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96" autoAdjust="0"/>
  </p:normalViewPr>
  <p:slideViewPr>
    <p:cSldViewPr>
      <p:cViewPr varScale="1">
        <p:scale>
          <a:sx n="82" d="100"/>
          <a:sy n="82" d="100"/>
        </p:scale>
        <p:origin x="16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A1ACCA-0670-4AB6-8808-B54F3B10A969}" type="datetimeFigureOut">
              <a:rPr lang="zh-CN" altLang="en-US" smtClean="0"/>
              <a:t>2018/10/5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EE890D-3504-4007-AC56-931A29FFD124}" type="slidenum">
              <a:rPr lang="zh-CN" altLang="en-US" smtClean="0"/>
              <a:t>‹#›</a:t>
            </a:fld>
            <a:endParaRPr lang="zh-CN" altLang="en-US"/>
          </a:p>
        </p:txBody>
      </p:sp>
    </p:spTree>
    <p:extLst>
      <p:ext uri="{BB962C8B-B14F-4D97-AF65-F5344CB8AC3E}">
        <p14:creationId xmlns:p14="http://schemas.microsoft.com/office/powerpoint/2010/main" val="3882033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EE890D-3504-4007-AC56-931A29FFD124}" type="slidenum">
              <a:rPr lang="zh-CN" altLang="en-US" smtClean="0"/>
              <a:t>1</a:t>
            </a:fld>
            <a:endParaRPr lang="zh-CN" altLang="en-US"/>
          </a:p>
        </p:txBody>
      </p:sp>
    </p:spTree>
    <p:extLst>
      <p:ext uri="{BB962C8B-B14F-4D97-AF65-F5344CB8AC3E}">
        <p14:creationId xmlns:p14="http://schemas.microsoft.com/office/powerpoint/2010/main" val="2283954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0CC54DC-89A8-4FF9-9ED8-F10BF8BEA781}" type="datetimeFigureOut">
              <a:rPr lang="zh-CN" altLang="en-US" smtClean="0"/>
              <a:t>2018/10/5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256826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0CC54DC-89A8-4FF9-9ED8-F10BF8BEA781}" type="datetimeFigureOut">
              <a:rPr lang="zh-CN" altLang="en-US" smtClean="0"/>
              <a:t>2018/10/5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26721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0CC54DC-89A8-4FF9-9ED8-F10BF8BEA781}" type="datetimeFigureOut">
              <a:rPr lang="zh-CN" altLang="en-US" smtClean="0"/>
              <a:t>2018/10/5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324627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0CC54DC-89A8-4FF9-9ED8-F10BF8BEA781}" type="datetimeFigureOut">
              <a:rPr lang="zh-CN" altLang="en-US" smtClean="0"/>
              <a:t>2018/10/5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397987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0CC54DC-89A8-4FF9-9ED8-F10BF8BEA781}" type="datetimeFigureOut">
              <a:rPr lang="zh-CN" altLang="en-US" smtClean="0"/>
              <a:t>2018/10/5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74589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0CC54DC-89A8-4FF9-9ED8-F10BF8BEA781}" type="datetimeFigureOut">
              <a:rPr lang="zh-CN" altLang="en-US" smtClean="0"/>
              <a:t>2018/10/5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97911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0CC54DC-89A8-4FF9-9ED8-F10BF8BEA781}" type="datetimeFigureOut">
              <a:rPr lang="zh-CN" altLang="en-US" smtClean="0"/>
              <a:t>2018/10/5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3927336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C54DC-89A8-4FF9-9ED8-F10BF8BEA781}" type="datetimeFigureOut">
              <a:rPr lang="zh-CN" altLang="en-US" smtClean="0"/>
              <a:t>2018/10/5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315529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CC54DC-89A8-4FF9-9ED8-F10BF8BEA781}" type="datetimeFigureOut">
              <a:rPr lang="zh-CN" altLang="en-US" smtClean="0"/>
              <a:t>2018/10/5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1198954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CC54DC-89A8-4FF9-9ED8-F10BF8BEA781}" type="datetimeFigureOut">
              <a:rPr lang="zh-CN" altLang="en-US" smtClean="0"/>
              <a:t>2018/10/5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320074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CC54DC-89A8-4FF9-9ED8-F10BF8BEA781}" type="datetimeFigureOut">
              <a:rPr lang="zh-CN" altLang="en-US" smtClean="0"/>
              <a:t>2018/10/5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1759347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C54DC-89A8-4FF9-9ED8-F10BF8BEA781}" type="datetimeFigureOut">
              <a:rPr lang="zh-CN" altLang="en-US" smtClean="0"/>
              <a:t>2018/10/5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141251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124744"/>
            <a:ext cx="7772400" cy="1470025"/>
          </a:xfrm>
        </p:spPr>
        <p:txBody>
          <a:bodyPr/>
          <a:lstStyle/>
          <a:p>
            <a:r>
              <a:rPr lang="en-US" altLang="zh-CN" dirty="0"/>
              <a:t>What is Python?</a:t>
            </a:r>
            <a:endParaRPr lang="zh-CN" altLang="en-US" dirty="0"/>
          </a:p>
        </p:txBody>
      </p:sp>
      <p:sp>
        <p:nvSpPr>
          <p:cNvPr id="3" name="副标题 2"/>
          <p:cNvSpPr>
            <a:spLocks noGrp="1"/>
          </p:cNvSpPr>
          <p:nvPr>
            <p:ph type="subTitle" idx="1"/>
          </p:nvPr>
        </p:nvSpPr>
        <p:spPr>
          <a:xfrm>
            <a:off x="1187624" y="2780928"/>
            <a:ext cx="6584776" cy="2857872"/>
          </a:xfrm>
        </p:spPr>
        <p:txBody>
          <a:bodyPr>
            <a:normAutofit fontScale="85000" lnSpcReduction="10000"/>
          </a:bodyPr>
          <a:lstStyle/>
          <a:p>
            <a:r>
              <a:rPr lang="en-US" altLang="zh-CN" b="1" dirty="0">
                <a:solidFill>
                  <a:schemeClr val="tx1"/>
                </a:solidFill>
              </a:rPr>
              <a:t>Python </a:t>
            </a:r>
            <a:r>
              <a:rPr lang="en-US" altLang="zh-CN" dirty="0">
                <a:solidFill>
                  <a:schemeClr val="tx1"/>
                </a:solidFill>
              </a:rPr>
              <a:t>is a high-level programming language, with applications in numerous areas, including web programming, scripting, scientific computing, and artificial intelligence.</a:t>
            </a:r>
            <a:br>
              <a:rPr lang="en-US" altLang="zh-CN" dirty="0">
                <a:solidFill>
                  <a:schemeClr val="tx1"/>
                </a:solidFill>
              </a:rPr>
            </a:br>
            <a:br>
              <a:rPr lang="en-US" altLang="zh-CN" dirty="0">
                <a:solidFill>
                  <a:schemeClr val="tx1"/>
                </a:solidFill>
              </a:rPr>
            </a:br>
            <a:r>
              <a:rPr lang="en-US" altLang="zh-CN" dirty="0">
                <a:solidFill>
                  <a:schemeClr val="tx1"/>
                </a:solidFill>
              </a:rPr>
              <a:t>It is very popular and used by organizations such as Google, NASA, the CIA, and Disney.</a:t>
            </a:r>
            <a:endParaRPr lang="zh-CN" altLang="en-US" dirty="0">
              <a:solidFill>
                <a:schemeClr val="tx1"/>
              </a:solidFill>
            </a:endParaRPr>
          </a:p>
        </p:txBody>
      </p:sp>
    </p:spTree>
    <p:extLst>
      <p:ext uri="{BB962C8B-B14F-4D97-AF65-F5344CB8AC3E}">
        <p14:creationId xmlns:p14="http://schemas.microsoft.com/office/powerpoint/2010/main" val="2657874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String Operations</a:t>
            </a:r>
            <a:endParaRPr lang="zh-CN" altLang="en-US" dirty="0"/>
          </a:p>
        </p:txBody>
      </p:sp>
      <p:sp>
        <p:nvSpPr>
          <p:cNvPr id="3" name="内容占位符 2"/>
          <p:cNvSpPr>
            <a:spLocks noGrp="1"/>
          </p:cNvSpPr>
          <p:nvPr>
            <p:ph idx="1"/>
          </p:nvPr>
        </p:nvSpPr>
        <p:spPr/>
        <p:txBody>
          <a:bodyPr/>
          <a:lstStyle/>
          <a:p>
            <a:r>
              <a:rPr lang="en-US" altLang="zh-CN" dirty="0"/>
              <a:t>Strings can also be </a:t>
            </a:r>
            <a:r>
              <a:rPr lang="en-US" altLang="zh-CN" b="1" dirty="0"/>
              <a:t>multiplied </a:t>
            </a:r>
            <a:r>
              <a:rPr lang="en-US" altLang="zh-CN" dirty="0"/>
              <a:t>by integers. This produces a repeated version of the original string. Strings can't be multiplied by other strings. Strings also can't be multiplied by floats, even if the floats are whole numbers.</a:t>
            </a:r>
          </a:p>
          <a:p>
            <a:r>
              <a:rPr lang="en-US" altLang="zh-CN" dirty="0"/>
              <a:t>print (</a:t>
            </a:r>
            <a:r>
              <a:rPr lang="en-US" altLang="zh-CN" b="1" dirty="0"/>
              <a:t>' python is fun! '</a:t>
            </a:r>
            <a:r>
              <a:rPr lang="en-US" altLang="zh-CN" dirty="0"/>
              <a:t>*3)</a:t>
            </a:r>
            <a:endParaRPr lang="zh-CN" altLang="en-US" dirty="0"/>
          </a:p>
        </p:txBody>
      </p:sp>
    </p:spTree>
    <p:extLst>
      <p:ext uri="{BB962C8B-B14F-4D97-AF65-F5344CB8AC3E}">
        <p14:creationId xmlns:p14="http://schemas.microsoft.com/office/powerpoint/2010/main" val="363308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en-US" altLang="zh-CN" b="1" dirty="0"/>
              <a:t>Type Conversion</a:t>
            </a:r>
            <a:endParaRPr lang="zh-CN" altLang="en-US" dirty="0"/>
          </a:p>
        </p:txBody>
      </p:sp>
      <p:sp>
        <p:nvSpPr>
          <p:cNvPr id="3" name="内容占位符 2"/>
          <p:cNvSpPr>
            <a:spLocks noGrp="1"/>
          </p:cNvSpPr>
          <p:nvPr>
            <p:ph idx="1"/>
          </p:nvPr>
        </p:nvSpPr>
        <p:spPr>
          <a:xfrm>
            <a:off x="457200" y="1268760"/>
            <a:ext cx="8229600" cy="4857403"/>
          </a:xfrm>
        </p:spPr>
        <p:txBody>
          <a:bodyPr>
            <a:normAutofit fontScale="92500" lnSpcReduction="10000"/>
          </a:bodyPr>
          <a:lstStyle/>
          <a:p>
            <a:r>
              <a:rPr lang="en-US" altLang="zh-CN" dirty="0"/>
              <a:t>In Python, it's impossible to complete certain operations due to the types involved. For instance, you can't add two strings containing the numbers 2 and 3 together to produce the integer 5, as the operation will be performed on strings, making the result '23'.</a:t>
            </a:r>
          </a:p>
          <a:p>
            <a:r>
              <a:rPr lang="en-US" altLang="zh-CN" dirty="0"/>
              <a:t>print (</a:t>
            </a:r>
            <a:r>
              <a:rPr lang="en-US" altLang="zh-CN" b="1" dirty="0"/>
              <a:t>'2'</a:t>
            </a:r>
            <a:r>
              <a:rPr lang="en-US" altLang="zh-CN" dirty="0"/>
              <a:t>+</a:t>
            </a:r>
            <a:r>
              <a:rPr lang="en-US" altLang="zh-CN" b="1" dirty="0"/>
              <a:t>'3'</a:t>
            </a:r>
            <a:r>
              <a:rPr lang="en-US" altLang="zh-CN" dirty="0"/>
              <a:t>)</a:t>
            </a:r>
          </a:p>
          <a:p>
            <a:r>
              <a:rPr lang="en-US" altLang="zh-CN" dirty="0"/>
              <a:t>print (</a:t>
            </a:r>
            <a:r>
              <a:rPr lang="en-US" altLang="zh-CN" dirty="0" err="1"/>
              <a:t>int</a:t>
            </a:r>
            <a:r>
              <a:rPr lang="en-US" altLang="zh-CN" b="1" dirty="0"/>
              <a:t>(2)</a:t>
            </a:r>
            <a:r>
              <a:rPr lang="en-US" altLang="zh-CN" dirty="0"/>
              <a:t>+</a:t>
            </a:r>
            <a:r>
              <a:rPr lang="en-US" altLang="zh-CN" dirty="0" err="1"/>
              <a:t>int</a:t>
            </a:r>
            <a:r>
              <a:rPr lang="en-US" altLang="zh-CN" b="1" dirty="0"/>
              <a:t>(3)</a:t>
            </a:r>
            <a:r>
              <a:rPr lang="en-US" altLang="zh-CN" dirty="0"/>
              <a:t>)</a:t>
            </a:r>
          </a:p>
          <a:p>
            <a:r>
              <a:rPr lang="en-US" altLang="zh-CN" dirty="0"/>
              <a:t>Print (2+3)</a:t>
            </a:r>
          </a:p>
          <a:p>
            <a:r>
              <a:rPr lang="en-US" altLang="zh-CN" dirty="0"/>
              <a:t>Print (type  (</a:t>
            </a:r>
            <a:r>
              <a:rPr lang="en-US" altLang="zh-CN" b="1" dirty="0"/>
              <a:t>'2'</a:t>
            </a:r>
            <a:r>
              <a:rPr lang="en-US" altLang="zh-CN" dirty="0"/>
              <a:t>+</a:t>
            </a:r>
            <a:r>
              <a:rPr lang="en-US" altLang="zh-CN" b="1" dirty="0"/>
              <a:t>'3’</a:t>
            </a:r>
            <a:r>
              <a:rPr lang="en-US" altLang="zh-CN" dirty="0"/>
              <a:t>))</a:t>
            </a:r>
          </a:p>
          <a:p>
            <a:endParaRPr lang="zh-CN" altLang="en-US" dirty="0"/>
          </a:p>
        </p:txBody>
      </p:sp>
    </p:spTree>
    <p:extLst>
      <p:ext uri="{BB962C8B-B14F-4D97-AF65-F5344CB8AC3E}">
        <p14:creationId xmlns:p14="http://schemas.microsoft.com/office/powerpoint/2010/main" val="423869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Type Conversion</a:t>
            </a:r>
            <a:endParaRPr lang="zh-CN" altLang="en-US" dirty="0"/>
          </a:p>
        </p:txBody>
      </p:sp>
      <p:sp>
        <p:nvSpPr>
          <p:cNvPr id="3" name="内容占位符 2"/>
          <p:cNvSpPr>
            <a:spLocks noGrp="1"/>
          </p:cNvSpPr>
          <p:nvPr>
            <p:ph idx="1"/>
          </p:nvPr>
        </p:nvSpPr>
        <p:spPr/>
        <p:txBody>
          <a:bodyPr/>
          <a:lstStyle/>
          <a:p>
            <a:r>
              <a:rPr lang="en-US" altLang="zh-CN" dirty="0"/>
              <a:t>Another example of type conversion is turning user input (which is a </a:t>
            </a:r>
            <a:r>
              <a:rPr lang="en-US" altLang="zh-CN" b="1" dirty="0"/>
              <a:t>string</a:t>
            </a:r>
            <a:r>
              <a:rPr lang="en-US" altLang="zh-CN" dirty="0"/>
              <a:t>) to numbers (</a:t>
            </a:r>
            <a:r>
              <a:rPr lang="en-US" altLang="zh-CN" b="1" dirty="0"/>
              <a:t>integers </a:t>
            </a:r>
            <a:r>
              <a:rPr lang="en-US" altLang="zh-CN" dirty="0"/>
              <a:t>or </a:t>
            </a:r>
            <a:r>
              <a:rPr lang="en-US" altLang="zh-CN" b="1" dirty="0"/>
              <a:t>floats</a:t>
            </a:r>
            <a:r>
              <a:rPr lang="en-US" altLang="zh-CN" dirty="0"/>
              <a:t>), to allow for the performance of calculations</a:t>
            </a:r>
          </a:p>
          <a:p>
            <a:r>
              <a:rPr lang="en-US" altLang="zh-CN" dirty="0"/>
              <a:t>print (float(input(</a:t>
            </a:r>
            <a:r>
              <a:rPr lang="en-US" altLang="zh-CN" b="1" dirty="0"/>
              <a:t>"Enter a number: "</a:t>
            </a:r>
            <a:r>
              <a:rPr lang="en-US" altLang="zh-CN" dirty="0"/>
              <a:t>)) + float(input(</a:t>
            </a:r>
            <a:r>
              <a:rPr lang="en-US" altLang="zh-CN" b="1" dirty="0"/>
              <a:t>"Enter another number: "</a:t>
            </a:r>
            <a:r>
              <a:rPr lang="en-US" altLang="zh-CN" dirty="0"/>
              <a:t>)))</a:t>
            </a:r>
            <a:endParaRPr lang="zh-CN" altLang="en-US" dirty="0"/>
          </a:p>
        </p:txBody>
      </p:sp>
    </p:spTree>
    <p:extLst>
      <p:ext uri="{BB962C8B-B14F-4D97-AF65-F5344CB8AC3E}">
        <p14:creationId xmlns:p14="http://schemas.microsoft.com/office/powerpoint/2010/main" val="3544306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lstStyle/>
          <a:p>
            <a:r>
              <a:rPr lang="en-US" altLang="zh-CN" b="1" dirty="0"/>
              <a:t>Variables</a:t>
            </a:r>
            <a:endParaRPr lang="zh-CN" altLang="en-US" dirty="0"/>
          </a:p>
        </p:txBody>
      </p:sp>
      <p:sp>
        <p:nvSpPr>
          <p:cNvPr id="3" name="内容占位符 2"/>
          <p:cNvSpPr>
            <a:spLocks noGrp="1"/>
          </p:cNvSpPr>
          <p:nvPr>
            <p:ph idx="1"/>
          </p:nvPr>
        </p:nvSpPr>
        <p:spPr>
          <a:xfrm>
            <a:off x="457200" y="1196752"/>
            <a:ext cx="8229600" cy="4929411"/>
          </a:xfrm>
        </p:spPr>
        <p:txBody>
          <a:bodyPr>
            <a:normAutofit fontScale="92500" lnSpcReduction="10000"/>
          </a:bodyPr>
          <a:lstStyle/>
          <a:p>
            <a:r>
              <a:rPr lang="en-US" altLang="zh-CN" b="1" dirty="0"/>
              <a:t>Variables </a:t>
            </a:r>
            <a:r>
              <a:rPr lang="en-US" altLang="zh-CN" dirty="0"/>
              <a:t>play a very important role in most programming languages. A variable allows you to store a value by assigning it to a name, which can be used to refer to the value later in the program. To assign a variable, use </a:t>
            </a:r>
            <a:r>
              <a:rPr lang="en-US" altLang="zh-CN" b="1" dirty="0"/>
              <a:t>one equals sign</a:t>
            </a:r>
            <a:r>
              <a:rPr lang="en-US" altLang="zh-CN" dirty="0"/>
              <a:t>. Unlike most lines of code we've looked at so far, it doesn't produce any output at the Python console.</a:t>
            </a:r>
          </a:p>
          <a:p>
            <a:r>
              <a:rPr lang="en-US" altLang="zh-CN" dirty="0"/>
              <a:t>x=7</a:t>
            </a:r>
            <a:br>
              <a:rPr lang="en-US" altLang="zh-CN" dirty="0"/>
            </a:br>
            <a:r>
              <a:rPr lang="en-US" altLang="zh-CN" dirty="0"/>
              <a:t>print (x)</a:t>
            </a:r>
            <a:br>
              <a:rPr lang="en-US" altLang="zh-CN" dirty="0"/>
            </a:br>
            <a:r>
              <a:rPr lang="en-US" altLang="zh-CN" dirty="0"/>
              <a:t>print (x+3)</a:t>
            </a:r>
            <a:endParaRPr lang="zh-CN" altLang="en-US" dirty="0"/>
          </a:p>
        </p:txBody>
      </p:sp>
    </p:spTree>
    <p:extLst>
      <p:ext uri="{BB962C8B-B14F-4D97-AF65-F5344CB8AC3E}">
        <p14:creationId xmlns:p14="http://schemas.microsoft.com/office/powerpoint/2010/main" val="949282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en-US" altLang="zh-CN" b="1" dirty="0"/>
              <a:t>Variables</a:t>
            </a:r>
            <a:endParaRPr lang="zh-CN" altLang="en-US" dirty="0"/>
          </a:p>
        </p:txBody>
      </p:sp>
      <p:sp>
        <p:nvSpPr>
          <p:cNvPr id="3" name="内容占位符 2"/>
          <p:cNvSpPr>
            <a:spLocks noGrp="1"/>
          </p:cNvSpPr>
          <p:nvPr>
            <p:ph idx="1"/>
          </p:nvPr>
        </p:nvSpPr>
        <p:spPr>
          <a:xfrm>
            <a:off x="457200" y="1124744"/>
            <a:ext cx="8229600" cy="5001419"/>
          </a:xfrm>
        </p:spPr>
        <p:txBody>
          <a:bodyPr>
            <a:normAutofit fontScale="92500" lnSpcReduction="10000"/>
          </a:bodyPr>
          <a:lstStyle/>
          <a:p>
            <a:r>
              <a:rPr lang="en-US" altLang="zh-CN" dirty="0"/>
              <a:t>Variables can be reassigned as many times as you want, in order to change their value. </a:t>
            </a:r>
            <a:br>
              <a:rPr lang="en-US" altLang="zh-CN" dirty="0"/>
            </a:br>
            <a:r>
              <a:rPr lang="en-US" altLang="zh-CN" dirty="0"/>
              <a:t>In Python, variables don't have specific types, so you can assign a string to a variable, and later assign an integer to the same variable.</a:t>
            </a:r>
          </a:p>
          <a:p>
            <a:r>
              <a:rPr lang="en-US" altLang="zh-CN" dirty="0"/>
              <a:t>x=123.00</a:t>
            </a:r>
            <a:br>
              <a:rPr lang="en-US" altLang="zh-CN" dirty="0"/>
            </a:br>
            <a:r>
              <a:rPr lang="en-US" altLang="zh-CN" dirty="0"/>
              <a:t>print (x)</a:t>
            </a:r>
            <a:br>
              <a:rPr lang="en-US" altLang="zh-CN" dirty="0"/>
            </a:br>
            <a:r>
              <a:rPr lang="en-US" altLang="zh-CN" dirty="0"/>
              <a:t>print (type (x))</a:t>
            </a:r>
            <a:br>
              <a:rPr lang="en-US" altLang="zh-CN" dirty="0"/>
            </a:br>
            <a:r>
              <a:rPr lang="en-US" altLang="zh-CN" dirty="0"/>
              <a:t>x= </a:t>
            </a:r>
            <a:r>
              <a:rPr lang="en-US" altLang="zh-CN" b="1" dirty="0"/>
              <a:t>"x is string"</a:t>
            </a:r>
            <a:br>
              <a:rPr lang="en-US" altLang="zh-CN" b="1" dirty="0"/>
            </a:br>
            <a:r>
              <a:rPr lang="en-US" altLang="zh-CN" dirty="0"/>
              <a:t>print (x)</a:t>
            </a:r>
          </a:p>
          <a:p>
            <a:pPr marL="0" indent="0">
              <a:buNone/>
            </a:pPr>
            <a:r>
              <a:rPr lang="en-US" altLang="zh-CN" dirty="0"/>
              <a:t>    print (type (x))</a:t>
            </a:r>
            <a:endParaRPr lang="zh-CN" altLang="en-US" dirty="0"/>
          </a:p>
        </p:txBody>
      </p:sp>
    </p:spTree>
    <p:extLst>
      <p:ext uri="{BB962C8B-B14F-4D97-AF65-F5344CB8AC3E}">
        <p14:creationId xmlns:p14="http://schemas.microsoft.com/office/powerpoint/2010/main" val="69926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en-US" altLang="zh-CN" b="1" dirty="0"/>
              <a:t>Variable Names</a:t>
            </a:r>
            <a:endParaRPr lang="zh-CN" altLang="en-US" dirty="0"/>
          </a:p>
        </p:txBody>
      </p:sp>
      <p:sp>
        <p:nvSpPr>
          <p:cNvPr id="3" name="内容占位符 2"/>
          <p:cNvSpPr>
            <a:spLocks noGrp="1"/>
          </p:cNvSpPr>
          <p:nvPr>
            <p:ph idx="1"/>
          </p:nvPr>
        </p:nvSpPr>
        <p:spPr>
          <a:xfrm>
            <a:off x="457200" y="1124744"/>
            <a:ext cx="8229600" cy="5001419"/>
          </a:xfrm>
        </p:spPr>
        <p:txBody>
          <a:bodyPr>
            <a:normAutofit lnSpcReduction="10000"/>
          </a:bodyPr>
          <a:lstStyle/>
          <a:p>
            <a:r>
              <a:rPr lang="en-US" altLang="zh-CN" dirty="0"/>
              <a:t>Certain restrictions apply in regard to the characters that may be used in Python variable names. The only characters that are allowed are letters, numbers, and underscores. Also, they can't start with numbers. </a:t>
            </a:r>
          </a:p>
          <a:p>
            <a:pPr marL="0" indent="0">
              <a:buNone/>
            </a:pPr>
            <a:r>
              <a:rPr lang="en-US" altLang="zh-CN" dirty="0"/>
              <a:t>x = "football"</a:t>
            </a:r>
          </a:p>
          <a:p>
            <a:pPr marL="0" indent="0">
              <a:buNone/>
            </a:pPr>
            <a:r>
              <a:rPr lang="en-US" altLang="zh-CN" dirty="0"/>
              <a:t>y = "python"</a:t>
            </a:r>
          </a:p>
          <a:p>
            <a:pPr marL="0" indent="0">
              <a:buNone/>
            </a:pPr>
            <a:r>
              <a:rPr lang="en-US" altLang="zh-CN" dirty="0"/>
              <a:t>print ("I like %s" %y)</a:t>
            </a:r>
          </a:p>
          <a:p>
            <a:pPr marL="0" indent="0">
              <a:buNone/>
            </a:pPr>
            <a:r>
              <a:rPr lang="en-US" altLang="zh-CN" dirty="0"/>
              <a:t>print ("I like %s and %s " %(</a:t>
            </a:r>
            <a:r>
              <a:rPr lang="en-US" altLang="zh-CN" dirty="0" err="1"/>
              <a:t>x,y</a:t>
            </a:r>
            <a:r>
              <a:rPr lang="en-US" altLang="zh-CN" dirty="0"/>
              <a:t>))</a:t>
            </a:r>
          </a:p>
          <a:p>
            <a:endParaRPr lang="zh-CN" altLang="en-US" dirty="0"/>
          </a:p>
        </p:txBody>
      </p:sp>
    </p:spTree>
    <p:extLst>
      <p:ext uri="{BB962C8B-B14F-4D97-AF65-F5344CB8AC3E}">
        <p14:creationId xmlns:p14="http://schemas.microsoft.com/office/powerpoint/2010/main" val="2616944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4792-A19C-400D-AA89-05C6D9291BB1}"/>
              </a:ext>
            </a:extLst>
          </p:cNvPr>
          <p:cNvSpPr>
            <a:spLocks noGrp="1"/>
          </p:cNvSpPr>
          <p:nvPr>
            <p:ph type="title"/>
          </p:nvPr>
        </p:nvSpPr>
        <p:spPr/>
        <p:txBody>
          <a:bodyPr/>
          <a:lstStyle/>
          <a:p>
            <a:r>
              <a:rPr lang="en-IE" b="1" dirty="0"/>
              <a:t>In-Place Operators</a:t>
            </a:r>
            <a:endParaRPr lang="en-IE" dirty="0"/>
          </a:p>
        </p:txBody>
      </p:sp>
      <p:sp>
        <p:nvSpPr>
          <p:cNvPr id="3" name="Content Placeholder 2">
            <a:extLst>
              <a:ext uri="{FF2B5EF4-FFF2-40B4-BE49-F238E27FC236}">
                <a16:creationId xmlns:a16="http://schemas.microsoft.com/office/drawing/2014/main" id="{90DA33D6-F68D-4967-95F4-F8971F532915}"/>
              </a:ext>
            </a:extLst>
          </p:cNvPr>
          <p:cNvSpPr>
            <a:spLocks noGrp="1"/>
          </p:cNvSpPr>
          <p:nvPr>
            <p:ph idx="1"/>
          </p:nvPr>
        </p:nvSpPr>
        <p:spPr/>
        <p:txBody>
          <a:bodyPr/>
          <a:lstStyle/>
          <a:p>
            <a:r>
              <a:rPr lang="en-US" b="1" dirty="0"/>
              <a:t>In-place operators</a:t>
            </a:r>
            <a:r>
              <a:rPr lang="en-US" dirty="0"/>
              <a:t> allow you to write code like 'x = x + 3' more concisely, as 'x += 3'. </a:t>
            </a:r>
            <a:br>
              <a:rPr lang="en-US" dirty="0"/>
            </a:br>
            <a:r>
              <a:rPr lang="en-US" dirty="0"/>
              <a:t>The same thing is possible with other operators such as </a:t>
            </a:r>
            <a:r>
              <a:rPr lang="en-US" b="1" dirty="0"/>
              <a:t>-, *, / </a:t>
            </a:r>
            <a:r>
              <a:rPr lang="en-US" dirty="0"/>
              <a:t>and </a:t>
            </a:r>
            <a:r>
              <a:rPr lang="en-US" b="1" dirty="0"/>
              <a:t>%</a:t>
            </a:r>
            <a:r>
              <a:rPr lang="en-US" dirty="0"/>
              <a:t> as well.</a:t>
            </a:r>
          </a:p>
          <a:p>
            <a:pPr marL="0" indent="0">
              <a:buNone/>
            </a:pPr>
            <a:r>
              <a:rPr lang="en-IE" dirty="0"/>
              <a:t>x=2</a:t>
            </a:r>
          </a:p>
          <a:p>
            <a:pPr marL="0" indent="0">
              <a:buNone/>
            </a:pPr>
            <a:r>
              <a:rPr lang="en-IE" dirty="0"/>
              <a:t>x+=3</a:t>
            </a:r>
          </a:p>
          <a:p>
            <a:pPr marL="0" indent="0">
              <a:buNone/>
            </a:pPr>
            <a:r>
              <a:rPr lang="en-IE" dirty="0"/>
              <a:t>print (x)</a:t>
            </a:r>
          </a:p>
        </p:txBody>
      </p:sp>
    </p:spTree>
    <p:extLst>
      <p:ext uri="{BB962C8B-B14F-4D97-AF65-F5344CB8AC3E}">
        <p14:creationId xmlns:p14="http://schemas.microsoft.com/office/powerpoint/2010/main" val="101998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C312-69AF-45FD-A0A0-CCCB871C1FE5}"/>
              </a:ext>
            </a:extLst>
          </p:cNvPr>
          <p:cNvSpPr>
            <a:spLocks noGrp="1"/>
          </p:cNvSpPr>
          <p:nvPr>
            <p:ph type="title"/>
          </p:nvPr>
        </p:nvSpPr>
        <p:spPr/>
        <p:txBody>
          <a:bodyPr/>
          <a:lstStyle/>
          <a:p>
            <a:r>
              <a:rPr lang="en-IE" b="1" dirty="0"/>
              <a:t>In-Place Operators</a:t>
            </a:r>
            <a:endParaRPr lang="en-IE" dirty="0"/>
          </a:p>
        </p:txBody>
      </p:sp>
      <p:sp>
        <p:nvSpPr>
          <p:cNvPr id="3" name="Content Placeholder 2">
            <a:extLst>
              <a:ext uri="{FF2B5EF4-FFF2-40B4-BE49-F238E27FC236}">
                <a16:creationId xmlns:a16="http://schemas.microsoft.com/office/drawing/2014/main" id="{CA1BD2F2-CA64-4AC4-9CEF-D3C9F79D5685}"/>
              </a:ext>
            </a:extLst>
          </p:cNvPr>
          <p:cNvSpPr>
            <a:spLocks noGrp="1"/>
          </p:cNvSpPr>
          <p:nvPr>
            <p:ph idx="1"/>
          </p:nvPr>
        </p:nvSpPr>
        <p:spPr/>
        <p:txBody>
          <a:bodyPr/>
          <a:lstStyle/>
          <a:p>
            <a:r>
              <a:rPr lang="en-US" dirty="0"/>
              <a:t>These operators can be used on types other than numbers, as well, such as </a:t>
            </a:r>
            <a:r>
              <a:rPr lang="en-US" b="1" dirty="0"/>
              <a:t>strings</a:t>
            </a:r>
            <a:r>
              <a:rPr lang="en-US" dirty="0"/>
              <a:t>.</a:t>
            </a:r>
          </a:p>
          <a:p>
            <a:pPr marL="0" indent="0">
              <a:buNone/>
            </a:pPr>
            <a:r>
              <a:rPr lang="es-ES" dirty="0"/>
              <a:t>y = "</a:t>
            </a:r>
            <a:r>
              <a:rPr lang="es-ES" dirty="0" err="1"/>
              <a:t>python</a:t>
            </a:r>
            <a:r>
              <a:rPr lang="es-ES" dirty="0"/>
              <a:t>"</a:t>
            </a:r>
          </a:p>
          <a:p>
            <a:pPr marL="0" indent="0">
              <a:buNone/>
            </a:pPr>
            <a:r>
              <a:rPr lang="es-ES" dirty="0"/>
              <a:t>y += " </a:t>
            </a:r>
            <a:r>
              <a:rPr lang="es-ES" dirty="0" err="1"/>
              <a:t>is</a:t>
            </a:r>
            <a:r>
              <a:rPr lang="es-ES" dirty="0"/>
              <a:t>"</a:t>
            </a:r>
          </a:p>
          <a:p>
            <a:pPr marL="0" indent="0">
              <a:buNone/>
            </a:pPr>
            <a:r>
              <a:rPr lang="es-ES" dirty="0"/>
              <a:t>y += " </a:t>
            </a:r>
            <a:r>
              <a:rPr lang="es-ES" dirty="0" err="1"/>
              <a:t>fun</a:t>
            </a:r>
            <a:r>
              <a:rPr lang="es-ES" dirty="0"/>
              <a:t>"</a:t>
            </a:r>
          </a:p>
          <a:p>
            <a:pPr marL="0" indent="0">
              <a:buNone/>
            </a:pPr>
            <a:r>
              <a:rPr lang="es-ES" dirty="0" err="1"/>
              <a:t>print</a:t>
            </a:r>
            <a:r>
              <a:rPr lang="es-ES" dirty="0"/>
              <a:t> (y)</a:t>
            </a:r>
          </a:p>
          <a:p>
            <a:pPr marL="0" indent="0">
              <a:buNone/>
            </a:pPr>
            <a:r>
              <a:rPr lang="en-IE" dirty="0"/>
              <a:t>python is fun</a:t>
            </a:r>
          </a:p>
        </p:txBody>
      </p:sp>
    </p:spTree>
    <p:extLst>
      <p:ext uri="{BB962C8B-B14F-4D97-AF65-F5344CB8AC3E}">
        <p14:creationId xmlns:p14="http://schemas.microsoft.com/office/powerpoint/2010/main" val="740869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EB4BB-F58C-44F0-A48F-32B308F30E1B}"/>
              </a:ext>
            </a:extLst>
          </p:cNvPr>
          <p:cNvSpPr>
            <a:spLocks noGrp="1"/>
          </p:cNvSpPr>
          <p:nvPr>
            <p:ph type="title"/>
          </p:nvPr>
        </p:nvSpPr>
        <p:spPr/>
        <p:txBody>
          <a:bodyPr/>
          <a:lstStyle/>
          <a:p>
            <a:r>
              <a:rPr lang="en-IE" b="1" dirty="0"/>
              <a:t>Booleans</a:t>
            </a:r>
            <a:endParaRPr lang="en-IE" dirty="0"/>
          </a:p>
        </p:txBody>
      </p:sp>
      <p:sp>
        <p:nvSpPr>
          <p:cNvPr id="3" name="Content Placeholder 2">
            <a:extLst>
              <a:ext uri="{FF2B5EF4-FFF2-40B4-BE49-F238E27FC236}">
                <a16:creationId xmlns:a16="http://schemas.microsoft.com/office/drawing/2014/main" id="{2E58313B-2D12-4ABF-96B3-A226EEFFBF09}"/>
              </a:ext>
            </a:extLst>
          </p:cNvPr>
          <p:cNvSpPr>
            <a:spLocks noGrp="1"/>
          </p:cNvSpPr>
          <p:nvPr>
            <p:ph idx="1"/>
          </p:nvPr>
        </p:nvSpPr>
        <p:spPr/>
        <p:txBody>
          <a:bodyPr/>
          <a:lstStyle/>
          <a:p>
            <a:r>
              <a:rPr lang="en-US" dirty="0"/>
              <a:t>Another type in Python is the </a:t>
            </a:r>
            <a:r>
              <a:rPr lang="en-US" b="1" dirty="0"/>
              <a:t>Boolean</a:t>
            </a:r>
            <a:r>
              <a:rPr lang="en-US" dirty="0"/>
              <a:t> type. There are two Boolean values: </a:t>
            </a:r>
            <a:r>
              <a:rPr lang="en-US" b="1" dirty="0"/>
              <a:t>True</a:t>
            </a:r>
            <a:r>
              <a:rPr lang="en-US" dirty="0"/>
              <a:t> and </a:t>
            </a:r>
            <a:r>
              <a:rPr lang="en-US" b="1" dirty="0"/>
              <a:t>False</a:t>
            </a:r>
            <a:r>
              <a:rPr lang="en-US" dirty="0"/>
              <a:t>.</a:t>
            </a:r>
            <a:br>
              <a:rPr lang="en-US" dirty="0"/>
            </a:br>
            <a:r>
              <a:rPr lang="en-US" dirty="0"/>
              <a:t>They can be created by comparing values, for instance by using the equal operator </a:t>
            </a:r>
            <a:r>
              <a:rPr lang="en-US" b="1" dirty="0"/>
              <a:t>==</a:t>
            </a:r>
            <a:r>
              <a:rPr lang="en-US" dirty="0"/>
              <a:t>.</a:t>
            </a:r>
          </a:p>
          <a:p>
            <a:pPr marL="0" indent="0">
              <a:buNone/>
            </a:pPr>
            <a:r>
              <a:rPr lang="nb-NO" dirty="0"/>
              <a:t>print (2==3)</a:t>
            </a:r>
          </a:p>
          <a:p>
            <a:pPr marL="0" indent="0">
              <a:buNone/>
            </a:pPr>
            <a:r>
              <a:rPr lang="nb-NO" dirty="0"/>
              <a:t>print ('hello'=="hello")</a:t>
            </a:r>
            <a:endParaRPr lang="en-IE" dirty="0"/>
          </a:p>
        </p:txBody>
      </p:sp>
    </p:spTree>
    <p:extLst>
      <p:ext uri="{BB962C8B-B14F-4D97-AF65-F5344CB8AC3E}">
        <p14:creationId xmlns:p14="http://schemas.microsoft.com/office/powerpoint/2010/main" val="693402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B262-6BB7-4036-AE91-B6FDD7BBEEAA}"/>
              </a:ext>
            </a:extLst>
          </p:cNvPr>
          <p:cNvSpPr>
            <a:spLocks noGrp="1"/>
          </p:cNvSpPr>
          <p:nvPr>
            <p:ph type="title"/>
          </p:nvPr>
        </p:nvSpPr>
        <p:spPr/>
        <p:txBody>
          <a:bodyPr/>
          <a:lstStyle/>
          <a:p>
            <a:r>
              <a:rPr lang="en-IE" b="1" dirty="0"/>
              <a:t>Comparison</a:t>
            </a:r>
            <a:endParaRPr lang="en-IE" dirty="0"/>
          </a:p>
        </p:txBody>
      </p:sp>
      <p:sp>
        <p:nvSpPr>
          <p:cNvPr id="3" name="Content Placeholder 2">
            <a:extLst>
              <a:ext uri="{FF2B5EF4-FFF2-40B4-BE49-F238E27FC236}">
                <a16:creationId xmlns:a16="http://schemas.microsoft.com/office/drawing/2014/main" id="{EDA4155B-0B0C-4A1C-A961-DA202C2ED221}"/>
              </a:ext>
            </a:extLst>
          </p:cNvPr>
          <p:cNvSpPr>
            <a:spLocks noGrp="1"/>
          </p:cNvSpPr>
          <p:nvPr>
            <p:ph idx="1"/>
          </p:nvPr>
        </p:nvSpPr>
        <p:spPr/>
        <p:txBody>
          <a:bodyPr/>
          <a:lstStyle/>
          <a:p>
            <a:r>
              <a:rPr lang="en-US" dirty="0"/>
              <a:t>Another comparison operator, the </a:t>
            </a:r>
            <a:r>
              <a:rPr lang="en-US" b="1" dirty="0"/>
              <a:t>not equal</a:t>
            </a:r>
            <a:r>
              <a:rPr lang="en-US" dirty="0"/>
              <a:t> operator (</a:t>
            </a:r>
            <a:r>
              <a:rPr lang="en-US" b="1" dirty="0"/>
              <a:t>!=</a:t>
            </a:r>
            <a:r>
              <a:rPr lang="en-US" dirty="0"/>
              <a:t>), evaluates to </a:t>
            </a:r>
            <a:r>
              <a:rPr lang="en-US" b="1" dirty="0"/>
              <a:t>True </a:t>
            </a:r>
            <a:r>
              <a:rPr lang="en-US" dirty="0"/>
              <a:t>if the items being compared aren't equal, and </a:t>
            </a:r>
            <a:r>
              <a:rPr lang="en-US" b="1" dirty="0"/>
              <a:t>False </a:t>
            </a:r>
            <a:r>
              <a:rPr lang="en-US" dirty="0"/>
              <a:t>if they are.</a:t>
            </a:r>
          </a:p>
          <a:p>
            <a:endParaRPr lang="en-US" dirty="0"/>
          </a:p>
          <a:p>
            <a:pPr marL="0" indent="0">
              <a:buNone/>
            </a:pPr>
            <a:r>
              <a:rPr lang="nb-NO" dirty="0"/>
              <a:t>print (2!=3)</a:t>
            </a:r>
          </a:p>
          <a:p>
            <a:pPr marL="0" indent="0">
              <a:buNone/>
            </a:pPr>
            <a:r>
              <a:rPr lang="nb-NO" dirty="0"/>
              <a:t>print ('hello'!="hello")</a:t>
            </a:r>
            <a:endParaRPr lang="en-IE" dirty="0"/>
          </a:p>
        </p:txBody>
      </p:sp>
    </p:spTree>
    <p:extLst>
      <p:ext uri="{BB962C8B-B14F-4D97-AF65-F5344CB8AC3E}">
        <p14:creationId xmlns:p14="http://schemas.microsoft.com/office/powerpoint/2010/main" val="127143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Your First Program</a:t>
            </a:r>
            <a:endParaRPr lang="zh-CN" altLang="en-US" dirty="0"/>
          </a:p>
        </p:txBody>
      </p:sp>
      <p:sp>
        <p:nvSpPr>
          <p:cNvPr id="3" name="内容占位符 2"/>
          <p:cNvSpPr>
            <a:spLocks noGrp="1"/>
          </p:cNvSpPr>
          <p:nvPr>
            <p:ph idx="1"/>
          </p:nvPr>
        </p:nvSpPr>
        <p:spPr>
          <a:xfrm>
            <a:off x="539552" y="1556792"/>
            <a:ext cx="8229600" cy="4536504"/>
          </a:xfrm>
        </p:spPr>
        <p:txBody>
          <a:bodyPr>
            <a:normAutofit lnSpcReduction="10000"/>
          </a:bodyPr>
          <a:lstStyle/>
          <a:p>
            <a:r>
              <a:rPr lang="en-US" altLang="zh-CN" b="1" dirty="0"/>
              <a:t>print</a:t>
            </a:r>
            <a:r>
              <a:rPr lang="en-US" altLang="zh-CN" dirty="0"/>
              <a:t>('Hello world!')</a:t>
            </a:r>
            <a:br>
              <a:rPr lang="en-US" altLang="zh-CN" dirty="0"/>
            </a:br>
            <a:r>
              <a:rPr lang="en-US" altLang="zh-CN" dirty="0"/>
              <a:t>Hello world!</a:t>
            </a:r>
          </a:p>
          <a:p>
            <a:endParaRPr lang="en-US" altLang="zh-CN" dirty="0"/>
          </a:p>
          <a:p>
            <a:r>
              <a:rPr lang="en-US" altLang="zh-CN" dirty="0"/>
              <a:t>Fill in the blanks to print "Hi".</a:t>
            </a:r>
          </a:p>
          <a:p>
            <a:r>
              <a:rPr lang="en-US" altLang="zh-CN" dirty="0"/>
              <a:t>______("Hi")</a:t>
            </a:r>
          </a:p>
          <a:p>
            <a:endParaRPr lang="en-US" altLang="zh-CN" dirty="0"/>
          </a:p>
          <a:p>
            <a:r>
              <a:rPr lang="en-US" altLang="zh-CN" dirty="0"/>
              <a:t>Fill in the blank to output “Hello !!!".</a:t>
            </a:r>
          </a:p>
          <a:p>
            <a:r>
              <a:rPr lang="en-US" altLang="zh-CN" dirty="0"/>
              <a:t> ______(‘Hello !!! </a:t>
            </a:r>
          </a:p>
          <a:p>
            <a:endParaRPr lang="zh-CN" altLang="en-US" dirty="0"/>
          </a:p>
        </p:txBody>
      </p:sp>
    </p:spTree>
    <p:extLst>
      <p:ext uri="{BB962C8B-B14F-4D97-AF65-F5344CB8AC3E}">
        <p14:creationId xmlns:p14="http://schemas.microsoft.com/office/powerpoint/2010/main" val="2546463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83C9-48F8-4F28-BD8C-24F565567931}"/>
              </a:ext>
            </a:extLst>
          </p:cNvPr>
          <p:cNvSpPr>
            <a:spLocks noGrp="1"/>
          </p:cNvSpPr>
          <p:nvPr>
            <p:ph type="title"/>
          </p:nvPr>
        </p:nvSpPr>
        <p:spPr/>
        <p:txBody>
          <a:bodyPr/>
          <a:lstStyle/>
          <a:p>
            <a:r>
              <a:rPr lang="en-IE" b="1" dirty="0"/>
              <a:t>if Statements</a:t>
            </a:r>
            <a:endParaRPr lang="en-IE" dirty="0"/>
          </a:p>
        </p:txBody>
      </p:sp>
      <p:sp>
        <p:nvSpPr>
          <p:cNvPr id="3" name="Content Placeholder 2">
            <a:extLst>
              <a:ext uri="{FF2B5EF4-FFF2-40B4-BE49-F238E27FC236}">
                <a16:creationId xmlns:a16="http://schemas.microsoft.com/office/drawing/2014/main" id="{DB33174B-7AD3-4347-A5FD-100A61FD20CB}"/>
              </a:ext>
            </a:extLst>
          </p:cNvPr>
          <p:cNvSpPr>
            <a:spLocks noGrp="1"/>
          </p:cNvSpPr>
          <p:nvPr>
            <p:ph idx="1"/>
          </p:nvPr>
        </p:nvSpPr>
        <p:spPr/>
        <p:txBody>
          <a:bodyPr>
            <a:normAutofit fontScale="92500"/>
          </a:bodyPr>
          <a:lstStyle/>
          <a:p>
            <a:r>
              <a:rPr lang="en-US" dirty="0"/>
              <a:t>You can use </a:t>
            </a:r>
            <a:r>
              <a:rPr lang="en-US" b="1" dirty="0"/>
              <a:t>if</a:t>
            </a:r>
            <a:r>
              <a:rPr lang="en-US" dirty="0"/>
              <a:t> statements to run code if a certain condition holds. If an expression evaluates to </a:t>
            </a:r>
            <a:r>
              <a:rPr lang="en-US" b="1" dirty="0"/>
              <a:t>True</a:t>
            </a:r>
            <a:r>
              <a:rPr lang="en-US" dirty="0"/>
              <a:t>, some statements are carried out. Otherwise, they aren't carried out. Python uses </a:t>
            </a:r>
            <a:r>
              <a:rPr lang="en-US" b="1" dirty="0"/>
              <a:t>indentation </a:t>
            </a:r>
            <a:r>
              <a:rPr lang="en-US" dirty="0"/>
              <a:t>(white space at the beginning of a line) to delimit blocks of code. </a:t>
            </a:r>
          </a:p>
          <a:p>
            <a:pPr marL="0" indent="0">
              <a:buNone/>
            </a:pPr>
            <a:r>
              <a:rPr lang="en-US" b="1" dirty="0"/>
              <a:t>if</a:t>
            </a:r>
            <a:r>
              <a:rPr lang="en-US" dirty="0"/>
              <a:t> 10 &gt; 5:</a:t>
            </a:r>
            <a:br>
              <a:rPr lang="en-US" dirty="0"/>
            </a:br>
            <a:r>
              <a:rPr lang="en-US" dirty="0"/>
              <a:t>  print("10 greater than 5")</a:t>
            </a:r>
            <a:br>
              <a:rPr lang="en-US" dirty="0"/>
            </a:br>
            <a:r>
              <a:rPr lang="en-US" dirty="0"/>
              <a:t>print("Program ended")</a:t>
            </a:r>
            <a:endParaRPr lang="en-IE" dirty="0"/>
          </a:p>
        </p:txBody>
      </p:sp>
    </p:spTree>
    <p:extLst>
      <p:ext uri="{BB962C8B-B14F-4D97-AF65-F5344CB8AC3E}">
        <p14:creationId xmlns:p14="http://schemas.microsoft.com/office/powerpoint/2010/main" val="1141340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D85B-6594-451A-8941-8CF7A08AE5F5}"/>
              </a:ext>
            </a:extLst>
          </p:cNvPr>
          <p:cNvSpPr>
            <a:spLocks noGrp="1"/>
          </p:cNvSpPr>
          <p:nvPr>
            <p:ph type="title"/>
          </p:nvPr>
        </p:nvSpPr>
        <p:spPr/>
        <p:txBody>
          <a:bodyPr/>
          <a:lstStyle/>
          <a:p>
            <a:r>
              <a:rPr lang="en-IE" b="1" dirty="0"/>
              <a:t>if Statements</a:t>
            </a:r>
            <a:endParaRPr lang="en-IE" dirty="0"/>
          </a:p>
        </p:txBody>
      </p:sp>
      <p:sp>
        <p:nvSpPr>
          <p:cNvPr id="3" name="Content Placeholder 2">
            <a:extLst>
              <a:ext uri="{FF2B5EF4-FFF2-40B4-BE49-F238E27FC236}">
                <a16:creationId xmlns:a16="http://schemas.microsoft.com/office/drawing/2014/main" id="{11768B79-F38A-4CCC-9AC2-DCDB7950A6AA}"/>
              </a:ext>
            </a:extLst>
          </p:cNvPr>
          <p:cNvSpPr>
            <a:spLocks noGrp="1"/>
          </p:cNvSpPr>
          <p:nvPr>
            <p:ph idx="1"/>
          </p:nvPr>
        </p:nvSpPr>
        <p:spPr/>
        <p:txBody>
          <a:bodyPr>
            <a:normAutofit fontScale="92500" lnSpcReduction="10000"/>
          </a:bodyPr>
          <a:lstStyle/>
          <a:p>
            <a:r>
              <a:rPr lang="en-US" dirty="0"/>
              <a:t>To perform more complex checks, </a:t>
            </a:r>
            <a:r>
              <a:rPr lang="en-US" b="1" dirty="0"/>
              <a:t>if</a:t>
            </a:r>
            <a:r>
              <a:rPr lang="en-US" dirty="0"/>
              <a:t> statements can be nested, one inside the other. This means that the inner </a:t>
            </a:r>
            <a:r>
              <a:rPr lang="en-US" b="1" dirty="0"/>
              <a:t>if</a:t>
            </a:r>
            <a:r>
              <a:rPr lang="en-US" dirty="0"/>
              <a:t> statement is the statement part of the outer one. This is one way to see whether multiple conditions are satisfied. </a:t>
            </a:r>
          </a:p>
          <a:p>
            <a:pPr marL="0" indent="0">
              <a:buNone/>
            </a:pPr>
            <a:r>
              <a:rPr lang="en-US" dirty="0" err="1"/>
              <a:t>num</a:t>
            </a:r>
            <a:r>
              <a:rPr lang="en-US" dirty="0"/>
              <a:t> = 12</a:t>
            </a:r>
            <a:br>
              <a:rPr lang="en-US" dirty="0"/>
            </a:br>
            <a:r>
              <a:rPr lang="en-US" b="1" dirty="0"/>
              <a:t>if</a:t>
            </a:r>
            <a:r>
              <a:rPr lang="en-US" dirty="0"/>
              <a:t> </a:t>
            </a:r>
            <a:r>
              <a:rPr lang="en-US" dirty="0" err="1"/>
              <a:t>num</a:t>
            </a:r>
            <a:r>
              <a:rPr lang="en-US" dirty="0"/>
              <a:t> &gt; 5:</a:t>
            </a:r>
            <a:br>
              <a:rPr lang="en-US" dirty="0"/>
            </a:br>
            <a:r>
              <a:rPr lang="en-US" dirty="0"/>
              <a:t>print("Bigger than 5")</a:t>
            </a:r>
            <a:br>
              <a:rPr lang="en-US" dirty="0"/>
            </a:br>
            <a:r>
              <a:rPr lang="en-US" b="1" dirty="0"/>
              <a:t>if</a:t>
            </a:r>
            <a:r>
              <a:rPr lang="en-US" dirty="0"/>
              <a:t> </a:t>
            </a:r>
            <a:r>
              <a:rPr lang="en-US" dirty="0" err="1"/>
              <a:t>num</a:t>
            </a:r>
            <a:r>
              <a:rPr lang="en-US" dirty="0"/>
              <a:t> &lt;=47:</a:t>
            </a:r>
            <a:br>
              <a:rPr lang="en-US" dirty="0"/>
            </a:br>
            <a:r>
              <a:rPr lang="en-US" dirty="0"/>
              <a:t>print("Between 5 and 47")</a:t>
            </a:r>
            <a:endParaRPr lang="en-IE" dirty="0"/>
          </a:p>
        </p:txBody>
      </p:sp>
    </p:spTree>
    <p:extLst>
      <p:ext uri="{BB962C8B-B14F-4D97-AF65-F5344CB8AC3E}">
        <p14:creationId xmlns:p14="http://schemas.microsoft.com/office/powerpoint/2010/main" val="2977070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CC5B-611C-4E84-AB42-FE67943BF513}"/>
              </a:ext>
            </a:extLst>
          </p:cNvPr>
          <p:cNvSpPr>
            <a:spLocks noGrp="1"/>
          </p:cNvSpPr>
          <p:nvPr>
            <p:ph type="title"/>
          </p:nvPr>
        </p:nvSpPr>
        <p:spPr/>
        <p:txBody>
          <a:bodyPr/>
          <a:lstStyle/>
          <a:p>
            <a:r>
              <a:rPr lang="en-IE" b="1" dirty="0"/>
              <a:t>else Statements</a:t>
            </a:r>
            <a:endParaRPr lang="en-IE" dirty="0"/>
          </a:p>
        </p:txBody>
      </p:sp>
      <p:sp>
        <p:nvSpPr>
          <p:cNvPr id="3" name="Content Placeholder 2">
            <a:extLst>
              <a:ext uri="{FF2B5EF4-FFF2-40B4-BE49-F238E27FC236}">
                <a16:creationId xmlns:a16="http://schemas.microsoft.com/office/drawing/2014/main" id="{BA44EF3D-840C-445B-BE5A-79679F26DD41}"/>
              </a:ext>
            </a:extLst>
          </p:cNvPr>
          <p:cNvSpPr>
            <a:spLocks noGrp="1"/>
          </p:cNvSpPr>
          <p:nvPr>
            <p:ph idx="1"/>
          </p:nvPr>
        </p:nvSpPr>
        <p:spPr/>
        <p:txBody>
          <a:bodyPr>
            <a:normAutofit fontScale="92500"/>
          </a:bodyPr>
          <a:lstStyle/>
          <a:p>
            <a:r>
              <a:rPr lang="en-US" dirty="0"/>
              <a:t>An </a:t>
            </a:r>
            <a:r>
              <a:rPr lang="en-US" b="1" dirty="0"/>
              <a:t>else </a:t>
            </a:r>
            <a:r>
              <a:rPr lang="en-US" dirty="0"/>
              <a:t>statement follows an </a:t>
            </a:r>
            <a:r>
              <a:rPr lang="en-US" b="1" dirty="0"/>
              <a:t>if</a:t>
            </a:r>
            <a:r>
              <a:rPr lang="en-US" dirty="0"/>
              <a:t> statement, and contains code that is called when the if statement evaluates to </a:t>
            </a:r>
            <a:r>
              <a:rPr lang="en-US" b="1" dirty="0"/>
              <a:t>False</a:t>
            </a:r>
            <a:r>
              <a:rPr lang="en-US" dirty="0"/>
              <a:t>. As with </a:t>
            </a:r>
            <a:r>
              <a:rPr lang="en-US" b="1" dirty="0"/>
              <a:t>if</a:t>
            </a:r>
            <a:r>
              <a:rPr lang="en-US" dirty="0"/>
              <a:t> statements, the code inside the block should be indented.</a:t>
            </a:r>
          </a:p>
          <a:p>
            <a:pPr marL="0" indent="0">
              <a:buNone/>
            </a:pPr>
            <a:r>
              <a:rPr lang="en-US" dirty="0"/>
              <a:t>x = 4</a:t>
            </a:r>
            <a:br>
              <a:rPr lang="en-US" dirty="0"/>
            </a:br>
            <a:r>
              <a:rPr lang="en-US" b="1" dirty="0"/>
              <a:t>if</a:t>
            </a:r>
            <a:r>
              <a:rPr lang="en-US" dirty="0"/>
              <a:t> x == 5:</a:t>
            </a:r>
            <a:br>
              <a:rPr lang="en-US" dirty="0"/>
            </a:br>
            <a:r>
              <a:rPr lang="en-US" dirty="0"/>
              <a:t>print("Yes, 4 equals 5")</a:t>
            </a:r>
            <a:br>
              <a:rPr lang="en-US" dirty="0"/>
            </a:br>
            <a:r>
              <a:rPr lang="en-US" b="1" dirty="0"/>
              <a:t>else:</a:t>
            </a:r>
            <a:br>
              <a:rPr lang="en-US" dirty="0"/>
            </a:br>
            <a:r>
              <a:rPr lang="en-US" dirty="0"/>
              <a:t>print("No, 4 is not equals 5 ")</a:t>
            </a:r>
            <a:endParaRPr lang="en-IE" dirty="0"/>
          </a:p>
        </p:txBody>
      </p:sp>
    </p:spTree>
    <p:extLst>
      <p:ext uri="{BB962C8B-B14F-4D97-AF65-F5344CB8AC3E}">
        <p14:creationId xmlns:p14="http://schemas.microsoft.com/office/powerpoint/2010/main" val="1346036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8502-0DD5-4CC9-ACEC-2090074AE4EC}"/>
              </a:ext>
            </a:extLst>
          </p:cNvPr>
          <p:cNvSpPr>
            <a:spLocks noGrp="1"/>
          </p:cNvSpPr>
          <p:nvPr>
            <p:ph type="title"/>
          </p:nvPr>
        </p:nvSpPr>
        <p:spPr/>
        <p:txBody>
          <a:bodyPr/>
          <a:lstStyle/>
          <a:p>
            <a:r>
              <a:rPr lang="en-IE" b="1" dirty="0"/>
              <a:t>else Statements</a:t>
            </a:r>
            <a:endParaRPr lang="en-IE" dirty="0"/>
          </a:p>
        </p:txBody>
      </p:sp>
      <p:sp>
        <p:nvSpPr>
          <p:cNvPr id="3" name="Content Placeholder 2">
            <a:extLst>
              <a:ext uri="{FF2B5EF4-FFF2-40B4-BE49-F238E27FC236}">
                <a16:creationId xmlns:a16="http://schemas.microsoft.com/office/drawing/2014/main" id="{FB905481-2D47-43BA-BECE-B960AF5A35D6}"/>
              </a:ext>
            </a:extLst>
          </p:cNvPr>
          <p:cNvSpPr>
            <a:spLocks noGrp="1"/>
          </p:cNvSpPr>
          <p:nvPr>
            <p:ph idx="1"/>
          </p:nvPr>
        </p:nvSpPr>
        <p:spPr/>
        <p:txBody>
          <a:bodyPr>
            <a:normAutofit fontScale="70000" lnSpcReduction="20000"/>
          </a:bodyPr>
          <a:lstStyle/>
          <a:p>
            <a:r>
              <a:rPr lang="en-US" dirty="0"/>
              <a:t>You can chain </a:t>
            </a:r>
            <a:r>
              <a:rPr lang="en-US" b="1" dirty="0"/>
              <a:t>if</a:t>
            </a:r>
            <a:r>
              <a:rPr lang="en-US" dirty="0"/>
              <a:t> and </a:t>
            </a:r>
            <a:r>
              <a:rPr lang="en-US" b="1" dirty="0"/>
              <a:t>else</a:t>
            </a:r>
            <a:r>
              <a:rPr lang="en-US" dirty="0"/>
              <a:t> statements to determine which option in a series of possibilities is true. </a:t>
            </a:r>
            <a:r>
              <a:rPr lang="en-US" b="1" dirty="0"/>
              <a:t>For example:</a:t>
            </a:r>
          </a:p>
          <a:p>
            <a:pPr marL="0" indent="0">
              <a:buNone/>
            </a:pPr>
            <a:r>
              <a:rPr lang="en-US" b="1" dirty="0"/>
              <a:t>x= 5</a:t>
            </a:r>
          </a:p>
          <a:p>
            <a:pPr marL="0" indent="0">
              <a:buNone/>
            </a:pPr>
            <a:r>
              <a:rPr lang="en-US" b="1" dirty="0"/>
              <a:t>if x==6:</a:t>
            </a:r>
          </a:p>
          <a:p>
            <a:pPr marL="0" indent="0">
              <a:buNone/>
            </a:pPr>
            <a:r>
              <a:rPr lang="en-US" b="1" dirty="0"/>
              <a:t>    print ('number is 6')</a:t>
            </a:r>
          </a:p>
          <a:p>
            <a:pPr marL="0" indent="0">
              <a:buNone/>
            </a:pPr>
            <a:r>
              <a:rPr lang="en-US" b="1" dirty="0"/>
              <a:t>else:</a:t>
            </a:r>
          </a:p>
          <a:p>
            <a:pPr marL="0" indent="0">
              <a:buNone/>
            </a:pPr>
            <a:r>
              <a:rPr lang="en-US" b="1" dirty="0"/>
              <a:t>    if x==7:</a:t>
            </a:r>
          </a:p>
          <a:p>
            <a:pPr marL="0" indent="0">
              <a:buNone/>
            </a:pPr>
            <a:r>
              <a:rPr lang="en-US" b="1" dirty="0"/>
              <a:t>        print ('number is 7')</a:t>
            </a:r>
          </a:p>
          <a:p>
            <a:pPr marL="0" indent="0">
              <a:buNone/>
            </a:pPr>
            <a:r>
              <a:rPr lang="en-US" b="1" dirty="0"/>
              <a:t>    else:</a:t>
            </a:r>
          </a:p>
          <a:p>
            <a:pPr marL="0" indent="0">
              <a:buNone/>
            </a:pPr>
            <a:r>
              <a:rPr lang="en-US" b="1" dirty="0"/>
              <a:t>        if x==5:</a:t>
            </a:r>
          </a:p>
          <a:p>
            <a:pPr marL="0" indent="0">
              <a:buNone/>
            </a:pPr>
            <a:r>
              <a:rPr lang="en-US" b="1" dirty="0"/>
              <a:t>            print ('number is 5')</a:t>
            </a:r>
          </a:p>
          <a:p>
            <a:pPr marL="0" indent="0">
              <a:buNone/>
            </a:pPr>
            <a:r>
              <a:rPr lang="en-US" b="1" dirty="0"/>
              <a:t>        else:</a:t>
            </a:r>
          </a:p>
          <a:p>
            <a:pPr marL="0" indent="0">
              <a:buNone/>
            </a:pPr>
            <a:r>
              <a:rPr lang="en-US" b="1" dirty="0"/>
              <a:t>            print ('number is not 6,7,5' )</a:t>
            </a:r>
          </a:p>
        </p:txBody>
      </p:sp>
    </p:spTree>
    <p:extLst>
      <p:ext uri="{BB962C8B-B14F-4D97-AF65-F5344CB8AC3E}">
        <p14:creationId xmlns:p14="http://schemas.microsoft.com/office/powerpoint/2010/main" val="159897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68C5-0809-4E54-A36C-43388F6A8E21}"/>
              </a:ext>
            </a:extLst>
          </p:cNvPr>
          <p:cNvSpPr>
            <a:spLocks noGrp="1"/>
          </p:cNvSpPr>
          <p:nvPr>
            <p:ph type="title"/>
          </p:nvPr>
        </p:nvSpPr>
        <p:spPr/>
        <p:txBody>
          <a:bodyPr/>
          <a:lstStyle/>
          <a:p>
            <a:r>
              <a:rPr lang="en-IE" b="1" dirty="0" err="1"/>
              <a:t>elif</a:t>
            </a:r>
            <a:r>
              <a:rPr lang="en-IE" b="1" dirty="0"/>
              <a:t> Statements</a:t>
            </a:r>
            <a:endParaRPr lang="en-IE" dirty="0"/>
          </a:p>
        </p:txBody>
      </p:sp>
      <p:sp>
        <p:nvSpPr>
          <p:cNvPr id="3" name="Content Placeholder 2">
            <a:extLst>
              <a:ext uri="{FF2B5EF4-FFF2-40B4-BE49-F238E27FC236}">
                <a16:creationId xmlns:a16="http://schemas.microsoft.com/office/drawing/2014/main" id="{BA08DEEC-056A-4314-A4EF-2365B487350A}"/>
              </a:ext>
            </a:extLst>
          </p:cNvPr>
          <p:cNvSpPr>
            <a:spLocks noGrp="1"/>
          </p:cNvSpPr>
          <p:nvPr>
            <p:ph idx="1"/>
          </p:nvPr>
        </p:nvSpPr>
        <p:spPr/>
        <p:txBody>
          <a:bodyPr>
            <a:normAutofit fontScale="70000" lnSpcReduction="20000"/>
          </a:bodyPr>
          <a:lstStyle/>
          <a:p>
            <a:r>
              <a:rPr lang="en-US" dirty="0"/>
              <a:t>The </a:t>
            </a:r>
            <a:r>
              <a:rPr lang="en-US" b="1" dirty="0" err="1"/>
              <a:t>elif</a:t>
            </a:r>
            <a:r>
              <a:rPr lang="en-US" b="1" dirty="0"/>
              <a:t> (</a:t>
            </a:r>
            <a:r>
              <a:rPr lang="en-US" dirty="0"/>
              <a:t>short for else if) statement is a shortcut to use when chaining </a:t>
            </a:r>
            <a:r>
              <a:rPr lang="en-US" b="1" dirty="0"/>
              <a:t>if</a:t>
            </a:r>
            <a:r>
              <a:rPr lang="en-US" dirty="0"/>
              <a:t> and </a:t>
            </a:r>
            <a:r>
              <a:rPr lang="en-US" b="1" dirty="0"/>
              <a:t>else </a:t>
            </a:r>
            <a:r>
              <a:rPr lang="en-US" dirty="0" err="1"/>
              <a:t>statements.A</a:t>
            </a:r>
            <a:r>
              <a:rPr lang="en-US" dirty="0"/>
              <a:t> series of </a:t>
            </a:r>
            <a:r>
              <a:rPr lang="en-US" b="1" dirty="0"/>
              <a:t>if </a:t>
            </a:r>
            <a:r>
              <a:rPr lang="en-US" b="1" dirty="0" err="1"/>
              <a:t>elif</a:t>
            </a:r>
            <a:r>
              <a:rPr lang="en-US" dirty="0"/>
              <a:t> statements can have a final </a:t>
            </a:r>
            <a:r>
              <a:rPr lang="en-US" b="1" dirty="0"/>
              <a:t>else </a:t>
            </a:r>
            <a:r>
              <a:rPr lang="en-US" dirty="0"/>
              <a:t>block, which is called if none of the </a:t>
            </a:r>
            <a:r>
              <a:rPr lang="en-US" b="1" dirty="0"/>
              <a:t>if</a:t>
            </a:r>
            <a:r>
              <a:rPr lang="en-US" dirty="0"/>
              <a:t> or </a:t>
            </a:r>
            <a:r>
              <a:rPr lang="en-US" b="1" dirty="0" err="1"/>
              <a:t>elif</a:t>
            </a:r>
            <a:r>
              <a:rPr lang="en-US" b="1" dirty="0"/>
              <a:t> </a:t>
            </a:r>
            <a:r>
              <a:rPr lang="en-US" dirty="0"/>
              <a:t>expressions is True. Example:</a:t>
            </a:r>
          </a:p>
          <a:p>
            <a:pPr marL="0" indent="0">
              <a:buNone/>
            </a:pPr>
            <a:r>
              <a:rPr lang="en-US" dirty="0" err="1"/>
              <a:t>num</a:t>
            </a:r>
            <a:r>
              <a:rPr lang="en-US" dirty="0"/>
              <a:t>=6</a:t>
            </a:r>
          </a:p>
          <a:p>
            <a:pPr marL="0" indent="0">
              <a:buNone/>
            </a:pPr>
            <a:r>
              <a:rPr lang="en-US" dirty="0"/>
              <a:t>if </a:t>
            </a:r>
            <a:r>
              <a:rPr lang="en-US" dirty="0" err="1"/>
              <a:t>num</a:t>
            </a:r>
            <a:r>
              <a:rPr lang="en-US" dirty="0"/>
              <a:t>==5:</a:t>
            </a:r>
          </a:p>
          <a:p>
            <a:pPr marL="0" indent="0">
              <a:buNone/>
            </a:pPr>
            <a:r>
              <a:rPr lang="en-US" dirty="0"/>
              <a:t>    print ('number is 5')</a:t>
            </a:r>
          </a:p>
          <a:p>
            <a:pPr marL="0" indent="0">
              <a:buNone/>
            </a:pPr>
            <a:r>
              <a:rPr lang="en-US" dirty="0" err="1"/>
              <a:t>elif</a:t>
            </a:r>
            <a:r>
              <a:rPr lang="en-US" dirty="0"/>
              <a:t> </a:t>
            </a:r>
            <a:r>
              <a:rPr lang="en-US" dirty="0" err="1"/>
              <a:t>num</a:t>
            </a:r>
            <a:r>
              <a:rPr lang="en-US" dirty="0"/>
              <a:t> == 11:</a:t>
            </a:r>
          </a:p>
          <a:p>
            <a:pPr marL="0" indent="0">
              <a:buNone/>
            </a:pPr>
            <a:r>
              <a:rPr lang="en-US" dirty="0"/>
              <a:t>    print ("number is 11")</a:t>
            </a:r>
          </a:p>
          <a:p>
            <a:pPr marL="0" indent="0">
              <a:buNone/>
            </a:pPr>
            <a:r>
              <a:rPr lang="en-US" dirty="0" err="1"/>
              <a:t>elif</a:t>
            </a:r>
            <a:r>
              <a:rPr lang="en-US" dirty="0"/>
              <a:t> </a:t>
            </a:r>
            <a:r>
              <a:rPr lang="en-US" dirty="0" err="1"/>
              <a:t>num</a:t>
            </a:r>
            <a:r>
              <a:rPr lang="en-US" dirty="0"/>
              <a:t> ==7:</a:t>
            </a:r>
          </a:p>
          <a:p>
            <a:pPr marL="0" indent="0">
              <a:buNone/>
            </a:pPr>
            <a:r>
              <a:rPr lang="en-US" dirty="0"/>
              <a:t>    print ("number is 7")</a:t>
            </a:r>
          </a:p>
          <a:p>
            <a:pPr marL="0" indent="0">
              <a:buNone/>
            </a:pPr>
            <a:r>
              <a:rPr lang="en-US" dirty="0"/>
              <a:t>else:</a:t>
            </a:r>
          </a:p>
          <a:p>
            <a:pPr marL="0" indent="0">
              <a:buNone/>
            </a:pPr>
            <a:r>
              <a:rPr lang="en-US" dirty="0"/>
              <a:t>    print ("number is not 5,11 or 7")</a:t>
            </a:r>
          </a:p>
        </p:txBody>
      </p:sp>
    </p:spTree>
    <p:extLst>
      <p:ext uri="{BB962C8B-B14F-4D97-AF65-F5344CB8AC3E}">
        <p14:creationId xmlns:p14="http://schemas.microsoft.com/office/powerpoint/2010/main" val="1798113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D746-9482-4489-810A-BE7367C72E02}"/>
              </a:ext>
            </a:extLst>
          </p:cNvPr>
          <p:cNvSpPr>
            <a:spLocks noGrp="1"/>
          </p:cNvSpPr>
          <p:nvPr>
            <p:ph type="title"/>
          </p:nvPr>
        </p:nvSpPr>
        <p:spPr/>
        <p:txBody>
          <a:bodyPr/>
          <a:lstStyle/>
          <a:p>
            <a:r>
              <a:rPr lang="en-IE" b="1" dirty="0"/>
              <a:t>Boolean Logic | OR | Not</a:t>
            </a:r>
            <a:endParaRPr lang="en-IE" dirty="0"/>
          </a:p>
        </p:txBody>
      </p:sp>
      <p:sp>
        <p:nvSpPr>
          <p:cNvPr id="3" name="Content Placeholder 2">
            <a:extLst>
              <a:ext uri="{FF2B5EF4-FFF2-40B4-BE49-F238E27FC236}">
                <a16:creationId xmlns:a16="http://schemas.microsoft.com/office/drawing/2014/main" id="{81BF39C5-91A0-4232-BD7B-14DC53BC1C6D}"/>
              </a:ext>
            </a:extLst>
          </p:cNvPr>
          <p:cNvSpPr>
            <a:spLocks noGrp="1"/>
          </p:cNvSpPr>
          <p:nvPr>
            <p:ph idx="1"/>
          </p:nvPr>
        </p:nvSpPr>
        <p:spPr/>
        <p:txBody>
          <a:bodyPr>
            <a:normAutofit fontScale="85000" lnSpcReduction="20000"/>
          </a:bodyPr>
          <a:lstStyle/>
          <a:p>
            <a:r>
              <a:rPr lang="en-US" b="1" dirty="0"/>
              <a:t>Boolean logic</a:t>
            </a:r>
            <a:r>
              <a:rPr lang="en-US" dirty="0"/>
              <a:t> is used to make more complicated conditions for </a:t>
            </a:r>
            <a:r>
              <a:rPr lang="en-US" b="1" dirty="0"/>
              <a:t>if</a:t>
            </a:r>
            <a:r>
              <a:rPr lang="en-US" dirty="0"/>
              <a:t> statements that rely on more than one condition.</a:t>
            </a:r>
          </a:p>
          <a:p>
            <a:pPr marL="0" indent="0">
              <a:buNone/>
            </a:pPr>
            <a:r>
              <a:rPr lang="en-US" dirty="0"/>
              <a:t>print (1 == 1 and 2 == 2)</a:t>
            </a:r>
          </a:p>
          <a:p>
            <a:pPr marL="0" indent="0">
              <a:buNone/>
            </a:pPr>
            <a:r>
              <a:rPr lang="en-US" dirty="0"/>
              <a:t>The </a:t>
            </a:r>
            <a:r>
              <a:rPr lang="en-US" b="1" dirty="0"/>
              <a:t>or </a:t>
            </a:r>
            <a:r>
              <a:rPr lang="en-US" dirty="0"/>
              <a:t>operator also takes two arguments. It evaluates to </a:t>
            </a:r>
            <a:r>
              <a:rPr lang="en-US" b="1" dirty="0"/>
              <a:t>True </a:t>
            </a:r>
            <a:r>
              <a:rPr lang="en-US" dirty="0"/>
              <a:t>if either (or both) of its arguments are </a:t>
            </a:r>
            <a:r>
              <a:rPr lang="en-US" b="1" dirty="0"/>
              <a:t>True</a:t>
            </a:r>
            <a:r>
              <a:rPr lang="en-US" dirty="0"/>
              <a:t>, and </a:t>
            </a:r>
            <a:r>
              <a:rPr lang="en-US" b="1" dirty="0"/>
              <a:t>False </a:t>
            </a:r>
            <a:r>
              <a:rPr lang="en-US" dirty="0"/>
              <a:t>if both arguments are </a:t>
            </a:r>
            <a:r>
              <a:rPr lang="en-US" b="1" dirty="0"/>
              <a:t>False</a:t>
            </a:r>
            <a:r>
              <a:rPr lang="en-US" dirty="0"/>
              <a:t>.</a:t>
            </a:r>
          </a:p>
          <a:p>
            <a:pPr marL="0" indent="0">
              <a:buNone/>
            </a:pPr>
            <a:r>
              <a:rPr lang="en-US" dirty="0"/>
              <a:t>print (1 != 1 or 2 == 2)</a:t>
            </a:r>
          </a:p>
          <a:p>
            <a:pPr marL="0" indent="0">
              <a:buNone/>
            </a:pPr>
            <a:r>
              <a:rPr lang="en-US" dirty="0"/>
              <a:t>Unlike other operators we've seen so far, </a:t>
            </a:r>
            <a:r>
              <a:rPr lang="en-US" b="1" dirty="0"/>
              <a:t>not </a:t>
            </a:r>
            <a:r>
              <a:rPr lang="en-US" dirty="0"/>
              <a:t>only takes one argument, and inverts it. </a:t>
            </a:r>
            <a:br>
              <a:rPr lang="en-US" dirty="0"/>
            </a:br>
            <a:r>
              <a:rPr lang="en-US" dirty="0"/>
              <a:t>The result of </a:t>
            </a:r>
            <a:r>
              <a:rPr lang="en-US" b="1" dirty="0"/>
              <a:t>not True</a:t>
            </a:r>
            <a:r>
              <a:rPr lang="en-US" dirty="0"/>
              <a:t> is </a:t>
            </a:r>
            <a:r>
              <a:rPr lang="en-US" b="1" dirty="0"/>
              <a:t>False</a:t>
            </a:r>
            <a:r>
              <a:rPr lang="en-US" dirty="0"/>
              <a:t>, and </a:t>
            </a:r>
            <a:r>
              <a:rPr lang="en-US" b="1" dirty="0"/>
              <a:t>not False</a:t>
            </a:r>
            <a:r>
              <a:rPr lang="en-US" dirty="0"/>
              <a:t> goes to </a:t>
            </a:r>
            <a:r>
              <a:rPr lang="en-US" b="1" dirty="0"/>
              <a:t>True</a:t>
            </a:r>
            <a:r>
              <a:rPr lang="en-US" dirty="0"/>
              <a:t>.</a:t>
            </a:r>
          </a:p>
          <a:p>
            <a:pPr marL="0" indent="0">
              <a:buNone/>
            </a:pPr>
            <a:r>
              <a:rPr lang="en-IE" dirty="0"/>
              <a:t>print (not 1 == 1)</a:t>
            </a:r>
          </a:p>
        </p:txBody>
      </p:sp>
    </p:spTree>
    <p:extLst>
      <p:ext uri="{BB962C8B-B14F-4D97-AF65-F5344CB8AC3E}">
        <p14:creationId xmlns:p14="http://schemas.microsoft.com/office/powerpoint/2010/main" val="1158968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4648-AE6F-4D78-B5F8-82AB43894CA9}"/>
              </a:ext>
            </a:extLst>
          </p:cNvPr>
          <p:cNvSpPr>
            <a:spLocks noGrp="1"/>
          </p:cNvSpPr>
          <p:nvPr>
            <p:ph type="title"/>
          </p:nvPr>
        </p:nvSpPr>
        <p:spPr/>
        <p:txBody>
          <a:bodyPr/>
          <a:lstStyle/>
          <a:p>
            <a:r>
              <a:rPr lang="en-IE" b="1" dirty="0"/>
              <a:t>while Loops</a:t>
            </a:r>
            <a:endParaRPr lang="en-IE" dirty="0"/>
          </a:p>
        </p:txBody>
      </p:sp>
      <p:sp>
        <p:nvSpPr>
          <p:cNvPr id="3" name="Content Placeholder 2">
            <a:extLst>
              <a:ext uri="{FF2B5EF4-FFF2-40B4-BE49-F238E27FC236}">
                <a16:creationId xmlns:a16="http://schemas.microsoft.com/office/drawing/2014/main" id="{50E3EDB1-59C1-4FCC-87C3-C4C5320DA213}"/>
              </a:ext>
            </a:extLst>
          </p:cNvPr>
          <p:cNvSpPr>
            <a:spLocks noGrp="1"/>
          </p:cNvSpPr>
          <p:nvPr>
            <p:ph idx="1"/>
          </p:nvPr>
        </p:nvSpPr>
        <p:spPr/>
        <p:txBody>
          <a:bodyPr>
            <a:normAutofit fontScale="85000" lnSpcReduction="20000"/>
          </a:bodyPr>
          <a:lstStyle/>
          <a:p>
            <a:r>
              <a:rPr lang="en-US" dirty="0"/>
              <a:t>An </a:t>
            </a:r>
            <a:r>
              <a:rPr lang="en-US" b="1" dirty="0"/>
              <a:t>if </a:t>
            </a:r>
            <a:r>
              <a:rPr lang="en-US" dirty="0"/>
              <a:t>statement is run </a:t>
            </a:r>
            <a:r>
              <a:rPr lang="en-US" u="sng" dirty="0">
                <a:solidFill>
                  <a:srgbClr val="FF0000"/>
                </a:solidFill>
              </a:rPr>
              <a:t>once</a:t>
            </a:r>
            <a:r>
              <a:rPr lang="en-US" dirty="0"/>
              <a:t> if its condition evaluates to </a:t>
            </a:r>
            <a:r>
              <a:rPr lang="en-US" b="1" dirty="0"/>
              <a:t>True</a:t>
            </a:r>
            <a:r>
              <a:rPr lang="en-US" dirty="0"/>
              <a:t>, and never if it evaluates to </a:t>
            </a:r>
            <a:r>
              <a:rPr lang="en-US" b="1" dirty="0"/>
              <a:t>False</a:t>
            </a:r>
            <a:r>
              <a:rPr lang="en-US" dirty="0"/>
              <a:t>. </a:t>
            </a:r>
            <a:br>
              <a:rPr lang="en-US" dirty="0"/>
            </a:br>
            <a:r>
              <a:rPr lang="en-US" dirty="0"/>
              <a:t>A </a:t>
            </a:r>
            <a:r>
              <a:rPr lang="en-US" b="1" dirty="0"/>
              <a:t>while </a:t>
            </a:r>
            <a:r>
              <a:rPr lang="en-US" dirty="0"/>
              <a:t>statement is similar, except that it can be run </a:t>
            </a:r>
            <a:r>
              <a:rPr lang="en-US" u="sng" dirty="0">
                <a:solidFill>
                  <a:srgbClr val="FF0000"/>
                </a:solidFill>
              </a:rPr>
              <a:t>more than once</a:t>
            </a:r>
            <a:r>
              <a:rPr lang="en-US" dirty="0"/>
              <a:t>. The statements inside it are repeatedly executed, as long as the condition holds. Once it evaluates to </a:t>
            </a:r>
            <a:r>
              <a:rPr lang="en-US" b="1" dirty="0"/>
              <a:t>False</a:t>
            </a:r>
            <a:r>
              <a:rPr lang="en-US" dirty="0"/>
              <a:t>, the next section of code is executed. </a:t>
            </a:r>
          </a:p>
          <a:p>
            <a:pPr marL="0" indent="0">
              <a:buNone/>
            </a:pPr>
            <a:r>
              <a:rPr lang="en-IE" dirty="0" err="1"/>
              <a:t>i</a:t>
            </a:r>
            <a:r>
              <a:rPr lang="en-IE" dirty="0"/>
              <a:t> = 1</a:t>
            </a:r>
            <a:br>
              <a:rPr lang="en-IE" dirty="0"/>
            </a:br>
            <a:r>
              <a:rPr lang="en-IE" b="1" dirty="0"/>
              <a:t>while </a:t>
            </a:r>
            <a:r>
              <a:rPr lang="en-IE" dirty="0" err="1"/>
              <a:t>i</a:t>
            </a:r>
            <a:r>
              <a:rPr lang="en-IE" dirty="0"/>
              <a:t> &lt;=5</a:t>
            </a:r>
            <a:r>
              <a:rPr lang="en-IE" b="1" dirty="0"/>
              <a:t>:</a:t>
            </a:r>
            <a:br>
              <a:rPr lang="en-IE" dirty="0"/>
            </a:br>
            <a:r>
              <a:rPr lang="en-IE" dirty="0"/>
              <a:t>   print(</a:t>
            </a:r>
            <a:r>
              <a:rPr lang="en-IE" dirty="0" err="1"/>
              <a:t>i</a:t>
            </a:r>
            <a:r>
              <a:rPr lang="en-IE" dirty="0"/>
              <a:t>)</a:t>
            </a:r>
            <a:br>
              <a:rPr lang="en-IE" dirty="0"/>
            </a:br>
            <a:r>
              <a:rPr lang="en-IE" dirty="0"/>
              <a:t>   </a:t>
            </a:r>
            <a:r>
              <a:rPr lang="en-IE" dirty="0" err="1"/>
              <a:t>i</a:t>
            </a:r>
            <a:r>
              <a:rPr lang="en-IE" dirty="0"/>
              <a:t> = </a:t>
            </a:r>
            <a:r>
              <a:rPr lang="en-IE" dirty="0" err="1"/>
              <a:t>i</a:t>
            </a:r>
            <a:r>
              <a:rPr lang="en-IE" dirty="0"/>
              <a:t> + 1</a:t>
            </a:r>
            <a:br>
              <a:rPr lang="en-IE" dirty="0"/>
            </a:br>
            <a:br>
              <a:rPr lang="en-IE" dirty="0"/>
            </a:br>
            <a:r>
              <a:rPr lang="en-IE" dirty="0"/>
              <a:t>print("Finished!")</a:t>
            </a:r>
          </a:p>
        </p:txBody>
      </p:sp>
    </p:spTree>
    <p:extLst>
      <p:ext uri="{BB962C8B-B14F-4D97-AF65-F5344CB8AC3E}">
        <p14:creationId xmlns:p14="http://schemas.microsoft.com/office/powerpoint/2010/main" val="1901251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42CB-7445-419A-A61B-7F062E077AFE}"/>
              </a:ext>
            </a:extLst>
          </p:cNvPr>
          <p:cNvSpPr>
            <a:spLocks noGrp="1"/>
          </p:cNvSpPr>
          <p:nvPr>
            <p:ph type="title"/>
          </p:nvPr>
        </p:nvSpPr>
        <p:spPr/>
        <p:txBody>
          <a:bodyPr/>
          <a:lstStyle/>
          <a:p>
            <a:r>
              <a:rPr lang="en-IE" b="1" dirty="0"/>
              <a:t>break</a:t>
            </a:r>
            <a:endParaRPr lang="en-IE" dirty="0"/>
          </a:p>
        </p:txBody>
      </p:sp>
      <p:sp>
        <p:nvSpPr>
          <p:cNvPr id="3" name="Content Placeholder 2">
            <a:extLst>
              <a:ext uri="{FF2B5EF4-FFF2-40B4-BE49-F238E27FC236}">
                <a16:creationId xmlns:a16="http://schemas.microsoft.com/office/drawing/2014/main" id="{70476B5A-0897-48B3-80C3-941242279C6B}"/>
              </a:ext>
            </a:extLst>
          </p:cNvPr>
          <p:cNvSpPr>
            <a:spLocks noGrp="1"/>
          </p:cNvSpPr>
          <p:nvPr>
            <p:ph idx="1"/>
          </p:nvPr>
        </p:nvSpPr>
        <p:spPr/>
        <p:txBody>
          <a:bodyPr>
            <a:normAutofit fontScale="70000" lnSpcReduction="20000"/>
          </a:bodyPr>
          <a:lstStyle/>
          <a:p>
            <a:r>
              <a:rPr lang="en-US" dirty="0"/>
              <a:t>To end a </a:t>
            </a:r>
            <a:r>
              <a:rPr lang="en-US" b="1" dirty="0"/>
              <a:t>while</a:t>
            </a:r>
            <a:r>
              <a:rPr lang="en-US" dirty="0"/>
              <a:t> loop prematurely, the </a:t>
            </a:r>
            <a:r>
              <a:rPr lang="en-US" b="1" dirty="0"/>
              <a:t>break</a:t>
            </a:r>
            <a:r>
              <a:rPr lang="en-US" dirty="0"/>
              <a:t> statement can be used. </a:t>
            </a:r>
            <a:br>
              <a:rPr lang="en-US" dirty="0"/>
            </a:br>
            <a:r>
              <a:rPr lang="en-US" dirty="0"/>
              <a:t>When encountered inside a loop, the </a:t>
            </a:r>
            <a:r>
              <a:rPr lang="en-US" b="1" dirty="0"/>
              <a:t>break </a:t>
            </a:r>
            <a:r>
              <a:rPr lang="en-US" dirty="0"/>
              <a:t>statement causes the loop to finish immediately.</a:t>
            </a:r>
          </a:p>
          <a:p>
            <a:pPr marL="0" indent="0">
              <a:buNone/>
            </a:pPr>
            <a:r>
              <a:rPr lang="en-US" dirty="0" err="1"/>
              <a:t>i</a:t>
            </a:r>
            <a:r>
              <a:rPr lang="en-US" dirty="0"/>
              <a:t>=0</a:t>
            </a:r>
          </a:p>
          <a:p>
            <a:pPr marL="0" indent="0">
              <a:buNone/>
            </a:pPr>
            <a:r>
              <a:rPr lang="en-US" dirty="0"/>
              <a:t>while 1==1:</a:t>
            </a:r>
          </a:p>
          <a:p>
            <a:pPr marL="0" indent="0">
              <a:buNone/>
            </a:pPr>
            <a:r>
              <a:rPr lang="en-US" dirty="0"/>
              <a:t>    print (</a:t>
            </a:r>
            <a:r>
              <a:rPr lang="en-US" dirty="0" err="1"/>
              <a:t>i</a:t>
            </a:r>
            <a:r>
              <a:rPr lang="en-US" dirty="0"/>
              <a:t>)</a:t>
            </a:r>
          </a:p>
          <a:p>
            <a:pPr marL="0" indent="0">
              <a:buNone/>
            </a:pPr>
            <a:r>
              <a:rPr lang="en-US" dirty="0"/>
              <a:t>    </a:t>
            </a:r>
            <a:r>
              <a:rPr lang="en-US" dirty="0" err="1"/>
              <a:t>i</a:t>
            </a:r>
            <a:r>
              <a:rPr lang="en-US" dirty="0"/>
              <a:t>=i+1</a:t>
            </a:r>
          </a:p>
          <a:p>
            <a:pPr marL="0" indent="0">
              <a:buNone/>
            </a:pPr>
            <a:r>
              <a:rPr lang="en-US" dirty="0"/>
              <a:t>    if </a:t>
            </a:r>
            <a:r>
              <a:rPr lang="en-US" dirty="0" err="1"/>
              <a:t>i</a:t>
            </a:r>
            <a:r>
              <a:rPr lang="en-US" dirty="0"/>
              <a:t>&gt;5:</a:t>
            </a:r>
          </a:p>
          <a:p>
            <a:pPr marL="0" indent="0">
              <a:buNone/>
            </a:pPr>
            <a:r>
              <a:rPr lang="en-US" dirty="0"/>
              <a:t>        print ("breaking")</a:t>
            </a:r>
          </a:p>
          <a:p>
            <a:pPr marL="0" indent="0">
              <a:buNone/>
            </a:pPr>
            <a:r>
              <a:rPr lang="en-US" dirty="0"/>
              <a:t>        break</a:t>
            </a:r>
          </a:p>
          <a:p>
            <a:pPr marL="0" indent="0">
              <a:buNone/>
            </a:pPr>
            <a:r>
              <a:rPr lang="en-US" dirty="0"/>
              <a:t>        print ("after break")</a:t>
            </a:r>
          </a:p>
          <a:p>
            <a:pPr marL="0" indent="0">
              <a:buNone/>
            </a:pPr>
            <a:endParaRPr lang="en-US" dirty="0"/>
          </a:p>
          <a:p>
            <a:pPr marL="0" indent="0">
              <a:buNone/>
            </a:pPr>
            <a:r>
              <a:rPr lang="en-US" dirty="0"/>
              <a:t>print ("finished")</a:t>
            </a:r>
          </a:p>
        </p:txBody>
      </p:sp>
    </p:spTree>
    <p:extLst>
      <p:ext uri="{BB962C8B-B14F-4D97-AF65-F5344CB8AC3E}">
        <p14:creationId xmlns:p14="http://schemas.microsoft.com/office/powerpoint/2010/main" val="2024241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F017-6C05-4038-9E46-EA736C0A9B2D}"/>
              </a:ext>
            </a:extLst>
          </p:cNvPr>
          <p:cNvSpPr>
            <a:spLocks noGrp="1"/>
          </p:cNvSpPr>
          <p:nvPr>
            <p:ph type="title"/>
          </p:nvPr>
        </p:nvSpPr>
        <p:spPr>
          <a:xfrm>
            <a:off x="457200" y="274638"/>
            <a:ext cx="8229600" cy="778098"/>
          </a:xfrm>
        </p:spPr>
        <p:txBody>
          <a:bodyPr/>
          <a:lstStyle/>
          <a:p>
            <a:r>
              <a:rPr lang="en-IE" b="1" dirty="0"/>
              <a:t>continue</a:t>
            </a:r>
            <a:endParaRPr lang="en-IE" dirty="0"/>
          </a:p>
        </p:txBody>
      </p:sp>
      <p:sp>
        <p:nvSpPr>
          <p:cNvPr id="3" name="Content Placeholder 2">
            <a:extLst>
              <a:ext uri="{FF2B5EF4-FFF2-40B4-BE49-F238E27FC236}">
                <a16:creationId xmlns:a16="http://schemas.microsoft.com/office/drawing/2014/main" id="{7F9DF4A1-B4B9-49A1-AACD-8BA263C14B31}"/>
              </a:ext>
            </a:extLst>
          </p:cNvPr>
          <p:cNvSpPr>
            <a:spLocks noGrp="1"/>
          </p:cNvSpPr>
          <p:nvPr>
            <p:ph idx="1"/>
          </p:nvPr>
        </p:nvSpPr>
        <p:spPr>
          <a:xfrm>
            <a:off x="457200" y="1052736"/>
            <a:ext cx="8229600" cy="5688632"/>
          </a:xfrm>
        </p:spPr>
        <p:txBody>
          <a:bodyPr>
            <a:noAutofit/>
          </a:bodyPr>
          <a:lstStyle/>
          <a:p>
            <a:r>
              <a:rPr lang="en-US" sz="2200" dirty="0"/>
              <a:t>Another statement that can be used within loops is </a:t>
            </a:r>
            <a:r>
              <a:rPr lang="en-US" sz="2200" b="1" dirty="0"/>
              <a:t>continue</a:t>
            </a:r>
            <a:r>
              <a:rPr lang="en-US" sz="2200" dirty="0"/>
              <a:t>. </a:t>
            </a:r>
          </a:p>
          <a:p>
            <a:r>
              <a:rPr lang="en-US" sz="2200" dirty="0"/>
              <a:t>Unlike </a:t>
            </a:r>
            <a:r>
              <a:rPr lang="en-US" sz="2200" b="1" dirty="0"/>
              <a:t>break</a:t>
            </a:r>
            <a:r>
              <a:rPr lang="en-US" sz="2200" dirty="0"/>
              <a:t>, </a:t>
            </a:r>
            <a:r>
              <a:rPr lang="en-US" sz="2200" b="1" dirty="0"/>
              <a:t>continue </a:t>
            </a:r>
            <a:r>
              <a:rPr lang="en-US" sz="2200" dirty="0"/>
              <a:t>jumps back to the top of the loop, rather than stopping it.</a:t>
            </a:r>
          </a:p>
          <a:p>
            <a:pPr marL="0" indent="0">
              <a:buNone/>
            </a:pPr>
            <a:r>
              <a:rPr lang="en-US" sz="2200" dirty="0" err="1"/>
              <a:t>i</a:t>
            </a:r>
            <a:r>
              <a:rPr lang="en-US" sz="2200" dirty="0"/>
              <a:t> = 0</a:t>
            </a:r>
          </a:p>
          <a:p>
            <a:pPr marL="0" indent="0">
              <a:buNone/>
            </a:pPr>
            <a:r>
              <a:rPr lang="en-US" sz="2200" dirty="0"/>
              <a:t>while True:</a:t>
            </a:r>
          </a:p>
          <a:p>
            <a:pPr marL="0" indent="0">
              <a:buNone/>
            </a:pPr>
            <a:r>
              <a:rPr lang="en-US" sz="2200" dirty="0"/>
              <a:t>   </a:t>
            </a:r>
            <a:r>
              <a:rPr lang="en-US" sz="2200" dirty="0" err="1"/>
              <a:t>i</a:t>
            </a:r>
            <a:r>
              <a:rPr lang="en-US" sz="2200" dirty="0"/>
              <a:t> = </a:t>
            </a:r>
            <a:r>
              <a:rPr lang="en-US" sz="2200" dirty="0" err="1"/>
              <a:t>i</a:t>
            </a:r>
            <a:r>
              <a:rPr lang="en-US" sz="2200" dirty="0"/>
              <a:t> +1</a:t>
            </a:r>
          </a:p>
          <a:p>
            <a:pPr marL="0" indent="0">
              <a:buNone/>
            </a:pPr>
            <a:r>
              <a:rPr lang="en-US" sz="2200" dirty="0"/>
              <a:t>   if </a:t>
            </a:r>
            <a:r>
              <a:rPr lang="en-US" sz="2200" dirty="0" err="1"/>
              <a:t>i</a:t>
            </a:r>
            <a:r>
              <a:rPr lang="en-US" sz="2200" dirty="0"/>
              <a:t> == 2:</a:t>
            </a:r>
          </a:p>
          <a:p>
            <a:pPr marL="0" indent="0">
              <a:buNone/>
            </a:pPr>
            <a:r>
              <a:rPr lang="en-US" sz="2200" dirty="0"/>
              <a:t>      print("Skipping 2")</a:t>
            </a:r>
          </a:p>
          <a:p>
            <a:pPr marL="0" indent="0">
              <a:buNone/>
            </a:pPr>
            <a:r>
              <a:rPr lang="en-US" sz="2200" dirty="0"/>
              <a:t>      continue</a:t>
            </a:r>
          </a:p>
          <a:p>
            <a:pPr marL="0" indent="0">
              <a:buNone/>
            </a:pPr>
            <a:r>
              <a:rPr lang="en-US" sz="2200" dirty="0"/>
              <a:t>   if </a:t>
            </a:r>
            <a:r>
              <a:rPr lang="en-US" sz="2200" dirty="0" err="1"/>
              <a:t>i</a:t>
            </a:r>
            <a:r>
              <a:rPr lang="en-US" sz="2200" dirty="0"/>
              <a:t> == 5:</a:t>
            </a:r>
          </a:p>
          <a:p>
            <a:pPr marL="0" indent="0">
              <a:buNone/>
            </a:pPr>
            <a:r>
              <a:rPr lang="en-US" sz="2200" dirty="0"/>
              <a:t>      print("Breaking")</a:t>
            </a:r>
          </a:p>
          <a:p>
            <a:pPr marL="0" indent="0">
              <a:buNone/>
            </a:pPr>
            <a:r>
              <a:rPr lang="en-US" sz="2200" dirty="0"/>
              <a:t>      break</a:t>
            </a:r>
          </a:p>
          <a:p>
            <a:pPr marL="0" indent="0">
              <a:buNone/>
            </a:pPr>
            <a:r>
              <a:rPr lang="en-US" sz="2200" dirty="0"/>
              <a:t>   print(</a:t>
            </a:r>
            <a:r>
              <a:rPr lang="en-US" sz="2200" dirty="0" err="1"/>
              <a:t>i</a:t>
            </a:r>
            <a:r>
              <a:rPr lang="en-US" sz="2200" dirty="0"/>
              <a:t>)</a:t>
            </a:r>
          </a:p>
          <a:p>
            <a:pPr marL="0" indent="0">
              <a:buNone/>
            </a:pPr>
            <a:r>
              <a:rPr lang="en-US" sz="2200" dirty="0"/>
              <a:t>print("Finished")</a:t>
            </a:r>
            <a:endParaRPr lang="en-IE" sz="2200" dirty="0"/>
          </a:p>
        </p:txBody>
      </p:sp>
    </p:spTree>
    <p:extLst>
      <p:ext uri="{BB962C8B-B14F-4D97-AF65-F5344CB8AC3E}">
        <p14:creationId xmlns:p14="http://schemas.microsoft.com/office/powerpoint/2010/main" val="2751175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4DD6-B039-4691-8EA3-84BC05CF6CB2}"/>
              </a:ext>
            </a:extLst>
          </p:cNvPr>
          <p:cNvSpPr>
            <a:spLocks noGrp="1"/>
          </p:cNvSpPr>
          <p:nvPr>
            <p:ph type="title"/>
          </p:nvPr>
        </p:nvSpPr>
        <p:spPr/>
        <p:txBody>
          <a:bodyPr/>
          <a:lstStyle/>
          <a:p>
            <a:r>
              <a:rPr lang="en-IE" b="1" dirty="0"/>
              <a:t>Lists</a:t>
            </a:r>
            <a:endParaRPr lang="en-IE" dirty="0"/>
          </a:p>
        </p:txBody>
      </p:sp>
      <p:sp>
        <p:nvSpPr>
          <p:cNvPr id="3" name="Content Placeholder 2">
            <a:extLst>
              <a:ext uri="{FF2B5EF4-FFF2-40B4-BE49-F238E27FC236}">
                <a16:creationId xmlns:a16="http://schemas.microsoft.com/office/drawing/2014/main" id="{70D85980-80EF-4CEB-AB40-0203AD64ED8E}"/>
              </a:ext>
            </a:extLst>
          </p:cNvPr>
          <p:cNvSpPr>
            <a:spLocks noGrp="1"/>
          </p:cNvSpPr>
          <p:nvPr>
            <p:ph idx="1"/>
          </p:nvPr>
        </p:nvSpPr>
        <p:spPr/>
        <p:txBody>
          <a:bodyPr>
            <a:normAutofit/>
          </a:bodyPr>
          <a:lstStyle/>
          <a:p>
            <a:r>
              <a:rPr lang="en-US" sz="2200" b="1" dirty="0"/>
              <a:t>Lists </a:t>
            </a:r>
            <a:r>
              <a:rPr lang="en-US" sz="2200" dirty="0"/>
              <a:t>are another type of object in Python. They are used to store an indexed list of items. </a:t>
            </a:r>
            <a:br>
              <a:rPr lang="en-US" sz="2200" dirty="0"/>
            </a:br>
            <a:r>
              <a:rPr lang="en-US" sz="2200" dirty="0"/>
              <a:t>A list is created using </a:t>
            </a:r>
            <a:r>
              <a:rPr lang="en-US" sz="2200" b="1" dirty="0"/>
              <a:t>square brackets</a:t>
            </a:r>
            <a:r>
              <a:rPr lang="en-US" sz="2200" dirty="0"/>
              <a:t> with </a:t>
            </a:r>
            <a:r>
              <a:rPr lang="en-US" sz="2200" b="1" dirty="0"/>
              <a:t>commas </a:t>
            </a:r>
            <a:r>
              <a:rPr lang="en-US" sz="2200" dirty="0"/>
              <a:t>separating items.</a:t>
            </a:r>
            <a:br>
              <a:rPr lang="en-US" sz="2200" dirty="0"/>
            </a:br>
            <a:r>
              <a:rPr lang="en-US" sz="2200" dirty="0"/>
              <a:t>The certain item in the list can be accessed by using its index in square brackets.</a:t>
            </a:r>
          </a:p>
          <a:p>
            <a:pPr marL="0" indent="0">
              <a:buNone/>
            </a:pPr>
            <a:r>
              <a:rPr lang="en-US" dirty="0"/>
              <a:t>words = ["Hello", "world", "!"]</a:t>
            </a:r>
            <a:br>
              <a:rPr lang="en-US" sz="2400" dirty="0"/>
            </a:br>
            <a:r>
              <a:rPr lang="en-US" dirty="0"/>
              <a:t>print(words[0])</a:t>
            </a:r>
            <a:br>
              <a:rPr lang="en-US" sz="2400" dirty="0"/>
            </a:br>
            <a:r>
              <a:rPr lang="en-US" dirty="0"/>
              <a:t>print(words[1])</a:t>
            </a:r>
            <a:br>
              <a:rPr lang="en-US" sz="2400" dirty="0"/>
            </a:br>
            <a:r>
              <a:rPr lang="en-US" dirty="0"/>
              <a:t>print(words[2])</a:t>
            </a:r>
            <a:endParaRPr lang="en-IE" sz="2200" dirty="0"/>
          </a:p>
        </p:txBody>
      </p:sp>
    </p:spTree>
    <p:extLst>
      <p:ext uri="{BB962C8B-B14F-4D97-AF65-F5344CB8AC3E}">
        <p14:creationId xmlns:p14="http://schemas.microsoft.com/office/powerpoint/2010/main" val="188183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Simple Operations</a:t>
            </a:r>
            <a:endParaRPr lang="zh-CN" altLang="en-US" dirty="0"/>
          </a:p>
        </p:txBody>
      </p:sp>
      <p:sp>
        <p:nvSpPr>
          <p:cNvPr id="3" name="内容占位符 2"/>
          <p:cNvSpPr>
            <a:spLocks noGrp="1"/>
          </p:cNvSpPr>
          <p:nvPr>
            <p:ph idx="1"/>
          </p:nvPr>
        </p:nvSpPr>
        <p:spPr>
          <a:xfrm>
            <a:off x="457200" y="1340768"/>
            <a:ext cx="8229600" cy="4785395"/>
          </a:xfrm>
        </p:spPr>
        <p:txBody>
          <a:bodyPr>
            <a:normAutofit fontScale="92500" lnSpcReduction="20000"/>
          </a:bodyPr>
          <a:lstStyle/>
          <a:p>
            <a:r>
              <a:rPr lang="en-US" altLang="zh-CN" dirty="0"/>
              <a:t>Python also carries out multiplication and division, using an </a:t>
            </a:r>
            <a:r>
              <a:rPr lang="en-US" altLang="zh-CN" b="1" dirty="0"/>
              <a:t>asterisk </a:t>
            </a:r>
            <a:r>
              <a:rPr lang="en-US" altLang="zh-CN" dirty="0"/>
              <a:t>to indicate multiplication and a </a:t>
            </a:r>
            <a:r>
              <a:rPr lang="en-US" altLang="zh-CN" b="1" dirty="0"/>
              <a:t>forward slash</a:t>
            </a:r>
            <a:r>
              <a:rPr lang="en-US" altLang="zh-CN" dirty="0"/>
              <a:t> to indicate division. Use </a:t>
            </a:r>
            <a:r>
              <a:rPr lang="en-US" altLang="zh-CN" b="1" dirty="0"/>
              <a:t>parentheses </a:t>
            </a:r>
            <a:r>
              <a:rPr lang="en-US" altLang="zh-CN" dirty="0"/>
              <a:t>to determine which operations are performed first.</a:t>
            </a:r>
          </a:p>
          <a:p>
            <a:r>
              <a:rPr lang="en-US" altLang="zh-CN" dirty="0"/>
              <a:t>print (2 * (3 + 4))</a:t>
            </a:r>
          </a:p>
          <a:p>
            <a:pPr marL="0" indent="0">
              <a:buNone/>
            </a:pPr>
            <a:r>
              <a:rPr lang="en-US" altLang="zh-CN" dirty="0"/>
              <a:t>    14</a:t>
            </a:r>
            <a:br>
              <a:rPr lang="zh-CN" altLang="en-US" dirty="0"/>
            </a:br>
            <a:r>
              <a:rPr lang="en-US" altLang="zh-CN" dirty="0"/>
              <a:t>    print ( 10 / 2)</a:t>
            </a:r>
            <a:br>
              <a:rPr lang="zh-CN" altLang="en-US" dirty="0"/>
            </a:br>
            <a:r>
              <a:rPr lang="zh-CN" altLang="en-US" dirty="0"/>
              <a:t>    </a:t>
            </a:r>
            <a:r>
              <a:rPr lang="en-US" altLang="zh-CN" dirty="0"/>
              <a:t>5.0</a:t>
            </a:r>
          </a:p>
          <a:p>
            <a:pPr marL="0" indent="0">
              <a:buNone/>
            </a:pPr>
            <a:r>
              <a:rPr lang="en-US" altLang="zh-CN" dirty="0"/>
              <a:t>Which option is output by this code?</a:t>
            </a:r>
            <a:br>
              <a:rPr lang="en-US" altLang="zh-CN" dirty="0"/>
            </a:br>
            <a:r>
              <a:rPr lang="en-US" altLang="zh-CN" dirty="0"/>
              <a:t>Print ((4 + 8) / /2)</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57812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Strings</a:t>
            </a:r>
            <a:endParaRPr lang="zh-CN" altLang="en-US" dirty="0"/>
          </a:p>
        </p:txBody>
      </p:sp>
      <p:sp>
        <p:nvSpPr>
          <p:cNvPr id="3" name="内容占位符 2"/>
          <p:cNvSpPr>
            <a:spLocks noGrp="1"/>
          </p:cNvSpPr>
          <p:nvPr>
            <p:ph idx="1"/>
          </p:nvPr>
        </p:nvSpPr>
        <p:spPr/>
        <p:txBody>
          <a:bodyPr/>
          <a:lstStyle/>
          <a:p>
            <a:r>
              <a:rPr lang="en-US" altLang="zh-CN" dirty="0"/>
              <a:t>If you want to use text in Python, you have to use a </a:t>
            </a:r>
            <a:r>
              <a:rPr lang="en-US" altLang="zh-CN" b="1" dirty="0"/>
              <a:t>string</a:t>
            </a:r>
            <a:r>
              <a:rPr lang="en-US" altLang="zh-CN" dirty="0"/>
              <a:t>. A </a:t>
            </a:r>
            <a:r>
              <a:rPr lang="en-US" altLang="zh-CN" b="1" dirty="0"/>
              <a:t>string </a:t>
            </a:r>
            <a:r>
              <a:rPr lang="en-US" altLang="zh-CN" dirty="0"/>
              <a:t>is created by entering text between </a:t>
            </a:r>
            <a:r>
              <a:rPr lang="en-US" altLang="zh-CN" b="1" dirty="0"/>
              <a:t>two single or double quotation marks</a:t>
            </a:r>
            <a:r>
              <a:rPr lang="en-US" altLang="zh-CN" dirty="0"/>
              <a:t>.</a:t>
            </a:r>
          </a:p>
          <a:p>
            <a:r>
              <a:rPr lang="en-US" altLang="zh-CN" dirty="0"/>
              <a:t>print (</a:t>
            </a:r>
            <a:r>
              <a:rPr lang="en-US" altLang="zh-CN" b="1" dirty="0"/>
              <a:t>"Python is fun!"</a:t>
            </a:r>
            <a:r>
              <a:rPr lang="en-US" altLang="zh-CN" dirty="0"/>
              <a:t>)</a:t>
            </a:r>
            <a:br>
              <a:rPr lang="en-US" altLang="zh-CN" dirty="0"/>
            </a:br>
            <a:r>
              <a:rPr lang="en-US" altLang="zh-CN" dirty="0"/>
              <a:t>print(</a:t>
            </a:r>
            <a:r>
              <a:rPr lang="en-US" altLang="zh-CN" b="1" dirty="0"/>
              <a:t>'Python is fun!'</a:t>
            </a:r>
            <a:r>
              <a:rPr lang="en-US" altLang="zh-CN" dirty="0"/>
              <a:t>)</a:t>
            </a:r>
            <a:endParaRPr lang="zh-CN" altLang="en-US" dirty="0"/>
          </a:p>
        </p:txBody>
      </p:sp>
    </p:spTree>
    <p:extLst>
      <p:ext uri="{BB962C8B-B14F-4D97-AF65-F5344CB8AC3E}">
        <p14:creationId xmlns:p14="http://schemas.microsoft.com/office/powerpoint/2010/main" val="2744159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Strings</a:t>
            </a:r>
            <a:endParaRPr lang="zh-CN" altLang="en-US" dirty="0"/>
          </a:p>
        </p:txBody>
      </p:sp>
      <p:sp>
        <p:nvSpPr>
          <p:cNvPr id="3" name="内容占位符 2"/>
          <p:cNvSpPr>
            <a:spLocks noGrp="1"/>
          </p:cNvSpPr>
          <p:nvPr>
            <p:ph idx="1"/>
          </p:nvPr>
        </p:nvSpPr>
        <p:spPr>
          <a:xfrm>
            <a:off x="457200" y="1268760"/>
            <a:ext cx="8229600" cy="4857403"/>
          </a:xfrm>
        </p:spPr>
        <p:txBody>
          <a:bodyPr>
            <a:normAutofit fontScale="85000" lnSpcReduction="10000"/>
          </a:bodyPr>
          <a:lstStyle/>
          <a:p>
            <a:r>
              <a:rPr lang="en-US" altLang="zh-CN" dirty="0"/>
              <a:t>Some characters can't be directly included in a string. For instance, double quotes can't be directly included in a double quote string; this would cause it to end prematurely. Characters like these must be escaped by placing a </a:t>
            </a:r>
            <a:r>
              <a:rPr lang="en-US" altLang="zh-CN" b="1" dirty="0"/>
              <a:t>backslash </a:t>
            </a:r>
            <a:r>
              <a:rPr lang="en-US" altLang="zh-CN" dirty="0"/>
              <a:t>before them. </a:t>
            </a:r>
            <a:br>
              <a:rPr lang="en-US" altLang="zh-CN" dirty="0"/>
            </a:br>
            <a:r>
              <a:rPr lang="en-US" altLang="zh-CN" dirty="0"/>
              <a:t>Other common characters that must be escaped are newlines and backslashes.</a:t>
            </a:r>
            <a:br>
              <a:rPr lang="en-US" altLang="zh-CN" dirty="0"/>
            </a:br>
            <a:r>
              <a:rPr lang="en-US" altLang="zh-CN" dirty="0"/>
              <a:t>Double quotes only need to be escaped in double quote strings, and the same is true for single quote strings.</a:t>
            </a:r>
          </a:p>
          <a:p>
            <a:r>
              <a:rPr lang="en-US" altLang="zh-CN" dirty="0"/>
              <a:t>print (</a:t>
            </a:r>
            <a:r>
              <a:rPr lang="en-US" altLang="zh-CN" b="1" dirty="0"/>
              <a:t>"He\'s a very naughty boy!'"</a:t>
            </a:r>
            <a:r>
              <a:rPr lang="en-US" altLang="zh-CN" dirty="0"/>
              <a:t>)</a:t>
            </a:r>
            <a:br>
              <a:rPr lang="en-US" altLang="zh-CN" dirty="0"/>
            </a:br>
            <a:r>
              <a:rPr lang="en-US" altLang="zh-CN" dirty="0"/>
              <a:t>print(</a:t>
            </a:r>
            <a:r>
              <a:rPr lang="en-US" altLang="zh-CN" b="1" dirty="0"/>
              <a:t>'He'</a:t>
            </a:r>
            <a:r>
              <a:rPr lang="en-US" altLang="zh-CN" dirty="0"/>
              <a:t>s a very naughty boy!</a:t>
            </a:r>
            <a:r>
              <a:rPr lang="en-US" altLang="zh-CN" b="1" dirty="0"/>
              <a:t>''</a:t>
            </a:r>
            <a:r>
              <a:rPr lang="en-US" altLang="zh-CN" dirty="0"/>
              <a:t>)</a:t>
            </a:r>
            <a:endParaRPr lang="zh-CN" altLang="en-US" dirty="0"/>
          </a:p>
        </p:txBody>
      </p:sp>
    </p:spTree>
    <p:extLst>
      <p:ext uri="{BB962C8B-B14F-4D97-AF65-F5344CB8AC3E}">
        <p14:creationId xmlns:p14="http://schemas.microsoft.com/office/powerpoint/2010/main" val="30445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Newlines</a:t>
            </a:r>
            <a:endParaRPr lang="zh-CN" altLang="en-US" dirty="0"/>
          </a:p>
        </p:txBody>
      </p:sp>
      <p:sp>
        <p:nvSpPr>
          <p:cNvPr id="3" name="内容占位符 2"/>
          <p:cNvSpPr>
            <a:spLocks noGrp="1"/>
          </p:cNvSpPr>
          <p:nvPr>
            <p:ph idx="1"/>
          </p:nvPr>
        </p:nvSpPr>
        <p:spPr>
          <a:xfrm>
            <a:off x="457200" y="1124744"/>
            <a:ext cx="8229600" cy="5001419"/>
          </a:xfrm>
        </p:spPr>
        <p:txBody>
          <a:bodyPr>
            <a:normAutofit fontScale="92500" lnSpcReduction="20000"/>
          </a:bodyPr>
          <a:lstStyle/>
          <a:p>
            <a:r>
              <a:rPr lang="en-US" altLang="zh-CN" dirty="0"/>
              <a:t>Python provides an easy way to avoid manually writing "\n" to escape newlines in a string. Create a string with </a:t>
            </a:r>
            <a:r>
              <a:rPr lang="en-US" altLang="zh-CN" b="1" dirty="0"/>
              <a:t>three sets of quotes</a:t>
            </a:r>
            <a:r>
              <a:rPr lang="en-US" altLang="zh-CN" dirty="0"/>
              <a:t>, and newlines that are created by pressing Enter are automatically escaped for you.</a:t>
            </a:r>
          </a:p>
          <a:p>
            <a:r>
              <a:rPr lang="en-US" altLang="zh-CN" dirty="0"/>
              <a:t>print (</a:t>
            </a:r>
            <a:r>
              <a:rPr lang="en-US" altLang="zh-CN" b="1" dirty="0"/>
              <a:t>"""Customer: Good morning.</a:t>
            </a:r>
            <a:br>
              <a:rPr lang="en-US" altLang="zh-CN" b="1" dirty="0"/>
            </a:br>
            <a:r>
              <a:rPr lang="en-US" altLang="zh-CN" b="1" dirty="0"/>
              <a:t>Owner: Good morning"""</a:t>
            </a:r>
            <a:r>
              <a:rPr lang="en-US" altLang="zh-CN" dirty="0"/>
              <a:t>)</a:t>
            </a:r>
            <a:br>
              <a:rPr lang="en-US" altLang="zh-CN" dirty="0"/>
            </a:br>
            <a:br>
              <a:rPr lang="en-US" altLang="zh-CN" dirty="0"/>
            </a:br>
            <a:r>
              <a:rPr lang="en-US" altLang="zh-CN" dirty="0"/>
              <a:t>print (</a:t>
            </a:r>
            <a:r>
              <a:rPr lang="en-US" altLang="zh-CN" b="1" dirty="0"/>
              <a:t>"Customer: Good </a:t>
            </a:r>
            <a:r>
              <a:rPr lang="en-US" altLang="zh-CN" b="1" dirty="0" err="1"/>
              <a:t>morning.Owner</a:t>
            </a:r>
            <a:r>
              <a:rPr lang="en-US" altLang="zh-CN" b="1" dirty="0"/>
              <a:t>: Good morning"</a:t>
            </a:r>
            <a:r>
              <a:rPr lang="en-US" altLang="zh-CN" dirty="0"/>
              <a:t>)</a:t>
            </a:r>
            <a:br>
              <a:rPr lang="en-US" altLang="zh-CN" dirty="0"/>
            </a:br>
            <a:br>
              <a:rPr lang="en-US" altLang="zh-CN" dirty="0"/>
            </a:br>
            <a:r>
              <a:rPr lang="en-US" altLang="zh-CN" dirty="0"/>
              <a:t>print (</a:t>
            </a:r>
            <a:r>
              <a:rPr lang="en-US" altLang="zh-CN" b="1" dirty="0"/>
              <a:t>"Customer: Good morning.\</a:t>
            </a:r>
            <a:r>
              <a:rPr lang="en-US" altLang="zh-CN" b="1" dirty="0" err="1"/>
              <a:t>nOwner</a:t>
            </a:r>
            <a:r>
              <a:rPr lang="en-US" altLang="zh-CN" b="1" dirty="0"/>
              <a:t>: Good morning"</a:t>
            </a:r>
            <a:r>
              <a:rPr lang="en-US" altLang="zh-CN" dirty="0"/>
              <a:t>)</a:t>
            </a:r>
            <a:endParaRPr lang="zh-CN" altLang="en-US" dirty="0"/>
          </a:p>
        </p:txBody>
      </p:sp>
    </p:spTree>
    <p:extLst>
      <p:ext uri="{BB962C8B-B14F-4D97-AF65-F5344CB8AC3E}">
        <p14:creationId xmlns:p14="http://schemas.microsoft.com/office/powerpoint/2010/main" val="730790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Q/A</a:t>
            </a:r>
            <a:endParaRPr lang="zh-CN" altLang="en-US" dirty="0"/>
          </a:p>
        </p:txBody>
      </p:sp>
      <p:sp>
        <p:nvSpPr>
          <p:cNvPr id="3" name="内容占位符 2"/>
          <p:cNvSpPr>
            <a:spLocks noGrp="1"/>
          </p:cNvSpPr>
          <p:nvPr>
            <p:ph idx="1"/>
          </p:nvPr>
        </p:nvSpPr>
        <p:spPr/>
        <p:txBody>
          <a:bodyPr>
            <a:normAutofit/>
          </a:bodyPr>
          <a:lstStyle/>
          <a:p>
            <a:r>
              <a:rPr lang="en-US" altLang="zh-CN" dirty="0"/>
              <a:t>Complete the code to create a string containing a double quote.</a:t>
            </a:r>
          </a:p>
          <a:p>
            <a:pPr marL="0" indent="0">
              <a:buNone/>
            </a:pPr>
            <a:r>
              <a:rPr lang="en-US" altLang="zh-CN" dirty="0"/>
              <a:t>    Print (“  ”)</a:t>
            </a:r>
          </a:p>
          <a:p>
            <a:pPr marL="0" indent="0">
              <a:buNone/>
            </a:pPr>
            <a:r>
              <a:rPr lang="en-US" altLang="zh-CN" dirty="0"/>
              <a:t>  </a:t>
            </a:r>
          </a:p>
          <a:p>
            <a:pPr marL="0" indent="0">
              <a:buNone/>
            </a:pPr>
            <a:r>
              <a:rPr lang="en-US" altLang="zh-CN" dirty="0"/>
              <a:t>Fill in the missing part of the output.</a:t>
            </a:r>
          </a:p>
          <a:p>
            <a:pPr marL="0" indent="0">
              <a:buNone/>
            </a:pPr>
            <a:r>
              <a:rPr lang="en-US" altLang="zh-CN" dirty="0"/>
              <a:t>"""First line </a:t>
            </a:r>
            <a:br>
              <a:rPr lang="en-US" altLang="zh-CN" dirty="0"/>
            </a:br>
            <a:r>
              <a:rPr lang="en-US" altLang="zh-CN" dirty="0"/>
              <a:t>second line""“</a:t>
            </a:r>
          </a:p>
          <a:p>
            <a:r>
              <a:rPr lang="en-US" altLang="zh-CN" dirty="0"/>
              <a:t>Print ('First line __second line')</a:t>
            </a:r>
            <a:endParaRPr lang="zh-CN" altLang="en-US" dirty="0"/>
          </a:p>
        </p:txBody>
      </p:sp>
    </p:spTree>
    <p:extLst>
      <p:ext uri="{BB962C8B-B14F-4D97-AF65-F5344CB8AC3E}">
        <p14:creationId xmlns:p14="http://schemas.microsoft.com/office/powerpoint/2010/main" val="228797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Input</a:t>
            </a:r>
            <a:endParaRPr lang="zh-CN" altLang="en-US" dirty="0"/>
          </a:p>
        </p:txBody>
      </p:sp>
      <p:sp>
        <p:nvSpPr>
          <p:cNvPr id="3" name="内容占位符 2"/>
          <p:cNvSpPr>
            <a:spLocks noGrp="1"/>
          </p:cNvSpPr>
          <p:nvPr>
            <p:ph idx="1"/>
          </p:nvPr>
        </p:nvSpPr>
        <p:spPr/>
        <p:txBody>
          <a:bodyPr>
            <a:normAutofit/>
          </a:bodyPr>
          <a:lstStyle/>
          <a:p>
            <a:r>
              <a:rPr lang="en-US" altLang="zh-CN" dirty="0"/>
              <a:t>To get input from the user in Python, you can use the intuitively named </a:t>
            </a:r>
            <a:r>
              <a:rPr lang="en-US" altLang="zh-CN" b="1" dirty="0"/>
              <a:t>input</a:t>
            </a:r>
            <a:r>
              <a:rPr lang="en-US" altLang="zh-CN" dirty="0"/>
              <a:t> function. </a:t>
            </a:r>
            <a:br>
              <a:rPr lang="en-US" altLang="zh-CN" dirty="0"/>
            </a:br>
            <a:r>
              <a:rPr lang="en-US" altLang="zh-CN" dirty="0"/>
              <a:t>The function prompts the user for input, and returns what they enter as a string (with the contents automatically escaped).</a:t>
            </a:r>
          </a:p>
          <a:p>
            <a:r>
              <a:rPr lang="en-US" altLang="zh-CN" b="1" dirty="0"/>
              <a:t>input</a:t>
            </a:r>
            <a:r>
              <a:rPr lang="en-US" altLang="zh-CN" dirty="0"/>
              <a:t>("Enter something please: ")</a:t>
            </a:r>
          </a:p>
          <a:p>
            <a:r>
              <a:rPr lang="en-US" altLang="zh-CN" dirty="0"/>
              <a:t>Fill in the blank to prompt for user input.</a:t>
            </a:r>
          </a:p>
          <a:p>
            <a:pPr marL="0" indent="0">
              <a:buNone/>
            </a:pPr>
            <a:r>
              <a:rPr lang="en-US" altLang="zh-CN"/>
              <a:t>     _____ ("</a:t>
            </a:r>
            <a:r>
              <a:rPr lang="en-US" altLang="zh-CN" dirty="0"/>
              <a:t>Enter a number:")</a:t>
            </a:r>
            <a:endParaRPr lang="zh-CN" altLang="en-US" dirty="0"/>
          </a:p>
        </p:txBody>
      </p:sp>
    </p:spTree>
    <p:extLst>
      <p:ext uri="{BB962C8B-B14F-4D97-AF65-F5344CB8AC3E}">
        <p14:creationId xmlns:p14="http://schemas.microsoft.com/office/powerpoint/2010/main" val="754076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Concatenation</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dirty="0"/>
              <a:t>As with integers and floats, strings in Python can be added, using a process called </a:t>
            </a:r>
            <a:r>
              <a:rPr lang="en-US" altLang="zh-CN" b="1" dirty="0"/>
              <a:t>concatenation</a:t>
            </a:r>
            <a:r>
              <a:rPr lang="en-US" altLang="zh-CN" dirty="0"/>
              <a:t>, which can be done on any two </a:t>
            </a:r>
            <a:r>
              <a:rPr lang="en-US" altLang="zh-CN" dirty="0" err="1"/>
              <a:t>strings.When</a:t>
            </a:r>
            <a:r>
              <a:rPr lang="en-US" altLang="zh-CN" dirty="0"/>
              <a:t> concatenating strings, it doesn't matter whether they've been created with single or double quotes.</a:t>
            </a:r>
          </a:p>
          <a:p>
            <a:r>
              <a:rPr lang="en-US" altLang="zh-CN" dirty="0"/>
              <a:t>print("First </a:t>
            </a:r>
            <a:r>
              <a:rPr lang="en-US" altLang="zh-CN" u="sng" dirty="0"/>
              <a:t>string</a:t>
            </a:r>
            <a:r>
              <a:rPr lang="en-US" altLang="zh-CN" dirty="0"/>
              <a:t>" + ", " + "second </a:t>
            </a:r>
            <a:r>
              <a:rPr lang="en-US" altLang="zh-CN" u="sng" dirty="0"/>
              <a:t>string</a:t>
            </a:r>
            <a:r>
              <a:rPr lang="en-US" altLang="zh-CN" dirty="0"/>
              <a:t>")</a:t>
            </a:r>
          </a:p>
          <a:p>
            <a:r>
              <a:rPr lang="en-US" altLang="zh-CN" i="1" dirty="0"/>
              <a:t>print (1 + '2' + 3 + '4')   Fix it</a:t>
            </a:r>
            <a:endParaRPr lang="zh-CN" altLang="en-US" dirty="0"/>
          </a:p>
        </p:txBody>
      </p:sp>
    </p:spTree>
    <p:extLst>
      <p:ext uri="{BB962C8B-B14F-4D97-AF65-F5344CB8AC3E}">
        <p14:creationId xmlns:p14="http://schemas.microsoft.com/office/powerpoint/2010/main" val="15344564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TotalTime>
  <Words>305</Words>
  <Application>Microsoft Office PowerPoint</Application>
  <PresentationFormat>On-screen Show (4:3)</PresentationFormat>
  <Paragraphs>159</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宋体</vt:lpstr>
      <vt:lpstr>Arial</vt:lpstr>
      <vt:lpstr>Calibri</vt:lpstr>
      <vt:lpstr>Office 主题​​</vt:lpstr>
      <vt:lpstr>What is Python?</vt:lpstr>
      <vt:lpstr>Your First Program</vt:lpstr>
      <vt:lpstr>Simple Operations</vt:lpstr>
      <vt:lpstr>Strings</vt:lpstr>
      <vt:lpstr>Strings</vt:lpstr>
      <vt:lpstr>Newlines</vt:lpstr>
      <vt:lpstr>Q/A</vt:lpstr>
      <vt:lpstr>Input</vt:lpstr>
      <vt:lpstr>Concatenation</vt:lpstr>
      <vt:lpstr>String Operations</vt:lpstr>
      <vt:lpstr>Type Conversion</vt:lpstr>
      <vt:lpstr>Type Conversion</vt:lpstr>
      <vt:lpstr>Variables</vt:lpstr>
      <vt:lpstr>Variables</vt:lpstr>
      <vt:lpstr>Variable Names</vt:lpstr>
      <vt:lpstr>In-Place Operators</vt:lpstr>
      <vt:lpstr>In-Place Operators</vt:lpstr>
      <vt:lpstr>Booleans</vt:lpstr>
      <vt:lpstr>Comparison</vt:lpstr>
      <vt:lpstr>if Statements</vt:lpstr>
      <vt:lpstr>if Statements</vt:lpstr>
      <vt:lpstr>else Statements</vt:lpstr>
      <vt:lpstr>else Statements</vt:lpstr>
      <vt:lpstr>elif Statements</vt:lpstr>
      <vt:lpstr>Boolean Logic | OR | Not</vt:lpstr>
      <vt:lpstr>while Loops</vt:lpstr>
      <vt:lpstr>break</vt:lpstr>
      <vt:lpstr>continue</vt:lpstr>
      <vt:lpstr>Lists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Python?</dc:title>
  <dc:creator>Windows User</dc:creator>
  <cp:lastModifiedBy>Sen Heng</cp:lastModifiedBy>
  <cp:revision>66</cp:revision>
  <dcterms:created xsi:type="dcterms:W3CDTF">2018-09-05T20:57:13Z</dcterms:created>
  <dcterms:modified xsi:type="dcterms:W3CDTF">2018-10-05T14:54:20Z</dcterms:modified>
</cp:coreProperties>
</file>