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notesSlides/notesSlide8.xml" ContentType="application/vnd.openxmlformats-officedocument.presentationml.notesSlide+xml"/>
  <Override PartName="/ppt/ink/ink19.xml" ContentType="application/inkml+xml"/>
  <Override PartName="/ppt/ink/ink20.xml" ContentType="application/inkml+xml"/>
  <Override PartName="/ppt/ink/ink21.xml" ContentType="application/inkml+xml"/>
  <Override PartName="/ppt/ink/ink22.xml" ContentType="application/inkml+xml"/>
  <Override PartName="/ppt/notesSlides/notesSlide9.xml" ContentType="application/vnd.openxmlformats-officedocument.presentationml.notesSlide+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 id="2147483660" r:id="rId2"/>
  </p:sldMasterIdLst>
  <p:notesMasterIdLst>
    <p:notesMasterId r:id="rId43"/>
  </p:notesMasterIdLst>
  <p:sldIdLst>
    <p:sldId id="256" r:id="rId3"/>
    <p:sldId id="296" r:id="rId4"/>
    <p:sldId id="283" r:id="rId5"/>
    <p:sldId id="279" r:id="rId6"/>
    <p:sldId id="280" r:id="rId7"/>
    <p:sldId id="281" r:id="rId8"/>
    <p:sldId id="282" r:id="rId9"/>
    <p:sldId id="257" r:id="rId10"/>
    <p:sldId id="284" r:id="rId11"/>
    <p:sldId id="273" r:id="rId12"/>
    <p:sldId id="268" r:id="rId13"/>
    <p:sldId id="258" r:id="rId14"/>
    <p:sldId id="267" r:id="rId15"/>
    <p:sldId id="269" r:id="rId16"/>
    <p:sldId id="259" r:id="rId17"/>
    <p:sldId id="270" r:id="rId18"/>
    <p:sldId id="260" r:id="rId19"/>
    <p:sldId id="261" r:id="rId20"/>
    <p:sldId id="262" r:id="rId21"/>
    <p:sldId id="263" r:id="rId22"/>
    <p:sldId id="264" r:id="rId23"/>
    <p:sldId id="265" r:id="rId24"/>
    <p:sldId id="275" r:id="rId25"/>
    <p:sldId id="287" r:id="rId26"/>
    <p:sldId id="285" r:id="rId27"/>
    <p:sldId id="278" r:id="rId28"/>
    <p:sldId id="271" r:id="rId29"/>
    <p:sldId id="289" r:id="rId30"/>
    <p:sldId id="277" r:id="rId31"/>
    <p:sldId id="272" r:id="rId32"/>
    <p:sldId id="290" r:id="rId33"/>
    <p:sldId id="292" r:id="rId34"/>
    <p:sldId id="286" r:id="rId35"/>
    <p:sldId id="266" r:id="rId36"/>
    <p:sldId id="291" r:id="rId37"/>
    <p:sldId id="294" r:id="rId38"/>
    <p:sldId id="293" r:id="rId39"/>
    <p:sldId id="288" r:id="rId40"/>
    <p:sldId id="276" r:id="rId41"/>
    <p:sldId id="295"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69" autoAdjust="0"/>
    <p:restoredTop sz="70650" autoAdjust="0"/>
  </p:normalViewPr>
  <p:slideViewPr>
    <p:cSldViewPr snapToGrid="0">
      <p:cViewPr varScale="1">
        <p:scale>
          <a:sx n="78" d="100"/>
          <a:sy n="78" d="100"/>
        </p:scale>
        <p:origin x="1758" y="8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12.620"/>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0 188 0,'0'-33'16,"33"33"62,0 0-62,33 0-16,0 0 15,0 0-15,0 0 0,33 0 16,-33 0-16,33-33 16,0 33-1,0 0-15,0 0 16,0 0-16,0 0 0,0 0 15,-33 0-15,0 0 16,0 0-16,-33 0 16,0 0-16,0 0 15,0 0 63,-33-33-78,33 33 16,0-33 0,0 33-16,0 0 0,0 0 31,0 0-31,0 0 16,-33-33-1,33 33-15,0 0 16,0 0-16,33 0 15,-33 0 1,0 0-16,0 0 16,33 0-16,-33 0 15,33 0-15,-34 0 16,34 0-16,-33 0 16,0 0-16,0 0 15,0 0 1,0 0-16,0 0 15,0 0 1,0 0 0,33 0-16,-33 33 15,33-33 1,-33 33-16,0-33 16,0 0-16,0 0 15,0 0-15,66 0 16,-66 0-16,0 0 15,0 0-15,33 0 16,-33 0-16,0 0 16,33 33-16,-33-33 15,33 0 1,-33 0-16,0 0 16,33 0-16,0 33 15,0-33-15,0 0 16,0 0-16,0 0 15,0 0-15,33 0 16,-33 0-16,0 0 0,-33 0 16,0 0-1,0 0 1,0 0 15,0 0-15,0 0-16,0 0 15,0 0 1,-33 33 0,33-33-16,0 0 0,0 0 31,0 0-31,0 0 16,0 0-16,0 0 15,0 0 1,0 0-16,32 33 15,1-33-15,-33 0 16,33 0-16,0 0 16,0 0-16,33 0 15,0 0-15,-33 0 16,0 0-16,0 0 0,0 0 16,0 0-1,0 0-15,33 33 16,-33-33-1,-33 0-15,0 0 16,-33 33 0,33-33-1,0 0 1,0 0 46,0 0 17,33 0-17,-33 0-46</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17.02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-1 167 0,'33'0'109,"0"0"-109,0 0 16,0 0 0,0 33-1,0-33 1,0 0-1,0 0-15,0 0 16,0 0 0,0 0-1,0 0 1,0 0-16,0 0 0,0 0 16,0 0-1,0 0 1,0 0-16,0 0 31,0 0-31,-1 0 31,1 0-31,0 0 16,0 0 0,0 0-1,0 0 1,0 0-1,-33-33-15,33 33 16,0 0 0,0 0-1,0 0-15,0 0 16,0 0 15,0 0-15,0 0-1,0 0 1,0 0 0,0 0-16,0 0 15,0 0-15,0 0 16,0 0-16,0 0 16,0 0-16,0 0 15,0 0 1,0 0-1,0 0 1,0 0-16,33 0 16,-33 0-16,0 0 15,0 0-15,0 0 16,0 0 0,0 33-1,0-33 1,0 0-1,0 0-15,0 0 16,0 0 0,33 0-1,-66 33 1,66-33-16,-33 0 16,33 0-16,0 0 15,-33 0 1,0 0-1,0 0-15,0 0 16,0 0 0,0 0-1,0 0 1,0 0 0,0 0-1,0 0-15,0 0 16,0 0-16,0 0 15,0 0-15,0 0 16,0 0 0,-1 0-1,1 0 1,0 0 0,0 0-1,0 0 1,0 0-1,0 33 1,0-33 0,0 0-1,0 0 1,-1 0 0,1 0-16,0 0 0,0 0 15,0 0-15,33 0 16,0 33-16,0-33 15,0 0-15,0 0 32,-33 0-32,0 33 31,0-33 0,0 0-31,0 0 16,0 0-1,0 0 1,0 0 0,0 0-1,33 0 1,-33 0 0,0 0-16,0 0 15,0 33-15,0-33 16,0 0-16,33 0 15,-33 0 1,0 0 0,0 33-16,0-33 15,33 0 1,-33 0-16,0 0 16,0 0-16,0 0 15,0 0-15,0 0 16,33 0-16,-33 0 15,33 0-15,0 0 16,0 0-16,-33 0 16,0 0-16,0 0 0,0 0 15,0 0 1,33 0-16,-33 0 16,33 0-16,-33 0 15,33 0-15,0 0 0,-33 0 16,0 0-16,0 0 31,0-33-15,0 33-16,0 0 0,0 0 15,32 0 1,-32 0 0,33-33-16,-33 33 15,0 0-15,0 0 16,0 0-16,0 0 15,33 0 1,-33 0 0,0 0-1,0 0-15,-33-33 16,33 33-16,0 0 16,33-33-1,-33 0 1,33 33-1,0 0-15,0-33 16,0 33-16,0-33 0,0 33 16,0-33-1,-33 33-15,0 0 0,0 0 16,0 0 0,0 0-1,0 0 1,0-33-1,0 33 1,0 0 0,0 0-1,0 0-15,0 0 16,33 0-16,0 0 16,0 0-16,0 0 15,0 0-15,-33 0 16,33 0-16,-33 0 15,0 0 1,0 0 0,0 0-1,0 0 1,0 0 0,0 0-1,0 0 1,0 0-16,33 0 15,-33 0 1,66 0 0,-66 0-1,0 0-15,0 0 16,-1 0 0,1 0-16,0 0 15,33 0-15,0 0 16,0 0-16,0-33 15,0 33-15,-34 0 0,34 0 16,-33 0-16,33 0 16,-33 0-1,0 0-15,33 0 16,0 0-16,0 0 16,0 0-16,-33 0 15,66 0-15,-66 0 16,33 0-16,-33 0 15,33 0-15,0 0 16,-33 0 0,0 0-16,0 0 31,0 0 31,33 0-46,0 0-16,-33 0 16,0 0-16,0 0 0,0 0 15,0 0 63,0 0-62,0 0 0,0 0-1,0 0 1,0 0 0,0 0-1,0 0-15,0 0 16,0 0 15,0 0-15,0 0-16,0 0 15,0 0 1,0 0 0,0 0-1,0 0 1,0 0-16,0 0 15,0 0 1,0 0-16,0 0 16,33 0-1,-34 0 1,1 0 0,0 0-16,-33 33 15,33-33-15,0 0 94,33 0-78,-33 0-1,0 0-15,0 0 16,-33 33 93,33-33-78,0 0-31,0 0 16,-33 33-16,33-33 16,0 0 93,0 0 79,0 0 15,0 0-188,-33 33 1,33-33 46,0 0-30,0 0 30,0 0-62,0 0 16,0 0 93,-66 0 1,-66 0-95,33 0-15,0-33 16,0 0-16,0 33 0,-33 0 15,33 0 1,0 0-16,0 0 16,66-33-1,-33 33-15,0 0 16,1 0-16,-1 0 16,0 0-16,0 0 15,0 0 1,-33 0-16,0 0 15,0-33-15,0 33 16,0 0-16,0-33 16,-33 33-16,33-33 15,33 33-15,0 0 16,0 0-16,0 0 16,0 0-1,0 0 1,0 0-1,0 0 17,0 0-32,0 0 15,0 0 1,0 0 0,0 0-16,0 0 31,0 0-31,0 33 15,-33-33-15,0 0 16,0 0-16,0 0 16,0 0-16,0 33 15,0-33 1,0 0-16,0 33 0,33-33 16,-33 0-1,33 0 1,0 0-16,0 0 15,0 0 1,0 33 0,-32-33-16,32 0 15,0 0 1,0 0-16,0 0 16,0 0-1,0 0 1,0 0-1,0 0 1,-66 0-16,34 0 16,-1 0-16,0 0 15,33 0-15,-33 0 16,33 0 0,0 0-16,0 0 15,0 0 1,0 0-1,0 0-15,0 0 16,0 0 0,0 0-16,0 0 31,0 0-15,0 0-1,0 0 1,-33 0-1,33 0 1,-33 0 0,33 0-16,0 0 15,0 0-15,-33 0 16,33 0-16,-33 0 16,0 0-16,-33 0 15,66 0-15,-33 0 16,0 0-16,33 0 15,0 0 17,0 0 124,0-33-140,33 0-16,-33 33 15,33-33-15,-33 33 16</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0.32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-1 198 0,'33'0'94,"0"0"-79,33 0 1,-33 0-16,33-33 15,-33 33 1,0-33-16,33 33 16,-33 0-16,0 0 15,0 0-15,33 0 16,-33 0 0,-1-33-1,1 33 1,0 0-1,0 0 1,0-33-16,0 33 16,0 0-1,0 0 1,0 0 0,0 0-1,-33-33 1,33 33-16,0 0 15,0 0 17,0 0-32,0 0 31,0 0-15,0 0-1,0 0-15,0 0 16,0 0-16,0 0 15,0 33 1,33-33-16,0 0 16,-33 0-16,33 0 15,0 0-15,-33 33 16,-33-66 187,-33 33-203,33-33 16,-33 0-16</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3.08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 0,'33'0'62,"-33"33"-46,66-33-16,0 0 16,0 0-1,0 0-15,0 0 16,33 0-16,-33 0 15,0 0-15,0 0 16,0 0-16,0 0 16,0 0-16,0 0 0,33 0 15,-33 0 1,-33 0-16,33 0 16,0 0-16,0 0 15,0 0-15,-33 0 16,0 0-16,0 0 15,0 0-15,0 0 16,0 0 0,33 0-1,0 0-15,0 0 16,0 0-16,-33 0 0,33 0 16,-1 0-16,1 0 15,-33 0 1,0 0-1,0 0 17,0 0 15,0 33-47,33-33 15,0 0 1,-33 0-16,33 0 15,-33 0-15,0 0 16,0 0 0,0 0-16,0 0 15,33 0 1,-33 0-16,33 0 0,0 0 16,-33 0-1,0 0-15,0 0 16,0 0-16,0 0 15,0 0 64,33 33-64,-33-33 1,0 0-16,0 0 15,0 0 1,0 0 0,0 0-1,33 33-15,0-33 16,0 0-16,0 0 16,0 0-16,33 0 15,-33 33-15,0-33 16,-33 0-16,33 0 15,-33 0-15,0 0 16,0 0 0,0 0-1,0 0 1,0 0 0,0 0-1,0 0-15,0 0 16,0 0-1,33 0 1,0 0 0,-33 0-16,0 0 15,-1 0 1,1 0 0,0 0-1,0 0 1,0 0-16,0 0 15,0 0 1,0 0 0,0 0-16,33 0 15,-33 0-15,0 0 0,0 0 16,0 0 0,0 0 46,0 0-46,-66-33 234,33 0-235</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6.979"/>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-1 102 0,'66'0'281,"-33"0"-265,-33-33-16,66 33 16,-33 0-1,0 0 1,0 0-1,0 0-15,-33-33 16,33 33-16,-1 0 16,1 0-16,-33-33 0,33 33 15,0 0 17,0 0-17,0 0-15,0 0 16,0 0-1,0 0 1,0 0 0,0 0 46,0 0-46,0 0-1,0 0-15,0 0 16,0 0-16,0 0 16,0 0-1,0 33 48,0-33-63,0 0 15,0 0 1,0 0 0,0 0-1,0 0 1,0 0 0,0 0-1,0 0 48,0 0-63,0 0 15,0 0 1</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29.887"/>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 0,'33'0'47,"0"0"-32,0 33 1,0-33 0,0 0-16,66 0 0,-33 0 15,33 0 1,0 0-16,0 33 0,0-33 16,0 0-1,-33 0-15,0 0 16,0 0-16,0 0 15,33 0-15,-66 0 16,66 0 78,-33 0-94,0 0 15,0 0-15,0 0 16,33 0-16,-33 0 16,-33 0-16,33 0 15,-33 0-15,0 0 16,0 0-16,0 0 16,0 0-16,0 0 0,0 0 15,32 0-15,1 0 16,0 0-16,0 0 15,33 0 1,0 0-16,0 0 16,0 0-16,0 0 0,-33 0 15,33 0-15,-66 0 16,0 0 0,0 0-1,0 0-15,0 0 16,0 33-1,0-33 1,0 0-16,33 0 16,-33 0-1,0 0 1,0 0-16,0 0 16,0 0-1,0 0 1,0 0-1,0 0 1,0 0-16,0 0 16,0 0-1,0 0 1,0 0 0,0 0 77,0 0-61,0 0-17,0 0 1,33 0 46,-33 0-46,0 0-16,0 0 16,0 0 15,0 0 0,0 0 0,0 0-31,0 0 16,0 0 0,0 0-1,0 0 1,0 0-1,0 0 79,0 0-78,0 0-1,0 0 17,0 0-1,0 0-15,0 0-1,0 0 1,-1 0 15,1 0 16,0-33-31,0 33-16,0 0 125</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32.353"/>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0 0,'32'0'47,"1"33"-31,0-33-1,-33 33 1,33-33-16,0 33 0,33 0 16,-33-33-1,0 33-15,0-33 16,0 33-16,0-33 15,0 0-15,33 0 16,33 0-16,-66 0 16,33 0-16,0 0 15,0 0-15,0 0 16,-33 0-16,0 0 16,0 0-16,0 0 15,0 0 1,0 0-1,0 0 17,0 0-17,0 0 1,0 0-16,0 0 16,0 0-16,0 0 15,0 0 1,0 0 62,0 0-62,0 0-16,0 0 46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37.075"/>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0 143 0,'33'0'16,"0"0"15,0 0-15,0 0-16,0 0 15,33 0 1,33 0-16,0 0 16,0 0-16,0 0 15,0 0-15,99 0 16,-33 0-16,-33 0 16,-33 0-16,0 0 0,0 0 15,0 0 1,-33 0-16,0 0 15,0 0-15,33 0 16,-33 0-16,-33 0 0,32 0 16,1-33-16,0 33 15,33 0 1,-33 0-16,0 0 16,33-33-16,-33 33 0,0 0 15,0 0-15,33 0 16,-33 0-1,0 0-15,-33 0 16,33 0-16,0 0 0,0 0 16,0 0-16,0 0 15,0 0-15,0 0 16,33 0-16,0 0 16,0 0-16,0 0 15,0 0-15,0 33 16,-33-33-16,33 0 15,-66 0-15,0 0 16,0 0-16,0 33 16,0-33-16,0 0 15,0 0 1,0 0 0,0 0-16,0 0 15,32 0 1,-32 0-16,0 0 15,0 0 1,0 0 0,33 0-1,-33 0-15,33 0 16,0 33-16,0-33 16,0 0-16,0 0 15,0 0-15,33 33 16,-33-33-16,0 0 15,-33 0 1,0 0-16,0 0 16,0 0-1,33 0 1,-33 0-16,0 0 16,66 0-16,-66 33 15,33-33-15,0 0 16,0 0-16,0 0 15,0 33-15,0-33 16,-33 0-16,0 0 0,0 0 16,0 0 15,0 0-31,0 0 16,33 0-1,-33 33-15,33-33 16,0 33-16,33-33 15,-33 0-15,-33 0 16,0 0-16,33 0 16,-33 0-16,33 0 15,-66 33 1,32-33-16,34 0 16,0 0-16,-33 0 15,33 33 1,0-33-1,-33 0-15,66 0 0,-66 0 16,0 0 15,0 0-31,0 0 16,0 0-16,33 0 16,-33 0-1,-33 33 1,33-33-16,0 0 15,0 0 1,0 0 0,0 0-1,33 0-15,-33 0 16,0 0-16,33 0 16,-33 0-16,0 0 15,0 0 16,0 0-15,0 0 0,0 0-16,0 0 15,0 0 1,-33-33-16,33 33 16,0-33-16,0 33 15,33 0-15,-33-33 16,33 0-16,33 33 15,-33 0-15,33 0 16,-33-33 0,0 0-16,0 33 0,0-33 15,0 33-15,-33 0 16,0 0 0,0 0-1,0 0 63,-33-33-62,33 33 0,0 0 15,33 0-16,-33 0 1,0 0 0,-1 0-1,1 0-15,0 0 16,0 0 0,0 0-1,0 0-15,0 0 31,0 0-15,0 0 0,0 0-16,-99 0 187,33 0-187,-33 0 16,0 0-16,0 0 15,1 0-15,-1 0 16,0 0-16,0 0 16,-33 0-16,33 0 15,0 0-15,0 0 16,33 0 0,0 0-1,0 0 1,0 0-1,0 0 1,0 0 62,0 0-62,0 0-16,0 0 15,-33 0 1,33 0 0,0 0-16,0 0 15,-33 0 95,33 0-95,0-33 1,0 33-16,-33-33 16,0 33-16,0-33 15,0 33-15,33 0 16,0 0-16,0 0 15,0-33 1,0 33 0,0 0-1,0 0 17,0 0-17,0 0-15,0 0 16,0 0-16,-33 0 15,33 0-15,0 0 16,0 0 0,0 0 93,0 0-93,-33 0-1,0 0 1,33 0 0,-33 0-16,0 0 15,0 0-15,33 0 16,0 0-1,0 0 1,0 0 0,1 0-16,-1 0 15,0 0 32,0 0-16,0 0-15,0 0 0,0 0-1,0 0 1,0 0 0,0 0-16,0 0 62,-33 0-46,33 0-1,0 0 1,0 0 0,0 0-16,0 0 15,0 0 1,-33 0-1,33 0 1,-33 0-16,0 0 16,33 0-16,-66 0 15,33 0-15,33 0 0,0 0 16,-33 0-16,33 0 16,-33 0-1,33 0 1,0 0-16,0 0 0,-66 0 15,66 0-15,0 0 16,-33 0 0,0 0-16,-33 0 15,66 0-15,0 0 16,0 0 0,0 0-1,0 0 1,0 0-1,-33 0 1,33 0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39.664"/>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99 0,'33'0'344,"33"0"-344,0 0 15,33 33-15,-33-33 16,0 0-16,0 0 16,-33 0-16,0 0 15,0 0 1,0 0-16,0 0 15,33 0 1,0 0 0,-33 0-16,0 0 15,0 0-15,0 0 32,0 0-17,0 0 1,0 0-1,0 0 1,0 0 0,32 0 62,-32-33-47,0 33-15,0 0-1,0 0 1,-33-33 93,33 33-77,-99-33 139,-33 0-171</inkml:trace>
</inkml:ink>
</file>

<file path=ppt/ink/ink1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43.108"/>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 0,'33'33'15,"0"-33"-15,-33 33 16,33 0-1,0-33 48,-33 33-63,33-33 16,0 0-16,0 0 15,0 33 1,33-33-1,0 0-15,33 33 16,0-33-16,-33 0 16,0 0-16,0 0 15,33 0-15,-33 0 0,0 0 16,0 0 0,0 0-16,-33 0 0,33 0 15,-33 0 1,0 0-1,0 0 1,0 0 0,0 0-1,0 0 1,33 0 0,-33 0-1,0 0-15,0 0 16,33 0-16,-33 0 15,0-33-15,33 33 16,0 0-16,-33 0 16,0 0-1,0 0 1,0 0 0,0 0-16,65 0 0,1 0 15,-33 0 1,0 0-16,0 0 0,-33 0 15,33-33 1,0 33-16,-33 0 16,0 0-16,0 0 15,33 0 1,0 0-16,0 0 16,0 0-16,0 0 15,0 0-15,33 0 16,-66 0-16,0 0 15,0 0 1,0 0 0,0 0-1,0 0-15,33 0 16,-33 33-16,33-33 16,0 0-16,-33 0 0,0 0 15,0 0-15,0 33 16,0-33-16,0 0 31,0 0-15,0 0-16,0 0 15,0 0-15,0 0 16,33 0-16,-33 0 16,0 33-16,33-33 15,-33 0-15,0 0 16,0 0-16,66 0 15,-66 0-15,33 0 16,-33 0-16,33 0 16,32 32-16,-65-32 15,33 0 1,-33 0 0,0 0-16,0 0 15,0 0 1,0 33-1,33-33 1,-33 0-16,0 0 16,0 0-16,0 0 15,0 0 63,0 0-62,0-33 0,33 33-16,-33 0 15,0 0 95,0-32-95,0 32 1,0 0 62,0-33-62,33 33-16,0-33 15,0 33-15,-33-33 16,0 33 0,-33-33 124,-33 33-62,0 0-62,0 0 0,0 0 46,-33 0-46,0 33-1,0-33-15,0 0 16,0 0-16,0 0 16,33 0-16,-66 0 15,0 0-15,0 0 16,0 0-16,0 0 15,33 0-15,34 0 16,-1 0-16,-33 0 109,33 0-93,0 0 0,0 0-16,0 0 15,0 0 1,0 0 0,0 0-1,0 0 1,0 0-1,0 0 17,0 33 61,-33-33-77,33 0-16,0 0 47,-33 0-16,33 33-15,0-33-16,0 0 31,0 0-15,0 0-16,-33 0 0,0 0 15,0 0-15,-33 0 16,0 0 0</inkml:trace>
</inkml:ink>
</file>

<file path=ppt/ink/ink1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10.563"/>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0,'33'0'47,"0"0"15,0 0-46,0 0-1,0 0-15,0 0 16,0 0 0,0 0-16,0 0 15,0 0 17,0 0-17,0 0 1,0 0-1,0 0 1,0 0 31,0 0-47,0 0 16,0 0-1,0 0 1,0 0-16,0 0 15,0 0 1,0 0 0,0 0-1,0 0 1,0 0 0,0 0-16,0 0 15,0 0 32,0 0-16,0 0-31,0 0 16,0 0 46,-33 33-62,33-33 16,0 33 0,0-33 15,0 0-15,0 0 15,0 0-16,-33 33-15,33-33 16,0 0-16,0 0 31,0 0-15</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16.986"/>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0 122 0,'33'0'62,"0"0"-46,0 0-1,0 0-15,33 0 16,0 0-16,33 0 16,-33 0-16,0 0 0,0 0 15,0 0-15,0-33 16,33 33-16,-33 0 16,33 0-1,33 0-15,-66 0 16,0 0-16,0-33 15,0 33-15,-33 0 16,0 0 0,0 0-16,0 0 15,33 0-15,-33 0 16,33-33 0,-33 33-1,0 0-15,0 0 16,0 0-16,0 0 15,33 0 1,-33 0 0,0 0-16,33 0 15,0 0-15,-1 0 16,1 0-16,0 0 16,0 0-16,0 0 15,33 0-15,-33 0 16,0 0-16,0 33 15,0-33-15,0 33 16,-33-33-16,0 0 16,0 0-16,33 0 15,-33 0 1,0 0 0,0 0-1,0 0-15,0 33 16,33-33-1,-33 0 1,0 0 0,0 0-1,0 0 1,0 0 0,0 33-1,0-33 1,0 0-1,0 0-15,0 0 16,0 0 0,-33 33-1,33-33-15,0 0 16,0 0-16,0 33 16,0-33-16,0 0 0,0 0 15,0 0 1,0 0-16,0 0 0,0 0 15,0 0 1,0 0-16,0 0 0,66 0 16,-33 0-16,33 0 15,0 0-15,33 0 16,-33 33-16,-1-33 16,-32 0-1,-33 0-15,0 0 0</inkml:trace>
</inkml:ink>
</file>

<file path=ppt/ink/ink2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14.83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78 0,'33'0'31,"0"0"-15,0 0-1,0 0 1,0 0-16,0 0 16,0 0-1,0 0 1,0 0-1,0 0 1,0 0 0,-33-33-16,33 33 15,0 0-15,0 0 16,-33-33 0,33 33-16,0 0 15,0 0 1,0 0-16,0 0 31,0 0-31,0 0 16,0 0-1,0 0 17,0 0-17,0 0 1,0 0-1,0 0 1,0 0 0,0 0-16,0 0 15,0 0 1,33 0 0,-33 0-1,0 0 1,0 0-16,0 0 15,0 0 1,0 0-16,0 0 16,0 0-1,33 0-15,0 0 16,-33 33-16,33-33 16,0 0-1,0 0-15,-33 0 16,0 0-16,0 0 15,0 0 1,0 0 78,0 0-79,0 0 1,0 0-16,0 0 16,0 0-16,0 0 15,0 0 17,0 0-17,0 0-15,0 0 16,0 0-1,32 0 17,-32 0-32,0 0 0,0 0 15,33 0-15,-33 0 16,0 0-16,0 0 16,0 0-1,0 0-15,0 0 16,0 0 15,0 0-15,0 0-1,0 0-15,0 0 32,0 0-1,0 0 16,0 0 46,0 0-93,0 0 16</inkml:trace>
</inkml:ink>
</file>

<file path=ppt/ink/ink2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19.39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0 112 0,'33'0'125,"0"0"-110,0 0-15,33-33 0,-33 33 16,33 0 0,0 0-16,-33 0 15,0 0-15,0 0 16,0 0 0,0 0-16,0 0 15,0 0-15,0 0 16,0-33-16,0 33 15,0 0 1,0 0 15,0-33 32,0 33-32,0 0 94,0 0-109,0 0-1,0 0-15,0 0 16,0 0 125,0 0-126,0 0 63,0 0-46</inkml:trace>
</inkml:ink>
</file>

<file path=ppt/ink/ink2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39.005"/>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72 0,'33'0'47,"0"0"31,0 0-78,0 0 31,0 33-31,0-33 16,0 0-1,0 0 16,0 0-31,0 0 32,0 0 46,0 0-63,0 0-15,0 0 32,0 0 93,0 0-110,0 0-15,0 0 32,0 0-17,0 0 1,0 0-1,0 0 1,0 0 62,0 0-47,0 0-31,0 0 32,0 0-17,0 0 17,0 0-17,0 0 1,0 0-1,0 0 1,0 0 0,0 0 15,0 0-15,0 0-1,0 0 16,0 0-31,0 33 32,0-33-1,0 0 0,0 0-15,0 0 15,0 0-15,0 0-1,0 0 1,0 0 62,33 0-47,-33 0-31,33 0 16,-33 0-16,0 0 16,0 0-1,33 0-15,-33 0 16,0 0-1,0 0-15,0 0 16,0 0 15,33 0-31,-33 0 16,0 0 0,0 0-1,0 0 1,0 0-1,-1 0 1,1 0 0,0 0-16,0 0 15,0 0 1,0 0 15,0 0-31,0 0 31,0 0-15,0 0 0,0 0-16,0 0 62,0 0-31,0 0-15,0 0-16,0 0 16,0 0-1,0 0-15,0 0 32,0 0-17,0 0 16,0 0-15,0 0-16,0 0 16,0 0-1,0 0-15,0 0 16,0 0 0,0 0-1,0 0 16,0 0-31,0 0 32,0 0-1,0 0 0,0 0-15,0 0-1,0 0 1,33 0 0,-33 0-1,33 0-15,0 0 16,-33 0-16,0 0 16,33 0-16,-33 0 15,0 0 1,0 0-16,0 0 15,0 0 1,0 0 0,0 0-16,0 0 15,33 0 1,-33 0-16,33 0 31,-33 0-15,0 0-16,0 0 15,0 0 1,0 0-16,33 0 31,-33 0-31,0 0 16,0 0 0,0 0 15,0 0 0,0 0-15,0 0-1,0 0 1,0 0 0,-1 0-1,1 0 48,33 0-48,0 0-15,0 0 16,0 0-16,0 0 16,-33 0-16,0 0 15,0 0 1,0 0-1,0 0 1,0 0 0,0 0-1,0 0 1,0 0-16,0 0 16,0 0-16,0 0 15,0 0-15,0 0 16,0 0-1,0 0 1,0 0 0,0 0-1,0 0 1,0 0 0,0 0-16,0 0 15,0 0 1,0 0-1,0 0 1,0 0-16,0-33 0,33 33 16,0 0-1,33 0-15,0-33 16,0 33-16,0-33 0,0 0 16,0 33-1,0 0-15,-33 0 16,0 0-16,-33 0 15,0 0 251,0 0-235,0 0-15,0 0 0,0 0 15,0 0 47,0 0-78,0 0 16,-1 0 15,1 0 0,0 0 16,0 0-47,0 0 47,0 33-16,0-33 125,0 0-140,0 33 0,-66-33 218,0 0-218,0 0-1,0 0 1,0 0-1,0 0-15,0 0 16,0 0 0,1 0-16,-1 33 15,0-33 1,0 0 0,0 0-1,0 0-15,0 0 16,0 0-16,0 0 15,0 0 95,-33 0 155,33 0-155,0 0 62,0 0-172,0 0 187,0 0-171,0 0 78,0 0-79,0 0 298,0 0-282,0-33-15,0 33-16,0-33 15</inkml:trace>
</inkml:ink>
</file>

<file path=ppt/ink/ink2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51.44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0 0,'33'0'62,"0"0"-46,0 0-1,33 33 1,-33-33 0,32 0-16,1 33 15,33-33-15,-66 0 16,33 33 0,-33-33-16,33 0 15,-33 0 1,33 0-16,0 0 15,0 0-15,33 0 16,-33 0-16,-33 0 0,0 0 16,0 0-1,0 0-15,0 0 16,33 0-16,-33 0 0,0 0 16,0 0-16,0 0 15,0 0-15,0 0 16,-33-33-1,33 33 1,-1 0-16,1 0 0,0 0 16,0 0-1,0 0-15,0 0 16,0 0 0,33 0-1,-33 0 1,33 0-16,-33 0 15,33 0-15,33 0 16,-66 0-16,0 0 16,0 0-1,0 0 1,0 0 0,0 0-1,0 0-15,0 0 16,0 0-16,0 0 0,0 0 15,0 0 1,0 0-16,66 0 0,-33 33 16,0-33-1,-1 0-15,34 0 16,0 0-16,-33 0 16,0 0-16,0 0 15,0 0-15,-33 0 16,0 0-1,0 0-15,33 0 16,-33 0-16,0 0 16,0 0-1,0 0 1,0 0 0,0 33-1,0-33-15,0 0 16,0 0-16,0 0 0,0 0 31,0 0-15,0 0-1,0 0-15,0 0 16,0 0 0,0 0-1,0 0 1,0 0-1,0 0 1,-33 34-16,33-34 16,33 0-16,0 0 15,33 0-15,0 0 16,-34 0-16,34 0 16,0 0-16,0 0 15,0 0-15,0 33 16,0-33-16,33 33 15,-1-33-15,34 33 16,-66-33-16,0 0 16,-33 0-16,0 0 15,0 0-15,-33 0 16,0 0-16,0 0 16,-66 0 312</inkml:trace>
</inkml:ink>
</file>

<file path=ppt/ink/ink2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5:55.85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-1 162 0,'33'0'125,"33"33"-110,-33-33-15,33 33 16,0-33-16,0 0 16,0 0-16,33 33 15,0-33-15,-1 0 16,34 0-16,-33 33 16,0 0-16,-33-33 15,0 0-15,0 0 16,0 0-16,-33 0 0,0 0 15,0 0 1,0 0 0,0 0-1,0 0 1,0 0 0,33 33-16,-33-33 15,0 0-15,0 0 16,0 0-1,0 0 1,0 0-16,0 0 16,-33 33-1,33-33-15,0 0 0,0 0 16,0 33-16,33-33 16,-33 0-1,66 0-15,-33 0 0,0 33 16,0-33-1,0 0-15,0 33 16,0-33-16,33 0 0,-33 0 16,-33 0-16,33 0 15,-33 0 1,33 0-16,0 0 16,0 0-16,0 0 15,0 0-15,-1 0 16,34 0-16,-66 0 15,33 0-15,-33 0 16,0 0-16,0 0 16,0 0-16,0 0 15,33 0 1,-33 0-16,0 0 16,33 0-16,0 0 15,33 0-15,-33 0 16,0 0-16,0 0 15,0 0-15,33 0 16,-33 0-16,33 0 0,0 0 16,-33 0-1,33 0-15,-33 0 0,0 0 16,0 0-16,0 0 16,-33 0-1,33 0-15,-33 0 16,0 0-1,0 0-15,0 0 16,66 0-16,-66 0 16,0 0-1,33-33-15,-33 33 0,0 0 16,33 0-16,0 0 16,-33 0-16,-1 0 15,1 0 1,0 0-1,0 0-15,0 0 16,33-33-16,-33 33 16,0 0-16,0 0 15,0 0 1,0-33 0,33 33-16,-33 0 15,33 0-15,33 0 16,-33 0-16,33 0 15,-33 0-15,-33 0 16,0 0-16,-33-33 156,0 0-93,-33 0-63,0 33 15,-33-33-15,33 33 16,-33-33-16,-33 0 16,0 0-16,-99 0 15,66 33-15,-65-33 16,32 0-16,0 33 16,66 0-16,0 0 15,0-33-15,66 33 0,-33 0 16,0 0-1,33 0-15,0 0 16,0 0 0,0 0-1,0 0-15,0 0 16,0 0-16,0 0 16,-33 0-16,0 0 15,0 0-15,0 0 16,0 0-16,0 0 15,0 0-15,0 0 16,0 0-16,33 0 16,0 0-16,0 0 15,0 0 1,0 0-16,0 0 16,0 0-1,0 0 1,0 0-16,0 0 31,0 0-15,0 0 62,-33 0-63,33 0-15,0 0 16,-33 0-16,33 0 31,0 0-31,0 0 16,0 0-16,0 0 16,0 0-1,0 0 1,-32 0-1,-1 0-15,0 0 0,-33 0 16,33 0-16,33 0 16,-33 0-16,33 0 15,0 0-15,0 0 16,0 0 0,0 0-1,0 0-15,0 33 16,0-33-1,0 0-15,-33 0 16,33 0 0,0 0-16,0 0 15,-33 0-15,33 33 16,0-33-16,-33 0 16,33 0-1,0 0 1,0 0-1,0 0 1,0 0-16,0 0 31,0 0-31,0 0 47,0 0-31,0 0-1,33 33 1,-33-33-16,0 0 16,0 0-1,0 0 1,0 0-16,0 0 16,0 0-16,0 0 15,-33 0-15,0 0 16,33 0-16,0 0 15,-33 0-15,0 33 0,33-33 16,0 0 0,0 0-1,0 0 1,0 0 0,0 0-1,0 0 1,33 33-16,-33-33 15,-33 0 1,33 0 0,0 0-1,0 0 1,0 0-16,0 0 16,0 0-1,1 0-15,-1 0 16,0 0-1,0 0 1,0 0 31,0 0-47,0 0 62,0 0 63,0 0-125,0 0 63,0 0-47,0 0 93,0 0-109,0 0 16,0 0 46,0 0-46,0-33-1,0 0 1</inkml:trace>
</inkml:ink>
</file>

<file path=ppt/ink/ink2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00.09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0 397 0,'0'-33'16,"33"33"109,33 0-125,-33 33 15,33-33-15,0 0 16,0 0-16,33 0 16,-33 33-16,33-33 15,0 0-15,0 33 16,-33-33-16,0 0 16,33 0-16,-33 0 15,0 0-15,0 0 16,33 0-16,-33 0 15,0 0-15,0 0 16,-33 0-16,0 0 16,0 0-16,0 0 15,33 0-15,-33 0 16,0 0 0,0 0-16,0 0 15,0 0 16,0 0-15,0 0-16,0 0 31,-1 0-31,1 0 16,0 0-16,0 0 31,0 0-15,0 0-1,0 0 1,0 0 0,33-33-16,0 33 15,-33 0-15,33-33 16,-33 33-16,0 0 16,0 0 62,0 0-47,0 0-15,0 0-1,0 0 79,0 0-63,-33-33 0,33 33-31,0-33 110,-33 0-110,0 0 78,0 0-62,0 0 62,-33 33 0,33-33-78,-33 33 15,0 0 1,0 0 0,0 0-16,0 0 15,0 0 1,0 0 0,0 0-1,0 0 1,0 0-16,0 0 15,0 0 1,0 0 0,0 0 46,0 0-31,0 0-31,0 0 16,0 0 0,0 33 46,0-33-46,0 0-1,0 0 1,0 0 0,1 0 15,-1 0-31,0 0 31,0 0-31,0 0 31,0 0-31,0 0 32,0 0-17,0 0-15,0 0 16,0 0 0,33-33-16,-33 33 15,0 0 1,0 0-16,0 0 15,0 0 1,0 0 0,0 0-1,0 0-15,-33 0 16,33 0 0,0 0-1,0 0-15,0 0 31,0 0-15,-33 0 93,33 0-93,0 0 0,0 0-1,0 0 1,0 0 0,0 0 15,0 0-16,0 0 1,0 0 0,0 0-1,0 0-15,0 0 16,0 0 0,0 0 15,0 0-31,0 0 78,0 0-62,0 0 140,0 0-141,0 0 1,0 0 0,0 0-1,0 0 1,0 0 0,0 0 77,33-33 126,-33 0-203,0 33-16,33-33 15,-33 0-15,33 0 16</inkml:trace>
</inkml:ink>
</file>

<file path=ppt/ink/ink2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36:53.57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 0,'69'0'625,"-35"0"-609,1 0-1,33 0 157,-33 0-78,-1 0-47,0 0-47,1 0 15,-1 46 79,0-46-94,-34 47 16,34-47-1,1 0 1,-1 0 0,0 0-1,1 0 1,-1 0 125,0 46-141,1-46 15,-1 0 1,0 0 218,1 0-234,-1 0 16,0 47-1,35-1 79,0-46-94,-1 0 16,1 0-16,-35 0 15,35 0-15,34 47 16,-69-47 0,1 0 77,33 0-77,-33 0 15,-1 0-15,0 46 78,35-46-79,-35 0 1,0 0 0,1 0-16,-1 0 93,35 0-77,-35 0 0,0 0-16,1 0 15,-1 0 1,0 0 124,-34 47-140,35-47 0,-1 0 79,0 0-64,1 0 1,-1 0-16,0 0 15,-34 46-15,35-46 16,-1 0-16,0 0 16,1 0-1,-1 0 1,0 0 0,1 47-16,-1-47 15,0 0 1,1 0 15,-1 0-31,0 0 16,1 0-1,33 0 188,-33 0-187,-1 0 109,0 0-109,1 0 62,-1 0 141,-34-47 62,34 47-250</inkml:trace>
</inkml:ink>
</file>

<file path=ppt/ink/ink2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39:25.087"/>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86 0,'34'-36'218,"1"36"-218,-1 0 16,0 0-16,0 0 16,1 0-1,-1 0 1,0-37 46,1 37-62,-1 0 16,0 0 0,1 0-1,-1 0 1,0 0-16,1 0 15,-1 0 1,0 0 15,1 0-31,-1 0 16,0 0 0,1 0-16,-1 0 15,0 0 1,1 0-1,-1 0-15,0 0 63,1 0-47,-1 0-16,0 0 15,1 0 1,-1 0-1,0 0 1,1 0 0,-1 0-1,0 0 1,1 0 0,-1 0-1,0 0-15,1 0 16,-1 0-16,34 0 15,-33 0-15,-1 0 16,0 0 0,1 0-1,-1 0 1,0 0-16,1 0 16,-1 0-1,0 0 1,1 0-16,-1 0 62,0 0-46,35 37 0,-35-37-16,35 0 15,-35 0-15,35 36 16,-35-36-16,1 0 15,-1 0-15,0 0 16,1 0 0,-1 0-1,0 0-15,1 0 32,-1 0-17,0 0 16,1 0-15,-1 0 0,0 0-1,35 0 1,-35 0 0,0 0-16,1 0 15,-1 0-15,0 0 16,1 0-1,-1 0 1,0 0-16,35 0 16,-35 0-1,35 0 1,0 0-16,-1 0 16,1 0-1,-35 0-15,1 0 16,-1 0-16,35 0 15,-35 0-15,0 0 16,1 0 0,-1 0-16,0 0 15,1 0 1,-1 0 0,0 0-16,1 0 15,-1 0 1,35 0-16,-1 0 15,1 0 1,-1 0-16,-33 0 0,68 0 0,-35 0 16,-33 0-16,-1 0 15,0 0-15,1 0 32,-1 0-32,0 0 15,35 0-15,-35 0 16,35 0-16,-35 0 15,1 0-15,-1-36 16,0 36-16,69 0 16,-34 0-16,-35 0 15,1-37-15,-1 37 16,35 0 0,-35 0-16,34 0 15,-33 0 1,-1 0-1,0 0-15,1 0 16,-1 0 0,0 0-1,1 0 1,-1 0-16,0 0 16,1 0-1,-1 0 1,0 0-1,1 0 1,-1 37 0,35-37-1,-1 0-15,-33 36 16,68-36-16,-35 0 16,-33 0-16,33 0 15,-33 0-15,33 0 16,-33 0-1,-1 35 1,0-35-16,1 0 16,-1 0-1,0 0-15,35 0 16,-1 0-16,1 0 16,0 35-16,-1-35 15,1 0-15,0 0 16,34 0-16,-69 0 15,35 0-15,-35 37 16,0-37-16,1 0 16,-1 0 62,0 0-63,1 0 1,-1 0 0,0 0-16,35 0 15,-35 0 1,1 0 0,-1 0-1,0 0 1,1 0-1,-1 0 1,0 0 0,0 0-16,1 0 15,33 0 1,-33 0-16,33 0 16,1 0-16,-35 0 15,35 0-15,0 0 16,-1 0-1,-33 0-15,33 0 0,-33 0 16,-1 0 0,0 0-16,1 0 0,-1 0 31,0 0-31,1 0 16,-1 0-1,0 0 1,35 0-1,0 0-15,-35 0 16,35 0-16,-1 0 16,35 0-16,-34 0 15,-1 0-15,1 0 16,-35 0-16,1 0 16,33 0-16,-33 0 15,-1 0 1,0 0-1,1 0 1,33 0-16,1 0 16,0 0-16,34 0 15,-35 0-15,35 0 16,0 0-16,0 0 16,0 0-16,-34 0 15,-1 0-15,1 0 16,-35 0-1,1 0 1,-35-37 0,34 37-16,0 0 15,1 0 1,-1 0 0,0-35-1,1 35 1,-1 0-16,0 0 15,1 0-15,33 0 16,-33 0-16,-1 0 16,0 0-16,1 0 15,-1 0 63,0 0-78,1 0 16,-1 0-16,35 0 16,-1 0-16,35 0 15,-34 0-15,-1 0 16,-33 0-16,-1 0 16,35 0-16,-35 0 15,0 0-15,1 0 16,-1 0-16,0 0 15,35 0-15,0 0 16,-1 0-16,1 0 16,0 0-16,-1 0 15,35 0-15,-34 0 16,34 0-16,0 0 16,-35 0-16,1 0 15,0 0-15,-1 0 16,1 0-16,0 0 15,-35 0-15,0 0 16,1 0-16,-1 0 16,0 0-1,1 0 1,-1 0 31,0 0-32,1 0-15,-1 0 16,0 0 0,35 0-1,-35 0-15,35 0 0,0 0 0,-1 0 16,1 0-16,34 0 16,-35 0-16,-33 0 15,-1 0-15,35 0 16,-35 0-16,0 0 15,1 0 1,-1 0 15,0 0-15,35 0 0,0 0-16,-35 0 15,35 0-15,34 0 16,-69 0-16,0 0 15,1 0-15,-1 0 16,0 0-16,35 0 16,-35 0-16,1 0 15,-1 0-15,0 0 16,1 0-16,-1-35 94,0 35-79,-34-36 1,35 36-16,-1 0 16,0 0-1,0 0 16,1-37-15,-1 37-16,0 0 16,35 0-1,0 0 1,34 0-16,-35 0 16,35 0-16,-34 0 15,-35 0-15,35 0 16,-35 0-16,1 0 15,-1 0 17</inkml:trace>
</inkml:ink>
</file>

<file path=ppt/ink/ink2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39:57.375"/>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-1 483 0,'34'0'281,"0"0"-265,1 0-16,33-34 16,1 34-16,-35 0 15,1 0-15,33-35 16,1 35-16,-35 0 15,1 0-15,-1 0 0,35 0 16,-35 0 0,0 0-1,1 0-15,-1 0 16,0-34-16,1 34 16,-1 0-16,-34-34 15,34 34-15,1 0 0,-1 0 16,0 0-1,1-35 1,-1 35-16,0 0 16,1 0-1,-1 0 1,0 0 15,0 0-15,1 0-1,-1 0 1,-34-34-16,34 34 16,35-35-1,0 35 1,-35 0-16,35 0 16,-35 0-16,35 0 15,-35 0-15,35 0 0,-35 0 16,0 0 15,35 0-31,-35 0 0,1 0 16,-1 0-1,0 0-15,1 0 16,-1 0-16,0 0 16,1 0-16,-1 0 15,0 0 1,35 0-1,-35 0 1,1 0 0,-1-35-16,0 1 0,35 34 15,-35 0 1,35 0 0,-35 0-1,35 0 1,-69-34-16,34 34 15,0 0-15,1 0 16,-1 0 0,0 0-1,1-35-15,-1 35 16,0 0 0,1 0-16,-1 0 15,0 0 1,1 0-16,-1 0 15,0 0 1,1 0 0,-1 0-1,0 0-15,1 0 0,-1 0 16,0 0 0,1 0-1,-1 0 1,0 0-16,1 0 15,-1 0-15,0 0 16,1 0 0,33 0-1,1 0 1,-35 0 0,35 0-16,-35 0 0,0 0 15,1 0-15,-1 0 16,0 0-16,35 0 15,-35 0-15,1 0 16,-1 0-16,0 0 16,1 0-1,-1 0-15,0 0 0,1 0 16,-1 0 0,0 0-1,1 0 1,33 35-1,-33-35 1,-1 34 15,0-34-31,1 0 16,-1 0 0,0 0-1,1 34-15,-1-34 16,0 0-1,-34 35 1,35-35-16,33 0 16,-34 0-16,1 0 15,-1 0 1,-34 35-16,34-35 16,1 0-1,-1 0-15,0 0 16,1 0-1,-1 0 1,0 0 0,1 0-16,33 0 15,-33 0 1,-1 0-16,0 0 16,35 0-16,-35 0 15,1 0-15,-1 0 16,0 0-1,1 0 1,-1 0-16,0 0 16,1 0-1,-1 0-15,0 0 16,1 0 0,-1 0-1,0 0-15,0 0 16,0 0-1,0 0 1,1 0 0,-1 0-16,0 0 15,0 0-15,1 0 16,-1 0-16,0 0 16,1 0-16,-1 0 15,0 0 470,1 0-485,68 0 15,-69 0-15,35 0 16,-35 0-1,69 0-15,-34-35 16,-35 35-16,69-35 16,-69 35-16,35 0 15,0 0-15,-1-34 16,-33 34-16,33 0 0,1 0 16,-1 0-16,-33 0 15,-1 0-15,35 0 16,-35 0-1,0 0-15,1-34 16,-1 34 0,0 0-1,1 0 1,-1 0-16,0 0 16,1 0-1,-1-69-15,0 69 16,1-34-16,-1 34 15,0 0 1,1 0-16,-1 0 16,0 0-16,1 0 15,-1 0 1,0 0 0,1 0-1,-1 0 1,0 0 15,1 0-15,-1 0-16,0 0 15,1 0 1,-1 0 0,0 0-1,1 0 1,-1 0-1,0 0-15,0 0 16,1 0 15,-1 0-15,0 0 0,1 0 15,-1 0-31,0 0 15,1 0 17,-1 0-17,0 0 17,1 0-17,-1 0 1,0 0-1,1 0 17,-1 0-32,0 0 31,35 0-31,-35 0 16,1 0-1,-1 0 1,0 0-1,-34 34 1,35-34 0,-1 34-1,0-34 1,-34 35-16,35-35 16,-1 0 15,-34 34-31,34-34 15,1 0 1,-1 0-16,-34 34 16,34-34-1,1 35 32,-1-35-47,0 35 31,1-35-31,-1 34 16,0-34 15,0 0-15,1 0-16,-1 0 16,0 0-16,1 0 15,-35 35 1,34-35-16,0 0 15,1 0 1,33 0-16,-33 0 16,-1 0-1,0 0 1,1 0 0,-1 0-1,0 0-15,1 0 16,-1 0-16,0 0 15,1 0 1,-1 0 0,0 0-16,1 0 15,-1 0 1,0 0 15,1 0-31,-1 0 16,0 0 15,1 0-31,-1 0 31,0 0 1,1 0-1,-1 0-31,0 0 15,1 0 1,-1 0 15,0 0-31,0 0 16,1 0-16,-1 0 16,0 0-1,1 0-15,-1 0 16,0 0-1,1 0-15,-1-35 16,0 35-16,1 0 16,33-34-16,1 34 15,-35 0 1,1-35 0,-1 35-16,0 0 15,35 0 1,-35 0-16,1 0 15,-1 0 17,0 0-17,1 0 1,-1 0 0,-34-35-1,34 35 1,1 0-1,-1 0 32,0 0 0,1 0-31,-1 0-1,0 0 1,1 0-16,-1 0 16,34 0-1,-33 0-15,-1 0 32,0 0-32,1 0 0,33 0 0,1 0 15,-35 0 1,1 0-16,-1 0 15,35 0-15,-35 0 16,0 0-16,1 0 16,33 0-16,-33 0 0,-1 0 15,0 0-15,1 0 16,-1 0 0,35 0-1,-35 0 1,69 0 484,0 0-500,-69 0 15,1 0-15,-1 0 16,0 0-16,0 0 16,35 0-16,-35 0 15,1 0-15,-1 0 16,0 0 0,1 0-16,-1 0 15,0 0-15,1 0 16,-1 0-1,0 0 1,1 0-16,-1 0 16,0 0-1,1 0 1,-1 0 0,0 0-16,1 0 15,-1 0-15,0 0 16,1 0 15,-1 0-15,0 0-16,1 0 15,-1 0-15,0 0 16,1 0 15,-1 0-31,0 0 0,1 0 16,-1 0-16,-34-34 15,34 34-15,1 0 0,-1-34 16,34 34 0,-33 0-1,-1 0 1,0 0 0,1-35-16,-1 35 15,0 0 1,1 0-1,-1 0-15,0 0 32,1 0-1,33 0 0,-33 0 0,-1 0 1,0 0-1,1 0-15,-1 0-1,0 0 1,1 0-16,-1 0 15,0 0 1,1 0 0,-1 0-1,0 0-15,1 0 16,-1 0 0,0 0-16,1 0 15,-1 0 1,0 0-1,1 0 1,-1 0-16,0 0 16,35 0-1,-35 0 1,0 0 0,1 0-1,-1 0 16,35 0-15,-35 0 0,0 0 15,1 0 0,-1 0-15,0 0 15,1 0-15,-1 0-1,0 0 1,1 0 31,-1 0-16,0 0-15,1 0-1,-1 0 17,0 0-1,1 0-31,-1 0 15,0 35 17,1-35-32,-1 0 0,0 0 15,1 0 1,33 0 0,-33 0-1,-1 0-15,0 0 16,1 0-1,-1 0 1,0 0 0,1 0-16,-1 0 31,0 0-31,0 0 16,1 0-1,-1 0 1,0 0-16,1 0 15,-1 0 1,0 0 0,1 0-1,-1 0-15,0 0 16,1 0 0,-1 0-16,0 0 15,1 0 1,33 0-16,0-35 15,-34 35 1,1 0-16,-1 0 16,0 0-16,35 0 15,-35-68 1,1 68 0,-1 0-16,0 0 15,1 0-15,-1 0 16,0 0-16,35 0 15,-35 0 1,1 0-16,-1 0 16,0 0-1,35 0-15,-35 0 16,0 0 0,1 0-1,-1 0-15,0 0 31,35 0 407,-35 0-422,35 0-1,-35 0 1,1 0-1,-1 0-15,0 0 16,-34 34-16,35-34 31,-1 0 1,0 0-32,1 0 31,-1 0-16,0 0 17,1 0-32,-1 0 31,0 0-15,1 0-16,-1 0 15,0 0 16,1 0 1,-1 0-17,0 0-15,1 0 16,-1 0 0,0 0-1,1 0 1,-1 0-1,0 0 1,0 0-16,1 0 16,-1 0 15,0 0-15,1 0-1,-1 0 1,0 0 15,1 0-31,-1 0 31,0 0-15,35 0 15,-35 0-15,1 0-1,-1 0-15,0 0 16,1 0 15,-1 0-31,0 0 32,1 0-17,-1 0 16,0 0-15,1 0 0,-1 0-1,0 0 17,1 0-17,-1 0 1,0 0 31,1 0-16,-1 0-31,0 0 16,1 0-1,-35-34-15,34 34 0,0 0 16,1 0-1,-1 0-15,0 0 16,0 0-16,1 0 31,-1 0-15,0 0 0,1 0-1,-35-35 1,34 35-1,0 0 17,1 0-1,-1 0-15,0 0 15,1 0-16,-1 0 1,0 0 0,1 0 15,-1 0 0,0 0-15,1 0-1,-1 0 1,0 0 0,1 35-1,-35-1 17,34-34-32,0 0 15,1 0-15,-35 34 31,34-34-15,0 0 31,1 0-16,-35 35-31,68-35 16,-33 0 15,-35 34-15,34-34-16,0 0 15,-34 34 17,35-34-17,-1 35 16,0-35-31,1 0 16,-35 35-16,34-35 16,0 0-1,0 0 1,1 0 0,-1 0-1,0 0-15,1 0 31,-1 0 1,0 0-32,1 0 0,-1 0 15,0 0 1,1 0 15,-1 0 0,0 0-15,1 0 15,-1 0 16,0 0-16,1 0 16,-1 0-15,35 0-17,-35 0 16,0 0-15,1 0 0,-1 0-1,0 0 1,1 0-16,-1 0 16,0-35-16,1 35 15,-1-35-15,0 35 16,35-34-1,-35 0 1,1 34 0,-1 0-1,0 0 517,0 0-532,1 0 31,-35 34-16,34-34-15,0 34 16,1-34 15,-1 0-15,-34 70 0,34-70-1,1 0 16,-1 0 1,0 0 30</inkml:trace>
</inkml:ink>
</file>

<file path=ppt/ink/ink2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02.891"/>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0 0,'35'0'328,"-1"0"-328,0 0 0,1 0 16,-1 0-16,0 34 31,1-34-31,-1 0 16,0 0-1,1 0-15,-1 0 32,0 0-17,1 0 1,-1 0 0,0 0-1,1 0-15,-1 0 31,0 0-31,1 0 0,-1 0 0,0 0 16,1 0 0,-1 0-16,0 0 0,1 0 15,-1 0 1,0 0 0,1 0-16,-1 0 31,0 0-31,1 0 0,-1 0 31,0 0-31,0 0 0,1 0 0,-1 0 16,0 0-1,1 0-15,-1 0 32,0 0-17,1 0 16,-1 0-15,0 0 0,1 0 15,-1 0 0,0 0-15,1 0 15,-1 0 16,0 0-47,1 0 31,-1 0 16,0 0 0,1 0 0,-1 0 0,0 0-32,1 0 17,-1 0-17,0 0 16,1 0 16,-1 0-15,0 0-32,1 0 31,-1 0 0,0 0-15,1 0-16,-1 0 15,0 0 1,1 0 0,-1 0-1,0 0 1,35 0 15,-35 0-15,0 0-1,1 0 1,-1 0 0,0 0-1,1 0 1,-1 0-1,0 0 1,1 0 15,-1 0-15,0 0-16,1 0 16,-1 0-1,0 0 16,1 0-31,-1 0 16,0 0 0,1 0 15,-1 0-31,0 0 31,1 0-15,33 0 15,-33 0-15,-1 0 15,0 0-31,1 0 16,33 0-1,-33 0 1,-1 0-1,0 0 1,1 0 0,-1 0 15,0 0-15,0 0-1,1 0 1,-1 0-16,0 0 47,1 0-32,-1 0 1,0 0 15,1 0 16,-1 0-16,0 0-15,1 0 0,-1 0 30,0 0-30,1 0 15,-1 0-15,0 0 0,1 0 15,-1 0-16,0 0-15,1 0 16,-1 0 0,0 0-16,1 0 15,-1 0-15,0 0 16,1 0 0,-1 0-16,0 0 15,35 0-15,-35 0 16,1 0-1,-1 0-15,0 0 16,1 0 0,-1 0-1,0 0-15,0 0 32,1 0-17,-1 0 1,0 0-1,1 0 1,-1 0 15,0 0-15,1 0 31,-1 0-32,0 0 1,1 0 0,-1 0-1,0 0 1,1 0-16,-1 0 16,0 0-16,1 0 15,-1 0-15,0 0 16,1 0-1,33 0 1,-33 0 0,-1 0-1,0 0 1,1 0 0,-1 0 15,0 0-31,1 0 15,-1 0 1,0 0 15,1 0-15,-1 0 0,0 0-16,1 0 15,-1 0 1,0 0-1,0 0 17,1 0-17,-1 0 17,0 0-1,1 0 16,-1 0 0,35 0-16,-35 0-16,0 0 1,1 0 15,-1 0-31,0 0 16,1 0 0,-1 0-1,0 0 32,1 0-31,-35 34-16,34-34 15,0 0 17,1 0-17,-1 0 16,-34 35-15,34-35 15,1 0-15,-1 0 15,0 0 0,1 0 1,-1 0 46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22.984"/>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0 132 0,'0'33'0,"33"-33"63,0 33-48,0-33 1,0 0-1,0 0 1,0 0 0,0 0-1,0 0 1,0 0-16,0 0 16,0 0-1,0 0 1,0 0-1,0 0 1,0 0 0,0 0-1,0 0 1,0 0-16,0 0 31,0 0-31,0 0 16,0 0-1,0 0 1,0 0 0,0 0-16,0 0 31,0 0-15,0 0-1,0 0-15,0 0 16,0 0-1,33 0 1,-33 0-16,0 0 16,33 0-16,-33 0 15,0 0 1,0 0-16,0 0 16,0 0-1,0 0-15,0 0 16,0 0 15,0 0-15,0 0-1,0 0-15,33 0 16,-33 33 0,0-33-1,0 0-15,0 0 16,0 0-1,0 0 1,0 0 0,0 0-1,0 0 1,0 0 0,0 0-1,0 0-15,0 0 16,0 0-1,0 0-15,0 0 16,33 0-16,0 0 16,-33 0-16,-1 0 15,1 0-15,33 33 0,-33-33 16,33 33-16,-33-33 31,0 0-15,0 0-16,0 0 15,0 0 1,0 0 0,0 0-1,0 0 1,0 0 0,0 0-1,0 0 1,0 0-16,0 0 15,0 0-15,0 0 16,0 0-16,33 0 16,-33 0-1,33 0 1,-33 0 0,0 0-16,0 0 15,0 0 1,0 0-16,33-33 15,0 33 1,0 0 0,0 0-1,-33 0 1,33 0-16,-33 0 0,0 0 16,0 0-16,0 0 15,0 0-15,0 0 16,33 0-16,-33 0 15,0 0 1,0 0 0,0 0-1,0-33 1,33 33 0,-33 0-1,33 0-15,-33 0 16,0 0-1,0 0-15,0 0 32,0-33-17,0 33 1,0 0-16,0 0 16,0 0-1,0 0 1,33-33-16,-33 33 15,33 0-15,-1-33 16,-32 33-16,33 0 16,-33 0-16,0 0 15,0 0-15,0 0 16,33 0 0,-33 0-1,0 0-15,0 0 31,0 0-31,0 0 16,0 0 0,0 0-1,0 0 1,-33-33-16,33 33 16,0 0-1,0 0 1,0 0-16,0 0 15,33 0 1,-33 0-16,33 0 16,-33 0-16,0 0 15,0 0-15,0 0 16,0 0 0,0 0-16,0 0 15,0 0-15,33 0 16,-33 0-1,0 0 1,0 0-16,0 0 16,0 0-16,0 0 15,0 0 1,0 0 15,0 0-15,0 0 46,0 0-46,0 0 31,0 0-16,0 0 16,0 0-16,0-33-31,0 33 16,0 0-16,0 0 15,0 0-15,0-33 16,33 33 0,-33 0-16,0 0 15,0 0 1,0 0 0,0 0-1,0 0 188,-33-33-46</inkml:trace>
</inkml:ink>
</file>

<file path=ppt/ink/ink3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09.720"/>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0 206 0,'34'0'297,"1"0"-297,-1 0 0,0 0 16,1 0-16,-1 0 15,0 0 1,35 0 0,-35 0-16,0 0 15,1 0 1,-1 0 0,0 0 15,35 0-16,-35 0 1,1 0 0,-1 0-16,0 0 31,35 0-15,-35 0-16,1 0 15,-1 0 1,0 0-1,1 0 1,-1 0-16,0 0 16,1 0-1,-1 0 1,0 0 0,1 0-1,-1 0 1,0 0-1,1 0 1,-1 0 0,0 34 15,1-34 0,-1 0-15,0 0-16,1 0 31,-1 0 0,0 0-15,1 0-16,-1 0 16,0 0-1,0 0-15,1 0 31,-1 0-15,35 0-16,-35 0 16,0 0 15,1 0-15,-1 0-1,0 0 1,1 0-1,-1 0 1,0 0 0,1 0 15,-1 0 0,0 0-15,1 0-1,-1 0 17,0 35-17,1-35 1,-1 0 0,0 0-1,1 0 1,-1 0-1,0 0 1,1 0 0,33 0-1,-33 0-15,-1 0 16,0 0 0,35 0-16,-35 0 0,1 0 15,-1 0 1,0 0-16,0 0 15,35-35 1,-35 35 0,1 0 31,-1 0-32,0 0 16,1 0 16,-1 0-31,0 0 15,1 0 16,-1 0 0,0 0-16,1 0-15,-1 0 15,0 0 16,1 0 31,-1 0-62,0 0 15,1 0 0,-1 0 0,0 0-15,1 0 0,-1 0-1,0 0 1,1 0-16,-1 0 16,0 0 46,1 0-15,-1 0 15,-34-34 32,0-69-78,-34 34-16,34 35 0</inkml:trace>
</inkml:ink>
</file>

<file path=ppt/ink/ink3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18.53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0 409 0,'69'0'375,"-35"0"-359,0 0 0,1 0-1,-1 0 1,0 0 0,1 0-16,-1 0 15,0 0 1,1 0-1,-1 0 17,0 0-17,1 0-15,-1 0 16,0 0 15,1 0-15,-1-35-1,0 35-15,1 0 16,-1 0-16,0 0 16,0-34-1,1 34 1,-1 0 0,0 0-16,1 0 15,-1 0 32,0 0-31,-34-35-1,35 35 1,-35-35-16,34 35 16,0 0-1,1 0 1,-1-34 15,0 34-15,1 0-1,-1 0 1,-34-34 0,34 34-16,1-35 15,-1 35-15,0 0 31,1 0-15,-1-34 0,0 34-16,1 0 15,-1 0 1,0 0 0,-34-35-16,35 35 15,33-35-15,-33 35 16,-1 0-16,0 0 15,1 0-15,-1 0 16,0 0-16,0 0 16,0 0-16,0 0 15,0 0 1,1 0 0,-1 0-16,0 0 15,1 0 1,-1 0-1,0 0-15,1 0 16,-1 0 0,0 0-1,1 0-15,-1 0 16,35 0 31,-35 0-32,0 0 17,1 0-1,-1 0 0,0 0-31,1 0 16,-1 0-16,0 0 15,1 0 1,-1 0 0,0 0-16,1 0 15,-1 0 1,0 0 0,1 0-1,33 0 1,-33 0-1,-1 0 1,0 0 0,1 0-1,-1 0 1,0 0 0,0 0 15,1 0-16,-1 0 1,0 0 15,35 0 1,-35 0 46,1 0-47,-1 0 0,0 0-15,1 0-1,-1 35-15,0-35 32,1 0-17,-1 0 1,0 0 0</inkml:trace>
</inkml:ink>
</file>

<file path=ppt/ink/ink3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28.75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0 266 0,'35'-34'313,"33"34"-313,1 0 15,34 0-15,-69 0 16,0 0-16,1 0 15,68 0-15,-35 0 16,-33 0-16,33-34 16,35 34-16,0-34 0,-34 34 15,34-35-15,-34 35 16,-35 0-16,35 0 16,-35 0-16,35 0 15,-35 0-15,0 0 16,35 0-16,-35 0 15,0 0-15,1 0 16,-1 0 0,0 0-1,1 0-15,-1 0 16,0 0 0,1 0-16,-1 0 0,0 0 15,35 0-15,-35 0 16,1 0-16,68 0 15,-69 0-15,69 0 16,-69 0-16,69 0 16,-34 0-16,0 0 15,-1 0-15,35 35 16,-34-35-16,-35 0 0,35 0 16,-35 0-16,0 0 15,35 0 1,-35 0-1,1 0-15,-1 0 0,0 0 16,-34 34 0,35-34-16,-1 0 15,0 0 1,1 0 0,-1 0 15,0 0-31,-34 34 15,35-34-15,-1 0 16,-34 34-16,69-34 16,-35 0-16,0 0 0,1 0 15,33 0-15,1 35 16,-35-35-16,1 0 16,33 0-1,-33 34 1,33-34-16,-34 0 15,1 0-15,-1 0 16,0 0-16,35 34 16,-35-34-1,1 0 1,-1 0-16,0 0 16,1 0-1,-1 0 1,0 0 15,1 0-15,33 0-1,1 0-15,0 0 16,34 0 0,-35 0-16,35 0 15,-68 0-15,33 0 16,1 0-16,34 0 15,-35 0-15,35 0 16,-34 0-16,34 0 0,0-34 16,-69 34-16,1 0 15,68-34-15,-69 34 16,0-35-16,1 35 16,68 0-16,-69 0 15,0 0 1,1 0-1,-1 0-15,0 0 16,1 0 0,33 0 421,-33 0-437,-1 0 16,0 0-16,35 0 0,-35 0 15,35-34 1,-35 34 0,35 0-16,-1-34 15,-33 34-15,-1 0 16,69 0-16,-69 0 16,1 0-16,-1 0 0,35 0 15,-1 0-15,-33 0 16,-1 0-1,0 0 1,1-34-16,33 34 16,-68-35-1,69 35-15,-69-34 0,34 34 16,35 0-16,-35-34 16,1 34-16,-1-35 15,0 35 1,1 0-1,-1 0-15,0 0 16,0 0 0,1 0-16,-1 0 31,0 0-15,35 0-1,-35 0 1,1 0-1,-1 0 1,0 0 0,1 0-1,33 0-15,-33 0 16,-1 0-16,0 0 16,35 0-16,-35 0 15,35 0 1,-35 0-1,35 0 1,-35 0 15,1 0-15,-1 0 0,0 0-1,1 0-15,-1 0 0,0 35 16,1-35-16,-1 0 31,0 0 0,1 0-15,-1 0-16,0 0 16,0 0-1,1 0 1,-1 0-1,0 0-15,1 34 16,-1-34-16,0 0 16,1 0-16,33 0 15,-33 0 1,-35 34-16,34-34 16,35 0-1,-35 0-15,35 0 16,-35 0-1,0 0 1,1 0 15,-1 0-15,35 0-16,-35 0 0,0 0 16,1 0-1,-1 0-15,35 0 16,-1 0-16,-33 0 15,-1 0 1,0 0-16,1 0 16,-1 0-16,0 0 15,0 0 1,1 0 0,-1 0-1,35 0-15,-35 0 16,0 0-16,35 35 15,-35-35 1,1 34-16,-1-34 16,0 0-1,1 0 1,-1 0-16,0 0 16,1 0-16,-1 0 15,0 0 1,1 0-1,-1 0 1,0 0-16,1 0 0,-1 0 16,0 0-16,1 0 15,33 0 1,1 0-16,-35 0 16,1 0-16,-1 0 15,35 0-15,-1 0 16,-34 0-16,35 0 15,68 0-15,-102 0 0,33 0 16,1 0-16,-35 0 16,1 34-16,33-34 15,-33 0 1,-1 0-16,0 0 0,35 0 422,103 0-422,-69 0 15,-35 0-15,1 0 0,0 0 16,-35 0-16,34 0 16,1 0-16,0 0 15,-35 0-15,0 0 16,1 0-16,33 0 16,-33 0-16,33 0 15,-33 0-15,33 0 16,-33 0-16,-1 0 15,0 0-15,1 0 16,-1 0-16,35 0 16,-35 0-16,35 0 15,-35 0-15,0 0 16,35 0-16,-35 0 16,1 0-1,-1 0 1,0 0-1,1 0 1,-1 0-16,0 0 16,0 0-1,1 0-15,-1 0 16,0 0 0,35 0-1,-35 0-15,35 0 16,0 0-16,-35 0 15,0 0-15,1 0 16,-1 0-16,0 0 16,35 0-1,-35 0-15,35 0 16,0 0-16,-35 0 16,0 0-1,1 0 1,-1 0-1,35 0 1,-35 0-16,0 0 16,1 0-1,-1 0-15,0 0 16,1 0 0,-1 0-1,0 0-15,0 0 16,1 34-1,-1-34 1,0 0-16,1 0 16,-1 0-1,0 0-15,1 0 0,-1 0 16,0 0-16,1 0 16,-1 0-1,0 35-15,1-35 16,-1 0-16,35 0 15,-35 0-15,0 0 16,1 34 0,33-34-16,-33 0 0,33 34 15,-33-34 1,-1 0 0,0 0-16,35 0 15,-35 0 1,1 35-16,68-35 15,-103 34-15,34-34 16,0 0-16,0 0 16,1 0-16,33 0 15,-33 0 1,-1 0-16,0 0 0,1 0 16,-1 0-16,0 0 15,1 0-15,-1 0 16,0 0-1,1 0 1,-1 0-16,35 0 16,-35 0-16,35 0 15,-35 0-15,35 0 16,-35 0-16,0 0 16,1 0-1,-1 0-15,0 0 16,1 0-16,-1 0 15,0 0-15,1 0 32,-1 0-17,35 0 1,-35 0 0,0 0-16,0 0 0,1 0 15,33 0 1,-33 0-1,33 0 360,1 0-375,0 0 0,-35 0 16,0 0-16,1 0 16,-1 0-16,0 0 15,35 0-15,-35 0 16,35 0-16,0 0 16,-1 0-16,1 0 0,-35 0 15,35 0-15,-35 0 16,35 0-16,0 0 15,-1 0-15,-34 0 16,1 0-16,33 34 16,-33-34-16,33 0 15,1 0-15,-35 0 0,1 0 16,-1 0-16,35 0 16,-35 0-1,0 0 1,1 0-1,-1 0-15,0 0 16,1 0-16,-1 0 16,0 35-16,1-35 15,-1 0-15,35 0 16,-35 0 0,-34 34-16,69-34 15,-35 0-15,0 0 16,1 0-1,-1 0 1,0 0-16,1 0 16,33 0-1,-34 0-15,1 0 16,-1 0 0,0 0-16,1 0 15,-1 0 1,0 0-16,1 0 15,33 0 1,1 0-16,-35 0 16,35 0-16,-35 0 15,1 0-15,33 0 16,-33 0 0,-1 0-16,0 0 0,1 0 15,33 0 1,-33 0-16,33 0 15,-33 0 1,-1 0-16,35 0 16,-35 0-16,0 0 15,1 0-15,-1 0 16,34 0-16,-33 0 0,-1 0 16,0 0-16,1 0 15,-1 34-15,0-34 16,35 0-1,-35 0-15,1 0 16,-1 0-16,35 0 16,-35 0-16,0 0 15,1 0-15,-1 0 16,35 0-16,-35 0 16,0 0-16,1 0 15,-1 0 1,0 0-1,1 0-15,-1 0 32,0 0-17,1-34 1,33 34 343,1-34-359,0-1 16,-1 35-16,69-34 16,-68 0-16,34-1 15,34 1-15,-34 34 16,-68 0-16,68-69 15,-35 69-15,-33 0 0,33-34 16,-33 34 0,33 0-16,-33 0 0,-1 0 15,0-34-15,1 34 16,-1-34-16,0 34 16,1 0-16,-1 0 0,34 0 15,-33-35 1,-1 35-16,0 0 15,1 0 1,-1 0 0,0 0-16,1 0 0,-1 0 15,0 0 1,1 0 0,33 0-16,-33 0 15,-1-34-15,35 34 16,-35 0-16,35 0 0,-35 0 15,0 0 1,1 0-16,-1 0 16,0 0-16,1 0 15,33 0 1,-33 0 0,-1 0-16,0 0 15,1 0-15,-1 0 16,0 34-16,1-34 15,-1 0 1,34 0 0,-33 35-1,-1-1 1,0-34 0,1 0-16,-1 0 15,35 0 1,-35 0-1,0 0 1,1 0-16,-1 0 16,0 0-1,1 0 17,-1 0-32,0 0 15,1 0 1,-1 0 15,0 0-15,1 0 15,-1 0 0,0 0-15,1 0-1,-1 0 1,0 0 0,1 0-1,-1 0 17,0 0-1,1 0-16,-1 0 1,0 0 0,1 0-1,-1 0 1,0 0-16,1 0 16,-1 0-16,0 34 31,0-34-16,1 0 1,-1 0 0,-34 34-1,69-34-15,-35 0 16,0 0 15,1 0-15,-1 0-1,0 0 1,1 0-16,-1 0 16,0 0-1,1 0 17,-35 35-32,34-35 15,0 0 1,1 0-16,-1 0 15,0 0 17,1 0-32,-1 0 31,35 0 0,-35 0 0</inkml:trace>
</inkml:ink>
</file>

<file path=ppt/ink/ink3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36.49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0 281 0,'34'0'281,"1"0"-265,33 0-1,-33 0 1,33 0 0,-33 0-1,33 0 1,-33-34-16,-1 34 15,0-35 1,1 35 0,-1 0-1,35 0-15,-35 0 16,0 0 0,1 0-16,33 0 0,-33 0 15,-1-34-15,0 34 16,1 0-1,-1 0 1,0 0-16,1 0 16,-1 0-16,0 0 15,1-34 1,-35-1-16,34 35 16,0 0-1,1 0-15,-1 0 16,0 0-1,-34-34 1,34 34 0,1 0-16,-1 0 15,0 0 1,1 0 0,-1 0-1,0 0 16,35 0 1,-35 0-32,1 0 31,-1 0-15,0 0-16,35 0 15,-35 0 16,1 0 1,-1 0-17,0 0 1,1 0 0,-1 0-1,0 0 16,1 0-15,-1 0 15,0 0 1,1 0-17,-1 0 1,0 0 15,1 0 0,-1 0-15,0 0 15,1 0-31,-35-34 0,34 34 16,0 0 15,1 0-15,-1 0 31,34 0-16,-33 0 0,-1 0 0,0 0 1,1 0-17,-1 0-15,35 0 0,-35 0 16,0 0-16,1 0 15,33 0 1,-33 0 0,-1 0-1,0 0 1,1 0-16,-1 0 31,0 0-15,1 0-16,-1 0 15,0 0 1,1 0 0,-1 0-1,0 0-15,1 0 32,-1 0-32,0 0 15,1 0 1,33 0-1,-33 0-15,-1 0 16,0 0-16,1 0 16,-1 0-1,0 0-15,0 0 16,1 0-16,-1 0 0,0 0 16,1 0 15,-1 0-16,0 0-15,1 0 32,-1 0-32,0 0 31,1 0-31,-1 0 16,0 0 15,1 0-16,-1 0 1,0 0 31,35 0-31,-35 0 15,1 0-16,-1 0 1,0 0 0,1 0-1,-1 0-15,0 0 16,1 0-16,-1 0 16,69 0-1,-34 0-15,-35 0 16,35 0-16,-1 0 15,1 34-15,-1-34 0,-33 0 16,33 0-16,1 0 16,-35 0-1,35 69 1,-35-69-16,1 0 16,-1 0-1,0 0 1,1 0-1,33 0 1,-33 0 15,-1 0-15,0 0 0,1 0-1,-1 0 1,0 0-1,1 0 1,-1 0 0,0 0-1,1 0 17,-1 0-32,0 0 15,1 0-15,-1 0 31,0 0-31,1 0 16,33 0-16,-34 0 16,1 0-16,-1 0 15,0 0 1,1 0-16,-1 0 16,0 0 15,1 0 31,-1 0-30,0 0 30,-34 34-31,69-34-15,-35 0 31,-34 34-16,35-34-15,-1 0 31,-34 35-32,34-35 1,1 0-1,-1 34 32,-34 0 0,34-34-31,-68 0 109,0 0-125,-1 0 15,1 0 1,0 0 0,-1 0-1,-33 0 1,33 0 0,1-34-16,0 34 15,-1 0 1,35-34-16,-34 34 15,0 0-15,-1 0 16,1 0 0,0 0-16,-1 0 31,1 0-31,0 0 16,0-35-1,-1 35 16,1 0-15,0 0-16,-35 0 16,69-34-1,-34 34 17,-1 0-32,1 0 15,0 0 16,-1 0-31,1 0 16,0 0 15,-1 0-15,1 0 15,0 0 0,-1 0-31,1 0 16,0 0 0,-1 0-1,1 0 17,0 0-32,-1 0 15,1 0 1,0 0 15,-1 0-31,1 0 16,-35 0-1,35 0 1,0 0 0,-1 0 30,1 0-46,0 0 32,-1 0-1,1 0-15,0 0-16,0 0 31,-1 0 0,1 0-15,0 0-1,-1 0-15,1 0 32,0 0-17,-1 0-15,1 0 16,0 0-1,-1 0-15,1 0 16,0 0 0,-35 0 15,35 0-15,-1 0-1,1 0-15,0 0 16,-1 0-1,1 0-15,0 0 32,-1 0-32,1 0 31,0 0 16,-1 0-32,1 0 1,0 0 15,-1 0 16,1 0-31,0 0-1,-1 0 1,1 0 31,0 0-47,-1 0 31,1 0 0,0 0-15,0 0-16,-1 0 16,1 0 15,0 0-15,-1 0-16,1 0 31,0 0-31,-1 0 15,1 0 17,0 0-1,-1 0-15,1 0-1,0 0 16,-1 0-15,1 0 15,0 0-15,-1 0 15,1 0-15,0 0-1,-1 0-15,1 0 32,0 0-1,-1 0-15,1 0-16,0 0 15,-1 0 16,1 0-15,0 0 0,-1 0 15,-33 0-15,33 0-1,1 0 16,0 0-31,-1 0 16,1 0 0,0 0-16,0 0 15,-1 0 1,1 0 0,0 0-16,-1 0 15,1 0-15,0 0 16,-1 0-1,1 0 32</inkml:trace>
</inkml:ink>
</file>

<file path=ppt/ink/ink3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0:40.742"/>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90 0,'34'0'343,"1"0"-311,-1 0-32,0 0 31,0 0-15,1 0-16,-1 0 15,0 0 1,1 0-1,-1 0 1,0 0 0,1 0-16,-1 0 15,0 0-15,1 0 32,-1 0-1,35 0-16,-35 0 17,0 0-17,1 0 17,-1 0-17,0 0 1,1 0 15,-1 0 0,0 0-15,1 0 15,-1 0-15,35 0-1,-35 0 1,0 0 15,1 0-31,-1 0 32,0 0-17,1 0-15,-1 0 0,0 0 16,1 0-1,-1 0 1,34 0-16,-33 0 16,-1 0-1,0 0-15,1 0 16,-1 0 15,0 0-15,1 0 15,-1 0 16,0 0-47,1 0 16,-1 0-1,0 0 1,1 0-1,-1 0 17,0 0-17,35 0 1,-35 0 0,1 0-1,-1 0 1,0 0-1,35 0 1,-35 34 0,1-34-1,-1 34 17,0-34-17,1 0 16,-1 0-15,0 0 31,1 0-31,-1 0 15,0 0 0,1 0-15,-1 0-16,0 0 31,0 0-15,1 0 15,-1 0-31,0 0 31,1 0 0,-1 0 1,0 0-17,1 0 32,-1 0 16</inkml:trace>
</inkml:ink>
</file>

<file path=ppt/ink/ink3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04.31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0 0,'35'0'312,"-1"0"-296,0 0-1,1 0-15,-1 0 0,0 0 16,1 0 0,-1 0-1,0 0 1,0 0-16,1 0 15,-1 0-15,0 0 16,1 0 0,-1 0-1,0 0 1,1 0-16,-1 0 16,0 0-1,1 0 1,-1 0-1,0 0 1,1 0-16,-1 0 31,0 0-31,1 0 16,-1 0 0,0 0-1,1 0 1,-1 0-1,0 0-15,1 0 32,-1 0-1,0 0 0,1 0-31,-1 0 16,0 0 31,1 0-32,-1 0 1,0 0 0,1 0 15,-1 0-31,0 0 15,1 0 1,33 0 0,-34 0-1,1 0 1,33 0 0,-33 0-1,-1 0-15,0 0 0,1 0 16,-1 0-1,0 0 1,1 0 0,-1 0-1,0 0 1,1 0 0,-1 0-1,0 0 1,1 0-1,-1 0-15,0 0 16,1 0 0,-1 0-1,0 0 1,1 0 0,-1 0-1,0 0 1,1 0-1</inkml:trace>
</inkml:ink>
</file>

<file path=ppt/ink/ink3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15.030"/>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0 312 0,'69'0'281,"-1"0"-281,1 0 16,34 0-16,-69 0 15,35 0-15,-35 0 16,0 0-16,1 0 16,33 0-16,-33 0 15,-1 34-15,0-34 16,1 0 0,-1 0-16,0 0 15,1 0 1,-1 0-16,0 0 15,1 0-15,33 0 16,-33 0-16,33 0 16,1 0-1,34 0-15,-69 0 16,35 0-16,-1 0 16,1 0-16,0 0 0,-35 0 15,35 0-15,-35 0 16,35 0-16,-35 0 15,0 0-15,1 0 16,33 0-16,-33 35 16,-1-35-16,0 0 15,35 0-15,0 0 16,-1 0-16,-33 0 16,171 0-16,-1 0 15,-67 0-15,33 0 16,-68 0-16,0 0 15,0 0-15,-68 0 0,68 0 16,-35 0-16,-33 0 16,-1 0-16,0 0 15,35 0-15,-35 0 16,1 0-16,33 0 16,-33 0-16,67 0 0,-67 0 15,-1 0-15,35 0 16,-1 0-16,-33 0 15,-1 0-15,35 0 16,-1 0 0,-33 34-16,-1-34 15,0 0-15,1 0 0,-1 0 16,35 34-16,-35 1 16,0-35-16,35 34 15,-35-34 1,35 0-16,-35 34 15,1-34-15,-1 0 32,35 0-32,-1 0 0,-33 0 0,-1 0 15,34 0-15,35 0 16,-34 0-16,-35 0 16,104 0-16,-70 0 0,1 0 15,0 0 1,-35 0-16,0 0 15,1 0 1,102-34 375,-68 0-391,-1-1 0,35 1 15,69 0-15,-104-1 16,35 1-16,-34 0 16,0 34-16,34-35 15,-35 1-15,-33 0 16,-1 34-16,69 0 0,-69 0 15,-34-35-15,69 35 16,-35 0-16,35-34 16,-35 34-16,1 0 15,-1 0-15,0 0 16,35 0-16,-69-34 0,69 34 16,-35 0-16,0-35 15,35 35 1,-35 0-16,0 0 15,1 0 1,-1 0-16,0 0 16,1 0-1,-1-34-15,0 34 16,1 0 0,-1 0-1,0 0 1,1 0-16,-1 0 15,0 0 1,1 0-16,-1 0 16,0 0-1,1 0 1,-1 0-16,0 0 16,1 34-16,-35 1 0,34-1 15,69-34-15,-69 34 16,1-34-16,-35 35 15,34-35-15,0 0 16,-34 34 15,35-34-15,-70 0 62,1 0-62,-35 0-16,1 0 15,-35-34-15,-35-1 16,1 1-16,0 34 0,-1 0 16,35 0-16,1 0 15,33 0-15,0 0 16,35 0-16,-35 0 15,35 0-15,0 0 16,-1 0-16,1 0 16,0 0-16,-35-34 0,35 34 15,-35-35-15,35 35 16,-35 0-16,35 0 16,-1 0-16,-68 0 15,35 0-15,-1 0 16,35 0-1,-35 0-15,0 0 16,1 0 0,-1 0-1,1 0-15,33 0 16,1 0-16,0 0 0,-1 0 16,-33 0-1,33 0 1,1 0-1,0 0 1,-1-34-16,1 34 31,0 0-15,-1 0 46,1 0-46,0 0 0,-1 0-1,1 0-15,0 0 16,-1 0 0,1 0-16,0 0 15,-35 0 1,35 0-16,-35 0 15,35 0-15,-1 0 16,-33 0-16,-1 0 16,35 0-16,0 0 15,-1 0-15,-68 0 0,69 0 16,0 0-16,-1 0 16,1 0-16,-35 0 15,35 0-15,0 0 16,-1 0-1,1 0-15,0 0 16,-35 34-16,35-34 16,-1 35-1,1-35-15,0 34 16,-1-34-16,1 0 16,0 34-16,-1-34 15,1 35-15,0-35 16,-1 0-1,1 0-15,0 0 63,68 0 15,35 0-62,-1-35-16,1 1 15,-35 34-15,69 0 16,-68 0-16,33 0 16,1 0-16,0 0 15,-1 0-15,35 0 0,0 0 16,-34 0-16,68 0 15,-68 0-15,34 0 16,-35 0-16,35 0 16,-68 0-16,-1 0 15,0 0-15,35 0 16,0 0-16,-35 0 16,35 0-1,-35 0 1,0 0-16,1 0 15,-1 0 1,0 0-16,1 0 16,-1 0-16,0 0 15,1 0 1,-1 0 0,0 0-1,35 0-15,-35 0 0,1 0 16,33 0-16,-34 34 15,1-34-15,33 0 16,-33 0 0,-1 0-16,35 0 15,-35 0 1,0 0-16,1 0 16,-1 0-1,0 0 1,1 0-16,-1 0 15,0 0-15,1 0 16,-1 0 0,0 0-16,1 0 0,-1 0 15,0 0-15,35 0 16,-35 0 0,1 0-1,-1 0-15,35 0 16,-35 0-16,0 0 15,1 0-15,-1 0 16,0 0-16,1 0 16,-1 0-16,0 0 15,0 0 1,1 0-16,-1 0 16,0 0-16,1 0 15,-1 0-15,35 0 16,-35 0-1,0 0 1,35 0 0,0 0-16,-1 0 15,-33 0 1,33 0 0,35 0-16,-68 0 15,33 0-15,35 0 16,0 0-16,69 0 0,-69 0 15,0 0-15,0 0 16,0 0-16,0 0 16,-69 0-16,35 0 15,-35 0-15,0 0 32,35 0-32,0 0 0,-35 0 0,0 0 15,35 35-15,-35-35 0,1 0 16,-1 0-16,0 0 15,1 0-15,33 0 16,1 0-16,-35 68 16,0-68-16,69 0 15,-34 0-15,-35 0 0,1 35 16,-1-35-16,35 0 16,-35 0-16,0 0 15,1 0 1,-1 0-1,0 0-15,1 0 0,-1 0 32,0 34-17,1-34 1,-35 34 0,34-34-1,0 0-15,35 0 16,-35 0-1,69 0 1,-68 0 0,33 0-16,-33-34 15,-1 34-15,0 0 16,1-34-16,33-1 0,-68 1 16,34 34-16,138 0 375,-35 0-360,241-34-15,0-1 16,-138 1-16,-103 34 0,0 0 15,-34 0-15,0 0 16,0 0-16,69 0 16,-138 0-16,104 0 15,-35 0-15,-35 0 16,1 0-16,68 0 0,-34 0 16,-69 0-16,104 0 15,-70 0-15,-33 0 16,68 0-16,-35 0 15,35 0-15,0 0 16,-68 0-16,68 0 16,-35 0-16,-33 0 0,33 0 15,-33 0-15,-1 0 16,34 0-16,1 0 31,-35 0-31,1 0 0,68 0 0,-69 0 16,35 0-16,-35 0 15,35 0-15,-1 0 16,-33 0-16,-1 0 16,0 0-1,35 0-15,-35 0 16,-34 34-16,69-34 16,-35 0-16,35 0 15,-35 0 1,1 0-1,-1 0-15,0 35 16,1-35 0,-1 0-16,0 34 0,1-34 15,-1 0 1,0 34 0,0-34-1,35 0-15,-35 35 16,1-35-1,-1 0-15,0 34 0,1-34 16,-1 0-16,0 34 16,1 1-16,-1-35 15,0 0-15,35 0 16,-35 0-16,1 34 16,33-34-1,1 0-15,-35 0 16,1 34-1,-1-34-15,35 0 16,-1 0 0,-33 0-16,-1 0 15,0 0-15,1 0 16,33 0-16,1 0 0,-35 0 16,0 0-1,35 0-15,-35 0 16,1 0-16,-1 0 15,35 0 1,-1 0-16,-33 0 0,-1 0 16,35 0-16,-1 0 15,-33 0-15,-1 0 16,0 0-16,1 0 16,-1 0-16,0-34 15,1 34-15,-1 0 16,0 0-16,1 0 15,-1 0-15,35 0 16,-35 0-16,35-69 16,-35 35-16,0 34 15,35 0-15,-1 0 0,-33 0 16,-1 0 0,0 0-16,1 0 15,-1 0 1,0 0-1,172 0 360,0-34-359,206-35-16,-103 69 16,0 0-16,-172 0 15,69 0-15,-68 0 16,102 0-16,-137 0 0,0 0 16,0 0-16,0 0 15,-35 0-15,1 0 16,0 0-16,-35 0 15,35 0-15,34 0 16,-69 0-16,0 0 16,1 0-16,68 0 0,-69 0 15,0 0-15,1 0 16,-1 0-16,35 0 16,-35 0-16,0 0 15,1 0 1,33 0-16,1 0 15,-35 0-15,0 0 16,1 0-16,-1 0 16,35 0-16,-1 34 15,-33-34-15,-1 0 16,35 0-16,-1 35 0,-33-1 16,-1-34-1,0 0 1,-34 34-1,35-34-15,-1 0 16,0 0-16,1 0 16,-1 0-16,0 0 15,1 0 1,33 0 0,-33 0-1,-1 0 1,0 0-1,1 0-15,33 0 32,-33 0-32,-1 0 15,0 0 1,0 0 0,1 0-1,-1 35-15,0-35 16,1 0-1,-1 0 1,0 0 0,1 0-16,-1 0 0,0 0 15,1 34-15,-1-34 16,35 0 0,-35 0-16,0 0 15,1 0-15,-1 0 16,0 0-1,1 0-15,-1 0 16,0 0-16,1 0 16,-1 0-1,0 0 17,1 0-17,-1 0-15,0 0 31,1 0-31,-1 34 0,0-34 16,1 0-16,-1 0 16,0 0-1,35 0-15,-1 0 16,-33 0-16,33 0 16,-33 0-1,-35 35 1,68-35-16,-33 0 31,-1 0-31,0 0 0,35 0 0,0 0 0,-35 0 16,35 0-1,-35 0 1,0 0-16,1 0 16,-1 0-16,0 0 15,1 0 1,-1 0-1,0 0 17,1 0-17,-1 0-15,0 0 32,1 0-1,-1 0 0,0 0-31,1 0 16,-35 34-1,34-34-15,0 0 16,1 0 0,-1 0-1,0 0-15,0 0 0,1 0 16,68 0-16,-69 0 15,35 0 1,-35 0 0,0 0-16,1 0 15,-1 0 1,0 0-16,1 0 16,-1 0-16,0 0 31,1 0 31,-1 0 1</inkml:trace>
</inkml:ink>
</file>

<file path=ppt/ink/ink3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26.73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279 1 0,'-34'0'359,"34"35"-312,-35-35-47,35 34 16,-33-34-1,33 34-15,-34-34 32,34 35-17,0-1 1,0 0-1,-35-34 17,35 35-1,0-1 0,-34-34-15,34 34 15,-34-34-15,34 35-16,0-1 15,0 0 1,0 1 0,0-1 15,0 0-16,0 35 1,-35-69 0,35 34-16,0 1 15,0-1 1,0 0-16,0 1 31,0-1-31,0 0 16,0 0-16,0 2 15,0-2 1,0 0 0,0 1-16,0-1 15,0 0 1,0 1-16,0-1 16,0 0-16,0 1 15,0-1 1,0 0-1,35 1 1,-35 33 15,34-68-31,-34 35 32,34-1-1,-34 0-16,0 1 1,35-35 0,-35 34-16,0 0 15,34 1-15,-34-1 16,33-34 0,-33 34-16,0 1 15,0-1 16,0 0-15,35-34 0,-35 35-1,0-1-15,0 0 16,0 1 0,34 33-1,-34-33 1,34-35-16,-34 34 15,0 0 1,0 0 0,0 1-1,0-1-15,34 0 16,-34 1 0,0-1-1,0 0-15,0 35 16,0-35 31,0 1-32,0-1-15,0 0 32,0 1-17,0-1 16,0 1-15,0 0 0,0-1-1,0 0 1,0 1-16,0-1 16,0 0-1,0 1-15,0-1 16,0 0-1,0 1 1,0-1-16,0 0 16,0 1-1,0-1 17,0 0-32,0 1 15,0-1 16,0 0 1,0 1-17,0-1 1,0 34 15,0-33 0,0-1 16,0 0 16,0 1-32,0-70 63</inkml:trace>
</inkml:ink>
</file>

<file path=ppt/ink/ink3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31.58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308 1 0,'0'69'297,"0"0"-297,0-35 16,0 0-16,0 35 15,0 0-15,0-35 16,0 0-1,0 1-15,0-1 16,0 0-16,0 1 16,0-1 15,0 0-15,0 1-16,0-1 15,0 0-15,0 1 16,33-1-1,-33 0 1,0 1 0,34-35-1,1 69-15,-1-34 32,35-1-17,-69 0 1,0 0-1,34-34 1,-34 35-16,0-1 16,34-34-1,-34 34 1,0 1 0,35-1-1,-1 0 1,-34 1-1,0-1-15,0 0 16,0 1 0,0-1-16,0 0 15,0 35 1,0-35 0,0 1-16,0 33 15,0 1 1,0-35-1,-34-34-15,34 35 16,0-1-16,0 0 16,-35-34-16,35 35 15,0-1-15,0 0 16,-34-34-16,34 35 16,-34-35-16,34 34 15,-35-34-15,35 34 0,0 1 16,0-1-1,-34-34-15,0 34 16,34 1-16,0-1 16,-35 0-1,35 0-15,0 1 16,-34-35-16,34 34 16,-33 0-16,33 1 15,0 33 1,0-33-16,0-1 15,0 0-15,0 1 16,0-1 0,0 1-16,0 0 15,0-1 1,-35-34 0,35 34-1,0 1 1,0-1-16,0 0 15,0 1 1,-34-35 0,34 34-1,0 0 1,0 1 0,-34-35-1,34 68 1,-35-68-1,35 35-15,0-1 32,-34-34-17,34 34 17,-34 1 30,34-1-31,0 0 47,0 1 16,0-1-47,-35-34 0,35 34-16,0 1 16,-34-35-47,34 34 16,0 0-1,-34 0 32,34 1 0</inkml:trace>
</inkml:ink>
</file>

<file path=ppt/ink/ink3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39.222"/>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-1 171 0,'34'0'282,"0"0"-251,1 0-31,-1 0 16,0 0-1,1 0 1,-1 0-1,35 0 1,-35 0 15,0 0-31,1 0 16,-1 0 0,0 0-1,0 0-15,1 0 16,-1 0-1,0 0 1,1 0-16,-1 0 0,35 0 16,-35 0-1,0 0 1,1 0 0,-1 0-16,0 0 15,0 0-15,0-34 16,35 34-16,-1 0 0,1-34 15,-35 34 1,1 0 0,-1 0-16,35 0 15,-35 0 1,0 0 0,1 0-16,-1 0 0,35 0 15,-35 0 1,0 0-16,1-35 15,-1 35 1,34 0-16,-33-34 16,33 34-16,-33 0 15,-1 0 1,0 0 0,1 0-16,-1 0 15,0 0 1,1 0-16,-1 0 0,0 0 15,1 0-15,-1 0 16,0 0 0,1 0-1,-1 0 1,0 0-16,1 0 16,-1 0-16,0 0 15,1 0 16,33 0 1,-33 0-17,-1 0-15,0 0 16,1 0 0,33 0-1,-34 0-15,0 0 16,0 0-1,1 0 1,-1 0 0,0 0-16,0 0 31,1 0-15,-1 0 30,0 0 1,1 0-15,-1 0-1,0 0-16,1 0 1,-35-34-16,68 34 0,-33 0 16,-1 0-16,0 0 15,1 0 1,-1 0-16,0 0 16,1 0-1,-1 0-15,0 0 47,1 0-16,-1 0 16,0 0-16</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44.556"/>
    </inkml:context>
    <inkml:brush xml:id="br0">
      <inkml:brushProperty name="width" value="0.26667" units="cm"/>
      <inkml:brushProperty name="height" value="0.53333" units="cm"/>
      <inkml:brushProperty name="color" value="#00FFFF"/>
      <inkml:brushProperty name="tip" value="rectangle"/>
      <inkml:brushProperty name="rasterOp" value="maskPen"/>
      <inkml:brushProperty name="fitToCurve" value="1"/>
    </inkml:brush>
  </inkml:definitions>
  <inkml:trace contextRef="#ctx0" brushRef="#br0">0 75 0,'0'33'78,"33"-33"-62,0 0-16,33 0 16,0 33-16,33-33 15,0 0-15,0 0 16,0 0-16,0 0 16,0 0-16,0 0 15,0 0-15,0 0 16,0 0-16,-33 0 15,0 0-15,-33 0 16,0 0-16,0 0 16,0 0-1,-33-33 1,33 33-16,0 0 16,0 0-1,0 0-15,0 0 16,0 0-1,0 0-15,0 0 16,0 0-16,0 0 16,-33-33-16,66 33 15,0 0-15,0 0 16,0-33 0,0 33-16,-33 0 15,0 0-15,0 0 16,0 0-1,0 0-15,0 0 0,0 0 16,33 0 0,-34 0-1,1 0-15,33 0 16,0 0-16,33 0 16,-33 0-16,0 0 15,0 0-15,0 0 16,0 0-16,0 0 15,0 0-15,-33 0 0,0 0 16,33-33 0,-33 33-1,0 0 1,0 0 15,0 0-31,0 0 16,0 0-16,0 0 15,0 0-15,33 0 16,-33 0-16,33 0 16,0 0-16,0 0 15,0 0-15,0 0 16,0 33-16,-33-33 16,33 0-16,-33 0 15,0 0-15,0 0 16,0 0-1,0 0-15,0 0 79,-33 33-64,33-33 1,0 0-1,0 0-15,0 0 16,0 0 0,0 0-16,0 0 15,0 0-15,0 0 16,33 33-16,-33-33 16,0 0-16,0 0 15,0 33-15,0-33 16,0 0-1,0 0 1,-1 0 0,1 0-16,0 0 15,0 0 1,0 0 0,0 0-16,0 0 31,0 0-16,0 0 1,0 0-16,0 0 16,0 0-16,0 0 31,0 0-31,0 0 16,0 0-1,0 0 1,0 0-1,-33 33-15,33-33 16,0 0 0,0 0-1,0 0-15,0 0 16,0 0 0,0 0-1,0 0 1,0 0-1,0 0-15,0 0 32,0 0-17,0 0-15,0 0 16,0 0 0,0 0-1,0 0 1,0 0-16,0 0 15,0 0 1,0 0 0,0 0 31,0 0-16,0 0-31,0 0 15,0 0 1,33 0 203,-33 0-219,66 0 15,33 0-15,-33 0 16,-33 0-16,-33 0 16,0 0-16,0 0 109,0 0 79,0 0-95,0 0-77,0 0 31,0 0-16,0 0-15,0 0 46,0 0-62,0-33 31,-33 0 32,33 33-63,0 0 16,0 0-1,0 0 16,0 0-15,0 0 0,-1 0 140,1 0-140,0 0-1,-33-33 141</inkml:trace>
</inkml:ink>
</file>

<file path=ppt/ink/ink4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1:45.146"/>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0 0 0,'35'0'297,"68"0"-297,-69 0 15,0 0 1,-34 34-16,35-34 0,-1 0 15,35 0-15,-35 0 16,35 0 0,-35 0-16,35 0 15,-35 0-15,0 0 16,1 0-16,-1 0 0,35 0 16,-35 0-16,0 0 15,0 0 1,35 0-16,-35 0 15,1 0 1,-1 0-16,0 0 0,35 0 16,-35 0-1,35 0 1,-35 0 0,1 0-1,-1 0 1,0 0-16,1 0 15,-1 0-15,0 0 0,1 0 16,33 0 0,1 0-1,-35 0-15,1 0 16,33 0 0,1 0-16,-35 0 15,35 0 1,-35 0-16,35 0 15,-35 0 1,0 0-16,1 0 16,-1 0-16,35 0 15,-35 0 1,0 0 0,1 0-16,-1 0 15,35 0 1,-35 0-1,0 0 17,1 0-17,-1 34-15,0-34 32,1 0-32,-1 0 15,0 0 1,1 0 15,-1 0-15,0 0-1,1 0 1,-1 0 31,0 0-32,1 0-15,-1 0 16,35 0-16,-35 0 16,0 0-1,1 0-15,33 0 16,-33 0 0,-1 0-1,0 0-15,0 0 16,1 0-16,-1 0 15,0 0 1,1 0-16,-1 0 16,0 0 15,35 0 31,-69-34 1</inkml:trace>
</inkml:ink>
</file>

<file path=ppt/ink/ink4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4:00.57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0,'33'33'360,"0"-33"-345,0 0 1,-33 33 78,33-33-79,0 33 110,0-33-93,0 0-17,-33 33 16,33-33-15,0 0 0,0 0-1,0 0 1,0 0 62,0 0-62,0 0 15,0 0-15,0 0-1,0 0 1,0 0-1,0 0 1,0 0 0,0 0-16,0 0 31,0 0-15,0 0-16,0 0 15,0 0 16,0 0-15,0 0 0,0 0 15,0 0 16,0 0-16,0 0-31,0 0 16,0 0-1,0 0 17,0 0-32,0 0 15,0 0 1,-33 33-1,33-33 1,0 0 0,0 0-1,0 0 1,0 0 0,0 0-16,0 0 15,33 0 1,-33 0-1,0 0-15,0 0 16,0 0 0,-1 0-1,1 0 17,0 0-32,0 0 15,0 0 1,0 0 15,0 0-15,0 0-1,0 0 1,0 0 0,0 0-16,0 0 15,0 0 1,0 0-1,0 0 1,0 0 0,0 0-16,33 0 15,0 0 1,-33 0-16,33 0 16,0 0-16,0 0 15,0 0-15,-33 0 16,0 0-16,33 0 15,-33 0-15,0 0 16,0 0 0,0 0-1,0 0 1,33 0 0,-33 0-1,33 0-15,-33 0 16,0 0-16,33 0 15,-33 0-15,0 0 16,0 0-16,0 0 16,0 0-1,0 0-15,0 0 47,0 0-31,0 0-16,0 0 15,0 0 1,0 0 0,0 0-1,0 0 1,0 0 0,0 0-1,0 0 1,0 0 15,0 0-31,0 0 16,0 0-1,0 0-15,0 0 32,0 0-32,0 0 31,0 0-31,0 0 78,0 0 0,0 0-62,-1 0-1,1 0 17,0 0-17,0 0 1,0 0-1,0 0 17,0 0 15,0 0-32,0 0-15,0 0 250,0 0-172,0 0-62,-33 33 15,33-33 47</inkml:trace>
</inkml:ink>
</file>

<file path=ppt/ink/ink4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11.567"/>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0 0,'68'0'188,"1"0"-188,-35 0 15,1 0-15,32 34 16,-32-34 0,33 34 93,-33-34-93,33 35-1,-33-35 1,33 34 62,-68 0-62,35-34-16,-1 0 15,0 34-15,1-34 16,-1 35 15,-1-35-15,36 0 62,-35 34-63,0-34 1,1 0-16,-1 0 16,0 0-1,-34 34 220</inkml:trace>
</inkml:ink>
</file>

<file path=ppt/ink/ink4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14.942"/>
    </inkml:context>
    <inkml:brush xml:id="br0">
      <inkml:brushProperty name="width" value="0.26667" units="cm"/>
      <inkml:brushProperty name="height" value="0.53333" units="cm"/>
      <inkml:brushProperty name="color" value="#00FF00"/>
      <inkml:brushProperty name="tip" value="rectangle"/>
      <inkml:brushProperty name="rasterOp" value="maskPen"/>
      <inkml:brushProperty name="fitToCurve" value="1"/>
    </inkml:brush>
  </inkml:definitions>
  <inkml:trace contextRef="#ctx0" brushRef="#br0">-1 0 0,'34'0'62,"0"0"-62,1 34 0,68-34 16,-35 34-16,1-34 15,-1 0 1,1 0-16,0 0 16,-1 0-16,35 0 0,0 0 15,0 0-15,0 0 16,-34 0-16,34 0 15,-34 0-15,-1 0 16,1 0-16,0 0 16,-1 0-16,-33 0 15,33 0 1,1 0 0,-1 0-16,1 0 0,0 0 15,-1 0-15,1 0 16,0 0-16,-1 0 15,35 0-15,-68 0 16,33 0-16,1 0 16,-35 0-16,1 0 15,-1 0-15,0 0 16,35 0 0,-35 0-1,1 0 1,-1 0-1,0 0-15,1 0 16,-1 0 0,34 0-1,1 0 1,-35 0-16,1 0 16,-1 0-16,0 0 15,1 0-15,-1 0 16,0 0-1,1 0 1,33 0 0,-33 0-1,-1 0-15,0 0 16,1 0-16,-1 0 16,0 0-16,1 0 15,-1 0 1,0 0-1,1 0-15,-1 0 16,0 0 0,1 0-1,-1 0 1,0 0 0,1 0-1,-1 0 1,0 0-16,35 0 15,0 0-15,-1 0 16,-34 0-16,1 0 16,33 0-16,1 0 15,-35 0 1,1 0 0,33 0 46,1 0-46,34 0-16,0-34 15,0 34-15,0 0 16,-34 0-16,-1 0 16,-33 0-1</inkml:trace>
</inkml:ink>
</file>

<file path=ppt/ink/ink4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29.257"/>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0 0,'0'34'94,"35"-34"-63,-1 34-31,69-34 16,-34 0-16,68 35 15,-68-1-15,34-34 16,0 34-16,0-34 16,0 35-16,-35-35 15,1 0-15,-1 0 16,1 0-16,0 0 15,-35 0 1,35 0-16,-1 0 16,1 0-16,0 0 15,-1-35-15,35 35 16,-68 0-16,33 0 16,-33 0-1,-35-34 1,68 34 78,-33 0-79,-1 0 1,0 0-1,1 0-15,-1 0 16,35 0 62,-1 0-62,1 0-16,-35 0 15,0 0-15,35 0 0,-35 0 16,1 0-16,33-34 94,-33 34-79,-1 0-15,0 0 16,1 0-16,-1 0 16,0 0 93,35 0-93,0 0-16,-1 0 15,35 0-15,-34 34 16,0-34-16,-35 0 16,0 0-16,1 0 78,-1 0-63,0 0-15,1 0 16,-1 0-16,0 0 16,35 0-16,-35 0 15,0 0 1,1 0 15,-1 0-15,0 0-1,35 0-15,-35 0 16,35 0-16,0 34 16,-1-34-16,35 35 15,-34-35-15,0 34 16,-1-34-16,-33 0 15,-1 0-15,0 0 16,1 0 93,-1 0-109,0 0 32,1 0-32,-1 0 15,0 0 1,1 0 0,-1 0-16,0 0 15,0 0 1,1 0-1,-1 0-15,0 0 16,35 0 0,-35 0-16,1 0 15,33 0-15,35 0 16,-68 0-16,-1 0 0,0 0 16,35 0-16,-35 0 15,1 0-15,-1 0 16,0 0-16,1 0 15,-1 0-15,0 0 16,1 0-16,-1 0 16,0 0-1,1 0-15,-1 0 16,0 0-16,1 0 16,-1 0-1,0 0 1,1 0 62,-1 0-62,0 0-16,35 0 15,-35 0 1,0 0-16,1 0 15,33 0-15,-33 0 16,-1 0-16,35 0 16,-35 0-16,0 0 15,1 0-15,-1 0 16,0 0-16,1 0 16,33 0-1,-33 0 1,-1 0-16,35 0 15,-35 0 1,0 0-16,1 0 16,-1 0-1,0 0-15,1 0 16,33 0 0,-33 0-16,-1 34 15,0-34-15,1 0 16,-1 0-16,0 0 109,0 0-93,1 0-1,33 0-15,1 0 16,0 0-16,-1 0 16,35 0-16,0 0 15,0 35-15,-34-35 16,0 34-16,-35-34 16,35 0-16,-35 0 15</inkml:trace>
</inkml:ink>
</file>

<file path=ppt/ink/ink4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36.291"/>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 0,'34'0'188,"1"0"-173,68 0-15,-35 0 16,1 0-16,34 0 15,-34 0-15,-1 0 16,-33 0-16,-1 0 16,0 0 77,1 0-77,-1 0 0,0 0 124,35 35-124,-35-35-16,1 0 0,33 0 16,-33 34-1,33 0-15,-33-34 16,-1 0-1,0 0-15,35 0 63,-35 34-47,0-34-16,1 0 15,-1 0 1,0 0-1,1 0 1,-35 35-16,34-35 16,0 0-1,1 0 1,-1 0 0,0 0-1,1 0-15,-1 0 16,35 0-16,-35 0 15,0 0-15,1 0 16,-1 0 0,0 0-1,1 0 1,-1 0 0,0 0-1,35 0 48,-35 0-48,1-35 1,-1 35-16,0 0 47,1 0-32,-1 0 17,0 0-17,1 0 1,-1 0 0,0 0-1,0 0 1,1 0-1,-1 0 1,0 0 0,1 0-1,-1 0 1,0-34 0,1 34-1,-1 0 1,0 0-1,1 0 1,-1 0-16,35 0 16,-35 0-1,0 0-15,1 0 16,-1 0 0,0 0-16,1 0 15,-1 0 1,0 0-1,1 0 1,-1 0 31,0 0-31,1 0-1,-1 0 1,0 0-16,1 0 15,-1 0-15,0 0 16,1 0-16,-1 0 16,0 0-16,1 0 31,-1 34-31,0-34 16,0 0-1,1 0 1,-1 35-1,0-35-15,1 0 16,-1 0 0,0 0-1,1 0-15,33 34 16,-33-34 0,-1 0-1,0 34-15,1-34 16,-1 35-1,0-35 1,1 0-16,-1 0 16,0 0-16,1 0 15,-1 0 1,-34 34 0,34-34-16,1 0 15,-1 0 1,0 0-1,1 0 1,-1 0 0,0 0-1,1 0-15,-1 0 16,0 0-16,1 0 16,-1 0-1,0 0 1,1 0-1,-1 0 1,0 0 0,0 0 15,1 0-31,-1 0 16,-34-34-16,34 34 15,1 0-15,-1-35 16,0 35-1,1 0 1,-1 0 0,0 0-16,1 0 15,-35-34 17,68 34 30,-33 0-62,-1 0 16,0 0-16,35 0 15,0 0-15,-1 0 16,1 0-16,0 34 16,34-34-16,-35 0 15,1 0-15,0 35 16,-1-1-16,1 0 15,-1-34-15,1 0 16,-35 0 15</inkml:trace>
</inkml:ink>
</file>

<file path=ppt/ink/ink4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43.979"/>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0 138 0,'69'34'156,"-1"1"-156,1-35 16,-1 0-16,1 34 16,0-34-16,-1 34 15,1-34-15,-35 0 16,1 0 0,33 0-16,-33 0 0,33 0 15,1 0-15,0 0 16,34 0-16,0 0 15,0 0-15,-35 0 16,35 0-16,-34-34 16,34 34-16,-69 0 15,0 0-15,1 0 16,-1-34 0,0 34-1,1 0-15,-1-35 16,0 35-16,35-34 15,0 34-15,34 0 16,-35-34-16,1 34 16,0-35-16,-1 35 15,-33 0-15,-1-34 16,0 34-16,1 0 16,-1 0 15,0 0 16,1 0-32,-35-34-15,34 34 16,0 0-16,0 0 16,1 0-1,-1 0 1,0 0 15,1 0-31,-1 0 16,0 0-1,1 0 1,33 0 0,-33 0-1,-1 0-15,0 0 16,1 0-1,-1 34-15,0-34 16,1 0 0,-1 0-1,0 0 1,1 0 0,-1 0-1,0 34 1,1-34-16,33 0 15,-33 0 1,-1 0-16,0 35 16,35-35-16,0 34 15,-35-34-15,0 0 0,35 0 16,-1 0 0,1 34-1,-35-34 1,1 35-1,-1-35-15,0 0 16,1 0 0,-1 0-1,0 0 1,1 0-16,-1 34 0,35-34 16,-35 0-1,0 0 16,1 0-31,-1 0 16,0 0 0,1 0-1,-35 34-15,34-34 16,0 0-16,35 0 16,-69 35-1,34-35-15,1 0 0,-1 0 16,0 0-1,1 0 1,-1 0-16,0 0 16,1 0-1,-1 0-15,35 0 16,-35 0 0,34 34-1,1-34-15,-35 0 16,1 0-16,-1 0 15,0 0 1,1 0 0,-1 0-16,0 0 15,1 0 1,-1 0 0,0 0-1,1 0 32,-1 0-16,0 0-31,1 34 16,-1-34 0,0 0-1,1 0 1,-1 0-16,0 0 15,1 0 1,-1 0 0,0 0-1,1 35 1,-1-35 0,0 0 15,1 0-31,-1 0 15,0 0 1,1 0-16,-1 0 16,0 0-16,1 34 15,-1-34-15,0 0 16,0 0 0,1 0-1,-1 0 16,0 0-15,1 0 0,-1 0-1,0 0-15,1 0 0,-1 0 16,0 0-16,1 0 16,-1 0-16,35 0 15,-35 0 1,35 0-1,-35 0 1,0 0 0,1 0-1,-1 0-15,0 0 16,1-34 0,-1 34-16,0 0 15,-34-35 1,69 35-16,-35 0 15,35-34 1,-35 34-16,1-34 16,-1 34-16,0 0 15,1 0-15,-1 0 16,34 0 0,-33 0-1,-1 0 1,0 0-16,1 0 0,33 0 15,-33 0 1,33 0 0,-33 0-1,-1 0-15,0 0 16,1 0 0,-1 0-16,0 0 15,1 0-15,-1 0 16,0 0-1,1 0-15,-1 0 16,0 0-16,1 0 16,33 0-16,-33 0 15,-1 0-15,0 0 16,1 0 0,33 0-1,-33 0 1,-35-35-16,68 35 15,-33 0 1,-1 0-16,0 0 16,0 0-1,1 0-15,-1 0 16,0 0 0,1 0-16,-1 0 15,0 0-15,1 0 16,-1 0-1,0 0 17,1 0-17,-1 0 1,0 0 0,1 0-16,-1 0 15,0 0 1,35 0-1,-35 0 1,35 0 0,-35 0-1,-34-34-15,35 34 0,-1 0 32,0 0-17,1 0-15,-1 0 16,0 0-1,1 0 1,-1 0 0,0 0-1,-34-34-15,35 34 16,-1 0 0,0 0-16,1 0 15,-1 0 1,34 0-16,-33 0 15,-1 0-15,35 0 16,-35 0 0,0 0-1,1 0-15,-1 0 16,0 0 0,1 0-1,-1 0-15,0 0 16,1 0-16,-1 0 15,0 0-15,1 0 16,-1 0-16,0 0 16,1 0-16,-1 0 15,0 0 32,1 0-16,-1 0-31,0 0 16,1 0 0,-1 0-16,0 0 15,-34 34 1,35-34-16,33 0 16,-33 0-1,33 0 1,1 34-16,-1-34 15,1 35-15,0-35 16,34 34-16,0 0 16,0-34-16,-35 35 15,-33-35-15,33 0 16,-33 0 0,-1 0 46,0 0-46,1 0-1,-1 0 1,0 0 0,1 0-1,-1 0 1,0 0-16,1 0 15,-35 34 1,34-34-16,0 0 16,1 0-16,-1 0 15,0 0-15,1 0 16,-1 0-16,0 0 16,0 0-1,1 0-15,-1 0 16,0 0-1,1 0 1,-1 0 0,0 0-16,1 0 15,-1 0-15,0 0 16,1 0-16,-1 0 16,0 0-1,1 0-15,-1 0 16,0 0 15,1 0-15,-1 0-16,0 0 15,1 0 1,-1 0 0,0 0-1,1 0 1,-1 0-1,0 0 1,1 0-16,-1 0 16,0 0-1,1 0 1,-1 0-16,0 0 16,1 0 30,-1-34-30,0 34-16,1 0 16,-1 0 93,0 0-109,0 0 16,-34-35 109,0 1-94,35 34 203,-1 0-218,-34-34 140</inkml:trace>
</inkml:ink>
</file>

<file path=ppt/ink/ink4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50.996"/>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84 0,'35'0'62,"-1"0"-46,0 0-16,1 0 16,68 0-16,-69 0 15,35 0-15,-1 0 16,-33 0-16,67-34 15,-33 34-15,0 0 16,-1 0-16,-33 0 16,-1 0-16,0 0 15,1 0-15,-1 0 16,0 0 0,1-34 15,-1 34-31,0 0 15,1 0 1,-1 0 0,0 0 140,1 0-125,-1 0-31,0 0 0,1 0 16,-1 0-1,0 0 1,1 0 0,-1 0-16,0 0 15,35 0 1,0 0 0,-35 34-16,0-34 15,35 34-15,-35-34 16,0 0-16,1 0 15,-1 0 1,0 0-16,1 0 16,-1 0-1,-34 35 1,34-35 15,1 0-15,-1 0-1,0 0 1,1 0 0,-1 0-1,0 0 1,1 0 0,-1 0-1,0 0-15,1 0 16,-1 34-16,0-34 15,-34 34-15,35-34 16,-1 0 0,0 0-16,1 0 15,-1 0 32,0 35-31,1-35-1,-1 0 1,0 0 15,1 0-15,-1 0 0,0 0-1,1 0 1,-1 0-16,0 0 15,1 0 1,-1 0 0,0 0-1,0 0-15,1 0 32,-1 0-17,0 0 1,1 0-1,-1 0-15,0 0 16,1 0 0,-1 0-1,0 0 1,1 0 0,-1 0-1,0 0-15,1 0 16,-1 0-1,0 0 1,1 0 0,-1 0-16,0 0 15,1 0 17,-1 0-17,0 0-15,1 0 16,-1 0 15,0 0-15,1 0-1,-1 0 1,0 0 0,1 0-1,-1 0 95,-34 34-48,0 0-46,-34-34-16,34 34 15,-35-34-15,35 35 16,-34-35 0</inkml:trace>
</inkml:ink>
</file>

<file path=ppt/ink/ink4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4:57.841"/>
    </inkml:context>
    <inkml:brush xml:id="br0">
      <inkml:brushProperty name="width" value="0.26667" units="cm"/>
      <inkml:brushProperty name="height" value="0.53333" units="cm"/>
      <inkml:brushProperty name="color" value="#FF00FF"/>
      <inkml:brushProperty name="tip" value="rectangle"/>
      <inkml:brushProperty name="rasterOp" value="maskPen"/>
      <inkml:brushProperty name="fitToCurve" value="1"/>
    </inkml:brush>
  </inkml:definitions>
  <inkml:trace contextRef="#ctx0" brushRef="#br0">0 352 0,'0'35'16,"0"-1"171,34-34-171,1 0-1,-1 34 1,0-34-16,1 0 16,-1 0-16,0 0 15,1 0-15,-1 0 16,0 0 0,0 0-1,1 0 1,-1 0-1,0 0 1,1 0-16,-1 0 16,0 0 15,1 0 0,-1 34-31,0-34 16,1 0-1,-1 0 1,0 0 0,1 0 31,-1 0-32,0 0 1,1 0-16,-1 0 15,0 0 1,1 0 0,-1 0-1,0 0 1,1 0 15,-1 0-15,0 0-1,1 0 1,-1 0 0,0 0 15,1 0-15,-1 0-16,0 0 31,1 0-16,-1 0 17,0 0-17,1 0 1,-1 0 0,0 0-1,0 0-15,1 0 16,-1 0-1,35 0 1,-35 0 0,0 0-16,1 0 15,-1 0-15,-34-34 16,69 34-16,-35 0 16,-34-34-1,34 34-15,1 0 16,-1 0-1,0-34 1,1 34 15,-1-35-31,0 35 16,1 0 0,-1 0-1,0-34 1,1 34-16,-1-34 15,0 34 1,1 0 0,-1-35-1,-34 1-15,34 34 16,1 0 0,-1 0-1,0 0-15,1 0 16,-1 0 109,0 0-110,1 0 1,-1 0 0,0 0-1,0 0 1,1 0-16,-1 0 16,0 0-1,1 0 1,-1 0-1,0 0 1,1 0 0,-1 0-1,0 0-15,1 0 16,-1-34 0,0 34-1,1 0 1,-1 0-1,0 0 1,-34-35-16,35 35 16,-1 0-1,0 0-15,1 0 16,-1 0 0,0-34 15,1 34-31,-1 0 15,-34-34 1,34 34 0,1 0-1,-1 0-15,0 0 16,1 0 0,-1 0-1,0 0 1,1 0-1,-1 0 17,0 0 30,1 0-62,-1 0 16,0 0-1,0 0 1,1 0-16,-1 0 31,0 0 1,1 0-17,-1 0 32,0 0-31,1 0-1,-1 0 63,0 0-78,1 0 16,-1 0 15,0 0-15,1-35 0,-1 35-1,0 0 1,35 0-1,-35 0 1,35 0 0,-35 0-1,35 0-15,-35 0 16,35 0 0,-35 0-1,1 0 1,-1 0-1,0 0 17,1 0-17,-1 0 1,0 0 0,1 0-1,-1 0 1,0 0-1,0 0 1,1 0 0,-1 0-1,0 0 1,1 0-16,-1 0 16,0 0-1,1 0 1,-1 0-16,0 0 15,1 0 1,-1 0 15,0 0-15,1 0 0,-1 0-1,0 0 1,1 0-16,-1 0 15,0 0 1,1 0 15,-1 0-15,0 0 0,1 0-1,-1 0 1,0 0-16,1 0 15,-1 0 1,0 0 0,1 0-1,-1 0-15,0 0 32,1-34-17,-1 34 16,0 0 1,1 0-17,-1 0 1,0 0 0,0 0-1,1 0 1,-1 0-1,0 0-15,1 0 16,-1 0-16,35 0 16,-1 0-16,1 0 15,0 0-15,-1 0 16,1 0-16,0 0 16,-1 0-16,35 0 15,-34 34-15,0-34 16,-1 0-16,-33 0 15,-1 0 1,0 0 62,1 0-47,-1 0-15,0 0 15,0 0-15,35 0 0,-35 0-1,1 0-15,-1 0 16,0 0-1,1 0 1,-1 0 0,0 0-1,1 0 1,-1 0 0,35 0-16,-35 0 15,0 0-15,1 0 16,-1 0-16,0 0 15,1 0-15,-1 35 16,0-35 0,1 0-1,-1 0 1,0 0 0,1 0-1,-1 0 1,0 0-1,1 0 1,-1 0 0,0 0-16,1 0 15,-1 0 17,0 0 14,1 0-30,-1 0 0,0 0-1,0 0 1,1 0 15,-1 0-15,0 0-1,1 0 1,-1 0 31,0-35-31,35 35-1,-35 0 1,1 0-1,-1 0 17,0 0-17,1 0 1,-1 0 0,-34-34-16,34 34 15,1 0-15,-1 0 16,0 0-1,1 0-15,33 0 16,1 0-16,-35 0 16,1 0 46,-1 0-46,0 0-1,1 0 17,-1 0-1,0 0 0,1 0-15,-1 0 15,0 0-15,1 0-1,-1 0 1,0 0-16,0 0 16,1 34-1,-1-34 63,0 0 157,1 0-1</inkml:trace>
</inkml:ink>
</file>

<file path=ppt/ink/ink4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5:33.208"/>
    </inkml:context>
    <inkml:brush xml:id="br0">
      <inkml:brushProperty name="width" value="0.26667" units="cm"/>
      <inkml:brushProperty name="height" value="0.53333" units="cm"/>
      <inkml:brushProperty name="color" value="#00B0F0"/>
      <inkml:brushProperty name="tip" value="rectangle"/>
      <inkml:brushProperty name="rasterOp" value="maskPen"/>
      <inkml:brushProperty name="fitToCurve" value="1"/>
    </inkml:brush>
  </inkml:definitions>
  <inkml:trace contextRef="#ctx0" brushRef="#br0">170 193 0,'34'0'172,"1"0"-156,-1 0-16,-34 34 0,34-34 15,1 34 1,-1-34 0,0 0-1,1 0-15,-1 0 16,0 0 15,1 0-31,-1 0 0,0 35 16,1-35-1,-1 0 1,35 0 62,-35 0-62,-34 34-16,34-34 15,1 0 64,-35 34-48,34-34-31,0 0 15,1 0 1,-1 0 0,0 0 15,1 0-31,-1 0 16,0 0-1,1 0-15,-1 0 16,0 0-16,1 0 15,-1 0 1,0 0 0,1 0-1,-1 0 1,0 0 0,0 0-1,1 0 1,-1 0-16,0 0 15,1 0 1,-1 0 0,0 0-1,1 0 1,-1 0 0,0 0-1,1 0-15,-1 0 16,0 0-1,1 0-15,-1 0 16,0 0 0,1 0-1,-1 0-15,0 0 16,1 35 0,-1-35-1,0 0-15,1 0 16,-1 0-1,0 0 1,1 0 0,-1 0 15,0 0-15,1 0-1,-1 0-15,0 0 16,1 0-1,-1 0 17,0 0-17,1 0-15,-1 0 16,0 0-16,35 34 16,-35-34-1,35 0-15,-35 0 16,0 0-1,1 0 1,33 0 62,-33 0-78,-1 0 16,0 0-1,35 0 1,-35 0 0,35 0-16,-35 0 15,1 0 63,-1 0-78,0 0 16,35 0-16,0 0 16,-1 0-16,1 0 15,34 0-15,-34 0 16,-1 0-16,-34 0 16,1 0-16,33 0 15,-33 0 1,-1 0 93,0 0-93,1 0 31,-1 0-32,0 0 1,1 0 0,-1 0 15,0 0-16,1 0 1,-1 0-16,0 0 16,35 0-16,-35 34 15,1-34-15,-1 35 16,0-35-16,35 0 16,-35 0-1,1 0-15,-35 34 16,34-34-16,0 0 15,1 0 17,-1 0-32,35 0 15,-35 0 17,0 0-32,35 0 15,-1 0-15,1 0 0,-69 34 16,69-34-16,-1 0 15,1 0-15,-35 0 16,1 0 0,-1 0-1,0 0-15,1 0 16,-1 0 0,35 0-1,-1 0 1,-33 0-16,-1 0 15,0 0-15,1 0 16,33 0-16,1 0 16,0 0-16,-1 0 15,35 0-15,-34 0 16,-1 0-16,-33 0 16,68 0-16,-69 0 15,0 0 16,1 0 1,-1 0-17,0 0 1,-34-34 0,35 34-1,-1 0 16,0 0-31,1 0 16,-1 0 15,-34-34-31,34-1 16,1 35 0,-1 0-1,-34-34 1,34 34-16,1 0 15,-1 0 1,0 0 0,1 0-1,-1 0 1,0 0 0,1 0-16,-35-34 15,34 34-15,35 0 16,-1 0-16,-33 0 15,-1 0-15,35 0 16,-35 0-16,0 0 16,0 0-16,1 0 109,-1 0-78,0 0-31,1 0 47,-1-35 63,-34 1-48,0 0-31,0-1 1,0 1 14,-34 0-14,-35-1-17,0 35-15,35-34 16,0 34-16,0-34 16,-1 34-16,1 0 15,0 0 1,-1 0-1,1 0-15,0 0 16,-1 0 0,1 0-1,0 0 1,-1 0 0,1 0-16,0 0 15,-1 0 1,-33 0-16,33 0 15,1 0-15,0 0 16,-1 0 0,-33 0 31,33 34-47,-33-34 15,33 0 1,1 0-1,0 34 1,-1-34 0,1 0 46,0 0-62,-1 0 16,1 0-1,0 0 1,-1 0 0,1 0-1,0 0 1,0 0 0,-1 0-16,1 0 0,0 0 15,-1 0 1,1 0-1,0 0-15,-35 0 16,69-34-16,-69 34 0,35 0 16,0 0-16,-1 0 15,1 0 1,0 0 109,-1 0-109,1 0-1,0 0 1,-1 0-1,1 0 1,0 0-16,-1 0 16,1 0-1,-35 0-15,35 0 16,-69 0-16,34 0 16,35 0-1,-69 0-15,69 0 16,-35 0-1,35 0-15,0 0 16,-35 0-16,35 0 16,-1 0 15,-33 0 16,33 0-32,-33 0-15,-1 0 16,35 0 0,-1 0-1,1 0-15,0 0 16,-1 0 78,1 0-94,0 0 15,-1 0 1,1 0 0,0 0 15,-1 0 94,1 0-125,0 0 15,-1 0 1,1 0-16,0 0 16,-1 0-1,1 0 1,0 0 0,34-34-16,-35 34 0,1 0 15,0 0 1,0 0-1,-1 0 1,1 0 0,0 0-1,-1 0 1,1 0 0,0 0-1,-1 0-15,1 0 16,0 0-16,-1 0 15,1 0-15,0 0 16,-1 0 0,-68 0-16,69 0 15,0 0-15,-1 0 16,1 0 0,0 0-16,-1 0 15,1 0 1,0 0-1,-1 0 17,1 0-17,0 0-15,-1 0 32,1 0-17,-35 0 1,35 0-1,0 0-15,-35 0 16,1 0 0,-1 0-16,35 0 15,-1 0 1,1 0 0,0 0-1,-1 0-15,-33 0 16,-1-34-16,35 34 15,-1 0-15,1 0 16,0 0-16,-1 0 16,1 0-16,0 0 15,-1 0 1,1 0 0,0 0-1,-1 0 1,1 0-1,0 0-15,-1 0 16,1 0 0,0 0-1,-1 0 1,1 0-16,0 0 16,-1 0-16,1 0 15,0 0-15,-1 0 16,1 0-16,0 0 15,0 0-15,-1 0 16,1 0 0,0 0-16,-1 0 15,1 0 48,-35 0-48,1 0-15,-1 0 16,0 0-16,-34 0 16,35 0-16,-1 0 15,0 0-15,1 0 16,33 0-16,-33 0 16,33 0-1,1 0 1,0 0-1,-1 0-15,1 0 16,0 0-16,-35 0 16,35 0-1,0 0-15,-1 0 16,1 0-16,0 0 203,34 34-187</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53.24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-1 49 0,'33'0'109,"0"0"-93,0 0 0,0 0-1,0 0 1,0 0-1,0 0 1,0 0 0,0 0-16,0 0 15,0 0 1,0 0 0,0 0-1,0 0 1,0 0-1,0 0 1,-1 0-16,1 0 16,0 0-1,0 0 1,0 0 0,0 0-1,0 0 1,0 0-1,0 0-15,0 0 16,0 0 0,0 0-1,0 0 1,33 0-16,0 0 16,0 0-16,-33 0 15,0 0-15,0 0 16,0 0-1,0 0-15,0 0 16,33 0-16,-33 0 31,0 0-31,0 0 16,0 0-16,0 0 16,0 0-1,0 0 1,0 0-1,0 0 329,0 0-328,0 33-16,0-33 31,0 0 0,0 0 172,0 33-187,0-33 31,0 0-16,0 33-15,0-33-16,0 0 31</inkml:trace>
</inkml:ink>
</file>

<file path=ppt/ink/ink5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5:38.631"/>
    </inkml:context>
    <inkml:brush xml:id="br0">
      <inkml:brushProperty name="width" value="0.26667" units="cm"/>
      <inkml:brushProperty name="height" value="0.53333" units="cm"/>
      <inkml:brushProperty name="color" value="#00B0F0"/>
      <inkml:brushProperty name="tip" value="rectangle"/>
      <inkml:brushProperty name="rasterOp" value="maskPen"/>
      <inkml:brushProperty name="fitToCurve" value="1"/>
    </inkml:brush>
  </inkml:definitions>
  <inkml:trace contextRef="#ctx0" brushRef="#br0">0 0 0,'34'0'0,"1"0"63,-1 0-47,0 0-1,-34 34 1,35-34-16,-1 0 15,0 0-15,1 0 16,-35 34 0,68-34-16,-33 0 15,33 0 1,-33 0 0,-1 0-1,0 0-15,1 0 16,-1 0-1,0 0 1,1 0 0,-1 0-16,0 0 15,1 0-15,-1 0 16,0 0 0,1 0-1,-1 0-15,0 35 16,0-35-1,1 0 1,-1 0 0,0 0-1,1 0-15,33 0 16,1 0-16,0 0 16,-35 0-16,35 0 15,-1 0-15,1 0 16,34 34-16,-69-34 15,35 0-15,0 0 16,-1 0-16,1 0 16,0 0-16,-35 0 15,0 0-15,1 0 16,-1 0-16,34 0 16,1 34-16,-35-34 15,1 0-15,-1 0 16,0 0-16,1 0 15,-1 0 1,35 0-16,-1 0 16,1 0-16,0 0 15,-35 0-15,0 0 0,-34 35 16,69-35 0,0 0-16,-1 0 15,1 0 1,-35 0-16,1 0 0,-1 0 15,35 0 1,-35 0-16,0 34 16,1-34-1,-1 0-15,34 0 16,1 0-16,0 0 16,-35 0-1,0 0-15,35 0 16,0 0-16,-35 0 0,0 0 15,1 0-15,-1 0 16,0 0-16,1 0 16,-1 0-1,0 0 1,35 0-16,0 0 16,-1 0-16,1 0 15,0 0-15,-1 0 16,35 0-16,0 0 15,0 0-15,0 0 16,-34 0-16,-1 0 16,1 0-16,-35 0 15,1 0 1,-1 0 15,0 0-15,1 0-16,-1 0 15,0 34 1,35-34 0,0 0-1,-35 0-15,0 0 16,35 0-16,0 0 16,-1 35-16,1-35 15,0 0 1,-1 34-16,-34-34 0,1 0 15,-1 0-15,0 0 16,1 0-16,-1 0 16,0 0-1,1 0 1,-1 0 0,0 0-1,1 0-15,-1-34 16,0 34-16,35 0 15,0-35 1,34 35-16,-69 0 16,35-34-16,-1 34 15,-33 0-15,-1 0 16,0 0-16,1 0 16,-1 0 15,0 0-16,1 0 1,-1 0 0,0 0-1,1 0 1,-1 0-16,0 0 16,-34-34-1,34 34-15,1-35 31,-1 35-31,0 0 16,1 0 0,-1 0-16,0 0 15,1 0 1,-35-34-16,34 34 16,0 0-1,1 0-15,33 0 16,1 0-16,0 0 15,-35 0-15,35 0 16,-1 0 0,1 0-16,-35 0 15,1 0 32,-1 0-31,0 0-16,1 0 15,-1 0 1,0 0-16,1 0 234,-1 0-140,0 0-63,1 0-15,-1 0 15,0 0 63,0 0-94,1 0 16,-1 0 77,0 0-61,1 0 46,-1 0-63,-68 0 79</inkml:trace>
</inkml:ink>
</file>

<file path=ppt/ink/ink5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45:42.428"/>
    </inkml:context>
    <inkml:brush xml:id="br0">
      <inkml:brushProperty name="width" value="0.26667" units="cm"/>
      <inkml:brushProperty name="height" value="0.53333" units="cm"/>
      <inkml:brushProperty name="color" value="#00B0F0"/>
      <inkml:brushProperty name="tip" value="rectangle"/>
      <inkml:brushProperty name="rasterOp" value="maskPen"/>
      <inkml:brushProperty name="fitToCurve" value="1"/>
    </inkml:brush>
  </inkml:definitions>
  <inkml:trace contextRef="#ctx0" brushRef="#br0">0 256 0,'0'-34'15,"0"0"17,34 34 61,1 0-77,-1 0-16,0 34 16,35-34-16,34 0 15,-69 0-15,35 0 16,0 0-16,-1 0 15,1 0-15,34 0 16,-34 0 0,-1 0-16,-34 0 0,1 0 15,68 0-15,-69 0 16,35 0-16,-35 0 16,0 0-16,1 0 15,-1 0 1,0 0-16,1 0 15,-1 0 1,0 0-16,35 0 16,0 0-16,-1 0 15,1 0-15,0 0 16,-1 0-16,1 0 16,0 0-16,-1 0 15,-33 34-15,-1-34 16,0 0-1,0 0-15,1 0 16,-1 0 0,0 0-16,1 0 15,-1 0 1,0-34-16,35 0 16,0 34-16,-35 0 0,35-35 15,-1 1-15,1 34 16,-35 0-16,1 0 15,-1 0 1,0-34 0,1 34-1,-1 0-15,-34-35 16,34 35-16,1 0 16,-1 0-1,0 0-15,1 0 16,-1 0-1,0 0-15,1 0 16,33 0 0,-33 0-16,-1 0 15,0 0-15,35 0 16,-1 0-16,-33 0 16,33 0-16,1 0 15,0 0-15,-1 0 16,1 0-1,-35 0 1,1 0-16,-1 0 16,0 0-16,1 0 15,-1 0-15,35 0 16,34 0-16,-35 0 16,35 0-16,0 0 15,-34 0-15,-1 0 16,1 0-16,0 0 15,-35 0-15,0 0 16,1 0 62,-1 0-62,0 0-1,1 0 1,-1 0 0,0 0-1,1 0 1,-1 0 0,0 0-1,1 0-15,33 0 16,-33 0-1,-1 0-15,0 0 16,1 0 0,-1 0-1,-34 35-15,34-35 16,1 0-16,33 0 16,1 0-16,0 0 15,-1 0-15,35 0 16,-34 0-16,-1 0 15,1 0-15,0 0 16,-35 0-16,0 0 78,1 0-62,-1 0-16,0 0 31,1 0-31,-1 0 16,0 0-16,1 0 15,33 0 48,-33 0-48,-1 0 17,0 0-17,1 0 17,-1 0-17,0 0 1,1 0-1,-1 0-15,0 0 16,69 0-16,-68 0 16,-1 0-16,35 0 15,-1 0-15,35 0 16,-69 0-16,1 0 16,-1 0-1,0 0 48,1 0-48,-1 0 1,0 0-16,1 0 16,-1 0-1,0 0 1,1 0-1,-1 0 1,0 0 31,1 0-31,-1 0-1,0 0-15,35 0 16,-35 0-1,1 0 1,-1 0 0,0 0-16,1 0 31,-1 0-15,0 0 15,1 0-16,-1 0 1,0 0 0,1 0-1,33 34 1,-33-34 0,-1 0-1,0 0-15,0 0 16,1 0-1</inkml:trace>
</inkml:ink>
</file>

<file path=ppt/ink/ink5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59:36.81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0,'0'35'204,"69"0"-189,-35-35 1,1 34-1,-1-34 1,0 0 0,1 35 77,33-1-77,-33-34 0,-1 0-16,0 0 15,1 0 79,-1 0-78,0 0 15,1 0-31,-1 0 94,35 35-94,-35-35 15,0 0 1,1 0 0,-1 0-1,0 0 79,1 0-94,-1 0 16,0 0-1,1 0 48,-1 0-48,0 35-15,0-35 16,1 0 0,-1 0-1,0 0 1,1 0-1,-1 0 1,0 0 0,1 0 15,-1 0-15,0 0-1,1 0-15,-1 0 16,0 0-1,1 0 1,-1 0 0,0 0-1,1-35 1,-1 35 62,0 0-62,35 0-16,-35 0 15,1 0-15,-1 0 32,0 0-17,1 0 1,-1 0-16,0 0 15,1 0 1,-1 0 15,0 0-31,1 0 16,-1 0 0,0 0-1,1 0-15,-1 0 16,0 0-1,0 0 1,1 0 0,-1 0-1,0 0 1,1 0 0,-1 0-1,0 0-15,1 0 31</inkml:trace>
</inkml:ink>
</file>

<file path=ppt/ink/ink5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59:51.36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69 0,'35'0'219,"-1"0"-204,0 0 1,1 0-16,33 0 16,-33 0-1,-1-35 1,0 35 31,1 0-47,-1 0 15,-34-34 95,69 34 124,-35 0-171,0 0 155,1 0-218,-1 0 16,0 0 0,1 0 140,-1 0-140,0 0-16,1 0 15,33 34 63,-34-34-78,1 0 32,-1 0-17,0 0-15,1 0 16,-1 0-1,0 0 1,1 0 93,-1 0-93,0 35-16,1-35 125,-1 0-109,0 0-1,1 0 1,-1 0 15,0 0 0,1 0 1,-1 0-32,0 0 15,1 0 1,-1 0 0,0 0-16,1 0 15,-1 0 1,0 0-1,1 0 1,-1 0 93,0 0-93,1 34 0,-1-34-1,0 0 95,1 0-95,-1 0-15,0 0 16,1 0 62,-1 0-62,0 0-16,0 0 31,1 34 63,-1-34-79,0 0-15,1 0 16,-1 0-16,0 35 16,1-35-1,-1 0-15,0 0 31,1 0 1,-1 0-17,0 0 63,1 0-15,-1 0-47,0 0-1,1 0 1,-1 0-1,0 0 1,1 0 0,-1 0-16,0 0 15,1 0 17,-1 0-17,0 0-15,1 0 63,-1 0-32,0 0-15,1 0-16,-1 0 62,0 0-46,1 0-1,-1 0 1,0 0 46,1 0-46,-1 0 0,0 0-1,0 0 1,1 0 0,-1 0 30,0 0-46,1 0 32,-1 0 46,0 0-63,1-35 17,-1 35 61,0-34-77,1 34 0,-1 0-16,0 0 15,1 0 1,-1 0 46,0 0-62,1 0 16,-1 0 15,0 0 1,1 0-32,-1 0 15,0 0 16,1 0-15,-35-34 0,34 34-16,0 0 109,1 0-93,-1 0 15,0 0 63,1 0-79,-1 0 1,0 0 0,1 0-16,-1 0 15,0 0 16,1 0 1,-1 0-32,0 0 15,0 0 32,1 0-47,-1 0 16,0 0-1,1-35 1,-1 35 0,0 0-16,1 0 0,33 0 15,-33 0 1,-1 0 15,0 0 32,1 0-63,-1 0 125,0 0-63,1 0-31,-1 0 32,0 0-63,1 0 16,-1 0-1,0 0 345</inkml:trace>
</inkml:ink>
</file>

<file path=ppt/ink/ink5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0:59:56.78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0 105 0,'35'0'0,"-1"0"15,0 0 48,35 0-63,-35 0 15,1 0-15,-1 0 16,34 0-16,-33 0 16,-1 0-16,0 0 15,1 0 1,-1 0-1,0 0 1,1-34 62,-1 34-78,0 0 31,1 0-15,-1-35 31,0 35-31,1 0 30,-1 0-30,-34-34-16,34 34 16,1 0-16,-1 0 31,0 0-15,1 0-1,-1 0-15,0 0 16,1 0-1,-1 0 1,0 0 0,1 0 156,33 0-157,-33 0 1,-1 0-16,0 0 15,35 0 64,-35 0-64,1 0-15,-1 0 16,-34 34 62,34-34-47,0 0-15,1 0 62,-1 0-62,0 0-16,1 35 93,-1-35-15,35 34 1,-35 0-48,0-34 109,1 0-77,-1 0-47,-34 35-16</inkml:trace>
</inkml:ink>
</file>

<file path=ppt/ink/ink5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10.58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0,'35'0'422,"-1"0"-406,0 0 93,1 0-93,-1 0-16,0 0 15,1 0 1,-35 34-16,34-34 15,0 0 1,1 0 0,-1 0 93,0 0-93,1 0-1,-1 0-15,0 0 16,1 0 93,-1 0-93,0 0 31,1 0-32,-1 0 1,0 0 15,1 0 110,-1 0-125,0 0 15,1 0-16,-1 0-15,0 0 16,1 0 15,-1 0 110,0 0-125,0 0 93,1 35-109,-1-35 16,0 0-16,1 0 15,33 0 204,-33 0-203,-1 0-1,0 0 48,1 0-48,-1 0 1,0 0 0,1 0-1,-1 0 16,0 0 32,1 0-47,-1 0-1,0 0-15,1 0 31,-1 34-31,0-34 16,1 0 0,-1 0 140,-34 34-140,34-34-16,1 0 109,-1 0-93,0 0-16,1 0 15,-1 0 1,0 0 62,35 0-62,-35 0-1,1 0 1,-1 0-1,0 0 1,0 0 0,1 0-16,33 0 15,-33 0 1,33 0 0,-33 0-16,33 0 15,-33 0-15,33 0 16,-33 0-1,-1 0 1,35-34 93</inkml:trace>
</inkml:ink>
</file>

<file path=ppt/ink/ink5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28.109"/>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11 0,'35'0'625,"-1"0"-610,0 0 16,1 0 1,-1 0 186,0 0-218,1 0 141,33 0-141,-33 0 16,-1 0-1,0 0-15,1 0 219,-1 0-203,0 0-1,1 0-15,33 0 16,-33 0-16,33 0 16,-33 0-1,-1 0 16,0 0 48,1 0-79,-1 0 15,0 0-15,1 0 16,-1 0-1,0 0 1,1 0 47,-1 0-48,0 0 16,0 0-31,1 0 16,-1 0 0,35 0-16,-1 35 0,-33-35 15,-1 0-15,0 0 16,1 0 0,-1 0 30,0 0-14,1 0-1,-1 0 78,0 34-109,1-34 16,-1 0-16,0 0 16,1 0-1,-1 0 1,0 0 62,1 34-47,-1 1-15,0-35-16,1 0 15,-1 0 1,0 0 0,1 34-16,-1-34 15,35 0 63,-35 0-31</inkml:trace>
</inkml:ink>
</file>

<file path=ppt/ink/ink5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33.851"/>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41 0,'34'0'93,"1"0"-77,-1 0-16,35 0 16,-35 0-16,0 0 15,1 0-15,-1 0 16,0 0 0,1 0-1,-1 0 1,0 0-1,1 0 1,-1 0 0,0 0-16,1 0 15,-1 0 1,0 0-16,1 0 16,-35-35-1,34 35-15,0 0 16,1 0-1,-1 0 1,0 0 0,1 0-1,-1 0 1,0 0-16,1 0 31,-1 0 47,0 0-62,1 0 0,-1 0-1,0 0 1,1 0-16,-1 0 15,0 0 1,0 0 0,1 0-1,-1 0 1,0 0 15,35 0-15,-35 0-1,1 0 1,-1 0-16,0 0 16,1 0-1,-1 0 32,0 35-47,1-35 16,-1 0-1,0 0-15,1 0 16,-1 0 0,0 0-1,1 0 1,-1 0 0,0 0-1,-34 34-15,35-34 16,33 0-1,-33 0 1,-1 0 0,0 0-16,35 0 15,-35 0-15,35 35 16,-35-35-16,35 0 16,-35 0-1,0 0 1,1 0-1,-1 0-15,0 0 47,1 35-47,33-35 16,-33 0 0,-1 0-16,35 0 15,-35 0 1,-34 34-16,34-34 15,1 0 64,33 34-64,-33-34 1,-1 0-16,0 0 15,1 0 1,-1 35 0,0-35-16,1 0 15,-1 35 1,0-35-16,1 0 16,-1 0-16,0 0 15,1 0 1,-1 0-1,0 0-15,1 0 32,-1 0-32,-34 34 15,34-34-15,1 0 78,33 0-62,1 0 0,-35 0-16,0 0 15,1 0-15,-1 0 16,0 0 0,-34 35-16,35-35 15,-1 0 1,0 0-1,1 0-15,-1 0 16,0 0 0,1 0 15,-1 0 0,0 0-31,1 0 328,-1 0-312,35-35 0,-35 35-1</inkml:trace>
</inkml:ink>
</file>

<file path=ppt/ink/ink5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36.62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36 0,'0'-35'0,"35"35"47,-1 0-32,0 0 1,0 0-1,1 0 1,33 0 0,-33 0-16,-1 0 15,0 0-15,1 0 16,-1 0 31,0 0-47,1 0 15,-1 0 1,0 0 0,1 0-1,-1 0 1,0 0 0,1 0-1,-1 0 1,0 0-1,1 0 1,-1 0 0,0 0 46,1 0-46,-1 0-1,-34 35-15,34-35 16,1 0-16,-1 0 31,0 0 1,1 0-17,-1 34-15,0-34 16,1 0-1,-1 0-15,0 0 16,-34 34 0,35-34-16,-1 0 15,0 0 1,0 0 0,1 0 77,-1 0-46,0 0-47,1 0 78,-1 0-62,0 0 0,1 0-16,-1 0 15,0 0 1,1 0-1,-1 0 1,0 0 15,1 0-31,-35 34 16,34-34-16,0 0 16,1 0-1,-1 0 1,0 0 171</inkml:trace>
</inkml:ink>
</file>

<file path=ppt/ink/ink5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49.678"/>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0 0,'34'0'328,"35"0"-219,-35 0-93,1 0-1,33 34 110,-33-34-93,-1 0-17,0 0 1,1 0-16,-1 0 15,0 0 1,1 0 0,-1 0-1,0 0 1,1 0 0,-1 0-1,0 0 1,1 0-1,-1 0 1,0 34 0,1-34-16,-1 0 15,34 0 1,-33 0 0,-1 0-16,0 0 15,1 0 1,-1 0-1,0 0 48,1 0-63,-1 0 16,-34 35-16,34-35 15,1 0 1,-1 0-1,0 0-15,1 0 32,-1 0-17,0 0 1,1 0 0,-1 0 15,0 0-16,1 0 1,-1 0 0,0 0-1,1 0 1,-1 0 0,0 0-1,1 0 1,-1 0-1,0 0 1,1 0-16,-1 0 16,0 0-1,1 0 1,-1 0 0,0 0-16,1 0 15,33 34 32,-34-34-31,1 0-1,-1 0 17,0 0 46,1 0-63,33 0 48,-68 34-63,35-34 15,-1 0 1,0 0 0,1 0-16,-1 0 15,0 0 1,1 0 406,-1 0-266,0 0-93</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6:56.60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33 0,'33'0'156,"0"33"-125,0-33-15,0 0 15,0 0-31,0 33 31,0-33 1,33 0-17,-33 0 1,0 33 0,0 0-1,0-33 1,0 0-1,33 0 1,-33 0 0,33 0-16,-33 0 15,33 0-15,33 33 16,-66-33-16,0 0 16,0 0-16,-33 33 15,33-33 438,-33-33-453,33 0 32,0 33-17,-33-33-15,33 33 16,0-33-1,-33 0 1,0 0 0,33 33-16,0 0 15,-66 0 329,0 0-328,0 0-1,0 0-15,0 0 16,-66 0-16,66 0 16,0 0-16,0 0 15,0 0 1,0 0 62,0 0-78,0 0 16,0 0 15,0 0 203,0 0-203,0 0-15,0 0 0,0 0-16,0 0 125,0 0-110,0-33 1</inkml:trace>
</inkml:ink>
</file>

<file path=ppt/ink/ink6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9T11:00:58.544"/>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0 132 0,'34'0'203,"1"0"-125,-1 0-62,0 0-1,1 0 1,-1 0 0,0 0-1,1 0 142,-1 0-142,0 0 32,-34-34-16,35 34-15,-1 0 0,-34-34-1,34 34 32,1 0-31,-1 0-1,0 0 1,1 0 0,33 0 140,-33-35-125,-1 35 0,0 0-15,0 0 31,1 0-32,-1 0 17,0 0 15,1 0-16,-1 0 31,0 0-46,1 0 0,-1 0 77,0 0-93,1 0 16,-1 0 0,0 0 15,1 0-16,-1 0-15,0 0 16,1 0 0,-1 0 46,0 0-46,1 0-1</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01.710"/>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33 1 0,'-33'0'0,"33"33"94,33 0-63,0-33-15,0 0-1,-33 33-15,33-33 16,33 0 0,-66 33-16,33-33 0,0 0 31,0 0-31,0 0 15,0 0 1,0 0 0,0 0-1,0 0 1,0 0 0,0 0-1,0 0-15,0 0 16,0 0-1,0 0 1,0 0 0,0 0-1,0 0-15,0 0 16,0 0 15,0 0-31,0 0 16,0 0-1,0 0 1,0 0 0,0 0-1,0 0-15,33 0 16,-33 0-16,33 0 16,33 0-16,-33 0 15,0 0-15,0 0 16,0 0-16,0 0 15,-33 0-15,0 0 16,0 0 0,0 0-16,0 0 15,33 0 1,-33 0 0,33 0-1,-33 0 1,0 0-16,-1 0 15,1 0 1,0 0 0,0 0-1,0 0-15,0 0 16,0 0-16,0 0 16,0 0-16,33 0 15,-33 0-15,33 0 16,-33 0-16,33 0 15,-33 33-15,0-33 16,0 0 0,0 0-16,0 0 15,33 0-15,-33 0 16,0 0-16,0 0 16,0 0 62,0 0-63,0 0-15,0 0 32,0 0-1,0 0 0,0 0-15,0 0 15,0 0-15,0 0-1,0 0-15,0 0 16,0 0 15,0 0-15,0 0-1,0 0 1,0 0 0,0 0-1,0 0 1,0 0 78,0 0-94,-33-33 78,0 0 187,0 0-265</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05.167"/>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1 0,'33'0'172,"0"0"-156,0 0 0,0 33-16,0-33 15,0 0-15,0 0 0,0 0 16,0 0-16,0 0 15,0 0 1,0 0 0,0 0-1,0 0 1,0 0 0,0 0-16,0 0 15,0 0 1,0 0-16,0 0 15,0 0 1,0 0 0,0 0-1,0 0 1,0 0 0,0 0-16,0 0 15,0 0 1,0 0-1,0 0 1,0 0-16,0 0 31,0 0-15,0 0-16,0 0 16,33 0-16,-33 33 15,0-33-15,0 0 16,-33 33-16,33-33 15,0 0 1,0 0 0,0 0-16,0 0 15,0 33-15,0-33 16,0 0 0,0 0 62,-66 0 140</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2.13592" units="1/cm"/>
          <inkml:channelProperty channel="Y" name="resolution" value="62.42775" units="1/cm"/>
          <inkml:channelProperty channel="T" name="resolution" value="1" units="1/dev"/>
        </inkml:channelProperties>
      </inkml:inkSource>
      <inkml:timestamp xml:id="ts0" timeString="2020-10-05T13:57:07.10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99 0,'33'0'63,"0"0"-32,0 0 0,0 0-15,0 33 0,0-33-16,33 33 15,-33-33-15,0 0 0,0 0 32,0 0-17,33 0 1,0 0-16,0 0 15,0 0-15,0 0 16,-33 0-16,0 0 16,-33 33-16,33-33 47,0 0-32,0 0 1,-1 0 15,1 0 16,0 0-31,0 0-1,0 0-15,0 0 16,0 0-1,0 0 1,0 0-16,0 0 16,33 0-1,0 0-15,-33 0 16,33 0-16,-33 0 16,0 0-16,0 0 15,0 0 1,0 0-1,0 0 1,-33-33-16,33 33 16,0 0 31,33 0-32,-33 0 1,33-33-16,-33 33 15,0 0 1,0 0 31,-33-33 156,-33 0-172,0 33-31,33-33 16,-33 0-16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11C29-BE52-47AF-B1DB-9199BACCC235}" type="datetimeFigureOut">
              <a:rPr lang="en-GB" smtClean="0"/>
              <a:t>23/09/2021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0E9D67-4D3C-4A42-9FDC-DD8C35CB648C}" type="slidenum">
              <a:rPr lang="en-GB" smtClean="0"/>
              <a:t>‹#›</a:t>
            </a:fld>
            <a:endParaRPr lang="en-GB"/>
          </a:p>
        </p:txBody>
      </p:sp>
    </p:spTree>
    <p:extLst>
      <p:ext uri="{BB962C8B-B14F-4D97-AF65-F5344CB8AC3E}">
        <p14:creationId xmlns:p14="http://schemas.microsoft.com/office/powerpoint/2010/main" val="6756606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dirty="0">
                <a:solidFill>
                  <a:schemeClr val="tx1"/>
                </a:solidFill>
                <a:effectLst/>
                <a:latin typeface="+mn-lt"/>
                <a:ea typeface="+mn-ea"/>
                <a:cs typeface="+mn-cs"/>
              </a:rPr>
              <a:t>If the subject on which you are writing is of slight extent, or if you intend to treat it very briefly, there may be no need of subdividing it into topics. Thus a brief description, a brief summary of a literary work, a brief account of a single incident, a narrative merely outlining an action, the setting forth of a single idea, any one of these is best written in a single paragraph. After the paragraph has been written, examine it to see whether subdivision will not improve it.</a:t>
            </a:r>
          </a:p>
          <a:p>
            <a:r>
              <a:rPr lang="en-GB" sz="1200" b="0" i="0" kern="1200" dirty="0">
                <a:solidFill>
                  <a:schemeClr val="tx1"/>
                </a:solidFill>
                <a:effectLst/>
                <a:latin typeface="+mn-lt"/>
                <a:ea typeface="+mn-ea"/>
                <a:cs typeface="+mn-cs"/>
              </a:rPr>
              <a:t>Ordinarily, however, a subject requires subdivision into topics, each of which should be made the subject of a paragraph. The object of treating each topic in a paragraph by itself is, of course, to aid the reader. The beginning of each paragraph is a signal to him that a new step in the development of the subject has been reached.</a:t>
            </a:r>
          </a:p>
          <a:p>
            <a:r>
              <a:rPr lang="en-GB" sz="1200" b="0" i="0" kern="1200" dirty="0">
                <a:solidFill>
                  <a:schemeClr val="tx1"/>
                </a:solidFill>
                <a:effectLst/>
                <a:latin typeface="+mn-lt"/>
                <a:ea typeface="+mn-ea"/>
                <a:cs typeface="+mn-cs"/>
              </a:rPr>
              <a:t>The extent of subdivision will vary with the length of the composition. For example, a short notice of a book or poem might consist of a single paragraph. One slightly longer might consist of two paragraphs:</a:t>
            </a:r>
          </a:p>
          <a:p>
            <a:r>
              <a:rPr lang="en-GB" sz="1200" b="0" i="0" kern="1200" dirty="0">
                <a:solidFill>
                  <a:schemeClr val="tx1"/>
                </a:solidFill>
                <a:effectLst/>
                <a:latin typeface="+mn-lt"/>
                <a:ea typeface="+mn-ea"/>
                <a:cs typeface="+mn-cs"/>
              </a:rPr>
              <a:t>A. Account of the work.</a:t>
            </a:r>
          </a:p>
          <a:p>
            <a:r>
              <a:rPr lang="en-GB" sz="1200" b="0" i="0" kern="1200" dirty="0">
                <a:solidFill>
                  <a:schemeClr val="tx1"/>
                </a:solidFill>
                <a:effectLst/>
                <a:latin typeface="+mn-lt"/>
                <a:ea typeface="+mn-ea"/>
                <a:cs typeface="+mn-cs"/>
              </a:rPr>
              <a:t>B. Critical discussion.</a:t>
            </a:r>
          </a:p>
          <a:p>
            <a:r>
              <a:rPr lang="en-GB" sz="1200" b="0" i="0" kern="1200" dirty="0">
                <a:solidFill>
                  <a:schemeClr val="tx1"/>
                </a:solidFill>
                <a:effectLst/>
                <a:latin typeface="+mn-lt"/>
                <a:ea typeface="+mn-ea"/>
                <a:cs typeface="+mn-cs"/>
              </a:rPr>
              <a:t>A report on a poem, written for a class in literature, might consist of seven paragraphs:</a:t>
            </a:r>
          </a:p>
          <a:p>
            <a:r>
              <a:rPr lang="en-GB" sz="1200" b="0" i="0" kern="1200" dirty="0">
                <a:solidFill>
                  <a:schemeClr val="tx1"/>
                </a:solidFill>
                <a:effectLst/>
                <a:latin typeface="+mn-lt"/>
                <a:ea typeface="+mn-ea"/>
                <a:cs typeface="+mn-cs"/>
              </a:rPr>
              <a:t>A. Facts of composition and publication.</a:t>
            </a:r>
          </a:p>
          <a:p>
            <a:r>
              <a:rPr lang="en-GB" sz="1200" b="0" i="0" kern="1200" dirty="0">
                <a:solidFill>
                  <a:schemeClr val="tx1"/>
                </a:solidFill>
                <a:effectLst/>
                <a:latin typeface="+mn-lt"/>
                <a:ea typeface="+mn-ea"/>
                <a:cs typeface="+mn-cs"/>
              </a:rPr>
              <a:t>B. Kind of poem; metrical form.</a:t>
            </a:r>
          </a:p>
          <a:p>
            <a:r>
              <a:rPr lang="en-GB" sz="1200" b="0" i="0" kern="1200" dirty="0">
                <a:solidFill>
                  <a:schemeClr val="tx1"/>
                </a:solidFill>
                <a:effectLst/>
                <a:latin typeface="+mn-lt"/>
                <a:ea typeface="+mn-ea"/>
                <a:cs typeface="+mn-cs"/>
              </a:rPr>
              <a:t>C. Subject.</a:t>
            </a:r>
          </a:p>
          <a:p>
            <a:r>
              <a:rPr lang="en-GB" sz="1200" b="0" i="0" kern="1200" dirty="0">
                <a:solidFill>
                  <a:schemeClr val="tx1"/>
                </a:solidFill>
                <a:effectLst/>
                <a:latin typeface="+mn-lt"/>
                <a:ea typeface="+mn-ea"/>
                <a:cs typeface="+mn-cs"/>
              </a:rPr>
              <a:t>D. Treatment of subject.</a:t>
            </a:r>
          </a:p>
          <a:p>
            <a:r>
              <a:rPr lang="en-GB" sz="1200" b="0" i="0" kern="1200" dirty="0">
                <a:solidFill>
                  <a:schemeClr val="tx1"/>
                </a:solidFill>
                <a:effectLst/>
                <a:latin typeface="+mn-lt"/>
                <a:ea typeface="+mn-ea"/>
                <a:cs typeface="+mn-cs"/>
              </a:rPr>
              <a:t>E. For what chiefly remarkable.</a:t>
            </a:r>
          </a:p>
          <a:p>
            <a:r>
              <a:rPr lang="en-GB" sz="1200" b="0" i="0" kern="1200" dirty="0">
                <a:solidFill>
                  <a:schemeClr val="tx1"/>
                </a:solidFill>
                <a:effectLst/>
                <a:latin typeface="+mn-lt"/>
                <a:ea typeface="+mn-ea"/>
                <a:cs typeface="+mn-cs"/>
              </a:rPr>
              <a:t>F. Wherein characteristic of the writer.</a:t>
            </a:r>
          </a:p>
          <a:p>
            <a:r>
              <a:rPr lang="en-GB" sz="1200" b="0" i="0" kern="1200" dirty="0">
                <a:solidFill>
                  <a:schemeClr val="tx1"/>
                </a:solidFill>
                <a:effectLst/>
                <a:latin typeface="+mn-lt"/>
                <a:ea typeface="+mn-ea"/>
                <a:cs typeface="+mn-cs"/>
              </a:rPr>
              <a:t>G. Relationship to other works.</a:t>
            </a:r>
          </a:p>
          <a:p>
            <a:r>
              <a:rPr lang="en-GB" sz="1200" b="0" i="0" kern="1200" dirty="0">
                <a:solidFill>
                  <a:schemeClr val="tx1"/>
                </a:solidFill>
                <a:effectLst/>
                <a:latin typeface="+mn-lt"/>
                <a:ea typeface="+mn-ea"/>
                <a:cs typeface="+mn-cs"/>
              </a:rPr>
              <a:t>The contents of paragraphs C and D would vary with the poem. Usually, paragraph C would indicate the actual or imagined circumstances of the poem (the situation), if these call for explanation, and would then state the subject and outline its development. If the poem is a narrative in the third person throughout, paragraph C need contain no more than a concise summary of the action. Paragraph D would indicate the leading ideas and show how they are made prominent, or would indicate what points in the narrative are chiefly emphasized.</a:t>
            </a:r>
          </a:p>
          <a:p>
            <a:r>
              <a:rPr lang="en-GB" sz="1200" b="0" i="0" kern="1200" dirty="0">
                <a:solidFill>
                  <a:schemeClr val="tx1"/>
                </a:solidFill>
                <a:effectLst/>
                <a:latin typeface="+mn-lt"/>
                <a:ea typeface="+mn-ea"/>
                <a:cs typeface="+mn-cs"/>
              </a:rPr>
              <a:t>A novel might be discussed under the heads:</a:t>
            </a:r>
          </a:p>
          <a:p>
            <a:r>
              <a:rPr lang="en-GB" sz="1200" b="0" i="0" kern="1200" dirty="0">
                <a:solidFill>
                  <a:schemeClr val="tx1"/>
                </a:solidFill>
                <a:effectLst/>
                <a:latin typeface="+mn-lt"/>
                <a:ea typeface="+mn-ea"/>
                <a:cs typeface="+mn-cs"/>
              </a:rPr>
              <a:t>A. Setting.</a:t>
            </a:r>
          </a:p>
          <a:p>
            <a:r>
              <a:rPr lang="en-GB" sz="1200" b="0" i="0" kern="1200" dirty="0">
                <a:solidFill>
                  <a:schemeClr val="tx1"/>
                </a:solidFill>
                <a:effectLst/>
                <a:latin typeface="+mn-lt"/>
                <a:ea typeface="+mn-ea"/>
                <a:cs typeface="+mn-cs"/>
              </a:rPr>
              <a:t>B. Plot.</a:t>
            </a:r>
          </a:p>
          <a:p>
            <a:r>
              <a:rPr lang="en-GB" sz="1200" b="0" i="0" kern="1200" dirty="0">
                <a:solidFill>
                  <a:schemeClr val="tx1"/>
                </a:solidFill>
                <a:effectLst/>
                <a:latin typeface="+mn-lt"/>
                <a:ea typeface="+mn-ea"/>
                <a:cs typeface="+mn-cs"/>
              </a:rPr>
              <a:t>C. Characters.</a:t>
            </a:r>
          </a:p>
          <a:p>
            <a:r>
              <a:rPr lang="en-GB" sz="1200" b="0" i="0" kern="1200" dirty="0">
                <a:solidFill>
                  <a:schemeClr val="tx1"/>
                </a:solidFill>
                <a:effectLst/>
                <a:latin typeface="+mn-lt"/>
                <a:ea typeface="+mn-ea"/>
                <a:cs typeface="+mn-cs"/>
              </a:rPr>
              <a:t>D. Purpose.</a:t>
            </a:r>
          </a:p>
          <a:p>
            <a:r>
              <a:rPr lang="en-GB" sz="1200" b="0" i="0" kern="1200" dirty="0">
                <a:solidFill>
                  <a:schemeClr val="tx1"/>
                </a:solidFill>
                <a:effectLst/>
                <a:latin typeface="+mn-lt"/>
                <a:ea typeface="+mn-ea"/>
                <a:cs typeface="+mn-cs"/>
              </a:rPr>
              <a:t>An historical event might be discussed under the heads:</a:t>
            </a:r>
          </a:p>
          <a:p>
            <a:r>
              <a:rPr lang="en-GB" sz="1200" b="0" i="0" kern="1200" dirty="0">
                <a:solidFill>
                  <a:schemeClr val="tx1"/>
                </a:solidFill>
                <a:effectLst/>
                <a:latin typeface="+mn-lt"/>
                <a:ea typeface="+mn-ea"/>
                <a:cs typeface="+mn-cs"/>
              </a:rPr>
              <a:t>A. What led up to the event.</a:t>
            </a:r>
          </a:p>
          <a:p>
            <a:r>
              <a:rPr lang="en-GB" sz="1200" b="0" i="0" kern="1200" dirty="0">
                <a:solidFill>
                  <a:schemeClr val="tx1"/>
                </a:solidFill>
                <a:effectLst/>
                <a:latin typeface="+mn-lt"/>
                <a:ea typeface="+mn-ea"/>
                <a:cs typeface="+mn-cs"/>
              </a:rPr>
              <a:t>B. Account of the event.</a:t>
            </a:r>
          </a:p>
          <a:p>
            <a:r>
              <a:rPr lang="en-GB" sz="1200" b="0" i="0" kern="1200" dirty="0">
                <a:solidFill>
                  <a:schemeClr val="tx1"/>
                </a:solidFill>
                <a:effectLst/>
                <a:latin typeface="+mn-lt"/>
                <a:ea typeface="+mn-ea"/>
                <a:cs typeface="+mn-cs"/>
              </a:rPr>
              <a:t>C. What the event led up to.</a:t>
            </a:r>
          </a:p>
          <a:p>
            <a:r>
              <a:rPr lang="en-GB" sz="1200" b="0" i="0" kern="1200" dirty="0">
                <a:solidFill>
                  <a:schemeClr val="tx1"/>
                </a:solidFill>
                <a:effectLst/>
                <a:latin typeface="+mn-lt"/>
                <a:ea typeface="+mn-ea"/>
                <a:cs typeface="+mn-cs"/>
              </a:rPr>
              <a:t>In treating either of these last two subjects, the writer would probably find it necessary to subdivide one or more of the topics here given.</a:t>
            </a:r>
          </a:p>
          <a:p>
            <a:r>
              <a:rPr lang="en-GB" sz="1200" b="0" i="0" kern="1200" dirty="0">
                <a:solidFill>
                  <a:schemeClr val="tx1"/>
                </a:solidFill>
                <a:effectLst/>
                <a:latin typeface="+mn-lt"/>
                <a:ea typeface="+mn-ea"/>
                <a:cs typeface="+mn-cs"/>
              </a:rPr>
              <a:t>As a rule, single sentences should not be written or printed as paragraphs. An exception may be made of sentences of transition, indicating the relation between the parts of an exposition or argument. Frequent exceptions are also necessary in textbooks, guidebooks, and other works in which many topics are treated briefly.</a:t>
            </a:r>
          </a:p>
          <a:p>
            <a:r>
              <a:rPr lang="en-GB" sz="1200" b="0" i="0" kern="1200" dirty="0">
                <a:solidFill>
                  <a:schemeClr val="tx1"/>
                </a:solidFill>
                <a:effectLst/>
                <a:latin typeface="+mn-lt"/>
                <a:ea typeface="+mn-ea"/>
                <a:cs typeface="+mn-cs"/>
              </a:rPr>
              <a:t>In dialogue, each speech, even if only a single word, is a paragraph by itself; that is, a new paragraph begins with each change of speaker. The application of this rule, when dialogue and narrative are combined, is best learned from examples in well-printed works of fiction.</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12</a:t>
            </a:fld>
            <a:endParaRPr lang="en-GB"/>
          </a:p>
        </p:txBody>
      </p:sp>
    </p:spTree>
    <p:extLst>
      <p:ext uri="{BB962C8B-B14F-4D97-AF65-F5344CB8AC3E}">
        <p14:creationId xmlns:p14="http://schemas.microsoft.com/office/powerpoint/2010/main" val="2342840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35</a:t>
            </a:fld>
            <a:endParaRPr lang="en-GB"/>
          </a:p>
        </p:txBody>
      </p:sp>
    </p:spTree>
    <p:extLst>
      <p:ext uri="{BB962C8B-B14F-4D97-AF65-F5344CB8AC3E}">
        <p14:creationId xmlns:p14="http://schemas.microsoft.com/office/powerpoint/2010/main" val="22940821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36</a:t>
            </a:fld>
            <a:endParaRPr lang="en-GB"/>
          </a:p>
        </p:txBody>
      </p:sp>
    </p:spTree>
    <p:extLst>
      <p:ext uri="{BB962C8B-B14F-4D97-AF65-F5344CB8AC3E}">
        <p14:creationId xmlns:p14="http://schemas.microsoft.com/office/powerpoint/2010/main" val="3499533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Again, the object is to aid the reader. The practice here recommended enables him to discover the purpose of each paragraph as he begins to read it, and to retain this purpose in mind as he ends it. For this reason, the most generally useful kind of paragraph, particularly in exposition and argument, is that in which</a:t>
            </a:r>
          </a:p>
          <a:p>
            <a:r>
              <a:rPr lang="en-GB" sz="1200" dirty="0"/>
              <a:t>(a) the topic sentence comes at or near the beginning;</a:t>
            </a:r>
          </a:p>
          <a:p>
            <a:r>
              <a:rPr lang="en-GB" sz="1200" dirty="0"/>
              <a:t>(b) the succeeding sentences explain or establish or develop the statement made in the topic sentence; and</a:t>
            </a:r>
          </a:p>
          <a:p>
            <a:r>
              <a:rPr lang="en-GB" sz="1200" dirty="0"/>
              <a:t>(c) the final sentence either emphasizes the thought of the topic sentence or states some important consequence.</a:t>
            </a:r>
          </a:p>
          <a:p>
            <a:r>
              <a:rPr lang="en-GB" sz="1200" dirty="0"/>
              <a:t>Ending with a digression, or with an unimportant detail, is particularly to be avoided.</a:t>
            </a:r>
          </a:p>
          <a:p>
            <a:r>
              <a:rPr lang="en-GB" sz="1200" dirty="0"/>
              <a:t>If the paragraph forms part of a larger composition, its relation to what precedes, or its function as a part of the whole, may need to be expressed. This can sometimes be done by a mere word or phrase (</a:t>
            </a:r>
            <a:r>
              <a:rPr lang="en-GB" sz="1200" i="1" dirty="0"/>
              <a:t>again</a:t>
            </a:r>
            <a:r>
              <a:rPr lang="en-GB" sz="1200" dirty="0"/>
              <a:t>; </a:t>
            </a:r>
            <a:r>
              <a:rPr lang="en-GB" sz="1200" i="1" dirty="0"/>
              <a:t>therefore</a:t>
            </a:r>
            <a:r>
              <a:rPr lang="en-GB" sz="1200" dirty="0"/>
              <a:t>; </a:t>
            </a:r>
            <a:r>
              <a:rPr lang="en-GB" sz="1200" i="1" dirty="0"/>
              <a:t>for the same reason</a:t>
            </a:r>
            <a:r>
              <a:rPr lang="en-GB" sz="1200" dirty="0"/>
              <a:t>) in the topic sentence. Sometimes, however, it is expedient to precede the topic sentence by one or more sentences of introduction or transition. If more than one such sentence is required, it is generally better to set apart the transitional sentences as a separate paragraph.</a:t>
            </a:r>
          </a:p>
          <a:p>
            <a:r>
              <a:rPr lang="en-GB" sz="1200" dirty="0"/>
              <a:t>According to the writer's purpose, he may, as indicated above, relate the body of the paragraph to the topic sentence in one or more of several different ways. He may make the meaning of the topic sentence clearer by restating it in other forms, by defining its terms, by denying the contrary, by giving illustrations or specific instances; he may establish it by proofs; or he may develop it by showing its implications and consequences. In a long paragraph, he may carry out several of these processes.</a:t>
            </a:r>
          </a:p>
          <a:p>
            <a:pPr marL="0" indent="0">
              <a:buNone/>
            </a:pPr>
            <a:endParaRPr lang="en-GB" sz="1200" dirty="0"/>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13</a:t>
            </a:fld>
            <a:endParaRPr lang="en-GB"/>
          </a:p>
        </p:txBody>
      </p:sp>
    </p:spTree>
    <p:extLst>
      <p:ext uri="{BB962C8B-B14F-4D97-AF65-F5344CB8AC3E}">
        <p14:creationId xmlns:p14="http://schemas.microsoft.com/office/powerpoint/2010/main" val="168985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238125" algn="l" defTabSz="914400" rtl="0" eaLnBrk="0" fontAlgn="base" latinLnBrk="0" hangingPunct="0">
              <a:lnSpc>
                <a:spcPct val="100000"/>
              </a:lnSpc>
              <a:spcBef>
                <a:spcPct val="0"/>
              </a:spcBef>
              <a:spcAft>
                <a:spcPct val="0"/>
              </a:spcAft>
              <a:buClrTx/>
              <a:buSzTx/>
              <a:buFontTx/>
              <a:buNone/>
              <a:tabLst/>
              <a:defRPr/>
            </a:pPr>
            <a:r>
              <a:rPr lang="en-US" altLang="en-US" dirty="0">
                <a:solidFill>
                  <a:srgbClr val="000000"/>
                </a:solidFill>
                <a:latin typeface="Arial" panose="020B0604020202020204" pitchFamily="34" charset="0"/>
                <a:cs typeface="Arial" panose="020B0604020202020204" pitchFamily="34" charset="0"/>
              </a:rPr>
              <a:t>The active voice is usually more direct and vigorous than the passive:</a:t>
            </a:r>
            <a:endParaRPr lang="en-US" altLang="en-US" dirty="0">
              <a:latin typeface="Arial" panose="020B0604020202020204" pitchFamily="34" charset="0"/>
              <a:cs typeface="Arial" panose="020B0604020202020204" pitchFamily="34" charset="0"/>
            </a:endParaRPr>
          </a:p>
          <a:p>
            <a:pPr marL="0" lvl="0" indent="238125" eaLnBrk="0" fontAlgn="base" hangingPunct="0">
              <a:lnSpc>
                <a:spcPct val="100000"/>
              </a:lnSpc>
              <a:spcBef>
                <a:spcPct val="0"/>
              </a:spcBef>
              <a:spcAft>
                <a:spcPct val="0"/>
              </a:spcAft>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0" lvl="0" indent="238125" eaLnBrk="0" fontAlgn="base" hangingPunct="0">
              <a:lnSpc>
                <a:spcPct val="100000"/>
              </a:lnSpc>
              <a:spcBef>
                <a:spcPct val="0"/>
              </a:spcBef>
              <a:spcAft>
                <a:spcPct val="0"/>
              </a:spcAft>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 shall always remember my first visit to Boston.</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This is much better than</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My first visit to Boston will always be remembered by me.</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latter sentence is less direct, less bold, and less concise. If the writer tries to make it more concise by omitting “by me,”</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My first visit to Boston will always be remembered,</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it becomes indefinite: is it the writer, or some person undisclosed, or the world at large, that will always remember this visit?</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This rule does not, of course, mean that the writer should entirely discard the passive voice, which is frequently convenient and sometimes necessary.</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dramatists of the Restoration are little esteemed to-day.</a:t>
            </a:r>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Modern readers have little esteem for the dramatists of the Restoration.</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first would be the right form in a paragraph on the dramatists of the Restoration; the second, in a paragraph on the tastes of modern readers. The need of making a particular word the subject of the sentence will often, as in these examples, determine which voice is to be used.</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As a rule, avoid making one passive depend directly upon another.</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In both the examples above, before correction, the word properly related to the second passive is made the subject of the first.</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A common fault is to use as the subject of a passive construction a noun which expresses the entire action, leaving to the verb no function beyond that of completing the sentence.</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Compare the sentence, “The export of gold was prohibited,” in which the predicate “was prohibited” expresses something not implied in “export.”</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habitual use of the active voice makes for forcible writing. This is true not only in narrative principally concerned with action, but in writing of any kind. Many a tame sentence of description or exposition can be made lively and emphatic by substituting a verb in the active voice for some such perfunctory expression as </a:t>
            </a:r>
            <a:r>
              <a:rPr lang="en-US" altLang="en-US" i="1" dirty="0">
                <a:solidFill>
                  <a:srgbClr val="000000"/>
                </a:solidFill>
                <a:latin typeface="Times New Roman" panose="02020603050405020304" pitchFamily="18" charset="0"/>
                <a:cs typeface="Times New Roman" panose="02020603050405020304" pitchFamily="18" charset="0"/>
              </a:rPr>
              <a:t>there is</a:t>
            </a:r>
            <a:r>
              <a:rPr lang="en-US" altLang="en-US" dirty="0">
                <a:solidFill>
                  <a:srgbClr val="000000"/>
                </a:solidFill>
                <a:latin typeface="Times New Roman" panose="02020603050405020304" pitchFamily="18" charset="0"/>
                <a:cs typeface="Times New Roman" panose="02020603050405020304" pitchFamily="18" charset="0"/>
              </a:rPr>
              <a:t>, or </a:t>
            </a:r>
            <a:r>
              <a:rPr lang="en-US" altLang="en-US" i="1" dirty="0">
                <a:solidFill>
                  <a:srgbClr val="000000"/>
                </a:solidFill>
                <a:latin typeface="Times New Roman" panose="02020603050405020304" pitchFamily="18" charset="0"/>
                <a:cs typeface="Times New Roman" panose="02020603050405020304" pitchFamily="18" charset="0"/>
              </a:rPr>
              <a:t>could be heard</a:t>
            </a:r>
            <a:r>
              <a:rPr lang="en-US" altLang="en-US" dirty="0">
                <a:solidFill>
                  <a:srgbClr val="000000"/>
                </a:solidFill>
                <a:latin typeface="Times New Roman" panose="02020603050405020304" pitchFamily="18" charset="0"/>
                <a:cs typeface="Times New Roman" panose="02020603050405020304" pitchFamily="18" charset="0"/>
              </a:rPr>
              <a:t>.</a:t>
            </a:r>
            <a:endParaRPr lang="en-US" altLang="en-US" dirty="0"/>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There were a great number of dead leaves lying on the ground.</a:t>
            </a:r>
          </a:p>
          <a:p>
            <a:pPr rtl="0" eaLnBrk="1" fontAlgn="t" latinLnBrk="0" hangingPunct="1"/>
            <a:r>
              <a:rPr lang="en-GB" sz="1200" b="0" i="0" u="none" strike="noStrike" kern="1200" dirty="0">
                <a:solidFill>
                  <a:schemeClr val="tx1"/>
                </a:solidFill>
                <a:effectLst/>
                <a:latin typeface="+mn-lt"/>
                <a:ea typeface="+mn-ea"/>
                <a:cs typeface="+mn-cs"/>
              </a:rPr>
              <a:t>Dead leaves covered the ground.</a:t>
            </a:r>
          </a:p>
          <a:p>
            <a:pPr rtl="0" eaLnBrk="1" fontAlgn="t" latinLnBrk="0" hangingPunct="1"/>
            <a:r>
              <a:rPr lang="en-GB" sz="1200" b="0" i="0" u="none" strike="noStrike" kern="1200" dirty="0">
                <a:solidFill>
                  <a:schemeClr val="tx1"/>
                </a:solidFill>
                <a:effectLst/>
                <a:latin typeface="+mn-lt"/>
                <a:ea typeface="+mn-ea"/>
                <a:cs typeface="+mn-cs"/>
              </a:rPr>
              <a:t>The sound of a guitar somewhere in the house could be heard.</a:t>
            </a:r>
          </a:p>
          <a:p>
            <a:pPr rtl="0" eaLnBrk="1" fontAlgn="t" latinLnBrk="0" hangingPunct="1"/>
            <a:r>
              <a:rPr lang="en-GB" sz="1200" b="0" i="0" u="none" strike="noStrike" kern="1200" dirty="0">
                <a:solidFill>
                  <a:schemeClr val="tx1"/>
                </a:solidFill>
                <a:effectLst/>
                <a:latin typeface="+mn-lt"/>
                <a:ea typeface="+mn-ea"/>
                <a:cs typeface="+mn-cs"/>
              </a:rPr>
              <a:t>Somewhere in the house a guitar hummed sleepily.</a:t>
            </a:r>
          </a:p>
          <a:p>
            <a:pPr rtl="0" eaLnBrk="1" fontAlgn="t" latinLnBrk="0" hangingPunct="1"/>
            <a:r>
              <a:rPr lang="en-GB" sz="1200" b="0" i="0" u="none" strike="noStrike" kern="1200" dirty="0">
                <a:solidFill>
                  <a:schemeClr val="tx1"/>
                </a:solidFill>
                <a:effectLst/>
                <a:latin typeface="+mn-lt"/>
                <a:ea typeface="+mn-ea"/>
                <a:cs typeface="+mn-cs"/>
              </a:rPr>
              <a:t>The reason that he left college was that his health became impaired.</a:t>
            </a:r>
          </a:p>
          <a:p>
            <a:pPr rtl="0" eaLnBrk="1" fontAlgn="t" latinLnBrk="0" hangingPunct="1"/>
            <a:r>
              <a:rPr lang="en-GB" sz="1200" b="0" i="0" u="none" strike="noStrike" kern="1200" dirty="0">
                <a:solidFill>
                  <a:schemeClr val="tx1"/>
                </a:solidFill>
                <a:effectLst/>
                <a:latin typeface="+mn-lt"/>
                <a:ea typeface="+mn-ea"/>
                <a:cs typeface="+mn-cs"/>
              </a:rPr>
              <a:t>Failing health compelled him to leave college.</a:t>
            </a:r>
          </a:p>
          <a:p>
            <a:pPr rtl="0" eaLnBrk="1" fontAlgn="t" latinLnBrk="0" hangingPunct="1"/>
            <a:r>
              <a:rPr lang="en-GB" sz="1200" b="0" i="0" u="none" strike="noStrike" kern="1200" dirty="0">
                <a:solidFill>
                  <a:schemeClr val="tx1"/>
                </a:solidFill>
                <a:effectLst/>
                <a:latin typeface="+mn-lt"/>
                <a:ea typeface="+mn-ea"/>
                <a:cs typeface="+mn-cs"/>
              </a:rPr>
              <a:t>It was not long before he was very sorry that he had said what he had.</a:t>
            </a:r>
          </a:p>
          <a:p>
            <a:pPr rtl="0" eaLnBrk="1" fontAlgn="t" latinLnBrk="0" hangingPunct="1"/>
            <a:r>
              <a:rPr lang="en-GB" sz="1200" b="0" i="0" u="none" strike="noStrike" kern="1200" dirty="0">
                <a:solidFill>
                  <a:schemeClr val="tx1"/>
                </a:solidFill>
                <a:effectLst/>
                <a:latin typeface="+mn-lt"/>
                <a:ea typeface="+mn-ea"/>
                <a:cs typeface="+mn-cs"/>
              </a:rPr>
              <a:t>He soon repented his words.</a:t>
            </a:r>
          </a:p>
          <a:p>
            <a:endParaRPr lang="en-GB" dirty="0"/>
          </a:p>
          <a:p>
            <a:endParaRPr lang="en-GB" dirty="0"/>
          </a:p>
          <a:p>
            <a:endParaRPr lang="en-GB" dirty="0"/>
          </a:p>
          <a:p>
            <a:pPr rtl="0" eaLnBrk="1" fontAlgn="t" latinLnBrk="0" hangingPunct="1"/>
            <a:r>
              <a:rPr lang="en-GB" sz="1200" b="0" i="0" u="none" strike="noStrike" kern="1200" dirty="0">
                <a:solidFill>
                  <a:schemeClr val="tx1"/>
                </a:solidFill>
                <a:effectLst/>
                <a:latin typeface="+mn-lt"/>
                <a:ea typeface="+mn-ea"/>
                <a:cs typeface="+mn-cs"/>
              </a:rPr>
              <a:t>A survey of this region was made in 1900.</a:t>
            </a:r>
          </a:p>
          <a:p>
            <a:pPr rtl="0" eaLnBrk="1" fontAlgn="t" latinLnBrk="0" hangingPunct="1"/>
            <a:r>
              <a:rPr lang="en-GB" sz="1200" b="0" i="0" u="none" strike="noStrike" kern="1200" dirty="0">
                <a:solidFill>
                  <a:schemeClr val="tx1"/>
                </a:solidFill>
                <a:effectLst/>
                <a:latin typeface="+mn-lt"/>
                <a:ea typeface="+mn-ea"/>
                <a:cs typeface="+mn-cs"/>
              </a:rPr>
              <a:t>This region was surveyed in 1900.</a:t>
            </a:r>
          </a:p>
          <a:p>
            <a:pPr rtl="0" eaLnBrk="1" fontAlgn="t" latinLnBrk="0" hangingPunct="1"/>
            <a:r>
              <a:rPr lang="en-GB" sz="1200" b="0" i="0" u="none" strike="noStrike" kern="1200" dirty="0">
                <a:solidFill>
                  <a:schemeClr val="tx1"/>
                </a:solidFill>
                <a:effectLst/>
                <a:latin typeface="+mn-lt"/>
                <a:ea typeface="+mn-ea"/>
                <a:cs typeface="+mn-cs"/>
              </a:rPr>
              <a:t>Mobilization of the army was rapidly effected.</a:t>
            </a:r>
          </a:p>
          <a:p>
            <a:pPr rtl="0" eaLnBrk="1" fontAlgn="t" latinLnBrk="0" hangingPunct="1"/>
            <a:r>
              <a:rPr lang="en-GB" sz="1200" b="0" i="0" u="none" strike="noStrike" kern="1200" dirty="0">
                <a:solidFill>
                  <a:schemeClr val="tx1"/>
                </a:solidFill>
                <a:effectLst/>
                <a:latin typeface="+mn-lt"/>
                <a:ea typeface="+mn-ea"/>
                <a:cs typeface="+mn-cs"/>
              </a:rPr>
              <a:t>The army was rapidly mobilized.</a:t>
            </a:r>
          </a:p>
          <a:p>
            <a:pPr rtl="0" eaLnBrk="1" fontAlgn="t" latinLnBrk="0" hangingPunct="1"/>
            <a:r>
              <a:rPr lang="en-GB" sz="1200" b="0" i="0" u="none" strike="noStrike" kern="1200" dirty="0">
                <a:solidFill>
                  <a:schemeClr val="tx1"/>
                </a:solidFill>
                <a:effectLst/>
                <a:latin typeface="+mn-lt"/>
                <a:ea typeface="+mn-ea"/>
                <a:cs typeface="+mn-cs"/>
              </a:rPr>
              <a:t>Confirmation of these reports cannot be obtained.</a:t>
            </a:r>
          </a:p>
          <a:p>
            <a:pPr rtl="0" eaLnBrk="1" fontAlgn="t" latinLnBrk="0" hangingPunct="1"/>
            <a:r>
              <a:rPr lang="en-GB" sz="1200" b="0" i="0" u="none" strike="noStrike" kern="1200" dirty="0">
                <a:solidFill>
                  <a:schemeClr val="tx1"/>
                </a:solidFill>
                <a:effectLst/>
                <a:latin typeface="+mn-lt"/>
                <a:ea typeface="+mn-ea"/>
                <a:cs typeface="+mn-cs"/>
              </a:rPr>
              <a:t>These reports cannot be confirmed.</a:t>
            </a: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Gold was not allowed to be exported.</a:t>
            </a:r>
          </a:p>
          <a:p>
            <a:pPr rtl="0" eaLnBrk="1" fontAlgn="t" latinLnBrk="0" hangingPunct="1"/>
            <a:r>
              <a:rPr lang="en-GB" sz="1200" b="0" i="0" u="none" strike="noStrike" kern="1200" dirty="0">
                <a:solidFill>
                  <a:schemeClr val="tx1"/>
                </a:solidFill>
                <a:effectLst/>
                <a:latin typeface="+mn-lt"/>
                <a:ea typeface="+mn-ea"/>
                <a:cs typeface="+mn-cs"/>
              </a:rPr>
              <a:t>It was forbidden to export gold (The export of gold was prohibited).</a:t>
            </a:r>
          </a:p>
          <a:p>
            <a:pPr rtl="0" eaLnBrk="1" fontAlgn="t" latinLnBrk="0" hangingPunct="1"/>
            <a:r>
              <a:rPr lang="en-GB" sz="1200" b="0" i="0" u="none" strike="noStrike" kern="1200" dirty="0">
                <a:solidFill>
                  <a:schemeClr val="tx1"/>
                </a:solidFill>
                <a:effectLst/>
                <a:latin typeface="+mn-lt"/>
                <a:ea typeface="+mn-ea"/>
                <a:cs typeface="+mn-cs"/>
              </a:rPr>
              <a:t>He has been proved to have been seen entering the building.</a:t>
            </a:r>
          </a:p>
          <a:p>
            <a:pPr rtl="0" eaLnBrk="1" fontAlgn="t" latinLnBrk="0" hangingPunct="1"/>
            <a:r>
              <a:rPr lang="en-GB" sz="1200" b="0" i="0" u="none" strike="noStrike" kern="1200" dirty="0">
                <a:solidFill>
                  <a:schemeClr val="tx1"/>
                </a:solidFill>
                <a:effectLst/>
                <a:latin typeface="+mn-lt"/>
                <a:ea typeface="+mn-ea"/>
                <a:cs typeface="+mn-cs"/>
              </a:rPr>
              <a:t>It has been proved that he was seen to enter the building.</a:t>
            </a:r>
          </a:p>
          <a:p>
            <a:pPr rtl="0" eaLnBrk="1" fontAlgn="t" latinLnBrk="0" hangingPunct="1"/>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15</a:t>
            </a:fld>
            <a:endParaRPr lang="en-GB"/>
          </a:p>
        </p:txBody>
      </p:sp>
    </p:spTree>
    <p:extLst>
      <p:ext uri="{BB962C8B-B14F-4D97-AF65-F5344CB8AC3E}">
        <p14:creationId xmlns:p14="http://schemas.microsoft.com/office/powerpoint/2010/main" val="23118060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238125" algn="l" defTabSz="914400" rtl="0" eaLnBrk="0" fontAlgn="base" latinLnBrk="0" hangingPunct="0">
              <a:lnSpc>
                <a:spcPct val="100000"/>
              </a:lnSpc>
              <a:spcBef>
                <a:spcPct val="0"/>
              </a:spcBef>
              <a:spcAft>
                <a:spcPct val="0"/>
              </a:spcAft>
              <a:buClrTx/>
              <a:buSzTx/>
              <a:buFontTx/>
              <a:buNone/>
              <a:tabLst/>
              <a:defRPr/>
            </a:pPr>
            <a:r>
              <a:rPr lang="en-US" altLang="en-US" dirty="0">
                <a:solidFill>
                  <a:srgbClr val="000000"/>
                </a:solidFill>
                <a:latin typeface="Arial" panose="020B0604020202020204" pitchFamily="34" charset="0"/>
                <a:cs typeface="Arial" panose="020B0604020202020204" pitchFamily="34" charset="0"/>
              </a:rPr>
              <a:t>The active voice is usually more direct and vigorous than the passive:</a:t>
            </a:r>
            <a:endParaRPr lang="en-US" altLang="en-US" dirty="0">
              <a:latin typeface="Arial" panose="020B0604020202020204" pitchFamily="34" charset="0"/>
              <a:cs typeface="Arial" panose="020B0604020202020204" pitchFamily="34" charset="0"/>
            </a:endParaRPr>
          </a:p>
          <a:p>
            <a:pPr marL="0" lvl="0" indent="238125" eaLnBrk="0" fontAlgn="base" hangingPunct="0">
              <a:lnSpc>
                <a:spcPct val="100000"/>
              </a:lnSpc>
              <a:spcBef>
                <a:spcPct val="0"/>
              </a:spcBef>
              <a:spcAft>
                <a:spcPct val="0"/>
              </a:spcAft>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0" lvl="0" indent="238125" eaLnBrk="0" fontAlgn="base" hangingPunct="0">
              <a:lnSpc>
                <a:spcPct val="100000"/>
              </a:lnSpc>
              <a:spcBef>
                <a:spcPct val="0"/>
              </a:spcBef>
              <a:spcAft>
                <a:spcPct val="0"/>
              </a:spcAft>
              <a:buNone/>
            </a:pPr>
            <a:endParaRPr lang="en-US" altLang="en-US" dirty="0">
              <a:solidFill>
                <a:srgbClr val="000000"/>
              </a:solidFill>
              <a:latin typeface="Times New Roman" panose="02020603050405020304" pitchFamily="18" charset="0"/>
              <a:cs typeface="Times New Roman" panose="02020603050405020304" pitchFamily="18" charset="0"/>
            </a:endParaRPr>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 shall always remember my first visit to Boston.</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This is much better than</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My first visit to Boston will always be remembered by me.</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latter sentence is less direct, less bold, and less concise. If the writer tries to make it more concise by omitting “by me,”</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My first visit to Boston will always be remembered,</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it becomes indefinite: is it the writer, or some person undisclosed, or the world at large, that will always remember this visit?</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This rule does not, of course, mean that the writer should entirely discard the passive voice, which is frequently convenient and sometimes necessary.</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dramatists of the Restoration are little esteemed to-day.</a:t>
            </a:r>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Modern readers have little esteem for the dramatists of the Restoration.</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first would be the right form in a paragraph on the dramatists of the Restoration; the second, in a paragraph on the tastes of modern readers. The need of making a particular word the subject of the sentence will often, as in these examples, determine which voice is to be used.</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As a rule, avoid making one passive depend directly upon another.</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In both the examples above, before correction, the word properly related to the second passive is made the subject of the first.</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A common fault is to use as the subject of a passive construction a noun which expresses the entire action, leaving to the verb no function beyond that of completing the sentence.</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Compare the sentence, “The export of gold was prohibited,” in which the predicate “was prohibited” expresses something not implied in “export.”</a:t>
            </a:r>
            <a:endParaRPr lang="en-US" altLang="en-US" dirty="0"/>
          </a:p>
          <a:p>
            <a:pPr marL="0" lvl="0" indent="238125" eaLnBrk="0" fontAlgn="base" hangingPunct="0">
              <a:lnSpc>
                <a:spcPct val="100000"/>
              </a:lnSpc>
              <a:spcBef>
                <a:spcPct val="0"/>
              </a:spcBef>
              <a:spcAft>
                <a:spcPct val="0"/>
              </a:spcAft>
              <a:buNone/>
            </a:pPr>
            <a:r>
              <a:rPr lang="en-US" altLang="en-US" dirty="0">
                <a:solidFill>
                  <a:srgbClr val="000000"/>
                </a:solidFill>
                <a:latin typeface="Times New Roman" panose="02020603050405020304" pitchFamily="18" charset="0"/>
                <a:cs typeface="Times New Roman" panose="02020603050405020304" pitchFamily="18" charset="0"/>
              </a:rPr>
              <a:t>The habitual use of the active voice makes for forcible writing. This is true not only in narrative principally concerned with action, but in writing of any kind. Many a tame sentence of description or exposition can be made lively and emphatic by substituting a verb in the active voice for some such perfunctory expression as </a:t>
            </a:r>
            <a:r>
              <a:rPr lang="en-US" altLang="en-US" i="1" dirty="0">
                <a:solidFill>
                  <a:srgbClr val="000000"/>
                </a:solidFill>
                <a:latin typeface="Times New Roman" panose="02020603050405020304" pitchFamily="18" charset="0"/>
                <a:cs typeface="Times New Roman" panose="02020603050405020304" pitchFamily="18" charset="0"/>
              </a:rPr>
              <a:t>there is</a:t>
            </a:r>
            <a:r>
              <a:rPr lang="en-US" altLang="en-US" dirty="0">
                <a:solidFill>
                  <a:srgbClr val="000000"/>
                </a:solidFill>
                <a:latin typeface="Times New Roman" panose="02020603050405020304" pitchFamily="18" charset="0"/>
                <a:cs typeface="Times New Roman" panose="02020603050405020304" pitchFamily="18" charset="0"/>
              </a:rPr>
              <a:t>, or </a:t>
            </a:r>
            <a:r>
              <a:rPr lang="en-US" altLang="en-US" i="1" dirty="0">
                <a:solidFill>
                  <a:srgbClr val="000000"/>
                </a:solidFill>
                <a:latin typeface="Times New Roman" panose="02020603050405020304" pitchFamily="18" charset="0"/>
                <a:cs typeface="Times New Roman" panose="02020603050405020304" pitchFamily="18" charset="0"/>
              </a:rPr>
              <a:t>could be heard</a:t>
            </a:r>
            <a:r>
              <a:rPr lang="en-US" altLang="en-US" dirty="0">
                <a:solidFill>
                  <a:srgbClr val="000000"/>
                </a:solidFill>
                <a:latin typeface="Times New Roman" panose="02020603050405020304" pitchFamily="18" charset="0"/>
                <a:cs typeface="Times New Roman" panose="02020603050405020304" pitchFamily="18" charset="0"/>
              </a:rPr>
              <a:t>.</a:t>
            </a:r>
            <a:endParaRPr lang="en-US" altLang="en-US" dirty="0"/>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There were a great number of dead leaves lying on the ground.</a:t>
            </a:r>
          </a:p>
          <a:p>
            <a:pPr rtl="0" eaLnBrk="1" fontAlgn="t" latinLnBrk="0" hangingPunct="1"/>
            <a:r>
              <a:rPr lang="en-GB" sz="1200" b="0" i="0" u="none" strike="noStrike" kern="1200" dirty="0">
                <a:solidFill>
                  <a:schemeClr val="tx1"/>
                </a:solidFill>
                <a:effectLst/>
                <a:latin typeface="+mn-lt"/>
                <a:ea typeface="+mn-ea"/>
                <a:cs typeface="+mn-cs"/>
              </a:rPr>
              <a:t>Dead leaves covered the ground.</a:t>
            </a:r>
          </a:p>
          <a:p>
            <a:pPr rtl="0" eaLnBrk="1" fontAlgn="t" latinLnBrk="0" hangingPunct="1"/>
            <a:r>
              <a:rPr lang="en-GB" sz="1200" b="0" i="0" u="none" strike="noStrike" kern="1200" dirty="0">
                <a:solidFill>
                  <a:schemeClr val="tx1"/>
                </a:solidFill>
                <a:effectLst/>
                <a:latin typeface="+mn-lt"/>
                <a:ea typeface="+mn-ea"/>
                <a:cs typeface="+mn-cs"/>
              </a:rPr>
              <a:t>The sound of a guitar somewhere in the house could be heard.</a:t>
            </a:r>
          </a:p>
          <a:p>
            <a:pPr rtl="0" eaLnBrk="1" fontAlgn="t" latinLnBrk="0" hangingPunct="1"/>
            <a:r>
              <a:rPr lang="en-GB" sz="1200" b="0" i="0" u="none" strike="noStrike" kern="1200" dirty="0">
                <a:solidFill>
                  <a:schemeClr val="tx1"/>
                </a:solidFill>
                <a:effectLst/>
                <a:latin typeface="+mn-lt"/>
                <a:ea typeface="+mn-ea"/>
                <a:cs typeface="+mn-cs"/>
              </a:rPr>
              <a:t>Somewhere in the house a guitar hummed sleepily.</a:t>
            </a:r>
          </a:p>
          <a:p>
            <a:pPr rtl="0" eaLnBrk="1" fontAlgn="t" latinLnBrk="0" hangingPunct="1"/>
            <a:r>
              <a:rPr lang="en-GB" sz="1200" b="0" i="0" u="none" strike="noStrike" kern="1200" dirty="0">
                <a:solidFill>
                  <a:schemeClr val="tx1"/>
                </a:solidFill>
                <a:effectLst/>
                <a:latin typeface="+mn-lt"/>
                <a:ea typeface="+mn-ea"/>
                <a:cs typeface="+mn-cs"/>
              </a:rPr>
              <a:t>The reason that he left college was that his health became impaired.</a:t>
            </a:r>
          </a:p>
          <a:p>
            <a:pPr rtl="0" eaLnBrk="1" fontAlgn="t" latinLnBrk="0" hangingPunct="1"/>
            <a:r>
              <a:rPr lang="en-GB" sz="1200" b="0" i="0" u="none" strike="noStrike" kern="1200" dirty="0">
                <a:solidFill>
                  <a:schemeClr val="tx1"/>
                </a:solidFill>
                <a:effectLst/>
                <a:latin typeface="+mn-lt"/>
                <a:ea typeface="+mn-ea"/>
                <a:cs typeface="+mn-cs"/>
              </a:rPr>
              <a:t>Failing health compelled him to leave college.</a:t>
            </a:r>
          </a:p>
          <a:p>
            <a:pPr rtl="0" eaLnBrk="1" fontAlgn="t" latinLnBrk="0" hangingPunct="1"/>
            <a:r>
              <a:rPr lang="en-GB" sz="1200" b="0" i="0" u="none" strike="noStrike" kern="1200" dirty="0">
                <a:solidFill>
                  <a:schemeClr val="tx1"/>
                </a:solidFill>
                <a:effectLst/>
                <a:latin typeface="+mn-lt"/>
                <a:ea typeface="+mn-ea"/>
                <a:cs typeface="+mn-cs"/>
              </a:rPr>
              <a:t>It was not long before he was very sorry that he had said what he had.</a:t>
            </a:r>
          </a:p>
          <a:p>
            <a:pPr rtl="0" eaLnBrk="1" fontAlgn="t" latinLnBrk="0" hangingPunct="1"/>
            <a:r>
              <a:rPr lang="en-GB" sz="1200" b="0" i="0" u="none" strike="noStrike" kern="1200" dirty="0">
                <a:solidFill>
                  <a:schemeClr val="tx1"/>
                </a:solidFill>
                <a:effectLst/>
                <a:latin typeface="+mn-lt"/>
                <a:ea typeface="+mn-ea"/>
                <a:cs typeface="+mn-cs"/>
              </a:rPr>
              <a:t>He soon repented his words.</a:t>
            </a:r>
          </a:p>
          <a:p>
            <a:endParaRPr lang="en-GB" dirty="0"/>
          </a:p>
          <a:p>
            <a:endParaRPr lang="en-GB" dirty="0"/>
          </a:p>
          <a:p>
            <a:endParaRPr lang="en-GB" dirty="0"/>
          </a:p>
          <a:p>
            <a:pPr rtl="0" eaLnBrk="1" fontAlgn="t" latinLnBrk="0" hangingPunct="1"/>
            <a:r>
              <a:rPr lang="en-GB" sz="1200" b="0" i="0" u="none" strike="noStrike" kern="1200" dirty="0">
                <a:solidFill>
                  <a:schemeClr val="tx1"/>
                </a:solidFill>
                <a:effectLst/>
                <a:latin typeface="+mn-lt"/>
                <a:ea typeface="+mn-ea"/>
                <a:cs typeface="+mn-cs"/>
              </a:rPr>
              <a:t>A survey of this region was made in 1900.</a:t>
            </a:r>
          </a:p>
          <a:p>
            <a:pPr rtl="0" eaLnBrk="1" fontAlgn="t" latinLnBrk="0" hangingPunct="1"/>
            <a:r>
              <a:rPr lang="en-GB" sz="1200" b="0" i="0" u="none" strike="noStrike" kern="1200" dirty="0">
                <a:solidFill>
                  <a:schemeClr val="tx1"/>
                </a:solidFill>
                <a:effectLst/>
                <a:latin typeface="+mn-lt"/>
                <a:ea typeface="+mn-ea"/>
                <a:cs typeface="+mn-cs"/>
              </a:rPr>
              <a:t>This region was surveyed in 1900.</a:t>
            </a:r>
          </a:p>
          <a:p>
            <a:pPr rtl="0" eaLnBrk="1" fontAlgn="t" latinLnBrk="0" hangingPunct="1"/>
            <a:r>
              <a:rPr lang="en-GB" sz="1200" b="0" i="0" u="none" strike="noStrike" kern="1200" dirty="0">
                <a:solidFill>
                  <a:schemeClr val="tx1"/>
                </a:solidFill>
                <a:effectLst/>
                <a:latin typeface="+mn-lt"/>
                <a:ea typeface="+mn-ea"/>
                <a:cs typeface="+mn-cs"/>
              </a:rPr>
              <a:t>Mobilization of the army was rapidly effected.</a:t>
            </a:r>
          </a:p>
          <a:p>
            <a:pPr rtl="0" eaLnBrk="1" fontAlgn="t" latinLnBrk="0" hangingPunct="1"/>
            <a:r>
              <a:rPr lang="en-GB" sz="1200" b="0" i="0" u="none" strike="noStrike" kern="1200" dirty="0">
                <a:solidFill>
                  <a:schemeClr val="tx1"/>
                </a:solidFill>
                <a:effectLst/>
                <a:latin typeface="+mn-lt"/>
                <a:ea typeface="+mn-ea"/>
                <a:cs typeface="+mn-cs"/>
              </a:rPr>
              <a:t>The army was rapidly mobilized.</a:t>
            </a:r>
          </a:p>
          <a:p>
            <a:pPr rtl="0" eaLnBrk="1" fontAlgn="t" latinLnBrk="0" hangingPunct="1"/>
            <a:r>
              <a:rPr lang="en-GB" sz="1200" b="0" i="0" u="none" strike="noStrike" kern="1200" dirty="0">
                <a:solidFill>
                  <a:schemeClr val="tx1"/>
                </a:solidFill>
                <a:effectLst/>
                <a:latin typeface="+mn-lt"/>
                <a:ea typeface="+mn-ea"/>
                <a:cs typeface="+mn-cs"/>
              </a:rPr>
              <a:t>Confirmation of these reports cannot be obtained.</a:t>
            </a:r>
          </a:p>
          <a:p>
            <a:pPr rtl="0" eaLnBrk="1" fontAlgn="t" latinLnBrk="0" hangingPunct="1"/>
            <a:r>
              <a:rPr lang="en-GB" sz="1200" b="0" i="0" u="none" strike="noStrike" kern="1200" dirty="0">
                <a:solidFill>
                  <a:schemeClr val="tx1"/>
                </a:solidFill>
                <a:effectLst/>
                <a:latin typeface="+mn-lt"/>
                <a:ea typeface="+mn-ea"/>
                <a:cs typeface="+mn-cs"/>
              </a:rPr>
              <a:t>These reports cannot be confirmed.</a:t>
            </a: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endParaRPr lang="en-GB" sz="1200" b="0" i="0" u="none" strike="noStrike" kern="1200" dirty="0">
              <a:solidFill>
                <a:schemeClr val="tx1"/>
              </a:solidFill>
              <a:effectLst/>
              <a:latin typeface="+mn-lt"/>
              <a:ea typeface="+mn-ea"/>
              <a:cs typeface="+mn-cs"/>
            </a:endParaRPr>
          </a:p>
          <a:p>
            <a:pPr rtl="0" eaLnBrk="1" fontAlgn="t" latinLnBrk="0" hangingPunct="1"/>
            <a:r>
              <a:rPr lang="en-GB" sz="1200" b="0" i="0" u="none" strike="noStrike" kern="1200" dirty="0">
                <a:solidFill>
                  <a:schemeClr val="tx1"/>
                </a:solidFill>
                <a:effectLst/>
                <a:latin typeface="+mn-lt"/>
                <a:ea typeface="+mn-ea"/>
                <a:cs typeface="+mn-cs"/>
              </a:rPr>
              <a:t>Gold was not allowed to be exported.</a:t>
            </a:r>
          </a:p>
          <a:p>
            <a:pPr rtl="0" eaLnBrk="1" fontAlgn="t" latinLnBrk="0" hangingPunct="1"/>
            <a:r>
              <a:rPr lang="en-GB" sz="1200" b="0" i="0" u="none" strike="noStrike" kern="1200" dirty="0">
                <a:solidFill>
                  <a:schemeClr val="tx1"/>
                </a:solidFill>
                <a:effectLst/>
                <a:latin typeface="+mn-lt"/>
                <a:ea typeface="+mn-ea"/>
                <a:cs typeface="+mn-cs"/>
              </a:rPr>
              <a:t>It was forbidden to export gold (The export of gold was prohibited).</a:t>
            </a:r>
          </a:p>
          <a:p>
            <a:pPr rtl="0" eaLnBrk="1" fontAlgn="t" latinLnBrk="0" hangingPunct="1"/>
            <a:r>
              <a:rPr lang="en-GB" sz="1200" b="0" i="0" u="none" strike="noStrike" kern="1200" dirty="0">
                <a:solidFill>
                  <a:schemeClr val="tx1"/>
                </a:solidFill>
                <a:effectLst/>
                <a:latin typeface="+mn-lt"/>
                <a:ea typeface="+mn-ea"/>
                <a:cs typeface="+mn-cs"/>
              </a:rPr>
              <a:t>He has been proved to have been seen entering the building.</a:t>
            </a:r>
          </a:p>
          <a:p>
            <a:pPr rtl="0" eaLnBrk="1" fontAlgn="t" latinLnBrk="0" hangingPunct="1"/>
            <a:r>
              <a:rPr lang="en-GB" sz="1200" b="0" i="0" u="none" strike="noStrike" kern="1200" dirty="0">
                <a:solidFill>
                  <a:schemeClr val="tx1"/>
                </a:solidFill>
                <a:effectLst/>
                <a:latin typeface="+mn-lt"/>
                <a:ea typeface="+mn-ea"/>
                <a:cs typeface="+mn-cs"/>
              </a:rPr>
              <a:t>It has been proved that he was seen to enter the building.</a:t>
            </a:r>
          </a:p>
          <a:p>
            <a:pPr rtl="0" eaLnBrk="1" fontAlgn="t" latinLnBrk="0" hangingPunct="1"/>
            <a:endParaRPr lang="en-GB" sz="1200" b="0" i="0" u="none" strike="noStrike" kern="1200" dirty="0">
              <a:solidFill>
                <a:schemeClr val="tx1"/>
              </a:solidFill>
              <a:effectLst/>
              <a:latin typeface="+mn-lt"/>
              <a:ea typeface="+mn-ea"/>
              <a:cs typeface="+mn-cs"/>
            </a:endParaRP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16</a:t>
            </a:fld>
            <a:endParaRPr lang="en-GB"/>
          </a:p>
        </p:txBody>
      </p:sp>
    </p:spTree>
    <p:extLst>
      <p:ext uri="{BB962C8B-B14F-4D97-AF65-F5344CB8AC3E}">
        <p14:creationId xmlns:p14="http://schemas.microsoft.com/office/powerpoint/2010/main" val="15677456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dirty="0">
                <a:solidFill>
                  <a:schemeClr val="tx1"/>
                </a:solidFill>
                <a:effectLst/>
                <a:latin typeface="+mn-lt"/>
                <a:ea typeface="+mn-ea"/>
                <a:cs typeface="+mn-cs"/>
              </a:rPr>
              <a:t>He was not very often on time.</a:t>
            </a:r>
          </a:p>
          <a:p>
            <a:pPr rtl="0" eaLnBrk="1" fontAlgn="t" latinLnBrk="0" hangingPunct="1"/>
            <a:r>
              <a:rPr lang="en-GB" sz="1200" b="0" i="0" u="none" strike="noStrike" kern="1200" dirty="0">
                <a:solidFill>
                  <a:schemeClr val="tx1"/>
                </a:solidFill>
                <a:effectLst/>
                <a:latin typeface="+mn-lt"/>
                <a:ea typeface="+mn-ea"/>
                <a:cs typeface="+mn-cs"/>
              </a:rPr>
              <a:t>He usually came late.</a:t>
            </a:r>
          </a:p>
          <a:p>
            <a:pPr rtl="0" eaLnBrk="1" fontAlgn="t" latinLnBrk="0" hangingPunct="1"/>
            <a:r>
              <a:rPr lang="en-GB" sz="1200" b="0" i="0" u="none" strike="noStrike" kern="1200" dirty="0">
                <a:solidFill>
                  <a:schemeClr val="tx1"/>
                </a:solidFill>
                <a:effectLst/>
                <a:latin typeface="+mn-lt"/>
                <a:ea typeface="+mn-ea"/>
                <a:cs typeface="+mn-cs"/>
              </a:rPr>
              <a:t>He did not think that studying Latin was much use.</a:t>
            </a:r>
          </a:p>
          <a:p>
            <a:pPr rtl="0" eaLnBrk="1" fontAlgn="t" latinLnBrk="0" hangingPunct="1"/>
            <a:r>
              <a:rPr lang="en-GB" sz="1200" b="0" i="0" u="none" strike="noStrike" kern="1200" dirty="0">
                <a:solidFill>
                  <a:schemeClr val="tx1"/>
                </a:solidFill>
                <a:effectLst/>
                <a:latin typeface="+mn-lt"/>
                <a:ea typeface="+mn-ea"/>
                <a:cs typeface="+mn-cs"/>
              </a:rPr>
              <a:t>He thought the study of Latin useless.</a:t>
            </a:r>
          </a:p>
          <a:p>
            <a:pPr rtl="0" eaLnBrk="1" fontAlgn="t" latinLnBrk="0" hangingPunct="1"/>
            <a:r>
              <a:rPr lang="en-GB" sz="1200" b="0" i="1" u="none" strike="noStrike" kern="1200" dirty="0">
                <a:solidFill>
                  <a:schemeClr val="tx1"/>
                </a:solidFill>
                <a:effectLst/>
                <a:latin typeface="+mn-lt"/>
                <a:ea typeface="+mn-ea"/>
                <a:cs typeface="+mn-cs"/>
              </a:rPr>
              <a:t>The Taming of the Shrew</a:t>
            </a:r>
            <a:r>
              <a:rPr lang="en-GB" sz="1200" b="0" i="0" u="none" strike="noStrike" kern="1200" dirty="0">
                <a:solidFill>
                  <a:schemeClr val="tx1"/>
                </a:solidFill>
                <a:effectLst/>
                <a:latin typeface="+mn-lt"/>
                <a:ea typeface="+mn-ea"/>
                <a:cs typeface="+mn-cs"/>
              </a:rPr>
              <a:t> is rather weak in spots. Shakespeare does not portray Katharine as a very admirable character, nor does Bianca remain long in memory as an important character in Shakespeare's works.</a:t>
            </a:r>
          </a:p>
          <a:p>
            <a:pPr rtl="0" eaLnBrk="1" fontAlgn="t" latinLnBrk="0" hangingPunct="1"/>
            <a:r>
              <a:rPr lang="en-GB" sz="1200" b="0" i="0" u="none" strike="noStrike" kern="1200" dirty="0">
                <a:solidFill>
                  <a:schemeClr val="tx1"/>
                </a:solidFill>
                <a:effectLst/>
                <a:latin typeface="+mn-lt"/>
                <a:ea typeface="+mn-ea"/>
                <a:cs typeface="+mn-cs"/>
              </a:rPr>
              <a:t>The women in </a:t>
            </a:r>
            <a:r>
              <a:rPr lang="en-GB" sz="1200" b="0" i="1" u="none" strike="noStrike" kern="1200" dirty="0">
                <a:solidFill>
                  <a:schemeClr val="tx1"/>
                </a:solidFill>
                <a:effectLst/>
                <a:latin typeface="+mn-lt"/>
                <a:ea typeface="+mn-ea"/>
                <a:cs typeface="+mn-cs"/>
              </a:rPr>
              <a:t>The Taming of the Shrew</a:t>
            </a:r>
            <a:r>
              <a:rPr lang="en-GB" sz="1200" b="0" i="0" u="none" strike="noStrike" kern="1200" dirty="0">
                <a:solidFill>
                  <a:schemeClr val="tx1"/>
                </a:solidFill>
                <a:effectLst/>
                <a:latin typeface="+mn-lt"/>
                <a:ea typeface="+mn-ea"/>
                <a:cs typeface="+mn-cs"/>
              </a:rPr>
              <a:t> are unattractive. Katharine is disagreeable, Bianca insignificant.</a:t>
            </a:r>
          </a:p>
          <a:p>
            <a:pPr marL="0" algn="just" rtl="0" eaLnBrk="1" fontAlgn="t" latinLnBrk="0" hangingPunct="1">
              <a:spcBef>
                <a:spcPts val="0"/>
              </a:spcBef>
              <a:spcAft>
                <a:spcPts val="0"/>
              </a:spcAft>
            </a:pPr>
            <a:endParaRPr lang="en-GB" sz="1200" b="0" i="0" u="none" strike="noStrike" kern="1200" dirty="0">
              <a:solidFill>
                <a:srgbClr val="000000"/>
              </a:solidFill>
              <a:effectLst/>
              <a:latin typeface="Calibri" panose="020F0502020204030204" pitchFamily="34" charset="0"/>
            </a:endParaRPr>
          </a:p>
          <a:p>
            <a:pPr marL="0" algn="just" rtl="0" eaLnBrk="1" fontAlgn="t" latinLnBrk="0" hangingPunct="1">
              <a:spcBef>
                <a:spcPts val="0"/>
              </a:spcBef>
              <a:spcAft>
                <a:spcPts val="0"/>
              </a:spcAft>
            </a:pPr>
            <a:endParaRPr lang="en-GB" sz="1200" b="0" i="0" u="none" strike="noStrike" kern="1200" dirty="0">
              <a:solidFill>
                <a:srgbClr val="000000"/>
              </a:solidFill>
              <a:effectLst/>
              <a:latin typeface="Calibri" panose="020F0502020204030204" pitchFamily="34" charset="0"/>
            </a:endParaRPr>
          </a:p>
          <a:p>
            <a:pPr marL="0" algn="just" rtl="0" eaLnBrk="1" fontAlgn="t" latinLnBrk="0" hangingPunct="1">
              <a:spcBef>
                <a:spcPts val="0"/>
              </a:spcBef>
              <a:spcAft>
                <a:spcPts val="0"/>
              </a:spcAft>
            </a:pPr>
            <a:endParaRPr lang="en-GB" sz="1200" b="0" i="0" u="none" strike="noStrike" kern="1200" dirty="0">
              <a:solidFill>
                <a:srgbClr val="000000"/>
              </a:solidFill>
              <a:effectLst/>
              <a:latin typeface="Calibri" panose="020F050202020403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not honest</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dishonest</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not important</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trifling</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did not remember</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forgot</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did not pay any attention to</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ignored</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did not have much confidence in</a:t>
            </a:r>
            <a:endParaRPr lang="en-GB" sz="1200" b="0" i="0" u="none" strike="noStrike" dirty="0">
              <a:effectLst/>
              <a:latin typeface="Arial" panose="020B0604020202020204" pitchFamily="34" charset="0"/>
            </a:endParaRPr>
          </a:p>
          <a:p>
            <a:pPr marL="0" algn="just" rtl="0" eaLnBrk="1" fontAlgn="t" latinLnBrk="0" hangingPunct="1">
              <a:spcBef>
                <a:spcPts val="0"/>
              </a:spcBef>
              <a:spcAft>
                <a:spcPts val="0"/>
              </a:spcAft>
            </a:pPr>
            <a:r>
              <a:rPr lang="en-GB" sz="1200" b="0" i="0" u="none" strike="noStrike" kern="1200" dirty="0">
                <a:solidFill>
                  <a:srgbClr val="000000"/>
                </a:solidFill>
                <a:effectLst/>
                <a:latin typeface="Calibri" panose="020F0502020204030204" pitchFamily="34" charset="0"/>
              </a:rPr>
              <a:t>distrusted</a:t>
            </a:r>
            <a:endParaRPr lang="en-GB" sz="1200" b="0" i="0" u="none" strike="noStrike" dirty="0">
              <a:effectLst/>
              <a:latin typeface="Arial" panose="020B0604020202020204" pitchFamily="34" charset="0"/>
            </a:endParaRP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17</a:t>
            </a:fld>
            <a:endParaRPr lang="en-GB"/>
          </a:p>
        </p:txBody>
      </p:sp>
    </p:spTree>
    <p:extLst>
      <p:ext uri="{BB962C8B-B14F-4D97-AF65-F5344CB8AC3E}">
        <p14:creationId xmlns:p14="http://schemas.microsoft.com/office/powerpoint/2010/main" val="36402484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dirty="0">
                <a:solidFill>
                  <a:schemeClr val="tx1"/>
                </a:solidFill>
                <a:effectLst/>
                <a:latin typeface="+mn-lt"/>
                <a:ea typeface="+mn-ea"/>
                <a:cs typeface="+mn-cs"/>
              </a:rPr>
              <a:t>A period of </a:t>
            </a:r>
            <a:r>
              <a:rPr lang="en-GB" sz="1200" b="0" i="0" u="none" strike="noStrike" kern="1200" dirty="0" err="1">
                <a:solidFill>
                  <a:schemeClr val="tx1"/>
                </a:solidFill>
                <a:effectLst/>
                <a:latin typeface="+mn-lt"/>
                <a:ea typeface="+mn-ea"/>
                <a:cs typeface="+mn-cs"/>
              </a:rPr>
              <a:t>unfavorable</a:t>
            </a:r>
            <a:r>
              <a:rPr lang="en-GB" sz="1200" b="0" i="0" u="none" strike="noStrike" kern="1200" dirty="0">
                <a:solidFill>
                  <a:schemeClr val="tx1"/>
                </a:solidFill>
                <a:effectLst/>
                <a:latin typeface="+mn-lt"/>
                <a:ea typeface="+mn-ea"/>
                <a:cs typeface="+mn-cs"/>
              </a:rPr>
              <a:t> weather set in.</a:t>
            </a:r>
          </a:p>
          <a:p>
            <a:pPr rtl="0" eaLnBrk="1" fontAlgn="t" latinLnBrk="0" hangingPunct="1"/>
            <a:r>
              <a:rPr lang="en-GB" sz="1200" b="0" i="0" u="none" strike="noStrike" kern="1200" dirty="0">
                <a:solidFill>
                  <a:schemeClr val="tx1"/>
                </a:solidFill>
                <a:effectLst/>
                <a:latin typeface="+mn-lt"/>
                <a:ea typeface="+mn-ea"/>
                <a:cs typeface="+mn-cs"/>
              </a:rPr>
              <a:t>It rained every day for a week.</a:t>
            </a:r>
          </a:p>
          <a:p>
            <a:pPr rtl="0" eaLnBrk="1" fontAlgn="t" latinLnBrk="0" hangingPunct="1"/>
            <a:r>
              <a:rPr lang="en-GB" sz="1200" b="0" i="0" u="none" strike="noStrike" kern="1200" dirty="0">
                <a:solidFill>
                  <a:schemeClr val="tx1"/>
                </a:solidFill>
                <a:effectLst/>
                <a:latin typeface="+mn-lt"/>
                <a:ea typeface="+mn-ea"/>
                <a:cs typeface="+mn-cs"/>
              </a:rPr>
              <a:t>He showed satisfaction as he took possession of his well-earned reward.</a:t>
            </a:r>
          </a:p>
          <a:p>
            <a:pPr rtl="0" eaLnBrk="1" fontAlgn="t" latinLnBrk="0" hangingPunct="1"/>
            <a:r>
              <a:rPr lang="en-GB" sz="1200" b="0" i="0" u="none" strike="noStrike" kern="1200" dirty="0">
                <a:solidFill>
                  <a:schemeClr val="tx1"/>
                </a:solidFill>
                <a:effectLst/>
                <a:latin typeface="+mn-lt"/>
                <a:ea typeface="+mn-ea"/>
                <a:cs typeface="+mn-cs"/>
              </a:rPr>
              <a:t>He grinned as he pocketed the coin.</a:t>
            </a:r>
          </a:p>
          <a:p>
            <a:pPr rtl="0" eaLnBrk="1" fontAlgn="t" latinLnBrk="0" hangingPunct="1"/>
            <a:r>
              <a:rPr lang="en-GB" sz="1200" b="0" i="0" u="none" strike="noStrike" kern="1200" dirty="0">
                <a:solidFill>
                  <a:schemeClr val="tx1"/>
                </a:solidFill>
                <a:effectLst/>
                <a:latin typeface="+mn-lt"/>
                <a:ea typeface="+mn-ea"/>
                <a:cs typeface="+mn-cs"/>
              </a:rPr>
              <a:t>There is a general agreement among those who have enjoyed the experience that surf-riding is productive of great exhilaration.</a:t>
            </a:r>
          </a:p>
          <a:p>
            <a:pPr rtl="0" eaLnBrk="1" fontAlgn="t" latinLnBrk="0" hangingPunct="1"/>
            <a:r>
              <a:rPr lang="en-GB" sz="1200" b="0" i="0" u="none" strike="noStrike" kern="1200" dirty="0">
                <a:solidFill>
                  <a:schemeClr val="tx1"/>
                </a:solidFill>
                <a:effectLst/>
                <a:latin typeface="+mn-lt"/>
                <a:ea typeface="+mn-ea"/>
                <a:cs typeface="+mn-cs"/>
              </a:rPr>
              <a:t>All who have tried surf-riding agree that it is most exhilarating.</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18</a:t>
            </a:fld>
            <a:endParaRPr lang="en-GB"/>
          </a:p>
        </p:txBody>
      </p:sp>
    </p:spTree>
    <p:extLst>
      <p:ext uri="{BB962C8B-B14F-4D97-AF65-F5344CB8AC3E}">
        <p14:creationId xmlns:p14="http://schemas.microsoft.com/office/powerpoint/2010/main" val="2765386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dirty="0">
                <a:solidFill>
                  <a:schemeClr val="tx1"/>
                </a:solidFill>
                <a:effectLst/>
                <a:latin typeface="+mn-lt"/>
                <a:ea typeface="+mn-ea"/>
                <a:cs typeface="+mn-cs"/>
              </a:rPr>
              <a:t>Formerly, science was taught by the textbook method, while now the laboratory method is employed.</a:t>
            </a:r>
          </a:p>
          <a:p>
            <a:pPr rtl="0" eaLnBrk="1" fontAlgn="t" latinLnBrk="0" hangingPunct="1"/>
            <a:r>
              <a:rPr lang="en-GB" sz="1200" b="0" i="0" u="none" strike="noStrike" kern="1200" dirty="0">
                <a:solidFill>
                  <a:schemeClr val="tx1"/>
                </a:solidFill>
                <a:effectLst/>
                <a:latin typeface="+mn-lt"/>
                <a:ea typeface="+mn-ea"/>
                <a:cs typeface="+mn-cs"/>
              </a:rPr>
              <a:t>Formerly, science was taught by the textbook method; now it is taught by the laboratory method.</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20</a:t>
            </a:fld>
            <a:endParaRPr lang="en-GB"/>
          </a:p>
        </p:txBody>
      </p:sp>
    </p:spTree>
    <p:extLst>
      <p:ext uri="{BB962C8B-B14F-4D97-AF65-F5344CB8AC3E}">
        <p14:creationId xmlns:p14="http://schemas.microsoft.com/office/powerpoint/2010/main" val="3642594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summarizing the action of a drama, the writer should always use the present tense. In summarizing a poem, story, or novel, he should preferably use the present, though he may use the past if he prefers. If the summary is in the present tense, antecedent action should be expressed by the perfect; if in the past, by the past perfect.</a:t>
            </a:r>
          </a:p>
          <a:p>
            <a:r>
              <a:rPr lang="en-GB" dirty="0"/>
              <a:t>An unforeseen chance prevents Friar John from delivering Friar Lawrence's letter to Romeo. Meanwhile, owing to her father's arbitrary change of the day set for her wedding, Juliet has been compelled to drink the potion on Tuesday night, with the result that Balthasar informs Romeo of her supposed death before Friar Lawrence learns of the non-delivery of the letter.</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21</a:t>
            </a:fld>
            <a:endParaRPr lang="en-GB"/>
          </a:p>
        </p:txBody>
      </p:sp>
    </p:spTree>
    <p:extLst>
      <p:ext uri="{BB962C8B-B14F-4D97-AF65-F5344CB8AC3E}">
        <p14:creationId xmlns:p14="http://schemas.microsoft.com/office/powerpoint/2010/main" val="27264016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eaLnBrk="1" fontAlgn="t" latinLnBrk="0" hangingPunct="1"/>
            <a:r>
              <a:rPr lang="en-GB" sz="1200" b="0" i="0" u="none" strike="noStrike" kern="1200" dirty="0">
                <a:solidFill>
                  <a:schemeClr val="tx1"/>
                </a:solidFill>
                <a:effectLst/>
                <a:latin typeface="+mn-lt"/>
                <a:ea typeface="+mn-ea"/>
                <a:cs typeface="+mn-cs"/>
              </a:rPr>
              <a:t>Humanity has hardly advanced in fortitude since that time, though it has advanced in many other ways.</a:t>
            </a:r>
          </a:p>
          <a:p>
            <a:pPr rtl="0" eaLnBrk="1" fontAlgn="t" latinLnBrk="0" hangingPunct="1"/>
            <a:r>
              <a:rPr lang="en-GB" sz="1200" b="0" i="0" u="none" strike="noStrike" kern="1200" dirty="0">
                <a:solidFill>
                  <a:schemeClr val="tx1"/>
                </a:solidFill>
                <a:effectLst/>
                <a:latin typeface="+mn-lt"/>
                <a:ea typeface="+mn-ea"/>
                <a:cs typeface="+mn-cs"/>
              </a:rPr>
              <a:t>Humanity, since that time, has advanced in many other ways, but it has hardly advanced in fortitude.</a:t>
            </a:r>
          </a:p>
          <a:p>
            <a:pPr rtl="0" eaLnBrk="1" fontAlgn="t" latinLnBrk="0" hangingPunct="1"/>
            <a:r>
              <a:rPr lang="en-GB" sz="1200" b="0" i="0" u="none" strike="noStrike" kern="1200" dirty="0">
                <a:solidFill>
                  <a:schemeClr val="tx1"/>
                </a:solidFill>
                <a:effectLst/>
                <a:latin typeface="+mn-lt"/>
                <a:ea typeface="+mn-ea"/>
                <a:cs typeface="+mn-cs"/>
              </a:rPr>
              <a:t>This steel is principally used for making razors, because of its hardness.</a:t>
            </a:r>
          </a:p>
          <a:p>
            <a:pPr rtl="0" eaLnBrk="1" fontAlgn="t" latinLnBrk="0" hangingPunct="1"/>
            <a:r>
              <a:rPr lang="en-GB" sz="1200" b="0" i="0" u="none" strike="noStrike" kern="1200" dirty="0">
                <a:solidFill>
                  <a:schemeClr val="tx1"/>
                </a:solidFill>
                <a:effectLst/>
                <a:latin typeface="+mn-lt"/>
                <a:ea typeface="+mn-ea"/>
                <a:cs typeface="+mn-cs"/>
              </a:rPr>
              <a:t>Because of its hardness, this steel is principally used in making razors.</a:t>
            </a:r>
          </a:p>
          <a:p>
            <a:endParaRPr lang="en-GB" dirty="0"/>
          </a:p>
        </p:txBody>
      </p:sp>
      <p:sp>
        <p:nvSpPr>
          <p:cNvPr id="4" name="Slide Number Placeholder 3"/>
          <p:cNvSpPr>
            <a:spLocks noGrp="1"/>
          </p:cNvSpPr>
          <p:nvPr>
            <p:ph type="sldNum" sz="quarter" idx="10"/>
          </p:nvPr>
        </p:nvSpPr>
        <p:spPr/>
        <p:txBody>
          <a:bodyPr/>
          <a:lstStyle/>
          <a:p>
            <a:fld id="{180E9D67-4D3C-4A42-9FDC-DD8C35CB648C}" type="slidenum">
              <a:rPr lang="en-GB" smtClean="0"/>
              <a:t>22</a:t>
            </a:fld>
            <a:endParaRPr lang="en-GB"/>
          </a:p>
        </p:txBody>
      </p:sp>
    </p:spTree>
    <p:extLst>
      <p:ext uri="{BB962C8B-B14F-4D97-AF65-F5344CB8AC3E}">
        <p14:creationId xmlns:p14="http://schemas.microsoft.com/office/powerpoint/2010/main" val="30470037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1533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7262048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15247157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69860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a:defRPr sz="4000" u="none"/>
            </a:lvl1p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9507328"/>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40"/>
            <a:ext cx="10515600" cy="2852737"/>
          </a:xfrm>
        </p:spPr>
        <p:txBody>
          <a:bodyPr anchor="b"/>
          <a:lstStyle>
            <a:lvl1pPr>
              <a:defRPr sz="4500"/>
            </a:lvl1pPr>
          </a:lstStyle>
          <a:p>
            <a:r>
              <a:rPr lang="en-US"/>
              <a:t>Click to edit Master title style</a:t>
            </a:r>
            <a:endParaRPr lang="en-GB"/>
          </a:p>
        </p:txBody>
      </p:sp>
      <p:sp>
        <p:nvSpPr>
          <p:cNvPr id="3" name="Text Placeholder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353939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54866490"/>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7"/>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9"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1"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5844190"/>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0548652"/>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9736968"/>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Content Placeholder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7650893"/>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3594197B-0074-44F7-86DA-5F48261BD696}"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8115049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endParaRPr lang="en-GB"/>
          </a:p>
        </p:txBody>
      </p:sp>
      <p:sp>
        <p:nvSpPr>
          <p:cNvPr id="3" name="Picture Placeholder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9629967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808190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0751100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594197B-0074-44F7-86DA-5F48261BD696}" type="datetimeFigureOut">
              <a:rPr lang="en-GB" smtClean="0"/>
              <a:t>23/09/2021</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58399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3594197B-0074-44F7-86DA-5F48261BD696}"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194624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3594197B-0074-44F7-86DA-5F48261BD696}" type="datetimeFigureOut">
              <a:rPr lang="en-GB" smtClean="0"/>
              <a:t>23/09/2021</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4049650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3594197B-0074-44F7-86DA-5F48261BD696}" type="datetimeFigureOut">
              <a:rPr lang="en-GB" smtClean="0"/>
              <a:t>23/09/2021</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760060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594197B-0074-44F7-86DA-5F48261BD696}" type="datetimeFigureOut">
              <a:rPr lang="en-GB" smtClean="0"/>
              <a:t>23/09/2021</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6194997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3883923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3594197B-0074-44F7-86DA-5F48261BD696}" type="datetimeFigureOut">
              <a:rPr lang="en-GB" smtClean="0"/>
              <a:t>23/09/2021</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2662F5A-088D-44DC-9BBB-6034CFCE8221}" type="slidenum">
              <a:rPr lang="en-GB" smtClean="0"/>
              <a:t>‹#›</a:t>
            </a:fld>
            <a:endParaRPr lang="en-GB"/>
          </a:p>
        </p:txBody>
      </p:sp>
    </p:spTree>
    <p:extLst>
      <p:ext uri="{BB962C8B-B14F-4D97-AF65-F5344CB8AC3E}">
        <p14:creationId xmlns:p14="http://schemas.microsoft.com/office/powerpoint/2010/main" val="21037842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94197B-0074-44F7-86DA-5F48261BD696}" type="datetimeFigureOut">
              <a:rPr lang="en-GB" smtClean="0"/>
              <a:t>23/09/2021</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662F5A-088D-44DC-9BBB-6034CFCE8221}" type="slidenum">
              <a:rPr lang="en-GB" smtClean="0"/>
              <a:t>‹#›</a:t>
            </a:fld>
            <a:endParaRPr lang="en-GB"/>
          </a:p>
        </p:txBody>
      </p:sp>
    </p:spTree>
    <p:extLst>
      <p:ext uri="{BB962C8B-B14F-4D97-AF65-F5344CB8AC3E}">
        <p14:creationId xmlns:p14="http://schemas.microsoft.com/office/powerpoint/2010/main" val="10337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9349" y="-99392"/>
            <a:ext cx="10515600" cy="1325563"/>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marL="0" marR="0" lvl="0" indent="0" algn="l" defTabSz="914400" rtl="0" eaLnBrk="1" fontAlgn="base" latinLnBrk="0" hangingPunct="1">
              <a:lnSpc>
                <a:spcPct val="100000"/>
              </a:lnSpc>
              <a:spcBef>
                <a:spcPct val="0"/>
              </a:spcBef>
              <a:spcAft>
                <a:spcPct val="0"/>
              </a:spcAft>
              <a:buClrTx/>
              <a:buSzTx/>
              <a:buFontTx/>
              <a:buNone/>
              <a:tabLst/>
              <a:defRPr/>
            </a:pPr>
            <a:fld id="{C7C15FE5-132E-4575-9E32-3B1818D7AD29}" type="datetimeFigureOut">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l" defTabSz="914400" rtl="0" eaLnBrk="1" fontAlgn="base" latinLnBrk="0" hangingPunct="1">
                <a:lnSpc>
                  <a:spcPct val="100000"/>
                </a:lnSpc>
                <a:spcBef>
                  <a:spcPct val="0"/>
                </a:spcBef>
                <a:spcAft>
                  <a:spcPct val="0"/>
                </a:spcAft>
                <a:buClrTx/>
                <a:buSzTx/>
                <a:buFontTx/>
                <a:buNone/>
                <a:tabLst/>
                <a:defRPr/>
              </a:pPr>
              <a:t>23/09/2021</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marL="0" marR="0" lvl="0" indent="0" algn="r" defTabSz="914400" rtl="0" eaLnBrk="1" fontAlgn="base" latinLnBrk="0" hangingPunct="1">
              <a:lnSpc>
                <a:spcPct val="100000"/>
              </a:lnSpc>
              <a:spcBef>
                <a:spcPct val="0"/>
              </a:spcBef>
              <a:spcAft>
                <a:spcPct val="0"/>
              </a:spcAft>
              <a:buClrTx/>
              <a:buSzTx/>
              <a:buFontTx/>
              <a:buNone/>
              <a:tabLst/>
              <a:defRPr/>
            </a:pPr>
            <a:fld id="{AA200B4D-457B-4F74-AC3D-6492609B948A}" type="slidenum">
              <a:rPr kumimoji="0" lang="en-GB" sz="900" b="0" i="0" u="none" strike="noStrike" kern="1200" cap="none" spc="0" normalizeH="0" baseline="0" noProof="0" smtClean="0">
                <a:ln>
                  <a:noFill/>
                </a:ln>
                <a:solidFill>
                  <a:prstClr val="black">
                    <a:tint val="75000"/>
                  </a:prstClr>
                </a:solidFill>
                <a:effectLst/>
                <a:uLnTx/>
                <a:uFillTx/>
                <a:latin typeface="Times New Roman" panose="02020603050405020304" pitchFamily="18"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a:t>
            </a:fld>
            <a:endParaRPr kumimoji="0" lang="en-GB" sz="900" b="0" i="0" u="none" strike="noStrike" kern="1200" cap="none" spc="0" normalizeH="0" baseline="0" noProof="0">
              <a:ln>
                <a:noFill/>
              </a:ln>
              <a:solidFill>
                <a:prstClr val="black">
                  <a:tint val="75000"/>
                </a:prstClr>
              </a:solidFill>
              <a:effectLst/>
              <a:uLnTx/>
              <a:uFillTx/>
              <a:latin typeface="Times New Roman" panose="02020603050405020304" pitchFamily="18" charset="0"/>
              <a:ea typeface="+mn-ea"/>
              <a:cs typeface="+mn-cs"/>
            </a:endParaRPr>
          </a:p>
        </p:txBody>
      </p:sp>
    </p:spTree>
    <p:extLst>
      <p:ext uri="{BB962C8B-B14F-4D97-AF65-F5344CB8AC3E}">
        <p14:creationId xmlns:p14="http://schemas.microsoft.com/office/powerpoint/2010/main" val="1732636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fade/>
  </p:transition>
  <p:txStyles>
    <p:titleStyle>
      <a:lvl1pPr algn="l" defTabSz="685800" rtl="0" eaLnBrk="1" latinLnBrk="0" hangingPunct="1">
        <a:lnSpc>
          <a:spcPct val="90000"/>
        </a:lnSpc>
        <a:spcBef>
          <a:spcPct val="0"/>
        </a:spcBef>
        <a:buNone/>
        <a:defRPr sz="3200" u="sng" kern="1200">
          <a:solidFill>
            <a:schemeClr val="tx1"/>
          </a:solidFill>
          <a:latin typeface="Arial" panose="020B0604020202020204" pitchFamily="34" charset="0"/>
          <a:ea typeface="+mj-ea"/>
          <a:cs typeface="Arial" panose="020B0604020202020204" pitchFamily="34" charset="0"/>
        </a:defRPr>
      </a:lvl1pPr>
    </p:titleStyle>
    <p:bodyStyle>
      <a:lvl1pPr marL="171450" indent="-171450" algn="l" defTabSz="685800" rtl="0" eaLnBrk="1" latinLnBrk="0" hangingPunct="1">
        <a:lnSpc>
          <a:spcPct val="90000"/>
        </a:lnSpc>
        <a:spcBef>
          <a:spcPts val="75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5143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2pPr>
      <a:lvl3pPr marL="8572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3pPr>
      <a:lvl4pPr marL="12001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4pPr>
      <a:lvl5pPr marL="1543050" indent="-171450" algn="l" defTabSz="685800" rtl="0" eaLnBrk="1" latinLnBrk="0" hangingPunct="1">
        <a:lnSpc>
          <a:spcPct val="90000"/>
        </a:lnSpc>
        <a:spcBef>
          <a:spcPts val="375"/>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morgan.feeney@strath.ac.u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hyperlink" Target="http://www.gutenberg.org/ebooks/37134"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3" Type="http://schemas.openxmlformats.org/officeDocument/2006/relationships/customXml" Target="../ink/ink6.xml"/><Relationship Id="rId18" Type="http://schemas.openxmlformats.org/officeDocument/2006/relationships/image" Target="../media/image11.emf"/><Relationship Id="rId26" Type="http://schemas.openxmlformats.org/officeDocument/2006/relationships/image" Target="../media/image15.emf"/><Relationship Id="rId21" Type="http://schemas.openxmlformats.org/officeDocument/2006/relationships/customXml" Target="../ink/ink10.xml"/><Relationship Id="rId34" Type="http://schemas.openxmlformats.org/officeDocument/2006/relationships/image" Target="../media/image19.emf"/><Relationship Id="rId7" Type="http://schemas.openxmlformats.org/officeDocument/2006/relationships/customXml" Target="../ink/ink3.xml"/><Relationship Id="rId12" Type="http://schemas.openxmlformats.org/officeDocument/2006/relationships/image" Target="../media/image8.emf"/><Relationship Id="rId17" Type="http://schemas.openxmlformats.org/officeDocument/2006/relationships/customXml" Target="../ink/ink8.xml"/><Relationship Id="rId25" Type="http://schemas.openxmlformats.org/officeDocument/2006/relationships/customXml" Target="../ink/ink12.xml"/><Relationship Id="rId33" Type="http://schemas.openxmlformats.org/officeDocument/2006/relationships/customXml" Target="../ink/ink16.xml"/><Relationship Id="rId38" Type="http://schemas.openxmlformats.org/officeDocument/2006/relationships/image" Target="../media/image21.emf"/><Relationship Id="rId2" Type="http://schemas.openxmlformats.org/officeDocument/2006/relationships/notesSlide" Target="../notesSlides/notesSlide7.xml"/><Relationship Id="rId16" Type="http://schemas.openxmlformats.org/officeDocument/2006/relationships/image" Target="../media/image10.emf"/><Relationship Id="rId20" Type="http://schemas.openxmlformats.org/officeDocument/2006/relationships/image" Target="../media/image12.emf"/><Relationship Id="rId29" Type="http://schemas.openxmlformats.org/officeDocument/2006/relationships/customXml" Target="../ink/ink14.xml"/><Relationship Id="rId1" Type="http://schemas.openxmlformats.org/officeDocument/2006/relationships/slideLayout" Target="../slideLayouts/slideLayout2.xml"/><Relationship Id="rId6" Type="http://schemas.openxmlformats.org/officeDocument/2006/relationships/image" Target="../media/image5.emf"/><Relationship Id="rId11" Type="http://schemas.openxmlformats.org/officeDocument/2006/relationships/customXml" Target="../ink/ink5.xml"/><Relationship Id="rId24" Type="http://schemas.openxmlformats.org/officeDocument/2006/relationships/image" Target="../media/image14.emf"/><Relationship Id="rId32" Type="http://schemas.openxmlformats.org/officeDocument/2006/relationships/image" Target="../media/image18.emf"/><Relationship Id="rId37" Type="http://schemas.openxmlformats.org/officeDocument/2006/relationships/customXml" Target="../ink/ink18.xml"/><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28" Type="http://schemas.openxmlformats.org/officeDocument/2006/relationships/image" Target="../media/image16.emf"/><Relationship Id="rId36" Type="http://schemas.openxmlformats.org/officeDocument/2006/relationships/image" Target="../media/image20.emf"/><Relationship Id="rId10" Type="http://schemas.openxmlformats.org/officeDocument/2006/relationships/image" Target="../media/image7.emf"/><Relationship Id="rId19" Type="http://schemas.openxmlformats.org/officeDocument/2006/relationships/customXml" Target="../ink/ink9.xml"/><Relationship Id="rId31" Type="http://schemas.openxmlformats.org/officeDocument/2006/relationships/customXml" Target="../ink/ink15.xml"/><Relationship Id="rId4" Type="http://schemas.openxmlformats.org/officeDocument/2006/relationships/image" Target="../media/image4.emf"/><Relationship Id="rId9" Type="http://schemas.openxmlformats.org/officeDocument/2006/relationships/customXml" Target="../ink/ink4.xml"/><Relationship Id="rId14" Type="http://schemas.openxmlformats.org/officeDocument/2006/relationships/image" Target="../media/image9.emf"/><Relationship Id="rId22" Type="http://schemas.openxmlformats.org/officeDocument/2006/relationships/image" Target="../media/image13.emf"/><Relationship Id="rId27" Type="http://schemas.openxmlformats.org/officeDocument/2006/relationships/customXml" Target="../ink/ink13.xml"/><Relationship Id="rId30" Type="http://schemas.openxmlformats.org/officeDocument/2006/relationships/image" Target="../media/image17.emf"/><Relationship Id="rId35" Type="http://schemas.openxmlformats.org/officeDocument/2006/relationships/customXml" Target="../ink/ink17.xml"/><Relationship Id="rId8" Type="http://schemas.openxmlformats.org/officeDocument/2006/relationships/image" Target="../media/image6.emf"/><Relationship Id="rId3" Type="http://schemas.openxmlformats.org/officeDocument/2006/relationships/customXml" Target="../ink/ink1.xml"/></Relationships>
</file>

<file path=ppt/slides/_rels/slide21.xml.rels><?xml version="1.0" encoding="UTF-8" standalone="yes"?>
<Relationships xmlns="http://schemas.openxmlformats.org/package/2006/relationships"><Relationship Id="rId8" Type="http://schemas.openxmlformats.org/officeDocument/2006/relationships/image" Target="../media/image24.emf"/><Relationship Id="rId3" Type="http://schemas.openxmlformats.org/officeDocument/2006/relationships/customXml" Target="../ink/ink19.xml"/><Relationship Id="rId7" Type="http://schemas.openxmlformats.org/officeDocument/2006/relationships/customXml" Target="../ink/ink21.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emf"/><Relationship Id="rId5" Type="http://schemas.openxmlformats.org/officeDocument/2006/relationships/customXml" Target="../ink/ink20.xml"/><Relationship Id="rId10" Type="http://schemas.openxmlformats.org/officeDocument/2006/relationships/image" Target="../media/image25.emf"/><Relationship Id="rId4" Type="http://schemas.openxmlformats.org/officeDocument/2006/relationships/image" Target="../media/image22.emf"/><Relationship Id="rId9" Type="http://schemas.openxmlformats.org/officeDocument/2006/relationships/customXml" Target="../ink/ink22.xml"/></Relationships>
</file>

<file path=ppt/slides/_rels/slide22.xml.rels><?xml version="1.0" encoding="UTF-8" standalone="yes"?>
<Relationships xmlns="http://schemas.openxmlformats.org/package/2006/relationships"><Relationship Id="rId8" Type="http://schemas.openxmlformats.org/officeDocument/2006/relationships/image" Target="../media/image28.emf"/><Relationship Id="rId3" Type="http://schemas.openxmlformats.org/officeDocument/2006/relationships/customXml" Target="../ink/ink23.xml"/><Relationship Id="rId7" Type="http://schemas.openxmlformats.org/officeDocument/2006/relationships/customXml" Target="../ink/ink25.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emf"/><Relationship Id="rId5" Type="http://schemas.openxmlformats.org/officeDocument/2006/relationships/customXml" Target="../ink/ink24.xml"/><Relationship Id="rId4" Type="http://schemas.openxmlformats.org/officeDocument/2006/relationships/image" Target="../media/image26.emf"/></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8" Type="http://schemas.openxmlformats.org/officeDocument/2006/relationships/image" Target="../media/image40.emf"/><Relationship Id="rId13" Type="http://schemas.openxmlformats.org/officeDocument/2006/relationships/customXml" Target="../ink/ink31.xml"/><Relationship Id="rId18" Type="http://schemas.openxmlformats.org/officeDocument/2006/relationships/image" Target="../media/image45.emf"/><Relationship Id="rId26" Type="http://schemas.openxmlformats.org/officeDocument/2006/relationships/image" Target="../media/image49.emf"/><Relationship Id="rId3" Type="http://schemas.openxmlformats.org/officeDocument/2006/relationships/customXml" Target="../ink/ink26.xml"/><Relationship Id="rId21" Type="http://schemas.openxmlformats.org/officeDocument/2006/relationships/customXml" Target="../ink/ink35.xml"/><Relationship Id="rId7" Type="http://schemas.openxmlformats.org/officeDocument/2006/relationships/customXml" Target="../ink/ink28.xml"/><Relationship Id="rId12" Type="http://schemas.openxmlformats.org/officeDocument/2006/relationships/image" Target="../media/image42.emf"/><Relationship Id="rId17" Type="http://schemas.openxmlformats.org/officeDocument/2006/relationships/customXml" Target="../ink/ink33.xml"/><Relationship Id="rId25" Type="http://schemas.openxmlformats.org/officeDocument/2006/relationships/customXml" Target="../ink/ink37.xml"/><Relationship Id="rId2" Type="http://schemas.openxmlformats.org/officeDocument/2006/relationships/hyperlink" Target="https://www.ncbi.nlm.nih.gov/pmc/articles/PMC4151990/figure/fig3/" TargetMode="External"/><Relationship Id="rId16" Type="http://schemas.openxmlformats.org/officeDocument/2006/relationships/image" Target="../media/image44.emf"/><Relationship Id="rId20" Type="http://schemas.openxmlformats.org/officeDocument/2006/relationships/image" Target="../media/image46.emf"/><Relationship Id="rId29"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image" Target="../media/image39.emf"/><Relationship Id="rId11" Type="http://schemas.openxmlformats.org/officeDocument/2006/relationships/customXml" Target="../ink/ink30.xml"/><Relationship Id="rId24" Type="http://schemas.openxmlformats.org/officeDocument/2006/relationships/image" Target="../media/image48.emf"/><Relationship Id="rId32" Type="http://schemas.openxmlformats.org/officeDocument/2006/relationships/image" Target="../media/image52.emf"/><Relationship Id="rId5" Type="http://schemas.openxmlformats.org/officeDocument/2006/relationships/customXml" Target="../ink/ink27.xml"/><Relationship Id="rId15" Type="http://schemas.openxmlformats.org/officeDocument/2006/relationships/customXml" Target="../ink/ink32.xml"/><Relationship Id="rId23" Type="http://schemas.openxmlformats.org/officeDocument/2006/relationships/customXml" Target="../ink/ink36.xml"/><Relationship Id="rId28" Type="http://schemas.openxmlformats.org/officeDocument/2006/relationships/image" Target="../media/image50.emf"/><Relationship Id="rId10" Type="http://schemas.openxmlformats.org/officeDocument/2006/relationships/image" Target="../media/image41.emf"/><Relationship Id="rId19" Type="http://schemas.openxmlformats.org/officeDocument/2006/relationships/customXml" Target="../ink/ink34.xml"/><Relationship Id="rId31" Type="http://schemas.openxmlformats.org/officeDocument/2006/relationships/customXml" Target="../ink/ink40.xml"/><Relationship Id="rId4" Type="http://schemas.openxmlformats.org/officeDocument/2006/relationships/image" Target="../media/image38.emf"/><Relationship Id="rId9" Type="http://schemas.openxmlformats.org/officeDocument/2006/relationships/customXml" Target="../ink/ink29.xml"/><Relationship Id="rId14" Type="http://schemas.openxmlformats.org/officeDocument/2006/relationships/image" Target="../media/image43.emf"/><Relationship Id="rId22" Type="http://schemas.openxmlformats.org/officeDocument/2006/relationships/image" Target="../media/image47.emf"/><Relationship Id="rId27" Type="http://schemas.openxmlformats.org/officeDocument/2006/relationships/customXml" Target="../ink/ink38.xml"/><Relationship Id="rId30" Type="http://schemas.openxmlformats.org/officeDocument/2006/relationships/image" Target="../media/image51.emf"/></Relationships>
</file>

<file path=ppt/slides/_rels/slide29.xml.rels><?xml version="1.0" encoding="UTF-8" standalone="yes"?>
<Relationships xmlns="http://schemas.openxmlformats.org/package/2006/relationships"><Relationship Id="rId8" Type="http://schemas.openxmlformats.org/officeDocument/2006/relationships/customXml" Target="../ink/ink44.xml"/><Relationship Id="rId13" Type="http://schemas.openxmlformats.org/officeDocument/2006/relationships/image" Target="../media/image57.emf"/><Relationship Id="rId18" Type="http://schemas.openxmlformats.org/officeDocument/2006/relationships/customXml" Target="../ink/ink49.xml"/><Relationship Id="rId3" Type="http://schemas.openxmlformats.org/officeDocument/2006/relationships/image" Target="../media/image290.emf"/><Relationship Id="rId21" Type="http://schemas.openxmlformats.org/officeDocument/2006/relationships/image" Target="../media/image61.emf"/><Relationship Id="rId7" Type="http://schemas.openxmlformats.org/officeDocument/2006/relationships/image" Target="../media/image54.emf"/><Relationship Id="rId12" Type="http://schemas.openxmlformats.org/officeDocument/2006/relationships/customXml" Target="../ink/ink46.xml"/><Relationship Id="rId17" Type="http://schemas.openxmlformats.org/officeDocument/2006/relationships/image" Target="../media/image59.emf"/><Relationship Id="rId2" Type="http://schemas.openxmlformats.org/officeDocument/2006/relationships/customXml" Target="../ink/ink41.xml"/><Relationship Id="rId16" Type="http://schemas.openxmlformats.org/officeDocument/2006/relationships/customXml" Target="../ink/ink48.xml"/><Relationship Id="rId20"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43.xml"/><Relationship Id="rId11" Type="http://schemas.openxmlformats.org/officeDocument/2006/relationships/image" Target="../media/image56.emf"/><Relationship Id="rId5" Type="http://schemas.openxmlformats.org/officeDocument/2006/relationships/image" Target="../media/image53.emf"/><Relationship Id="rId15" Type="http://schemas.openxmlformats.org/officeDocument/2006/relationships/image" Target="../media/image58.emf"/><Relationship Id="rId23" Type="http://schemas.openxmlformats.org/officeDocument/2006/relationships/image" Target="../media/image62.emf"/><Relationship Id="rId10" Type="http://schemas.openxmlformats.org/officeDocument/2006/relationships/customXml" Target="../ink/ink45.xml"/><Relationship Id="rId19" Type="http://schemas.openxmlformats.org/officeDocument/2006/relationships/image" Target="../media/image60.emf"/><Relationship Id="rId4" Type="http://schemas.openxmlformats.org/officeDocument/2006/relationships/customXml" Target="../ink/ink42.xml"/><Relationship Id="rId9" Type="http://schemas.openxmlformats.org/officeDocument/2006/relationships/image" Target="../media/image55.emf"/><Relationship Id="rId14" Type="http://schemas.openxmlformats.org/officeDocument/2006/relationships/customXml" Target="../ink/ink47.xml"/><Relationship Id="rId22" Type="http://schemas.openxmlformats.org/officeDocument/2006/relationships/customXml" Target="../ink/ink5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writing2.richmond.edu/writing/wweb/trans1.htm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29.emf"/><Relationship Id="rId13" Type="http://schemas.openxmlformats.org/officeDocument/2006/relationships/customXml" Target="../ink/ink55.xml"/><Relationship Id="rId18" Type="http://schemas.openxmlformats.org/officeDocument/2006/relationships/image" Target="../media/image34.emf"/><Relationship Id="rId3" Type="http://schemas.openxmlformats.org/officeDocument/2006/relationships/hyperlink" Target="https://www.ncbi.nlm.nih.gov/pmc/articles/PMC4151990/#bib47" TargetMode="External"/><Relationship Id="rId21" Type="http://schemas.openxmlformats.org/officeDocument/2006/relationships/customXml" Target="../ink/ink59.xml"/><Relationship Id="rId7" Type="http://schemas.openxmlformats.org/officeDocument/2006/relationships/customXml" Target="../ink/ink52.xml"/><Relationship Id="rId12" Type="http://schemas.openxmlformats.org/officeDocument/2006/relationships/image" Target="../media/image31.emf"/><Relationship Id="rId17" Type="http://schemas.openxmlformats.org/officeDocument/2006/relationships/customXml" Target="../ink/ink57.xml"/><Relationship Id="rId2" Type="http://schemas.openxmlformats.org/officeDocument/2006/relationships/hyperlink" Target="https://www.ncbi.nlm.nih.gov/pmc/articles/PMC4151990/#bib16" TargetMode="External"/><Relationship Id="rId16" Type="http://schemas.openxmlformats.org/officeDocument/2006/relationships/image" Target="../media/image33.emf"/><Relationship Id="rId20" Type="http://schemas.openxmlformats.org/officeDocument/2006/relationships/image" Target="../media/image35.emf"/><Relationship Id="rId1" Type="http://schemas.openxmlformats.org/officeDocument/2006/relationships/slideLayout" Target="../slideLayouts/slideLayout2.xml"/><Relationship Id="rId6" Type="http://schemas.openxmlformats.org/officeDocument/2006/relationships/hyperlink" Target="https://www.ncbi.nlm.nih.gov/pmc/articles/PMC4151990/#bib46" TargetMode="External"/><Relationship Id="rId11" Type="http://schemas.openxmlformats.org/officeDocument/2006/relationships/customXml" Target="../ink/ink54.xml"/><Relationship Id="rId24" Type="http://schemas.openxmlformats.org/officeDocument/2006/relationships/image" Target="../media/image37.emf"/><Relationship Id="rId5" Type="http://schemas.openxmlformats.org/officeDocument/2006/relationships/hyperlink" Target="https://www.ncbi.nlm.nih.gov/pmc/articles/PMC4151990/figure/fig5/" TargetMode="External"/><Relationship Id="rId15" Type="http://schemas.openxmlformats.org/officeDocument/2006/relationships/customXml" Target="../ink/ink56.xml"/><Relationship Id="rId23" Type="http://schemas.openxmlformats.org/officeDocument/2006/relationships/customXml" Target="../ink/ink60.xml"/><Relationship Id="rId10" Type="http://schemas.openxmlformats.org/officeDocument/2006/relationships/image" Target="../media/image30.emf"/><Relationship Id="rId19" Type="http://schemas.openxmlformats.org/officeDocument/2006/relationships/customXml" Target="../ink/ink58.xml"/><Relationship Id="rId4" Type="http://schemas.openxmlformats.org/officeDocument/2006/relationships/hyperlink" Target="https://www.ncbi.nlm.nih.gov/pmc/articles/PMC4151990/figure/figs4/" TargetMode="External"/><Relationship Id="rId9" Type="http://schemas.openxmlformats.org/officeDocument/2006/relationships/customXml" Target="../ink/ink53.xml"/><Relationship Id="rId14" Type="http://schemas.openxmlformats.org/officeDocument/2006/relationships/image" Target="../media/image32.emf"/><Relationship Id="rId22" Type="http://schemas.openxmlformats.org/officeDocument/2006/relationships/image" Target="../media/image36.em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8" Type="http://schemas.openxmlformats.org/officeDocument/2006/relationships/hyperlink" Target="https://mbio.asm.org/content/11/4/e01572-20.long#ref-29" TargetMode="External"/><Relationship Id="rId3" Type="http://schemas.openxmlformats.org/officeDocument/2006/relationships/hyperlink" Target="https://mbio.asm.org/content/11/4/e01572-20.long#ref-18" TargetMode="External"/><Relationship Id="rId7" Type="http://schemas.openxmlformats.org/officeDocument/2006/relationships/hyperlink" Target="https://mbio.asm.org/content/11/4/e01572-20.long#DC1" TargetMode="External"/><Relationship Id="rId2" Type="http://schemas.openxmlformats.org/officeDocument/2006/relationships/hyperlink" Target="https://mbio.asm.org/content/11/4/e01572-20.long#ref-17" TargetMode="External"/><Relationship Id="rId1" Type="http://schemas.openxmlformats.org/officeDocument/2006/relationships/slideLayout" Target="../slideLayouts/slideLayout2.xml"/><Relationship Id="rId6" Type="http://schemas.openxmlformats.org/officeDocument/2006/relationships/hyperlink" Target="https://mbio.asm.org/content/11/4/e01572-20.long#ref-11" TargetMode="External"/><Relationship Id="rId5" Type="http://schemas.openxmlformats.org/officeDocument/2006/relationships/hyperlink" Target="https://mbio.asm.org/content/11/4/e01572-20.long#ref-2" TargetMode="External"/><Relationship Id="rId4" Type="http://schemas.openxmlformats.org/officeDocument/2006/relationships/hyperlink" Target="https://mbio.asm.org/content/11/4/e01572-20.long#F2"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nature.com/articles/s41586-019-1547-y#ref-CR2" TargetMode="External"/><Relationship Id="rId2" Type="http://schemas.openxmlformats.org/officeDocument/2006/relationships/hyperlink" Target="https://www.nature.com/articles/s41586-019-1547-y#ref-CR1" TargetMode="External"/><Relationship Id="rId1" Type="http://schemas.openxmlformats.org/officeDocument/2006/relationships/slideLayout" Target="../slideLayouts/slideLayout13.xml"/><Relationship Id="rId6" Type="http://schemas.openxmlformats.org/officeDocument/2006/relationships/hyperlink" Target="https://www.nature.com/articles/s41586-019-1547-y#ref-CR5" TargetMode="External"/><Relationship Id="rId5" Type="http://schemas.openxmlformats.org/officeDocument/2006/relationships/hyperlink" Target="https://www.nature.com/articles/s41586-019-1547-y#ref-CR4" TargetMode="External"/><Relationship Id="rId4" Type="http://schemas.openxmlformats.org/officeDocument/2006/relationships/hyperlink" Target="https://www.nature.com/articles/s41586-019-1547-y#ref-CR3"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3" y="4905632"/>
            <a:ext cx="9144000" cy="631589"/>
          </a:xfrm>
        </p:spPr>
        <p:txBody>
          <a:bodyPr>
            <a:normAutofit/>
          </a:bodyPr>
          <a:lstStyle/>
          <a:p>
            <a:r>
              <a:rPr lang="en-GB" sz="3600" dirty="0" smtClean="0">
                <a:latin typeface="Arial" panose="020B0604020202020204" pitchFamily="34" charset="0"/>
                <a:cs typeface="Arial" panose="020B0604020202020204" pitchFamily="34" charset="0"/>
              </a:rPr>
              <a:t>style, grammar, and other tips</a:t>
            </a:r>
            <a:endParaRPr lang="en-GB" sz="3600" dirty="0">
              <a:latin typeface="Arial" panose="020B0604020202020204" pitchFamily="34" charset="0"/>
              <a:cs typeface="Arial" panose="020B0604020202020204" pitchFamily="34" charset="0"/>
            </a:endParaRPr>
          </a:p>
        </p:txBody>
      </p:sp>
      <p:sp>
        <p:nvSpPr>
          <p:cNvPr id="3" name="Subtitle 2"/>
          <p:cNvSpPr>
            <a:spLocks noGrp="1"/>
          </p:cNvSpPr>
          <p:nvPr>
            <p:ph type="subTitle" idx="1"/>
          </p:nvPr>
        </p:nvSpPr>
        <p:spPr>
          <a:xfrm>
            <a:off x="1363362" y="1921518"/>
            <a:ext cx="9144000" cy="1655762"/>
          </a:xfrm>
        </p:spPr>
        <p:txBody>
          <a:bodyPr>
            <a:noAutofit/>
          </a:bodyPr>
          <a:lstStyle/>
          <a:p>
            <a:r>
              <a:rPr lang="en-GB" sz="7200" dirty="0">
                <a:latin typeface="Arial" panose="020B0604020202020204" pitchFamily="34" charset="0"/>
                <a:cs typeface="Arial" panose="020B0604020202020204" pitchFamily="34" charset="0"/>
              </a:rPr>
              <a:t>How to write a scientific paper </a:t>
            </a:r>
            <a:r>
              <a:rPr lang="en-GB" sz="7200" b="1" u="sng" dirty="0">
                <a:latin typeface="Arial" panose="020B0604020202020204" pitchFamily="34" charset="0"/>
                <a:cs typeface="Arial" panose="020B0604020202020204" pitchFamily="34" charset="0"/>
              </a:rPr>
              <a:t>well</a:t>
            </a:r>
            <a:endParaRPr lang="en-GB" sz="7200" dirty="0">
              <a:latin typeface="Arial" panose="020B0604020202020204" pitchFamily="34" charset="0"/>
              <a:cs typeface="Arial" panose="020B0604020202020204" pitchFamily="34" charset="0"/>
            </a:endParaRPr>
          </a:p>
        </p:txBody>
      </p:sp>
      <p:sp>
        <p:nvSpPr>
          <p:cNvPr id="4" name="TextBox 3"/>
          <p:cNvSpPr txBox="1"/>
          <p:nvPr/>
        </p:nvSpPr>
        <p:spPr>
          <a:xfrm>
            <a:off x="4647401" y="5942243"/>
            <a:ext cx="2897203" cy="923330"/>
          </a:xfrm>
          <a:prstGeom prst="rect">
            <a:avLst/>
          </a:prstGeom>
          <a:noFill/>
        </p:spPr>
        <p:txBody>
          <a:bodyPr wrap="none" rtlCol="0">
            <a:spAutoFit/>
          </a:bodyPr>
          <a:lstStyle/>
          <a:p>
            <a:pPr algn="ctr"/>
            <a:r>
              <a:rPr lang="en-GB" dirty="0" err="1" smtClean="0"/>
              <a:t>Dr.</a:t>
            </a:r>
            <a:r>
              <a:rPr lang="en-GB" dirty="0" smtClean="0"/>
              <a:t> Morgan Feeney</a:t>
            </a:r>
          </a:p>
          <a:p>
            <a:pPr algn="ctr"/>
            <a:r>
              <a:rPr lang="en-GB" dirty="0" smtClean="0">
                <a:hlinkClick r:id="rId2"/>
              </a:rPr>
              <a:t>morgan.feeney@strath.ac.uk</a:t>
            </a:r>
            <a:endParaRPr lang="en-GB" dirty="0" smtClean="0"/>
          </a:p>
          <a:p>
            <a:pPr algn="ctr"/>
            <a:r>
              <a:rPr lang="en-GB" dirty="0" smtClean="0"/>
              <a:t>October </a:t>
            </a:r>
            <a:r>
              <a:rPr lang="en-GB" dirty="0" smtClean="0"/>
              <a:t>2021</a:t>
            </a:r>
            <a:endParaRPr lang="en-GB" dirty="0"/>
          </a:p>
        </p:txBody>
      </p:sp>
    </p:spTree>
    <p:extLst>
      <p:ext uri="{BB962C8B-B14F-4D97-AF65-F5344CB8AC3E}">
        <p14:creationId xmlns:p14="http://schemas.microsoft.com/office/powerpoint/2010/main" val="40925716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GB" b="1" dirty="0">
                <a:latin typeface="Arial" panose="020B0604020202020204" pitchFamily="34" charset="0"/>
                <a:cs typeface="Arial" panose="020B0604020202020204" pitchFamily="34" charset="0"/>
              </a:rPr>
              <a:t>Exercise 2: describe the results in this figure</a:t>
            </a:r>
          </a:p>
        </p:txBody>
      </p:sp>
      <p:sp>
        <p:nvSpPr>
          <p:cNvPr id="3" name="Content Placeholder 2"/>
          <p:cNvSpPr>
            <a:spLocks noGrp="1"/>
          </p:cNvSpPr>
          <p:nvPr>
            <p:ph idx="1"/>
          </p:nvPr>
        </p:nvSpPr>
        <p:spPr>
          <a:xfrm>
            <a:off x="838200" y="4845131"/>
            <a:ext cx="10515600" cy="1331831"/>
          </a:xfrm>
        </p:spPr>
        <p:txBody>
          <a:bodyPr>
            <a:noAutofit/>
          </a:bodyPr>
          <a:lstStyle/>
          <a:p>
            <a:pPr marL="0" indent="0">
              <a:buNone/>
            </a:pPr>
            <a:r>
              <a:rPr lang="en-GB" altLang="en-US" sz="1800" b="1" dirty="0">
                <a:latin typeface="Arial" panose="020B0604020202020204" pitchFamily="34" charset="0"/>
                <a:cs typeface="msgothic" charset="0"/>
              </a:rPr>
              <a:t>Figure 2. Oxygen deprivation modulates V. </a:t>
            </a:r>
            <a:r>
              <a:rPr lang="en-GB" altLang="en-US" sz="1800" b="1" dirty="0" err="1">
                <a:latin typeface="Arial" panose="020B0604020202020204" pitchFamily="34" charset="0"/>
                <a:cs typeface="msgothic" charset="0"/>
              </a:rPr>
              <a:t>cholerae</a:t>
            </a:r>
            <a:r>
              <a:rPr lang="en-GB" altLang="en-US" sz="1800" b="1" dirty="0">
                <a:latin typeface="Arial" panose="020B0604020202020204" pitchFamily="34" charset="0"/>
                <a:cs typeface="msgothic" charset="0"/>
              </a:rPr>
              <a:t> AI production. </a:t>
            </a:r>
            <a:r>
              <a:rPr lang="en-GB" altLang="en-US" sz="1800" dirty="0">
                <a:latin typeface="Arial" panose="020B0604020202020204" pitchFamily="34" charset="0"/>
                <a:cs typeface="msgothic" charset="0"/>
              </a:rPr>
              <a:t>(A) 80%, (B) 25%, or (C) 30% cell-free culture fluids prepared from WT V. </a:t>
            </a:r>
            <a:r>
              <a:rPr lang="en-GB" altLang="en-US" sz="1800" dirty="0" err="1">
                <a:latin typeface="Arial" panose="020B0604020202020204" pitchFamily="34" charset="0"/>
                <a:cs typeface="msgothic" charset="0"/>
              </a:rPr>
              <a:t>cholerae</a:t>
            </a:r>
            <a:r>
              <a:rPr lang="en-GB" altLang="en-US" sz="1800" dirty="0">
                <a:latin typeface="Arial" panose="020B0604020202020204" pitchFamily="34" charset="0"/>
                <a:cs typeface="msgothic" charset="0"/>
              </a:rPr>
              <a:t> grown in the presence or absence of O</a:t>
            </a:r>
            <a:r>
              <a:rPr lang="en-GB" altLang="en-US" sz="1800" baseline="-33000" dirty="0">
                <a:latin typeface="Arial" panose="020B0604020202020204" pitchFamily="34" charset="0"/>
                <a:cs typeface="msgothic" charset="0"/>
              </a:rPr>
              <a:t>2</a:t>
            </a:r>
            <a:r>
              <a:rPr lang="en-GB" altLang="en-US" sz="1800" dirty="0">
                <a:latin typeface="Arial" panose="020B0604020202020204" pitchFamily="34" charset="0"/>
                <a:cs typeface="msgothic" charset="0"/>
              </a:rPr>
              <a:t> were provided to </a:t>
            </a:r>
            <a:r>
              <a:rPr lang="en-GB" altLang="en-US" sz="1800" i="1" dirty="0">
                <a:latin typeface="Arial" panose="020B0604020202020204" pitchFamily="34" charset="0"/>
                <a:cs typeface="msgothic" charset="0"/>
              </a:rPr>
              <a:t>V. </a:t>
            </a:r>
            <a:r>
              <a:rPr lang="en-GB" altLang="en-US" sz="1800" i="1" dirty="0" err="1">
                <a:latin typeface="Arial" panose="020B0604020202020204" pitchFamily="34" charset="0"/>
                <a:cs typeface="msgothic" charset="0"/>
              </a:rPr>
              <a:t>cholerae</a:t>
            </a:r>
            <a:r>
              <a:rPr lang="en-GB" altLang="en-US" sz="1800" i="1" dirty="0">
                <a:latin typeface="Arial" panose="020B0604020202020204" pitchFamily="34" charset="0"/>
                <a:cs typeface="msgothic" charset="0"/>
              </a:rPr>
              <a:t> </a:t>
            </a:r>
            <a:r>
              <a:rPr lang="en-GB" altLang="en-US" sz="1800" dirty="0">
                <a:latin typeface="Arial" panose="020B0604020202020204" pitchFamily="34" charset="0"/>
                <a:cs typeface="msgothic" charset="0"/>
              </a:rPr>
              <a:t>reporter strains that produce bioluminescence in response to exogenous (A) CAI-1, (B) AI-2, or (C) DPO. Data represent the average values from biological replicates (</a:t>
            </a:r>
            <a:r>
              <a:rPr lang="en-GB" altLang="en-US" sz="1800" i="1" dirty="0">
                <a:latin typeface="Arial" panose="020B0604020202020204" pitchFamily="34" charset="0"/>
                <a:cs typeface="msgothic" charset="0"/>
              </a:rPr>
              <a:t>n </a:t>
            </a:r>
            <a:r>
              <a:rPr lang="en-GB" altLang="en-US" sz="1800" dirty="0">
                <a:latin typeface="Arial" panose="020B0604020202020204" pitchFamily="34" charset="0"/>
                <a:cs typeface="msgothic" charset="0"/>
              </a:rPr>
              <a:t>= 3), and error bars represent SD. Statistical significance was calculated using a two-tailed Student </a:t>
            </a:r>
            <a:r>
              <a:rPr lang="en-GB" altLang="en-US" sz="1800" i="1" dirty="0">
                <a:latin typeface="Arial" panose="020B0604020202020204" pitchFamily="34" charset="0"/>
                <a:cs typeface="msgothic" charset="0"/>
              </a:rPr>
              <a:t>t</a:t>
            </a:r>
            <a:r>
              <a:rPr lang="en-GB" altLang="en-US" sz="1800" dirty="0">
                <a:latin typeface="Arial" panose="020B0604020202020204" pitchFamily="34" charset="0"/>
                <a:cs typeface="msgothic" charset="0"/>
              </a:rPr>
              <a:t> test. Asterisks are as follows: * denotes </a:t>
            </a:r>
            <a:r>
              <a:rPr lang="en-GB" altLang="en-US" sz="1800" i="1" dirty="0">
                <a:latin typeface="Arial" panose="020B0604020202020204" pitchFamily="34" charset="0"/>
                <a:cs typeface="msgothic" charset="0"/>
              </a:rPr>
              <a:t>P</a:t>
            </a:r>
            <a:r>
              <a:rPr lang="en-GB" altLang="en-US" sz="1800" dirty="0">
                <a:latin typeface="Arial" panose="020B0604020202020204" pitchFamily="34" charset="0"/>
                <a:cs typeface="msgothic" charset="0"/>
              </a:rPr>
              <a:t> &lt; 0.05, *** denotes </a:t>
            </a:r>
            <a:r>
              <a:rPr lang="en-GB" altLang="en-US" sz="1800" i="1" dirty="0">
                <a:latin typeface="Arial" panose="020B0604020202020204" pitchFamily="34" charset="0"/>
                <a:cs typeface="msgothic" charset="0"/>
              </a:rPr>
              <a:t>P</a:t>
            </a:r>
            <a:r>
              <a:rPr lang="en-GB" altLang="en-US" sz="1800" dirty="0">
                <a:latin typeface="Arial" panose="020B0604020202020204" pitchFamily="34" charset="0"/>
                <a:cs typeface="msgothic" charset="0"/>
              </a:rPr>
              <a:t> &lt; 0.001, and **** denotes </a:t>
            </a:r>
            <a:r>
              <a:rPr lang="en-GB" altLang="en-US" sz="1800" i="1" dirty="0">
                <a:latin typeface="Arial" panose="020B0604020202020204" pitchFamily="34" charset="0"/>
                <a:cs typeface="msgothic" charset="0"/>
              </a:rPr>
              <a:t>P</a:t>
            </a:r>
            <a:r>
              <a:rPr lang="en-GB" altLang="en-US" sz="1800" dirty="0">
                <a:latin typeface="Arial" panose="020B0604020202020204" pitchFamily="34" charset="0"/>
                <a:cs typeface="msgothic" charset="0"/>
              </a:rPr>
              <a:t> &lt; 0.0001. LOD, limit of detection; AU, arbitrary units.</a:t>
            </a:r>
          </a:p>
          <a:p>
            <a:pPr marL="0" indent="0">
              <a:buNone/>
            </a:pPr>
            <a:endParaRPr lang="en-GB"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04" y="1690688"/>
            <a:ext cx="8604250" cy="2716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4"/>
          <p:cNvSpPr txBox="1">
            <a:spLocks noChangeArrowheads="1"/>
          </p:cNvSpPr>
          <p:nvPr/>
        </p:nvSpPr>
        <p:spPr bwMode="auto">
          <a:xfrm>
            <a:off x="7992794" y="6516688"/>
            <a:ext cx="43195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en-GB"/>
            </a:defPPr>
            <a:lvl1pPr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1pPr>
            <a:lvl2pPr marL="4318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2pPr>
            <a:lvl3pPr marL="6477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3pPr>
            <a:lvl4pPr marL="8636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4pPr>
            <a:lvl5pPr marL="10795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msgothic"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msgothic"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msgothic"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msgothic" charset="0"/>
              </a:defRPr>
            </a:lvl9pPr>
          </a:lstStyle>
          <a:p>
            <a:r>
              <a:rPr lang="en-GB" altLang="en-US" sz="1200" b="1" dirty="0" err="1">
                <a:latin typeface="Arial" panose="020B0604020202020204" pitchFamily="34" charset="0"/>
              </a:rPr>
              <a:t>Ameya</a:t>
            </a:r>
            <a:r>
              <a:rPr lang="en-GB" altLang="en-US" sz="1200" b="1" dirty="0">
                <a:latin typeface="Arial" panose="020B0604020202020204" pitchFamily="34" charset="0"/>
              </a:rPr>
              <a:t> A. </a:t>
            </a:r>
            <a:r>
              <a:rPr lang="en-GB" altLang="en-US" sz="1200" b="1" dirty="0" err="1">
                <a:latin typeface="Arial" panose="020B0604020202020204" pitchFamily="34" charset="0"/>
              </a:rPr>
              <a:t>Mashruwala</a:t>
            </a:r>
            <a:r>
              <a:rPr lang="en-GB" altLang="en-US" sz="1200" b="1" dirty="0">
                <a:latin typeface="Arial" panose="020B0604020202020204" pitchFamily="34" charset="0"/>
              </a:rPr>
              <a:t>, and Bonnie L. </a:t>
            </a:r>
            <a:r>
              <a:rPr lang="en-GB" altLang="en-US" sz="1200" b="1" dirty="0" err="1">
                <a:latin typeface="Arial" panose="020B0604020202020204" pitchFamily="34" charset="0"/>
              </a:rPr>
              <a:t>Bassler</a:t>
            </a:r>
            <a:r>
              <a:rPr lang="en-GB" altLang="en-US" sz="1200" b="1" dirty="0">
                <a:latin typeface="Arial" panose="020B0604020202020204" pitchFamily="34" charset="0"/>
              </a:rPr>
              <a:t> </a:t>
            </a:r>
            <a:r>
              <a:rPr lang="en-GB" altLang="en-US" sz="1200" b="1" dirty="0" err="1">
                <a:latin typeface="Arial" panose="020B0604020202020204" pitchFamily="34" charset="0"/>
              </a:rPr>
              <a:t>mBio</a:t>
            </a:r>
            <a:r>
              <a:rPr lang="en-GB" altLang="en-US" sz="1200" b="1" dirty="0">
                <a:latin typeface="Arial" panose="020B0604020202020204" pitchFamily="34" charset="0"/>
              </a:rPr>
              <a:t> 2020; doi:10.1128/mBio.01572-20</a:t>
            </a:r>
          </a:p>
        </p:txBody>
      </p:sp>
    </p:spTree>
    <p:extLst>
      <p:ext uri="{BB962C8B-B14F-4D97-AF65-F5344CB8AC3E}">
        <p14:creationId xmlns:p14="http://schemas.microsoft.com/office/powerpoint/2010/main" val="15219831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smtClean="0">
                <a:latin typeface="Arial" panose="020B0604020202020204" pitchFamily="34" charset="0"/>
                <a:cs typeface="Arial" panose="020B0604020202020204" pitchFamily="34" charset="0"/>
              </a:rPr>
              <a:t>Tip #2: Pay attention to the </a:t>
            </a:r>
            <a:r>
              <a:rPr lang="en-GB" b="1" dirty="0">
                <a:latin typeface="Arial" panose="020B0604020202020204" pitchFamily="34" charset="0"/>
                <a:cs typeface="Arial" panose="020B0604020202020204" pitchFamily="34" charset="0"/>
              </a:rPr>
              <a:t>mechanics of </a:t>
            </a:r>
            <a:r>
              <a:rPr lang="en-GB" b="1" dirty="0" smtClean="0">
                <a:latin typeface="Arial" panose="020B0604020202020204" pitchFamily="34" charset="0"/>
                <a:cs typeface="Arial" panose="020B0604020202020204" pitchFamily="34" charset="0"/>
              </a:rPr>
              <a:t>writing -- Use </a:t>
            </a:r>
            <a:r>
              <a:rPr lang="en-GB" b="1" dirty="0">
                <a:latin typeface="Arial" panose="020B0604020202020204" pitchFamily="34" charset="0"/>
                <a:cs typeface="Arial" panose="020B0604020202020204" pitchFamily="34" charset="0"/>
              </a:rPr>
              <a:t>a style guide</a:t>
            </a:r>
          </a:p>
        </p:txBody>
      </p:sp>
      <p:sp>
        <p:nvSpPr>
          <p:cNvPr id="3" name="Content Placeholder 2"/>
          <p:cNvSpPr>
            <a:spLocks noGrp="1"/>
          </p:cNvSpPr>
          <p:nvPr>
            <p:ph idx="1"/>
          </p:nvPr>
        </p:nvSpPr>
        <p:spPr>
          <a:xfrm>
            <a:off x="731322" y="5809796"/>
            <a:ext cx="10515600" cy="1048204"/>
          </a:xfrm>
        </p:spPr>
        <p:txBody>
          <a:bodyPr/>
          <a:lstStyle/>
          <a:p>
            <a:pPr marL="0" indent="0">
              <a:buNone/>
            </a:pPr>
            <a:r>
              <a:rPr lang="en-GB" dirty="0">
                <a:latin typeface="Arial" panose="020B0604020202020204" pitchFamily="34" charset="0"/>
                <a:cs typeface="Arial" panose="020B0604020202020204" pitchFamily="34" charset="0"/>
              </a:rPr>
              <a:t>Available </a:t>
            </a:r>
            <a:r>
              <a:rPr lang="en-GB" dirty="0">
                <a:latin typeface="Arial" panose="020B0604020202020204" pitchFamily="34" charset="0"/>
                <a:cs typeface="Arial" panose="020B0604020202020204" pitchFamily="34" charset="0"/>
                <a:hlinkClick r:id="rId2"/>
              </a:rPr>
              <a:t>http://www.gutenberg.org/ebooks/37134</a:t>
            </a:r>
            <a:r>
              <a:rPr lang="en-GB" dirty="0">
                <a:latin typeface="Arial" panose="020B0604020202020204" pitchFamily="34" charset="0"/>
                <a:cs typeface="Arial" panose="020B0604020202020204" pitchFamily="34" charset="0"/>
              </a:rPr>
              <a:t> or at your friendly university library</a:t>
            </a:r>
          </a:p>
        </p:txBody>
      </p:sp>
      <p:pic>
        <p:nvPicPr>
          <p:cNvPr id="1026" name="Picture 2" descr="https://encrypted-tbn0.gstatic.com/images?q=tbn%3AANd9GcQXUX1PgESS4ZbwOLBug0HPKFFh5o-Qc3LxfuDBHo-Zf61kiC-5E22ZtBq2clJsj4UvvKTQ9VuR&amp;usqp=CAc"/>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96291" y="2357425"/>
            <a:ext cx="2018517" cy="3287738"/>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085113" y="2963331"/>
            <a:ext cx="8003968" cy="2554545"/>
          </a:xfrm>
          <a:prstGeom prst="rect">
            <a:avLst/>
          </a:prstGeom>
        </p:spPr>
        <p:txBody>
          <a:bodyPr wrap="square">
            <a:spAutoFit/>
          </a:bodyPr>
          <a:lstStyle/>
          <a:p>
            <a:r>
              <a:rPr lang="en-GB" sz="3200" dirty="0">
                <a:latin typeface="Arial" panose="020B0604020202020204" pitchFamily="34" charset="0"/>
                <a:cs typeface="Arial" panose="020B0604020202020204" pitchFamily="34" charset="0"/>
              </a:rPr>
              <a:t>Rules on the following pages all come from </a:t>
            </a:r>
          </a:p>
          <a:p>
            <a:endParaRPr lang="en-GB" sz="3200" dirty="0">
              <a:latin typeface="Arial" panose="020B0604020202020204" pitchFamily="34" charset="0"/>
              <a:cs typeface="Arial" panose="020B0604020202020204" pitchFamily="34" charset="0"/>
            </a:endParaRPr>
          </a:p>
          <a:p>
            <a:r>
              <a:rPr lang="en-GB" sz="3200" dirty="0">
                <a:latin typeface="Arial" panose="020B0604020202020204" pitchFamily="34" charset="0"/>
                <a:cs typeface="Arial" panose="020B0604020202020204" pitchFamily="34" charset="0"/>
              </a:rPr>
              <a:t>Strunk &amp; White</a:t>
            </a:r>
          </a:p>
          <a:p>
            <a:r>
              <a:rPr lang="en-GB" sz="3200" dirty="0">
                <a:latin typeface="Arial" panose="020B0604020202020204" pitchFamily="34" charset="0"/>
                <a:cs typeface="Arial" panose="020B0604020202020204" pitchFamily="34" charset="0"/>
              </a:rPr>
              <a:t/>
            </a:r>
            <a:br>
              <a:rPr lang="en-GB" sz="3200" dirty="0">
                <a:latin typeface="Arial" panose="020B0604020202020204" pitchFamily="34" charset="0"/>
                <a:cs typeface="Arial" panose="020B0604020202020204" pitchFamily="34" charset="0"/>
              </a:rPr>
            </a:br>
            <a:r>
              <a:rPr lang="en-GB" sz="3200" dirty="0">
                <a:latin typeface="Arial" panose="020B0604020202020204" pitchFamily="34" charset="0"/>
                <a:cs typeface="Arial" panose="020B0604020202020204" pitchFamily="34" charset="0"/>
              </a:rPr>
              <a:t>section II: Principles of Composition</a:t>
            </a:r>
          </a:p>
        </p:txBody>
      </p:sp>
    </p:spTree>
    <p:extLst>
      <p:ext uri="{BB962C8B-B14F-4D97-AF65-F5344CB8AC3E}">
        <p14:creationId xmlns:p14="http://schemas.microsoft.com/office/powerpoint/2010/main" val="8143430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Autofit/>
          </a:bodyPr>
          <a:lstStyle/>
          <a:p>
            <a:pPr marL="0" indent="0">
              <a:buNone/>
            </a:pPr>
            <a:r>
              <a:rPr lang="en-GB" sz="3200" b="1" dirty="0">
                <a:latin typeface="Arial" panose="020B0604020202020204" pitchFamily="34" charset="0"/>
                <a:cs typeface="Arial" panose="020B0604020202020204" pitchFamily="34" charset="0"/>
              </a:rPr>
              <a:t>8. Make the paragraph the unit of composition: one paragraph to each topic.</a:t>
            </a:r>
          </a:p>
          <a:p>
            <a:pPr marL="0" indent="0">
              <a:buNone/>
            </a:pPr>
            <a:endParaRPr lang="en-GB" sz="3200" dirty="0">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6557346B-3D99-4C01-9C51-37A992EB4F2F}"/>
              </a:ext>
            </a:extLst>
          </p:cNvPr>
          <p:cNvSpPr/>
          <p:nvPr/>
        </p:nvSpPr>
        <p:spPr>
          <a:xfrm>
            <a:off x="688932" y="187890"/>
            <a:ext cx="10396602" cy="29811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6804185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Autofit/>
          </a:bodyPr>
          <a:lstStyle/>
          <a:p>
            <a:pPr marL="0" indent="0">
              <a:buNone/>
            </a:pPr>
            <a:r>
              <a:rPr lang="en-GB" sz="3200" b="1" dirty="0">
                <a:latin typeface="Arial" panose="020B0604020202020204" pitchFamily="34" charset="0"/>
                <a:cs typeface="Arial" panose="020B0604020202020204" pitchFamily="34" charset="0"/>
              </a:rPr>
              <a:t>9. As a rule, begin each paragraph with a topic sentence, end it in conformity with the beginning.</a:t>
            </a:r>
          </a:p>
          <a:p>
            <a:pPr marL="0" indent="0">
              <a:buNone/>
            </a:pPr>
            <a:r>
              <a:rPr lang="en-GB" sz="3200" dirty="0"/>
              <a:t>(a) the topic sentence comes at or near the beginning;</a:t>
            </a:r>
          </a:p>
          <a:p>
            <a:pPr marL="0" indent="0">
              <a:buNone/>
            </a:pPr>
            <a:r>
              <a:rPr lang="en-GB" sz="3200" dirty="0"/>
              <a:t>(b) the succeeding sentences explain or establish or develop the statement made in the topic sentence; and</a:t>
            </a:r>
          </a:p>
          <a:p>
            <a:pPr marL="0" indent="0">
              <a:buNone/>
            </a:pPr>
            <a:r>
              <a:rPr lang="en-GB" sz="3200" dirty="0"/>
              <a:t>(c) the final sentence either emphasizes the thought of the topic sentence or states some important consequence.</a:t>
            </a:r>
          </a:p>
          <a:p>
            <a:pPr marL="0" indent="0">
              <a:buNone/>
            </a:pPr>
            <a:r>
              <a:rPr lang="en-GB" sz="3200" dirty="0"/>
              <a:t>Ending with a digression, or with an unimportant detail, is particularly to be avoided.</a:t>
            </a:r>
          </a:p>
          <a:p>
            <a:pPr marL="0" indent="0">
              <a:buNone/>
            </a:pPr>
            <a:endParaRPr lang="en-GB" sz="3200" b="1"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1AC9F0CA-9FA8-410F-AE17-428CCD107284}"/>
              </a:ext>
            </a:extLst>
          </p:cNvPr>
          <p:cNvSpPr/>
          <p:nvPr/>
        </p:nvSpPr>
        <p:spPr>
          <a:xfrm>
            <a:off x="688932" y="187890"/>
            <a:ext cx="10396602" cy="630498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7674930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1999" cy="1325563"/>
          </a:xfrm>
        </p:spPr>
        <p:txBody>
          <a:bodyPr/>
          <a:lstStyle/>
          <a:p>
            <a:r>
              <a:rPr lang="en-GB" dirty="0"/>
              <a:t>Example of paragraph structure: </a:t>
            </a:r>
            <a:r>
              <a:rPr lang="en-GB" dirty="0" err="1"/>
              <a:t>Tschowri</a:t>
            </a:r>
            <a:r>
              <a:rPr lang="en-GB" dirty="0"/>
              <a:t> et al 2014 </a:t>
            </a:r>
          </a:p>
        </p:txBody>
      </p:sp>
      <p:sp>
        <p:nvSpPr>
          <p:cNvPr id="3" name="Content Placeholder 2"/>
          <p:cNvSpPr>
            <a:spLocks noGrp="1"/>
          </p:cNvSpPr>
          <p:nvPr>
            <p:ph idx="1"/>
          </p:nvPr>
        </p:nvSpPr>
        <p:spPr/>
        <p:txBody>
          <a:bodyPr>
            <a:normAutofit fontScale="92500" lnSpcReduction="20000"/>
          </a:bodyPr>
          <a:lstStyle/>
          <a:p>
            <a:pPr marL="0" indent="0">
              <a:buNone/>
            </a:pP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sits at the top of the regulatory cascade controlling development, serving to repress expression of sporulation genes during vegetative growth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In </a:t>
            </a:r>
            <a:r>
              <a:rPr lang="en-GB" i="1" dirty="0">
                <a:latin typeface="Arial" panose="020B0604020202020204" pitchFamily="34" charset="0"/>
                <a:cs typeface="Arial" panose="020B0604020202020204" pitchFamily="34" charset="0"/>
              </a:rPr>
              <a:t>Streptomyces </a:t>
            </a:r>
            <a:r>
              <a:rPr lang="en-GB" i="1" dirty="0" err="1">
                <a:latin typeface="Arial" panose="020B0604020202020204" pitchFamily="34" charset="0"/>
                <a:cs typeface="Arial" panose="020B0604020202020204" pitchFamily="34" charset="0"/>
              </a:rPr>
              <a:t>coelicolor</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controls the expression of at least 167 genes, including 42 genes (∼25% of the regulon) that encode regulatory proteins (Elliot et al., 2001,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Among these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targets are many genes known to play critical roles in</a:t>
            </a:r>
            <a:r>
              <a:rPr lang="en-GB" i="1" dirty="0">
                <a:latin typeface="Arial" panose="020B0604020202020204" pitchFamily="34" charset="0"/>
                <a:cs typeface="Arial" panose="020B0604020202020204" pitchFamily="34" charset="0"/>
              </a:rPr>
              <a:t> Streptomyces </a:t>
            </a:r>
            <a:r>
              <a:rPr lang="en-GB" dirty="0">
                <a:latin typeface="Arial" panose="020B0604020202020204" pitchFamily="34" charset="0"/>
                <a:cs typeface="Arial" panose="020B0604020202020204" pitchFamily="34" charset="0"/>
              </a:rPr>
              <a:t>development, including other </a:t>
            </a:r>
            <a:r>
              <a:rPr lang="en-GB" dirty="0" err="1">
                <a:latin typeface="Arial" panose="020B0604020202020204" pitchFamily="34" charset="0"/>
                <a:cs typeface="Arial" panose="020B0604020202020204" pitchFamily="34" charset="0"/>
              </a:rPr>
              <a:t>bld</a:t>
            </a:r>
            <a:r>
              <a:rPr lang="en-GB" dirty="0">
                <a:latin typeface="Arial" panose="020B0604020202020204" pitchFamily="34" charset="0"/>
                <a:cs typeface="Arial" panose="020B0604020202020204" pitchFamily="34" charset="0"/>
              </a:rPr>
              <a:t> regulators (e.g., </a:t>
            </a:r>
            <a:r>
              <a:rPr lang="en-GB" i="1" dirty="0" err="1">
                <a:latin typeface="Arial" panose="020B0604020202020204" pitchFamily="34" charset="0"/>
                <a:cs typeface="Arial" panose="020B0604020202020204" pitchFamily="34" charset="0"/>
              </a:rPr>
              <a:t>bldA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bldC</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bldH</a:t>
            </a:r>
            <a:r>
              <a:rPr lang="en-GB" i="1" dirty="0">
                <a:latin typeface="Arial" panose="020B0604020202020204" pitchFamily="34" charset="0"/>
                <a:cs typeface="Arial" panose="020B0604020202020204" pitchFamily="34" charset="0"/>
              </a:rPr>
              <a:t>/</a:t>
            </a:r>
            <a:r>
              <a:rPr lang="en-GB" i="1" dirty="0" err="1">
                <a:latin typeface="Arial" panose="020B0604020202020204" pitchFamily="34" charset="0"/>
                <a:cs typeface="Arial" panose="020B0604020202020204" pitchFamily="34" charset="0"/>
              </a:rPr>
              <a:t>adpA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bldM</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bldN</a:t>
            </a:r>
            <a:r>
              <a:rPr lang="en-GB" dirty="0">
                <a:latin typeface="Arial" panose="020B0604020202020204" pitchFamily="34" charset="0"/>
                <a:cs typeface="Arial" panose="020B0604020202020204" pitchFamily="34" charset="0"/>
              </a:rPr>
              <a:t>), several </a:t>
            </a:r>
            <a:r>
              <a:rPr lang="en-GB" dirty="0" err="1">
                <a:latin typeface="Arial" panose="020B0604020202020204" pitchFamily="34" charset="0"/>
                <a:cs typeface="Arial" panose="020B0604020202020204" pitchFamily="34" charset="0"/>
              </a:rPr>
              <a:t>whi</a:t>
            </a:r>
            <a:r>
              <a:rPr lang="en-GB" dirty="0">
                <a:latin typeface="Arial" panose="020B0604020202020204" pitchFamily="34" charset="0"/>
                <a:cs typeface="Arial" panose="020B0604020202020204" pitchFamily="34" charset="0"/>
              </a:rPr>
              <a:t> (white) regulators required for the differentiation of aerial hyphae into spores (e.g., </a:t>
            </a:r>
            <a:r>
              <a:rPr lang="en-GB" i="1" dirty="0" err="1">
                <a:latin typeface="Arial" panose="020B0604020202020204" pitchFamily="34" charset="0"/>
                <a:cs typeface="Arial" panose="020B0604020202020204" pitchFamily="34" charset="0"/>
              </a:rPr>
              <a:t>whiG</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whiB</a:t>
            </a:r>
            <a:r>
              <a:rPr lang="en-GB" dirty="0">
                <a:latin typeface="Arial" panose="020B0604020202020204" pitchFamily="34" charset="0"/>
                <a:cs typeface="Arial" panose="020B0604020202020204" pitchFamily="34" charset="0"/>
              </a:rPr>
              <a:t>), and genes encoding critical components of the cell division and chromosome segregation machineries such as </a:t>
            </a:r>
            <a:r>
              <a:rPr lang="en-GB" dirty="0" err="1">
                <a:latin typeface="Arial" panose="020B0604020202020204" pitchFamily="34" charset="0"/>
                <a:cs typeface="Arial" panose="020B0604020202020204" pitchFamily="34" charset="0"/>
              </a:rPr>
              <a:t>FtsZ</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SsgB</a:t>
            </a:r>
            <a:r>
              <a:rPr lang="en-GB" dirty="0">
                <a:latin typeface="Arial" panose="020B0604020202020204" pitchFamily="34" charset="0"/>
                <a:cs typeface="Arial" panose="020B0604020202020204" pitchFamily="34" charset="0"/>
              </a:rPr>
              <a:t>, and the DNA translocase </a:t>
            </a:r>
            <a:r>
              <a:rPr lang="en-GB" dirty="0" err="1">
                <a:latin typeface="Arial" panose="020B0604020202020204" pitchFamily="34" charset="0"/>
                <a:cs typeface="Arial" panose="020B0604020202020204" pitchFamily="34" charset="0"/>
              </a:rPr>
              <a:t>SffA</a:t>
            </a:r>
            <a:r>
              <a:rPr lang="en-GB" dirty="0">
                <a:latin typeface="Arial" panose="020B0604020202020204" pitchFamily="34" charset="0"/>
                <a:cs typeface="Arial" panose="020B0604020202020204" pitchFamily="34" charset="0"/>
              </a:rPr>
              <a:t>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McCormick, 2009). How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activity is regulated, however, has been unknown.</a:t>
            </a:r>
          </a:p>
        </p:txBody>
      </p:sp>
    </p:spTree>
    <p:extLst>
      <p:ext uri="{BB962C8B-B14F-4D97-AF65-F5344CB8AC3E}">
        <p14:creationId xmlns:p14="http://schemas.microsoft.com/office/powerpoint/2010/main" val="345762271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Autofit/>
          </a:bodyPr>
          <a:lstStyle/>
          <a:p>
            <a:pPr marL="0" lvl="0" indent="238125"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1</a:t>
            </a:r>
            <a:r>
              <a:rPr lang="en-US" altLang="en-US" b="1" dirty="0" bmk="">
                <a:solidFill>
                  <a:srgbClr val="000000"/>
                </a:solidFill>
                <a:latin typeface="Arial" panose="020B0604020202020204" pitchFamily="34" charset="0"/>
                <a:cs typeface="Arial" panose="020B0604020202020204" pitchFamily="34" charset="0"/>
              </a:rPr>
              <a:t>0.</a:t>
            </a:r>
            <a:r>
              <a:rPr lang="en-US" altLang="en-US" b="1" dirty="0">
                <a:solidFill>
                  <a:srgbClr val="000000"/>
                </a:solidFill>
                <a:latin typeface="Arial" panose="020B0604020202020204" pitchFamily="34" charset="0"/>
                <a:cs typeface="Arial" panose="020B0604020202020204" pitchFamily="34" charset="0"/>
              </a:rPr>
              <a:t> Use the active voice.</a:t>
            </a:r>
          </a:p>
          <a:p>
            <a:pPr marL="0" lvl="0" indent="238125" eaLnBrk="0" fontAlgn="base" hangingPunct="0">
              <a:lnSpc>
                <a:spcPct val="100000"/>
              </a:lnSpc>
              <a:spcBef>
                <a:spcPct val="0"/>
              </a:spcBef>
              <a:spcAft>
                <a:spcPct val="0"/>
              </a:spcAft>
              <a:buNone/>
            </a:pPr>
            <a:endParaRPr lang="en-US" altLang="en-US" b="1" dirty="0">
              <a:solidFill>
                <a:srgbClr val="000000"/>
              </a:solidFill>
              <a:latin typeface="Arial" panose="020B0604020202020204" pitchFamily="34" charset="0"/>
              <a:cs typeface="Arial" panose="020B0604020202020204" pitchFamily="34" charset="0"/>
            </a:endParaRPr>
          </a:p>
          <a:p>
            <a:pPr marL="0" lvl="0" indent="238125"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Examples from </a:t>
            </a:r>
            <a:r>
              <a:rPr lang="en-US" altLang="en-US" b="1" dirty="0" err="1">
                <a:solidFill>
                  <a:srgbClr val="000000"/>
                </a:solidFill>
                <a:latin typeface="Arial" panose="020B0604020202020204" pitchFamily="34" charset="0"/>
                <a:cs typeface="Arial" panose="020B0604020202020204" pitchFamily="34" charset="0"/>
              </a:rPr>
              <a:t>Tschowri</a:t>
            </a:r>
            <a:r>
              <a:rPr lang="en-US" altLang="en-US" b="1" dirty="0">
                <a:solidFill>
                  <a:srgbClr val="000000"/>
                </a:solidFill>
                <a:latin typeface="Arial" panose="020B0604020202020204" pitchFamily="34" charset="0"/>
                <a:cs typeface="Arial" panose="020B0604020202020204" pitchFamily="34" charset="0"/>
              </a:rPr>
              <a:t> et al 2014</a:t>
            </a:r>
          </a:p>
          <a:p>
            <a:pPr marL="0" lvl="0" indent="238125"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GB" altLang="en-US" dirty="0">
                <a:latin typeface="Arial" panose="020B0604020202020204" pitchFamily="34" charset="0"/>
                <a:cs typeface="Arial" panose="020B0604020202020204" pitchFamily="34" charset="0"/>
              </a:rPr>
              <a:t>Having shown that </a:t>
            </a:r>
            <a:r>
              <a:rPr lang="en-GB" altLang="en-US"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binds c-di-GMP, we tested the effect of c-di-GMP on </a:t>
            </a:r>
            <a:r>
              <a:rPr lang="en-GB" altLang="en-US"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DNA binding.</a:t>
            </a:r>
          </a:p>
          <a:p>
            <a:pPr marL="0" lvl="0" indent="238125" eaLnBrk="0" fontAlgn="base" hangingPunct="0">
              <a:lnSpc>
                <a:spcPct val="100000"/>
              </a:lnSpc>
              <a:spcBef>
                <a:spcPct val="0"/>
              </a:spcBef>
              <a:spcAft>
                <a:spcPct val="0"/>
              </a:spcAft>
              <a:buNone/>
            </a:pPr>
            <a:endParaRPr lang="en-GB" altLang="en-US" dirty="0">
              <a:latin typeface="Arial" panose="020B0604020202020204" pitchFamily="34" charset="0"/>
              <a:cs typeface="Arial" panose="020B0604020202020204" pitchFamily="34" charset="0"/>
            </a:endParaRPr>
          </a:p>
          <a:p>
            <a:pPr marL="0" lvl="0" indent="238125"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Using global chromatin immunoprecipitation-microarray analysis (</a:t>
            </a:r>
            <a:r>
              <a:rPr lang="en-GB" altLang="en-US" dirty="0" err="1">
                <a:latin typeface="Arial" panose="020B0604020202020204" pitchFamily="34" charset="0"/>
                <a:cs typeface="Arial" panose="020B0604020202020204" pitchFamily="34" charset="0"/>
              </a:rPr>
              <a:t>ChIP</a:t>
            </a:r>
            <a:r>
              <a:rPr lang="en-GB" altLang="en-US" dirty="0">
                <a:latin typeface="Arial" panose="020B0604020202020204" pitchFamily="34" charset="0"/>
                <a:cs typeface="Arial" panose="020B0604020202020204" pitchFamily="34" charset="0"/>
              </a:rPr>
              <a:t>-chip), we previously identified the complete </a:t>
            </a:r>
            <a:r>
              <a:rPr lang="en-GB" altLang="en-US"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regulon in S. </a:t>
            </a:r>
            <a:r>
              <a:rPr lang="en-GB" altLang="en-US" dirty="0" err="1">
                <a:latin typeface="Arial" panose="020B0604020202020204" pitchFamily="34" charset="0"/>
                <a:cs typeface="Arial" panose="020B0604020202020204" pitchFamily="34" charset="0"/>
              </a:rPr>
              <a:t>coelicolor</a:t>
            </a:r>
            <a:r>
              <a:rPr lang="en-GB" altLang="en-US" dirty="0">
                <a:latin typeface="Arial" panose="020B0604020202020204" pitchFamily="34" charset="0"/>
                <a:cs typeface="Arial" panose="020B0604020202020204" pitchFamily="34" charset="0"/>
              </a:rPr>
              <a:t>, showing that it encompasses ∼167 transcription units</a:t>
            </a:r>
            <a:endParaRPr lang="en-US" alt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A1D9C925-4E80-4435-BAC4-0B623310E0BE}"/>
              </a:ext>
            </a:extLst>
          </p:cNvPr>
          <p:cNvSpPr/>
          <p:nvPr/>
        </p:nvSpPr>
        <p:spPr>
          <a:xfrm>
            <a:off x="688932" y="187891"/>
            <a:ext cx="10396602" cy="241752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213754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Autofit/>
          </a:bodyPr>
          <a:lstStyle/>
          <a:p>
            <a:pPr marL="0" lvl="0" indent="238125"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1</a:t>
            </a:r>
            <a:r>
              <a:rPr lang="en-US" altLang="en-US" b="1" dirty="0" bmk="">
                <a:solidFill>
                  <a:srgbClr val="000000"/>
                </a:solidFill>
                <a:latin typeface="Arial" panose="020B0604020202020204" pitchFamily="34" charset="0"/>
                <a:cs typeface="Arial" panose="020B0604020202020204" pitchFamily="34" charset="0"/>
              </a:rPr>
              <a:t>0.</a:t>
            </a:r>
            <a:r>
              <a:rPr lang="en-US" altLang="en-US" b="1" dirty="0">
                <a:solidFill>
                  <a:srgbClr val="000000"/>
                </a:solidFill>
                <a:latin typeface="Arial" panose="020B0604020202020204" pitchFamily="34" charset="0"/>
                <a:cs typeface="Arial" panose="020B0604020202020204" pitchFamily="34" charset="0"/>
              </a:rPr>
              <a:t> Use the active voice.</a:t>
            </a:r>
          </a:p>
          <a:p>
            <a:pPr marL="0" lvl="0" indent="238125"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r>
              <a:rPr lang="en-US" altLang="en-US" b="1" dirty="0">
                <a:latin typeface="Arial" panose="020B0604020202020204" pitchFamily="34" charset="0"/>
                <a:cs typeface="Arial" panose="020B0604020202020204" pitchFamily="34" charset="0"/>
              </a:rPr>
              <a:t>EXCEPTION: methods sections!</a:t>
            </a:r>
            <a:endParaRPr lang="en-US" altLang="en-US"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
        <p:nvSpPr>
          <p:cNvPr id="6" name="Rectangle 5"/>
          <p:cNvSpPr/>
          <p:nvPr/>
        </p:nvSpPr>
        <p:spPr>
          <a:xfrm>
            <a:off x="743198" y="3480619"/>
            <a:ext cx="11174681" cy="3170099"/>
          </a:xfrm>
          <a:prstGeom prst="rect">
            <a:avLst/>
          </a:prstGeom>
        </p:spPr>
        <p:txBody>
          <a:bodyPr wrap="square">
            <a:spAutoFit/>
          </a:bodyPr>
          <a:lstStyle/>
          <a:p>
            <a:r>
              <a:rPr lang="en-GB" sz="2000" dirty="0">
                <a:latin typeface="Arial" panose="020B0604020202020204" pitchFamily="34" charset="0"/>
                <a:cs typeface="Arial" panose="020B0604020202020204" pitchFamily="34" charset="0"/>
              </a:rPr>
              <a:t>Determination of c-di-GMP Binding to Proteins by Differential Radial Capillary Action of Ligand Assay</a:t>
            </a:r>
          </a:p>
          <a:p>
            <a:r>
              <a:rPr lang="en-GB" sz="2000" dirty="0" err="1">
                <a:latin typeface="Arial" panose="020B0604020202020204" pitchFamily="34" charset="0"/>
                <a:cs typeface="Arial" panose="020B0604020202020204" pitchFamily="34" charset="0"/>
              </a:rPr>
              <a:t>Radiolabeled</a:t>
            </a:r>
            <a:r>
              <a:rPr lang="en-GB" sz="2000" dirty="0">
                <a:latin typeface="Arial" panose="020B0604020202020204" pitchFamily="34" charset="0"/>
                <a:cs typeface="Arial" panose="020B0604020202020204" pitchFamily="34" charset="0"/>
              </a:rPr>
              <a:t> c-di-GMP was synthesized in vitro using [</a:t>
            </a:r>
            <a:r>
              <a:rPr lang="el-GR" sz="2000" dirty="0">
                <a:latin typeface="Arial" panose="020B0604020202020204" pitchFamily="34" charset="0"/>
                <a:cs typeface="Arial" panose="020B0604020202020204" pitchFamily="34" charset="0"/>
              </a:rPr>
              <a:t>γ32-</a:t>
            </a:r>
            <a:r>
              <a:rPr lang="en-GB" sz="2000" dirty="0">
                <a:latin typeface="Arial" panose="020B0604020202020204" pitchFamily="34" charset="0"/>
                <a:cs typeface="Arial" panose="020B0604020202020204" pitchFamily="34" charset="0"/>
              </a:rPr>
              <a:t>P]-GTP and the purified </a:t>
            </a:r>
            <a:r>
              <a:rPr lang="en-GB" sz="2000" dirty="0" err="1">
                <a:latin typeface="Arial" panose="020B0604020202020204" pitchFamily="34" charset="0"/>
                <a:cs typeface="Arial" panose="020B0604020202020204" pitchFamily="34" charset="0"/>
              </a:rPr>
              <a:t>diguanylate</a:t>
            </a:r>
            <a:r>
              <a:rPr lang="en-GB" sz="2000" dirty="0">
                <a:latin typeface="Arial" panose="020B0604020202020204" pitchFamily="34" charset="0"/>
                <a:cs typeface="Arial" panose="020B0604020202020204" pitchFamily="34" charset="0"/>
              </a:rPr>
              <a:t> cyclase </a:t>
            </a:r>
            <a:r>
              <a:rPr lang="en-GB" sz="2000" dirty="0" err="1">
                <a:latin typeface="Arial" panose="020B0604020202020204" pitchFamily="34" charset="0"/>
                <a:cs typeface="Arial" panose="020B0604020202020204" pitchFamily="34" charset="0"/>
              </a:rPr>
              <a:t>PleD</a:t>
            </a:r>
            <a:r>
              <a:rPr lang="en-GB" sz="2000" dirty="0">
                <a:latin typeface="Arial" panose="020B0604020202020204" pitchFamily="34" charset="0"/>
                <a:cs typeface="Arial" panose="020B0604020202020204" pitchFamily="34" charset="0"/>
              </a:rPr>
              <a:t>∗ as described (Paul et al., 2004). The </a:t>
            </a:r>
            <a:r>
              <a:rPr lang="en-GB" sz="2000" dirty="0" err="1">
                <a:latin typeface="Arial" panose="020B0604020202020204" pitchFamily="34" charset="0"/>
                <a:cs typeface="Arial" panose="020B0604020202020204" pitchFamily="34" charset="0"/>
              </a:rPr>
              <a:t>DRaCALA</a:t>
            </a:r>
            <a:r>
              <a:rPr lang="en-GB" sz="2000" dirty="0">
                <a:latin typeface="Arial" panose="020B0604020202020204" pitchFamily="34" charset="0"/>
                <a:cs typeface="Arial" panose="020B0604020202020204" pitchFamily="34" charset="0"/>
              </a:rPr>
              <a:t> assays (</a:t>
            </a:r>
            <a:r>
              <a:rPr lang="en-GB" sz="2000" dirty="0" err="1">
                <a:latin typeface="Arial" panose="020B0604020202020204" pitchFamily="34" charset="0"/>
                <a:cs typeface="Arial" panose="020B0604020202020204" pitchFamily="34" charset="0"/>
              </a:rPr>
              <a:t>Roelofs</a:t>
            </a:r>
            <a:r>
              <a:rPr lang="en-GB" sz="2000" dirty="0">
                <a:latin typeface="Arial" panose="020B0604020202020204" pitchFamily="34" charset="0"/>
                <a:cs typeface="Arial" panose="020B0604020202020204" pitchFamily="34" charset="0"/>
              </a:rPr>
              <a:t> et al., 2011) were performed using 2 </a:t>
            </a:r>
            <a:r>
              <a:rPr lang="el-GR" sz="2000" dirty="0">
                <a:latin typeface="Arial" panose="020B0604020202020204" pitchFamily="34" charset="0"/>
                <a:cs typeface="Arial" panose="020B0604020202020204" pitchFamily="34" charset="0"/>
              </a:rPr>
              <a:t>μ</a:t>
            </a:r>
            <a:r>
              <a:rPr lang="en-GB" sz="2000" dirty="0">
                <a:latin typeface="Arial" panose="020B0604020202020204" pitchFamily="34" charset="0"/>
                <a:cs typeface="Arial" panose="020B0604020202020204" pitchFamily="34" charset="0"/>
              </a:rPr>
              <a:t>g of His6-BldD or its N-terminally His-tagged domains that were incubated with ∼11 </a:t>
            </a:r>
            <a:r>
              <a:rPr lang="en-GB" sz="2000" dirty="0" err="1">
                <a:latin typeface="Arial" panose="020B0604020202020204" pitchFamily="34" charset="0"/>
                <a:cs typeface="Arial" panose="020B0604020202020204" pitchFamily="34" charset="0"/>
              </a:rPr>
              <a:t>nM</a:t>
            </a:r>
            <a:r>
              <a:rPr lang="en-GB" sz="2000" dirty="0">
                <a:latin typeface="Arial" panose="020B0604020202020204" pitchFamily="34" charset="0"/>
                <a:cs typeface="Arial" panose="020B0604020202020204" pitchFamily="34" charset="0"/>
              </a:rPr>
              <a:t> 32P-c-di-GMP in DGC buffer (250 </a:t>
            </a:r>
            <a:r>
              <a:rPr lang="en-GB" sz="2000" dirty="0" err="1">
                <a:latin typeface="Arial" panose="020B0604020202020204" pitchFamily="34" charset="0"/>
                <a:cs typeface="Arial" panose="020B0604020202020204" pitchFamily="34" charset="0"/>
              </a:rPr>
              <a:t>mM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NaCl</a:t>
            </a:r>
            <a:r>
              <a:rPr lang="en-GB" sz="2000" dirty="0">
                <a:latin typeface="Arial" panose="020B0604020202020204" pitchFamily="34" charset="0"/>
                <a:cs typeface="Arial" panose="020B0604020202020204" pitchFamily="34" charset="0"/>
              </a:rPr>
              <a:t>, 25 </a:t>
            </a:r>
            <a:r>
              <a:rPr lang="en-GB" sz="2000" dirty="0" err="1">
                <a:latin typeface="Arial" panose="020B0604020202020204" pitchFamily="34" charset="0"/>
                <a:cs typeface="Arial" panose="020B0604020202020204" pitchFamily="34" charset="0"/>
              </a:rPr>
              <a:t>mM</a:t>
            </a:r>
            <a:r>
              <a:rPr lang="en-GB" sz="2000" dirty="0">
                <a:latin typeface="Arial" panose="020B0604020202020204" pitchFamily="34" charset="0"/>
                <a:cs typeface="Arial" panose="020B0604020202020204" pitchFamily="34" charset="0"/>
              </a:rPr>
              <a:t> </a:t>
            </a:r>
            <a:r>
              <a:rPr lang="en-GB" sz="2000" dirty="0" err="1">
                <a:latin typeface="Arial" panose="020B0604020202020204" pitchFamily="34" charset="0"/>
                <a:cs typeface="Arial" panose="020B0604020202020204" pitchFamily="34" charset="0"/>
              </a:rPr>
              <a:t>Tris</a:t>
            </a:r>
            <a:r>
              <a:rPr lang="en-GB" sz="2000" dirty="0">
                <a:latin typeface="Arial" panose="020B0604020202020204" pitchFamily="34" charset="0"/>
                <a:cs typeface="Arial" panose="020B0604020202020204" pitchFamily="34" charset="0"/>
              </a:rPr>
              <a:t> pH 8, 10 </a:t>
            </a:r>
            <a:r>
              <a:rPr lang="en-GB" sz="2000" dirty="0" err="1">
                <a:latin typeface="Arial" panose="020B0604020202020204" pitchFamily="34" charset="0"/>
                <a:cs typeface="Arial" panose="020B0604020202020204" pitchFamily="34" charset="0"/>
              </a:rPr>
              <a:t>mM</a:t>
            </a:r>
            <a:r>
              <a:rPr lang="en-GB" sz="2000" dirty="0">
                <a:latin typeface="Arial" panose="020B0604020202020204" pitchFamily="34" charset="0"/>
                <a:cs typeface="Arial" panose="020B0604020202020204" pitchFamily="34" charset="0"/>
              </a:rPr>
              <a:t> MgCl2, 5 </a:t>
            </a:r>
            <a:r>
              <a:rPr lang="en-GB" sz="2000" dirty="0" err="1">
                <a:latin typeface="Arial" panose="020B0604020202020204" pitchFamily="34" charset="0"/>
                <a:cs typeface="Arial" panose="020B0604020202020204" pitchFamily="34" charset="0"/>
              </a:rPr>
              <a:t>mM</a:t>
            </a:r>
            <a:r>
              <a:rPr lang="en-GB" sz="2000" dirty="0">
                <a:latin typeface="Arial" panose="020B0604020202020204" pitchFamily="34" charset="0"/>
                <a:cs typeface="Arial" panose="020B0604020202020204" pitchFamily="34" charset="0"/>
              </a:rPr>
              <a:t> </a:t>
            </a:r>
            <a:r>
              <a:rPr lang="el-GR" sz="2000" dirty="0">
                <a:latin typeface="Arial" panose="020B0604020202020204" pitchFamily="34" charset="0"/>
                <a:cs typeface="Arial" panose="020B0604020202020204" pitchFamily="34" charset="0"/>
              </a:rPr>
              <a:t>β-</a:t>
            </a:r>
            <a:r>
              <a:rPr lang="en-GB" sz="2000" dirty="0" err="1">
                <a:latin typeface="Arial" panose="020B0604020202020204" pitchFamily="34" charset="0"/>
                <a:cs typeface="Arial" panose="020B0604020202020204" pitchFamily="34" charset="0"/>
              </a:rPr>
              <a:t>mercaptoethanol</a:t>
            </a:r>
            <a:r>
              <a:rPr lang="en-GB" sz="2000" dirty="0">
                <a:latin typeface="Arial" panose="020B0604020202020204" pitchFamily="34" charset="0"/>
                <a:cs typeface="Arial" panose="020B0604020202020204" pitchFamily="34" charset="0"/>
              </a:rPr>
              <a:t>). For competition experiments, 266 </a:t>
            </a:r>
            <a:r>
              <a:rPr lang="el-GR" sz="2000" dirty="0">
                <a:latin typeface="Arial" panose="020B0604020202020204" pitchFamily="34" charset="0"/>
                <a:cs typeface="Arial" panose="020B0604020202020204" pitchFamily="34" charset="0"/>
              </a:rPr>
              <a:t>μ</a:t>
            </a:r>
            <a:r>
              <a:rPr lang="en-GB" sz="2000" dirty="0">
                <a:latin typeface="Arial" panose="020B0604020202020204" pitchFamily="34" charset="0"/>
                <a:cs typeface="Arial" panose="020B0604020202020204" pitchFamily="34" charset="0"/>
              </a:rPr>
              <a:t>M cold c-di-GMP or GTP were added to the reaction. After a 5 min incubation at room temperature, 5 </a:t>
            </a:r>
            <a:r>
              <a:rPr lang="el-GR" sz="2000" dirty="0">
                <a:latin typeface="Arial" panose="020B0604020202020204" pitchFamily="34" charset="0"/>
                <a:cs typeface="Arial" panose="020B0604020202020204" pitchFamily="34" charset="0"/>
              </a:rPr>
              <a:t>μ</a:t>
            </a:r>
            <a:r>
              <a:rPr lang="en-GB" sz="2000" dirty="0">
                <a:latin typeface="Arial" panose="020B0604020202020204" pitchFamily="34" charset="0"/>
                <a:cs typeface="Arial" panose="020B0604020202020204" pitchFamily="34" charset="0"/>
              </a:rPr>
              <a:t>l of the binding sample were spotted onto nitrocellulose membrane and the dried membranes were </a:t>
            </a:r>
            <a:r>
              <a:rPr lang="en-GB" sz="2000" dirty="0" err="1">
                <a:latin typeface="Arial" panose="020B0604020202020204" pitchFamily="34" charset="0"/>
                <a:cs typeface="Arial" panose="020B0604020202020204" pitchFamily="34" charset="0"/>
              </a:rPr>
              <a:t>analyzed</a:t>
            </a:r>
            <a:r>
              <a:rPr lang="en-GB" sz="2000" dirty="0">
                <a:latin typeface="Arial" panose="020B0604020202020204" pitchFamily="34" charset="0"/>
                <a:cs typeface="Arial" panose="020B0604020202020204" pitchFamily="34" charset="0"/>
              </a:rPr>
              <a:t> using a </a:t>
            </a:r>
            <a:r>
              <a:rPr lang="en-GB" sz="2000" dirty="0" err="1">
                <a:latin typeface="Arial" panose="020B0604020202020204" pitchFamily="34" charset="0"/>
                <a:cs typeface="Arial" panose="020B0604020202020204" pitchFamily="34" charset="0"/>
              </a:rPr>
              <a:t>Phosphorimager</a:t>
            </a:r>
            <a:r>
              <a:rPr lang="en-GB" sz="2000"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8DCB237-316D-4DD1-97A8-94F2FE66D204}"/>
              </a:ext>
            </a:extLst>
          </p:cNvPr>
          <p:cNvSpPr/>
          <p:nvPr/>
        </p:nvSpPr>
        <p:spPr>
          <a:xfrm>
            <a:off x="688932" y="187891"/>
            <a:ext cx="10396602" cy="234236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43288448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rmAutofit lnSpcReduction="10000"/>
          </a:bodyPr>
          <a:lstStyle/>
          <a:p>
            <a:pPr marL="0" lvl="0" indent="238125" algn="just"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1</a:t>
            </a:r>
            <a:r>
              <a:rPr lang="en-US" altLang="en-US" b="1" dirty="0" bmk="">
                <a:solidFill>
                  <a:srgbClr val="000000"/>
                </a:solidFill>
                <a:latin typeface="Arial" panose="020B0604020202020204" pitchFamily="34" charset="0"/>
                <a:cs typeface="Arial" panose="020B0604020202020204" pitchFamily="34" charset="0"/>
              </a:rPr>
              <a:t>1.</a:t>
            </a:r>
            <a:r>
              <a:rPr lang="en-US" altLang="en-US" b="1" dirty="0">
                <a:solidFill>
                  <a:srgbClr val="000000"/>
                </a:solidFill>
                <a:latin typeface="Arial" panose="020B0604020202020204" pitchFamily="34" charset="0"/>
                <a:cs typeface="Arial" panose="020B0604020202020204" pitchFamily="34" charset="0"/>
              </a:rPr>
              <a:t> Put statements in positive form.</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Make definite assertions. Avoid tame, colorless, hesitating, non-committal language. Use the word </a:t>
            </a:r>
            <a:r>
              <a:rPr lang="en-US" altLang="en-US" i="1" dirty="0">
                <a:solidFill>
                  <a:srgbClr val="000000"/>
                </a:solidFill>
                <a:latin typeface="Arial" panose="020B0604020202020204" pitchFamily="34" charset="0"/>
                <a:cs typeface="Arial" panose="020B0604020202020204" pitchFamily="34" charset="0"/>
              </a:rPr>
              <a:t>not</a:t>
            </a:r>
            <a:r>
              <a:rPr lang="en-US" altLang="en-US" dirty="0">
                <a:solidFill>
                  <a:srgbClr val="000000"/>
                </a:solidFill>
                <a:latin typeface="Arial" panose="020B0604020202020204" pitchFamily="34" charset="0"/>
                <a:cs typeface="Arial" panose="020B0604020202020204" pitchFamily="34" charset="0"/>
              </a:rPr>
              <a:t> as a means of denial or in antithesis, never as a means of evasion.</a:t>
            </a:r>
          </a:p>
          <a:p>
            <a:pPr marL="0" lvl="0" indent="238125" algn="just" eaLnBrk="0" fontAlgn="base" hangingPunct="0">
              <a:lnSpc>
                <a:spcPct val="100000"/>
              </a:lnSpc>
              <a:spcBef>
                <a:spcPct val="0"/>
              </a:spcBef>
              <a:spcAft>
                <a:spcPct val="0"/>
              </a:spcAft>
              <a:buNone/>
            </a:pPr>
            <a:endParaRPr lang="en-US" altLang="en-US" dirty="0">
              <a:solidFill>
                <a:srgbClr val="000000"/>
              </a:solidFill>
              <a:latin typeface="Arial" panose="020B0604020202020204" pitchFamily="34" charset="0"/>
              <a:cs typeface="Arial" panose="020B0604020202020204" pitchFamily="34" charset="0"/>
            </a:endParaRPr>
          </a:p>
          <a:p>
            <a:pPr marL="0" lvl="0" indent="238125" algn="just" eaLnBrk="0" fontAlgn="base" hangingPunct="0">
              <a:lnSpc>
                <a:spcPct val="100000"/>
              </a:lnSpc>
              <a:spcBef>
                <a:spcPct val="0"/>
              </a:spcBef>
              <a:spcAft>
                <a:spcPct val="0"/>
              </a:spcAft>
              <a:buNone/>
            </a:pPr>
            <a:endParaRPr lang="en-US" altLang="en-US" dirty="0">
              <a:solidFill>
                <a:srgbClr val="000000"/>
              </a:solidFill>
              <a:latin typeface="Arial" panose="020B0604020202020204" pitchFamily="34" charset="0"/>
              <a:cs typeface="Arial" panose="020B0604020202020204" pitchFamily="34" charset="0"/>
            </a:endParaRPr>
          </a:p>
          <a:p>
            <a:pPr marL="0" lvl="0" indent="238125" algn="just"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Example from </a:t>
            </a:r>
            <a:r>
              <a:rPr lang="en-GB" altLang="en-US" dirty="0" err="1">
                <a:latin typeface="Arial" panose="020B0604020202020204" pitchFamily="34" charset="0"/>
                <a:cs typeface="Arial" panose="020B0604020202020204" pitchFamily="34" charset="0"/>
              </a:rPr>
              <a:t>Tschowri</a:t>
            </a:r>
            <a:r>
              <a:rPr lang="en-GB" altLang="en-US" dirty="0">
                <a:latin typeface="Arial" panose="020B0604020202020204" pitchFamily="34" charset="0"/>
                <a:cs typeface="Arial" panose="020B0604020202020204" pitchFamily="34" charset="0"/>
              </a:rPr>
              <a:t> et al 2014: </a:t>
            </a:r>
          </a:p>
          <a:p>
            <a:pPr marL="0" lvl="0" indent="238125" algn="just" eaLnBrk="0" fontAlgn="base" hangingPunct="0">
              <a:lnSpc>
                <a:spcPct val="100000"/>
              </a:lnSpc>
              <a:spcBef>
                <a:spcPct val="0"/>
              </a:spcBef>
              <a:spcAft>
                <a:spcPct val="0"/>
              </a:spcAft>
              <a:buNone/>
            </a:pPr>
            <a:r>
              <a:rPr lang="en-GB" altLang="en-US" dirty="0">
                <a:latin typeface="Arial" panose="020B0604020202020204" pitchFamily="34" charset="0"/>
                <a:cs typeface="Arial" panose="020B0604020202020204" pitchFamily="34" charset="0"/>
              </a:rPr>
              <a:t>Strikingly, the </a:t>
            </a:r>
            <a:r>
              <a:rPr lang="en-GB" altLang="en-US" i="1"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null mutant formed small colonies lacking aerial hyphae, but—when examined by SEM—even young colonies of the </a:t>
            </a:r>
            <a:r>
              <a:rPr lang="en-GB" altLang="en-US" i="1" dirty="0" err="1">
                <a:latin typeface="Arial" panose="020B0604020202020204" pitchFamily="34" charset="0"/>
                <a:cs typeface="Arial" panose="020B0604020202020204" pitchFamily="34" charset="0"/>
              </a:rPr>
              <a:t>bldD</a:t>
            </a:r>
            <a:r>
              <a:rPr lang="en-GB" altLang="en-US" dirty="0">
                <a:latin typeface="Arial" panose="020B0604020202020204" pitchFamily="34" charset="0"/>
                <a:cs typeface="Arial" panose="020B0604020202020204" pitchFamily="34" charset="0"/>
              </a:rPr>
              <a:t> mutant were found to contain spore chains embedded in an excess of extracellular matrix</a:t>
            </a:r>
            <a:endParaRPr lang="en-US" altLang="en-US"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6973E30C-FCDB-4392-95AF-060763F2B5EB}"/>
              </a:ext>
            </a:extLst>
          </p:cNvPr>
          <p:cNvSpPr/>
          <p:nvPr/>
        </p:nvSpPr>
        <p:spPr>
          <a:xfrm>
            <a:off x="688931" y="187890"/>
            <a:ext cx="10797435" cy="3519814"/>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515195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a:xfrm>
            <a:off x="923901" y="2229386"/>
            <a:ext cx="10515600" cy="4351338"/>
          </a:xfrm>
        </p:spPr>
        <p:txBody>
          <a:bodyPr>
            <a:normAutofit lnSpcReduction="10000"/>
          </a:bodyPr>
          <a:lstStyle/>
          <a:p>
            <a:pPr marL="0" lvl="0" indent="238125" algn="just" eaLnBrk="0" fontAlgn="base" hangingPunct="0">
              <a:lnSpc>
                <a:spcPct val="100000"/>
              </a:lnSpc>
              <a:spcBef>
                <a:spcPct val="0"/>
              </a:spcBef>
              <a:spcAft>
                <a:spcPct val="0"/>
              </a:spcAft>
              <a:buNone/>
            </a:pPr>
            <a:r>
              <a:rPr lang="en-US" altLang="en-US" sz="3200" b="1" dirty="0">
                <a:solidFill>
                  <a:srgbClr val="000000"/>
                </a:solidFill>
                <a:latin typeface="Arial" panose="020B0604020202020204" pitchFamily="34" charset="0"/>
                <a:cs typeface="Arial" panose="020B0604020202020204" pitchFamily="34" charset="0"/>
              </a:rPr>
              <a:t>1</a:t>
            </a:r>
            <a:r>
              <a:rPr lang="en-US" altLang="en-US" sz="3200" b="1" dirty="0" bmk="">
                <a:solidFill>
                  <a:srgbClr val="000000"/>
                </a:solidFill>
                <a:latin typeface="Arial" panose="020B0604020202020204" pitchFamily="34" charset="0"/>
                <a:cs typeface="Arial" panose="020B0604020202020204" pitchFamily="34" charset="0"/>
              </a:rPr>
              <a:t>2.</a:t>
            </a:r>
            <a:r>
              <a:rPr lang="en-US" altLang="en-US" sz="3200" b="1" dirty="0">
                <a:solidFill>
                  <a:srgbClr val="000000"/>
                </a:solidFill>
                <a:latin typeface="Arial" panose="020B0604020202020204" pitchFamily="34" charset="0"/>
                <a:cs typeface="Arial" panose="020B0604020202020204" pitchFamily="34" charset="0"/>
              </a:rPr>
              <a:t> Use definite, specific, concrete language.</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Prefer the specific to the general, the definite to the vague, the concrete to the abstract.</a:t>
            </a:r>
            <a:endParaRPr lang="en-US" altLang="en-US" sz="6600"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Example from </a:t>
            </a:r>
            <a:r>
              <a:rPr lang="en-GB" dirty="0" err="1">
                <a:latin typeface="Arial" panose="020B0604020202020204" pitchFamily="34" charset="0"/>
                <a:cs typeface="Arial" panose="020B0604020202020204" pitchFamily="34" charset="0"/>
              </a:rPr>
              <a:t>Tschowri</a:t>
            </a:r>
            <a:r>
              <a:rPr lang="en-GB" dirty="0">
                <a:latin typeface="Arial" panose="020B0604020202020204" pitchFamily="34" charset="0"/>
                <a:cs typeface="Arial" panose="020B0604020202020204" pitchFamily="34" charset="0"/>
              </a:rPr>
              <a:t> et al 2014:</a:t>
            </a:r>
          </a:p>
          <a:p>
            <a:pPr marL="0" indent="0">
              <a:buNone/>
            </a:pPr>
            <a:r>
              <a:rPr lang="en-GB" dirty="0">
                <a:latin typeface="Arial" panose="020B0604020202020204" pitchFamily="34" charset="0"/>
                <a:cs typeface="Arial" panose="020B0604020202020204" pitchFamily="34" charset="0"/>
              </a:rPr>
              <a:t>Arg114 is the only CTD residue that makes contacts to both intercalated c-di-GMP dimers. Arg114 hydrogen bonds to the guanines contacted by Asp128, as well as the O6 atoms of the adjacent guanines of the other c-di-GMP dimer (Figures 5A and 5B). </a:t>
            </a:r>
          </a:p>
        </p:txBody>
      </p:sp>
      <p:sp>
        <p:nvSpPr>
          <p:cNvPr id="5" name="Rectangle 4">
            <a:extLst>
              <a:ext uri="{FF2B5EF4-FFF2-40B4-BE49-F238E27FC236}">
                <a16:creationId xmlns:a16="http://schemas.microsoft.com/office/drawing/2014/main" id="{76123F3D-E174-4772-B19E-F9F6AC5E62C7}"/>
              </a:ext>
            </a:extLst>
          </p:cNvPr>
          <p:cNvSpPr/>
          <p:nvPr/>
        </p:nvSpPr>
        <p:spPr>
          <a:xfrm>
            <a:off x="688932" y="187890"/>
            <a:ext cx="10985326" cy="356991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081911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3" name="Content Placeholder 2"/>
          <p:cNvSpPr>
            <a:spLocks noGrp="1"/>
          </p:cNvSpPr>
          <p:nvPr>
            <p:ph idx="1"/>
          </p:nvPr>
        </p:nvSpPr>
        <p:spPr/>
        <p:txBody>
          <a:bodyPr>
            <a:normAutofit/>
          </a:bodyPr>
          <a:lstStyle/>
          <a:p>
            <a:pPr marL="0" indent="0">
              <a:buNone/>
            </a:pPr>
            <a:r>
              <a:rPr lang="en-GB" b="1" dirty="0">
                <a:latin typeface="Arial" panose="020B0604020202020204" pitchFamily="34" charset="0"/>
                <a:cs typeface="Arial" panose="020B0604020202020204" pitchFamily="34" charset="0"/>
              </a:rPr>
              <a:t>13. Omit needless words.</a:t>
            </a:r>
          </a:p>
          <a:p>
            <a:pPr marL="0" indent="0">
              <a:buNone/>
            </a:pPr>
            <a:r>
              <a:rPr lang="en-GB" dirty="0">
                <a:latin typeface="Arial" panose="020B0604020202020204" pitchFamily="34" charset="0"/>
                <a:cs typeface="Arial" panose="020B0604020202020204" pitchFamily="34" charset="0"/>
              </a:rPr>
              <a:t>Vigorous writing is concise. A sentence should contain no unnecessary words, a paragraph no unnecessary sentences, for the same reason that a drawing should have no unnecessary lines and a machine no unnecessary parts. This requires not that the writer make all his sentences short, or that he avoid all detail and treat his subjects only in outline, but that he make every word tell.</a:t>
            </a:r>
          </a:p>
          <a:p>
            <a:pPr marL="0" indent="0">
              <a:buNone/>
            </a:pPr>
            <a:endParaRPr lang="en-GB" dirty="0">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5AF976F6-4351-4C47-8E6E-EE08028BE7AE}"/>
              </a:ext>
            </a:extLst>
          </p:cNvPr>
          <p:cNvSpPr/>
          <p:nvPr/>
        </p:nvSpPr>
        <p:spPr>
          <a:xfrm>
            <a:off x="688931" y="187890"/>
            <a:ext cx="10847539" cy="5148198"/>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26482764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latin typeface="Arial" panose="020B0604020202020204" pitchFamily="34" charset="0"/>
                <a:cs typeface="Arial" panose="020B0604020202020204" pitchFamily="34" charset="0"/>
              </a:rPr>
              <a:t>Why bother?</a:t>
            </a:r>
            <a:endParaRPr lang="en-GB"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93963" y="2060404"/>
            <a:ext cx="3620821" cy="4351338"/>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86151" y="365125"/>
            <a:ext cx="5052078" cy="6308936"/>
          </a:xfrm>
          <a:prstGeom prst="rect">
            <a:avLst/>
          </a:prstGeom>
        </p:spPr>
      </p:pic>
    </p:spTree>
    <p:extLst>
      <p:ext uri="{BB962C8B-B14F-4D97-AF65-F5344CB8AC3E}">
        <p14:creationId xmlns:p14="http://schemas.microsoft.com/office/powerpoint/2010/main" val="4294582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85000" lnSpcReduction="20000"/>
          </a:bodyPr>
          <a:lstStyle/>
          <a:p>
            <a:pPr marL="0" lvl="0" indent="0" eaLnBrk="0" fontAlgn="base" hangingPunct="0">
              <a:lnSpc>
                <a:spcPct val="100000"/>
              </a:lnSpc>
              <a:spcBef>
                <a:spcPct val="0"/>
              </a:spcBef>
              <a:spcAft>
                <a:spcPct val="0"/>
              </a:spcAft>
              <a:buNone/>
            </a:pPr>
            <a:r>
              <a:rPr lang="en-US" altLang="en-US" b="1" dirty="0">
                <a:solidFill>
                  <a:srgbClr val="000000"/>
                </a:solidFill>
                <a:latin typeface="Arial" panose="020B0604020202020204" pitchFamily="34" charset="0"/>
                <a:cs typeface="Arial" panose="020B0604020202020204" pitchFamily="34" charset="0"/>
              </a:rPr>
              <a:t>1</a:t>
            </a:r>
            <a:r>
              <a:rPr lang="en-US" altLang="en-US" b="1" dirty="0" bmk="">
                <a:solidFill>
                  <a:srgbClr val="000000"/>
                </a:solidFill>
                <a:latin typeface="Arial" panose="020B0604020202020204" pitchFamily="34" charset="0"/>
                <a:cs typeface="Arial" panose="020B0604020202020204" pitchFamily="34" charset="0"/>
              </a:rPr>
              <a:t>5.</a:t>
            </a:r>
            <a:r>
              <a:rPr lang="en-US" altLang="en-US" b="1" dirty="0">
                <a:solidFill>
                  <a:srgbClr val="000000"/>
                </a:solidFill>
                <a:latin typeface="Arial" panose="020B0604020202020204" pitchFamily="34" charset="0"/>
                <a:cs typeface="Arial" panose="020B0604020202020204" pitchFamily="34" charset="0"/>
              </a:rPr>
              <a:t> Express co-ordinate ideas in similar form.</a:t>
            </a:r>
          </a:p>
          <a:p>
            <a:pPr marL="0" lvl="0" indent="0"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This principle, that of parallel construction, requires that expressions of similar content and function should be outwardly similar. The likeness of form enables the reader to recognize more readily the likeness of content and function. </a:t>
            </a:r>
            <a:r>
              <a:rPr lang="en-US" altLang="en-US" dirty="0">
                <a:latin typeface="Arial" panose="020B0604020202020204" pitchFamily="34" charset="0"/>
                <a:cs typeface="Arial" panose="020B0604020202020204" pitchFamily="34" charset="0"/>
              </a:rPr>
              <a:t/>
            </a:r>
            <a:br>
              <a:rPr lang="en-US" altLang="en-US"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a:p>
            <a:pPr marL="0" lvl="0" indent="0" eaLnBrk="0" fontAlgn="base" hangingPunct="0">
              <a:lnSpc>
                <a:spcPct val="100000"/>
              </a:lnSpc>
              <a:spcBef>
                <a:spcPct val="0"/>
              </a:spcBef>
              <a:spcAft>
                <a:spcPct val="0"/>
              </a:spcAft>
              <a:buNone/>
            </a:pPr>
            <a:r>
              <a:rPr lang="en-US" altLang="en-US" dirty="0">
                <a:latin typeface="Arial" panose="020B0604020202020204" pitchFamily="34" charset="0"/>
                <a:cs typeface="Arial" panose="020B0604020202020204" pitchFamily="34" charset="0"/>
              </a:rPr>
              <a:t>Example from </a:t>
            </a:r>
            <a:r>
              <a:rPr lang="en-US" altLang="en-US" dirty="0" err="1">
                <a:latin typeface="Arial" panose="020B0604020202020204" pitchFamily="34" charset="0"/>
                <a:cs typeface="Arial" panose="020B0604020202020204" pitchFamily="34" charset="0"/>
              </a:rPr>
              <a:t>Tschowri</a:t>
            </a:r>
            <a:r>
              <a:rPr lang="en-US" altLang="en-US" dirty="0">
                <a:latin typeface="Arial" panose="020B0604020202020204" pitchFamily="34" charset="0"/>
                <a:cs typeface="Arial" panose="020B0604020202020204" pitchFamily="34" charset="0"/>
              </a:rPr>
              <a:t> 2014:</a:t>
            </a:r>
          </a:p>
          <a:p>
            <a:pPr marL="0" indent="0">
              <a:buNone/>
            </a:pPr>
            <a:r>
              <a:rPr lang="en-GB" dirty="0">
                <a:latin typeface="Arial" panose="020B0604020202020204" pitchFamily="34" charset="0"/>
                <a:cs typeface="Arial" panose="020B0604020202020204" pitchFamily="34" charset="0"/>
              </a:rPr>
              <a:t>The sparse list of known c-di-GMP-responsive transcriptional regulators includes the </a:t>
            </a:r>
            <a:r>
              <a:rPr lang="en-GB" dirty="0" err="1">
                <a:latin typeface="Arial" panose="020B0604020202020204" pitchFamily="34" charset="0"/>
                <a:cs typeface="Arial" panose="020B0604020202020204" pitchFamily="34" charset="0"/>
              </a:rPr>
              <a:t>TetR</a:t>
            </a:r>
            <a:r>
              <a:rPr lang="en-GB" dirty="0">
                <a:latin typeface="Arial" panose="020B0604020202020204" pitchFamily="34" charset="0"/>
                <a:cs typeface="Arial" panose="020B0604020202020204" pitchFamily="34" charset="0"/>
              </a:rPr>
              <a:t>-like activator </a:t>
            </a:r>
            <a:r>
              <a:rPr lang="en-GB" dirty="0" err="1">
                <a:latin typeface="Arial" panose="020B0604020202020204" pitchFamily="34" charset="0"/>
                <a:cs typeface="Arial" panose="020B0604020202020204" pitchFamily="34" charset="0"/>
              </a:rPr>
              <a:t>LtmA</a:t>
            </a:r>
            <a:r>
              <a:rPr lang="en-GB" dirty="0">
                <a:latin typeface="Arial" panose="020B0604020202020204" pitchFamily="34" charset="0"/>
                <a:cs typeface="Arial" panose="020B0604020202020204" pitchFamily="34" charset="0"/>
              </a:rPr>
              <a:t> from </a:t>
            </a:r>
            <a:r>
              <a:rPr lang="en-GB" i="1" dirty="0">
                <a:latin typeface="Arial" panose="020B0604020202020204" pitchFamily="34" charset="0"/>
                <a:cs typeface="Arial" panose="020B0604020202020204" pitchFamily="34" charset="0"/>
              </a:rPr>
              <a:t>Mycobacterium </a:t>
            </a:r>
            <a:r>
              <a:rPr lang="en-GB" i="1" dirty="0" err="1">
                <a:latin typeface="Arial" panose="020B0604020202020204" pitchFamily="34" charset="0"/>
                <a:cs typeface="Arial" panose="020B0604020202020204" pitchFamily="34" charset="0"/>
              </a:rPr>
              <a:t>smegmatis</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(Li and He, 2012), the CRP-FNR-like transcription factor </a:t>
            </a:r>
            <a:r>
              <a:rPr lang="en-GB" dirty="0" err="1">
                <a:latin typeface="Arial" panose="020B0604020202020204" pitchFamily="34" charset="0"/>
                <a:cs typeface="Arial" panose="020B0604020202020204" pitchFamily="34" charset="0"/>
              </a:rPr>
              <a:t>Clp</a:t>
            </a:r>
            <a:r>
              <a:rPr lang="en-GB" dirty="0">
                <a:latin typeface="Arial" panose="020B0604020202020204" pitchFamily="34" charset="0"/>
                <a:cs typeface="Arial" panose="020B0604020202020204" pitchFamily="34" charset="0"/>
              </a:rPr>
              <a:t> from </a:t>
            </a:r>
            <a:r>
              <a:rPr lang="en-GB" i="1" dirty="0" err="1">
                <a:latin typeface="Arial" panose="020B0604020202020204" pitchFamily="34" charset="0"/>
                <a:cs typeface="Arial" panose="020B0604020202020204" pitchFamily="34" charset="0"/>
              </a:rPr>
              <a:t>Xanthomonas</a:t>
            </a:r>
            <a:r>
              <a:rPr lang="en-GB" dirty="0">
                <a:latin typeface="Arial" panose="020B0604020202020204" pitchFamily="34" charset="0"/>
                <a:cs typeface="Arial" panose="020B0604020202020204" pitchFamily="34" charset="0"/>
              </a:rPr>
              <a:t> (Chin et al., 2010, Leduc and Roberts, 2009), Bcam1349 from </a:t>
            </a:r>
            <a:r>
              <a:rPr lang="en-GB" i="1" dirty="0" err="1">
                <a:latin typeface="Arial" panose="020B0604020202020204" pitchFamily="34" charset="0"/>
                <a:cs typeface="Arial" panose="020B0604020202020204" pitchFamily="34" charset="0"/>
              </a:rPr>
              <a:t>Burkholderia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Fazli</a:t>
            </a:r>
            <a:r>
              <a:rPr lang="en-GB" dirty="0">
                <a:latin typeface="Arial" panose="020B0604020202020204" pitchFamily="34" charset="0"/>
                <a:cs typeface="Arial" panose="020B0604020202020204" pitchFamily="34" charset="0"/>
              </a:rPr>
              <a:t> et al., 2011), the </a:t>
            </a:r>
            <a:r>
              <a:rPr lang="en-GB" dirty="0" err="1">
                <a:latin typeface="Arial" panose="020B0604020202020204" pitchFamily="34" charset="0"/>
                <a:cs typeface="Arial" panose="020B0604020202020204" pitchFamily="34" charset="0"/>
              </a:rPr>
              <a:t>NtrC</a:t>
            </a:r>
            <a:r>
              <a:rPr lang="en-GB" dirty="0">
                <a:latin typeface="Arial" panose="020B0604020202020204" pitchFamily="34" charset="0"/>
                <a:cs typeface="Arial" panose="020B0604020202020204" pitchFamily="34" charset="0"/>
              </a:rPr>
              <a:t>-type protein </a:t>
            </a:r>
            <a:r>
              <a:rPr lang="en-GB" dirty="0" err="1">
                <a:latin typeface="Arial" panose="020B0604020202020204" pitchFamily="34" charset="0"/>
                <a:cs typeface="Arial" panose="020B0604020202020204" pitchFamily="34" charset="0"/>
              </a:rPr>
              <a:t>FleQ</a:t>
            </a:r>
            <a:r>
              <a:rPr lang="en-GB" dirty="0">
                <a:latin typeface="Arial" panose="020B0604020202020204" pitchFamily="34" charset="0"/>
                <a:cs typeface="Arial" panose="020B0604020202020204" pitchFamily="34" charset="0"/>
              </a:rPr>
              <a:t> from </a:t>
            </a:r>
            <a:r>
              <a:rPr lang="en-GB" i="1" dirty="0">
                <a:latin typeface="Arial" panose="020B0604020202020204" pitchFamily="34" charset="0"/>
                <a:cs typeface="Arial" panose="020B0604020202020204" pitchFamily="34" charset="0"/>
              </a:rPr>
              <a:t>Pseudomonas aeruginosa </a:t>
            </a:r>
            <a:r>
              <a:rPr lang="en-GB" dirty="0">
                <a:latin typeface="Arial" panose="020B0604020202020204" pitchFamily="34" charset="0"/>
                <a:cs typeface="Arial" panose="020B0604020202020204" pitchFamily="34" charset="0"/>
              </a:rPr>
              <a:t>(</a:t>
            </a:r>
            <a:r>
              <a:rPr lang="en-GB" dirty="0" err="1">
                <a:latin typeface="Arial" panose="020B0604020202020204" pitchFamily="34" charset="0"/>
                <a:cs typeface="Arial" panose="020B0604020202020204" pitchFamily="34" charset="0"/>
              </a:rPr>
              <a:t>Baraquet</a:t>
            </a:r>
            <a:r>
              <a:rPr lang="en-GB" dirty="0">
                <a:latin typeface="Arial" panose="020B0604020202020204" pitchFamily="34" charset="0"/>
                <a:cs typeface="Arial" panose="020B0604020202020204" pitchFamily="34" charset="0"/>
              </a:rPr>
              <a:t> and Harwood, 2013), and </a:t>
            </a:r>
            <a:r>
              <a:rPr lang="en-GB" dirty="0" err="1">
                <a:latin typeface="Arial" panose="020B0604020202020204" pitchFamily="34" charset="0"/>
                <a:cs typeface="Arial" panose="020B0604020202020204" pitchFamily="34" charset="0"/>
              </a:rPr>
              <a:t>VpsR</a:t>
            </a:r>
            <a:r>
              <a:rPr lang="en-GB" dirty="0">
                <a:latin typeface="Arial" panose="020B0604020202020204" pitchFamily="34" charset="0"/>
                <a:cs typeface="Arial" panose="020B0604020202020204" pitchFamily="34" charset="0"/>
              </a:rPr>
              <a:t> from </a:t>
            </a:r>
            <a:r>
              <a:rPr lang="en-GB" i="1" dirty="0">
                <a:latin typeface="Arial" panose="020B0604020202020204" pitchFamily="34" charset="0"/>
                <a:cs typeface="Arial" panose="020B0604020202020204" pitchFamily="34" charset="0"/>
              </a:rPr>
              <a:t>Vibrio </a:t>
            </a:r>
            <a:r>
              <a:rPr lang="en-GB" i="1" dirty="0" err="1">
                <a:latin typeface="Arial" panose="020B0604020202020204" pitchFamily="34" charset="0"/>
                <a:cs typeface="Arial" panose="020B0604020202020204" pitchFamily="34" charset="0"/>
              </a:rPr>
              <a:t>cholerae</a:t>
            </a:r>
            <a:r>
              <a:rPr lang="en-GB" i="1" dirty="0">
                <a:latin typeface="Arial" panose="020B0604020202020204" pitchFamily="34" charset="0"/>
                <a:cs typeface="Arial" panose="020B0604020202020204" pitchFamily="34" charset="0"/>
              </a:rPr>
              <a:t> </a:t>
            </a:r>
            <a:r>
              <a:rPr lang="en-GB" dirty="0">
                <a:latin typeface="Arial" panose="020B0604020202020204" pitchFamily="34" charset="0"/>
                <a:cs typeface="Arial" panose="020B0604020202020204" pitchFamily="34" charset="0"/>
              </a:rPr>
              <a:t>(Srivastava et al., 2011). </a:t>
            </a:r>
          </a:p>
        </p:txBody>
      </p:sp>
      <p:sp>
        <p:nvSpPr>
          <p:cNvPr id="6"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2719318" y="4278675"/>
              <a:ext cx="2197440" cy="105480"/>
            </p14:xfrm>
          </p:contentPart>
        </mc:Choice>
        <mc:Fallback xmlns="">
          <p:pic>
            <p:nvPicPr>
              <p:cNvPr id="2" name="Ink 1"/>
              <p:cNvPicPr/>
              <p:nvPr/>
            </p:nvPicPr>
            <p:blipFill>
              <a:blip r:embed="rId4"/>
              <a:stretch>
                <a:fillRect/>
              </a:stretch>
            </p:blipFill>
            <p:spPr>
              <a:xfrm>
                <a:off x="2671438" y="4182555"/>
                <a:ext cx="2293200" cy="2977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3657478" y="4587555"/>
              <a:ext cx="1757520" cy="94320"/>
            </p14:xfrm>
          </p:contentPart>
        </mc:Choice>
        <mc:Fallback xmlns="">
          <p:pic>
            <p:nvPicPr>
              <p:cNvPr id="4" name="Ink 3"/>
              <p:cNvPicPr/>
              <p:nvPr/>
            </p:nvPicPr>
            <p:blipFill>
              <a:blip r:embed="rId6"/>
              <a:stretch>
                <a:fillRect/>
              </a:stretch>
            </p:blipFill>
            <p:spPr>
              <a:xfrm>
                <a:off x="3609598" y="4491435"/>
                <a:ext cx="1853640" cy="286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5403118" y="4619595"/>
              <a:ext cx="2565720" cy="111600"/>
            </p14:xfrm>
          </p:contentPart>
        </mc:Choice>
        <mc:Fallback xmlns="">
          <p:pic>
            <p:nvPicPr>
              <p:cNvPr id="5" name="Ink 4"/>
              <p:cNvPicPr/>
              <p:nvPr/>
            </p:nvPicPr>
            <p:blipFill>
              <a:blip r:embed="rId8"/>
              <a:stretch>
                <a:fillRect/>
              </a:stretch>
            </p:blipFill>
            <p:spPr>
              <a:xfrm>
                <a:off x="5355238" y="4523475"/>
                <a:ext cx="266148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5379358" y="5126835"/>
              <a:ext cx="2731320" cy="80280"/>
            </p14:xfrm>
          </p:contentPart>
        </mc:Choice>
        <mc:Fallback xmlns="">
          <p:pic>
            <p:nvPicPr>
              <p:cNvPr id="8" name="Ink 7"/>
              <p:cNvPicPr/>
              <p:nvPr/>
            </p:nvPicPr>
            <p:blipFill>
              <a:blip r:embed="rId10"/>
              <a:stretch>
                <a:fillRect/>
              </a:stretch>
            </p:blipFill>
            <p:spPr>
              <a:xfrm>
                <a:off x="5331478" y="5031075"/>
                <a:ext cx="2827440" cy="272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p14:cNvContentPartPr/>
              <p14:nvPr/>
            </p14:nvContentPartPr>
            <p14:xfrm>
              <a:off x="5142478" y="4364355"/>
              <a:ext cx="748080" cy="53640"/>
            </p14:xfrm>
          </p:contentPart>
        </mc:Choice>
        <mc:Fallback xmlns="">
          <p:pic>
            <p:nvPicPr>
              <p:cNvPr id="9" name="Ink 8"/>
              <p:cNvPicPr/>
              <p:nvPr/>
            </p:nvPicPr>
            <p:blipFill>
              <a:blip r:embed="rId12"/>
              <a:stretch>
                <a:fillRect/>
              </a:stretch>
            </p:blipFill>
            <p:spPr>
              <a:xfrm>
                <a:off x="5094238" y="4268235"/>
                <a:ext cx="844200" cy="24588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p14:cNvContentPartPr/>
              <p14:nvPr/>
            </p14:nvContentPartPr>
            <p14:xfrm>
              <a:off x="8181958" y="4619595"/>
              <a:ext cx="416160" cy="83880"/>
            </p14:xfrm>
          </p:contentPart>
        </mc:Choice>
        <mc:Fallback xmlns="">
          <p:pic>
            <p:nvPicPr>
              <p:cNvPr id="10" name="Ink 9"/>
              <p:cNvPicPr/>
              <p:nvPr/>
            </p:nvPicPr>
            <p:blipFill>
              <a:blip r:embed="rId14"/>
              <a:stretch>
                <a:fillRect/>
              </a:stretch>
            </p:blipFill>
            <p:spPr>
              <a:xfrm>
                <a:off x="8134078" y="4523475"/>
                <a:ext cx="511920" cy="275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1" name="Ink 10"/>
              <p14:cNvContentPartPr/>
              <p14:nvPr/>
            </p14:nvContentPartPr>
            <p14:xfrm>
              <a:off x="9167638" y="4892115"/>
              <a:ext cx="1306800" cy="66960"/>
            </p14:xfrm>
          </p:contentPart>
        </mc:Choice>
        <mc:Fallback xmlns="">
          <p:pic>
            <p:nvPicPr>
              <p:cNvPr id="11" name="Ink 10"/>
              <p:cNvPicPr/>
              <p:nvPr/>
            </p:nvPicPr>
            <p:blipFill>
              <a:blip r:embed="rId16"/>
              <a:stretch>
                <a:fillRect/>
              </a:stretch>
            </p:blipFill>
            <p:spPr>
              <a:xfrm>
                <a:off x="9119758" y="4796355"/>
                <a:ext cx="140256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2" name="Ink 11"/>
              <p14:cNvContentPartPr/>
              <p14:nvPr/>
            </p14:nvContentPartPr>
            <p14:xfrm>
              <a:off x="8300758" y="5141595"/>
              <a:ext cx="582480" cy="48240"/>
            </p14:xfrm>
          </p:contentPart>
        </mc:Choice>
        <mc:Fallback xmlns="">
          <p:pic>
            <p:nvPicPr>
              <p:cNvPr id="12" name="Ink 11"/>
              <p:cNvPicPr/>
              <p:nvPr/>
            </p:nvPicPr>
            <p:blipFill>
              <a:blip r:embed="rId18"/>
              <a:stretch>
                <a:fillRect/>
              </a:stretch>
            </p:blipFill>
            <p:spPr>
              <a:xfrm>
                <a:off x="8252878" y="5045835"/>
                <a:ext cx="678240" cy="24012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3" name="Ink 12"/>
              <p14:cNvContentPartPr/>
              <p14:nvPr/>
            </p14:nvContentPartPr>
            <p14:xfrm>
              <a:off x="9583438" y="5391435"/>
              <a:ext cx="712800" cy="72720"/>
            </p14:xfrm>
          </p:contentPart>
        </mc:Choice>
        <mc:Fallback xmlns="">
          <p:pic>
            <p:nvPicPr>
              <p:cNvPr id="13" name="Ink 12"/>
              <p:cNvPicPr/>
              <p:nvPr/>
            </p:nvPicPr>
            <p:blipFill>
              <a:blip r:embed="rId20"/>
              <a:stretch>
                <a:fillRect/>
              </a:stretch>
            </p:blipFill>
            <p:spPr>
              <a:xfrm>
                <a:off x="9535558" y="5295315"/>
                <a:ext cx="8085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4" name="Ink 13"/>
              <p14:cNvContentPartPr/>
              <p14:nvPr/>
            </p14:nvContentPartPr>
            <p14:xfrm>
              <a:off x="6009358" y="4333755"/>
              <a:ext cx="4179600" cy="147240"/>
            </p14:xfrm>
          </p:contentPart>
        </mc:Choice>
        <mc:Fallback xmlns="">
          <p:pic>
            <p:nvPicPr>
              <p:cNvPr id="14" name="Ink 13"/>
              <p:cNvPicPr/>
              <p:nvPr/>
            </p:nvPicPr>
            <p:blipFill>
              <a:blip r:embed="rId22"/>
              <a:stretch>
                <a:fillRect/>
              </a:stretch>
            </p:blipFill>
            <p:spPr>
              <a:xfrm>
                <a:off x="5961118" y="4237635"/>
                <a:ext cx="4276080" cy="33948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5" name="Ink 14"/>
              <p14:cNvContentPartPr/>
              <p14:nvPr/>
            </p14:nvContentPartPr>
            <p14:xfrm>
              <a:off x="8788198" y="4631475"/>
              <a:ext cx="581760" cy="72000"/>
            </p14:xfrm>
          </p:contentPart>
        </mc:Choice>
        <mc:Fallback xmlns="">
          <p:pic>
            <p:nvPicPr>
              <p:cNvPr id="15" name="Ink 14"/>
              <p:cNvPicPr/>
              <p:nvPr/>
            </p:nvPicPr>
            <p:blipFill>
              <a:blip r:embed="rId24"/>
              <a:stretch>
                <a:fillRect/>
              </a:stretch>
            </p:blipFill>
            <p:spPr>
              <a:xfrm>
                <a:off x="8739958" y="4535355"/>
                <a:ext cx="6778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16" name="Ink 15"/>
              <p14:cNvContentPartPr/>
              <p14:nvPr/>
            </p14:nvContentPartPr>
            <p14:xfrm>
              <a:off x="961798" y="4903995"/>
              <a:ext cx="1816920" cy="67680"/>
            </p14:xfrm>
          </p:contentPart>
        </mc:Choice>
        <mc:Fallback xmlns="">
          <p:pic>
            <p:nvPicPr>
              <p:cNvPr id="16" name="Ink 15"/>
              <p:cNvPicPr/>
              <p:nvPr/>
            </p:nvPicPr>
            <p:blipFill>
              <a:blip r:embed="rId26"/>
              <a:stretch>
                <a:fillRect/>
              </a:stretch>
            </p:blipFill>
            <p:spPr>
              <a:xfrm>
                <a:off x="913918" y="4808235"/>
                <a:ext cx="1913040" cy="2595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17" name="Ink 16"/>
              <p14:cNvContentPartPr/>
              <p14:nvPr/>
            </p14:nvContentPartPr>
            <p14:xfrm>
              <a:off x="10700158" y="4855755"/>
              <a:ext cx="486720" cy="37080"/>
            </p14:xfrm>
          </p:contentPart>
        </mc:Choice>
        <mc:Fallback xmlns="">
          <p:pic>
            <p:nvPicPr>
              <p:cNvPr id="17" name="Ink 16"/>
              <p:cNvPicPr/>
              <p:nvPr/>
            </p:nvPicPr>
            <p:blipFill>
              <a:blip r:embed="rId28"/>
              <a:stretch>
                <a:fillRect/>
              </a:stretch>
            </p:blipFill>
            <p:spPr>
              <a:xfrm>
                <a:off x="10651918" y="4759995"/>
                <a:ext cx="58284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18" name="Ink 17"/>
              <p14:cNvContentPartPr/>
              <p14:nvPr/>
            </p14:nvContentPartPr>
            <p14:xfrm>
              <a:off x="926158" y="5177595"/>
              <a:ext cx="1721880" cy="46800"/>
            </p14:xfrm>
          </p:contentPart>
        </mc:Choice>
        <mc:Fallback xmlns="">
          <p:pic>
            <p:nvPicPr>
              <p:cNvPr id="18" name="Ink 17"/>
              <p:cNvPicPr/>
              <p:nvPr/>
            </p:nvPicPr>
            <p:blipFill>
              <a:blip r:embed="rId30"/>
              <a:stretch>
                <a:fillRect/>
              </a:stretch>
            </p:blipFill>
            <p:spPr>
              <a:xfrm>
                <a:off x="878278" y="5081475"/>
                <a:ext cx="1818000" cy="23904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19" name="Ink 18"/>
              <p14:cNvContentPartPr/>
              <p14:nvPr/>
            </p14:nvContentPartPr>
            <p14:xfrm>
              <a:off x="8990158" y="5153835"/>
              <a:ext cx="534240" cy="87120"/>
            </p14:xfrm>
          </p:contentPart>
        </mc:Choice>
        <mc:Fallback xmlns="">
          <p:pic>
            <p:nvPicPr>
              <p:cNvPr id="19" name="Ink 18"/>
              <p:cNvPicPr/>
              <p:nvPr/>
            </p:nvPicPr>
            <p:blipFill>
              <a:blip r:embed="rId32"/>
              <a:stretch>
                <a:fillRect/>
              </a:stretch>
            </p:blipFill>
            <p:spPr>
              <a:xfrm>
                <a:off x="8941918" y="5057715"/>
                <a:ext cx="63036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0" name="Ink 19"/>
              <p14:cNvContentPartPr/>
              <p14:nvPr/>
            </p14:nvContentPartPr>
            <p14:xfrm>
              <a:off x="949918" y="5375595"/>
              <a:ext cx="3586320" cy="160560"/>
            </p14:xfrm>
          </p:contentPart>
        </mc:Choice>
        <mc:Fallback xmlns="">
          <p:pic>
            <p:nvPicPr>
              <p:cNvPr id="20" name="Ink 19"/>
              <p:cNvPicPr/>
              <p:nvPr/>
            </p:nvPicPr>
            <p:blipFill>
              <a:blip r:embed="rId34"/>
              <a:stretch>
                <a:fillRect/>
              </a:stretch>
            </p:blipFill>
            <p:spPr>
              <a:xfrm>
                <a:off x="902038" y="5279475"/>
                <a:ext cx="3682440" cy="352440"/>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21" name="Ink 20"/>
              <p14:cNvContentPartPr/>
              <p14:nvPr/>
            </p14:nvContentPartPr>
            <p14:xfrm>
              <a:off x="10438438" y="5343915"/>
              <a:ext cx="456840" cy="56520"/>
            </p14:xfrm>
          </p:contentPart>
        </mc:Choice>
        <mc:Fallback xmlns="">
          <p:pic>
            <p:nvPicPr>
              <p:cNvPr id="21" name="Ink 20"/>
              <p:cNvPicPr/>
              <p:nvPr/>
            </p:nvPicPr>
            <p:blipFill>
              <a:blip r:embed="rId36"/>
              <a:stretch>
                <a:fillRect/>
              </a:stretch>
            </p:blipFill>
            <p:spPr>
              <a:xfrm>
                <a:off x="10390558" y="5247795"/>
                <a:ext cx="552960" cy="24876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2" name="Ink 21"/>
              <p14:cNvContentPartPr/>
              <p14:nvPr/>
            </p14:nvContentPartPr>
            <p14:xfrm>
              <a:off x="926158" y="5664675"/>
              <a:ext cx="2078640" cy="107640"/>
            </p14:xfrm>
          </p:contentPart>
        </mc:Choice>
        <mc:Fallback xmlns="">
          <p:pic>
            <p:nvPicPr>
              <p:cNvPr id="22" name="Ink 21"/>
              <p:cNvPicPr/>
              <p:nvPr/>
            </p:nvPicPr>
            <p:blipFill>
              <a:blip r:embed="rId38"/>
              <a:stretch>
                <a:fillRect/>
              </a:stretch>
            </p:blipFill>
            <p:spPr>
              <a:xfrm>
                <a:off x="878278" y="5568555"/>
                <a:ext cx="2174400" cy="299880"/>
              </a:xfrm>
              <a:prstGeom prst="rect">
                <a:avLst/>
              </a:prstGeom>
            </p:spPr>
          </p:pic>
        </mc:Fallback>
      </mc:AlternateContent>
      <p:sp>
        <p:nvSpPr>
          <p:cNvPr id="7" name="Rectangle 6">
            <a:extLst>
              <a:ext uri="{FF2B5EF4-FFF2-40B4-BE49-F238E27FC236}">
                <a16:creationId xmlns:a16="http://schemas.microsoft.com/office/drawing/2014/main" id="{1C16E9C2-3578-41BB-BFFE-BF7ED0BA06EE}"/>
              </a:ext>
            </a:extLst>
          </p:cNvPr>
          <p:cNvSpPr/>
          <p:nvPr/>
        </p:nvSpPr>
        <p:spPr>
          <a:xfrm>
            <a:off x="688932" y="187890"/>
            <a:ext cx="10396602" cy="33693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p:cNvSpPr/>
          <p:nvPr/>
        </p:nvSpPr>
        <p:spPr>
          <a:xfrm>
            <a:off x="203125" y="3605494"/>
            <a:ext cx="11368216" cy="2732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861005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5"/>
            <a:ext cx="10515600" cy="1451965"/>
          </a:xfrm>
        </p:spPr>
        <p:txBody>
          <a:bodyPr>
            <a:normAutofit/>
          </a:bodyPr>
          <a:lstStyle/>
          <a:p>
            <a:pPr marL="0" indent="0">
              <a:buNone/>
            </a:pPr>
            <a:r>
              <a:rPr lang="en-GB" b="1" dirty="0">
                <a:latin typeface="Arial" panose="020B0604020202020204" pitchFamily="34" charset="0"/>
                <a:cs typeface="Arial" panose="020B0604020202020204" pitchFamily="34" charset="0"/>
              </a:rPr>
              <a:t>17. In summaries, keep to one tense.</a:t>
            </a: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Example from </a:t>
            </a:r>
            <a:r>
              <a:rPr lang="en-GB" dirty="0" err="1">
                <a:latin typeface="Arial" panose="020B0604020202020204" pitchFamily="34" charset="0"/>
                <a:cs typeface="Arial" panose="020B0604020202020204" pitchFamily="34" charset="0"/>
              </a:rPr>
              <a:t>Tschowri</a:t>
            </a:r>
            <a:r>
              <a:rPr lang="en-GB" dirty="0">
                <a:latin typeface="Arial" panose="020B0604020202020204" pitchFamily="34" charset="0"/>
                <a:cs typeface="Arial" panose="020B0604020202020204" pitchFamily="34" charset="0"/>
              </a:rPr>
              <a:t> et al 2014:</a:t>
            </a:r>
          </a:p>
        </p:txBody>
      </p:sp>
      <p:sp>
        <p:nvSpPr>
          <p:cNvPr id="4"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p:sp>
        <p:nvSpPr>
          <p:cNvPr id="5" name="Content Placeholder 2"/>
          <p:cNvSpPr txBox="1">
            <a:spLocks/>
          </p:cNvSpPr>
          <p:nvPr/>
        </p:nvSpPr>
        <p:spPr>
          <a:xfrm>
            <a:off x="106877" y="2951801"/>
            <a:ext cx="11899075" cy="435133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sits at the top of the regulatory cascade controlling development, serving to repress expression of sporulation genes during vegetative growth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In </a:t>
            </a:r>
            <a:r>
              <a:rPr lang="en-GB" i="1" dirty="0">
                <a:latin typeface="Arial" panose="020B0604020202020204" pitchFamily="34" charset="0"/>
                <a:cs typeface="Arial" panose="020B0604020202020204" pitchFamily="34" charset="0"/>
              </a:rPr>
              <a:t>Streptomyces </a:t>
            </a:r>
            <a:r>
              <a:rPr lang="en-GB" i="1" dirty="0" err="1">
                <a:latin typeface="Arial" panose="020B0604020202020204" pitchFamily="34" charset="0"/>
                <a:cs typeface="Arial" panose="020B0604020202020204" pitchFamily="34" charset="0"/>
              </a:rPr>
              <a:t>coelicolor</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controls the expression of at least 167 genes, including 42 genes (∼25% of the regulon) that encode regulatory proteins (Elliot et al., 2001,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Among these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targets are many genes known to play critical roles in</a:t>
            </a:r>
            <a:r>
              <a:rPr lang="en-GB" i="1" dirty="0">
                <a:latin typeface="Arial" panose="020B0604020202020204" pitchFamily="34" charset="0"/>
                <a:cs typeface="Arial" panose="020B0604020202020204" pitchFamily="34" charset="0"/>
              </a:rPr>
              <a:t> Streptomyces </a:t>
            </a:r>
            <a:r>
              <a:rPr lang="en-GB" dirty="0">
                <a:latin typeface="Arial" panose="020B0604020202020204" pitchFamily="34" charset="0"/>
                <a:cs typeface="Arial" panose="020B0604020202020204" pitchFamily="34" charset="0"/>
              </a:rPr>
              <a:t>development, including other </a:t>
            </a:r>
            <a:r>
              <a:rPr lang="en-GB" dirty="0" err="1">
                <a:latin typeface="Arial" panose="020B0604020202020204" pitchFamily="34" charset="0"/>
                <a:cs typeface="Arial" panose="020B0604020202020204" pitchFamily="34" charset="0"/>
              </a:rPr>
              <a:t>bld</a:t>
            </a:r>
            <a:r>
              <a:rPr lang="en-GB" dirty="0">
                <a:latin typeface="Arial" panose="020B0604020202020204" pitchFamily="34" charset="0"/>
                <a:cs typeface="Arial" panose="020B0604020202020204" pitchFamily="34" charset="0"/>
              </a:rPr>
              <a:t> regulators (e.g., </a:t>
            </a:r>
            <a:r>
              <a:rPr lang="en-GB" i="1" dirty="0" err="1">
                <a:latin typeface="Arial" panose="020B0604020202020204" pitchFamily="34" charset="0"/>
                <a:cs typeface="Arial" panose="020B0604020202020204" pitchFamily="34" charset="0"/>
              </a:rPr>
              <a:t>bldA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bldC</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bldH</a:t>
            </a:r>
            <a:r>
              <a:rPr lang="en-GB" i="1" dirty="0">
                <a:latin typeface="Arial" panose="020B0604020202020204" pitchFamily="34" charset="0"/>
                <a:cs typeface="Arial" panose="020B0604020202020204" pitchFamily="34" charset="0"/>
              </a:rPr>
              <a:t>/</a:t>
            </a:r>
            <a:r>
              <a:rPr lang="en-GB" i="1" dirty="0" err="1">
                <a:latin typeface="Arial" panose="020B0604020202020204" pitchFamily="34" charset="0"/>
                <a:cs typeface="Arial" panose="020B0604020202020204" pitchFamily="34" charset="0"/>
              </a:rPr>
              <a:t>adpA</a:t>
            </a:r>
            <a:r>
              <a:rPr lang="en-GB" i="1" dirty="0">
                <a:latin typeface="Arial" panose="020B0604020202020204" pitchFamily="34" charset="0"/>
                <a:cs typeface="Arial" panose="020B0604020202020204" pitchFamily="34" charset="0"/>
              </a:rPr>
              <a:t>, </a:t>
            </a:r>
            <a:r>
              <a:rPr lang="en-GB" i="1" dirty="0" err="1">
                <a:latin typeface="Arial" panose="020B0604020202020204" pitchFamily="34" charset="0"/>
                <a:cs typeface="Arial" panose="020B0604020202020204" pitchFamily="34" charset="0"/>
              </a:rPr>
              <a:t>bldM</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bldN</a:t>
            </a:r>
            <a:r>
              <a:rPr lang="en-GB" dirty="0">
                <a:latin typeface="Arial" panose="020B0604020202020204" pitchFamily="34" charset="0"/>
                <a:cs typeface="Arial" panose="020B0604020202020204" pitchFamily="34" charset="0"/>
              </a:rPr>
              <a:t>), several </a:t>
            </a:r>
            <a:r>
              <a:rPr lang="en-GB" dirty="0" err="1">
                <a:latin typeface="Arial" panose="020B0604020202020204" pitchFamily="34" charset="0"/>
                <a:cs typeface="Arial" panose="020B0604020202020204" pitchFamily="34" charset="0"/>
              </a:rPr>
              <a:t>whi</a:t>
            </a:r>
            <a:r>
              <a:rPr lang="en-GB" dirty="0">
                <a:latin typeface="Arial" panose="020B0604020202020204" pitchFamily="34" charset="0"/>
                <a:cs typeface="Arial" panose="020B0604020202020204" pitchFamily="34" charset="0"/>
              </a:rPr>
              <a:t> (white) regulators required for the differentiation of aerial hyphae into spores (e.g., </a:t>
            </a:r>
            <a:r>
              <a:rPr lang="en-GB" i="1" dirty="0" err="1">
                <a:latin typeface="Arial" panose="020B0604020202020204" pitchFamily="34" charset="0"/>
                <a:cs typeface="Arial" panose="020B0604020202020204" pitchFamily="34" charset="0"/>
              </a:rPr>
              <a:t>whiG</a:t>
            </a:r>
            <a:r>
              <a:rPr lang="en-GB" dirty="0">
                <a:latin typeface="Arial" panose="020B0604020202020204" pitchFamily="34" charset="0"/>
                <a:cs typeface="Arial" panose="020B0604020202020204" pitchFamily="34" charset="0"/>
              </a:rPr>
              <a:t> and </a:t>
            </a:r>
            <a:r>
              <a:rPr lang="en-GB" i="1" dirty="0" err="1">
                <a:latin typeface="Arial" panose="020B0604020202020204" pitchFamily="34" charset="0"/>
                <a:cs typeface="Arial" panose="020B0604020202020204" pitchFamily="34" charset="0"/>
              </a:rPr>
              <a:t>whiB</a:t>
            </a:r>
            <a:r>
              <a:rPr lang="en-GB" dirty="0">
                <a:latin typeface="Arial" panose="020B0604020202020204" pitchFamily="34" charset="0"/>
                <a:cs typeface="Arial" panose="020B0604020202020204" pitchFamily="34" charset="0"/>
              </a:rPr>
              <a:t>), and genes encoding critical components of the cell division and chromosome segregation machineries such as </a:t>
            </a:r>
            <a:r>
              <a:rPr lang="en-GB" dirty="0" err="1">
                <a:latin typeface="Arial" panose="020B0604020202020204" pitchFamily="34" charset="0"/>
                <a:cs typeface="Arial" panose="020B0604020202020204" pitchFamily="34" charset="0"/>
              </a:rPr>
              <a:t>FtsZ</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SsgA</a:t>
            </a:r>
            <a:r>
              <a:rPr lang="en-GB" dirty="0">
                <a:latin typeface="Arial" panose="020B0604020202020204" pitchFamily="34" charset="0"/>
                <a:cs typeface="Arial" panose="020B0604020202020204" pitchFamily="34" charset="0"/>
              </a:rPr>
              <a:t>, </a:t>
            </a:r>
            <a:r>
              <a:rPr lang="en-GB" dirty="0" err="1">
                <a:latin typeface="Arial" panose="020B0604020202020204" pitchFamily="34" charset="0"/>
                <a:cs typeface="Arial" panose="020B0604020202020204" pitchFamily="34" charset="0"/>
              </a:rPr>
              <a:t>SsgB</a:t>
            </a:r>
            <a:r>
              <a:rPr lang="en-GB" dirty="0">
                <a:latin typeface="Arial" panose="020B0604020202020204" pitchFamily="34" charset="0"/>
                <a:cs typeface="Arial" panose="020B0604020202020204" pitchFamily="34" charset="0"/>
              </a:rPr>
              <a:t>, and the DNA translocase </a:t>
            </a:r>
            <a:r>
              <a:rPr lang="en-GB" dirty="0" err="1">
                <a:latin typeface="Arial" panose="020B0604020202020204" pitchFamily="34" charset="0"/>
                <a:cs typeface="Arial" panose="020B0604020202020204" pitchFamily="34" charset="0"/>
              </a:rPr>
              <a:t>SffA</a:t>
            </a:r>
            <a:r>
              <a:rPr lang="en-GB" dirty="0">
                <a:latin typeface="Arial" panose="020B0604020202020204" pitchFamily="34" charset="0"/>
                <a:cs typeface="Arial" panose="020B0604020202020204" pitchFamily="34" charset="0"/>
              </a:rPr>
              <a:t> (den </a:t>
            </a:r>
            <a:r>
              <a:rPr lang="en-GB" dirty="0" err="1">
                <a:latin typeface="Arial" panose="020B0604020202020204" pitchFamily="34" charset="0"/>
                <a:cs typeface="Arial" panose="020B0604020202020204" pitchFamily="34" charset="0"/>
              </a:rPr>
              <a:t>Hengst</a:t>
            </a:r>
            <a:r>
              <a:rPr lang="en-GB" dirty="0">
                <a:latin typeface="Arial" panose="020B0604020202020204" pitchFamily="34" charset="0"/>
                <a:cs typeface="Arial" panose="020B0604020202020204" pitchFamily="34" charset="0"/>
              </a:rPr>
              <a:t> et al., 2010, McCormick, 2009). How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activity is regulated, however, has been unknown.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1056838" y="3123285"/>
              <a:ext cx="511200" cy="37080"/>
            </p14:xfrm>
          </p:contentPart>
        </mc:Choice>
        <mc:Fallback xmlns="">
          <p:pic>
            <p:nvPicPr>
              <p:cNvPr id="2" name="Ink 1"/>
              <p:cNvPicPr/>
              <p:nvPr/>
            </p:nvPicPr>
            <p:blipFill>
              <a:blip r:embed="rId4"/>
              <a:stretch>
                <a:fillRect/>
              </a:stretch>
            </p:blipFill>
            <p:spPr>
              <a:xfrm>
                <a:off x="1008958" y="3027165"/>
                <a:ext cx="606960" cy="22896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p14:cNvContentPartPr/>
              <p14:nvPr/>
            </p14:nvContentPartPr>
            <p14:xfrm>
              <a:off x="8181958" y="3736365"/>
              <a:ext cx="1080720" cy="30960"/>
            </p14:xfrm>
          </p:contentPart>
        </mc:Choice>
        <mc:Fallback xmlns="">
          <p:pic>
            <p:nvPicPr>
              <p:cNvPr id="6" name="Ink 5"/>
              <p:cNvPicPr/>
              <p:nvPr/>
            </p:nvPicPr>
            <p:blipFill>
              <a:blip r:embed="rId6"/>
              <a:stretch>
                <a:fillRect/>
              </a:stretch>
            </p:blipFill>
            <p:spPr>
              <a:xfrm>
                <a:off x="8134078" y="3640245"/>
                <a:ext cx="117684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p14:cNvContentPartPr/>
              <p14:nvPr/>
            </p14:nvContentPartPr>
            <p14:xfrm>
              <a:off x="2173198" y="4709805"/>
              <a:ext cx="392400" cy="40680"/>
            </p14:xfrm>
          </p:contentPart>
        </mc:Choice>
        <mc:Fallback xmlns="">
          <p:pic>
            <p:nvPicPr>
              <p:cNvPr id="7" name="Ink 6"/>
              <p:cNvPicPr/>
              <p:nvPr/>
            </p:nvPicPr>
            <p:blipFill>
              <a:blip r:embed="rId8"/>
              <a:stretch>
                <a:fillRect/>
              </a:stretch>
            </p:blipFill>
            <p:spPr>
              <a:xfrm>
                <a:off x="2125318" y="4613685"/>
                <a:ext cx="48816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p14:cNvContentPartPr/>
              <p14:nvPr/>
            </p14:nvContentPartPr>
            <p14:xfrm>
              <a:off x="9084478" y="6576765"/>
              <a:ext cx="2755080" cy="79200"/>
            </p14:xfrm>
          </p:contentPart>
        </mc:Choice>
        <mc:Fallback xmlns="">
          <p:pic>
            <p:nvPicPr>
              <p:cNvPr id="8" name="Ink 7"/>
              <p:cNvPicPr/>
              <p:nvPr/>
            </p:nvPicPr>
            <p:blipFill>
              <a:blip r:embed="rId10"/>
              <a:stretch>
                <a:fillRect/>
              </a:stretch>
            </p:blipFill>
            <p:spPr>
              <a:xfrm>
                <a:off x="9036598" y="6480645"/>
                <a:ext cx="2851200" cy="271440"/>
              </a:xfrm>
              <a:prstGeom prst="rect">
                <a:avLst/>
              </a:prstGeom>
            </p:spPr>
          </p:pic>
        </mc:Fallback>
      </mc:AlternateContent>
      <p:sp>
        <p:nvSpPr>
          <p:cNvPr id="10" name="Rectangle 9">
            <a:extLst>
              <a:ext uri="{FF2B5EF4-FFF2-40B4-BE49-F238E27FC236}">
                <a16:creationId xmlns:a16="http://schemas.microsoft.com/office/drawing/2014/main" id="{E98416B9-6EEB-4E02-9158-1C5E5EEDBF83}"/>
              </a:ext>
            </a:extLst>
          </p:cNvPr>
          <p:cNvSpPr/>
          <p:nvPr/>
        </p:nvSpPr>
        <p:spPr>
          <a:xfrm>
            <a:off x="688932" y="187890"/>
            <a:ext cx="10396602" cy="2116737"/>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p:cNvSpPr/>
          <p:nvPr/>
        </p:nvSpPr>
        <p:spPr>
          <a:xfrm>
            <a:off x="0" y="2401144"/>
            <a:ext cx="12192000" cy="44568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930604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pPr marL="0" lvl="0" indent="238125" algn="just" eaLnBrk="0" fontAlgn="base" hangingPunct="0">
              <a:lnSpc>
                <a:spcPct val="100000"/>
              </a:lnSpc>
              <a:spcBef>
                <a:spcPct val="0"/>
              </a:spcBef>
              <a:spcAft>
                <a:spcPct val="0"/>
              </a:spcAft>
              <a:buNone/>
            </a:pPr>
            <a:r>
              <a:rPr lang="en-US" altLang="en-US" sz="3200" b="1" dirty="0">
                <a:solidFill>
                  <a:srgbClr val="000000"/>
                </a:solidFill>
                <a:latin typeface="Arial" panose="020B0604020202020204" pitchFamily="34" charset="0"/>
                <a:cs typeface="Arial" panose="020B0604020202020204" pitchFamily="34" charset="0"/>
              </a:rPr>
              <a:t>1</a:t>
            </a:r>
            <a:r>
              <a:rPr lang="en-US" altLang="en-US" sz="3200" b="1" dirty="0" bmk="">
                <a:solidFill>
                  <a:srgbClr val="000000"/>
                </a:solidFill>
                <a:latin typeface="Arial" panose="020B0604020202020204" pitchFamily="34" charset="0"/>
                <a:cs typeface="Arial" panose="020B0604020202020204" pitchFamily="34" charset="0"/>
              </a:rPr>
              <a:t>8.</a:t>
            </a:r>
            <a:r>
              <a:rPr lang="en-US" altLang="en-US" sz="3200" b="1" dirty="0">
                <a:solidFill>
                  <a:srgbClr val="000000"/>
                </a:solidFill>
                <a:latin typeface="Arial" panose="020B0604020202020204" pitchFamily="34" charset="0"/>
                <a:cs typeface="Arial" panose="020B0604020202020204" pitchFamily="34" charset="0"/>
              </a:rPr>
              <a:t> Place the emphatic words of a sentence at the end.</a:t>
            </a:r>
          </a:p>
          <a:p>
            <a:pPr marL="0" lvl="0" indent="238125" algn="just" eaLnBrk="0" fontAlgn="base" hangingPunct="0">
              <a:lnSpc>
                <a:spcPct val="100000"/>
              </a:lnSpc>
              <a:spcBef>
                <a:spcPct val="0"/>
              </a:spcBef>
              <a:spcAft>
                <a:spcPct val="0"/>
              </a:spcAft>
              <a:buNone/>
            </a:pPr>
            <a:r>
              <a:rPr lang="en-US" altLang="en-US" dirty="0">
                <a:solidFill>
                  <a:srgbClr val="000000"/>
                </a:solidFill>
                <a:latin typeface="Arial" panose="020B0604020202020204" pitchFamily="34" charset="0"/>
                <a:cs typeface="Arial" panose="020B0604020202020204" pitchFamily="34" charset="0"/>
              </a:rPr>
              <a:t>The proper place in the sentence for the word, or group of words, which the writer desires to make most prominent is usually the end.</a:t>
            </a:r>
            <a:endParaRPr lang="en-US" altLang="en-US" sz="6600" dirty="0">
              <a:latin typeface="Arial" panose="020B0604020202020204" pitchFamily="34" charset="0"/>
              <a:cs typeface="Arial" panose="020B0604020202020204" pitchFamily="34" charset="0"/>
            </a:endParaRPr>
          </a:p>
          <a:p>
            <a:pPr marL="0" indent="0">
              <a:buNone/>
            </a:pPr>
            <a:endParaRPr lang="en-GB" dirty="0">
              <a:latin typeface="Arial" panose="020B0604020202020204" pitchFamily="34" charset="0"/>
              <a:cs typeface="Arial" panose="020B0604020202020204" pitchFamily="34" charset="0"/>
            </a:endParaRPr>
          </a:p>
          <a:p>
            <a:pPr marL="0" indent="0">
              <a:buNone/>
            </a:pPr>
            <a:r>
              <a:rPr lang="en-GB" dirty="0">
                <a:latin typeface="Arial" panose="020B0604020202020204" pitchFamily="34" charset="0"/>
                <a:cs typeface="Arial" panose="020B0604020202020204" pitchFamily="34" charset="0"/>
              </a:rPr>
              <a:t>Examples from </a:t>
            </a:r>
            <a:r>
              <a:rPr lang="en-GB" dirty="0" err="1">
                <a:latin typeface="Arial" panose="020B0604020202020204" pitchFamily="34" charset="0"/>
                <a:cs typeface="Arial" panose="020B0604020202020204" pitchFamily="34" charset="0"/>
              </a:rPr>
              <a:t>Tschowri</a:t>
            </a:r>
            <a:r>
              <a:rPr lang="en-GB" dirty="0">
                <a:latin typeface="Arial" panose="020B0604020202020204" pitchFamily="34" charset="0"/>
                <a:cs typeface="Arial" panose="020B0604020202020204" pitchFamily="34" charset="0"/>
              </a:rPr>
              <a:t> et al 2014:</a:t>
            </a:r>
          </a:p>
          <a:p>
            <a:pPr marL="0" indent="0">
              <a:buNone/>
            </a:pPr>
            <a:r>
              <a:rPr lang="en-GB" dirty="0">
                <a:latin typeface="Arial" panose="020B0604020202020204" pitchFamily="34" charset="0"/>
                <a:cs typeface="Arial" panose="020B0604020202020204" pitchFamily="34" charset="0"/>
              </a:rPr>
              <a:t>Transcription factors that sense c-di-GMP lack these common c-di-GMP-binding motifs and thus must be identified experimentally.</a:t>
            </a:r>
          </a:p>
          <a:p>
            <a:pPr marL="0" indent="0">
              <a:buNone/>
            </a:pPr>
            <a:r>
              <a:rPr lang="en-GB" dirty="0">
                <a:latin typeface="Arial" panose="020B0604020202020204" pitchFamily="34" charset="0"/>
                <a:cs typeface="Arial" panose="020B0604020202020204" pitchFamily="34" charset="0"/>
              </a:rPr>
              <a:t>Importantly, the </a:t>
            </a:r>
            <a:r>
              <a:rPr lang="en-GB" dirty="0" err="1">
                <a:latin typeface="Arial" panose="020B0604020202020204" pitchFamily="34" charset="0"/>
                <a:cs typeface="Arial" panose="020B0604020202020204" pitchFamily="34" charset="0"/>
              </a:rPr>
              <a:t>DRaCALA</a:t>
            </a:r>
            <a:r>
              <a:rPr lang="en-GB" dirty="0">
                <a:latin typeface="Arial" panose="020B0604020202020204" pitchFamily="34" charset="0"/>
                <a:cs typeface="Arial" panose="020B0604020202020204" pitchFamily="34" charset="0"/>
              </a:rPr>
              <a:t> assays demonstrated that the previously uncharacterized CTD of </a:t>
            </a:r>
            <a:r>
              <a:rPr lang="en-GB" dirty="0" err="1">
                <a:latin typeface="Arial" panose="020B0604020202020204" pitchFamily="34" charset="0"/>
                <a:cs typeface="Arial" panose="020B0604020202020204" pitchFamily="34" charset="0"/>
              </a:rPr>
              <a:t>BldD</a:t>
            </a:r>
            <a:r>
              <a:rPr lang="en-GB" dirty="0">
                <a:latin typeface="Arial" panose="020B0604020202020204" pitchFamily="34" charset="0"/>
                <a:cs typeface="Arial" panose="020B0604020202020204" pitchFamily="34" charset="0"/>
              </a:rPr>
              <a:t> functions as the c-di-GMP-binding domain.</a:t>
            </a:r>
          </a:p>
        </p:txBody>
      </p:sp>
      <p:sp>
        <p:nvSpPr>
          <p:cNvPr id="6"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Strunk &amp; White:</a:t>
            </a:r>
            <a:br>
              <a:rPr lang="en-GB" dirty="0">
                <a:latin typeface="Arial" panose="020B0604020202020204" pitchFamily="34" charset="0"/>
                <a:cs typeface="Arial" panose="020B0604020202020204" pitchFamily="34" charset="0"/>
              </a:rPr>
            </a:br>
            <a:r>
              <a:rPr lang="en-GB" dirty="0">
                <a:latin typeface="Arial" panose="020B0604020202020204" pitchFamily="34" charset="0"/>
                <a:cs typeface="Arial" panose="020B0604020202020204" pitchFamily="34" charset="0"/>
              </a:rPr>
              <a:t>Principles of Composition</a:t>
            </a:r>
          </a:p>
        </p:txBody>
      </p:sp>
      <mc:AlternateContent xmlns:mc="http://schemas.openxmlformats.org/markup-compatibility/2006" xmlns:p14="http://schemas.microsoft.com/office/powerpoint/2010/main">
        <mc:Choice Requires="p14">
          <p:contentPart p14:bwMode="auto" r:id="rId3">
            <p14:nvContentPartPr>
              <p14:cNvPr id="2" name="Ink 1"/>
              <p14:cNvContentPartPr/>
              <p14:nvPr/>
            </p14:nvContentPartPr>
            <p14:xfrm>
              <a:off x="8004478" y="4738395"/>
              <a:ext cx="2160720" cy="97200"/>
            </p14:xfrm>
          </p:contentPart>
        </mc:Choice>
        <mc:Fallback xmlns="">
          <p:pic>
            <p:nvPicPr>
              <p:cNvPr id="2" name="Ink 1"/>
              <p:cNvPicPr/>
              <p:nvPr/>
            </p:nvPicPr>
            <p:blipFill>
              <a:blip r:embed="rId4"/>
              <a:stretch>
                <a:fillRect/>
              </a:stretch>
            </p:blipFill>
            <p:spPr>
              <a:xfrm>
                <a:off x="7956238" y="4642275"/>
                <a:ext cx="2257200" cy="28908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4" name="Ink 3"/>
              <p14:cNvContentPartPr/>
              <p14:nvPr/>
            </p14:nvContentPartPr>
            <p14:xfrm>
              <a:off x="7850038" y="5546955"/>
              <a:ext cx="2398680" cy="192600"/>
            </p14:xfrm>
          </p:contentPart>
        </mc:Choice>
        <mc:Fallback xmlns="">
          <p:pic>
            <p:nvPicPr>
              <p:cNvPr id="4" name="Ink 3"/>
              <p:cNvPicPr/>
              <p:nvPr/>
            </p:nvPicPr>
            <p:blipFill>
              <a:blip r:embed="rId6"/>
              <a:stretch>
                <a:fillRect/>
              </a:stretch>
            </p:blipFill>
            <p:spPr>
              <a:xfrm>
                <a:off x="7801798" y="5450835"/>
                <a:ext cx="2494800" cy="384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5" name="Ink 4"/>
              <p14:cNvContentPartPr/>
              <p14:nvPr/>
            </p14:nvContentPartPr>
            <p14:xfrm>
              <a:off x="961798" y="5901555"/>
              <a:ext cx="1009440" cy="174600"/>
            </p14:xfrm>
          </p:contentPart>
        </mc:Choice>
        <mc:Fallback xmlns="">
          <p:pic>
            <p:nvPicPr>
              <p:cNvPr id="5" name="Ink 4"/>
              <p:cNvPicPr/>
              <p:nvPr/>
            </p:nvPicPr>
            <p:blipFill>
              <a:blip r:embed="rId8"/>
              <a:stretch>
                <a:fillRect/>
              </a:stretch>
            </p:blipFill>
            <p:spPr>
              <a:xfrm>
                <a:off x="913918" y="5805795"/>
                <a:ext cx="1105560" cy="366480"/>
              </a:xfrm>
              <a:prstGeom prst="rect">
                <a:avLst/>
              </a:prstGeom>
            </p:spPr>
          </p:pic>
        </mc:Fallback>
      </mc:AlternateContent>
      <p:sp>
        <p:nvSpPr>
          <p:cNvPr id="8" name="Rectangle 7">
            <a:extLst>
              <a:ext uri="{FF2B5EF4-FFF2-40B4-BE49-F238E27FC236}">
                <a16:creationId xmlns:a16="http://schemas.microsoft.com/office/drawing/2014/main" id="{9910117B-FEC9-447D-978F-0FB83961BFE0}"/>
              </a:ext>
            </a:extLst>
          </p:cNvPr>
          <p:cNvSpPr/>
          <p:nvPr/>
        </p:nvSpPr>
        <p:spPr>
          <a:xfrm>
            <a:off x="688931" y="187890"/>
            <a:ext cx="10797435" cy="2981195"/>
          </a:xfrm>
          <a:prstGeom prst="rect">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p:cNvSpPr/>
          <p:nvPr/>
        </p:nvSpPr>
        <p:spPr>
          <a:xfrm>
            <a:off x="203125" y="3605494"/>
            <a:ext cx="11368216" cy="27323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40511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3: Write a paragraph</a:t>
            </a: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a:t>Keep in mind the rules we just discussed</a:t>
            </a:r>
          </a:p>
          <a:p>
            <a:pPr>
              <a:buFont typeface="Wingdings" panose="05000000000000000000" pitchFamily="2" charset="2"/>
              <a:buChar char="§"/>
            </a:pPr>
            <a:r>
              <a:rPr lang="en-GB" dirty="0"/>
              <a:t>Write a topic sentence, elaborate on it (2-3 sentences), and a concluding sentence </a:t>
            </a:r>
          </a:p>
          <a:p>
            <a:pPr>
              <a:buFont typeface="Wingdings" panose="05000000000000000000" pitchFamily="2" charset="2"/>
              <a:buChar char="§"/>
            </a:pPr>
            <a:r>
              <a:rPr lang="en-GB" dirty="0"/>
              <a:t>Suggested topics: the weather, the nutritional content of the last meal you ate, something you learned about in class recently, the microbe you’re focusing on for your project….</a:t>
            </a:r>
          </a:p>
          <a:p>
            <a:pPr>
              <a:buFont typeface="Wingdings" panose="05000000000000000000" pitchFamily="2" charset="2"/>
              <a:buChar char="§"/>
            </a:pPr>
            <a:endParaRPr lang="en-GB" dirty="0"/>
          </a:p>
        </p:txBody>
      </p:sp>
    </p:spTree>
    <p:extLst>
      <p:ext uri="{BB962C8B-B14F-4D97-AF65-F5344CB8AC3E}">
        <p14:creationId xmlns:p14="http://schemas.microsoft.com/office/powerpoint/2010/main" val="14135460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3F855-4227-4596-8703-20C18E4E6226}"/>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49F68528-5797-49C9-87E8-931C9C10E9E0}"/>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1048118016"/>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84A081D-F681-403F-9437-F306D462BA38}"/>
              </a:ext>
            </a:extLst>
          </p:cNvPr>
          <p:cNvSpPr>
            <a:spLocks noGrp="1"/>
          </p:cNvSpPr>
          <p:nvPr>
            <p:ph idx="1"/>
          </p:nvPr>
        </p:nvSpPr>
        <p:spPr/>
        <p:txBody>
          <a:bodyPr/>
          <a:lstStyle/>
          <a:p>
            <a:endParaRPr lang="en-GB"/>
          </a:p>
        </p:txBody>
      </p:sp>
      <p:sp>
        <p:nvSpPr>
          <p:cNvPr id="4" name="Title 1">
            <a:extLst>
              <a:ext uri="{FF2B5EF4-FFF2-40B4-BE49-F238E27FC236}">
                <a16:creationId xmlns:a16="http://schemas.microsoft.com/office/drawing/2014/main" id="{0770E055-6F40-4643-A492-E3ED89AD1106}"/>
              </a:ext>
            </a:extLst>
          </p:cNvPr>
          <p:cNvSpPr>
            <a:spLocks noGrp="1"/>
          </p:cNvSpPr>
          <p:nvPr>
            <p:ph type="title"/>
          </p:nvPr>
        </p:nvSpPr>
        <p:spPr>
          <a:xfrm>
            <a:off x="0" y="365125"/>
            <a:ext cx="12192000" cy="1325563"/>
          </a:xfrm>
        </p:spPr>
        <p:txBody>
          <a:bodyPr/>
          <a:lstStyle/>
          <a:p>
            <a:r>
              <a:rPr lang="en-GB" b="1" dirty="0" smtClean="0">
                <a:latin typeface="Arial" panose="020B0604020202020204" pitchFamily="34" charset="0"/>
                <a:cs typeface="Arial" panose="020B0604020202020204" pitchFamily="34" charset="0"/>
              </a:rPr>
              <a:t>Part 3: </a:t>
            </a:r>
            <a:r>
              <a:rPr lang="en-GB" b="1" dirty="0">
                <a:latin typeface="Arial" panose="020B0604020202020204" pitchFamily="34" charset="0"/>
                <a:cs typeface="Arial" panose="020B0604020202020204" pitchFamily="34" charset="0"/>
              </a:rPr>
              <a:t>The structure of scientific writing</a:t>
            </a:r>
          </a:p>
        </p:txBody>
      </p:sp>
    </p:spTree>
    <p:extLst>
      <p:ext uri="{BB962C8B-B14F-4D97-AF65-F5344CB8AC3E}">
        <p14:creationId xmlns:p14="http://schemas.microsoft.com/office/powerpoint/2010/main" val="31321589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2091" y="495754"/>
            <a:ext cx="5966361" cy="1325563"/>
          </a:xfrm>
        </p:spPr>
        <p:txBody>
          <a:bodyPr/>
          <a:lstStyle/>
          <a:p>
            <a:r>
              <a:rPr lang="en-GB" b="1" dirty="0">
                <a:latin typeface="Arial" panose="020B0604020202020204" pitchFamily="34" charset="0"/>
                <a:cs typeface="Arial" panose="020B0604020202020204" pitchFamily="34" charset="0"/>
              </a:rPr>
              <a:t>Structuring </a:t>
            </a:r>
            <a:r>
              <a:rPr lang="en-GB" b="1" dirty="0" smtClean="0">
                <a:latin typeface="Arial" panose="020B0604020202020204" pitchFamily="34" charset="0"/>
                <a:cs typeface="Arial" panose="020B0604020202020204" pitchFamily="34" charset="0"/>
              </a:rPr>
              <a:t>a scientific paper</a:t>
            </a:r>
            <a:endParaRPr lang="en-GB" b="1" dirty="0">
              <a:latin typeface="Arial" panose="020B0604020202020204" pitchFamily="34" charset="0"/>
              <a:cs typeface="Arial" panose="020B0604020202020204" pitchFamily="34"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4916" y="740661"/>
            <a:ext cx="5160100" cy="4757613"/>
          </a:xfrm>
        </p:spPr>
      </p:pic>
      <p:sp>
        <p:nvSpPr>
          <p:cNvPr id="5" name="TextBox 4"/>
          <p:cNvSpPr txBox="1"/>
          <p:nvPr/>
        </p:nvSpPr>
        <p:spPr>
          <a:xfrm>
            <a:off x="565560" y="5888963"/>
            <a:ext cx="4505204" cy="923330"/>
          </a:xfrm>
          <a:prstGeom prst="rect">
            <a:avLst/>
          </a:prstGeom>
          <a:noFill/>
        </p:spPr>
        <p:txBody>
          <a:bodyPr wrap="square" rtlCol="0">
            <a:spAutoFit/>
          </a:bodyPr>
          <a:lstStyle/>
          <a:p>
            <a:r>
              <a:rPr lang="en-GB" dirty="0" err="1"/>
              <a:t>Turbek</a:t>
            </a:r>
            <a:r>
              <a:rPr lang="en-GB" dirty="0"/>
              <a:t> et al (2016) Scientific Writing Made Easy: A Step‐by‐Step Guide to Undergraduate Writing in the Biological Sciences</a:t>
            </a:r>
          </a:p>
        </p:txBody>
      </p:sp>
      <p:sp>
        <p:nvSpPr>
          <p:cNvPr id="6" name="Content Placeholder 2"/>
          <p:cNvSpPr txBox="1">
            <a:spLocks/>
          </p:cNvSpPr>
          <p:nvPr/>
        </p:nvSpPr>
        <p:spPr>
          <a:xfrm>
            <a:off x="5992091" y="2506662"/>
            <a:ext cx="557596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b="1" dirty="0" smtClean="0">
                <a:latin typeface="Arial" panose="020B0604020202020204" pitchFamily="34" charset="0"/>
                <a:cs typeface="Arial" panose="020B0604020202020204" pitchFamily="34" charset="0"/>
              </a:rPr>
              <a:t>Introduction</a:t>
            </a:r>
          </a:p>
          <a:p>
            <a:r>
              <a:rPr lang="en-GB" dirty="0" smtClean="0">
                <a:latin typeface="Arial" panose="020B0604020202020204" pitchFamily="34" charset="0"/>
                <a:cs typeface="Arial" panose="020B0604020202020204" pitchFamily="34" charset="0"/>
              </a:rPr>
              <a:t>Start </a:t>
            </a:r>
            <a:r>
              <a:rPr lang="en-GB" dirty="0">
                <a:latin typeface="Arial" panose="020B0604020202020204" pitchFamily="34" charset="0"/>
                <a:cs typeface="Arial" panose="020B0604020202020204" pitchFamily="34" charset="0"/>
              </a:rPr>
              <a:t>broad (“In all domains of life…”)</a:t>
            </a:r>
          </a:p>
          <a:p>
            <a:r>
              <a:rPr lang="en-GB" dirty="0">
                <a:latin typeface="Arial" panose="020B0604020202020204" pitchFamily="34" charset="0"/>
                <a:cs typeface="Arial" panose="020B0604020202020204" pitchFamily="34" charset="0"/>
              </a:rPr>
              <a:t>Give all necessary background information your reader will need</a:t>
            </a:r>
          </a:p>
          <a:p>
            <a:pPr lvl="1"/>
            <a:r>
              <a:rPr lang="en-GB" dirty="0">
                <a:latin typeface="Arial" panose="020B0604020202020204" pitchFamily="34" charset="0"/>
                <a:cs typeface="Arial" panose="020B0604020202020204" pitchFamily="34" charset="0"/>
              </a:rPr>
              <a:t>Edit later if necessary</a:t>
            </a:r>
          </a:p>
          <a:p>
            <a:r>
              <a:rPr lang="en-GB" dirty="0">
                <a:latin typeface="Arial" panose="020B0604020202020204" pitchFamily="34" charset="0"/>
                <a:cs typeface="Arial" panose="020B0604020202020204" pitchFamily="34" charset="0"/>
              </a:rPr>
              <a:t>End with your hypothesis and aims</a:t>
            </a:r>
          </a:p>
          <a:p>
            <a:endParaRPr lang="en-GB" dirty="0">
              <a:latin typeface="Arial" panose="020B0604020202020204" pitchFamily="34" charset="0"/>
              <a:cs typeface="Arial" panose="020B0604020202020204" pitchFamily="34" charset="0"/>
            </a:endParaRP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1321219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Make your train of thought logical and clear</a:t>
            </a:r>
          </a:p>
        </p:txBody>
      </p:sp>
      <p:sp>
        <p:nvSpPr>
          <p:cNvPr id="3" name="Content Placeholder 2"/>
          <p:cNvSpPr>
            <a:spLocks noGrp="1"/>
          </p:cNvSpPr>
          <p:nvPr>
            <p:ph idx="1"/>
          </p:nvPr>
        </p:nvSpPr>
        <p:spPr/>
        <p:txBody>
          <a:bodyPr/>
          <a:lstStyle/>
          <a:p>
            <a:r>
              <a:rPr lang="en-GB" b="1" dirty="0">
                <a:latin typeface="Arial" panose="020B0604020202020204" pitchFamily="34" charset="0"/>
                <a:cs typeface="Arial" panose="020B0604020202020204" pitchFamily="34" charset="0"/>
              </a:rPr>
              <a:t>To describe an experiment:</a:t>
            </a:r>
          </a:p>
          <a:p>
            <a:pPr lvl="1"/>
            <a:r>
              <a:rPr lang="en-GB" dirty="0">
                <a:latin typeface="Arial" panose="020B0604020202020204" pitchFamily="34" charset="0"/>
                <a:cs typeface="Arial" panose="020B0604020202020204" pitchFamily="34" charset="0"/>
              </a:rPr>
              <a:t>1. What you were trying to do </a:t>
            </a:r>
            <a:r>
              <a:rPr lang="en-GB" dirty="0" smtClean="0">
                <a:latin typeface="Arial" panose="020B0604020202020204" pitchFamily="34" charset="0"/>
                <a:cs typeface="Arial" panose="020B0604020202020204" pitchFamily="34" charset="0"/>
              </a:rPr>
              <a:t>(aim)</a:t>
            </a:r>
            <a:endParaRPr lang="en-GB" dirty="0">
              <a:latin typeface="Arial" panose="020B0604020202020204" pitchFamily="34" charset="0"/>
              <a:cs typeface="Arial" panose="020B0604020202020204" pitchFamily="34" charset="0"/>
            </a:endParaRPr>
          </a:p>
          <a:p>
            <a:pPr lvl="1"/>
            <a:r>
              <a:rPr lang="en-GB" dirty="0">
                <a:latin typeface="Arial" panose="020B0604020202020204" pitchFamily="34" charset="0"/>
                <a:cs typeface="Arial" panose="020B0604020202020204" pitchFamily="34" charset="0"/>
              </a:rPr>
              <a:t>2. How</a:t>
            </a:r>
          </a:p>
          <a:p>
            <a:pPr lvl="1"/>
            <a:r>
              <a:rPr lang="en-GB" dirty="0">
                <a:latin typeface="Arial" panose="020B0604020202020204" pitchFamily="34" charset="0"/>
                <a:cs typeface="Arial" panose="020B0604020202020204" pitchFamily="34" charset="0"/>
              </a:rPr>
              <a:t>3. Results</a:t>
            </a:r>
          </a:p>
          <a:p>
            <a:pPr lvl="1"/>
            <a:r>
              <a:rPr lang="en-GB" dirty="0">
                <a:latin typeface="Arial" panose="020B0604020202020204" pitchFamily="34" charset="0"/>
                <a:cs typeface="Arial" panose="020B0604020202020204" pitchFamily="34" charset="0"/>
              </a:rPr>
              <a:t>4. Significance (what it means)</a:t>
            </a:r>
          </a:p>
          <a:p>
            <a:r>
              <a:rPr lang="en-GB" dirty="0">
                <a:latin typeface="Arial" panose="020B0604020202020204" pitchFamily="34" charset="0"/>
                <a:cs typeface="Arial" panose="020B0604020202020204" pitchFamily="34" charset="0"/>
              </a:rPr>
              <a:t>You should follow this format for every experiment (in writing your thesis or giving a formal/informal presentation)</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7705339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2E4DAF-075E-47E8-9503-1E45454AD969}"/>
              </a:ext>
            </a:extLst>
          </p:cNvPr>
          <p:cNvSpPr>
            <a:spLocks noGrp="1"/>
          </p:cNvSpPr>
          <p:nvPr>
            <p:ph idx="1"/>
          </p:nvPr>
        </p:nvSpPr>
        <p:spPr>
          <a:xfrm>
            <a:off x="109152" y="1887409"/>
            <a:ext cx="10515600" cy="4351338"/>
          </a:xfrm>
        </p:spPr>
        <p:txBody>
          <a:bodyPr/>
          <a:lstStyle/>
          <a:p>
            <a:pPr marL="0" indent="0">
              <a:buNone/>
            </a:pPr>
            <a:r>
              <a:rPr lang="en-GB" b="0" i="0" dirty="0">
                <a:solidFill>
                  <a:srgbClr val="000000"/>
                </a:solidFill>
                <a:effectLst/>
                <a:latin typeface="Times New Roman" panose="02020603050405020304" pitchFamily="18" charset="0"/>
              </a:rPr>
              <a:t>The opposing effects of the overexpression of the DGC </a:t>
            </a:r>
            <a:r>
              <a:rPr lang="en-GB" b="0" i="0" dirty="0" err="1">
                <a:solidFill>
                  <a:srgbClr val="000000"/>
                </a:solidFill>
                <a:effectLst/>
                <a:latin typeface="Times New Roman" panose="02020603050405020304" pitchFamily="18" charset="0"/>
              </a:rPr>
              <a:t>CdgB</a:t>
            </a:r>
            <a:r>
              <a:rPr lang="en-GB" b="0" i="0" dirty="0">
                <a:solidFill>
                  <a:srgbClr val="000000"/>
                </a:solidFill>
                <a:effectLst/>
                <a:latin typeface="Times New Roman" panose="02020603050405020304" pitchFamily="18" charset="0"/>
              </a:rPr>
              <a:t> and the PDE </a:t>
            </a:r>
            <a:r>
              <a:rPr lang="en-GB" b="0" i="0" dirty="0" err="1">
                <a:solidFill>
                  <a:srgbClr val="000000"/>
                </a:solidFill>
                <a:effectLst/>
                <a:latin typeface="Times New Roman" panose="02020603050405020304" pitchFamily="18" charset="0"/>
              </a:rPr>
              <a:t>YhjH</a:t>
            </a:r>
            <a:r>
              <a:rPr lang="en-GB" b="0" i="0" dirty="0">
                <a:solidFill>
                  <a:srgbClr val="000000"/>
                </a:solidFill>
                <a:effectLst/>
                <a:latin typeface="Times New Roman" panose="02020603050405020304" pitchFamily="18" charset="0"/>
              </a:rPr>
              <a:t> suggested that high levels of c-di-GMP retard sporulation and low levels of c-di-GMP accelerate sporulation. Because the </a:t>
            </a:r>
            <a:r>
              <a:rPr lang="en-GB" b="0" i="0"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-(c-di-GMP) complex serves to keep sporulation genes shut off during vegetative growth, loss of </a:t>
            </a:r>
            <a:r>
              <a:rPr lang="en-GB" b="0" i="0"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should have a similar effect on </a:t>
            </a:r>
            <a:r>
              <a:rPr lang="en-GB" b="0" i="1" dirty="0">
                <a:solidFill>
                  <a:srgbClr val="000000"/>
                </a:solidFill>
                <a:effectLst/>
                <a:latin typeface="Times New Roman" panose="02020603050405020304" pitchFamily="18" charset="0"/>
              </a:rPr>
              <a:t>Streptomyces</a:t>
            </a:r>
            <a:r>
              <a:rPr lang="en-GB" b="0" i="0" dirty="0">
                <a:solidFill>
                  <a:srgbClr val="000000"/>
                </a:solidFill>
                <a:effectLst/>
                <a:latin typeface="Times New Roman" panose="02020603050405020304" pitchFamily="18" charset="0"/>
              </a:rPr>
              <a:t> development as depletion of c-di-GMP levels. To test this hypothesis, we deleted </a:t>
            </a:r>
            <a:r>
              <a:rPr lang="en-GB" b="0" i="1"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from the </a:t>
            </a:r>
            <a:r>
              <a:rPr lang="en-GB" b="0" i="1" dirty="0">
                <a:solidFill>
                  <a:srgbClr val="000000"/>
                </a:solidFill>
                <a:effectLst/>
                <a:latin typeface="Times New Roman" panose="02020603050405020304" pitchFamily="18" charset="0"/>
              </a:rPr>
              <a:t>S. </a:t>
            </a:r>
            <a:r>
              <a:rPr lang="en-GB" b="0" i="1" dirty="0" err="1">
                <a:solidFill>
                  <a:srgbClr val="000000"/>
                </a:solidFill>
                <a:effectLst/>
                <a:latin typeface="Times New Roman" panose="02020603050405020304" pitchFamily="18" charset="0"/>
              </a:rPr>
              <a:t>venezuelae</a:t>
            </a:r>
            <a:r>
              <a:rPr lang="en-GB" b="0" i="0" dirty="0">
                <a:solidFill>
                  <a:srgbClr val="000000"/>
                </a:solidFill>
                <a:effectLst/>
                <a:latin typeface="Times New Roman" panose="02020603050405020304" pitchFamily="18" charset="0"/>
              </a:rPr>
              <a:t> chromosome. Strikingly, the </a:t>
            </a:r>
            <a:r>
              <a:rPr lang="en-GB" b="0" i="1"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null mutant formed small colonies lacking aerial hyphae, but—when examined by SEM—even young colonies of the </a:t>
            </a:r>
            <a:r>
              <a:rPr lang="en-GB" b="0" i="1" dirty="0" err="1">
                <a:solidFill>
                  <a:srgbClr val="000000"/>
                </a:solidFill>
                <a:effectLst/>
                <a:latin typeface="Times New Roman" panose="02020603050405020304" pitchFamily="18" charset="0"/>
              </a:rPr>
              <a:t>bldD</a:t>
            </a:r>
            <a:r>
              <a:rPr lang="en-GB" b="0" i="0" dirty="0">
                <a:solidFill>
                  <a:srgbClr val="000000"/>
                </a:solidFill>
                <a:effectLst/>
                <a:latin typeface="Times New Roman" panose="02020603050405020304" pitchFamily="18" charset="0"/>
              </a:rPr>
              <a:t> mutant were found to contain spore chains embedded in an excess of extracellular matrix (</a:t>
            </a:r>
            <a:r>
              <a:rPr lang="en-GB" b="0" i="0" dirty="0">
                <a:solidFill>
                  <a:srgbClr val="642A8F"/>
                </a:solidFill>
                <a:effectLst/>
                <a:latin typeface="Times New Roman" panose="02020603050405020304" pitchFamily="18" charset="0"/>
                <a:hlinkClick r:id="rId2"/>
              </a:rPr>
              <a:t>Figure 3</a:t>
            </a:r>
            <a:r>
              <a:rPr lang="en-GB" b="0" i="0" dirty="0">
                <a:solidFill>
                  <a:srgbClr val="000000"/>
                </a:solidFill>
                <a:effectLst/>
                <a:latin typeface="Times New Roman" panose="02020603050405020304" pitchFamily="18" charset="0"/>
              </a:rPr>
              <a:t>A). </a:t>
            </a:r>
            <a:endParaRPr lang="en-GB" dirty="0"/>
          </a:p>
        </p:txBody>
      </p:sp>
      <p:sp>
        <p:nvSpPr>
          <p:cNvPr id="4" name="Title 1">
            <a:extLst>
              <a:ext uri="{FF2B5EF4-FFF2-40B4-BE49-F238E27FC236}">
                <a16:creationId xmlns:a16="http://schemas.microsoft.com/office/drawing/2014/main" id="{FA2708DC-EC38-431E-940F-E3F0E7E0252B}"/>
              </a:ext>
            </a:extLst>
          </p:cNvPr>
          <p:cNvSpPr>
            <a:spLocks noGrp="1"/>
          </p:cNvSpPr>
          <p:nvPr>
            <p:ph type="title"/>
          </p:nvPr>
        </p:nvSpPr>
        <p:spPr>
          <a:xfrm>
            <a:off x="790698" y="0"/>
            <a:ext cx="10515600" cy="1325563"/>
          </a:xfrm>
        </p:spPr>
        <p:txBody>
          <a:bodyPr/>
          <a:lstStyle/>
          <a:p>
            <a:r>
              <a:rPr lang="en-GB" b="1" dirty="0">
                <a:latin typeface="Arial" panose="020B0604020202020204" pitchFamily="34" charset="0"/>
                <a:cs typeface="Arial" panose="020B0604020202020204" pitchFamily="34" charset="0"/>
              </a:rPr>
              <a:t>Example:</a:t>
            </a:r>
          </a:p>
        </p:txBody>
      </p:sp>
      <mc:AlternateContent xmlns:mc="http://schemas.openxmlformats.org/markup-compatibility/2006" xmlns:p14="http://schemas.microsoft.com/office/powerpoint/2010/main">
        <mc:Choice Requires="p14">
          <p:contentPart p14:bwMode="auto" r:id="rId3">
            <p14:nvContentPartPr>
              <p14:cNvPr id="5" name="Ink 4"/>
              <p14:cNvContentPartPr/>
              <p14:nvPr/>
            </p14:nvContentPartPr>
            <p14:xfrm>
              <a:off x="7586952" y="2804554"/>
              <a:ext cx="1063080" cy="173423"/>
            </p14:xfrm>
          </p:contentPart>
        </mc:Choice>
        <mc:Fallback xmlns="">
          <p:pic>
            <p:nvPicPr>
              <p:cNvPr id="5" name="Ink 4"/>
              <p:cNvPicPr/>
              <p:nvPr/>
            </p:nvPicPr>
            <p:blipFill>
              <a:blip r:embed="rId4"/>
              <a:stretch>
                <a:fillRect/>
              </a:stretch>
            </p:blipFill>
            <p:spPr>
              <a:xfrm>
                <a:off x="7539072" y="2708488"/>
                <a:ext cx="1158840" cy="365196"/>
              </a:xfrm>
              <a:prstGeom prst="rect">
                <a:avLst/>
              </a:prstGeom>
            </p:spPr>
          </p:pic>
        </mc:Fallback>
      </mc:AlternateContent>
      <p:sp>
        <p:nvSpPr>
          <p:cNvPr id="15" name="TextBox 14"/>
          <p:cNvSpPr txBox="1"/>
          <p:nvPr/>
        </p:nvSpPr>
        <p:spPr>
          <a:xfrm>
            <a:off x="10591126" y="2521933"/>
            <a:ext cx="1299202" cy="461665"/>
          </a:xfrm>
          <a:prstGeom prst="rect">
            <a:avLst/>
          </a:prstGeom>
          <a:noFill/>
        </p:spPr>
        <p:txBody>
          <a:bodyPr wrap="none" rtlCol="0">
            <a:spAutoFit/>
          </a:bodyPr>
          <a:lstStyle/>
          <a:p>
            <a:r>
              <a:rPr lang="en-GB" sz="2400" dirty="0" smtClean="0"/>
              <a:t>rationale</a:t>
            </a:r>
            <a:endParaRPr lang="en-GB" sz="2400" dirty="0"/>
          </a:p>
        </p:txBody>
      </p:sp>
      <p:sp>
        <p:nvSpPr>
          <p:cNvPr id="16" name="TextBox 15"/>
          <p:cNvSpPr txBox="1"/>
          <p:nvPr/>
        </p:nvSpPr>
        <p:spPr>
          <a:xfrm>
            <a:off x="10450957" y="3252014"/>
            <a:ext cx="1533497" cy="461665"/>
          </a:xfrm>
          <a:prstGeom prst="rect">
            <a:avLst/>
          </a:prstGeom>
          <a:noFill/>
        </p:spPr>
        <p:txBody>
          <a:bodyPr wrap="none" rtlCol="0">
            <a:spAutoFit/>
          </a:bodyPr>
          <a:lstStyle/>
          <a:p>
            <a:r>
              <a:rPr lang="en-GB" sz="2400" dirty="0" smtClean="0"/>
              <a:t>hypothesis</a:t>
            </a:r>
            <a:endParaRPr lang="en-GB" sz="2400" dirty="0"/>
          </a:p>
        </p:txBody>
      </p:sp>
      <mc:AlternateContent xmlns:mc="http://schemas.openxmlformats.org/markup-compatibility/2006" xmlns:p14="http://schemas.microsoft.com/office/powerpoint/2010/main">
        <mc:Choice Requires="p14">
          <p:contentPart p14:bwMode="auto" r:id="rId5">
            <p14:nvContentPartPr>
              <p14:cNvPr id="17" name="Ink 16"/>
              <p14:cNvContentPartPr/>
              <p14:nvPr/>
            </p14:nvContentPartPr>
            <p14:xfrm>
              <a:off x="2965670" y="3677565"/>
              <a:ext cx="5832720" cy="79200"/>
            </p14:xfrm>
          </p:contentPart>
        </mc:Choice>
        <mc:Fallback xmlns="">
          <p:pic>
            <p:nvPicPr>
              <p:cNvPr id="17" name="Ink 16"/>
              <p:cNvPicPr/>
              <p:nvPr/>
            </p:nvPicPr>
            <p:blipFill>
              <a:blip r:embed="rId6"/>
              <a:stretch>
                <a:fillRect/>
              </a:stretch>
            </p:blipFill>
            <p:spPr>
              <a:xfrm>
                <a:off x="2917790" y="3581805"/>
                <a:ext cx="5928480" cy="2707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Ink 20"/>
              <p14:cNvContentPartPr/>
              <p14:nvPr/>
            </p14:nvContentPartPr>
            <p14:xfrm>
              <a:off x="296990" y="3953685"/>
              <a:ext cx="8785080" cy="173880"/>
            </p14:xfrm>
          </p:contentPart>
        </mc:Choice>
        <mc:Fallback xmlns="">
          <p:pic>
            <p:nvPicPr>
              <p:cNvPr id="21" name="Ink 20"/>
              <p:cNvPicPr/>
              <p:nvPr/>
            </p:nvPicPr>
            <p:blipFill>
              <a:blip r:embed="rId8"/>
              <a:stretch>
                <a:fillRect/>
              </a:stretch>
            </p:blipFill>
            <p:spPr>
              <a:xfrm>
                <a:off x="248750" y="3857925"/>
                <a:ext cx="8881560" cy="36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Ink 21"/>
              <p14:cNvContentPartPr/>
              <p14:nvPr/>
            </p14:nvContentPartPr>
            <p14:xfrm>
              <a:off x="5807510" y="4077885"/>
              <a:ext cx="2570760" cy="44640"/>
            </p14:xfrm>
          </p:contentPart>
        </mc:Choice>
        <mc:Fallback xmlns="">
          <p:pic>
            <p:nvPicPr>
              <p:cNvPr id="22" name="Ink 21"/>
              <p:cNvPicPr/>
              <p:nvPr/>
            </p:nvPicPr>
            <p:blipFill>
              <a:blip r:embed="rId10"/>
              <a:stretch>
                <a:fillRect/>
              </a:stretch>
            </p:blipFill>
            <p:spPr>
              <a:xfrm>
                <a:off x="5759630" y="3981765"/>
                <a:ext cx="266652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23" name="Ink 22"/>
              <p14:cNvContentPartPr/>
              <p14:nvPr/>
            </p14:nvContentPartPr>
            <p14:xfrm>
              <a:off x="10481288" y="3422003"/>
              <a:ext cx="1409040" cy="105480"/>
            </p14:xfrm>
          </p:contentPart>
        </mc:Choice>
        <mc:Fallback xmlns="">
          <p:pic>
            <p:nvPicPr>
              <p:cNvPr id="23" name="Ink 22"/>
              <p:cNvPicPr/>
              <p:nvPr/>
            </p:nvPicPr>
            <p:blipFill>
              <a:blip r:embed="rId12"/>
              <a:stretch>
                <a:fillRect/>
              </a:stretch>
            </p:blipFill>
            <p:spPr>
              <a:xfrm>
                <a:off x="10433408" y="3325883"/>
                <a:ext cx="150480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24" name="Ink 23"/>
              <p14:cNvContentPartPr/>
              <p14:nvPr/>
            </p14:nvContentPartPr>
            <p14:xfrm>
              <a:off x="8686790" y="2794485"/>
              <a:ext cx="1383840" cy="147240"/>
            </p14:xfrm>
          </p:contentPart>
        </mc:Choice>
        <mc:Fallback xmlns="">
          <p:pic>
            <p:nvPicPr>
              <p:cNvPr id="24" name="Ink 23"/>
              <p:cNvPicPr/>
              <p:nvPr/>
            </p:nvPicPr>
            <p:blipFill>
              <a:blip r:embed="rId14"/>
              <a:stretch>
                <a:fillRect/>
              </a:stretch>
            </p:blipFill>
            <p:spPr>
              <a:xfrm>
                <a:off x="8638910" y="2698725"/>
                <a:ext cx="1479960" cy="3387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25" name="Ink 24"/>
              <p14:cNvContentPartPr/>
              <p14:nvPr/>
            </p14:nvContentPartPr>
            <p14:xfrm>
              <a:off x="234710" y="3178605"/>
              <a:ext cx="9935280" cy="207720"/>
            </p14:xfrm>
          </p:contentPart>
        </mc:Choice>
        <mc:Fallback xmlns="">
          <p:pic>
            <p:nvPicPr>
              <p:cNvPr id="25" name="Ink 24"/>
              <p:cNvPicPr/>
              <p:nvPr/>
            </p:nvPicPr>
            <p:blipFill>
              <a:blip r:embed="rId16"/>
              <a:stretch>
                <a:fillRect/>
              </a:stretch>
            </p:blipFill>
            <p:spPr>
              <a:xfrm>
                <a:off x="186830" y="3082845"/>
                <a:ext cx="1003104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26" name="Ink 25"/>
              <p14:cNvContentPartPr/>
              <p14:nvPr/>
            </p14:nvContentPartPr>
            <p14:xfrm>
              <a:off x="271790" y="3568845"/>
              <a:ext cx="2520720" cy="113760"/>
            </p14:xfrm>
          </p:contentPart>
        </mc:Choice>
        <mc:Fallback xmlns="">
          <p:pic>
            <p:nvPicPr>
              <p:cNvPr id="26" name="Ink 25"/>
              <p:cNvPicPr/>
              <p:nvPr/>
            </p:nvPicPr>
            <p:blipFill>
              <a:blip r:embed="rId18"/>
              <a:stretch>
                <a:fillRect/>
              </a:stretch>
            </p:blipFill>
            <p:spPr>
              <a:xfrm>
                <a:off x="223910" y="3472725"/>
                <a:ext cx="2616840" cy="3060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27" name="Ink 26"/>
              <p14:cNvContentPartPr/>
              <p14:nvPr/>
            </p14:nvContentPartPr>
            <p14:xfrm>
              <a:off x="10738070" y="2748045"/>
              <a:ext cx="1075320" cy="59040"/>
            </p14:xfrm>
          </p:contentPart>
        </mc:Choice>
        <mc:Fallback xmlns="">
          <p:pic>
            <p:nvPicPr>
              <p:cNvPr id="27" name="Ink 26"/>
              <p:cNvPicPr/>
              <p:nvPr/>
            </p:nvPicPr>
            <p:blipFill>
              <a:blip r:embed="rId20"/>
              <a:stretch>
                <a:fillRect/>
              </a:stretch>
            </p:blipFill>
            <p:spPr>
              <a:xfrm>
                <a:off x="10690190" y="2651925"/>
                <a:ext cx="117108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28" name="Ink 27"/>
              <p14:cNvContentPartPr/>
              <p14:nvPr/>
            </p14:nvContentPartPr>
            <p14:xfrm>
              <a:off x="9304550" y="4053045"/>
              <a:ext cx="890280" cy="360"/>
            </p14:xfrm>
          </p:contentPart>
        </mc:Choice>
        <mc:Fallback xmlns="">
          <p:pic>
            <p:nvPicPr>
              <p:cNvPr id="28" name="Ink 27"/>
              <p:cNvPicPr/>
              <p:nvPr/>
            </p:nvPicPr>
            <p:blipFill>
              <a:blip r:embed="rId22"/>
              <a:stretch>
                <a:fillRect/>
              </a:stretch>
            </p:blipFill>
            <p:spPr>
              <a:xfrm>
                <a:off x="9256670" y="3956925"/>
                <a:ext cx="986040" cy="192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9" name="Ink 28"/>
              <p14:cNvContentPartPr/>
              <p14:nvPr/>
            </p14:nvContentPartPr>
            <p14:xfrm>
              <a:off x="222470" y="4323765"/>
              <a:ext cx="9873360" cy="205560"/>
            </p14:xfrm>
          </p:contentPart>
        </mc:Choice>
        <mc:Fallback xmlns="">
          <p:pic>
            <p:nvPicPr>
              <p:cNvPr id="29" name="Ink 28"/>
              <p:cNvPicPr/>
              <p:nvPr/>
            </p:nvPicPr>
            <p:blipFill>
              <a:blip r:embed="rId24"/>
              <a:stretch>
                <a:fillRect/>
              </a:stretch>
            </p:blipFill>
            <p:spPr>
              <a:xfrm>
                <a:off x="174590" y="4227645"/>
                <a:ext cx="9969120" cy="39780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30" name="Ink 29"/>
              <p14:cNvContentPartPr/>
              <p14:nvPr/>
            </p14:nvContentPartPr>
            <p14:xfrm>
              <a:off x="158750" y="4793925"/>
              <a:ext cx="135000" cy="1261440"/>
            </p14:xfrm>
          </p:contentPart>
        </mc:Choice>
        <mc:Fallback xmlns="">
          <p:pic>
            <p:nvPicPr>
              <p:cNvPr id="30" name="Ink 29"/>
              <p:cNvPicPr/>
              <p:nvPr/>
            </p:nvPicPr>
            <p:blipFill>
              <a:blip r:embed="rId26"/>
              <a:stretch>
                <a:fillRect/>
              </a:stretch>
            </p:blipFill>
            <p:spPr>
              <a:xfrm>
                <a:off x="110870" y="4698165"/>
                <a:ext cx="231120" cy="145296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31" name="Ink 30"/>
              <p14:cNvContentPartPr/>
              <p14:nvPr/>
            </p14:nvContentPartPr>
            <p14:xfrm>
              <a:off x="9972350" y="4719765"/>
              <a:ext cx="236160" cy="1311120"/>
            </p14:xfrm>
          </p:contentPart>
        </mc:Choice>
        <mc:Fallback xmlns="">
          <p:pic>
            <p:nvPicPr>
              <p:cNvPr id="31" name="Ink 30"/>
              <p:cNvPicPr/>
              <p:nvPr/>
            </p:nvPicPr>
            <p:blipFill>
              <a:blip r:embed="rId28"/>
              <a:stretch>
                <a:fillRect/>
              </a:stretch>
            </p:blipFill>
            <p:spPr>
              <a:xfrm>
                <a:off x="9924110" y="4624005"/>
                <a:ext cx="332280" cy="1502640"/>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32" name="Ink 31"/>
              <p14:cNvContentPartPr/>
              <p14:nvPr/>
            </p14:nvContentPartPr>
            <p14:xfrm>
              <a:off x="10614950" y="5375325"/>
              <a:ext cx="1358640" cy="62640"/>
            </p14:xfrm>
          </p:contentPart>
        </mc:Choice>
        <mc:Fallback xmlns="">
          <p:pic>
            <p:nvPicPr>
              <p:cNvPr id="32" name="Ink 31"/>
              <p:cNvPicPr/>
              <p:nvPr/>
            </p:nvPicPr>
            <p:blipFill>
              <a:blip r:embed="rId30"/>
              <a:stretch>
                <a:fillRect/>
              </a:stretch>
            </p:blipFill>
            <p:spPr>
              <a:xfrm>
                <a:off x="10566710" y="5279205"/>
                <a:ext cx="1455120" cy="25488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33" name="Ink 32"/>
              <p14:cNvContentPartPr/>
              <p14:nvPr/>
            </p14:nvContentPartPr>
            <p14:xfrm>
              <a:off x="10490750" y="4275525"/>
              <a:ext cx="1322640" cy="36720"/>
            </p14:xfrm>
          </p:contentPart>
        </mc:Choice>
        <mc:Fallback xmlns="">
          <p:pic>
            <p:nvPicPr>
              <p:cNvPr id="33" name="Ink 32"/>
              <p:cNvPicPr/>
              <p:nvPr/>
            </p:nvPicPr>
            <p:blipFill>
              <a:blip r:embed="rId32"/>
              <a:stretch>
                <a:fillRect/>
              </a:stretch>
            </p:blipFill>
            <p:spPr>
              <a:xfrm>
                <a:off x="10442870" y="4179405"/>
                <a:ext cx="1418400" cy="228960"/>
              </a:xfrm>
              <a:prstGeom prst="rect">
                <a:avLst/>
              </a:prstGeom>
            </p:spPr>
          </p:pic>
        </mc:Fallback>
      </mc:AlternateContent>
      <p:sp>
        <p:nvSpPr>
          <p:cNvPr id="36" name="TextBox 35"/>
          <p:cNvSpPr txBox="1"/>
          <p:nvPr/>
        </p:nvSpPr>
        <p:spPr>
          <a:xfrm>
            <a:off x="10417310" y="4042920"/>
            <a:ext cx="1621406" cy="461665"/>
          </a:xfrm>
          <a:prstGeom prst="rect">
            <a:avLst/>
          </a:prstGeom>
          <a:noFill/>
        </p:spPr>
        <p:txBody>
          <a:bodyPr wrap="none" rtlCol="0">
            <a:spAutoFit/>
          </a:bodyPr>
          <a:lstStyle/>
          <a:p>
            <a:r>
              <a:rPr lang="en-GB" sz="2400" dirty="0" smtClean="0"/>
              <a:t>experiment</a:t>
            </a:r>
            <a:endParaRPr lang="en-GB" sz="2400" dirty="0"/>
          </a:p>
        </p:txBody>
      </p:sp>
      <p:sp>
        <p:nvSpPr>
          <p:cNvPr id="37" name="TextBox 36"/>
          <p:cNvSpPr txBox="1"/>
          <p:nvPr/>
        </p:nvSpPr>
        <p:spPr>
          <a:xfrm>
            <a:off x="10505219" y="5144492"/>
            <a:ext cx="897169" cy="461665"/>
          </a:xfrm>
          <a:prstGeom prst="rect">
            <a:avLst/>
          </a:prstGeom>
          <a:noFill/>
        </p:spPr>
        <p:txBody>
          <a:bodyPr wrap="none" rtlCol="0">
            <a:spAutoFit/>
          </a:bodyPr>
          <a:lstStyle/>
          <a:p>
            <a:r>
              <a:rPr lang="en-GB" sz="2400" dirty="0" smtClean="0"/>
              <a:t>result</a:t>
            </a:r>
            <a:endParaRPr lang="en-GB" sz="2400" dirty="0"/>
          </a:p>
        </p:txBody>
      </p:sp>
    </p:spTree>
    <p:extLst>
      <p:ext uri="{BB962C8B-B14F-4D97-AF65-F5344CB8AC3E}">
        <p14:creationId xmlns:p14="http://schemas.microsoft.com/office/powerpoint/2010/main" val="4285989965"/>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0698" y="0"/>
            <a:ext cx="10515600" cy="1325563"/>
          </a:xfrm>
        </p:spPr>
        <p:txBody>
          <a:bodyPr/>
          <a:lstStyle/>
          <a:p>
            <a:r>
              <a:rPr lang="en-GB" b="1" dirty="0">
                <a:latin typeface="Arial" panose="020B0604020202020204" pitchFamily="34" charset="0"/>
                <a:cs typeface="Arial" panose="020B0604020202020204" pitchFamily="34" charset="0"/>
              </a:rPr>
              <a:t>Example:</a:t>
            </a:r>
          </a:p>
        </p:txBody>
      </p:sp>
      <p:sp>
        <p:nvSpPr>
          <p:cNvPr id="3" name="Content Placeholder 2"/>
          <p:cNvSpPr>
            <a:spLocks noGrp="1"/>
          </p:cNvSpPr>
          <p:nvPr>
            <p:ph idx="1"/>
          </p:nvPr>
        </p:nvSpPr>
        <p:spPr>
          <a:xfrm>
            <a:off x="0" y="1635619"/>
            <a:ext cx="11922826" cy="4351338"/>
          </a:xfrm>
        </p:spPr>
        <p:txBody>
          <a:bodyPr>
            <a:noAutofit/>
          </a:bodyPr>
          <a:lstStyle/>
          <a:p>
            <a:pPr marL="0" indent="0">
              <a:buNone/>
            </a:pPr>
            <a:r>
              <a:rPr lang="en-GB" sz="2400" dirty="0"/>
              <a:t>To gain insight into the cellular processes controlled by c-di-GMP in </a:t>
            </a:r>
            <a:r>
              <a:rPr lang="en-GB" sz="2400" dirty="0" err="1"/>
              <a:t>streptomycetes</a:t>
            </a:r>
            <a:r>
              <a:rPr lang="en-GB" sz="2400" dirty="0"/>
              <a:t>, we overexpressed either the active DGC </a:t>
            </a:r>
            <a:r>
              <a:rPr lang="en-GB" sz="2400" dirty="0" err="1"/>
              <a:t>CdgB</a:t>
            </a:r>
            <a:r>
              <a:rPr lang="en-GB" sz="2400" dirty="0"/>
              <a:t> from </a:t>
            </a:r>
            <a:r>
              <a:rPr lang="en-GB" sz="2400" i="1" dirty="0"/>
              <a:t>S. </a:t>
            </a:r>
            <a:r>
              <a:rPr lang="en-GB" sz="2400" i="1" dirty="0" err="1"/>
              <a:t>coelicolor</a:t>
            </a:r>
            <a:r>
              <a:rPr lang="en-GB" sz="2400" i="1" dirty="0"/>
              <a:t> </a:t>
            </a:r>
            <a:r>
              <a:rPr lang="en-GB" sz="2400" dirty="0"/>
              <a:t>(Tran et al., 2011) or the active PDE </a:t>
            </a:r>
            <a:r>
              <a:rPr lang="en-GB" sz="2400" dirty="0" err="1"/>
              <a:t>YhjH</a:t>
            </a:r>
            <a:r>
              <a:rPr lang="en-GB" sz="2400" dirty="0"/>
              <a:t> from </a:t>
            </a:r>
            <a:r>
              <a:rPr lang="en-GB" sz="2400" i="1" dirty="0"/>
              <a:t>E. coli </a:t>
            </a:r>
            <a:r>
              <a:rPr lang="en-GB" sz="2400" dirty="0"/>
              <a:t>(</a:t>
            </a:r>
            <a:r>
              <a:rPr lang="en-GB" sz="2400" dirty="0" err="1"/>
              <a:t>Pesavento</a:t>
            </a:r>
            <a:r>
              <a:rPr lang="en-GB" sz="2400" dirty="0"/>
              <a:t> et al., 2008). Strikingly, overexpression of both </a:t>
            </a:r>
            <a:r>
              <a:rPr lang="en-GB" sz="2400" dirty="0" err="1"/>
              <a:t>CdgB</a:t>
            </a:r>
            <a:r>
              <a:rPr lang="en-GB" sz="2400" dirty="0"/>
              <a:t> and </a:t>
            </a:r>
            <a:r>
              <a:rPr lang="en-GB" sz="2400" dirty="0" err="1"/>
              <a:t>YhjH</a:t>
            </a:r>
            <a:r>
              <a:rPr lang="en-GB" sz="2400" dirty="0"/>
              <a:t> blocked the generation of aerial mycelium by </a:t>
            </a:r>
            <a:r>
              <a:rPr lang="en-GB" sz="2400" i="1" dirty="0"/>
              <a:t>S. </a:t>
            </a:r>
            <a:r>
              <a:rPr lang="en-GB" sz="2400" i="1" dirty="0" err="1"/>
              <a:t>venezuelae</a:t>
            </a:r>
            <a:r>
              <a:rPr lang="en-GB" sz="2400" i="1" dirty="0"/>
              <a:t> </a:t>
            </a:r>
            <a:r>
              <a:rPr lang="en-GB" sz="2400" dirty="0"/>
              <a:t>(Figure 1B). However, scanning electron micrographs (SEMs) revealed that, whereas overexpression of </a:t>
            </a:r>
            <a:r>
              <a:rPr lang="en-GB" sz="2400" dirty="0" err="1"/>
              <a:t>CdgB</a:t>
            </a:r>
            <a:r>
              <a:rPr lang="en-GB" sz="2400" dirty="0"/>
              <a:t> blocked development, resulting in a classical bald phenotype, overexpression of the PDE </a:t>
            </a:r>
            <a:r>
              <a:rPr lang="en-GB" sz="2400" dirty="0" err="1"/>
              <a:t>YhjH</a:t>
            </a:r>
            <a:r>
              <a:rPr lang="en-GB" sz="2400" dirty="0"/>
              <a:t> in fact promoted sporulation, but the colonies appeared bald to the naked eye because aerial mycelium formation had been bypassed (Figure 1C). As judged by heat resistance, the spores made by the </a:t>
            </a:r>
            <a:r>
              <a:rPr lang="en-GB" sz="2400" dirty="0" err="1"/>
              <a:t>YhjH</a:t>
            </a:r>
            <a:r>
              <a:rPr lang="en-GB" sz="2400" dirty="0"/>
              <a:t> overexpression strain were as robust as those of the </a:t>
            </a:r>
            <a:r>
              <a:rPr lang="en-GB" sz="2400" dirty="0" err="1"/>
              <a:t>wildtype</a:t>
            </a:r>
            <a:r>
              <a:rPr lang="en-GB" sz="2400" dirty="0"/>
              <a:t> (WT) (Figure S1A available online). Moreover, overexpression of catalytically inactive versions of </a:t>
            </a:r>
            <a:r>
              <a:rPr lang="en-GB" sz="2400" dirty="0" err="1"/>
              <a:t>YhjH</a:t>
            </a:r>
            <a:r>
              <a:rPr lang="en-GB" sz="2400" dirty="0"/>
              <a:t> or </a:t>
            </a:r>
            <a:r>
              <a:rPr lang="en-GB" sz="2400" dirty="0" err="1"/>
              <a:t>CdgB</a:t>
            </a:r>
            <a:r>
              <a:rPr lang="en-GB" sz="2400" dirty="0"/>
              <a:t> had no effect on </a:t>
            </a:r>
            <a:r>
              <a:rPr lang="en-GB" sz="2400" i="1" dirty="0"/>
              <a:t>S. </a:t>
            </a:r>
            <a:r>
              <a:rPr lang="en-GB" sz="2400" i="1" dirty="0" err="1"/>
              <a:t>venezuelae</a:t>
            </a:r>
            <a:r>
              <a:rPr lang="en-GB" sz="2400" i="1" dirty="0"/>
              <a:t> </a:t>
            </a:r>
            <a:r>
              <a:rPr lang="en-GB" sz="2400" dirty="0"/>
              <a:t>development (Figure S1B). These data suggest that intracellular levels of c-di-GMP influence the timing of development. In particular, they suggest that increased c-di-GMP levels delay differentiation, arresting the colonies in the vegetative growth stage, whereas decreased levels of the second messenger accelerate development, </a:t>
            </a:r>
            <a:r>
              <a:rPr lang="en-GB" sz="2400" dirty="0" err="1"/>
              <a:t>favoring</a:t>
            </a:r>
            <a:r>
              <a:rPr lang="en-GB" sz="2400" dirty="0"/>
              <a:t> sporulation.</a:t>
            </a:r>
            <a:endParaRPr lang="en-GB" sz="2400" dirty="0">
              <a:latin typeface="Arial" panose="020B0604020202020204" pitchFamily="34" charset="0"/>
              <a:cs typeface="Arial" panose="020B0604020202020204" pitchFamily="34" charset="0"/>
            </a:endParaRPr>
          </a:p>
        </p:txBody>
      </p:sp>
      <mc:AlternateContent xmlns:mc="http://schemas.openxmlformats.org/markup-compatibility/2006" xmlns:p14="http://schemas.microsoft.com/office/powerpoint/2010/main">
        <mc:Choice Requires="p14">
          <p:contentPart p14:bwMode="auto" r:id="rId2">
            <p14:nvContentPartPr>
              <p14:cNvPr id="8" name="Ink 7"/>
              <p14:cNvContentPartPr/>
              <p14:nvPr/>
            </p14:nvContentPartPr>
            <p14:xfrm>
              <a:off x="154318" y="1805115"/>
              <a:ext cx="1674360" cy="72000"/>
            </p14:xfrm>
          </p:contentPart>
        </mc:Choice>
        <mc:Fallback xmlns="">
          <p:pic>
            <p:nvPicPr>
              <p:cNvPr id="8" name="Ink 7"/>
              <p:cNvPicPr/>
              <p:nvPr/>
            </p:nvPicPr>
            <p:blipFill>
              <a:blip r:embed="rId3"/>
              <a:stretch>
                <a:fillRect/>
              </a:stretch>
            </p:blipFill>
            <p:spPr>
              <a:xfrm>
                <a:off x="106438" y="1708995"/>
                <a:ext cx="17704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10503710" y="1828965"/>
              <a:ext cx="370080" cy="111240"/>
            </p14:xfrm>
          </p:contentPart>
        </mc:Choice>
        <mc:Fallback xmlns="">
          <p:pic>
            <p:nvPicPr>
              <p:cNvPr id="4" name="Ink 3"/>
              <p:cNvPicPr/>
              <p:nvPr/>
            </p:nvPicPr>
            <p:blipFill>
              <a:blip r:embed="rId5"/>
              <a:stretch>
                <a:fillRect/>
              </a:stretch>
            </p:blipFill>
            <p:spPr>
              <a:xfrm>
                <a:off x="10455470" y="1732845"/>
                <a:ext cx="466560" cy="3034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5" name="Ink 4"/>
              <p14:cNvContentPartPr/>
              <p14:nvPr/>
            </p14:nvContentPartPr>
            <p14:xfrm>
              <a:off x="136430" y="2174925"/>
              <a:ext cx="1865880" cy="45000"/>
            </p14:xfrm>
          </p:contentPart>
        </mc:Choice>
        <mc:Fallback xmlns="">
          <p:pic>
            <p:nvPicPr>
              <p:cNvPr id="5" name="Ink 4"/>
              <p:cNvPicPr/>
              <p:nvPr/>
            </p:nvPicPr>
            <p:blipFill>
              <a:blip r:embed="rId7"/>
              <a:stretch>
                <a:fillRect/>
              </a:stretch>
            </p:blipFill>
            <p:spPr>
              <a:xfrm>
                <a:off x="88190" y="2078805"/>
                <a:ext cx="1962000" cy="23724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6" name="Ink 5"/>
              <p14:cNvContentPartPr/>
              <p14:nvPr/>
            </p14:nvContentPartPr>
            <p14:xfrm>
              <a:off x="5881670" y="2483805"/>
              <a:ext cx="2953800" cy="124200"/>
            </p14:xfrm>
          </p:contentPart>
        </mc:Choice>
        <mc:Fallback xmlns="">
          <p:pic>
            <p:nvPicPr>
              <p:cNvPr id="6" name="Ink 5"/>
              <p:cNvPicPr/>
              <p:nvPr/>
            </p:nvPicPr>
            <p:blipFill>
              <a:blip r:embed="rId9"/>
              <a:stretch>
                <a:fillRect/>
              </a:stretch>
            </p:blipFill>
            <p:spPr>
              <a:xfrm>
                <a:off x="5833790" y="2387685"/>
                <a:ext cx="3049560" cy="3164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 name="Ink 6"/>
              <p14:cNvContentPartPr/>
              <p14:nvPr/>
            </p14:nvContentPartPr>
            <p14:xfrm>
              <a:off x="8995670" y="2767485"/>
              <a:ext cx="2335320" cy="124200"/>
            </p14:xfrm>
          </p:contentPart>
        </mc:Choice>
        <mc:Fallback xmlns="">
          <p:pic>
            <p:nvPicPr>
              <p:cNvPr id="7" name="Ink 6"/>
              <p:cNvPicPr/>
              <p:nvPr/>
            </p:nvPicPr>
            <p:blipFill>
              <a:blip r:embed="rId11"/>
              <a:stretch>
                <a:fillRect/>
              </a:stretch>
            </p:blipFill>
            <p:spPr>
              <a:xfrm>
                <a:off x="8947790" y="2671725"/>
                <a:ext cx="243144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24" name="Ink 23"/>
              <p14:cNvContentPartPr/>
              <p14:nvPr/>
            </p14:nvContentPartPr>
            <p14:xfrm>
              <a:off x="222470" y="3088965"/>
              <a:ext cx="5115960" cy="163800"/>
            </p14:xfrm>
          </p:contentPart>
        </mc:Choice>
        <mc:Fallback xmlns="">
          <p:pic>
            <p:nvPicPr>
              <p:cNvPr id="24" name="Ink 23"/>
              <p:cNvPicPr/>
              <p:nvPr/>
            </p:nvPicPr>
            <p:blipFill>
              <a:blip r:embed="rId13"/>
              <a:stretch>
                <a:fillRect/>
              </a:stretch>
            </p:blipFill>
            <p:spPr>
              <a:xfrm>
                <a:off x="174590" y="2992845"/>
                <a:ext cx="5211720" cy="35604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25" name="Ink 24"/>
              <p14:cNvContentPartPr/>
              <p14:nvPr/>
            </p14:nvContentPartPr>
            <p14:xfrm>
              <a:off x="86390" y="3157725"/>
              <a:ext cx="1470960" cy="129960"/>
            </p14:xfrm>
          </p:contentPart>
        </mc:Choice>
        <mc:Fallback xmlns="">
          <p:pic>
            <p:nvPicPr>
              <p:cNvPr id="25" name="Ink 24"/>
              <p:cNvPicPr/>
              <p:nvPr/>
            </p:nvPicPr>
            <p:blipFill>
              <a:blip r:embed="rId15"/>
              <a:stretch>
                <a:fillRect/>
              </a:stretch>
            </p:blipFill>
            <p:spPr>
              <a:xfrm>
                <a:off x="38510" y="3061605"/>
                <a:ext cx="1566720" cy="3218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26" name="Ink 25"/>
              <p14:cNvContentPartPr/>
              <p14:nvPr/>
            </p14:nvContentPartPr>
            <p14:xfrm>
              <a:off x="1519910" y="3098325"/>
              <a:ext cx="3843360" cy="180720"/>
            </p14:xfrm>
          </p:contentPart>
        </mc:Choice>
        <mc:Fallback xmlns="">
          <p:pic>
            <p:nvPicPr>
              <p:cNvPr id="26" name="Ink 25"/>
              <p:cNvPicPr/>
              <p:nvPr/>
            </p:nvPicPr>
            <p:blipFill>
              <a:blip r:embed="rId17"/>
              <a:stretch>
                <a:fillRect/>
              </a:stretch>
            </p:blipFill>
            <p:spPr>
              <a:xfrm>
                <a:off x="1472030" y="3002205"/>
                <a:ext cx="393912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27" name="Ink 26"/>
              <p14:cNvContentPartPr/>
              <p14:nvPr/>
            </p14:nvContentPartPr>
            <p14:xfrm>
              <a:off x="7982990" y="5046285"/>
              <a:ext cx="2882520" cy="211680"/>
            </p14:xfrm>
          </p:contentPart>
        </mc:Choice>
        <mc:Fallback xmlns="">
          <p:pic>
            <p:nvPicPr>
              <p:cNvPr id="27" name="Ink 26"/>
              <p:cNvPicPr/>
              <p:nvPr/>
            </p:nvPicPr>
            <p:blipFill>
              <a:blip r:embed="rId19"/>
              <a:stretch>
                <a:fillRect/>
              </a:stretch>
            </p:blipFill>
            <p:spPr>
              <a:xfrm>
                <a:off x="7934750" y="4950165"/>
                <a:ext cx="2978640" cy="40392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28" name="Ink 27"/>
              <p14:cNvContentPartPr/>
              <p14:nvPr/>
            </p14:nvContentPartPr>
            <p14:xfrm>
              <a:off x="8612630" y="5412405"/>
              <a:ext cx="3151440" cy="124920"/>
            </p14:xfrm>
          </p:contentPart>
        </mc:Choice>
        <mc:Fallback xmlns="">
          <p:pic>
            <p:nvPicPr>
              <p:cNvPr id="28" name="Ink 27"/>
              <p:cNvPicPr/>
              <p:nvPr/>
            </p:nvPicPr>
            <p:blipFill>
              <a:blip r:embed="rId21"/>
              <a:stretch>
                <a:fillRect/>
              </a:stretch>
            </p:blipFill>
            <p:spPr>
              <a:xfrm>
                <a:off x="8564750" y="5316285"/>
                <a:ext cx="3247200" cy="3171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29" name="Ink 28"/>
              <p14:cNvContentPartPr/>
              <p14:nvPr/>
            </p14:nvContentPartPr>
            <p14:xfrm>
              <a:off x="8649710" y="5418885"/>
              <a:ext cx="3077280" cy="92880"/>
            </p14:xfrm>
          </p:contentPart>
        </mc:Choice>
        <mc:Fallback xmlns="">
          <p:pic>
            <p:nvPicPr>
              <p:cNvPr id="29" name="Ink 28"/>
              <p:cNvPicPr/>
              <p:nvPr/>
            </p:nvPicPr>
            <p:blipFill>
              <a:blip r:embed="rId23"/>
              <a:stretch>
                <a:fillRect/>
              </a:stretch>
            </p:blipFill>
            <p:spPr>
              <a:xfrm>
                <a:off x="8601830" y="5323125"/>
                <a:ext cx="3173040" cy="284760"/>
              </a:xfrm>
              <a:prstGeom prst="rect">
                <a:avLst/>
              </a:prstGeom>
            </p:spPr>
          </p:pic>
        </mc:Fallback>
      </mc:AlternateContent>
    </p:spTree>
    <p:extLst>
      <p:ext uri="{BB962C8B-B14F-4D97-AF65-F5344CB8AC3E}">
        <p14:creationId xmlns:p14="http://schemas.microsoft.com/office/powerpoint/2010/main" val="10567956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C1C1E-0010-4160-9987-268A3A90C52F}"/>
              </a:ext>
            </a:extLst>
          </p:cNvPr>
          <p:cNvSpPr>
            <a:spLocks noGrp="1"/>
          </p:cNvSpPr>
          <p:nvPr>
            <p:ph idx="1"/>
          </p:nvPr>
        </p:nvSpPr>
        <p:spPr/>
        <p:txBody>
          <a:bodyPr/>
          <a:lstStyle/>
          <a:p>
            <a:endParaRPr lang="en-GB"/>
          </a:p>
        </p:txBody>
      </p:sp>
      <p:sp>
        <p:nvSpPr>
          <p:cNvPr id="5" name="Title 1">
            <a:extLst>
              <a:ext uri="{FF2B5EF4-FFF2-40B4-BE49-F238E27FC236}">
                <a16:creationId xmlns:a16="http://schemas.microsoft.com/office/drawing/2014/main" id="{65C333D7-1C5A-4D18-9FE0-E9005587BD89}"/>
              </a:ext>
            </a:extLst>
          </p:cNvPr>
          <p:cNvSpPr txBox="1">
            <a:spLocks/>
          </p:cNvSpPr>
          <p:nvPr/>
        </p:nvSpPr>
        <p:spPr>
          <a:xfrm>
            <a:off x="239349" y="276388"/>
            <a:ext cx="10515600" cy="132556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000" u="none"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GB" b="1" dirty="0">
                <a:solidFill>
                  <a:sysClr val="windowText" lastClr="000000"/>
                </a:solidFill>
              </a:rPr>
              <a:t>Part</a:t>
            </a:r>
            <a:r>
              <a:rPr kumimoji="0" lang="en-GB" sz="4000" b="1" i="0" u="none" strike="noStrike" kern="1200" cap="none" spc="0" normalizeH="0" baseline="0" noProof="0" dirty="0">
                <a:ln>
                  <a:noFill/>
                </a:ln>
                <a:solidFill>
                  <a:sysClr val="windowText" lastClr="000000"/>
                </a:solidFill>
                <a:effectLst/>
                <a:uLnTx/>
                <a:uFillTx/>
                <a:latin typeface="Arial" panose="020B0604020202020204" pitchFamily="34" charset="0"/>
                <a:ea typeface="+mj-ea"/>
                <a:cs typeface="Arial" panose="020B0604020202020204" pitchFamily="34" charset="0"/>
              </a:rPr>
              <a:t> 1: what is good scientific writing?</a:t>
            </a:r>
          </a:p>
        </p:txBody>
      </p:sp>
    </p:spTree>
    <p:extLst>
      <p:ext uri="{BB962C8B-B14F-4D97-AF65-F5344CB8AC3E}">
        <p14:creationId xmlns:p14="http://schemas.microsoft.com/office/powerpoint/2010/main" val="6775782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anose="020B0604020202020204" pitchFamily="34" charset="0"/>
                <a:cs typeface="Arial" panose="020B0604020202020204" pitchFamily="34" charset="0"/>
              </a:rPr>
              <a:t>Tip #3: Make </a:t>
            </a:r>
            <a:r>
              <a:rPr lang="en-GB" b="1" dirty="0">
                <a:latin typeface="Arial" panose="020B0604020202020204" pitchFamily="34" charset="0"/>
                <a:cs typeface="Arial" panose="020B0604020202020204" pitchFamily="34" charset="0"/>
              </a:rPr>
              <a:t>your train of thought logical and clear</a:t>
            </a:r>
          </a:p>
        </p:txBody>
      </p:sp>
      <p:sp>
        <p:nvSpPr>
          <p:cNvPr id="3" name="Content Placeholder 2"/>
          <p:cNvSpPr>
            <a:spLocks noGrp="1"/>
          </p:cNvSpPr>
          <p:nvPr>
            <p:ph idx="1"/>
          </p:nvPr>
        </p:nvSpPr>
        <p:spPr/>
        <p:txBody>
          <a:bodyPr/>
          <a:lstStyle/>
          <a:p>
            <a:r>
              <a:rPr lang="en-GB" dirty="0"/>
              <a:t>Use </a:t>
            </a:r>
            <a:r>
              <a:rPr lang="en-GB" u="sng" dirty="0"/>
              <a:t>transitional</a:t>
            </a:r>
            <a:r>
              <a:rPr lang="en-GB" dirty="0"/>
              <a:t> words and phrases (long list @ </a:t>
            </a:r>
            <a:r>
              <a:rPr lang="en-GB" dirty="0">
                <a:hlinkClick r:id="rId2"/>
              </a:rPr>
              <a:t>http://writing2.richmond.edu/writing/wweb/trans1.html</a:t>
            </a:r>
            <a:r>
              <a:rPr lang="en-GB" dirty="0"/>
              <a:t>)</a:t>
            </a:r>
          </a:p>
          <a:p>
            <a:r>
              <a:rPr lang="en-GB" dirty="0"/>
              <a:t>However</a:t>
            </a:r>
          </a:p>
          <a:p>
            <a:r>
              <a:rPr lang="en-GB" dirty="0"/>
              <a:t>Moreover</a:t>
            </a:r>
          </a:p>
          <a:p>
            <a:r>
              <a:rPr lang="en-GB" dirty="0"/>
              <a:t>In spite of</a:t>
            </a:r>
          </a:p>
          <a:p>
            <a:r>
              <a:rPr lang="en-GB" dirty="0"/>
              <a:t>Although</a:t>
            </a:r>
          </a:p>
          <a:p>
            <a:r>
              <a:rPr lang="en-GB" dirty="0"/>
              <a:t>For example</a:t>
            </a:r>
          </a:p>
          <a:p>
            <a:r>
              <a:rPr lang="en-GB"/>
              <a:t>Therefore</a:t>
            </a:r>
          </a:p>
          <a:p>
            <a:endParaRPr lang="en-GB" dirty="0"/>
          </a:p>
        </p:txBody>
      </p:sp>
    </p:spTree>
    <p:extLst>
      <p:ext uri="{BB962C8B-B14F-4D97-AF65-F5344CB8AC3E}">
        <p14:creationId xmlns:p14="http://schemas.microsoft.com/office/powerpoint/2010/main" val="2933173576"/>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6221" y="1195430"/>
            <a:ext cx="11951044" cy="5501932"/>
          </a:xfrm>
        </p:spPr>
        <p:txBody>
          <a:bodyPr>
            <a:normAutofit fontScale="77500" lnSpcReduction="20000"/>
          </a:bodyPr>
          <a:lstStyle/>
          <a:p>
            <a:pPr marL="0" indent="0">
              <a:buNone/>
            </a:pPr>
            <a:r>
              <a:rPr lang="en-GB" dirty="0"/>
              <a:t>c-di-GMP is monomeric in solution at physiological concentrations (</a:t>
            </a:r>
            <a:r>
              <a:rPr lang="en-GB" dirty="0" err="1">
                <a:hlinkClick r:id="rId2"/>
              </a:rPr>
              <a:t>Gentner</a:t>
            </a:r>
            <a:r>
              <a:rPr lang="en-GB" dirty="0">
                <a:hlinkClick r:id="rId2"/>
              </a:rPr>
              <a:t> et al., 2012</a:t>
            </a:r>
            <a:r>
              <a:rPr lang="en-GB" dirty="0"/>
              <a:t>). However, intercalated c-di-GMP dimers have been observed in crystal structures of the nucleotide alone and in complexes with effector proteins. Higher order c-di-GMP structures such as tetramers and octamers have thus far only been inferred from NMR and spectroscopic studies and require very high c-di-GMP concentrations (up to 30 </a:t>
            </a:r>
            <a:r>
              <a:rPr lang="en-GB" dirty="0" err="1"/>
              <a:t>mM</a:t>
            </a:r>
            <a:r>
              <a:rPr lang="en-GB" dirty="0"/>
              <a:t>) and monovalent cations (</a:t>
            </a:r>
            <a:r>
              <a:rPr lang="en-GB" dirty="0">
                <a:hlinkClick r:id="rId3"/>
              </a:rPr>
              <a:t>Zhang et al., 2006</a:t>
            </a:r>
            <a:r>
              <a:rPr lang="en-GB" dirty="0"/>
              <a:t>). These higher order structures are characterized by G-quartet interactions with a centrally bound potassium ion coordinated by four guanines. There are minimal base contacts and no base stacking interactions in these structures (</a:t>
            </a:r>
            <a:r>
              <a:rPr lang="en-GB" dirty="0">
                <a:hlinkClick r:id="rId4"/>
              </a:rPr>
              <a:t>Figure S4</a:t>
            </a:r>
            <a:r>
              <a:rPr lang="en-GB" dirty="0"/>
              <a:t>A) (</a:t>
            </a:r>
            <a:r>
              <a:rPr lang="en-GB" dirty="0">
                <a:hlinkClick r:id="rId3"/>
              </a:rPr>
              <a:t>Zhang et al., 2006; </a:t>
            </a:r>
            <a:r>
              <a:rPr lang="en-GB" dirty="0" err="1">
                <a:hlinkClick r:id="rId3"/>
              </a:rPr>
              <a:t>Gentner</a:t>
            </a:r>
            <a:r>
              <a:rPr lang="en-GB" dirty="0">
                <a:hlinkClick r:id="rId3"/>
              </a:rPr>
              <a:t> et al., 2012</a:t>
            </a:r>
            <a:r>
              <a:rPr lang="en-GB" dirty="0"/>
              <a:t>). By sharp contrast, the </a:t>
            </a:r>
            <a:r>
              <a:rPr lang="en-GB" dirty="0" err="1"/>
              <a:t>BldD</a:t>
            </a:r>
            <a:r>
              <a:rPr lang="en-GB" dirty="0"/>
              <a:t>-bound tetrameric c-di-GMP is a tightly packed structure that is not secured by ions. Rather, the c-di-GMP molecules are closely spaced and optimally positioned for </a:t>
            </a:r>
            <a:r>
              <a:rPr lang="en-GB" dirty="0" err="1"/>
              <a:t>interbase</a:t>
            </a:r>
            <a:r>
              <a:rPr lang="en-GB" dirty="0"/>
              <a:t> pairing, leading to the formation of a </a:t>
            </a:r>
            <a:r>
              <a:rPr lang="en-GB" dirty="0" err="1"/>
              <a:t>multistranded</a:t>
            </a:r>
            <a:r>
              <a:rPr lang="en-GB" dirty="0"/>
              <a:t>, base-stacked structure with top, middle, and bottom layers (</a:t>
            </a:r>
            <a:r>
              <a:rPr lang="en-GB" dirty="0">
                <a:hlinkClick r:id="rId5"/>
              </a:rPr>
              <a:t>Figures 5</a:t>
            </a:r>
            <a:r>
              <a:rPr lang="en-GB" dirty="0"/>
              <a:t>D and </a:t>
            </a:r>
            <a:r>
              <a:rPr lang="en-GB" dirty="0">
                <a:hlinkClick r:id="rId4"/>
              </a:rPr>
              <a:t>​andS4A).S4</a:t>
            </a:r>
            <a:r>
              <a:rPr lang="en-GB" dirty="0"/>
              <a:t>A). There are 12 hydrogen bonds between the two intercalated dimers within the c-di-GMP tetramer, including contacts between the N3 atoms and exocyclic NH</a:t>
            </a:r>
            <a:r>
              <a:rPr lang="en-GB" baseline="-25000" dirty="0"/>
              <a:t>2</a:t>
            </a:r>
            <a:r>
              <a:rPr lang="en-GB" dirty="0"/>
              <a:t> amides of an adjacent base (</a:t>
            </a:r>
            <a:r>
              <a:rPr lang="en-GB" dirty="0">
                <a:hlinkClick r:id="rId5"/>
              </a:rPr>
              <a:t>Figures 5</a:t>
            </a:r>
            <a:r>
              <a:rPr lang="en-GB" dirty="0"/>
              <a:t>C and </a:t>
            </a:r>
            <a:r>
              <a:rPr lang="en-GB" dirty="0">
                <a:hlinkClick r:id="rId4"/>
              </a:rPr>
              <a:t>​andS4B).S4</a:t>
            </a:r>
            <a:r>
              <a:rPr lang="en-GB" dirty="0"/>
              <a:t>B). Such contacts could not be formed with c-di-AMP due to its lack of an exocyclic NH</a:t>
            </a:r>
            <a:r>
              <a:rPr lang="en-GB" baseline="-25000" dirty="0"/>
              <a:t>2</a:t>
            </a:r>
            <a:r>
              <a:rPr lang="en-GB" dirty="0"/>
              <a:t> atom. Therefore, in addition to contacts from motifs 1 and 2, guanine-guanine base hydrogen bonds serve to specify c-di-GMP tetramer binding to </a:t>
            </a:r>
            <a:r>
              <a:rPr lang="en-GB" dirty="0" err="1"/>
              <a:t>BldD</a:t>
            </a:r>
            <a:r>
              <a:rPr lang="en-GB" dirty="0"/>
              <a:t>. Notably, formation of the c-di-GMP tetramer buries 24% of the total surface area (buried surface area [BSA]) of the c-di-GMP molecules (</a:t>
            </a:r>
            <a:r>
              <a:rPr lang="en-GB" dirty="0">
                <a:hlinkClick r:id="rId4"/>
              </a:rPr>
              <a:t>Figure S4</a:t>
            </a:r>
            <a:r>
              <a:rPr lang="en-GB" dirty="0"/>
              <a:t>B). By comparison, in most protein oligomers the BSA between </a:t>
            </a:r>
            <a:r>
              <a:rPr lang="en-GB" dirty="0" err="1"/>
              <a:t>protomers</a:t>
            </a:r>
            <a:r>
              <a:rPr lang="en-GB" dirty="0"/>
              <a:t> is ∼15% (</a:t>
            </a:r>
            <a:r>
              <a:rPr lang="en-GB" dirty="0">
                <a:hlinkClick r:id="rId6"/>
              </a:rPr>
              <a:t>Wang et al., 2009</a:t>
            </a:r>
            <a:r>
              <a:rPr lang="en-GB" dirty="0"/>
              <a:t>). Finally, the interface between the intercalated c-di-GMP dimers that forms the tetramer is remarkably complementary in shape (</a:t>
            </a:r>
            <a:r>
              <a:rPr lang="en-GB" dirty="0">
                <a:hlinkClick r:id="rId4"/>
              </a:rPr>
              <a:t>Figure S4</a:t>
            </a:r>
            <a:r>
              <a:rPr lang="en-GB" dirty="0"/>
              <a:t>B). Thus, the combination of multiple contacts between the c-di-GMP moieties along with its extensive BSA and molecular shape complementarity lead to the creation of a compact and highly specific c-di-GMP tetramer. However, </a:t>
            </a:r>
            <a:r>
              <a:rPr lang="en-GB" dirty="0" err="1"/>
              <a:t>BldD</a:t>
            </a:r>
            <a:r>
              <a:rPr lang="en-GB" dirty="0"/>
              <a:t> is necessary to stabilize this tetramer and template its formation.</a:t>
            </a:r>
          </a:p>
        </p:txBody>
      </p:sp>
      <p:sp>
        <p:nvSpPr>
          <p:cNvPr id="5" name="Title 1"/>
          <p:cNvSpPr>
            <a:spLocks noGrp="1"/>
          </p:cNvSpPr>
          <p:nvPr>
            <p:ph type="title"/>
          </p:nvPr>
        </p:nvSpPr>
        <p:spPr>
          <a:xfrm>
            <a:off x="790698" y="0"/>
            <a:ext cx="10515600" cy="1325563"/>
          </a:xfrm>
        </p:spPr>
        <p:txBody>
          <a:bodyPr/>
          <a:lstStyle/>
          <a:p>
            <a:r>
              <a:rPr lang="en-GB" b="1" dirty="0">
                <a:latin typeface="Arial" panose="020B0604020202020204" pitchFamily="34" charset="0"/>
                <a:cs typeface="Arial" panose="020B0604020202020204" pitchFamily="34" charset="0"/>
              </a:rPr>
              <a:t>Example:</a:t>
            </a:r>
          </a:p>
        </p:txBody>
      </p:sp>
      <mc:AlternateContent xmlns:mc="http://schemas.openxmlformats.org/markup-compatibility/2006" xmlns:p14="http://schemas.microsoft.com/office/powerpoint/2010/main">
        <mc:Choice Requires="p14">
          <p:contentPart p14:bwMode="auto" r:id="rId7">
            <p14:nvContentPartPr>
              <p14:cNvPr id="6" name="Ink 5"/>
              <p14:cNvContentPartPr/>
              <p14:nvPr/>
            </p14:nvContentPartPr>
            <p14:xfrm>
              <a:off x="10416590" y="1284645"/>
              <a:ext cx="927360" cy="93240"/>
            </p14:xfrm>
          </p:contentPart>
        </mc:Choice>
        <mc:Fallback xmlns="">
          <p:pic>
            <p:nvPicPr>
              <p:cNvPr id="6" name="Ink 5"/>
              <p:cNvPicPr/>
              <p:nvPr/>
            </p:nvPicPr>
            <p:blipFill>
              <a:blip r:embed="rId8"/>
              <a:stretch>
                <a:fillRect/>
              </a:stretch>
            </p:blipFill>
            <p:spPr>
              <a:xfrm>
                <a:off x="10368710" y="1188885"/>
                <a:ext cx="1023120" cy="284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7" name="Ink 6"/>
              <p14:cNvContentPartPr/>
              <p14:nvPr/>
            </p14:nvContentPartPr>
            <p14:xfrm>
              <a:off x="6375950" y="2916165"/>
              <a:ext cx="1940040" cy="77760"/>
            </p14:xfrm>
          </p:contentPart>
        </mc:Choice>
        <mc:Fallback xmlns="">
          <p:pic>
            <p:nvPicPr>
              <p:cNvPr id="7" name="Ink 6"/>
              <p:cNvPicPr/>
              <p:nvPr/>
            </p:nvPicPr>
            <p:blipFill>
              <a:blip r:embed="rId10"/>
              <a:stretch>
                <a:fillRect/>
              </a:stretch>
            </p:blipFill>
            <p:spPr>
              <a:xfrm>
                <a:off x="6328070" y="2820045"/>
                <a:ext cx="203616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8" name="Ink 7"/>
              <p14:cNvContentPartPr/>
              <p14:nvPr/>
            </p14:nvContentPartPr>
            <p14:xfrm>
              <a:off x="7475750" y="3175005"/>
              <a:ext cx="717120" cy="63360"/>
            </p14:xfrm>
          </p:contentPart>
        </mc:Choice>
        <mc:Fallback xmlns="">
          <p:pic>
            <p:nvPicPr>
              <p:cNvPr id="8" name="Ink 7"/>
              <p:cNvPicPr/>
              <p:nvPr/>
            </p:nvPicPr>
            <p:blipFill>
              <a:blip r:embed="rId12"/>
              <a:stretch>
                <a:fillRect/>
              </a:stretch>
            </p:blipFill>
            <p:spPr>
              <a:xfrm>
                <a:off x="7427870" y="3078885"/>
                <a:ext cx="812880" cy="2552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9" name="Ink 8"/>
              <p14:cNvContentPartPr/>
              <p14:nvPr/>
            </p14:nvContentPartPr>
            <p14:xfrm>
              <a:off x="2644190" y="4633725"/>
              <a:ext cx="1038600" cy="58320"/>
            </p14:xfrm>
          </p:contentPart>
        </mc:Choice>
        <mc:Fallback xmlns="">
          <p:pic>
            <p:nvPicPr>
              <p:cNvPr id="9" name="Ink 8"/>
              <p:cNvPicPr/>
              <p:nvPr/>
            </p:nvPicPr>
            <p:blipFill>
              <a:blip r:embed="rId14"/>
              <a:stretch>
                <a:fillRect/>
              </a:stretch>
            </p:blipFill>
            <p:spPr>
              <a:xfrm>
                <a:off x="2596310" y="4537605"/>
                <a:ext cx="1134360" cy="250560"/>
              </a:xfrm>
              <a:prstGeom prst="rect">
                <a:avLst/>
              </a:prstGeom>
            </p:spPr>
          </p:pic>
        </mc:Fallback>
      </mc:AlternateContent>
      <mc:AlternateContent xmlns:mc="http://schemas.openxmlformats.org/markup-compatibility/2006" xmlns:p14="http://schemas.microsoft.com/office/powerpoint/2010/main">
        <mc:Choice Requires="p14">
          <p:contentPart p14:bwMode="auto" r:id="rId15">
            <p14:nvContentPartPr>
              <p14:cNvPr id="10" name="Ink 9"/>
              <p14:cNvContentPartPr/>
              <p14:nvPr/>
            </p14:nvContentPartPr>
            <p14:xfrm>
              <a:off x="8093510" y="4790325"/>
              <a:ext cx="816120" cy="66240"/>
            </p14:xfrm>
          </p:contentPart>
        </mc:Choice>
        <mc:Fallback xmlns="">
          <p:pic>
            <p:nvPicPr>
              <p:cNvPr id="10" name="Ink 9"/>
              <p:cNvPicPr/>
              <p:nvPr/>
            </p:nvPicPr>
            <p:blipFill>
              <a:blip r:embed="rId16"/>
              <a:stretch>
                <a:fillRect/>
              </a:stretch>
            </p:blipFill>
            <p:spPr>
              <a:xfrm>
                <a:off x="8045630" y="4694565"/>
                <a:ext cx="911880" cy="25812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1" name="Ink 10"/>
              <p14:cNvContentPartPr/>
              <p14:nvPr/>
            </p14:nvContentPartPr>
            <p14:xfrm>
              <a:off x="3014990" y="5286405"/>
              <a:ext cx="1631520" cy="127080"/>
            </p14:xfrm>
          </p:contentPart>
        </mc:Choice>
        <mc:Fallback xmlns="">
          <p:pic>
            <p:nvPicPr>
              <p:cNvPr id="11" name="Ink 10"/>
              <p:cNvPicPr/>
              <p:nvPr/>
            </p:nvPicPr>
            <p:blipFill>
              <a:blip r:embed="rId18"/>
              <a:stretch>
                <a:fillRect/>
              </a:stretch>
            </p:blipFill>
            <p:spPr>
              <a:xfrm>
                <a:off x="2967110" y="5190645"/>
                <a:ext cx="1727280" cy="318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2" name="Ink 11"/>
              <p14:cNvContentPartPr/>
              <p14:nvPr/>
            </p14:nvContentPartPr>
            <p14:xfrm>
              <a:off x="2520710" y="5510685"/>
              <a:ext cx="729000" cy="50760"/>
            </p14:xfrm>
          </p:contentPart>
        </mc:Choice>
        <mc:Fallback xmlns="">
          <p:pic>
            <p:nvPicPr>
              <p:cNvPr id="12" name="Ink 11"/>
              <p:cNvPicPr/>
              <p:nvPr/>
            </p:nvPicPr>
            <p:blipFill>
              <a:blip r:embed="rId20"/>
              <a:stretch>
                <a:fillRect/>
              </a:stretch>
            </p:blipFill>
            <p:spPr>
              <a:xfrm>
                <a:off x="2472830" y="5414925"/>
                <a:ext cx="825120" cy="24264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13" name="Ink 12"/>
              <p14:cNvContentPartPr/>
              <p14:nvPr/>
            </p14:nvContentPartPr>
            <p14:xfrm>
              <a:off x="10478510" y="6252645"/>
              <a:ext cx="963720" cy="62280"/>
            </p14:xfrm>
          </p:contentPart>
        </mc:Choice>
        <mc:Fallback xmlns="">
          <p:pic>
            <p:nvPicPr>
              <p:cNvPr id="13" name="Ink 12"/>
              <p:cNvPicPr/>
              <p:nvPr/>
            </p:nvPicPr>
            <p:blipFill>
              <a:blip r:embed="rId22"/>
              <a:stretch>
                <a:fillRect/>
              </a:stretch>
            </p:blipFill>
            <p:spPr>
              <a:xfrm>
                <a:off x="10430630" y="6156525"/>
                <a:ext cx="1059840" cy="25452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14" name="Ink 13"/>
              <p14:cNvContentPartPr/>
              <p14:nvPr/>
            </p14:nvContentPartPr>
            <p14:xfrm>
              <a:off x="7315190" y="5735325"/>
              <a:ext cx="519480" cy="47880"/>
            </p14:xfrm>
          </p:contentPart>
        </mc:Choice>
        <mc:Fallback xmlns="">
          <p:pic>
            <p:nvPicPr>
              <p:cNvPr id="14" name="Ink 13"/>
              <p:cNvPicPr/>
              <p:nvPr/>
            </p:nvPicPr>
            <p:blipFill>
              <a:blip r:embed="rId24"/>
              <a:stretch>
                <a:fillRect/>
              </a:stretch>
            </p:blipFill>
            <p:spPr>
              <a:xfrm>
                <a:off x="7267310" y="5639565"/>
                <a:ext cx="615240" cy="239760"/>
              </a:xfrm>
              <a:prstGeom prst="rect">
                <a:avLst/>
              </a:prstGeom>
            </p:spPr>
          </p:pic>
        </mc:Fallback>
      </mc:AlternateContent>
    </p:spTree>
    <p:extLst>
      <p:ext uri="{BB962C8B-B14F-4D97-AF65-F5344CB8AC3E}">
        <p14:creationId xmlns:p14="http://schemas.microsoft.com/office/powerpoint/2010/main" val="240015141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4: Describe an experiment</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Write a paragraph describing an experiment</a:t>
            </a:r>
          </a:p>
          <a:p>
            <a:pPr>
              <a:buFont typeface="Wingdings" panose="05000000000000000000" pitchFamily="2" charset="2"/>
              <a:buChar char="§"/>
            </a:pPr>
            <a:r>
              <a:rPr lang="en-GB" dirty="0" smtClean="0"/>
              <a:t>Keep </a:t>
            </a:r>
            <a:r>
              <a:rPr lang="en-GB" dirty="0"/>
              <a:t>in mind the rules we just discussed</a:t>
            </a:r>
          </a:p>
          <a:p>
            <a:pPr>
              <a:buFont typeface="Wingdings" panose="05000000000000000000" pitchFamily="2" charset="2"/>
              <a:buChar char="§"/>
            </a:pPr>
            <a:r>
              <a:rPr lang="en-GB" dirty="0" smtClean="0"/>
              <a:t>Explain the point of the experiment, how it was done, what the results were, and what the results mean</a:t>
            </a:r>
            <a:endParaRPr lang="en-GB" dirty="0"/>
          </a:p>
          <a:p>
            <a:pPr>
              <a:buFont typeface="Wingdings" panose="05000000000000000000" pitchFamily="2" charset="2"/>
              <a:buChar char="§"/>
            </a:pPr>
            <a:r>
              <a:rPr lang="en-GB" dirty="0"/>
              <a:t>Suggested topics: </a:t>
            </a:r>
            <a:r>
              <a:rPr lang="en-GB" dirty="0" smtClean="0"/>
              <a:t>dropping a pen to test the theory of gravity, flicking a light switch or changing a light bulb, attempting to delete </a:t>
            </a:r>
            <a:r>
              <a:rPr lang="en-GB" i="1" dirty="0" err="1" smtClean="0"/>
              <a:t>ftsZ</a:t>
            </a:r>
            <a:r>
              <a:rPr lang="en-GB" i="1" dirty="0" smtClean="0"/>
              <a:t> </a:t>
            </a:r>
            <a:r>
              <a:rPr lang="en-GB" dirty="0" smtClean="0"/>
              <a:t>to show that it is an essential gene in </a:t>
            </a:r>
            <a:r>
              <a:rPr lang="en-GB" i="1" dirty="0" smtClean="0"/>
              <a:t>E. coli</a:t>
            </a:r>
            <a:r>
              <a:rPr lang="en-GB" dirty="0" smtClean="0"/>
              <a:t>, performing an experiment that you plan to do during your project…</a:t>
            </a: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5156976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C1C1E-0010-4160-9987-268A3A90C52F}"/>
              </a:ext>
            </a:extLst>
          </p:cNvPr>
          <p:cNvSpPr>
            <a:spLocks noGrp="1"/>
          </p:cNvSpPr>
          <p:nvPr>
            <p:ph idx="1"/>
          </p:nvPr>
        </p:nvSpPr>
        <p:spPr/>
        <p:txBody>
          <a:bodyPr/>
          <a:lstStyle/>
          <a:p>
            <a:endParaRPr lang="en-GB" dirty="0"/>
          </a:p>
        </p:txBody>
      </p:sp>
      <p:sp>
        <p:nvSpPr>
          <p:cNvPr id="5" name="Title 1">
            <a:extLst>
              <a:ext uri="{FF2B5EF4-FFF2-40B4-BE49-F238E27FC236}">
                <a16:creationId xmlns:a16="http://schemas.microsoft.com/office/drawing/2014/main" id="{65C333D7-1C5A-4D18-9FE0-E9005587BD89}"/>
              </a:ext>
            </a:extLst>
          </p:cNvPr>
          <p:cNvSpPr txBox="1">
            <a:spLocks/>
          </p:cNvSpPr>
          <p:nvPr/>
        </p:nvSpPr>
        <p:spPr>
          <a:xfrm>
            <a:off x="239349" y="276388"/>
            <a:ext cx="10515600" cy="132556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000" u="none"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ysClr val="windowText" lastClr="000000"/>
                </a:solidFill>
                <a:effectLst/>
                <a:uLnTx/>
                <a:uFillTx/>
                <a:latin typeface="Arial" panose="020B0604020202020204" pitchFamily="34" charset="0"/>
                <a:ea typeface="+mj-ea"/>
                <a:cs typeface="Arial" panose="020B0604020202020204" pitchFamily="34" charset="0"/>
              </a:rPr>
              <a:t>Part </a:t>
            </a:r>
            <a:r>
              <a:rPr lang="en-GB" b="1" dirty="0">
                <a:solidFill>
                  <a:sysClr val="windowText" lastClr="000000"/>
                </a:solidFill>
              </a:rPr>
              <a:t>3</a:t>
            </a:r>
            <a:r>
              <a:rPr kumimoji="0" lang="en-GB" sz="4000" b="1" i="0" u="none" strike="noStrike" kern="1200" cap="none" spc="0" normalizeH="0" baseline="0" noProof="0" dirty="0">
                <a:ln>
                  <a:noFill/>
                </a:ln>
                <a:solidFill>
                  <a:sysClr val="windowText" lastClr="000000"/>
                </a:solidFill>
                <a:effectLst/>
                <a:uLnTx/>
                <a:uFillTx/>
                <a:latin typeface="Arial" panose="020B0604020202020204" pitchFamily="34" charset="0"/>
                <a:ea typeface="+mj-ea"/>
                <a:cs typeface="Arial" panose="020B0604020202020204" pitchFamily="34" charset="0"/>
              </a:rPr>
              <a:t>: Edit, edit, edit…</a:t>
            </a:r>
          </a:p>
        </p:txBody>
      </p:sp>
    </p:spTree>
    <p:extLst>
      <p:ext uri="{BB962C8B-B14F-4D97-AF65-F5344CB8AC3E}">
        <p14:creationId xmlns:p14="http://schemas.microsoft.com/office/powerpoint/2010/main" val="14393383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latin typeface="Arial" panose="020B0604020202020204" pitchFamily="34" charset="0"/>
                <a:cs typeface="Arial" panose="020B0604020202020204" pitchFamily="34" charset="0"/>
              </a:rPr>
              <a:t>Edit for </a:t>
            </a:r>
            <a:r>
              <a:rPr lang="en-GB" dirty="0" smtClean="0">
                <a:latin typeface="Arial" panose="020B0604020202020204" pitchFamily="34" charset="0"/>
                <a:cs typeface="Arial" panose="020B0604020202020204" pitchFamily="34" charset="0"/>
              </a:rPr>
              <a:t>clarity</a:t>
            </a:r>
            <a:endParaRPr lang="en-GB"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4411362"/>
            <a:ext cx="11353800" cy="2582562"/>
          </a:xfrm>
        </p:spPr>
        <p:txBody>
          <a:bodyPr>
            <a:normAutofit lnSpcReduction="10000"/>
          </a:bodyPr>
          <a:lstStyle/>
          <a:p>
            <a:r>
              <a:rPr lang="en-GB" dirty="0">
                <a:latin typeface="Arial" panose="020B0604020202020204" pitchFamily="34" charset="0"/>
                <a:cs typeface="Arial" panose="020B0604020202020204" pitchFamily="34" charset="0"/>
              </a:rPr>
              <a:t>Put it in a drawer</a:t>
            </a:r>
          </a:p>
          <a:p>
            <a:r>
              <a:rPr lang="en-GB" dirty="0">
                <a:latin typeface="Arial" panose="020B0604020202020204" pitchFamily="34" charset="0"/>
                <a:cs typeface="Arial" panose="020B0604020202020204" pitchFamily="34" charset="0"/>
              </a:rPr>
              <a:t>Ask </a:t>
            </a:r>
            <a:r>
              <a:rPr lang="en-GB" dirty="0" err="1">
                <a:latin typeface="Arial" panose="020B0604020202020204" pitchFamily="34" charset="0"/>
                <a:cs typeface="Arial" panose="020B0604020202020204" pitchFamily="34" charset="0"/>
              </a:rPr>
              <a:t>Dr.</a:t>
            </a:r>
            <a:r>
              <a:rPr lang="en-GB" dirty="0">
                <a:latin typeface="Arial" panose="020B0604020202020204" pitchFamily="34" charset="0"/>
                <a:cs typeface="Arial" panose="020B0604020202020204" pitchFamily="34" charset="0"/>
              </a:rPr>
              <a:t> Google </a:t>
            </a:r>
            <a:r>
              <a:rPr lang="en-GB" dirty="0" smtClean="0">
                <a:latin typeface="Arial" panose="020B0604020202020204" pitchFamily="34" charset="0"/>
                <a:cs typeface="Arial" panose="020B0604020202020204" pitchFamily="34" charset="0"/>
              </a:rPr>
              <a:t>(or a style guide) – </a:t>
            </a:r>
            <a:r>
              <a:rPr lang="en-GB" dirty="0">
                <a:latin typeface="Arial" panose="020B0604020202020204" pitchFamily="34" charset="0"/>
                <a:cs typeface="Arial" panose="020B0604020202020204" pitchFamily="34" charset="0"/>
              </a:rPr>
              <a:t>which versus that, affect versus effect, etc</a:t>
            </a:r>
            <a:r>
              <a:rPr lang="en-GB" dirty="0" smtClean="0">
                <a:latin typeface="Arial" panose="020B0604020202020204" pitchFamily="34" charset="0"/>
                <a:cs typeface="Arial" panose="020B0604020202020204" pitchFamily="34" charset="0"/>
              </a:rPr>
              <a:t>.</a:t>
            </a:r>
          </a:p>
          <a:p>
            <a:r>
              <a:rPr lang="en-GB" dirty="0" smtClean="0">
                <a:latin typeface="Arial" panose="020B0604020202020204" pitchFamily="34" charset="0"/>
                <a:cs typeface="Arial" panose="020B0604020202020204" pitchFamily="34" charset="0"/>
              </a:rPr>
              <a:t>Details matter – italicize species names, get chemical formulae correct, fix typos</a:t>
            </a:r>
            <a:endParaRPr lang="en-GB" dirty="0">
              <a:latin typeface="Arial" panose="020B0604020202020204" pitchFamily="34" charset="0"/>
              <a:cs typeface="Arial" panose="020B0604020202020204" pitchFamily="34" charset="0"/>
            </a:endParaRPr>
          </a:p>
          <a:p>
            <a:r>
              <a:rPr lang="en-GB" dirty="0">
                <a:latin typeface="Arial" panose="020B0604020202020204" pitchFamily="34" charset="0"/>
                <a:cs typeface="Arial" panose="020B0604020202020204" pitchFamily="34" charset="0"/>
              </a:rPr>
              <a:t>Ask for help</a:t>
            </a:r>
          </a:p>
          <a:p>
            <a:endParaRPr lang="en-GB" dirty="0">
              <a:latin typeface="Arial" panose="020B0604020202020204" pitchFamily="34" charset="0"/>
              <a:cs typeface="Arial" panose="020B0604020202020204" pitchFamily="34" charset="0"/>
            </a:endParaRPr>
          </a:p>
        </p:txBody>
      </p:sp>
      <p:sp>
        <p:nvSpPr>
          <p:cNvPr id="4" name="Content Placeholder 2"/>
          <p:cNvSpPr txBox="1">
            <a:spLocks/>
          </p:cNvSpPr>
          <p:nvPr/>
        </p:nvSpPr>
        <p:spPr>
          <a:xfrm>
            <a:off x="8189026" y="805331"/>
            <a:ext cx="4002974" cy="2291939"/>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a:latin typeface="Arial" panose="020B0604020202020204" pitchFamily="34" charset="0"/>
                <a:cs typeface="Arial" panose="020B0604020202020204" pitchFamily="34" charset="0"/>
              </a:rPr>
              <a:t>Remember our 3 questions:</a:t>
            </a:r>
          </a:p>
          <a:p>
            <a:pPr marL="457200" indent="-457200">
              <a:buFont typeface="Arial" panose="020B0604020202020204" pitchFamily="34" charset="0"/>
              <a:buAutoNum type="arabicPeriod"/>
            </a:pPr>
            <a:r>
              <a:rPr lang="en-GB" dirty="0">
                <a:latin typeface="Arial" panose="020B0604020202020204" pitchFamily="34" charset="0"/>
                <a:cs typeface="Arial" panose="020B0604020202020204" pitchFamily="34" charset="0"/>
              </a:rPr>
              <a:t>Is it well-written?</a:t>
            </a:r>
          </a:p>
          <a:p>
            <a:pPr marL="457200" indent="-457200">
              <a:buFont typeface="Arial" panose="020B0604020202020204" pitchFamily="34" charset="0"/>
              <a:buAutoNum type="arabicPeriod"/>
            </a:pPr>
            <a:r>
              <a:rPr lang="en-GB" dirty="0">
                <a:latin typeface="Arial" panose="020B0604020202020204" pitchFamily="34" charset="0"/>
                <a:cs typeface="Arial" panose="020B0604020202020204" pitchFamily="34" charset="0"/>
              </a:rPr>
              <a:t>Why (or why not?)</a:t>
            </a:r>
          </a:p>
          <a:p>
            <a:pPr marL="457200" indent="-457200">
              <a:buFont typeface="Arial" panose="020B0604020202020204" pitchFamily="34" charset="0"/>
              <a:buAutoNum type="arabicPeriod"/>
            </a:pPr>
            <a:r>
              <a:rPr lang="en-GB" dirty="0">
                <a:latin typeface="Arial" panose="020B0604020202020204" pitchFamily="34" charset="0"/>
                <a:cs typeface="Arial" panose="020B0604020202020204" pitchFamily="34" charset="0"/>
              </a:rPr>
              <a:t>How can it be </a:t>
            </a:r>
            <a:r>
              <a:rPr lang="en-GB" dirty="0" smtClean="0">
                <a:latin typeface="Arial" panose="020B0604020202020204" pitchFamily="34" charset="0"/>
                <a:cs typeface="Arial" panose="020B0604020202020204" pitchFamily="34" charset="0"/>
              </a:rPr>
              <a:t>improved?</a:t>
            </a:r>
            <a:endParaRPr lang="en-GB" dirty="0">
              <a:latin typeface="Arial" panose="020B0604020202020204" pitchFamily="34" charset="0"/>
              <a:cs typeface="Arial" panose="020B0604020202020204" pitchFamily="34" charset="0"/>
            </a:endParaRPr>
          </a:p>
        </p:txBody>
      </p:sp>
      <p:sp>
        <p:nvSpPr>
          <p:cNvPr id="5" name="Title 1"/>
          <p:cNvSpPr txBox="1">
            <a:spLocks/>
          </p:cNvSpPr>
          <p:nvPr/>
        </p:nvSpPr>
        <p:spPr>
          <a:xfrm>
            <a:off x="838200" y="323556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smtClean="0">
                <a:latin typeface="Arial" panose="020B0604020202020204" pitchFamily="34" charset="0"/>
                <a:cs typeface="Arial" panose="020B0604020202020204" pitchFamily="34" charset="0"/>
              </a:rPr>
              <a:t>Edit for grammar; proofread</a:t>
            </a:r>
            <a:endParaRPr lang="en-GB" dirty="0">
              <a:latin typeface="Arial" panose="020B0604020202020204" pitchFamily="34" charset="0"/>
              <a:cs typeface="Arial" panose="020B0604020202020204" pitchFamily="34" charset="0"/>
            </a:endParaRPr>
          </a:p>
        </p:txBody>
      </p:sp>
      <p:sp>
        <p:nvSpPr>
          <p:cNvPr id="6" name="Content Placeholder 2"/>
          <p:cNvSpPr txBox="1">
            <a:spLocks/>
          </p:cNvSpPr>
          <p:nvPr/>
        </p:nvSpPr>
        <p:spPr>
          <a:xfrm>
            <a:off x="718752" y="1706327"/>
            <a:ext cx="6979507" cy="17369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smtClean="0">
                <a:latin typeface="Arial" panose="020B0604020202020204" pitchFamily="34" charset="0"/>
                <a:cs typeface="Arial" panose="020B0604020202020204" pitchFamily="34" charset="0"/>
              </a:rPr>
              <a:t>Does it make logical sense?</a:t>
            </a:r>
          </a:p>
          <a:p>
            <a:r>
              <a:rPr lang="en-GB" dirty="0" smtClean="0">
                <a:latin typeface="Arial" panose="020B0604020202020204" pitchFamily="34" charset="0"/>
                <a:cs typeface="Arial" panose="020B0604020202020204" pitchFamily="34" charset="0"/>
              </a:rPr>
              <a:t>Does it mean what you intend it to mean?</a:t>
            </a:r>
          </a:p>
          <a:p>
            <a:r>
              <a:rPr lang="en-GB" dirty="0" smtClean="0">
                <a:latin typeface="Arial" panose="020B0604020202020204" pitchFamily="34" charset="0"/>
                <a:cs typeface="Arial" panose="020B0604020202020204" pitchFamily="34" charset="0"/>
              </a:rPr>
              <a:t>Can a colleague/friend understand it?</a:t>
            </a:r>
          </a:p>
          <a:p>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9124677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5</a:t>
            </a:r>
            <a:r>
              <a:rPr lang="en-GB" b="1" dirty="0" smtClean="0">
                <a:latin typeface="Arial" panose="020B0604020202020204" pitchFamily="34" charset="0"/>
                <a:cs typeface="Arial" panose="020B0604020202020204" pitchFamily="34" charset="0"/>
              </a:rPr>
              <a:t>: Edit, edit, edit</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i="1" dirty="0" smtClean="0"/>
              <a:t>Staphylococcus </a:t>
            </a:r>
            <a:r>
              <a:rPr lang="en-GB" i="1" dirty="0"/>
              <a:t>aureus </a:t>
            </a:r>
            <a:r>
              <a:rPr lang="en-GB" dirty="0"/>
              <a:t>is notoriously known for its rapid development of resistance to conventional antibiotics. </a:t>
            </a:r>
            <a:r>
              <a:rPr lang="en-GB" i="1" dirty="0"/>
              <a:t>S. aureus </a:t>
            </a:r>
            <a:r>
              <a:rPr lang="en-GB" dirty="0"/>
              <a:t>can alter its membrane composition to reduce the killing effect of antibiotics and antimicrobial peptides (AMPs). To obtain a more complete picture, this study identified the resistance genes of </a:t>
            </a:r>
            <a:r>
              <a:rPr lang="en-GB" i="1" dirty="0"/>
              <a:t>S. aureus </a:t>
            </a:r>
            <a:r>
              <a:rPr lang="en-GB" dirty="0"/>
              <a:t>in response to human </a:t>
            </a:r>
            <a:r>
              <a:rPr lang="en-GB" dirty="0" err="1"/>
              <a:t>cathelicidin</a:t>
            </a:r>
            <a:r>
              <a:rPr lang="en-GB" dirty="0"/>
              <a:t> LL-37 peptides by screening the Nebraska Transposon Mutant Library.</a:t>
            </a:r>
          </a:p>
        </p:txBody>
      </p:sp>
      <p:sp>
        <p:nvSpPr>
          <p:cNvPr id="4" name="Rectangle 3"/>
          <p:cNvSpPr/>
          <p:nvPr/>
        </p:nvSpPr>
        <p:spPr>
          <a:xfrm>
            <a:off x="6001265" y="6027003"/>
            <a:ext cx="6096000" cy="646331"/>
          </a:xfrm>
          <a:prstGeom prst="rect">
            <a:avLst/>
          </a:prstGeom>
        </p:spPr>
        <p:txBody>
          <a:bodyPr>
            <a:spAutoFit/>
          </a:bodyPr>
          <a:lstStyle/>
          <a:p>
            <a:r>
              <a:rPr lang="en-GB" sz="1200" dirty="0" err="1">
                <a:solidFill>
                  <a:srgbClr val="000000"/>
                </a:solidFill>
                <a:latin typeface="-apple-system"/>
              </a:rPr>
              <a:t>Golla</a:t>
            </a:r>
            <a:r>
              <a:rPr lang="en-GB" sz="1200" dirty="0">
                <a:solidFill>
                  <a:srgbClr val="000000"/>
                </a:solidFill>
                <a:latin typeface="-apple-system"/>
              </a:rPr>
              <a:t>, R., Mishra, B., Dang, X., </a:t>
            </a:r>
            <a:r>
              <a:rPr lang="en-GB" sz="1200" dirty="0" err="1">
                <a:solidFill>
                  <a:srgbClr val="000000"/>
                </a:solidFill>
                <a:latin typeface="-apple-system"/>
              </a:rPr>
              <a:t>Lakshmaiah</a:t>
            </a:r>
            <a:r>
              <a:rPr lang="en-GB" sz="1200" dirty="0">
                <a:solidFill>
                  <a:srgbClr val="000000"/>
                </a:solidFill>
                <a:latin typeface="-apple-system"/>
              </a:rPr>
              <a:t> Narayana, J., Li, A., Xu, L., &amp; Wang, G. (2020). </a:t>
            </a:r>
            <a:r>
              <a:rPr lang="en-GB" sz="1200" i="1" dirty="0" err="1">
                <a:solidFill>
                  <a:srgbClr val="000000"/>
                </a:solidFill>
                <a:latin typeface="-apple-system"/>
              </a:rPr>
              <a:t>Resistome</a:t>
            </a:r>
            <a:r>
              <a:rPr lang="en-GB" sz="1200" i="1" dirty="0">
                <a:solidFill>
                  <a:srgbClr val="000000"/>
                </a:solidFill>
                <a:latin typeface="-apple-system"/>
              </a:rPr>
              <a:t> of Staphylococcus aureus in Response to Human </a:t>
            </a:r>
            <a:r>
              <a:rPr lang="en-GB" sz="1200" i="1" dirty="0" err="1">
                <a:solidFill>
                  <a:srgbClr val="000000"/>
                </a:solidFill>
                <a:latin typeface="-apple-system"/>
              </a:rPr>
              <a:t>Cathelicidin</a:t>
            </a:r>
            <a:r>
              <a:rPr lang="en-GB" sz="1200" i="1" dirty="0">
                <a:solidFill>
                  <a:srgbClr val="000000"/>
                </a:solidFill>
                <a:latin typeface="-apple-system"/>
              </a:rPr>
              <a:t> LL-37 and Its Engineered Antimicrobial Peptides. ACS Infectious Diseases.</a:t>
            </a:r>
            <a:endParaRPr lang="en-GB" sz="1200" dirty="0"/>
          </a:p>
        </p:txBody>
      </p:sp>
      <p:sp>
        <p:nvSpPr>
          <p:cNvPr id="5" name="Content Placeholder 2"/>
          <p:cNvSpPr txBox="1">
            <a:spLocks/>
          </p:cNvSpPr>
          <p:nvPr/>
        </p:nvSpPr>
        <p:spPr>
          <a:xfrm>
            <a:off x="8094291" y="658077"/>
            <a:ext cx="4002974" cy="88535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latin typeface="Arial" panose="020B0604020202020204" pitchFamily="34" charset="0"/>
                <a:cs typeface="Arial" panose="020B0604020202020204" pitchFamily="34" charset="0"/>
              </a:rPr>
              <a:t>Can you improve this paragraph?</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9545833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5</a:t>
            </a:r>
            <a:r>
              <a:rPr lang="en-GB" b="1" dirty="0" smtClean="0">
                <a:latin typeface="Arial" panose="020B0604020202020204" pitchFamily="34" charset="0"/>
                <a:cs typeface="Arial" panose="020B0604020202020204" pitchFamily="34" charset="0"/>
              </a:rPr>
              <a:t>: Edit, edit, edit</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pPr marL="0" indent="0">
              <a:buNone/>
            </a:pPr>
            <a:r>
              <a:rPr lang="en-GB" i="1" dirty="0" err="1"/>
              <a:t>Corynebacterium</a:t>
            </a:r>
            <a:r>
              <a:rPr lang="en-GB" i="1" dirty="0"/>
              <a:t> pseudotuberculosis</a:t>
            </a:r>
            <a:r>
              <a:rPr lang="en-GB" dirty="0"/>
              <a:t> is a pathogen of great veterinary and economic importance, since it affects livestock, mainly sheep and goats, worldwide, together with reports of its presence in camels in several Arabic, Asiatic, and East and West African countries, as well as Australia. In this article, we report the genome sequence of </a:t>
            </a:r>
            <a:r>
              <a:rPr lang="en-GB" i="1" dirty="0" err="1"/>
              <a:t>Corynebacterium</a:t>
            </a:r>
            <a:r>
              <a:rPr lang="en-GB" i="1" dirty="0"/>
              <a:t> pseudotuberculosis</a:t>
            </a:r>
            <a:r>
              <a:rPr lang="en-GB" dirty="0"/>
              <a:t> strain Cp162, collected from the external neck abscess of a camel in the United Kingdom.</a:t>
            </a:r>
          </a:p>
        </p:txBody>
      </p:sp>
      <p:sp>
        <p:nvSpPr>
          <p:cNvPr id="4" name="Rectangle 3"/>
          <p:cNvSpPr/>
          <p:nvPr/>
        </p:nvSpPr>
        <p:spPr>
          <a:xfrm>
            <a:off x="6001265" y="6027003"/>
            <a:ext cx="6096000" cy="646331"/>
          </a:xfrm>
          <a:prstGeom prst="rect">
            <a:avLst/>
          </a:prstGeom>
        </p:spPr>
        <p:txBody>
          <a:bodyPr>
            <a:spAutoFit/>
          </a:bodyPr>
          <a:lstStyle/>
          <a:p>
            <a:r>
              <a:rPr lang="en-GB" sz="1200" dirty="0">
                <a:solidFill>
                  <a:srgbClr val="212121"/>
                </a:solidFill>
                <a:latin typeface="BlinkMacSystemFont"/>
              </a:rPr>
              <a:t>Hassan </a:t>
            </a:r>
            <a:r>
              <a:rPr lang="en-GB" sz="1200" dirty="0" smtClean="0">
                <a:solidFill>
                  <a:srgbClr val="212121"/>
                </a:solidFill>
                <a:latin typeface="BlinkMacSystemFont"/>
              </a:rPr>
              <a:t>et al. Whole-genome </a:t>
            </a:r>
            <a:r>
              <a:rPr lang="en-GB" sz="1200" dirty="0">
                <a:solidFill>
                  <a:srgbClr val="212121"/>
                </a:solidFill>
                <a:latin typeface="BlinkMacSystemFont"/>
              </a:rPr>
              <a:t>sequence of </a:t>
            </a:r>
            <a:r>
              <a:rPr lang="en-GB" sz="1200" dirty="0" err="1">
                <a:solidFill>
                  <a:srgbClr val="212121"/>
                </a:solidFill>
                <a:latin typeface="BlinkMacSystemFont"/>
              </a:rPr>
              <a:t>Corynebacterium</a:t>
            </a:r>
            <a:r>
              <a:rPr lang="en-GB" sz="1200" dirty="0">
                <a:solidFill>
                  <a:srgbClr val="212121"/>
                </a:solidFill>
                <a:latin typeface="BlinkMacSystemFont"/>
              </a:rPr>
              <a:t> pseudotuberculosis strain Cp162, isolated from camel. J </a:t>
            </a:r>
            <a:r>
              <a:rPr lang="en-GB" sz="1200" dirty="0" err="1">
                <a:solidFill>
                  <a:srgbClr val="212121"/>
                </a:solidFill>
                <a:latin typeface="BlinkMacSystemFont"/>
              </a:rPr>
              <a:t>Bacteriol</a:t>
            </a:r>
            <a:r>
              <a:rPr lang="en-GB" sz="1200" dirty="0">
                <a:solidFill>
                  <a:srgbClr val="212121"/>
                </a:solidFill>
                <a:latin typeface="BlinkMacSystemFont"/>
              </a:rPr>
              <a:t>. 2012 Oct;194(20):5718-9. </a:t>
            </a:r>
            <a:r>
              <a:rPr lang="en-GB" sz="1200" dirty="0" err="1">
                <a:solidFill>
                  <a:srgbClr val="212121"/>
                </a:solidFill>
                <a:latin typeface="BlinkMacSystemFont"/>
              </a:rPr>
              <a:t>doi</a:t>
            </a:r>
            <a:r>
              <a:rPr lang="en-GB" sz="1200" dirty="0">
                <a:solidFill>
                  <a:srgbClr val="212121"/>
                </a:solidFill>
                <a:latin typeface="BlinkMacSystemFont"/>
              </a:rPr>
              <a:t>: 10.1128/JB.01373-12. PMID: 23012291; PMCID: PMC3458653.</a:t>
            </a:r>
            <a:endParaRPr lang="en-GB" sz="1200" dirty="0"/>
          </a:p>
        </p:txBody>
      </p:sp>
      <p:sp>
        <p:nvSpPr>
          <p:cNvPr id="5" name="Content Placeholder 2"/>
          <p:cNvSpPr txBox="1">
            <a:spLocks/>
          </p:cNvSpPr>
          <p:nvPr/>
        </p:nvSpPr>
        <p:spPr>
          <a:xfrm>
            <a:off x="8094291" y="658077"/>
            <a:ext cx="4002974" cy="885357"/>
          </a:xfrm>
          <a:prstGeom prst="rect">
            <a:avLst/>
          </a:prstGeom>
        </p:spPr>
        <p:style>
          <a:lnRef idx="2">
            <a:schemeClr val="dk1"/>
          </a:lnRef>
          <a:fillRef idx="1">
            <a:schemeClr val="lt1"/>
          </a:fillRef>
          <a:effectRef idx="0">
            <a:schemeClr val="dk1"/>
          </a:effectRef>
          <a:fontRef idx="minor">
            <a:schemeClr val="dk1"/>
          </a:fontRef>
        </p:style>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dirty="0" smtClean="0">
                <a:latin typeface="Arial" panose="020B0604020202020204" pitchFamily="34" charset="0"/>
                <a:cs typeface="Arial" panose="020B0604020202020204" pitchFamily="34" charset="0"/>
              </a:rPr>
              <a:t>Can you improve this paragraph?</a:t>
            </a:r>
            <a:endParaRPr lang="en-GB"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4107546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latin typeface="Arial" panose="020B0604020202020204" pitchFamily="34" charset="0"/>
                <a:cs typeface="Arial" panose="020B0604020202020204" pitchFamily="34" charset="0"/>
              </a:rPr>
              <a:t>Exercise 6</a:t>
            </a:r>
            <a:r>
              <a:rPr lang="en-GB" b="1" dirty="0" smtClean="0">
                <a:latin typeface="Arial" panose="020B0604020202020204" pitchFamily="34" charset="0"/>
                <a:cs typeface="Arial" panose="020B0604020202020204" pitchFamily="34" charset="0"/>
              </a:rPr>
              <a:t>: Edit your own writing</a:t>
            </a:r>
            <a:endParaRPr lang="en-GB" b="1" dirty="0">
              <a:latin typeface="Arial" panose="020B0604020202020204" pitchFamily="34" charset="0"/>
              <a:cs typeface="Arial" panose="020B0604020202020204" pitchFamily="34" charset="0"/>
            </a:endParaRPr>
          </a:p>
        </p:txBody>
      </p:sp>
      <p:sp>
        <p:nvSpPr>
          <p:cNvPr id="8" name="Content Placeholder 7">
            <a:extLst>
              <a:ext uri="{FF2B5EF4-FFF2-40B4-BE49-F238E27FC236}">
                <a16:creationId xmlns:a16="http://schemas.microsoft.com/office/drawing/2014/main" id="{2C3F08E7-92AD-45E9-8881-456C0DAE65F7}"/>
              </a:ext>
            </a:extLst>
          </p:cNvPr>
          <p:cNvSpPr>
            <a:spLocks noGrp="1"/>
          </p:cNvSpPr>
          <p:nvPr>
            <p:ph idx="1"/>
          </p:nvPr>
        </p:nvSpPr>
        <p:spPr/>
        <p:txBody>
          <a:bodyPr/>
          <a:lstStyle/>
          <a:p>
            <a:pPr>
              <a:buFont typeface="Wingdings" panose="05000000000000000000" pitchFamily="2" charset="2"/>
              <a:buChar char="§"/>
            </a:pPr>
            <a:r>
              <a:rPr lang="en-GB" dirty="0" smtClean="0"/>
              <a:t>Exercise 2 (figure description)</a:t>
            </a:r>
          </a:p>
          <a:p>
            <a:pPr>
              <a:buFont typeface="Wingdings" panose="05000000000000000000" pitchFamily="2" charset="2"/>
              <a:buChar char="§"/>
            </a:pPr>
            <a:r>
              <a:rPr lang="en-GB" dirty="0" smtClean="0"/>
              <a:t>Exercise 3 (your own paragraph)</a:t>
            </a:r>
          </a:p>
          <a:p>
            <a:pPr>
              <a:buFont typeface="Wingdings" panose="05000000000000000000" pitchFamily="2" charset="2"/>
              <a:buChar char="§"/>
            </a:pPr>
            <a:r>
              <a:rPr lang="en-GB" dirty="0" smtClean="0"/>
              <a:t>Exercise 4 (describe an experiment)</a:t>
            </a:r>
          </a:p>
          <a:p>
            <a:pPr>
              <a:buFont typeface="Wingdings" panose="05000000000000000000" pitchFamily="2" charset="2"/>
              <a:buChar char="§"/>
            </a:pPr>
            <a:endParaRPr lang="en-GB" dirty="0"/>
          </a:p>
          <a:p>
            <a:pPr>
              <a:buFont typeface="Wingdings" panose="05000000000000000000" pitchFamily="2" charset="2"/>
              <a:buChar char="§"/>
            </a:pPr>
            <a:endParaRPr lang="en-GB" dirty="0"/>
          </a:p>
        </p:txBody>
      </p:sp>
    </p:spTree>
    <p:extLst>
      <p:ext uri="{BB962C8B-B14F-4D97-AF65-F5344CB8AC3E}">
        <p14:creationId xmlns:p14="http://schemas.microsoft.com/office/powerpoint/2010/main" val="636893598"/>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365125"/>
            <a:ext cx="12192000" cy="1325563"/>
          </a:xfrm>
        </p:spPr>
        <p:txBody>
          <a:bodyPr/>
          <a:lstStyle/>
          <a:p>
            <a:r>
              <a:rPr lang="en-GB" b="1" dirty="0">
                <a:latin typeface="Arial" panose="020B0604020202020204" pitchFamily="34" charset="0"/>
                <a:cs typeface="Arial" panose="020B0604020202020204" pitchFamily="34" charset="0"/>
              </a:rPr>
              <a:t>Exercise </a:t>
            </a:r>
            <a:r>
              <a:rPr lang="en-GB" b="1" dirty="0" smtClean="0">
                <a:latin typeface="Arial" panose="020B0604020202020204" pitchFamily="34" charset="0"/>
                <a:cs typeface="Arial" panose="020B0604020202020204" pitchFamily="34" charset="0"/>
              </a:rPr>
              <a:t>2</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4845131"/>
            <a:ext cx="10515600" cy="1331831"/>
          </a:xfrm>
        </p:spPr>
        <p:txBody>
          <a:bodyPr>
            <a:noAutofit/>
          </a:bodyPr>
          <a:lstStyle/>
          <a:p>
            <a:pPr marL="0" indent="0">
              <a:buNone/>
            </a:pPr>
            <a:r>
              <a:rPr lang="en-GB" altLang="en-US" sz="1800" b="1" dirty="0">
                <a:latin typeface="Arial" panose="020B0604020202020204" pitchFamily="34" charset="0"/>
                <a:cs typeface="msgothic" charset="0"/>
              </a:rPr>
              <a:t>Figure 2. Oxygen deprivation modulates V. </a:t>
            </a:r>
            <a:r>
              <a:rPr lang="en-GB" altLang="en-US" sz="1800" b="1" dirty="0" err="1">
                <a:latin typeface="Arial" panose="020B0604020202020204" pitchFamily="34" charset="0"/>
                <a:cs typeface="msgothic" charset="0"/>
              </a:rPr>
              <a:t>cholerae</a:t>
            </a:r>
            <a:r>
              <a:rPr lang="en-GB" altLang="en-US" sz="1800" b="1" dirty="0">
                <a:latin typeface="Arial" panose="020B0604020202020204" pitchFamily="34" charset="0"/>
                <a:cs typeface="msgothic" charset="0"/>
              </a:rPr>
              <a:t> AI production. </a:t>
            </a:r>
            <a:r>
              <a:rPr lang="en-GB" altLang="en-US" sz="1800" dirty="0">
                <a:latin typeface="Arial" panose="020B0604020202020204" pitchFamily="34" charset="0"/>
                <a:cs typeface="msgothic" charset="0"/>
              </a:rPr>
              <a:t>(A) 80%, (B) 25%, or (C) 30% cell-free culture fluids prepared from WT V. </a:t>
            </a:r>
            <a:r>
              <a:rPr lang="en-GB" altLang="en-US" sz="1800" dirty="0" err="1">
                <a:latin typeface="Arial" panose="020B0604020202020204" pitchFamily="34" charset="0"/>
                <a:cs typeface="msgothic" charset="0"/>
              </a:rPr>
              <a:t>cholerae</a:t>
            </a:r>
            <a:r>
              <a:rPr lang="en-GB" altLang="en-US" sz="1800" dirty="0">
                <a:latin typeface="Arial" panose="020B0604020202020204" pitchFamily="34" charset="0"/>
                <a:cs typeface="msgothic" charset="0"/>
              </a:rPr>
              <a:t> grown in the presence or absence of O</a:t>
            </a:r>
            <a:r>
              <a:rPr lang="en-GB" altLang="en-US" sz="1800" baseline="-33000" dirty="0">
                <a:latin typeface="Arial" panose="020B0604020202020204" pitchFamily="34" charset="0"/>
                <a:cs typeface="msgothic" charset="0"/>
              </a:rPr>
              <a:t>2</a:t>
            </a:r>
            <a:r>
              <a:rPr lang="en-GB" altLang="en-US" sz="1800" dirty="0">
                <a:latin typeface="Arial" panose="020B0604020202020204" pitchFamily="34" charset="0"/>
                <a:cs typeface="msgothic" charset="0"/>
              </a:rPr>
              <a:t> were provided to </a:t>
            </a:r>
            <a:r>
              <a:rPr lang="en-GB" altLang="en-US" sz="1800" i="1" dirty="0">
                <a:latin typeface="Arial" panose="020B0604020202020204" pitchFamily="34" charset="0"/>
                <a:cs typeface="msgothic" charset="0"/>
              </a:rPr>
              <a:t>V. </a:t>
            </a:r>
            <a:r>
              <a:rPr lang="en-GB" altLang="en-US" sz="1800" i="1" dirty="0" err="1">
                <a:latin typeface="Arial" panose="020B0604020202020204" pitchFamily="34" charset="0"/>
                <a:cs typeface="msgothic" charset="0"/>
              </a:rPr>
              <a:t>cholerae</a:t>
            </a:r>
            <a:r>
              <a:rPr lang="en-GB" altLang="en-US" sz="1800" i="1" dirty="0">
                <a:latin typeface="Arial" panose="020B0604020202020204" pitchFamily="34" charset="0"/>
                <a:cs typeface="msgothic" charset="0"/>
              </a:rPr>
              <a:t> </a:t>
            </a:r>
            <a:r>
              <a:rPr lang="en-GB" altLang="en-US" sz="1800" dirty="0">
                <a:latin typeface="Arial" panose="020B0604020202020204" pitchFamily="34" charset="0"/>
                <a:cs typeface="msgothic" charset="0"/>
              </a:rPr>
              <a:t>reporter strains that produce bioluminescence in response to exogenous (A) CAI-1, (B) AI-2, or (C) DPO. Data represent the average values from biological replicates (</a:t>
            </a:r>
            <a:r>
              <a:rPr lang="en-GB" altLang="en-US" sz="1800" i="1" dirty="0">
                <a:latin typeface="Arial" panose="020B0604020202020204" pitchFamily="34" charset="0"/>
                <a:cs typeface="msgothic" charset="0"/>
              </a:rPr>
              <a:t>n </a:t>
            </a:r>
            <a:r>
              <a:rPr lang="en-GB" altLang="en-US" sz="1800" dirty="0">
                <a:latin typeface="Arial" panose="020B0604020202020204" pitchFamily="34" charset="0"/>
                <a:cs typeface="msgothic" charset="0"/>
              </a:rPr>
              <a:t>= 3), and error bars represent SD. Statistical significance was calculated using a two-tailed Student </a:t>
            </a:r>
            <a:r>
              <a:rPr lang="en-GB" altLang="en-US" sz="1800" i="1" dirty="0">
                <a:latin typeface="Arial" panose="020B0604020202020204" pitchFamily="34" charset="0"/>
                <a:cs typeface="msgothic" charset="0"/>
              </a:rPr>
              <a:t>t</a:t>
            </a:r>
            <a:r>
              <a:rPr lang="en-GB" altLang="en-US" sz="1800" dirty="0">
                <a:latin typeface="Arial" panose="020B0604020202020204" pitchFamily="34" charset="0"/>
                <a:cs typeface="msgothic" charset="0"/>
              </a:rPr>
              <a:t> test. Asterisks are as follows: * denotes </a:t>
            </a:r>
            <a:r>
              <a:rPr lang="en-GB" altLang="en-US" sz="1800" i="1" dirty="0">
                <a:latin typeface="Arial" panose="020B0604020202020204" pitchFamily="34" charset="0"/>
                <a:cs typeface="msgothic" charset="0"/>
              </a:rPr>
              <a:t>P</a:t>
            </a:r>
            <a:r>
              <a:rPr lang="en-GB" altLang="en-US" sz="1800" dirty="0">
                <a:latin typeface="Arial" panose="020B0604020202020204" pitchFamily="34" charset="0"/>
                <a:cs typeface="msgothic" charset="0"/>
              </a:rPr>
              <a:t> &lt; 0.05, *** denotes </a:t>
            </a:r>
            <a:r>
              <a:rPr lang="en-GB" altLang="en-US" sz="1800" i="1" dirty="0">
                <a:latin typeface="Arial" panose="020B0604020202020204" pitchFamily="34" charset="0"/>
                <a:cs typeface="msgothic" charset="0"/>
              </a:rPr>
              <a:t>P</a:t>
            </a:r>
            <a:r>
              <a:rPr lang="en-GB" altLang="en-US" sz="1800" dirty="0">
                <a:latin typeface="Arial" panose="020B0604020202020204" pitchFamily="34" charset="0"/>
                <a:cs typeface="msgothic" charset="0"/>
              </a:rPr>
              <a:t> &lt; 0.001, and **** denotes </a:t>
            </a:r>
            <a:r>
              <a:rPr lang="en-GB" altLang="en-US" sz="1800" i="1" dirty="0">
                <a:latin typeface="Arial" panose="020B0604020202020204" pitchFamily="34" charset="0"/>
                <a:cs typeface="msgothic" charset="0"/>
              </a:rPr>
              <a:t>P</a:t>
            </a:r>
            <a:r>
              <a:rPr lang="en-GB" altLang="en-US" sz="1800" dirty="0">
                <a:latin typeface="Arial" panose="020B0604020202020204" pitchFamily="34" charset="0"/>
                <a:cs typeface="msgothic" charset="0"/>
              </a:rPr>
              <a:t> &lt; 0.0001. LOD, limit of detection; AU, arbitrary units.</a:t>
            </a:r>
          </a:p>
          <a:p>
            <a:pPr marL="0" indent="0">
              <a:buNone/>
            </a:pPr>
            <a:endParaRPr lang="en-GB" sz="1800" dirty="0"/>
          </a:p>
        </p:txBody>
      </p:sp>
      <p:pic>
        <p:nvPicPr>
          <p:cNvPr id="4"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0104" y="1690688"/>
            <a:ext cx="8604250" cy="2716212"/>
          </a:xfrm>
          <a:prstGeom prst="rect">
            <a:avLst/>
          </a:prstGeom>
          <a:noFill/>
          <a:ln>
            <a:noFill/>
          </a:ln>
          <a:effectLst/>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5" name="Text Box 4"/>
          <p:cNvSpPr txBox="1">
            <a:spLocks noChangeArrowheads="1"/>
          </p:cNvSpPr>
          <p:nvPr/>
        </p:nvSpPr>
        <p:spPr bwMode="auto">
          <a:xfrm>
            <a:off x="7992794" y="6516688"/>
            <a:ext cx="43195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en-GB"/>
            </a:defPPr>
            <a:lvl1pPr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1pPr>
            <a:lvl2pPr marL="4318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2pPr>
            <a:lvl3pPr marL="6477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3pPr>
            <a:lvl4pPr marL="8636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4pPr>
            <a:lvl5pPr marL="10795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msgothic"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msgothic"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msgothic"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msgothic" charset="0"/>
              </a:defRPr>
            </a:lvl9pPr>
          </a:lstStyle>
          <a:p>
            <a:r>
              <a:rPr lang="en-GB" altLang="en-US" sz="1200" b="1" dirty="0" err="1">
                <a:latin typeface="Arial" panose="020B0604020202020204" pitchFamily="34" charset="0"/>
              </a:rPr>
              <a:t>Ameya</a:t>
            </a:r>
            <a:r>
              <a:rPr lang="en-GB" altLang="en-US" sz="1200" b="1" dirty="0">
                <a:latin typeface="Arial" panose="020B0604020202020204" pitchFamily="34" charset="0"/>
              </a:rPr>
              <a:t> A. </a:t>
            </a:r>
            <a:r>
              <a:rPr lang="en-GB" altLang="en-US" sz="1200" b="1" dirty="0" err="1">
                <a:latin typeface="Arial" panose="020B0604020202020204" pitchFamily="34" charset="0"/>
              </a:rPr>
              <a:t>Mashruwala</a:t>
            </a:r>
            <a:r>
              <a:rPr lang="en-GB" altLang="en-US" sz="1200" b="1" dirty="0">
                <a:latin typeface="Arial" panose="020B0604020202020204" pitchFamily="34" charset="0"/>
              </a:rPr>
              <a:t>, and Bonnie L. </a:t>
            </a:r>
            <a:r>
              <a:rPr lang="en-GB" altLang="en-US" sz="1200" b="1" dirty="0" err="1">
                <a:latin typeface="Arial" panose="020B0604020202020204" pitchFamily="34" charset="0"/>
              </a:rPr>
              <a:t>Bassler</a:t>
            </a:r>
            <a:r>
              <a:rPr lang="en-GB" altLang="en-US" sz="1200" b="1" dirty="0">
                <a:latin typeface="Arial" panose="020B0604020202020204" pitchFamily="34" charset="0"/>
              </a:rPr>
              <a:t> </a:t>
            </a:r>
            <a:r>
              <a:rPr lang="en-GB" altLang="en-US" sz="1200" b="1" dirty="0" err="1">
                <a:latin typeface="Arial" panose="020B0604020202020204" pitchFamily="34" charset="0"/>
              </a:rPr>
              <a:t>mBio</a:t>
            </a:r>
            <a:r>
              <a:rPr lang="en-GB" altLang="en-US" sz="1200" b="1" dirty="0">
                <a:latin typeface="Arial" panose="020B0604020202020204" pitchFamily="34" charset="0"/>
              </a:rPr>
              <a:t> 2020; doi:10.1128/mBio.01572-20</a:t>
            </a:r>
          </a:p>
        </p:txBody>
      </p:sp>
    </p:spTree>
    <p:extLst>
      <p:ext uri="{BB962C8B-B14F-4D97-AF65-F5344CB8AC3E}">
        <p14:creationId xmlns:p14="http://schemas.microsoft.com/office/powerpoint/2010/main" val="185515352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11678" y="1928019"/>
            <a:ext cx="11780322" cy="4351338"/>
          </a:xfrm>
        </p:spPr>
        <p:txBody>
          <a:bodyPr>
            <a:noAutofit/>
          </a:bodyPr>
          <a:lstStyle/>
          <a:p>
            <a:pPr marL="0" indent="0" fontAlgn="base">
              <a:buNone/>
            </a:pPr>
            <a:r>
              <a:rPr lang="en-GB" sz="1600" b="1" i="1" dirty="0">
                <a:latin typeface="Arial" panose="020B0604020202020204" pitchFamily="34" charset="0"/>
                <a:cs typeface="Arial" panose="020B0604020202020204" pitchFamily="34" charset="0"/>
              </a:rPr>
              <a:t>V. </a:t>
            </a:r>
            <a:r>
              <a:rPr lang="en-GB" sz="1600" b="1" i="1" dirty="0" err="1">
                <a:latin typeface="Arial" panose="020B0604020202020204" pitchFamily="34" charset="0"/>
                <a:cs typeface="Arial" panose="020B0604020202020204" pitchFamily="34" charset="0"/>
              </a:rPr>
              <a:t>cholerae</a:t>
            </a:r>
            <a:r>
              <a:rPr lang="en-GB" sz="1600" b="1" dirty="0">
                <a:latin typeface="Arial" panose="020B0604020202020204" pitchFamily="34" charset="0"/>
                <a:cs typeface="Arial" panose="020B0604020202020204" pitchFamily="34" charset="0"/>
              </a:rPr>
              <a:t> does not produce the CAI-1 QS AI under anaerobic </a:t>
            </a:r>
            <a:r>
              <a:rPr lang="en-GB" sz="1600" b="1" dirty="0" err="1">
                <a:latin typeface="Arial" panose="020B0604020202020204" pitchFamily="34" charset="0"/>
                <a:cs typeface="Arial" panose="020B0604020202020204" pitchFamily="34" charset="0"/>
              </a:rPr>
              <a:t>conditions.</a:t>
            </a:r>
            <a:r>
              <a:rPr lang="en-GB" sz="1600" dirty="0" err="1">
                <a:latin typeface="Arial" panose="020B0604020202020204" pitchFamily="34" charset="0"/>
                <a:cs typeface="Arial" panose="020B0604020202020204" pitchFamily="34" charset="0"/>
              </a:rPr>
              <a:t>To</a:t>
            </a:r>
            <a:r>
              <a:rPr lang="en-GB" sz="1600" dirty="0">
                <a:latin typeface="Arial" panose="020B0604020202020204" pitchFamily="34" charset="0"/>
                <a:cs typeface="Arial" panose="020B0604020202020204" pitchFamily="34" charset="0"/>
              </a:rPr>
              <a:t> our knowledge,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QS has been studied only under aerobic conditions. We know that the marine-human host life cycle demands that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transition between environments containing widely varying oxygen levels (</a:t>
            </a:r>
            <a:r>
              <a:rPr lang="en-GB" sz="1600" b="1" dirty="0">
                <a:latin typeface="Arial" panose="020B0604020202020204" pitchFamily="34" charset="0"/>
                <a:cs typeface="Arial" panose="020B0604020202020204" pitchFamily="34" charset="0"/>
                <a:hlinkClick r:id="rId2"/>
              </a:rPr>
              <a:t>17</a:t>
            </a:r>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hlinkClick r:id="rId3"/>
              </a:rPr>
              <a:t>18</a:t>
            </a:r>
            <a:r>
              <a:rPr lang="en-GB" sz="1600" dirty="0">
                <a:latin typeface="Arial" panose="020B0604020202020204" pitchFamily="34" charset="0"/>
                <a:cs typeface="Arial" panose="020B0604020202020204" pitchFamily="34" charset="0"/>
              </a:rPr>
              <a:t>). Moreover, QS is crucial in both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habitats. Thus, we sought to investigate whether oxygen modulates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QS. First, we assessed the relative levels of the three known QS AIs from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C6706 </a:t>
            </a:r>
            <a:r>
              <a:rPr lang="en-GB" sz="1600" dirty="0" err="1">
                <a:latin typeface="Arial" panose="020B0604020202020204" pitchFamily="34" charset="0"/>
                <a:cs typeface="Arial" panose="020B0604020202020204" pitchFamily="34" charset="0"/>
              </a:rPr>
              <a:t>Sm</a:t>
            </a:r>
            <a:r>
              <a:rPr lang="en-GB" sz="1600" baseline="30000" dirty="0" err="1">
                <a:latin typeface="Arial" panose="020B0604020202020204" pitchFamily="34" charset="0"/>
                <a:cs typeface="Arial" panose="020B0604020202020204" pitchFamily="34" charset="0"/>
              </a:rPr>
              <a:t>r</a:t>
            </a:r>
            <a:r>
              <a:rPr lang="en-GB" sz="1600" dirty="0">
                <a:latin typeface="Arial" panose="020B0604020202020204" pitchFamily="34" charset="0"/>
                <a:cs typeface="Arial" panose="020B0604020202020204" pitchFamily="34" charset="0"/>
              </a:rPr>
              <a:t> (here wild type [WT]) following aerobic and anaerobic growth. AI activity in cell-free culture fluids was measured using a set of three bioluminescent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strains, each of which exclusively reports on one QS AI (either AI-2, CAI-1, or DPO) when it is supplied exogenously.</a:t>
            </a:r>
          </a:p>
          <a:p>
            <a:pPr marL="0" indent="0" fontAlgn="base">
              <a:buNone/>
            </a:pPr>
            <a:r>
              <a:rPr lang="en-GB" sz="1600" dirty="0">
                <a:latin typeface="Arial" panose="020B0604020202020204" pitchFamily="34" charset="0"/>
                <a:cs typeface="Arial" panose="020B0604020202020204" pitchFamily="34" charset="0"/>
              </a:rPr>
              <a:t>Unlike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cultured in the presence of oxygen (here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grown in the absence of oxygen (here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produced no CAI-1 (</a:t>
            </a:r>
            <a:r>
              <a:rPr lang="en-GB" sz="1600" b="1" dirty="0">
                <a:latin typeface="Arial" panose="020B0604020202020204" pitchFamily="34" charset="0"/>
                <a:cs typeface="Arial" panose="020B0604020202020204" pitchFamily="34" charset="0"/>
                <a:hlinkClick r:id="rId4"/>
              </a:rPr>
              <a:t>Fig. 2A</a:t>
            </a:r>
            <a:r>
              <a:rPr lang="en-GB" sz="1600" dirty="0">
                <a:latin typeface="Arial" panose="020B0604020202020204" pitchFamily="34" charset="0"/>
                <a:cs typeface="Arial" panose="020B0604020202020204" pitchFamily="34" charset="0"/>
              </a:rPr>
              <a:t>). Twice as much AI-2 and DPO accumulated in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cultured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as in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hlinkClick r:id="rId4"/>
              </a:rPr>
              <a:t>Fig. 2B</a:t>
            </a:r>
            <a:r>
              <a:rPr lang="en-GB" sz="1600" dirty="0">
                <a:latin typeface="Arial" panose="020B0604020202020204" pitchFamily="34" charset="0"/>
                <a:cs typeface="Arial" panose="020B0604020202020204" pitchFamily="34" charset="0"/>
              </a:rPr>
              <a:t> and </a:t>
            </a:r>
            <a:r>
              <a:rPr lang="en-GB" sz="1600" b="1" dirty="0">
                <a:latin typeface="Arial" panose="020B0604020202020204" pitchFamily="34" charset="0"/>
                <a:cs typeface="Arial" panose="020B0604020202020204" pitchFamily="34" charset="0"/>
                <a:hlinkClick r:id="rId4"/>
              </a:rPr>
              <a:t>C</a:t>
            </a:r>
            <a:r>
              <a:rPr lang="en-GB" sz="1600" dirty="0">
                <a:latin typeface="Arial" panose="020B0604020202020204" pitchFamily="34" charset="0"/>
                <a:cs typeface="Arial" panose="020B0604020202020204" pitchFamily="34" charset="0"/>
              </a:rPr>
              <a:t>). We note that the dynamic ranges for the CAI-1 and DPO assay are ∼1,000- and ∼4-fold, respectively, while that for the AI-2 assay is ∼100,000-fold (</a:t>
            </a:r>
            <a:r>
              <a:rPr lang="en-GB" sz="1600" b="1" dirty="0">
                <a:latin typeface="Arial" panose="020B0604020202020204" pitchFamily="34" charset="0"/>
                <a:cs typeface="Arial" panose="020B0604020202020204" pitchFamily="34" charset="0"/>
                <a:hlinkClick r:id="rId5"/>
              </a:rPr>
              <a:t>2</a:t>
            </a:r>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hlinkClick r:id="rId6"/>
              </a:rPr>
              <a:t>11</a:t>
            </a:r>
            <a:r>
              <a:rPr lang="en-GB" sz="1600" dirty="0">
                <a:latin typeface="Arial" panose="020B0604020202020204" pitchFamily="34" charset="0"/>
                <a:cs typeface="Arial" panose="020B0604020202020204" pitchFamily="34" charset="0"/>
              </a:rPr>
              <a:t>). Thus, we consider the changes in CAI-1 and DPO to be physiologically relevant, whereas that for AI-2 is likely not, so we do not consider AI-2 further in this work. Additionally,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cultured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grew to a lower final cell density than when grown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(see </a:t>
            </a:r>
            <a:r>
              <a:rPr lang="en-GB" sz="1600" b="1" dirty="0">
                <a:latin typeface="Arial" panose="020B0604020202020204" pitchFamily="34" charset="0"/>
                <a:cs typeface="Arial" panose="020B0604020202020204" pitchFamily="34" charset="0"/>
                <a:hlinkClick r:id="rId7"/>
              </a:rPr>
              <a:t>Fig. S1A</a:t>
            </a:r>
            <a:r>
              <a:rPr lang="en-GB" sz="1600" dirty="0">
                <a:latin typeface="Arial" panose="020B0604020202020204" pitchFamily="34" charset="0"/>
                <a:cs typeface="Arial" panose="020B0604020202020204" pitchFamily="34" charset="0"/>
              </a:rPr>
              <a:t> in the supplemental material). We controlled for the reduced cell growth that occurs under the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conditions; nonetheless, no CAI-1 could be detected (</a:t>
            </a:r>
            <a:r>
              <a:rPr lang="en-GB" sz="1600" b="1" dirty="0">
                <a:latin typeface="Arial" panose="020B0604020202020204" pitchFamily="34" charset="0"/>
                <a:cs typeface="Arial" panose="020B0604020202020204" pitchFamily="34" charset="0"/>
                <a:hlinkClick r:id="rId7"/>
              </a:rPr>
              <a:t>Fig. S1B</a:t>
            </a:r>
            <a:r>
              <a:rPr lang="en-GB" sz="1600" dirty="0">
                <a:latin typeface="Arial" panose="020B0604020202020204" pitchFamily="34" charset="0"/>
                <a:cs typeface="Arial" panose="020B0604020202020204" pitchFamily="34" charset="0"/>
              </a:rPr>
              <a:t>). Beyond lacking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our culture medium lacked an alternative terminal electron acceptor. Thus, we also considered the possibility that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cultured under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conditions was unable to respire and therefore unable to drive CAI-1 generation. However, supplementation of the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−O</a:t>
            </a:r>
            <a:r>
              <a:rPr lang="en-GB" sz="1600" baseline="-25000" dirty="0">
                <a:latin typeface="Arial" panose="020B0604020202020204" pitchFamily="34" charset="0"/>
                <a:cs typeface="Arial" panose="020B0604020202020204" pitchFamily="34" charset="0"/>
              </a:rPr>
              <a:t>2</a:t>
            </a:r>
            <a:r>
              <a:rPr lang="en-GB" sz="1600" dirty="0">
                <a:latin typeface="Arial" panose="020B0604020202020204" pitchFamily="34" charset="0"/>
                <a:cs typeface="Arial" panose="020B0604020202020204" pitchFamily="34" charset="0"/>
              </a:rPr>
              <a:t> cultures with the alternative terminal electron acceptor fumarate, which is readily consumed by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a:t>
            </a:r>
            <a:r>
              <a:rPr lang="en-GB" sz="1600" b="1" dirty="0">
                <a:latin typeface="Arial" panose="020B0604020202020204" pitchFamily="34" charset="0"/>
                <a:cs typeface="Arial" panose="020B0604020202020204" pitchFamily="34" charset="0"/>
                <a:hlinkClick r:id="rId8"/>
              </a:rPr>
              <a:t>29</a:t>
            </a:r>
            <a:r>
              <a:rPr lang="en-GB" sz="1600" dirty="0">
                <a:latin typeface="Arial" panose="020B0604020202020204" pitchFamily="34" charset="0"/>
                <a:cs typeface="Arial" panose="020B0604020202020204" pitchFamily="34" charset="0"/>
              </a:rPr>
              <a:t>), did not rescue CAI-1 production (</a:t>
            </a:r>
            <a:r>
              <a:rPr lang="en-GB" sz="1600" b="1" dirty="0">
                <a:latin typeface="Arial" panose="020B0604020202020204" pitchFamily="34" charset="0"/>
                <a:cs typeface="Arial" panose="020B0604020202020204" pitchFamily="34" charset="0"/>
                <a:hlinkClick r:id="rId7"/>
              </a:rPr>
              <a:t>Fig. S1B</a:t>
            </a:r>
            <a:r>
              <a:rPr lang="en-GB" sz="1600" dirty="0">
                <a:latin typeface="Arial" panose="020B0604020202020204" pitchFamily="34" charset="0"/>
                <a:cs typeface="Arial" panose="020B0604020202020204" pitchFamily="34" charset="0"/>
              </a:rPr>
              <a:t>). Collectively, these data suggest that production of CAI-1 and DPO by </a:t>
            </a:r>
            <a:r>
              <a:rPr lang="en-GB" sz="1600" i="1" dirty="0">
                <a:latin typeface="Arial" panose="020B0604020202020204" pitchFamily="34" charset="0"/>
                <a:cs typeface="Arial" panose="020B0604020202020204" pitchFamily="34" charset="0"/>
              </a:rPr>
              <a:t>V. </a:t>
            </a:r>
            <a:r>
              <a:rPr lang="en-GB" sz="1600" i="1" dirty="0" err="1">
                <a:latin typeface="Arial" panose="020B0604020202020204" pitchFamily="34" charset="0"/>
                <a:cs typeface="Arial" panose="020B0604020202020204" pitchFamily="34" charset="0"/>
              </a:rPr>
              <a:t>cholerae</a:t>
            </a:r>
            <a:r>
              <a:rPr lang="en-GB" sz="1600" dirty="0">
                <a:latin typeface="Arial" panose="020B0604020202020204" pitchFamily="34" charset="0"/>
                <a:cs typeface="Arial" panose="020B0604020202020204" pitchFamily="34" charset="0"/>
              </a:rPr>
              <a:t> is affected by oxygen levels. In the remainder of this study, we focus on the functioning of the DPO-</a:t>
            </a:r>
            <a:r>
              <a:rPr lang="en-GB" sz="1600" dirty="0" err="1">
                <a:latin typeface="Arial" panose="020B0604020202020204" pitchFamily="34" charset="0"/>
                <a:cs typeface="Arial" panose="020B0604020202020204" pitchFamily="34" charset="0"/>
              </a:rPr>
              <a:t>VqmA</a:t>
            </a:r>
            <a:r>
              <a:rPr lang="en-GB" sz="1600" dirty="0">
                <a:latin typeface="Arial" panose="020B0604020202020204" pitchFamily="34" charset="0"/>
                <a:cs typeface="Arial" panose="020B0604020202020204" pitchFamily="34" charset="0"/>
              </a:rPr>
              <a:t> QS circuit under different conditions that are predicted to be encountered in the host. We address possible ramifications of our results concerning CAI-1 and AI-2 in Discussion.</a:t>
            </a:r>
          </a:p>
          <a:p>
            <a:pPr marL="0" indent="0">
              <a:buNone/>
            </a:pPr>
            <a:endParaRPr lang="en-GB" sz="1600" dirty="0">
              <a:latin typeface="Arial" panose="020B0604020202020204" pitchFamily="34" charset="0"/>
              <a:cs typeface="Arial" panose="020B0604020202020204" pitchFamily="34" charset="0"/>
            </a:endParaRPr>
          </a:p>
        </p:txBody>
      </p:sp>
      <p:sp>
        <p:nvSpPr>
          <p:cNvPr id="4" name="Text Box 4"/>
          <p:cNvSpPr txBox="1">
            <a:spLocks noChangeArrowheads="1"/>
          </p:cNvSpPr>
          <p:nvPr/>
        </p:nvSpPr>
        <p:spPr bwMode="auto">
          <a:xfrm>
            <a:off x="7992794" y="6516688"/>
            <a:ext cx="4319588" cy="3413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FFFFFF"/>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lstStyle>
            <a:defPPr>
              <a:defRPr lang="en-GB"/>
            </a:defPPr>
            <a:lvl1pPr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1pPr>
            <a:lvl2pPr marL="4318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2pPr>
            <a:lvl3pPr marL="6477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3pPr>
            <a:lvl4pPr marL="8636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4pPr>
            <a:lvl5pPr marL="1079500" indent="-215900" algn="l" defTabSz="457200" rtl="0" fontAlgn="base" hangingPunct="0">
              <a:lnSpc>
                <a:spcPct val="93000"/>
              </a:lnSpc>
              <a:spcBef>
                <a:spcPct val="0"/>
              </a:spcBef>
              <a:spcAft>
                <a:spcPct val="0"/>
              </a:spcAft>
              <a:buClr>
                <a:srgbClr val="000000"/>
              </a:buClr>
              <a:buSzPct val="45000"/>
              <a:buFont typeface="Wingdings" panose="05000000000000000000" pitchFamily="2" charset="2"/>
              <a:defRPr sz="2400" kern="1200">
                <a:solidFill>
                  <a:schemeClr val="tx1"/>
                </a:solidFill>
                <a:latin typeface="Times New Roman" panose="02020603050405020304" pitchFamily="18" charset="0"/>
                <a:ea typeface="+mn-ea"/>
                <a:cs typeface="msgothic" charset="0"/>
              </a:defRPr>
            </a:lvl5pPr>
            <a:lvl6pPr marL="2286000" algn="l" defTabSz="914400" rtl="0" eaLnBrk="1" latinLnBrk="0" hangingPunct="1">
              <a:defRPr sz="2400" kern="1200">
                <a:solidFill>
                  <a:schemeClr val="tx1"/>
                </a:solidFill>
                <a:latin typeface="Times New Roman" panose="02020603050405020304" pitchFamily="18" charset="0"/>
                <a:ea typeface="+mn-ea"/>
                <a:cs typeface="msgothic" charset="0"/>
              </a:defRPr>
            </a:lvl6pPr>
            <a:lvl7pPr marL="2743200" algn="l" defTabSz="914400" rtl="0" eaLnBrk="1" latinLnBrk="0" hangingPunct="1">
              <a:defRPr sz="2400" kern="1200">
                <a:solidFill>
                  <a:schemeClr val="tx1"/>
                </a:solidFill>
                <a:latin typeface="Times New Roman" panose="02020603050405020304" pitchFamily="18" charset="0"/>
                <a:ea typeface="+mn-ea"/>
                <a:cs typeface="msgothic" charset="0"/>
              </a:defRPr>
            </a:lvl7pPr>
            <a:lvl8pPr marL="3200400" algn="l" defTabSz="914400" rtl="0" eaLnBrk="1" latinLnBrk="0" hangingPunct="1">
              <a:defRPr sz="2400" kern="1200">
                <a:solidFill>
                  <a:schemeClr val="tx1"/>
                </a:solidFill>
                <a:latin typeface="Times New Roman" panose="02020603050405020304" pitchFamily="18" charset="0"/>
                <a:ea typeface="+mn-ea"/>
                <a:cs typeface="msgothic" charset="0"/>
              </a:defRPr>
            </a:lvl8pPr>
            <a:lvl9pPr marL="3657600" algn="l" defTabSz="914400" rtl="0" eaLnBrk="1" latinLnBrk="0" hangingPunct="1">
              <a:defRPr sz="2400" kern="1200">
                <a:solidFill>
                  <a:schemeClr val="tx1"/>
                </a:solidFill>
                <a:latin typeface="Times New Roman" panose="02020603050405020304" pitchFamily="18" charset="0"/>
                <a:ea typeface="+mn-ea"/>
                <a:cs typeface="msgothic" charset="0"/>
              </a:defRPr>
            </a:lvl9pPr>
          </a:lstStyle>
          <a:p>
            <a:r>
              <a:rPr lang="en-GB" altLang="en-US" sz="1200" b="1" dirty="0" err="1">
                <a:latin typeface="Arial" panose="020B0604020202020204" pitchFamily="34" charset="0"/>
              </a:rPr>
              <a:t>Ameya</a:t>
            </a:r>
            <a:r>
              <a:rPr lang="en-GB" altLang="en-US" sz="1200" b="1" dirty="0">
                <a:latin typeface="Arial" panose="020B0604020202020204" pitchFamily="34" charset="0"/>
              </a:rPr>
              <a:t> A. </a:t>
            </a:r>
            <a:r>
              <a:rPr lang="en-GB" altLang="en-US" sz="1200" b="1" dirty="0" err="1">
                <a:latin typeface="Arial" panose="020B0604020202020204" pitchFamily="34" charset="0"/>
              </a:rPr>
              <a:t>Mashruwala</a:t>
            </a:r>
            <a:r>
              <a:rPr lang="en-GB" altLang="en-US" sz="1200" b="1" dirty="0">
                <a:latin typeface="Arial" panose="020B0604020202020204" pitchFamily="34" charset="0"/>
              </a:rPr>
              <a:t>, and Bonnie L. </a:t>
            </a:r>
            <a:r>
              <a:rPr lang="en-GB" altLang="en-US" sz="1200" b="1" dirty="0" err="1">
                <a:latin typeface="Arial" panose="020B0604020202020204" pitchFamily="34" charset="0"/>
              </a:rPr>
              <a:t>Bassler</a:t>
            </a:r>
            <a:r>
              <a:rPr lang="en-GB" altLang="en-US" sz="1200" b="1" dirty="0">
                <a:latin typeface="Arial" panose="020B0604020202020204" pitchFamily="34" charset="0"/>
              </a:rPr>
              <a:t> </a:t>
            </a:r>
            <a:r>
              <a:rPr lang="en-GB" altLang="en-US" sz="1200" b="1" dirty="0" err="1">
                <a:latin typeface="Arial" panose="020B0604020202020204" pitchFamily="34" charset="0"/>
              </a:rPr>
              <a:t>mBio</a:t>
            </a:r>
            <a:r>
              <a:rPr lang="en-GB" altLang="en-US" sz="1200" b="1" dirty="0">
                <a:latin typeface="Arial" panose="020B0604020202020204" pitchFamily="34" charset="0"/>
              </a:rPr>
              <a:t> 2020; doi:10.1128/mBio.01572-20</a:t>
            </a:r>
          </a:p>
        </p:txBody>
      </p:sp>
      <p:sp>
        <p:nvSpPr>
          <p:cNvPr id="5" name="Title 1"/>
          <p:cNvSpPr txBox="1">
            <a:spLocks/>
          </p:cNvSpPr>
          <p:nvPr/>
        </p:nvSpPr>
        <p:spPr>
          <a:xfrm>
            <a:off x="0" y="365125"/>
            <a:ext cx="121920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b="1">
                <a:latin typeface="Arial" panose="020B0604020202020204" pitchFamily="34" charset="0"/>
                <a:cs typeface="Arial" panose="020B0604020202020204" pitchFamily="34" charset="0"/>
              </a:rPr>
              <a:t>Exercise </a:t>
            </a:r>
            <a:r>
              <a:rPr lang="en-GB" b="1" smtClean="0">
                <a:latin typeface="Arial" panose="020B0604020202020204" pitchFamily="34" charset="0"/>
                <a:cs typeface="Arial" panose="020B0604020202020204" pitchFamily="34" charset="0"/>
              </a:rPr>
              <a:t>2: </a:t>
            </a:r>
            <a:r>
              <a:rPr lang="en-GB" b="1" dirty="0">
                <a:latin typeface="Arial" panose="020B0604020202020204" pitchFamily="34" charset="0"/>
                <a:cs typeface="Arial" panose="020B0604020202020204" pitchFamily="34" charset="0"/>
              </a:rPr>
              <a:t>Compare with the authors’ description</a:t>
            </a:r>
          </a:p>
        </p:txBody>
      </p:sp>
    </p:spTree>
    <p:extLst>
      <p:ext uri="{BB962C8B-B14F-4D97-AF65-F5344CB8AC3E}">
        <p14:creationId xmlns:p14="http://schemas.microsoft.com/office/powerpoint/2010/main" val="1144792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6E152-6EE2-45A6-9458-A86903053FDD}"/>
              </a:ext>
            </a:extLst>
          </p:cNvPr>
          <p:cNvSpPr>
            <a:spLocks noGrp="1"/>
          </p:cNvSpPr>
          <p:nvPr>
            <p:ph type="title"/>
          </p:nvPr>
        </p:nvSpPr>
        <p:spPr>
          <a:xfrm>
            <a:off x="239349" y="276388"/>
            <a:ext cx="10515600" cy="1325563"/>
          </a:xfrm>
        </p:spPr>
        <p:txBody>
          <a:bodyPr/>
          <a:lstStyle/>
          <a:p>
            <a:r>
              <a:rPr lang="en-GB" b="1" dirty="0"/>
              <a:t>Exercise 1: evaluating scientific writing</a:t>
            </a:r>
          </a:p>
        </p:txBody>
      </p:sp>
      <p:sp>
        <p:nvSpPr>
          <p:cNvPr id="3" name="Content Placeholder 2"/>
          <p:cNvSpPr>
            <a:spLocks noGrp="1"/>
          </p:cNvSpPr>
          <p:nvPr>
            <p:ph idx="1"/>
          </p:nvPr>
        </p:nvSpPr>
        <p:spPr/>
        <p:txBody>
          <a:bodyPr/>
          <a:lstStyle/>
          <a:p>
            <a:pPr marL="0" indent="0">
              <a:buNone/>
            </a:pPr>
            <a:r>
              <a:rPr lang="en-GB" dirty="0"/>
              <a:t>3 questions:</a:t>
            </a:r>
          </a:p>
          <a:p>
            <a:pPr marL="457200" indent="-457200">
              <a:buAutoNum type="arabicPeriod"/>
            </a:pPr>
            <a:r>
              <a:rPr lang="en-GB" dirty="0"/>
              <a:t>Is it well-written?</a:t>
            </a:r>
          </a:p>
          <a:p>
            <a:pPr marL="457200" indent="-457200">
              <a:buAutoNum type="arabicPeriod"/>
            </a:pPr>
            <a:r>
              <a:rPr lang="en-GB" dirty="0"/>
              <a:t>Why (or why not?)</a:t>
            </a:r>
          </a:p>
          <a:p>
            <a:pPr marL="457200" indent="-457200">
              <a:buAutoNum type="arabicPeriod"/>
            </a:pPr>
            <a:r>
              <a:rPr lang="en-GB" dirty="0"/>
              <a:t>How can it be improved?</a:t>
            </a:r>
          </a:p>
        </p:txBody>
      </p:sp>
    </p:spTree>
    <p:extLst>
      <p:ext uri="{BB962C8B-B14F-4D97-AF65-F5344CB8AC3E}">
        <p14:creationId xmlns:p14="http://schemas.microsoft.com/office/powerpoint/2010/main" val="3968192168"/>
      </p:ext>
    </p:extLst>
  </p:cSld>
  <p:clrMapOvr>
    <a:masterClrMapping/>
  </p:clrMapOvr>
  <p:transition>
    <p:fade/>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anose="020B0604020202020204" pitchFamily="34" charset="0"/>
                <a:cs typeface="Arial" panose="020B0604020202020204" pitchFamily="34" charset="0"/>
              </a:rPr>
              <a:t>Tip #4: Practice, practice, practice</a:t>
            </a:r>
            <a:endParaRPr lang="en-GB" b="1"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lstStyle/>
          <a:p>
            <a:r>
              <a:rPr lang="en-GB" dirty="0" smtClean="0"/>
              <a:t>Write a little every day </a:t>
            </a:r>
            <a:r>
              <a:rPr lang="en-GB" smtClean="0"/>
              <a:t>(anything)</a:t>
            </a:r>
          </a:p>
          <a:p>
            <a:endParaRPr lang="en-GB"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6263" y="2491194"/>
            <a:ext cx="9107712" cy="3946675"/>
          </a:xfrm>
          <a:prstGeom prst="rect">
            <a:avLst/>
          </a:prstGeom>
        </p:spPr>
      </p:pic>
    </p:spTree>
    <p:extLst>
      <p:ext uri="{BB962C8B-B14F-4D97-AF65-F5344CB8AC3E}">
        <p14:creationId xmlns:p14="http://schemas.microsoft.com/office/powerpoint/2010/main" val="42916824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lnSpcReduction="10000"/>
          </a:bodyPr>
          <a:lstStyle/>
          <a:p>
            <a:pPr marL="0" indent="0">
              <a:buNone/>
            </a:pPr>
            <a:r>
              <a:rPr lang="en-GB" dirty="0"/>
              <a:t>The RAG endonuclease initiates </a:t>
            </a:r>
            <a:r>
              <a:rPr lang="en-GB" i="1" dirty="0" err="1"/>
              <a:t>Igh</a:t>
            </a:r>
            <a:r>
              <a:rPr lang="en-GB" dirty="0"/>
              <a:t> V(D)J assembly in B cell progenitors by joining D segments to J</a:t>
            </a:r>
            <a:r>
              <a:rPr lang="en-GB" baseline="-25000" dirty="0"/>
              <a:t>H</a:t>
            </a:r>
            <a:r>
              <a:rPr lang="en-GB" dirty="0"/>
              <a:t> segments, before joining upstream V</a:t>
            </a:r>
            <a:r>
              <a:rPr lang="en-GB" baseline="-25000" dirty="0"/>
              <a:t>H</a:t>
            </a:r>
            <a:r>
              <a:rPr lang="en-GB" dirty="0"/>
              <a:t> segments to DJ</a:t>
            </a:r>
            <a:r>
              <a:rPr lang="en-GB" baseline="-25000" dirty="0"/>
              <a:t>H</a:t>
            </a:r>
            <a:r>
              <a:rPr lang="en-GB" dirty="0"/>
              <a:t> intermediates</a:t>
            </a:r>
            <a:r>
              <a:rPr lang="en-GB" baseline="30000" dirty="0">
                <a:hlinkClick r:id="rId2" tooltip="Alt, F. W. et al. Ordered rearrangement of immunoglobulin heavy chain variable region segments. EMBO J. 3, 1209–1219 (1984)."/>
              </a:rPr>
              <a:t>1</a:t>
            </a:r>
            <a:r>
              <a:rPr lang="en-GB" dirty="0"/>
              <a:t>. In mouse progenitor B cells, the CTCF-binding element (CBE)-anchored chromatin loop domain</a:t>
            </a:r>
            <a:r>
              <a:rPr lang="en-GB" baseline="30000" dirty="0">
                <a:hlinkClick r:id="rId3" tooltip="Rao, S. S. P. et al. A 3D map of the human genome at kilobase resolution reveals principles of chromatin looping. Cell 159, 1665–1680 (2014)."/>
              </a:rPr>
              <a:t>2</a:t>
            </a:r>
            <a:r>
              <a:rPr lang="en-GB" dirty="0"/>
              <a:t> at the 3′ end of </a:t>
            </a:r>
            <a:r>
              <a:rPr lang="en-GB" i="1" dirty="0" err="1"/>
              <a:t>Igh</a:t>
            </a:r>
            <a:r>
              <a:rPr lang="en-GB" dirty="0"/>
              <a:t> contains an internal subdomain that spans the 5′ CBE anchor (IGCR1)</a:t>
            </a:r>
            <a:r>
              <a:rPr lang="en-GB" baseline="30000" dirty="0">
                <a:hlinkClick r:id="rId4" tooltip="Guo, C. et al. CTCF-binding elements mediate control of V(D)J recombination. Nature 477, 424–430 (2011)."/>
              </a:rPr>
              <a:t>3</a:t>
            </a:r>
            <a:r>
              <a:rPr lang="en-GB" dirty="0"/>
              <a:t>, the D</a:t>
            </a:r>
            <a:r>
              <a:rPr lang="en-GB" baseline="-25000" dirty="0"/>
              <a:t>H</a:t>
            </a:r>
            <a:r>
              <a:rPr lang="en-GB" dirty="0"/>
              <a:t> segments, and a RAG-bound recombination centre (RC)</a:t>
            </a:r>
            <a:r>
              <a:rPr lang="en-GB" baseline="30000" dirty="0">
                <a:hlinkClick r:id="rId5" tooltip="Jain, S., Ba, Z., Zhang, Y., Dai, H. Q. &amp; Alt, F. W. CTCF-binding elements mediate accessibility of RAG substrates during chromatin scanning. Cell 174, 102–116 (2018)."/>
              </a:rPr>
              <a:t>4</a:t>
            </a:r>
            <a:r>
              <a:rPr lang="en-GB" dirty="0"/>
              <a:t>. The RC comprises the J</a:t>
            </a:r>
            <a:r>
              <a:rPr lang="en-GB" baseline="-25000" dirty="0"/>
              <a:t>H</a:t>
            </a:r>
            <a:r>
              <a:rPr lang="en-GB" dirty="0"/>
              <a:t>-proximal D segment (DQ52), four J</a:t>
            </a:r>
            <a:r>
              <a:rPr lang="en-GB" baseline="-25000" dirty="0"/>
              <a:t>H</a:t>
            </a:r>
            <a:r>
              <a:rPr lang="en-GB" dirty="0"/>
              <a:t> segments, and the </a:t>
            </a:r>
            <a:r>
              <a:rPr lang="en-GB" dirty="0" err="1"/>
              <a:t>intronic</a:t>
            </a:r>
            <a:r>
              <a:rPr lang="en-GB" dirty="0"/>
              <a:t> enhancer (</a:t>
            </a:r>
            <a:r>
              <a:rPr lang="en-GB" dirty="0" err="1"/>
              <a:t>iEμ</a:t>
            </a:r>
            <a:r>
              <a:rPr lang="en-GB" dirty="0"/>
              <a:t>)</a:t>
            </a:r>
            <a:r>
              <a:rPr lang="en-GB" baseline="30000" dirty="0">
                <a:hlinkClick r:id="rId6" tooltip="Teng, G. &amp; Schatz, D. G. Regulation and evolution of the RAG recombinase. Adv. Immunol. 128, 1–39 (2015)."/>
              </a:rPr>
              <a:t>5</a:t>
            </a:r>
            <a:r>
              <a:rPr lang="en-GB" dirty="0"/>
              <a:t>. </a:t>
            </a:r>
          </a:p>
          <a:p>
            <a:pPr marL="0" indent="0">
              <a:buNone/>
            </a:pPr>
            <a:endParaRPr lang="en-GB" dirty="0"/>
          </a:p>
          <a:p>
            <a:pPr marL="0" indent="0">
              <a:buNone/>
            </a:pPr>
            <a:endParaRPr lang="en-GB" dirty="0"/>
          </a:p>
          <a:p>
            <a:pPr marL="0" indent="0">
              <a:buNone/>
            </a:pPr>
            <a:r>
              <a:rPr lang="en-GB" dirty="0"/>
              <a:t>The fundamental role of chromatin loop extrusion in physiological V(D)J recombination. </a:t>
            </a:r>
          </a:p>
          <a:p>
            <a:pPr marL="0" indent="0">
              <a:buNone/>
            </a:pPr>
            <a:r>
              <a:rPr lang="en-GB" dirty="0"/>
              <a:t>Zhang et al (2019) Nature 573, 600–604.</a:t>
            </a:r>
          </a:p>
          <a:p>
            <a:pPr marL="0" indent="0">
              <a:buNone/>
            </a:pPr>
            <a:endParaRPr lang="en-GB" dirty="0"/>
          </a:p>
        </p:txBody>
      </p:sp>
    </p:spTree>
    <p:extLst>
      <p:ext uri="{BB962C8B-B14F-4D97-AF65-F5344CB8AC3E}">
        <p14:creationId xmlns:p14="http://schemas.microsoft.com/office/powerpoint/2010/main" val="1335503521"/>
      </p:ext>
    </p:extLst>
  </p:cSld>
  <p:clrMapOvr>
    <a:masterClrMapping/>
  </p:clrMapOvr>
  <p:transition>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fontScale="92500"/>
          </a:bodyPr>
          <a:lstStyle/>
          <a:p>
            <a:pPr marL="0" indent="0">
              <a:buNone/>
            </a:pPr>
            <a:r>
              <a:rPr lang="en-GB" dirty="0"/>
              <a:t>The nucleotide second messenger c-di-GMP nearly ubiquitously promotes bacterial biofilm formation, with enzymes that synthesize and degrade c-di-GMP being controlled by diverse N-terminal sensor domains. Here, we describe a novel class of widely occurring c-di-GMP </a:t>
            </a:r>
            <a:r>
              <a:rPr lang="en-GB" dirty="0" err="1"/>
              <a:t>phosphodiesterases</a:t>
            </a:r>
            <a:r>
              <a:rPr lang="en-GB" dirty="0"/>
              <a:t> (PDE) that feature a periplasmic "CSS domain" with two highly conserved </a:t>
            </a:r>
            <a:r>
              <a:rPr lang="en-GB" dirty="0" err="1"/>
              <a:t>cysteines</a:t>
            </a:r>
            <a:r>
              <a:rPr lang="en-GB" dirty="0"/>
              <a:t> that is flanked by two transmembrane regions (TM1 and TM2) and followed by a cytoplasmic EAL domain with PDE activity. Using </a:t>
            </a:r>
            <a:r>
              <a:rPr lang="en-GB" dirty="0" err="1"/>
              <a:t>PdeC</a:t>
            </a:r>
            <a:r>
              <a:rPr lang="en-GB" dirty="0"/>
              <a:t>, one of the five CSS domain PDEs of </a:t>
            </a:r>
            <a:r>
              <a:rPr lang="en-GB" i="1" dirty="0"/>
              <a:t>Escherichia coli</a:t>
            </a:r>
            <a:r>
              <a:rPr lang="en-GB" dirty="0"/>
              <a:t> K-12</a:t>
            </a:r>
            <a:r>
              <a:rPr lang="en-GB" i="1" dirty="0"/>
              <a:t>,</a:t>
            </a:r>
            <a:r>
              <a:rPr lang="en-GB" dirty="0"/>
              <a:t> we show that </a:t>
            </a:r>
            <a:r>
              <a:rPr lang="en-GB" dirty="0" err="1"/>
              <a:t>DsbA</a:t>
            </a:r>
            <a:r>
              <a:rPr lang="en-GB" dirty="0"/>
              <a:t>/</a:t>
            </a:r>
            <a:r>
              <a:rPr lang="en-GB" dirty="0" err="1"/>
              <a:t>DsbB</a:t>
            </a:r>
            <a:r>
              <a:rPr lang="en-GB" dirty="0"/>
              <a:t>-promoted </a:t>
            </a:r>
            <a:r>
              <a:rPr lang="en-GB" dirty="0" err="1"/>
              <a:t>disulfide</a:t>
            </a:r>
            <a:r>
              <a:rPr lang="en-GB" dirty="0"/>
              <a:t> bond formation in the CSS domain reduces PDE activity.</a:t>
            </a:r>
          </a:p>
          <a:p>
            <a:pPr marL="0" indent="0">
              <a:buNone/>
            </a:pPr>
            <a:endParaRPr lang="en-GB" dirty="0"/>
          </a:p>
          <a:p>
            <a:pPr marL="0" indent="0">
              <a:buNone/>
            </a:pPr>
            <a:r>
              <a:rPr lang="en-GB" dirty="0"/>
              <a:t>Transmembrane redox control and proteolysis of </a:t>
            </a:r>
            <a:r>
              <a:rPr lang="en-GB" dirty="0" err="1"/>
              <a:t>PdeC</a:t>
            </a:r>
            <a:r>
              <a:rPr lang="en-GB" dirty="0"/>
              <a:t>, a novel type of c-di-GMP phosphodiesterase.</a:t>
            </a:r>
          </a:p>
          <a:p>
            <a:pPr marL="0" indent="0">
              <a:buNone/>
            </a:pPr>
            <a:r>
              <a:rPr lang="en-GB" dirty="0" err="1"/>
              <a:t>Herbst</a:t>
            </a:r>
            <a:r>
              <a:rPr lang="en-GB" dirty="0"/>
              <a:t> et al (2018) EMBO J. 37(8). </a:t>
            </a:r>
            <a:r>
              <a:rPr lang="en-GB" dirty="0" err="1"/>
              <a:t>pii</a:t>
            </a:r>
            <a:r>
              <a:rPr lang="en-GB" dirty="0"/>
              <a:t>: e97825. </a:t>
            </a:r>
            <a:r>
              <a:rPr lang="en-GB" dirty="0" err="1"/>
              <a:t>doi</a:t>
            </a:r>
            <a:r>
              <a:rPr lang="en-GB" dirty="0"/>
              <a:t>: 10.15252/embj.201797825. </a:t>
            </a:r>
          </a:p>
        </p:txBody>
      </p:sp>
    </p:spTree>
    <p:extLst>
      <p:ext uri="{BB962C8B-B14F-4D97-AF65-F5344CB8AC3E}">
        <p14:creationId xmlns:p14="http://schemas.microsoft.com/office/powerpoint/2010/main" val="3488500470"/>
      </p:ext>
    </p:extLst>
  </p:cSld>
  <p:clrMapOvr>
    <a:masterClrMapping/>
  </p:clrMapOvr>
  <p:transition>
    <p:fad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GB"/>
          </a:p>
        </p:txBody>
      </p:sp>
      <p:sp>
        <p:nvSpPr>
          <p:cNvPr id="3" name="Content Placeholder 2"/>
          <p:cNvSpPr>
            <a:spLocks noGrp="1"/>
          </p:cNvSpPr>
          <p:nvPr>
            <p:ph idx="1"/>
          </p:nvPr>
        </p:nvSpPr>
        <p:spPr/>
        <p:txBody>
          <a:bodyPr>
            <a:normAutofit/>
          </a:bodyPr>
          <a:lstStyle/>
          <a:p>
            <a:pPr marL="0" indent="0">
              <a:buNone/>
            </a:pPr>
            <a:r>
              <a:rPr lang="en-GB" dirty="0"/>
              <a:t>Transition metals serve as an important class of micronutrients that are indispensable for bacterial physiology but are cytotoxic when they are in excess. Bacteria have developed exquisite homeostatic systems to control the uptake, storage, and efflux of each of biological metals and maintain a thermodynamically balanced metal quota. However, whether the pathways that control the homeostasis of different biological metals cross talk and render cross resistance or sensitivity in the host-pathogen interface remains largely unknown. </a:t>
            </a:r>
          </a:p>
          <a:p>
            <a:pPr marL="0" indent="0">
              <a:buNone/>
            </a:pPr>
            <a:endParaRPr lang="en-GB" dirty="0"/>
          </a:p>
          <a:p>
            <a:pPr marL="0" indent="0">
              <a:buNone/>
            </a:pPr>
            <a:r>
              <a:rPr lang="en-GB" dirty="0"/>
              <a:t>Zinc excess increases cellular demand for iron and decreases tolerance to copper in Escherichia coli.</a:t>
            </a:r>
          </a:p>
          <a:p>
            <a:pPr marL="0" indent="0">
              <a:buNone/>
            </a:pPr>
            <a:r>
              <a:rPr lang="en-GB" dirty="0"/>
              <a:t>Xu et al (2019) J </a:t>
            </a:r>
            <a:r>
              <a:rPr lang="en-GB" dirty="0" err="1"/>
              <a:t>Biol</a:t>
            </a:r>
            <a:r>
              <a:rPr lang="en-GB" dirty="0"/>
              <a:t> Chem.. </a:t>
            </a:r>
            <a:r>
              <a:rPr lang="en-GB" dirty="0" err="1"/>
              <a:t>doi</a:t>
            </a:r>
            <a:r>
              <a:rPr lang="en-GB" dirty="0"/>
              <a:t>: 10.1074/jbc.RA119.010023. </a:t>
            </a:r>
          </a:p>
        </p:txBody>
      </p:sp>
    </p:spTree>
    <p:extLst>
      <p:ext uri="{BB962C8B-B14F-4D97-AF65-F5344CB8AC3E}">
        <p14:creationId xmlns:p14="http://schemas.microsoft.com/office/powerpoint/2010/main" val="2693086177"/>
      </p:ext>
    </p:extLst>
  </p:cSld>
  <p:clrMapOvr>
    <a:masterClrMapping/>
  </p:clrMapOvr>
  <p:transition>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smtClean="0">
                <a:latin typeface="Arial" panose="020B0604020202020204" pitchFamily="34" charset="0"/>
                <a:cs typeface="Arial" panose="020B0604020202020204" pitchFamily="34" charset="0"/>
              </a:rPr>
              <a:t>Tip #1: Read </a:t>
            </a:r>
            <a:r>
              <a:rPr lang="en-GB" b="1" dirty="0">
                <a:latin typeface="Arial" panose="020B0604020202020204" pitchFamily="34" charset="0"/>
                <a:cs typeface="Arial" panose="020B0604020202020204" pitchFamily="34" charset="0"/>
              </a:rPr>
              <a:t>broadly &amp; pay attention to how papers are written</a:t>
            </a:r>
          </a:p>
        </p:txBody>
      </p:sp>
      <p:sp>
        <p:nvSpPr>
          <p:cNvPr id="3" name="Content Placeholder 2"/>
          <p:cNvSpPr>
            <a:spLocks noGrp="1"/>
          </p:cNvSpPr>
          <p:nvPr>
            <p:ph idx="1"/>
          </p:nvPr>
        </p:nvSpPr>
        <p:spPr/>
        <p:txBody>
          <a:bodyPr>
            <a:normAutofit fontScale="85000" lnSpcReduction="20000"/>
          </a:bodyPr>
          <a:lstStyle/>
          <a:p>
            <a:pPr marL="0" indent="0">
              <a:buNone/>
            </a:pPr>
            <a:r>
              <a:rPr lang="en-GB" sz="3800" dirty="0">
                <a:latin typeface="Arial" panose="020B0604020202020204" pitchFamily="34" charset="0"/>
                <a:cs typeface="Arial" panose="020B0604020202020204" pitchFamily="34" charset="0"/>
              </a:rPr>
              <a:t>A few examples of papers that I consider to be exceptionally well-written:</a:t>
            </a:r>
          </a:p>
          <a:p>
            <a:r>
              <a:rPr lang="en-GB" dirty="0" err="1">
                <a:latin typeface="Arial" panose="020B0604020202020204" pitchFamily="34" charset="0"/>
                <a:cs typeface="Arial" panose="020B0604020202020204" pitchFamily="34" charset="0"/>
              </a:rPr>
              <a:t>Tschowri</a:t>
            </a:r>
            <a:r>
              <a:rPr lang="en-GB" dirty="0">
                <a:latin typeface="Arial" panose="020B0604020202020204" pitchFamily="34" charset="0"/>
                <a:cs typeface="Arial" panose="020B0604020202020204" pitchFamily="34" charset="0"/>
              </a:rPr>
              <a:t> N, Schumacher MA, Schlimpert S, </a:t>
            </a:r>
            <a:r>
              <a:rPr lang="en-GB" dirty="0" err="1">
                <a:latin typeface="Arial" panose="020B0604020202020204" pitchFamily="34" charset="0"/>
                <a:cs typeface="Arial" panose="020B0604020202020204" pitchFamily="34" charset="0"/>
              </a:rPr>
              <a:t>Chinnam</a:t>
            </a:r>
            <a:r>
              <a:rPr lang="en-GB" dirty="0">
                <a:latin typeface="Arial" panose="020B0604020202020204" pitchFamily="34" charset="0"/>
                <a:cs typeface="Arial" panose="020B0604020202020204" pitchFamily="34" charset="0"/>
              </a:rPr>
              <a:t> NB, Findlay KC, Brennan RG, </a:t>
            </a:r>
            <a:r>
              <a:rPr lang="en-GB" dirty="0" err="1">
                <a:latin typeface="Arial" panose="020B0604020202020204" pitchFamily="34" charset="0"/>
                <a:cs typeface="Arial" panose="020B0604020202020204" pitchFamily="34" charset="0"/>
              </a:rPr>
              <a:t>Buttner</a:t>
            </a:r>
            <a:r>
              <a:rPr lang="en-GB" dirty="0">
                <a:latin typeface="Arial" panose="020B0604020202020204" pitchFamily="34" charset="0"/>
                <a:cs typeface="Arial" panose="020B0604020202020204" pitchFamily="34" charset="0"/>
              </a:rPr>
              <a:t> MJ. Tetrameric c-di-GMP mediates effective transcription factor dimerization to control Streptomyces development. Cell. 2014 Aug 28;158(5):1136-1147. </a:t>
            </a:r>
          </a:p>
          <a:p>
            <a:r>
              <a:rPr lang="en-GB" dirty="0" err="1">
                <a:latin typeface="Arial" panose="020B0604020202020204" pitchFamily="34" charset="0"/>
                <a:cs typeface="Arial" panose="020B0604020202020204" pitchFamily="34" charset="0"/>
              </a:rPr>
              <a:t>Kuznedelov</a:t>
            </a:r>
            <a:r>
              <a:rPr lang="en-GB" dirty="0">
                <a:latin typeface="Arial" panose="020B0604020202020204" pitchFamily="34" charset="0"/>
                <a:cs typeface="Arial" panose="020B0604020202020204" pitchFamily="34" charset="0"/>
              </a:rPr>
              <a:t>, K., </a:t>
            </a:r>
            <a:r>
              <a:rPr lang="en-GB" dirty="0" err="1">
                <a:latin typeface="Arial" panose="020B0604020202020204" pitchFamily="34" charset="0"/>
                <a:cs typeface="Arial" panose="020B0604020202020204" pitchFamily="34" charset="0"/>
              </a:rPr>
              <a:t>Minakhin</a:t>
            </a:r>
            <a:r>
              <a:rPr lang="en-GB" dirty="0">
                <a:latin typeface="Arial" panose="020B0604020202020204" pitchFamily="34" charset="0"/>
                <a:cs typeface="Arial" panose="020B0604020202020204" pitchFamily="34" charset="0"/>
              </a:rPr>
              <a:t>, L., </a:t>
            </a:r>
            <a:r>
              <a:rPr lang="en-GB" dirty="0" err="1">
                <a:latin typeface="Arial" panose="020B0604020202020204" pitchFamily="34" charset="0"/>
                <a:cs typeface="Arial" panose="020B0604020202020204" pitchFamily="34" charset="0"/>
              </a:rPr>
              <a:t>Niedziela-Majka</a:t>
            </a:r>
            <a:r>
              <a:rPr lang="en-GB" dirty="0">
                <a:latin typeface="Arial" panose="020B0604020202020204" pitchFamily="34" charset="0"/>
                <a:cs typeface="Arial" panose="020B0604020202020204" pitchFamily="34" charset="0"/>
              </a:rPr>
              <a:t>, A., Dove, S., </a:t>
            </a:r>
            <a:r>
              <a:rPr lang="en-GB" dirty="0" err="1">
                <a:latin typeface="Arial" panose="020B0604020202020204" pitchFamily="34" charset="0"/>
                <a:cs typeface="Arial" panose="020B0604020202020204" pitchFamily="34" charset="0"/>
              </a:rPr>
              <a:t>Rogulja</a:t>
            </a:r>
            <a:r>
              <a:rPr lang="en-GB" dirty="0">
                <a:latin typeface="Arial" panose="020B0604020202020204" pitchFamily="34" charset="0"/>
                <a:cs typeface="Arial" panose="020B0604020202020204" pitchFamily="34" charset="0"/>
              </a:rPr>
              <a:t>, D., Nickels, B., . . . </a:t>
            </a:r>
            <a:r>
              <a:rPr lang="en-GB" dirty="0" err="1">
                <a:latin typeface="Arial" panose="020B0604020202020204" pitchFamily="34" charset="0"/>
                <a:cs typeface="Arial" panose="020B0604020202020204" pitchFamily="34" charset="0"/>
              </a:rPr>
              <a:t>Severinov</a:t>
            </a:r>
            <a:r>
              <a:rPr lang="en-GB" dirty="0">
                <a:latin typeface="Arial" panose="020B0604020202020204" pitchFamily="34" charset="0"/>
                <a:cs typeface="Arial" panose="020B0604020202020204" pitchFamily="34" charset="0"/>
              </a:rPr>
              <a:t>, K. (2002). A Role for Interaction of the RNA Polymerase Flap Domain with the </a:t>
            </a:r>
            <a:r>
              <a:rPr lang="el-GR" dirty="0">
                <a:latin typeface="Arial" panose="020B0604020202020204" pitchFamily="34" charset="0"/>
                <a:cs typeface="Arial" panose="020B0604020202020204" pitchFamily="34" charset="0"/>
              </a:rPr>
              <a:t>σ </a:t>
            </a:r>
            <a:r>
              <a:rPr lang="en-GB" dirty="0">
                <a:latin typeface="Arial" panose="020B0604020202020204" pitchFamily="34" charset="0"/>
                <a:cs typeface="Arial" panose="020B0604020202020204" pitchFamily="34" charset="0"/>
              </a:rPr>
              <a:t>Subunit in Promoter Recognition. </a:t>
            </a:r>
            <a:r>
              <a:rPr lang="en-GB" i="1" dirty="0">
                <a:latin typeface="Arial" panose="020B0604020202020204" pitchFamily="34" charset="0"/>
                <a:cs typeface="Arial" panose="020B0604020202020204" pitchFamily="34" charset="0"/>
              </a:rPr>
              <a:t>Science,</a:t>
            </a:r>
            <a:r>
              <a:rPr lang="en-GB" dirty="0">
                <a:latin typeface="Arial" panose="020B0604020202020204" pitchFamily="34" charset="0"/>
                <a:cs typeface="Arial" panose="020B0604020202020204" pitchFamily="34" charset="0"/>
              </a:rPr>
              <a:t> </a:t>
            </a:r>
            <a:r>
              <a:rPr lang="en-GB" i="1" dirty="0">
                <a:latin typeface="Arial" panose="020B0604020202020204" pitchFamily="34" charset="0"/>
                <a:cs typeface="Arial" panose="020B0604020202020204" pitchFamily="34" charset="0"/>
              </a:rPr>
              <a:t>295</a:t>
            </a:r>
            <a:r>
              <a:rPr lang="en-GB" dirty="0">
                <a:latin typeface="Arial" panose="020B0604020202020204" pitchFamily="34" charset="0"/>
                <a:cs typeface="Arial" panose="020B0604020202020204" pitchFamily="34" charset="0"/>
              </a:rPr>
              <a:t>(5556), 855-857. </a:t>
            </a:r>
          </a:p>
          <a:p>
            <a:r>
              <a:rPr lang="en-GB" dirty="0">
                <a:latin typeface="Arial" panose="020B0604020202020204" pitchFamily="34" charset="0"/>
                <a:cs typeface="Arial" panose="020B0604020202020204" pitchFamily="34" charset="0"/>
              </a:rPr>
              <a:t>Chen, X., </a:t>
            </a:r>
            <a:r>
              <a:rPr lang="en-GB" dirty="0" err="1">
                <a:latin typeface="Arial" panose="020B0604020202020204" pitchFamily="34" charset="0"/>
                <a:cs typeface="Arial" panose="020B0604020202020204" pitchFamily="34" charset="0"/>
              </a:rPr>
              <a:t>Schauder</a:t>
            </a:r>
            <a:r>
              <a:rPr lang="en-GB" dirty="0">
                <a:latin typeface="Arial" panose="020B0604020202020204" pitchFamily="34" charset="0"/>
                <a:cs typeface="Arial" panose="020B0604020202020204" pitchFamily="34" charset="0"/>
              </a:rPr>
              <a:t>, S., </a:t>
            </a:r>
            <a:r>
              <a:rPr lang="en-GB" dirty="0" err="1">
                <a:latin typeface="Arial" panose="020B0604020202020204" pitchFamily="34" charset="0"/>
                <a:cs typeface="Arial" panose="020B0604020202020204" pitchFamily="34" charset="0"/>
              </a:rPr>
              <a:t>Potier</a:t>
            </a:r>
            <a:r>
              <a:rPr lang="en-GB" dirty="0">
                <a:latin typeface="Arial" panose="020B0604020202020204" pitchFamily="34" charset="0"/>
                <a:cs typeface="Arial" panose="020B0604020202020204" pitchFamily="34" charset="0"/>
              </a:rPr>
              <a:t>, N., Van </a:t>
            </a:r>
            <a:r>
              <a:rPr lang="en-GB" dirty="0" err="1">
                <a:latin typeface="Arial" panose="020B0604020202020204" pitchFamily="34" charset="0"/>
                <a:cs typeface="Arial" panose="020B0604020202020204" pitchFamily="34" charset="0"/>
              </a:rPr>
              <a:t>Dorsselaer</a:t>
            </a:r>
            <a:r>
              <a:rPr lang="en-GB" dirty="0">
                <a:latin typeface="Arial" panose="020B0604020202020204" pitchFamily="34" charset="0"/>
                <a:cs typeface="Arial" panose="020B0604020202020204" pitchFamily="34" charset="0"/>
              </a:rPr>
              <a:t>, A., </a:t>
            </a:r>
            <a:r>
              <a:rPr lang="en-GB" dirty="0" err="1">
                <a:latin typeface="Arial" panose="020B0604020202020204" pitchFamily="34" charset="0"/>
                <a:cs typeface="Arial" panose="020B0604020202020204" pitchFamily="34" charset="0"/>
              </a:rPr>
              <a:t>Pelczer</a:t>
            </a:r>
            <a:r>
              <a:rPr lang="en-GB" dirty="0">
                <a:latin typeface="Arial" panose="020B0604020202020204" pitchFamily="34" charset="0"/>
                <a:cs typeface="Arial" panose="020B0604020202020204" pitchFamily="34" charset="0"/>
              </a:rPr>
              <a:t>, I., </a:t>
            </a:r>
            <a:r>
              <a:rPr lang="en-GB" dirty="0" err="1">
                <a:latin typeface="Arial" panose="020B0604020202020204" pitchFamily="34" charset="0"/>
                <a:cs typeface="Arial" panose="020B0604020202020204" pitchFamily="34" charset="0"/>
              </a:rPr>
              <a:t>Bassler</a:t>
            </a:r>
            <a:r>
              <a:rPr lang="en-GB" dirty="0">
                <a:latin typeface="Arial" panose="020B0604020202020204" pitchFamily="34" charset="0"/>
                <a:cs typeface="Arial" panose="020B0604020202020204" pitchFamily="34" charset="0"/>
              </a:rPr>
              <a:t>, B. L., &amp; Hughson, F. M. (2002). </a:t>
            </a:r>
            <a:r>
              <a:rPr lang="en-GB" i="1" dirty="0">
                <a:latin typeface="Arial" panose="020B0604020202020204" pitchFamily="34" charset="0"/>
                <a:cs typeface="Arial" panose="020B0604020202020204" pitchFamily="34" charset="0"/>
              </a:rPr>
              <a:t>Structural identification of a bacterial quorum-sensing signal containing boron. Nature, 415(6871), 545–549.</a:t>
            </a:r>
            <a:r>
              <a:rPr lang="en-GB" dirty="0">
                <a:latin typeface="Arial" panose="020B0604020202020204" pitchFamily="34" charset="0"/>
                <a:cs typeface="Arial" panose="020B0604020202020204" pitchFamily="34" charset="0"/>
              </a:rPr>
              <a:t> doi:10.1038/415545a </a:t>
            </a:r>
          </a:p>
          <a:p>
            <a:endParaRPr lang="en-GB" dirty="0"/>
          </a:p>
        </p:txBody>
      </p:sp>
    </p:spTree>
    <p:extLst>
      <p:ext uri="{BB962C8B-B14F-4D97-AF65-F5344CB8AC3E}">
        <p14:creationId xmlns:p14="http://schemas.microsoft.com/office/powerpoint/2010/main" val="397026344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CDC1C1E-0010-4160-9987-268A3A90C52F}"/>
              </a:ext>
            </a:extLst>
          </p:cNvPr>
          <p:cNvSpPr>
            <a:spLocks noGrp="1"/>
          </p:cNvSpPr>
          <p:nvPr>
            <p:ph idx="1"/>
          </p:nvPr>
        </p:nvSpPr>
        <p:spPr/>
        <p:txBody>
          <a:bodyPr/>
          <a:lstStyle/>
          <a:p>
            <a:endParaRPr lang="en-GB" dirty="0"/>
          </a:p>
        </p:txBody>
      </p:sp>
      <p:sp>
        <p:nvSpPr>
          <p:cNvPr id="5" name="Title 1">
            <a:extLst>
              <a:ext uri="{FF2B5EF4-FFF2-40B4-BE49-F238E27FC236}">
                <a16:creationId xmlns:a16="http://schemas.microsoft.com/office/drawing/2014/main" id="{65C333D7-1C5A-4D18-9FE0-E9005587BD89}"/>
              </a:ext>
            </a:extLst>
          </p:cNvPr>
          <p:cNvSpPr txBox="1">
            <a:spLocks/>
          </p:cNvSpPr>
          <p:nvPr/>
        </p:nvSpPr>
        <p:spPr>
          <a:xfrm>
            <a:off x="239349" y="276388"/>
            <a:ext cx="10515600" cy="1325563"/>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000" u="none" kern="1200">
                <a:solidFill>
                  <a:schemeClr val="tx1"/>
                </a:solidFill>
                <a:latin typeface="Arial" panose="020B0604020202020204" pitchFamily="34" charset="0"/>
                <a:ea typeface="+mj-ea"/>
                <a:cs typeface="Arial" panose="020B0604020202020204" pitchFamily="34" charset="0"/>
              </a:defRPr>
            </a:lvl1pPr>
          </a:lstStyle>
          <a:p>
            <a:pPr marL="0" marR="0" lvl="0" indent="0" algn="ctr" defTabSz="685800" rtl="0" eaLnBrk="1" fontAlgn="auto" latinLnBrk="0" hangingPunct="1">
              <a:lnSpc>
                <a:spcPct val="90000"/>
              </a:lnSpc>
              <a:spcBef>
                <a:spcPct val="0"/>
              </a:spcBef>
              <a:spcAft>
                <a:spcPts val="0"/>
              </a:spcAft>
              <a:buClrTx/>
              <a:buSzTx/>
              <a:buFontTx/>
              <a:buNone/>
              <a:tabLst/>
              <a:defRPr/>
            </a:pPr>
            <a:r>
              <a:rPr lang="en-GB" b="1" dirty="0">
                <a:solidFill>
                  <a:sysClr val="windowText" lastClr="000000"/>
                </a:solidFill>
              </a:rPr>
              <a:t>Part</a:t>
            </a:r>
            <a:r>
              <a:rPr kumimoji="0" lang="en-GB" sz="4000" b="1" i="0" u="none" strike="noStrike" kern="1200" cap="none" spc="0" normalizeH="0" baseline="0" noProof="0" dirty="0">
                <a:ln>
                  <a:noFill/>
                </a:ln>
                <a:solidFill>
                  <a:sysClr val="windowText" lastClr="000000"/>
                </a:solidFill>
                <a:effectLst/>
                <a:uLnTx/>
                <a:uFillTx/>
                <a:latin typeface="Arial" panose="020B0604020202020204" pitchFamily="34" charset="0"/>
                <a:ea typeface="+mj-ea"/>
                <a:cs typeface="Arial" panose="020B0604020202020204" pitchFamily="34" charset="0"/>
              </a:rPr>
              <a:t> 2: how can you write well?</a:t>
            </a:r>
          </a:p>
        </p:txBody>
      </p:sp>
    </p:spTree>
    <p:extLst>
      <p:ext uri="{BB962C8B-B14F-4D97-AF65-F5344CB8AC3E}">
        <p14:creationId xmlns:p14="http://schemas.microsoft.com/office/powerpoint/2010/main" val="310136712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organ-theme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rgan-theme1" id="{52C654BC-B48B-404F-A5F2-F15BAB32599A}" vid="{682BCDFB-BCDE-49E2-AE8E-88CCB2B47215}"/>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408</TotalTime>
  <Words>3922</Words>
  <Application>Microsoft Office PowerPoint</Application>
  <PresentationFormat>Widescreen</PresentationFormat>
  <Paragraphs>342</Paragraphs>
  <Slides>40</Slides>
  <Notes>11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40</vt:i4>
      </vt:variant>
    </vt:vector>
  </HeadingPairs>
  <TitlesOfParts>
    <vt:vector size="50" baseType="lpstr">
      <vt:lpstr>-apple-system</vt:lpstr>
      <vt:lpstr>Arial</vt:lpstr>
      <vt:lpstr>BlinkMacSystemFont</vt:lpstr>
      <vt:lpstr>Calibri</vt:lpstr>
      <vt:lpstr>Calibri Light</vt:lpstr>
      <vt:lpstr>msgothic</vt:lpstr>
      <vt:lpstr>Times New Roman</vt:lpstr>
      <vt:lpstr>Wingdings</vt:lpstr>
      <vt:lpstr>Office Theme</vt:lpstr>
      <vt:lpstr>Morgan-theme1</vt:lpstr>
      <vt:lpstr>style, grammar, and other tips</vt:lpstr>
      <vt:lpstr>Why bother?</vt:lpstr>
      <vt:lpstr>PowerPoint Presentation</vt:lpstr>
      <vt:lpstr>Exercise 1: evaluating scientific writing</vt:lpstr>
      <vt:lpstr>PowerPoint Presentation</vt:lpstr>
      <vt:lpstr>PowerPoint Presentation</vt:lpstr>
      <vt:lpstr>PowerPoint Presentation</vt:lpstr>
      <vt:lpstr>Tip #1: Read broadly &amp; pay attention to how papers are written</vt:lpstr>
      <vt:lpstr>PowerPoint Presentation</vt:lpstr>
      <vt:lpstr>Exercise 2: describe the results in this figure</vt:lpstr>
      <vt:lpstr>Tip #2: Pay attention to the mechanics of writing -- Use a style guide</vt:lpstr>
      <vt:lpstr>Strunk &amp; White: Principles of Composition</vt:lpstr>
      <vt:lpstr>Strunk &amp; White: Principles of Composition</vt:lpstr>
      <vt:lpstr>Example of paragraph structure: Tschowri et al 2014 </vt:lpstr>
      <vt:lpstr>Strunk &amp; White: Principles of Composition</vt:lpstr>
      <vt:lpstr>Strunk &amp; White: Principles of Composition</vt:lpstr>
      <vt:lpstr>Strunk &amp; White: Principles of Composition</vt:lpstr>
      <vt:lpstr>Strunk &amp; White: Principles of Composition</vt:lpstr>
      <vt:lpstr>Strunk &amp; White: Principles of Composition</vt:lpstr>
      <vt:lpstr>Strunk &amp; White: Principles of Composition</vt:lpstr>
      <vt:lpstr>Strunk &amp; White: Principles of Composition</vt:lpstr>
      <vt:lpstr>Strunk &amp; White: Principles of Composition</vt:lpstr>
      <vt:lpstr>Exercise 3: Write a paragraph</vt:lpstr>
      <vt:lpstr>PowerPoint Presentation</vt:lpstr>
      <vt:lpstr>Part 3: The structure of scientific writing</vt:lpstr>
      <vt:lpstr>Structuring a scientific paper</vt:lpstr>
      <vt:lpstr>Make your train of thought logical and clear</vt:lpstr>
      <vt:lpstr>Example:</vt:lpstr>
      <vt:lpstr>Example:</vt:lpstr>
      <vt:lpstr>Tip #3: Make your train of thought logical and clear</vt:lpstr>
      <vt:lpstr>Example:</vt:lpstr>
      <vt:lpstr>Exercise 4: Describe an experiment</vt:lpstr>
      <vt:lpstr>PowerPoint Presentation</vt:lpstr>
      <vt:lpstr>Edit for clarity</vt:lpstr>
      <vt:lpstr>Exercise 5: Edit, edit, edit</vt:lpstr>
      <vt:lpstr>Exercise 5: Edit, edit, edit</vt:lpstr>
      <vt:lpstr>Exercise 6: Edit your own writing</vt:lpstr>
      <vt:lpstr>Exercise 2</vt:lpstr>
      <vt:lpstr>PowerPoint Presentation</vt:lpstr>
      <vt:lpstr>Tip #4: Practice, practice, practice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Words Matter</dc:title>
  <dc:creator>Morgan Feeney</dc:creator>
  <cp:lastModifiedBy>Morgan Feeney</cp:lastModifiedBy>
  <cp:revision>44</cp:revision>
  <dcterms:created xsi:type="dcterms:W3CDTF">2020-09-30T19:44:33Z</dcterms:created>
  <dcterms:modified xsi:type="dcterms:W3CDTF">2021-09-23T15:18:28Z</dcterms:modified>
</cp:coreProperties>
</file>