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9" r:id="rId6"/>
    <p:sldId id="257" r:id="rId7"/>
    <p:sldId id="261" r:id="rId8"/>
    <p:sldId id="260" r:id="rId9"/>
    <p:sldId id="264" r:id="rId10"/>
    <p:sldId id="267" r:id="rId11"/>
    <p:sldId id="269" r:id="rId12"/>
    <p:sldId id="268" r:id="rId13"/>
    <p:sldId id="270" r:id="rId14"/>
    <p:sldId id="26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8" d="100"/>
          <a:sy n="118" d="100"/>
        </p:scale>
        <p:origin x="174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48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751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262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45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694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150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76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88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487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3356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65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D565D-1E9E-4EC2-AF81-849968F98E3B}" type="datetimeFigureOut">
              <a:rPr lang="en-GB" smtClean="0"/>
              <a:t>19/10/2022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4C489-8CBD-4034-BC7F-5BE3F9490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91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ipbs-compbiol.github.io/BM432/notebooks/04-02-figure_preparation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orender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nature.com/articles/ncomms12194#ref-CR6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Mini-discussion on model figures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M. Feeney</a:t>
            </a:r>
          </a:p>
          <a:p>
            <a:r>
              <a:rPr lang="en-GB" dirty="0" smtClean="0"/>
              <a:t>21-10-22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302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95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Flow diagrams to illustrate experimental methods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89358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5278" y="1825625"/>
            <a:ext cx="543852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Figure 1. The experimental evolution protocol allows microbes—but not plants—to evolve. Rhizobia are grown </a:t>
            </a:r>
            <a:r>
              <a:rPr lang="en-GB" i="1" dirty="0"/>
              <a:t>in vitro,</a:t>
            </a:r>
            <a:r>
              <a:rPr lang="en-GB" dirty="0"/>
              <a:t> and 5.0 × 10</a:t>
            </a:r>
            <a:r>
              <a:rPr lang="en-GB" baseline="30000" dirty="0"/>
              <a:t>7</a:t>
            </a:r>
            <a:r>
              <a:rPr lang="en-GB" dirty="0"/>
              <a:t> rhizobia cells are inoculated directly on axenic plant roots. Plants are grown for 4 </a:t>
            </a:r>
            <a:r>
              <a:rPr lang="en-GB" dirty="0" err="1"/>
              <a:t>wpi</a:t>
            </a:r>
            <a:r>
              <a:rPr lang="en-GB" dirty="0"/>
              <a:t>, after which nodules are removed, and rhizobia are extracted to start a new round of </a:t>
            </a:r>
            <a:r>
              <a:rPr lang="en-GB" i="1" dirty="0"/>
              <a:t>in vitro</a:t>
            </a:r>
            <a:r>
              <a:rPr lang="en-GB" dirty="0"/>
              <a:t> growth. A portion of the extracted rhizobia are archived for future experiments. Another portion of the extracted rhizobia are serially diluted to quantify </a:t>
            </a:r>
            <a:r>
              <a:rPr lang="en-GB" i="1" dirty="0"/>
              <a:t>in planta</a:t>
            </a:r>
            <a:r>
              <a:rPr lang="en-GB" dirty="0"/>
              <a:t> population sizes to estimate the number of </a:t>
            </a:r>
            <a:r>
              <a:rPr lang="en-GB" i="1" dirty="0"/>
              <a:t>in planta</a:t>
            </a:r>
            <a:r>
              <a:rPr lang="en-GB" dirty="0"/>
              <a:t> and </a:t>
            </a:r>
            <a:r>
              <a:rPr lang="en-GB" i="1" dirty="0"/>
              <a:t>in vitro</a:t>
            </a:r>
            <a:r>
              <a:rPr lang="en-GB" dirty="0"/>
              <a:t> generations. (Online version in colour</a:t>
            </a:r>
            <a:r>
              <a:rPr lang="en-GB" dirty="0" smtClean="0"/>
              <a:t>.) (</a:t>
            </a:r>
            <a:r>
              <a:rPr lang="en-GB" dirty="0" err="1" smtClean="0"/>
              <a:t>Quides</a:t>
            </a:r>
            <a:r>
              <a:rPr lang="en-GB" dirty="0" smtClean="0"/>
              <a:t> et al 2021)</a:t>
            </a:r>
            <a:endParaRPr lang="en-GB" dirty="0"/>
          </a:p>
        </p:txBody>
      </p:sp>
      <p:pic>
        <p:nvPicPr>
          <p:cNvPr id="6146" name="Picture 2" descr="Figure 1. 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0" y="781893"/>
            <a:ext cx="5824439" cy="553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8377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What level of detail to show (or include in the figure legend)?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90330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few more general notes on preparing model figures for your thesis/presentation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about what it is you want to convey to your audience</a:t>
            </a:r>
          </a:p>
          <a:p>
            <a:r>
              <a:rPr lang="en-GB" dirty="0" smtClean="0"/>
              <a:t>Use colour, shapes, arrows carefully and consistently</a:t>
            </a:r>
          </a:p>
          <a:p>
            <a:r>
              <a:rPr lang="en-GB" dirty="0" smtClean="0"/>
              <a:t>Label or use the figure legend to clarify (what’s in your head isn’t necessarily what’s in your audience’s head)</a:t>
            </a:r>
          </a:p>
          <a:p>
            <a:r>
              <a:rPr lang="en-GB" dirty="0" smtClean="0"/>
              <a:t>General guidance for how to prepare figures for an audience (also applies to model figures): </a:t>
            </a:r>
            <a:r>
              <a:rPr lang="en-GB" dirty="0" smtClean="0">
                <a:hlinkClick r:id="rId2"/>
              </a:rPr>
              <a:t>https://sipbs-compbiol.github.io/BM432/notebooks/04-02-figure_preparation.html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27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23" y="224310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dirty="0" err="1" smtClean="0"/>
              <a:t>Powerpoint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Adobe programs (if you have them)</a:t>
            </a:r>
            <a:br>
              <a:rPr lang="en-GB" dirty="0" smtClean="0"/>
            </a:br>
            <a:r>
              <a:rPr lang="en-GB" dirty="0" smtClean="0"/>
              <a:t>Any other software you like to use</a:t>
            </a:r>
            <a:br>
              <a:rPr lang="en-GB" dirty="0" smtClean="0"/>
            </a:br>
            <a:r>
              <a:rPr lang="en-GB" dirty="0" smtClean="0">
                <a:hlinkClick r:id="rId2"/>
              </a:rPr>
              <a:t>https://biorender.com/</a:t>
            </a:r>
            <a:r>
              <a:rPr lang="en-GB" dirty="0" smtClean="0"/>
              <a:t> 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8920" r="1476" b="25810"/>
          <a:stretch/>
        </p:blipFill>
        <p:spPr>
          <a:xfrm>
            <a:off x="768744" y="4297522"/>
            <a:ext cx="6585452" cy="2454027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9715" y="490439"/>
            <a:ext cx="10515600" cy="949943"/>
          </a:xfrm>
        </p:spPr>
        <p:txBody>
          <a:bodyPr>
            <a:normAutofit/>
          </a:bodyPr>
          <a:lstStyle/>
          <a:p>
            <a:r>
              <a:rPr lang="en-GB" sz="4400" dirty="0" smtClean="0"/>
              <a:t>How do I make model figures?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21281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65125"/>
            <a:ext cx="6507828" cy="457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 noChangeArrowheads="1"/>
          </p:cNvSpPr>
          <p:nvPr>
            <p:ph idx="1"/>
          </p:nvPr>
        </p:nvSpPr>
        <p:spPr bwMode="auto">
          <a:xfrm>
            <a:off x="496367" y="5103674"/>
            <a:ext cx="96645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Figure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MathJax_Main"/>
                <a:cs typeface="Tahoma" panose="020B0604030504040204" pitchFamily="34" charset="0"/>
              </a:rPr>
              <a:t>12.1.6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12.1.6: When glucose 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 and lactose [Lac] are both high, the lac operon is transcribed at a moderate level, because CAP (in the absence of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) is unable to bind to its corresponding cis-element (yellow) and therefore cannot help to stabilize binding of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RNApol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at the promoter. Alternatively, when 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Glc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 is low, and [Lac] is high, CAP and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cAMP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can bind near the promoter and increase further the transcription of the lac operon.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Origianl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Deyholos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-CC:AN) [From: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 Biology </a:t>
            </a:r>
            <a:r>
              <a:rPr kumimoji="0" lang="en-US" altLang="en-US" sz="1800" b="0" i="0" u="none" strike="noStrike" cap="none" normalizeH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LibreTexts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rgbClr val="000000"/>
                </a:solidFill>
                <a:effectLst/>
                <a:latin typeface="Tahoma" panose="020B0604030504040204" pitchFamily="34" charset="0"/>
                <a:cs typeface="Tahoma" panose="020B0604030504040204" pitchFamily="34" charset="0"/>
              </a:rPr>
              <a:t>]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274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What does the figure show?</a:t>
            </a:r>
          </a:p>
          <a:p>
            <a:r>
              <a:rPr lang="en-GB" sz="4400" dirty="0" smtClean="0"/>
              <a:t>What is wrong with it?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168756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Next slides – 4 model figures depicting the same regulatory system (</a:t>
            </a:r>
            <a:r>
              <a:rPr lang="en-GB" sz="4400" dirty="0" err="1" smtClean="0"/>
              <a:t>SigR-RsrA</a:t>
            </a:r>
            <a:r>
              <a:rPr lang="en-GB" sz="4400" dirty="0" smtClean="0"/>
              <a:t>) – which do you like best? least?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1452032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2363" y="553450"/>
            <a:ext cx="6055297" cy="3411151"/>
          </a:xfrm>
        </p:spPr>
      </p:pic>
      <p:sp>
        <p:nvSpPr>
          <p:cNvPr id="7" name="Rectangle 6"/>
          <p:cNvSpPr/>
          <p:nvPr/>
        </p:nvSpPr>
        <p:spPr>
          <a:xfrm>
            <a:off x="480958" y="4272677"/>
            <a:ext cx="99770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i="0" dirty="0" smtClean="0">
                <a:solidFill>
                  <a:srgbClr val="333333"/>
                </a:solidFill>
                <a:effectLst/>
                <a:latin typeface="Montserrat"/>
              </a:rPr>
              <a:t>Figure 7.</a:t>
            </a:r>
          </a:p>
          <a:p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Model for a feedback regulatory loop that modulates expression of the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thioredoxin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 system in response to oxidative stress. Under unstressed conditions,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σ</a:t>
            </a:r>
            <a:r>
              <a:rPr lang="en-GB" b="0" i="0" baseline="30000" dirty="0" err="1" smtClean="0">
                <a:solidFill>
                  <a:srgbClr val="333333"/>
                </a:solidFill>
                <a:effectLst/>
                <a:latin typeface="Montserrat"/>
              </a:rPr>
              <a:t>R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 is sequestered by binding to the reduced form of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RsrA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 [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RsrA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-(SH)</a:t>
            </a:r>
            <a:r>
              <a:rPr lang="en-GB" b="0" i="0" baseline="-25000" dirty="0" smtClean="0">
                <a:solidFill>
                  <a:srgbClr val="333333"/>
                </a:solidFill>
                <a:effectLst/>
                <a:latin typeface="Montserrat"/>
              </a:rPr>
              <a:t>2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]. Upon oxidative stress,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RsrA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 is inactivated by the formation of intramolecular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disulfide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 bond(s) (RsrA-S</a:t>
            </a:r>
            <a:r>
              <a:rPr lang="en-GB" b="0" i="0" baseline="-25000" dirty="0" smtClean="0">
                <a:solidFill>
                  <a:srgbClr val="333333"/>
                </a:solidFill>
                <a:effectLst/>
                <a:latin typeface="Montserrat"/>
              </a:rPr>
              <a:t>2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), releasing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σ</a:t>
            </a:r>
            <a:r>
              <a:rPr lang="en-GB" b="0" i="0" baseline="30000" dirty="0" err="1" smtClean="0">
                <a:solidFill>
                  <a:srgbClr val="333333"/>
                </a:solidFill>
                <a:effectLst/>
                <a:latin typeface="Montserrat"/>
              </a:rPr>
              <a:t>R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.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σ</a:t>
            </a:r>
            <a:r>
              <a:rPr lang="en-GB" b="0" i="0" baseline="30000" dirty="0" err="1" smtClean="0">
                <a:solidFill>
                  <a:srgbClr val="333333"/>
                </a:solidFill>
                <a:effectLst/>
                <a:latin typeface="Montserrat"/>
              </a:rPr>
              <a:t>R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 then binds core RNA polymerase and directs transcription of its own operon (</a:t>
            </a:r>
            <a:r>
              <a:rPr lang="en-GB" b="0" i="1" dirty="0" err="1" smtClean="0">
                <a:solidFill>
                  <a:srgbClr val="333333"/>
                </a:solidFill>
                <a:effectLst/>
                <a:latin typeface="Montserrat"/>
              </a:rPr>
              <a:t>sigR-rsrA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) and the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thioredoxin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 (TRX)/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thioredoxin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 reductase (TR) genes (</a:t>
            </a:r>
            <a:r>
              <a:rPr lang="en-GB" b="0" i="1" dirty="0" err="1" smtClean="0">
                <a:solidFill>
                  <a:srgbClr val="333333"/>
                </a:solidFill>
                <a:effectLst/>
                <a:latin typeface="Montserrat"/>
              </a:rPr>
              <a:t>trxBA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). The induction of the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thioredoxin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 system shifts the intracellular thiol–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disulfide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 balance and reduces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RsrA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 to its active state in which it rebinds </a:t>
            </a:r>
            <a:r>
              <a:rPr lang="en-GB" b="0" i="0" dirty="0" err="1" smtClean="0">
                <a:solidFill>
                  <a:srgbClr val="333333"/>
                </a:solidFill>
                <a:effectLst/>
                <a:latin typeface="Montserrat"/>
              </a:rPr>
              <a:t>σ</a:t>
            </a:r>
            <a:r>
              <a:rPr lang="en-GB" b="0" i="0" baseline="30000" dirty="0" err="1" smtClean="0">
                <a:solidFill>
                  <a:srgbClr val="333333"/>
                </a:solidFill>
                <a:effectLst/>
                <a:latin typeface="Montserrat"/>
              </a:rPr>
              <a:t>R</a:t>
            </a:r>
            <a:r>
              <a:rPr lang="en-GB" b="0" i="0" dirty="0" smtClean="0">
                <a:solidFill>
                  <a:srgbClr val="333333"/>
                </a:solidFill>
                <a:effectLst/>
                <a:latin typeface="Montserrat"/>
              </a:rPr>
              <a:t>, thereby returning the system to the pre-stimulus state. (Kang et al 1999)</a:t>
            </a:r>
            <a:endParaRPr lang="en-GB" b="0" i="0" dirty="0">
              <a:solidFill>
                <a:srgbClr val="333333"/>
              </a:solidFill>
              <a:effectLst/>
              <a:latin typeface="Montserrat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-82136"/>
            <a:ext cx="841513" cy="1325563"/>
          </a:xfrm>
        </p:spPr>
        <p:txBody>
          <a:bodyPr/>
          <a:lstStyle/>
          <a:p>
            <a:r>
              <a:rPr lang="en-GB" dirty="0" smtClean="0"/>
              <a:t>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0677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830" y="4331281"/>
            <a:ext cx="8018848" cy="24480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000" b="1" dirty="0"/>
              <a:t>Figure 1: Scheme showing redox homeostasis loop for the </a:t>
            </a:r>
            <a:r>
              <a:rPr lang="en-GB" sz="2000" b="1" dirty="0" err="1"/>
              <a:t>RsrA</a:t>
            </a:r>
            <a:r>
              <a:rPr lang="en-GB" sz="2000" b="1" dirty="0"/>
              <a:t>–</a:t>
            </a:r>
            <a:r>
              <a:rPr lang="en-GB" sz="2000" b="1" dirty="0" err="1"/>
              <a:t>σ</a:t>
            </a:r>
            <a:r>
              <a:rPr lang="en-GB" sz="2000" b="1" baseline="30000" dirty="0" err="1"/>
              <a:t>R</a:t>
            </a:r>
            <a:r>
              <a:rPr lang="en-GB" sz="2000" b="1" dirty="0"/>
              <a:t> complex</a:t>
            </a:r>
            <a:r>
              <a:rPr lang="en-GB" sz="2000" b="1" dirty="0" smtClean="0"/>
              <a:t>. </a:t>
            </a:r>
            <a:r>
              <a:rPr lang="en-GB" sz="2000" dirty="0"/>
              <a:t>The figure highlights the zinc coordination residues in reduced </a:t>
            </a:r>
            <a:r>
              <a:rPr lang="en-GB" sz="2000" dirty="0" err="1"/>
              <a:t>RsrA</a:t>
            </a:r>
            <a:r>
              <a:rPr lang="en-GB" sz="2000" dirty="0"/>
              <a:t> (RsrA</a:t>
            </a:r>
            <a:r>
              <a:rPr lang="en-GB" sz="2000" baseline="30000" dirty="0"/>
              <a:t>red</a:t>
            </a:r>
            <a:r>
              <a:rPr lang="en-GB" sz="2000" dirty="0"/>
              <a:t>.Zn</a:t>
            </a:r>
            <a:r>
              <a:rPr lang="en-GB" sz="2000" baseline="30000" dirty="0"/>
              <a:t>2+</a:t>
            </a:r>
            <a:r>
              <a:rPr lang="en-GB" sz="2000" dirty="0"/>
              <a:t>) from </a:t>
            </a:r>
            <a:r>
              <a:rPr lang="en-GB" sz="2000" i="1" dirty="0"/>
              <a:t>Streptomyces </a:t>
            </a:r>
            <a:r>
              <a:rPr lang="en-GB" sz="2000" i="1" dirty="0" err="1"/>
              <a:t>coelicolor</a:t>
            </a:r>
            <a:r>
              <a:rPr lang="en-GB" sz="2000" dirty="0"/>
              <a:t>. </a:t>
            </a:r>
            <a:r>
              <a:rPr lang="en-GB" sz="2000" dirty="0" err="1"/>
              <a:t>Disulfide</a:t>
            </a:r>
            <a:r>
              <a:rPr lang="en-GB" sz="2000" dirty="0"/>
              <a:t> stress results in the loss of zinc and formation of a degenerate trigger </a:t>
            </a:r>
            <a:r>
              <a:rPr lang="en-GB" sz="2000" dirty="0" err="1"/>
              <a:t>disulfide</a:t>
            </a:r>
            <a:r>
              <a:rPr lang="en-GB" sz="2000" dirty="0"/>
              <a:t> bond in </a:t>
            </a:r>
            <a:r>
              <a:rPr lang="en-GB" sz="2000" dirty="0" err="1"/>
              <a:t>RsrA</a:t>
            </a:r>
            <a:r>
              <a:rPr lang="en-GB" sz="2000" baseline="30000" dirty="0" err="1"/>
              <a:t>ox</a:t>
            </a:r>
            <a:r>
              <a:rPr lang="en-GB" sz="2000" dirty="0"/>
              <a:t>, formed by the same zinc-binding residues. The transcribed regulon of </a:t>
            </a:r>
            <a:r>
              <a:rPr lang="en-GB" sz="2000" dirty="0" err="1"/>
              <a:t>σ</a:t>
            </a:r>
            <a:r>
              <a:rPr lang="en-GB" sz="2000" baseline="30000" dirty="0" err="1"/>
              <a:t>R</a:t>
            </a:r>
            <a:r>
              <a:rPr lang="en-GB" sz="2000" dirty="0"/>
              <a:t> includes anti-oxidant genes that re-establish redox homeostasis and the genes for </a:t>
            </a:r>
            <a:r>
              <a:rPr lang="en-GB" sz="2000" i="1" dirty="0" err="1"/>
              <a:t>sigR</a:t>
            </a:r>
            <a:r>
              <a:rPr lang="en-GB" sz="2000" dirty="0"/>
              <a:t> and </a:t>
            </a:r>
            <a:r>
              <a:rPr lang="en-GB" sz="2000" i="1" dirty="0" err="1"/>
              <a:t>rsrA</a:t>
            </a:r>
            <a:r>
              <a:rPr lang="en-GB" sz="2000" dirty="0"/>
              <a:t> (not shown), which amplify the response. Not shown is an additional layer of regulation involving a form of </a:t>
            </a:r>
            <a:r>
              <a:rPr lang="en-GB" sz="2000" dirty="0" err="1"/>
              <a:t>σ</a:t>
            </a:r>
            <a:r>
              <a:rPr lang="en-GB" sz="2000" baseline="30000" dirty="0" err="1"/>
              <a:t>R</a:t>
            </a:r>
            <a:r>
              <a:rPr lang="en-GB" sz="2000" dirty="0"/>
              <a:t> with an N-terminal extension that also binds </a:t>
            </a:r>
            <a:r>
              <a:rPr lang="en-GB" sz="2000" dirty="0" err="1"/>
              <a:t>RsrA</a:t>
            </a:r>
            <a:r>
              <a:rPr lang="en-GB" sz="2000" dirty="0"/>
              <a:t>, but is rapidly degraded by proteolysis</a:t>
            </a:r>
            <a:r>
              <a:rPr lang="en-GB" sz="2000" baseline="30000" dirty="0">
                <a:hlinkClick r:id="rId2" tooltip="Kim, M. S., Hahn, M. Y., Cho, Y., Cho, S. N. &amp; Roe, J. H. Positive and negative feedback regulatory loops of thiol-oxidative stress response mediated by an unstable isoform of sigmaR in actinomycetes. Mol. Microbiol. 73, 815–825 (2009)."/>
              </a:rPr>
              <a:t>65</a:t>
            </a:r>
            <a:r>
              <a:rPr lang="en-GB" sz="2000" dirty="0"/>
              <a:t>. Shaded panels denote NMR structures of </a:t>
            </a:r>
            <a:r>
              <a:rPr lang="en-GB" sz="2000" dirty="0" err="1"/>
              <a:t>RsrA</a:t>
            </a:r>
            <a:r>
              <a:rPr lang="en-GB" sz="2000" dirty="0"/>
              <a:t> reported in the present work</a:t>
            </a:r>
            <a:r>
              <a:rPr lang="en-GB" sz="2000" dirty="0" smtClean="0"/>
              <a:t>. (</a:t>
            </a:r>
            <a:r>
              <a:rPr lang="en-GB" sz="2000" dirty="0" err="1" smtClean="0"/>
              <a:t>Rajasekar</a:t>
            </a:r>
            <a:r>
              <a:rPr lang="en-GB" sz="2000" dirty="0" smtClean="0"/>
              <a:t> et al 2016)</a:t>
            </a:r>
            <a:endParaRPr lang="en-GB" sz="2000" dirty="0"/>
          </a:p>
        </p:txBody>
      </p:sp>
      <p:pic>
        <p:nvPicPr>
          <p:cNvPr id="1026" name="Picture 2" descr="fig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1439" y="699252"/>
            <a:ext cx="652462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-82136"/>
            <a:ext cx="841513" cy="1325563"/>
          </a:xfrm>
        </p:spPr>
        <p:txBody>
          <a:bodyPr/>
          <a:lstStyle/>
          <a:p>
            <a:r>
              <a:rPr lang="en-GB" dirty="0"/>
              <a:t>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958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2136"/>
            <a:ext cx="841513" cy="1325563"/>
          </a:xfrm>
        </p:spPr>
        <p:txBody>
          <a:bodyPr/>
          <a:lstStyle/>
          <a:p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46843" y="811834"/>
            <a:ext cx="4962939" cy="45652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400" b="1" dirty="0"/>
              <a:t>FIG 7</a:t>
            </a:r>
            <a:r>
              <a:rPr lang="en-GB" sz="1400" dirty="0"/>
              <a:t> Regulation of the oxidative stress response in </a:t>
            </a:r>
            <a:r>
              <a:rPr lang="en-GB" sz="1400" i="1" dirty="0"/>
              <a:t>Streptomyces</a:t>
            </a:r>
            <a:r>
              <a:rPr lang="en-GB" sz="1400" dirty="0"/>
              <a:t>. The oxidative stress response is controlled by sigma factor </a:t>
            </a:r>
            <a:r>
              <a:rPr lang="en-GB" sz="1400" dirty="0" err="1"/>
              <a:t>SigR</a:t>
            </a:r>
            <a:r>
              <a:rPr lang="en-GB" sz="1400" dirty="0"/>
              <a:t> and zinc-containing, redox-sensitive </a:t>
            </a:r>
            <a:r>
              <a:rPr lang="en-GB" sz="1400" dirty="0" err="1"/>
              <a:t>antisigma</a:t>
            </a:r>
            <a:r>
              <a:rPr lang="en-GB" sz="1400" dirty="0"/>
              <a:t> factor </a:t>
            </a:r>
            <a:r>
              <a:rPr lang="en-GB" sz="1400" dirty="0" err="1"/>
              <a:t>RsrA</a:t>
            </a:r>
            <a:r>
              <a:rPr lang="en-GB" sz="1400" dirty="0"/>
              <a:t>. Under reducing conditions, </a:t>
            </a:r>
            <a:r>
              <a:rPr lang="en-GB" sz="1400" dirty="0" err="1"/>
              <a:t>RsrA</a:t>
            </a:r>
            <a:r>
              <a:rPr lang="en-GB" sz="1400" dirty="0"/>
              <a:t> binds </a:t>
            </a:r>
            <a:r>
              <a:rPr lang="en-GB" sz="1400" dirty="0" err="1"/>
              <a:t>SigR</a:t>
            </a:r>
            <a:r>
              <a:rPr lang="en-GB" sz="1400" dirty="0"/>
              <a:t> and prevents it from activating transcription. Under these conditions, the </a:t>
            </a:r>
            <a:r>
              <a:rPr lang="en-GB" sz="1400" i="1" dirty="0" err="1"/>
              <a:t>sigR-rsrA</a:t>
            </a:r>
            <a:r>
              <a:rPr lang="en-GB" sz="1400" dirty="0"/>
              <a:t> operon is only expressed from the </a:t>
            </a:r>
            <a:r>
              <a:rPr lang="en-GB" sz="1400" i="1" dirty="0"/>
              <a:t>p1</a:t>
            </a:r>
            <a:r>
              <a:rPr lang="en-GB" sz="1400" dirty="0"/>
              <a:t> promoter and only the short isoform of </a:t>
            </a:r>
            <a:r>
              <a:rPr lang="en-GB" sz="1400" dirty="0" err="1"/>
              <a:t>SigR</a:t>
            </a:r>
            <a:r>
              <a:rPr lang="en-GB" sz="1400" dirty="0"/>
              <a:t> (dark green) is synthesized. The </a:t>
            </a:r>
            <a:r>
              <a:rPr lang="en-GB" sz="1400" i="1" dirty="0" err="1"/>
              <a:t>sigR</a:t>
            </a:r>
            <a:r>
              <a:rPr lang="en-GB" sz="1400" dirty="0"/>
              <a:t> gene encoding this short isoform has a highly unusual GTC start codon, and this leads to repression of </a:t>
            </a:r>
            <a:r>
              <a:rPr lang="en-GB" sz="1400" dirty="0" err="1"/>
              <a:t>SigR</a:t>
            </a:r>
            <a:r>
              <a:rPr lang="en-GB" sz="1400" dirty="0"/>
              <a:t> translation by IF3. This translational repression is essential to prevent </a:t>
            </a:r>
            <a:r>
              <a:rPr lang="en-GB" sz="1400" dirty="0" err="1"/>
              <a:t>SigR</a:t>
            </a:r>
            <a:r>
              <a:rPr lang="en-GB" sz="1400" dirty="0"/>
              <a:t> from being overproduced relative to </a:t>
            </a:r>
            <a:r>
              <a:rPr lang="en-GB" sz="1400" dirty="0" err="1"/>
              <a:t>RsrA</a:t>
            </a:r>
            <a:r>
              <a:rPr lang="en-GB" sz="1400" dirty="0"/>
              <a:t>, which would result in unregulated and constitutive expression of the </a:t>
            </a:r>
            <a:r>
              <a:rPr lang="en-GB" sz="1400" dirty="0" err="1"/>
              <a:t>SigR</a:t>
            </a:r>
            <a:r>
              <a:rPr lang="en-GB" sz="1400" dirty="0"/>
              <a:t> regulon. An excess of </a:t>
            </a:r>
            <a:r>
              <a:rPr lang="en-GB" sz="1400" dirty="0" err="1"/>
              <a:t>RsrA</a:t>
            </a:r>
            <a:r>
              <a:rPr lang="en-GB" sz="1400" dirty="0"/>
              <a:t> over </a:t>
            </a:r>
            <a:r>
              <a:rPr lang="en-GB" sz="1400" dirty="0" err="1"/>
              <a:t>SigR</a:t>
            </a:r>
            <a:r>
              <a:rPr lang="en-GB" sz="1400" dirty="0"/>
              <a:t> is ensured through a combination of (</a:t>
            </a:r>
            <a:r>
              <a:rPr lang="en-GB" sz="1400" dirty="0" err="1"/>
              <a:t>i</a:t>
            </a:r>
            <a:r>
              <a:rPr lang="en-GB" sz="1400" dirty="0"/>
              <a:t>) incomplete translational coupling to </a:t>
            </a:r>
            <a:r>
              <a:rPr lang="en-GB" sz="1400" i="1" dirty="0" err="1"/>
              <a:t>sigR</a:t>
            </a:r>
            <a:r>
              <a:rPr lang="en-GB" sz="1400" dirty="0"/>
              <a:t>, and (ii) independent transcription and translation of </a:t>
            </a:r>
            <a:r>
              <a:rPr lang="en-GB" sz="1400" i="1" dirty="0" err="1"/>
              <a:t>rsrA</a:t>
            </a:r>
            <a:r>
              <a:rPr lang="en-GB" sz="1400" dirty="0"/>
              <a:t> arising from its own dedicated promoter and RBS, both internal to the </a:t>
            </a:r>
            <a:r>
              <a:rPr lang="en-GB" sz="1400" i="1" dirty="0" err="1"/>
              <a:t>sigR</a:t>
            </a:r>
            <a:r>
              <a:rPr lang="en-GB" sz="1400" dirty="0"/>
              <a:t> coding sequence. Exposure to oxidative stress induces the formation of an intramolecular </a:t>
            </a:r>
            <a:r>
              <a:rPr lang="en-GB" sz="1400" dirty="0" err="1"/>
              <a:t>disulfide</a:t>
            </a:r>
            <a:r>
              <a:rPr lang="en-GB" sz="1400" dirty="0"/>
              <a:t> bond in </a:t>
            </a:r>
            <a:r>
              <a:rPr lang="en-GB" sz="1400" dirty="0" err="1"/>
              <a:t>RsrA</a:t>
            </a:r>
            <a:r>
              <a:rPr lang="en-GB" sz="1400" dirty="0"/>
              <a:t> and the expulsion of zinc, which causes it to lose its affinity for </a:t>
            </a:r>
            <a:r>
              <a:rPr lang="en-GB" sz="1400" dirty="0" err="1"/>
              <a:t>SigR</a:t>
            </a:r>
            <a:r>
              <a:rPr lang="en-GB" sz="1400" dirty="0"/>
              <a:t>, releasing </a:t>
            </a:r>
            <a:r>
              <a:rPr lang="en-GB" sz="1400" dirty="0" err="1"/>
              <a:t>SigR</a:t>
            </a:r>
            <a:r>
              <a:rPr lang="en-GB" sz="1400" dirty="0"/>
              <a:t> to activate the transcription of &gt;100 genes and operons, including the IF3 structural gene</a:t>
            </a:r>
            <a:r>
              <a:rPr lang="en-GB" sz="1400" i="1" dirty="0"/>
              <a:t> </a:t>
            </a:r>
            <a:r>
              <a:rPr lang="en-GB" sz="1400" i="1" dirty="0" err="1"/>
              <a:t>infC</a:t>
            </a:r>
            <a:r>
              <a:rPr lang="en-GB" sz="1400" dirty="0"/>
              <a:t> (which has additional promoters that do not depend on </a:t>
            </a:r>
            <a:r>
              <a:rPr lang="en-GB" sz="1400" dirty="0" err="1"/>
              <a:t>SigR</a:t>
            </a:r>
            <a:r>
              <a:rPr lang="en-GB" sz="1400" dirty="0"/>
              <a:t>). </a:t>
            </a:r>
            <a:r>
              <a:rPr lang="en-GB" sz="1400" dirty="0" err="1"/>
              <a:t>SigR</a:t>
            </a:r>
            <a:r>
              <a:rPr lang="en-GB" sz="1400" dirty="0"/>
              <a:t> also activates the transcription of the </a:t>
            </a:r>
            <a:r>
              <a:rPr lang="en-GB" sz="1400" i="1" dirty="0" err="1"/>
              <a:t>sigR-rsrA</a:t>
            </a:r>
            <a:r>
              <a:rPr lang="en-GB" sz="1400" dirty="0"/>
              <a:t> operon from upstream </a:t>
            </a:r>
            <a:r>
              <a:rPr lang="en-GB" sz="1400" dirty="0" err="1"/>
              <a:t>autoregulatory</a:t>
            </a:r>
            <a:r>
              <a:rPr lang="en-GB" sz="1400" dirty="0"/>
              <a:t> promoter</a:t>
            </a:r>
            <a:r>
              <a:rPr lang="en-GB" sz="1400" i="1" dirty="0"/>
              <a:t> p2</a:t>
            </a:r>
            <a:r>
              <a:rPr lang="en-GB" sz="1400" dirty="0"/>
              <a:t>. Translation of the </a:t>
            </a:r>
            <a:r>
              <a:rPr lang="en-GB" sz="1400" i="1" dirty="0"/>
              <a:t>p2</a:t>
            </a:r>
            <a:r>
              <a:rPr lang="en-GB" sz="1400" dirty="0"/>
              <a:t> transcript leads to the synthesis of a longer isoform of the protein (</a:t>
            </a:r>
            <a:r>
              <a:rPr lang="en-GB" sz="1400" dirty="0" err="1"/>
              <a:t>SigR</a:t>
            </a:r>
            <a:r>
              <a:rPr lang="en-GB" sz="1400" dirty="0"/>
              <a:t>′) from an upstream ATG start codon lying between the two promoters. Unlike the stable </a:t>
            </a:r>
            <a:r>
              <a:rPr lang="en-GB" sz="1400" dirty="0" err="1"/>
              <a:t>SigR</a:t>
            </a:r>
            <a:r>
              <a:rPr lang="en-GB" sz="1400" dirty="0"/>
              <a:t> isoform, </a:t>
            </a:r>
            <a:r>
              <a:rPr lang="en-GB" sz="1400" dirty="0" err="1"/>
              <a:t>SigR</a:t>
            </a:r>
            <a:r>
              <a:rPr lang="en-GB" sz="1400" dirty="0"/>
              <a:t>′ is unstable because the N-terminal extension found only in </a:t>
            </a:r>
            <a:r>
              <a:rPr lang="en-GB" sz="1400" dirty="0" err="1"/>
              <a:t>SigR</a:t>
            </a:r>
            <a:r>
              <a:rPr lang="en-GB" sz="1400" dirty="0"/>
              <a:t>′ (pale green) makes it a substrate for </a:t>
            </a:r>
            <a:r>
              <a:rPr lang="en-GB" sz="1400" dirty="0" err="1"/>
              <a:t>Clp</a:t>
            </a:r>
            <a:r>
              <a:rPr lang="en-GB" sz="1400" dirty="0"/>
              <a:t> proteases, which are also members of the </a:t>
            </a:r>
            <a:r>
              <a:rPr lang="en-GB" sz="1400" dirty="0" err="1"/>
              <a:t>SigR</a:t>
            </a:r>
            <a:r>
              <a:rPr lang="en-GB" sz="1400" dirty="0"/>
              <a:t> regulon. This provides a second negative feedback loop controlling </a:t>
            </a:r>
            <a:r>
              <a:rPr lang="en-GB" sz="1400" dirty="0" err="1"/>
              <a:t>SigR</a:t>
            </a:r>
            <a:r>
              <a:rPr lang="en-GB" sz="1400" dirty="0"/>
              <a:t> activity</a:t>
            </a:r>
            <a:r>
              <a:rPr lang="en-GB" sz="1400" dirty="0" smtClean="0"/>
              <a:t>. (Feeney et al 2017)</a:t>
            </a:r>
            <a:endParaRPr lang="en-GB" sz="1400" dirty="0"/>
          </a:p>
        </p:txBody>
      </p:sp>
      <p:pic>
        <p:nvPicPr>
          <p:cNvPr id="5122" name="Picture 2" descr="https://journals.asm.org/cms/10.1128/mBio.00815-17/asset/f9241635-b074-462a-9a12-a88ef5275191/assets/graphic/mbo0031733480007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80" y="1858618"/>
            <a:ext cx="5920424" cy="474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73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Details are in the caption following the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550" y="244475"/>
            <a:ext cx="7667775" cy="530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721367" y="4503509"/>
            <a:ext cx="7470633" cy="235449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050" b="1" i="0" u="none" strike="noStrike" cap="none" normalizeH="0" baseline="0" dirty="0" smtClean="0">
                <a:ln>
                  <a:noFill/>
                </a:ln>
                <a:solidFill>
                  <a:srgbClr val="212121"/>
                </a:solidFill>
                <a:effectLst/>
                <a:cs typeface="Arial" panose="020B0604020202020204" pitchFamily="34" charset="0"/>
              </a:rPr>
              <a:t>Figure 1</a:t>
            </a:r>
            <a:r>
              <a:rPr lang="en-US" altLang="en-US" sz="1050" dirty="0" smtClean="0">
                <a:solidFill>
                  <a:srgbClr val="1C1D1E"/>
                </a:solidFill>
                <a:cs typeface="Arial" panose="020B0604020202020204" pitchFamily="34" charset="0"/>
              </a:rPr>
              <a:t>.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activation by thiol-perturbing and antibiotic stresses. Two promoters of the 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sigR-rsrA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operon, 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p1 and 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p2, are recognized by housekeeping sigma factors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HrdB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and by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respectively. The 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p1 transcript is translated from the non-canonical start codon, GTC, and produces stable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whereas the 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p2 transcript produces the isoform, 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3000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’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, which is N-terminally extended by 58 aa. Under unstressed reducing conditions, zinc-containing anti-sigma (ZAS) factor,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RsrA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binds and sequesters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thus limiting 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p2 transcription.</a:t>
            </a:r>
          </a:p>
          <a:p>
            <a:pPr lvl="0"/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A. A scheme under thiol-perturbing stresses. On encountering oxidants or alkylating electrophiles, conformational change occurs in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RsrA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via disulfide bond formation or alkylation, thus releasing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which directs transcription from 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p2, generating 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3000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’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. Both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and 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3000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’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 positively amplify </a:t>
            </a:r>
            <a:r>
              <a:rPr kumimoji="0" lang="en-US" altLang="en-US" sz="1050" b="0" i="1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expression, and induce other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regulon members such as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Trx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MSH and proteases. 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3000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’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 is rapidly degraded by induced proteases. The sequence logo determined from 108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target promoters is presented.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B. A scheme upon encountering translation-inhibiting antibiotics. Ribosome-targeting antibiotics induce 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p1 transcription by increasing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WhiB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-like transcriptional activator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WblC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, which binds immediately upstream of the −35 element of </a:t>
            </a:r>
            <a:r>
              <a:rPr kumimoji="0" lang="en-US" altLang="en-US" sz="1050" b="0" i="1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sigR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p1. Production of higher level of free stable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that exceeds the molar quantity of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RsrA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further amplifies the positive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autoregulatory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 loop and results in prolonged induction of the </a:t>
            </a:r>
            <a:r>
              <a:rPr kumimoji="0" lang="en-US" altLang="en-US" sz="1050" b="0" i="0" u="none" strike="noStrike" cap="none" normalizeH="0" baseline="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σ</a:t>
            </a:r>
            <a:r>
              <a:rPr kumimoji="0" lang="en-US" altLang="en-US" sz="1050" b="0" i="0" u="none" strike="noStrike" cap="none" normalizeH="0" baseline="30000" dirty="0" err="1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R</a:t>
            </a:r>
            <a:r>
              <a:rPr kumimoji="0" lang="en-US" altLang="en-US" sz="1050" b="0" i="0" u="none" strike="noStrike" cap="none" normalizeH="0" baseline="0" dirty="0" smtClean="0">
                <a:ln>
                  <a:noFill/>
                </a:ln>
                <a:solidFill>
                  <a:srgbClr val="1C1D1E"/>
                </a:solidFill>
                <a:effectLst/>
                <a:cs typeface="Arial" panose="020B0604020202020204" pitchFamily="34" charset="0"/>
              </a:rPr>
              <a:t> regulon, conferring antibiotic resistance. (Park et al 2019)</a:t>
            </a:r>
          </a:p>
        </p:txBody>
      </p:sp>
      <p:pic>
        <p:nvPicPr>
          <p:cNvPr id="4100" name="Picture 4" descr="urn:x-wiley:0950382X:media:mmi14341:mmi14341-math-00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0688" y="-579438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urn:x-wiley:0950382X:media:mmi14341:mmi14341-math-00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113" y="244475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urn:x-wiley:0950382X:media:mmi14341:mmi14341-math-000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863" y="244475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urn:x-wiley:0950382X:media:mmi14341:mmi14341-math-0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5713" y="244475"/>
            <a:ext cx="2000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0" y="-82136"/>
            <a:ext cx="841513" cy="1325563"/>
          </a:xfrm>
        </p:spPr>
        <p:txBody>
          <a:bodyPr/>
          <a:lstStyle/>
          <a:p>
            <a:r>
              <a:rPr lang="en-GB" dirty="0" smtClean="0"/>
              <a:t>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1830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400" dirty="0" smtClean="0"/>
              <a:t>What are the +</a:t>
            </a:r>
            <a:r>
              <a:rPr lang="en-GB" sz="4400" dirty="0" err="1" smtClean="0"/>
              <a:t>ves</a:t>
            </a:r>
            <a:r>
              <a:rPr lang="en-GB" sz="4400" dirty="0" smtClean="0"/>
              <a:t>/-</a:t>
            </a:r>
            <a:r>
              <a:rPr lang="en-GB" sz="4400" dirty="0" err="1" smtClean="0"/>
              <a:t>ves</a:t>
            </a:r>
            <a:r>
              <a:rPr lang="en-GB" sz="4400" dirty="0" smtClean="0"/>
              <a:t> of each? </a:t>
            </a:r>
          </a:p>
          <a:p>
            <a:r>
              <a:rPr lang="en-GB" sz="4400" dirty="0" smtClean="0"/>
              <a:t>In which context would you want to use each figure?</a:t>
            </a:r>
          </a:p>
          <a:p>
            <a:r>
              <a:rPr lang="en-GB" sz="4400" dirty="0" smtClean="0"/>
              <a:t>How else might you illustrate </a:t>
            </a:r>
            <a:r>
              <a:rPr lang="en-GB" sz="4400" smtClean="0"/>
              <a:t>this system?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4002265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225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MathJax_Main</vt:lpstr>
      <vt:lpstr>Montserrat</vt:lpstr>
      <vt:lpstr>Tahoma</vt:lpstr>
      <vt:lpstr>Office Theme</vt:lpstr>
      <vt:lpstr>Mini-discussion on model figures</vt:lpstr>
      <vt:lpstr>PowerPoint Presentation</vt:lpstr>
      <vt:lpstr>PowerPoint Presentation</vt:lpstr>
      <vt:lpstr>PowerPoint Presentation</vt:lpstr>
      <vt:lpstr>A</vt:lpstr>
      <vt:lpstr>B</vt:lpstr>
      <vt:lpstr>C</vt:lpstr>
      <vt:lpstr>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few more general notes on preparing model figures for your thesis/presentation</vt:lpstr>
      <vt:lpstr>Powerpoint Adobe programs (if you have them) Any other software you like to use https://biorender.com/  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figures</dc:title>
  <dc:creator>Morgan Feeney</dc:creator>
  <cp:lastModifiedBy>Morgan Feeney</cp:lastModifiedBy>
  <cp:revision>9</cp:revision>
  <dcterms:created xsi:type="dcterms:W3CDTF">2022-10-19T15:25:06Z</dcterms:created>
  <dcterms:modified xsi:type="dcterms:W3CDTF">2022-10-19T16:15:55Z</dcterms:modified>
</cp:coreProperties>
</file>