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5" r:id="rId11"/>
    <p:sldId id="264" r:id="rId12"/>
    <p:sldId id="268" r:id="rId13"/>
    <p:sldId id="263"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4" r:id="rId38"/>
    <p:sldId id="295" r:id="rId39"/>
    <p:sldId id="296" r:id="rId40"/>
    <p:sldId id="297" r:id="rId41"/>
    <p:sldId id="298" r:id="rId42"/>
    <p:sldId id="299"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fr-FR"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miter/>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miter/>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miter/>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9.png"/><Relationship Id="rId1"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4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95045" y="919480"/>
            <a:ext cx="10452100" cy="1136015"/>
          </a:xfrm>
          <a:solidFill>
            <a:schemeClr val="accent2"/>
          </a:solidFill>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a:normAutofit/>
          </a:bodyPr>
          <a:p>
            <a:r>
              <a:rPr lang="x-none" altLang="fr-FR">
                <a:solidFill>
                  <a:srgbClr val="002060"/>
                </a:solidFill>
              </a:rPr>
              <a:t>Framework SYMFONY</a:t>
            </a:r>
            <a:endParaRPr lang="x-none" altLang="fr-FR">
              <a:solidFill>
                <a:srgbClr val="002060"/>
              </a:solidFill>
            </a:endParaRPr>
          </a:p>
        </p:txBody>
      </p:sp>
      <p:sp>
        <p:nvSpPr>
          <p:cNvPr id="3" name="Subtitle 2"/>
          <p:cNvSpPr>
            <a:spLocks noGrp="1"/>
          </p:cNvSpPr>
          <p:nvPr>
            <p:ph type="subTitle" idx="1"/>
          </p:nvPr>
        </p:nvSpPr>
        <p:spPr>
          <a:xfrm>
            <a:off x="1539240" y="2690495"/>
            <a:ext cx="9184005" cy="3293745"/>
          </a:xfrm>
        </p:spPr>
        <p:txBody>
          <a:bodyPr/>
          <a:p>
            <a:pPr marL="342900" indent="-342900">
              <a:buClrTx/>
              <a:buFont typeface="东文宋体" charset="0"/>
              <a:buChar char="※"/>
            </a:pPr>
            <a:r>
              <a:rPr lang="x-none" altLang="fr-FR"/>
              <a:t>Presentation de Symfony, un framework PHP</a:t>
            </a:r>
            <a:endParaRPr lang="x-none" altLang="fr-FR"/>
          </a:p>
          <a:p>
            <a:pPr marL="342900" indent="-342900">
              <a:buClrTx/>
              <a:buFont typeface="东文宋体" charset="0"/>
              <a:buChar char="※"/>
            </a:pPr>
            <a:r>
              <a:rPr lang="x-none" altLang="fr-FR"/>
              <a:t>Le routeur de Symfony</a:t>
            </a:r>
            <a:endParaRPr lang="x-none" altLang="fr-FR"/>
          </a:p>
          <a:p>
            <a:pPr marL="342900" indent="-342900">
              <a:buClrTx/>
              <a:buFont typeface="东文宋体" charset="0"/>
              <a:buChar char="※"/>
            </a:pPr>
            <a:r>
              <a:rPr lang="x-none" altLang="fr-FR"/>
              <a:t>Les contrôleurs avec symfony </a:t>
            </a:r>
            <a:endParaRPr lang="x-none" altLang="fr-FR"/>
          </a:p>
          <a:p>
            <a:pPr marL="342900" indent="-342900">
              <a:buClrTx/>
              <a:buFont typeface="东文宋体" charset="0"/>
              <a:buChar char="※"/>
            </a:pPr>
            <a:r>
              <a:rPr lang="x-none" altLang="fr-FR">
                <a:solidFill>
                  <a:schemeClr val="tx1"/>
                </a:solidFill>
                <a:sym typeface="+mn-ea"/>
              </a:rPr>
              <a:t> Le moteur template twig</a:t>
            </a:r>
            <a:endParaRPr lang="x-none" altLang="fr-FR">
              <a:solidFill>
                <a:schemeClr val="tx1"/>
              </a:solidFill>
              <a:sym typeface="+mn-ea"/>
            </a:endParaRPr>
          </a:p>
          <a:p>
            <a:pPr marL="342900" indent="-342900">
              <a:buClrTx/>
              <a:buFont typeface="东文宋体" charset="0"/>
              <a:buChar char="※"/>
            </a:pPr>
            <a:r>
              <a:rPr lang="x-none" altLang="fr-FR">
                <a:solidFill>
                  <a:schemeClr val="tx1"/>
                </a:solidFill>
                <a:sym typeface="+mn-ea"/>
              </a:rPr>
              <a:t>Gérer la base de données avec Doctrine2</a:t>
            </a:r>
            <a:endParaRPr lang="x-none" altLang="fr-FR">
              <a:solidFill>
                <a:schemeClr val="tx1"/>
              </a:solidFill>
              <a:sym typeface="+mn-ea"/>
            </a:endParaRPr>
          </a:p>
          <a:p>
            <a:pPr>
              <a:buClrTx/>
              <a:buFont typeface="东文宋体" charset="0"/>
            </a:pPr>
            <a:endParaRPr lang="x-none" altLang="fr-FR"/>
          </a:p>
          <a:p>
            <a:pPr>
              <a:buClrTx/>
              <a:buFont typeface="东文宋体" charset="0"/>
            </a:pPr>
            <a:endParaRPr lang="x-none" altLang="fr-FR"/>
          </a:p>
        </p:txBody>
      </p:sp>
      <p:pic>
        <p:nvPicPr>
          <p:cNvPr id="4" name="Picture 3" descr="symfony-news_logo"/>
          <p:cNvPicPr>
            <a:picLocks noChangeAspect="1"/>
          </p:cNvPicPr>
          <p:nvPr/>
        </p:nvPicPr>
        <p:blipFill>
          <a:blip r:embed="rId1"/>
          <a:stretch>
            <a:fillRect/>
          </a:stretch>
        </p:blipFill>
        <p:spPr>
          <a:xfrm>
            <a:off x="5671820" y="5356225"/>
            <a:ext cx="1000125" cy="1000125"/>
          </a:xfrm>
          <a:prstGeom prst="star10">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766570"/>
            <a:ext cx="10515600" cy="4411345"/>
          </a:xfrm>
        </p:spPr>
        <p:txBody>
          <a:bodyPr>
            <a:normAutofit lnSpcReduction="10000"/>
          </a:bodyPr>
          <a:p>
            <a:pPr marL="342900" indent="-342900">
              <a:buClrTx/>
              <a:buFont typeface="Droid Sans" charset="0"/>
              <a:buChar char="Ѻ"/>
            </a:pPr>
            <a:r>
              <a:rPr lang="x-none" altLang="fr-FR" sz="2000" b="1"/>
              <a:t>/</a:t>
            </a:r>
            <a:r>
              <a:rPr lang="fr-FR" altLang="en-US" sz="2000" b="1"/>
              <a:t>app :</a:t>
            </a:r>
            <a:endParaRPr lang="fr-FR" altLang="en-US" sz="2000" b="1"/>
          </a:p>
          <a:p>
            <a:pPr marL="0" indent="0">
              <a:buClrTx/>
              <a:buFont typeface="Wingdings" panose="05000000000000000000" charset="2"/>
              <a:buNone/>
            </a:pPr>
            <a:r>
              <a:rPr lang="fr-FR" altLang="en-US" sz="2000"/>
              <a:t>Ce répertoire contient tout ce qui concerne votre site internet... sauf son code source. Assez étrange me direz vous. En fait c'est simplement pour séparer le code source qui fait la logique de votre site du reste. Le reste, c'est ce répertoire app. Et ce reste c'est : </a:t>
            </a:r>
            <a:r>
              <a:rPr lang="x-none" altLang="fr-FR" sz="2000"/>
              <a:t>l</a:t>
            </a:r>
            <a:r>
              <a:rPr lang="fr-FR" altLang="en-US" sz="2000"/>
              <a:t>a configuration, le cache, les fichiers logs, etc. </a:t>
            </a:r>
            <a:endParaRPr lang="fr-FR" altLang="en-US" sz="2000"/>
          </a:p>
          <a:p>
            <a:pPr marL="0" indent="0">
              <a:buClrTx/>
              <a:buFont typeface="Wingdings" panose="05000000000000000000" charset="2"/>
              <a:buNone/>
            </a:pPr>
            <a:r>
              <a:rPr lang="fr-FR" altLang="en-US" sz="2000"/>
              <a:t>Ce sont des fichiers qui concernent l'entièreté de votre site, contrairement aux fichiers de code source qui seront découpés par fonctionnalités de votre site. Dans Symfony2, un projet de site internet est une application</a:t>
            </a:r>
            <a:r>
              <a:rPr lang="x-none" altLang="fr-FR" sz="2000"/>
              <a:t>.</a:t>
            </a:r>
            <a:endParaRPr lang="x-none" altLang="fr-FR" sz="2000"/>
          </a:p>
          <a:p>
            <a:pPr marL="0" indent="0">
              <a:buClrTx/>
              <a:buFont typeface="Wingdings" panose="05000000000000000000" charset="2"/>
              <a:buNone/>
            </a:pPr>
            <a:r>
              <a:rPr lang="fr-FR" altLang="en-US" sz="2000">
                <a:sym typeface="+mn-ea"/>
              </a:rPr>
              <a:t>Ce dossier contient l’ensemble des éléments compilés de votre application, que ce soit le code php généré par Symfony ou le code compilé de Twig. Les fichiers de configurations globaux de l’application sont dans ce dossier ( Exemple config BDD).</a:t>
            </a:r>
            <a:endParaRPr lang="fr-FR" altLang="en-US" sz="2000"/>
          </a:p>
          <a:p>
            <a:pPr marL="0" indent="0">
              <a:buNone/>
            </a:pPr>
            <a:r>
              <a:rPr lang="fr-FR" altLang="en-US" sz="2000">
                <a:sym typeface="+mn-ea"/>
              </a:rPr>
              <a:t>Le script “console” est également disponible ici. </a:t>
            </a:r>
            <a:endParaRPr lang="fr-FR" altLang="en-US" sz="2000">
              <a:sym typeface="+mn-ea"/>
            </a:endParaRPr>
          </a:p>
          <a:p>
            <a:pPr marL="342900" indent="-342900">
              <a:buClrTx/>
              <a:buFont typeface="Droid Sans" charset="0"/>
              <a:buChar char="Ѻ"/>
            </a:pPr>
            <a:r>
              <a:rPr lang="x-none" altLang="fr-FR" sz="2000" b="1">
                <a:sym typeface="+mn-ea"/>
              </a:rPr>
              <a:t>/</a:t>
            </a:r>
            <a:r>
              <a:rPr lang="fr-FR" altLang="en-US" sz="2000" b="1">
                <a:sym typeface="+mn-ea"/>
              </a:rPr>
              <a:t>bin : </a:t>
            </a:r>
            <a:endParaRPr lang="fr-FR" altLang="en-US" sz="2000" b="1">
              <a:sym typeface="+mn-ea"/>
            </a:endParaRPr>
          </a:p>
          <a:p>
            <a:pPr marL="0" indent="0">
              <a:buClrTx/>
              <a:buFont typeface="Wingdings" panose="05000000000000000000" charset="2"/>
              <a:buNone/>
            </a:pPr>
            <a:r>
              <a:rPr lang="fr-FR" altLang="en-US" sz="2000">
                <a:sym typeface="+mn-ea"/>
              </a:rPr>
              <a:t>Dossier contenant des scripts à exécuter de type cronjob ou script en ligne de commande.</a:t>
            </a:r>
            <a:endParaRPr lang="fr-FR" altLang="en-US" sz="2000">
              <a:sym typeface="+mn-ea"/>
            </a:endParaRPr>
          </a:p>
          <a:p>
            <a:pPr>
              <a:buClrTx/>
              <a:buFont typeface="Wingdings" panose="05000000000000000000" charset="2"/>
              <a:buChar char=""/>
            </a:pPr>
            <a:endParaRPr lang="fr-FR" altLang="en-US" sz="2000">
              <a:sym typeface="+mn-ea"/>
            </a:endParaRPr>
          </a:p>
          <a:p>
            <a:pPr marL="0" indent="0">
              <a:buNone/>
            </a:pPr>
            <a:endParaRPr lang="x-none" altLang="fr-FR" sz="2000"/>
          </a:p>
        </p:txBody>
      </p:sp>
      <p:sp>
        <p:nvSpPr>
          <p:cNvPr id="6" name="Title 5"/>
          <p:cNvSpPr>
            <a:spLocks noGrp="1"/>
          </p:cNvSpPr>
          <p:nvPr>
            <p:ph type="title"/>
          </p:nvPr>
        </p:nvSpPr>
        <p:spPr>
          <a:xfrm>
            <a:off x="838200"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a:bodyPr>
          <a:p>
            <a:pPr marL="342900" indent="-342900">
              <a:buClrTx/>
              <a:buFont typeface="Droid Sans" charset="0"/>
              <a:buChar char="Ѻ"/>
            </a:pPr>
            <a:r>
              <a:rPr lang="x-none" altLang="fr-FR" sz="2000" b="1">
                <a:sym typeface="+mn-ea"/>
              </a:rPr>
              <a:t>/</a:t>
            </a:r>
            <a:r>
              <a:rPr lang="fr-FR" altLang="en-US" sz="2000" b="1">
                <a:sym typeface="+mn-ea"/>
              </a:rPr>
              <a:t>src : </a:t>
            </a:r>
            <a:endParaRPr lang="fr-FR" altLang="en-US" sz="2000" b="1">
              <a:sym typeface="+mn-ea"/>
            </a:endParaRPr>
          </a:p>
          <a:p>
            <a:pPr marL="0" indent="0">
              <a:buClrTx/>
              <a:buFont typeface="Droid Sans" charset="0"/>
              <a:buNone/>
            </a:pPr>
            <a:r>
              <a:rPr lang="x-none" altLang="fr-FR" sz="2000">
                <a:sym typeface="+mn-ea"/>
              </a:rPr>
              <a:t>Le dossier src contient toutes les sources de l'application, divisées en rubriques (Bundle) . Dans ce répertoire, nous organiserons notre code en bundles, des briques de notre application, dont nous verrons la définition plus loin.</a:t>
            </a:r>
            <a:endParaRPr lang="x-none" altLang="fr-FR" sz="2000">
              <a:sym typeface="+mn-ea"/>
            </a:endParaRPr>
          </a:p>
          <a:p>
            <a:pPr marL="0" indent="0">
              <a:buClrTx/>
              <a:buFont typeface="Droid Sans" charset="0"/>
              <a:buChar char="Ѻ"/>
            </a:pPr>
            <a:r>
              <a:rPr lang="x-none" altLang="fr-FR" sz="2000" b="1">
                <a:sym typeface="+mn-ea"/>
              </a:rPr>
              <a:t>  /vendor :</a:t>
            </a:r>
            <a:endParaRPr lang="x-none" altLang="fr-FR" sz="2000" b="1">
              <a:sym typeface="+mn-ea"/>
            </a:endParaRPr>
          </a:p>
          <a:p>
            <a:pPr marL="0" indent="0">
              <a:buClrTx/>
              <a:buFont typeface="Droid Sans" charset="0"/>
              <a:buNone/>
            </a:pPr>
            <a:r>
              <a:rPr lang="x-none" altLang="fr-FR" sz="2000">
                <a:sym typeface="+mn-ea"/>
              </a:rPr>
              <a:t>Ce répertoire contient toutes les bibliothèques externes à notre application. Dans ces bibliothèques externes, j'inclus Symfony2  par exemple si cette version la qui est utilisé !</a:t>
            </a:r>
            <a:endParaRPr lang="x-none" altLang="fr-FR" sz="2000">
              <a:sym typeface="+mn-ea"/>
            </a:endParaRPr>
          </a:p>
          <a:p>
            <a:pPr marL="0" indent="0">
              <a:buClrTx/>
              <a:buFont typeface="Droid Sans" charset="0"/>
              <a:buNone/>
            </a:pPr>
            <a:r>
              <a:rPr lang="x-none" altLang="fr-FR" sz="2000">
                <a:sym typeface="+mn-ea"/>
              </a:rPr>
              <a:t>Vous pouvez parcourir ce répertoire, vous y trouverez des bibliothèques comme Doctrine, Twig, SwiftMailer, etc.</a:t>
            </a:r>
            <a:endParaRPr lang="x-none" altLang="fr-FR" sz="2000">
              <a:sym typeface="+mn-ea"/>
            </a:endParaRPr>
          </a:p>
          <a:p>
            <a:pPr marL="0" indent="0">
              <a:buClrTx/>
              <a:buFont typeface="Droid Sans" charset="0"/>
              <a:buChar char="Ѻ"/>
            </a:pPr>
            <a:r>
              <a:rPr lang="x-none" altLang="fr-FR" sz="2000" b="1">
                <a:sym typeface="+mn-ea"/>
              </a:rPr>
              <a:t>  /web :</a:t>
            </a:r>
            <a:endParaRPr lang="x-none" altLang="fr-FR" sz="2000" b="1">
              <a:sym typeface="+mn-ea"/>
            </a:endParaRPr>
          </a:p>
          <a:p>
            <a:pPr marL="0" indent="0">
              <a:buClrTx/>
              <a:buFont typeface="Wingdings" panose="05000000000000000000" charset="2"/>
              <a:buNone/>
            </a:pPr>
            <a:r>
              <a:rPr lang="x-none" altLang="fr-FR" sz="2000"/>
              <a:t> Le dossier web contient tous les fichiers accessibles par l'utilisateur ( css, images, vidéos, js, etc.).</a:t>
            </a:r>
            <a:endParaRPr lang="x-none" altLang="fr-FR" sz="2000"/>
          </a:p>
          <a:p>
            <a:pPr marL="0" indent="0">
              <a:buNone/>
            </a:pPr>
            <a:endParaRPr lang="x-none" altLang="fr-FR" sz="2000"/>
          </a:p>
        </p:txBody>
      </p:sp>
      <p:sp>
        <p:nvSpPr>
          <p:cNvPr id="6" name="Title 5"/>
          <p:cNvSpPr>
            <a:spLocks noGrp="1"/>
          </p:cNvSpPr>
          <p:nvPr>
            <p:ph type="title"/>
          </p:nvPr>
        </p:nvSpPr>
        <p:spPr>
          <a:xfrm>
            <a:off x="838200"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53440" y="1765300"/>
            <a:ext cx="10515600" cy="4351338"/>
          </a:xfrm>
        </p:spPr>
        <p:txBody>
          <a:bodyPr>
            <a:normAutofit lnSpcReduction="10000"/>
          </a:bodyPr>
          <a:p>
            <a:pPr marL="0" algn="l">
              <a:buNone/>
            </a:pPr>
            <a:r>
              <a:rPr lang="x-none" altLang="fr-FR" sz="2000">
                <a:sym typeface="+mn-ea"/>
              </a:rPr>
              <a:t>Il contient un fichier app.php qui est la porte d'entrée du site, qui reçoit toutes les requetes http du site.</a:t>
            </a:r>
            <a:endParaRPr lang="x-none" altLang="fr-FR" sz="2000"/>
          </a:p>
          <a:p>
            <a:pPr marL="0" algn="l">
              <a:buNone/>
            </a:pPr>
            <a:r>
              <a:rPr lang="x-none" altLang="fr-FR" sz="2000">
                <a:sym typeface="+mn-ea"/>
              </a:rPr>
              <a:t>Le fichier config.php permet de savoir via le navigateur si la configuration du serveur convient à Symfony.</a:t>
            </a:r>
            <a:endParaRPr lang="x-none" altLang="fr-FR" sz="2000"/>
          </a:p>
          <a:p>
            <a:pPr marL="0" algn="l">
              <a:buNone/>
            </a:pPr>
            <a:r>
              <a:rPr lang="x-none" altLang="fr-FR" sz="2000">
                <a:sym typeface="+mn-ea"/>
              </a:rPr>
              <a:t>Le fichier ".htaccess" va définir la configuration de la réécriture d'Url. </a:t>
            </a:r>
            <a:endParaRPr lang="x-none" altLang="fr-FR" sz="2000">
              <a:sym typeface="+mn-ea"/>
            </a:endParaRPr>
          </a:p>
          <a:p>
            <a:pPr marL="0" indent="0">
              <a:buClrTx/>
              <a:buFont typeface="Wingdings" panose="05000000000000000000" charset="2"/>
              <a:buNone/>
            </a:pPr>
            <a:r>
              <a:rPr lang="x-none" altLang="fr-FR" sz="2000" b="1" i="1" u="sng">
                <a:sym typeface="+mn-ea"/>
              </a:rPr>
              <a:t>Quelques mots clés: </a:t>
            </a:r>
            <a:endParaRPr lang="x-none" altLang="fr-FR" sz="2000" b="1" i="1" u="sng">
              <a:sym typeface="+mn-ea"/>
            </a:endParaRPr>
          </a:p>
          <a:p>
            <a:pPr marL="0" indent="0">
              <a:buClrTx/>
              <a:buFont typeface="Wingdings" panose="05000000000000000000" charset="2"/>
              <a:buNone/>
            </a:pPr>
            <a:r>
              <a:rPr lang="x-none" altLang="fr-FR" sz="2000">
                <a:solidFill>
                  <a:schemeClr val="accent1">
                    <a:lumMod val="50000"/>
                  </a:schemeClr>
                </a:solidFill>
                <a:sym typeface="+mn-ea"/>
              </a:rPr>
              <a:t>Un Bundle : </a:t>
            </a:r>
            <a:r>
              <a:rPr lang="x-none" altLang="fr-FR" sz="2000">
                <a:sym typeface="+mn-ea"/>
              </a:rPr>
              <a:t>est un répertoire dans un projet symfony qui intègre une structure bien définie, ce répertoire permet d’implémenter plusieurs fonctionnalités qui peuvent être utilisées dans d’autre projet symfony.	</a:t>
            </a:r>
            <a:endParaRPr lang="x-none" altLang="fr-FR" sz="2000"/>
          </a:p>
          <a:p>
            <a:pPr marL="0" indent="0">
              <a:buNone/>
            </a:pPr>
            <a:r>
              <a:rPr lang="x-none" altLang="fr-FR" sz="2000">
                <a:solidFill>
                  <a:schemeClr val="accent1">
                    <a:lumMod val="50000"/>
                  </a:schemeClr>
                </a:solidFill>
                <a:sym typeface="+mn-ea"/>
              </a:rPr>
              <a:t>Twig</a:t>
            </a:r>
            <a:r>
              <a:rPr lang="x-none" altLang="fr-FR" sz="2000">
                <a:solidFill>
                  <a:schemeClr val="accent1">
                    <a:lumMod val="75000"/>
                  </a:schemeClr>
                </a:solidFill>
                <a:sym typeface="+mn-ea"/>
              </a:rPr>
              <a:t> : </a:t>
            </a:r>
            <a:r>
              <a:rPr lang="x-none" altLang="fr-FR" sz="2000">
                <a:sym typeface="+mn-ea"/>
              </a:rPr>
              <a:t>est un moteur de templates qui a été créé par SensioLabs, les créateurs de Symfony.</a:t>
            </a:r>
            <a:endParaRPr lang="x-none" altLang="fr-FR" sz="2000"/>
          </a:p>
          <a:p>
            <a:pPr marL="0" indent="0">
              <a:buNone/>
            </a:pPr>
            <a:r>
              <a:rPr lang="x-none" altLang="fr-FR" sz="2000">
                <a:sym typeface="+mn-ea"/>
              </a:rPr>
              <a:t>On le retrouve nativement dans les frameworks Symfony et Drupal8, mais il peut être installé sur la majorité des frameworks ainsi que dans un environnement PHP.</a:t>
            </a:r>
            <a:endParaRPr lang="x-none" altLang="fr-FR" sz="2000"/>
          </a:p>
          <a:p>
            <a:pPr marL="0" indent="0">
              <a:buNone/>
            </a:pPr>
            <a:r>
              <a:rPr lang="x-none" altLang="fr-FR" sz="2000">
                <a:sym typeface="+mn-ea"/>
              </a:rPr>
              <a:t>Nous y reviendrons plutard sur ces deux concepts(twig et Bundle)</a:t>
            </a:r>
            <a:endParaRPr lang="fr-FR" altLang="en-US" sz="2000"/>
          </a:p>
          <a:p>
            <a:pPr marL="0" algn="l">
              <a:buNone/>
            </a:pPr>
            <a:endParaRPr lang="fr-FR" altLang="en-US"/>
          </a:p>
        </p:txBody>
      </p:sp>
      <p:sp>
        <p:nvSpPr>
          <p:cNvPr id="6" name="Title 5"/>
          <p:cNvSpPr>
            <a:spLocks noGrp="1"/>
          </p:cNvSpPr>
          <p:nvPr>
            <p:ph type="title"/>
          </p:nvPr>
        </p:nvSpPr>
        <p:spPr>
          <a:xfrm>
            <a:off x="838200"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lnSpcReduction="10000"/>
          </a:bodyPr>
          <a:p>
            <a:pPr marL="0" indent="0">
              <a:buNone/>
            </a:pPr>
            <a:r>
              <a:rPr lang="x-none" altLang="fr-FR" sz="2000" b="1"/>
              <a:t>Pour nous resumer :</a:t>
            </a:r>
            <a:r>
              <a:rPr lang="x-none" altLang="fr-FR" sz="2000"/>
              <a:t> Retenez donc que nous passerons la plupart de notre temps dans le répertoire </a:t>
            </a:r>
            <a:r>
              <a:rPr lang="x-none" altLang="fr-FR" sz="2000">
                <a:solidFill>
                  <a:srgbClr val="FF0000"/>
                </a:solidFill>
              </a:rPr>
              <a:t>/src</a:t>
            </a:r>
            <a:r>
              <a:rPr lang="x-none" altLang="fr-FR" sz="2000"/>
              <a:t>, à travailler sur nos bundles. On touchera également pas mal au répertoire </a:t>
            </a:r>
            <a:r>
              <a:rPr lang="x-none" altLang="fr-FR" sz="2000">
                <a:solidFill>
                  <a:srgbClr val="FF0000"/>
                </a:solidFill>
              </a:rPr>
              <a:t>/app </a:t>
            </a:r>
            <a:r>
              <a:rPr lang="x-none" altLang="fr-FR" sz="2000"/>
              <a:t>pour configurer notre application. Et lorsque nous installerons des bundles téléchargés, nous le ferons dans le répertoire </a:t>
            </a:r>
            <a:r>
              <a:rPr lang="x-none" altLang="fr-FR" sz="2000">
                <a:solidFill>
                  <a:srgbClr val="FF0000"/>
                </a:solidFill>
              </a:rPr>
              <a:t>/vendor</a:t>
            </a:r>
            <a:r>
              <a:rPr lang="x-none" altLang="fr-FR" sz="2000"/>
              <a:t>.</a:t>
            </a:r>
            <a:endParaRPr lang="x-none" altLang="fr-FR" sz="2000"/>
          </a:p>
          <a:p>
            <a:pPr marL="0" indent="0">
              <a:buNone/>
            </a:pPr>
            <a:r>
              <a:rPr lang="x-none" altLang="fr-FR" sz="2000"/>
              <a:t>Apres avoir definir de manière global l'architecture de symfony nous allons entrez un peu plus en détail sur les differents éléments( </a:t>
            </a:r>
            <a:r>
              <a:rPr lang="x-none" altLang="fr-FR" sz="2000">
                <a:solidFill>
                  <a:schemeClr val="accent1">
                    <a:lumMod val="50000"/>
                  </a:schemeClr>
                </a:solidFill>
              </a:rPr>
              <a:t>Le contrôleur frontal, l'architecture conceptuelle, les bundles</a:t>
            </a:r>
            <a:r>
              <a:rPr lang="x-none" altLang="fr-FR" sz="2000"/>
              <a:t>)</a:t>
            </a:r>
            <a:endParaRPr lang="x-none" altLang="fr-FR" sz="2000"/>
          </a:p>
          <a:p>
            <a:pPr marL="0" indent="0">
              <a:buNone/>
            </a:pPr>
            <a:endParaRPr lang="x-none" altLang="fr-FR" sz="2000"/>
          </a:p>
          <a:p>
            <a:pPr>
              <a:buClrTx/>
              <a:buFont typeface="Droid Sans" charset="0"/>
              <a:buChar char="҈"/>
            </a:pPr>
            <a:r>
              <a:rPr lang="x-none" altLang="fr-FR" sz="2400" i="1">
                <a:solidFill>
                  <a:schemeClr val="accent1">
                    <a:lumMod val="50000"/>
                  </a:schemeClr>
                </a:solidFill>
                <a:latin typeface="+mn-ea"/>
                <a:ea typeface="AR PL KaitiM Big5" charset="0"/>
              </a:rPr>
              <a:t>   Le contrôleur frontal</a:t>
            </a:r>
            <a:endParaRPr lang="x-none" altLang="fr-FR" sz="2400" i="1">
              <a:solidFill>
                <a:schemeClr val="accent1">
                  <a:lumMod val="50000"/>
                </a:schemeClr>
              </a:solidFill>
              <a:latin typeface="+mn-ea"/>
              <a:ea typeface="AR PL KaitiM Big5" charset="0"/>
            </a:endParaRPr>
          </a:p>
          <a:p>
            <a:pPr marL="0" indent="0">
              <a:buNone/>
            </a:pPr>
            <a:r>
              <a:rPr lang="x-none" altLang="fr-FR" sz="2000"/>
              <a:t>Le contrôleur frontal (front controller, en anglais) est le</a:t>
            </a:r>
            <a:r>
              <a:rPr lang="x-none" altLang="fr-FR" sz="2000">
                <a:solidFill>
                  <a:srgbClr val="FF0000"/>
                </a:solidFill>
              </a:rPr>
              <a:t> point d'entrée</a:t>
            </a:r>
            <a:r>
              <a:rPr lang="x-none" altLang="fr-FR" sz="2000">
                <a:solidFill>
                  <a:schemeClr val="tx1"/>
                </a:solidFill>
              </a:rPr>
              <a:t> d</a:t>
            </a:r>
            <a:r>
              <a:rPr lang="x-none" altLang="fr-FR" sz="2000"/>
              <a:t>e votre application. C'est le fichier par lequel passent toutes vos pages. Vous devez surement connaitre le principe du</a:t>
            </a:r>
            <a:r>
              <a:rPr lang="x-none" altLang="fr-FR" sz="2000">
                <a:solidFill>
                  <a:schemeClr val="accent1">
                    <a:lumMod val="50000"/>
                  </a:schemeClr>
                </a:solidFill>
              </a:rPr>
              <a:t> index.php </a:t>
            </a:r>
            <a:r>
              <a:rPr lang="x-none" altLang="fr-FR" sz="2000"/>
              <a:t>et des </a:t>
            </a:r>
            <a:r>
              <a:rPr lang="x-none" altLang="fr-FR" sz="2000">
                <a:solidFill>
                  <a:schemeClr val="accent1">
                    <a:lumMod val="50000"/>
                  </a:schemeClr>
                </a:solidFill>
              </a:rPr>
              <a:t>pseudo-frames</a:t>
            </a:r>
            <a:r>
              <a:rPr lang="x-none" altLang="fr-FR" sz="2000"/>
              <a:t> (avec des URL du type</a:t>
            </a:r>
            <a:r>
              <a:rPr lang="x-none" altLang="fr-FR" sz="2000">
                <a:solidFill>
                  <a:srgbClr val="FF0000"/>
                </a:solidFill>
              </a:rPr>
              <a:t> index.php?page=blog</a:t>
            </a:r>
            <a:r>
              <a:rPr lang="x-none" altLang="fr-FR" sz="2000"/>
              <a:t>) ; et bien</a:t>
            </a:r>
            <a:r>
              <a:rPr lang="x-none" altLang="fr-FR" sz="2000">
                <a:solidFill>
                  <a:schemeClr val="accent2">
                    <a:lumMod val="50000"/>
                  </a:schemeClr>
                </a:solidFill>
              </a:rPr>
              <a:t> ce index.php est un contrôleur frontal</a:t>
            </a:r>
            <a:r>
              <a:rPr lang="x-none" altLang="fr-FR" sz="2000"/>
              <a:t>.</a:t>
            </a:r>
            <a:r>
              <a:rPr lang="x-none" altLang="fr-FR" sz="2000">
                <a:sym typeface="+mn-ea"/>
              </a:rPr>
              <a:t> Dans Symfony2, le contrôleur frontal se situe dans le répertoire</a:t>
            </a:r>
            <a:r>
              <a:rPr lang="x-none" altLang="fr-FR" sz="2000">
                <a:solidFill>
                  <a:schemeClr val="accent1">
                    <a:lumMod val="50000"/>
                  </a:schemeClr>
                </a:solidFill>
                <a:sym typeface="+mn-ea"/>
              </a:rPr>
              <a:t> </a:t>
            </a:r>
            <a:r>
              <a:rPr lang="x-none" altLang="fr-FR" sz="2000">
                <a:solidFill>
                  <a:srgbClr val="FF0000"/>
                </a:solidFill>
                <a:sym typeface="+mn-ea"/>
              </a:rPr>
              <a:t>/web</a:t>
            </a:r>
            <a:r>
              <a:rPr lang="x-none" altLang="fr-FR" sz="2000">
                <a:solidFill>
                  <a:schemeClr val="accent1">
                    <a:lumMod val="50000"/>
                  </a:schemeClr>
                </a:solidFill>
                <a:sym typeface="+mn-ea"/>
              </a:rPr>
              <a:t>,</a:t>
            </a:r>
            <a:r>
              <a:rPr lang="x-none" altLang="fr-FR" sz="2000">
                <a:solidFill>
                  <a:schemeClr val="tx1"/>
                </a:solidFill>
                <a:sym typeface="+mn-ea"/>
              </a:rPr>
              <a:t> il s'agit de </a:t>
            </a:r>
            <a:r>
              <a:rPr lang="x-none" altLang="fr-FR" sz="2000">
                <a:solidFill>
                  <a:schemeClr val="accent1">
                    <a:lumMod val="50000"/>
                  </a:schemeClr>
                </a:solidFill>
                <a:sym typeface="+mn-ea"/>
              </a:rPr>
              <a:t>app.php </a:t>
            </a:r>
            <a:r>
              <a:rPr lang="x-none" altLang="fr-FR" sz="2000">
                <a:solidFill>
                  <a:schemeClr val="tx1"/>
                </a:solidFill>
                <a:sym typeface="+mn-ea"/>
              </a:rPr>
              <a:t>ou</a:t>
            </a:r>
            <a:r>
              <a:rPr lang="x-none" altLang="fr-FR" sz="2000">
                <a:solidFill>
                  <a:schemeClr val="accent1">
                    <a:lumMod val="50000"/>
                  </a:schemeClr>
                </a:solidFill>
                <a:sym typeface="+mn-ea"/>
              </a:rPr>
              <a:t> app_dev.php</a:t>
            </a:r>
            <a:r>
              <a:rPr lang="x-none" altLang="fr-FR" sz="2000">
                <a:sym typeface="+mn-ea"/>
              </a:rPr>
              <a:t>.</a:t>
            </a:r>
            <a:endParaRPr lang="x-none" altLang="fr-FR" sz="2000"/>
          </a:p>
          <a:p>
            <a:pPr marL="0" indent="0">
              <a:buNone/>
            </a:pPr>
            <a:endParaRPr lang="x-none" altLang="fr-FR" sz="2000"/>
          </a:p>
        </p:txBody>
      </p:sp>
      <p:sp>
        <p:nvSpPr>
          <p:cNvPr id="6" name="Title 5"/>
          <p:cNvSpPr>
            <a:spLocks noGrp="1"/>
          </p:cNvSpPr>
          <p:nvPr>
            <p:ph type="title"/>
          </p:nvPr>
        </p:nvSpPr>
        <p:spPr>
          <a:xfrm>
            <a:off x="838200"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23595" y="1825625"/>
            <a:ext cx="10515600" cy="4351338"/>
          </a:xfrm>
        </p:spPr>
        <p:txBody>
          <a:bodyPr>
            <a:normAutofit lnSpcReduction="20000"/>
          </a:bodyPr>
          <a:p>
            <a:pPr marL="514350" indent="-514350">
              <a:buClrTx/>
              <a:buFont typeface="+mj-ea"/>
              <a:buAutoNum type="circleNumDbPlain"/>
            </a:pPr>
            <a:r>
              <a:rPr lang="x-none" altLang="fr-FR" sz="2000">
                <a:sym typeface="+mn-ea"/>
              </a:rPr>
              <a:t>Deux environnements de travail</a:t>
            </a:r>
            <a:endParaRPr lang="x-none" altLang="fr-FR" sz="2000">
              <a:sym typeface="+mn-ea"/>
            </a:endParaRPr>
          </a:p>
          <a:p>
            <a:pPr marL="0" indent="0">
              <a:buClrTx/>
              <a:buFont typeface="+mj-ea"/>
              <a:buNone/>
            </a:pPr>
            <a:r>
              <a:rPr lang="x-none" altLang="fr-FR" sz="2000">
                <a:sym typeface="+mn-ea"/>
              </a:rPr>
              <a:t>L'objectif est de répondre au mieux suivant la personne qui visite le site :</a:t>
            </a:r>
            <a:endParaRPr lang="x-none" altLang="fr-FR" sz="2000">
              <a:sym typeface="+mn-ea"/>
            </a:endParaRPr>
          </a:p>
          <a:p>
            <a:pPr marL="342900" indent="-342900">
              <a:buClrTx/>
              <a:buFont typeface="Wingdings" panose="05000000000000000000" charset="2"/>
              <a:buChar char=""/>
            </a:pPr>
            <a:r>
              <a:rPr lang="x-none" altLang="fr-FR" sz="2000">
                <a:sym typeface="+mn-ea"/>
              </a:rPr>
              <a:t>Un développeur a besoin d'informations sur la page afin de l'aider à développer. En cas d'erreur, il veut tous les détails pour pouvoir déboguer facilement. Il n'a pas besoin de rapidité.</a:t>
            </a:r>
            <a:endParaRPr lang="x-none" altLang="fr-FR" sz="2000">
              <a:sym typeface="+mn-ea"/>
            </a:endParaRPr>
          </a:p>
          <a:p>
            <a:pPr marL="342900" indent="-342900">
              <a:buClrTx/>
              <a:buFont typeface="Wingdings" panose="05000000000000000000" charset="2"/>
              <a:buChar char=""/>
            </a:pPr>
            <a:r>
              <a:rPr lang="x-none" altLang="fr-FR" sz="2000">
                <a:sym typeface="+mn-ea"/>
              </a:rPr>
              <a:t>Un visiteur normal n'a pas besoin d'informations particulières sur la page. En cas d'erreur, l'origine de celle-ci ne l'intéresse pas du tout, il veut juste retourner d'où il vient. Par contre, il veut que le site soit le plus rapide possible à charger.</a:t>
            </a:r>
            <a:endParaRPr lang="x-none" altLang="fr-FR" sz="2000">
              <a:sym typeface="+mn-ea"/>
            </a:endParaRPr>
          </a:p>
          <a:p>
            <a:pPr marL="0" indent="0">
              <a:buClrTx/>
              <a:buFont typeface="Wingdings" panose="05000000000000000000" charset="2"/>
              <a:buNone/>
            </a:pPr>
            <a:r>
              <a:rPr lang="x-none" altLang="fr-FR" sz="2000">
                <a:sym typeface="+mn-ea"/>
              </a:rPr>
              <a:t>Vous voyez la différence ? À chacun ses besoins, et Symfony2 compte bien tous les remplir. C'est pourquoi il offre plusieurs environnements de travail :</a:t>
            </a:r>
            <a:endParaRPr lang="x-none" altLang="fr-FR" sz="2000">
              <a:sym typeface="+mn-ea"/>
            </a:endParaRPr>
          </a:p>
          <a:p>
            <a:pPr marL="0" indent="0">
              <a:buClrTx/>
              <a:buFont typeface="Wingdings" panose="05000000000000000000" charset="2"/>
              <a:buChar char=""/>
            </a:pPr>
            <a:r>
              <a:rPr lang="x-none" altLang="fr-FR" sz="2000">
                <a:sym typeface="+mn-ea"/>
              </a:rPr>
              <a:t>L'environnement de développement, appelé « </a:t>
            </a:r>
            <a:r>
              <a:rPr lang="x-none" altLang="fr-FR" sz="2000">
                <a:solidFill>
                  <a:srgbClr val="FF0000"/>
                </a:solidFill>
                <a:sym typeface="+mn-ea"/>
              </a:rPr>
              <a:t>dev</a:t>
            </a:r>
            <a:r>
              <a:rPr lang="x-none" altLang="fr-FR" sz="2000">
                <a:sym typeface="+mn-ea"/>
              </a:rPr>
              <a:t> », accessible en utilisant le contrôleur frontal </a:t>
            </a:r>
            <a:r>
              <a:rPr lang="x-none" altLang="fr-FR" sz="2000">
                <a:solidFill>
                  <a:srgbClr val="FF0000"/>
                </a:solidFill>
                <a:sym typeface="+mn-ea"/>
              </a:rPr>
              <a:t>app_dev.php</a:t>
            </a:r>
            <a:r>
              <a:rPr lang="x-none" altLang="fr-FR" sz="2000">
                <a:sym typeface="+mn-ea"/>
              </a:rPr>
              <a:t>. C'est l'environnement que l'on utilisera toujours pour développer.</a:t>
            </a:r>
            <a:endParaRPr lang="x-none" altLang="fr-FR" sz="2000">
              <a:sym typeface="+mn-ea"/>
            </a:endParaRPr>
          </a:p>
          <a:p>
            <a:pPr marL="0" indent="0">
              <a:buClrTx/>
              <a:buFont typeface="Wingdings" panose="05000000000000000000" charset="2"/>
              <a:buChar char=""/>
            </a:pPr>
            <a:r>
              <a:rPr lang="x-none" altLang="fr-FR" sz="2000">
                <a:sym typeface="+mn-ea"/>
              </a:rPr>
              <a:t>L'environnement de production, appelé «</a:t>
            </a:r>
            <a:r>
              <a:rPr lang="x-none" altLang="fr-FR" sz="2000">
                <a:solidFill>
                  <a:srgbClr val="FF0000"/>
                </a:solidFill>
                <a:sym typeface="+mn-ea"/>
              </a:rPr>
              <a:t> prod</a:t>
            </a:r>
            <a:r>
              <a:rPr lang="x-none" altLang="fr-FR" sz="2000">
                <a:sym typeface="+mn-ea"/>
              </a:rPr>
              <a:t> », accessible en utilisant le contrôleur frontal </a:t>
            </a:r>
            <a:r>
              <a:rPr lang="x-none" altLang="fr-FR" sz="2000">
                <a:solidFill>
                  <a:srgbClr val="FF0000"/>
                </a:solidFill>
                <a:sym typeface="+mn-ea"/>
              </a:rPr>
              <a:t>app.php</a:t>
            </a:r>
            <a:r>
              <a:rPr lang="x-none" altLang="fr-FR" sz="2000">
                <a:sym typeface="+mn-ea"/>
              </a:rPr>
              <a:t>.</a:t>
            </a:r>
            <a:endParaRPr lang="x-none" altLang="fr-FR" sz="2000">
              <a:sym typeface="+mn-ea"/>
            </a:endParaRPr>
          </a:p>
          <a:p>
            <a:pPr marL="514350" indent="-514350">
              <a:buClrTx/>
              <a:buFont typeface="+mj-ea"/>
              <a:buAutoNum type="circleNumDbPlain" startAt="2"/>
            </a:pPr>
            <a:r>
              <a:rPr lang="fr-FR" altLang="en-US" sz="2000"/>
              <a:t>Concrètement, qu'est-ce que contrôle le contrôleur frontal ?</a:t>
            </a:r>
            <a:endParaRPr lang="fr-FR" altLang="en-US" sz="2000"/>
          </a:p>
        </p:txBody>
      </p:sp>
      <p:sp>
        <p:nvSpPr>
          <p:cNvPr id="6" name="Title 5"/>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a:bodyPr>
          <a:p>
            <a:pPr marL="0" indent="0">
              <a:buNone/>
            </a:pPr>
            <a:r>
              <a:rPr lang="fr-FR" altLang="en-US" sz="2000"/>
              <a:t>Pour </a:t>
            </a:r>
            <a:r>
              <a:rPr lang="x-none" altLang="fr-FR" sz="2000"/>
              <a:t>repondre à cette question</a:t>
            </a:r>
            <a:r>
              <a:rPr lang="fr-FR" altLang="en-US" sz="2000"/>
              <a:t>, rien de tel que... d'ouvrir le fichier app.php. Ouvrez-le et vous constaterez qu'il ne fait pas grand chose. En effet, le but du contrôleur frontal n'est pas de faire quelque chose, mais d'être un point d'entrée de notre application. Il se limite donc à appeler le </a:t>
            </a:r>
            <a:r>
              <a:rPr lang="fr-FR" altLang="en-US" sz="2000">
                <a:solidFill>
                  <a:srgbClr val="FF0000"/>
                </a:solidFill>
              </a:rPr>
              <a:t>noyau (Kernel) </a:t>
            </a:r>
            <a:r>
              <a:rPr lang="fr-FR" altLang="en-US" sz="2000"/>
              <a:t>de Symfony en disant « On vient de recevoir une requête, transforme la en réponse s'il-te-plait ».</a:t>
            </a:r>
            <a:endParaRPr lang="fr-FR" altLang="en-US" sz="2000"/>
          </a:p>
          <a:p>
            <a:pPr marL="0" indent="0">
              <a:buNone/>
            </a:pPr>
            <a:r>
              <a:rPr lang="x-none" altLang="fr-FR" sz="2000"/>
              <a:t>V</a:t>
            </a:r>
            <a:r>
              <a:rPr lang="fr-FR" altLang="en-US" sz="2000"/>
              <a:t>oyez le contrôleur frontal comme un fichier à nous (</a:t>
            </a:r>
            <a:r>
              <a:rPr lang="fr-FR" altLang="en-US" sz="2000">
                <a:solidFill>
                  <a:schemeClr val="accent1">
                    <a:lumMod val="50000"/>
                  </a:schemeClr>
                </a:solidFill>
              </a:rPr>
              <a:t>il est dans notre répertoire /web</a:t>
            </a:r>
            <a:r>
              <a:rPr lang="fr-FR" altLang="en-US" sz="2000"/>
              <a:t>), et le Kernel comme un composant Symfony, une boite noire (</a:t>
            </a:r>
            <a:r>
              <a:rPr lang="fr-FR" altLang="en-US" sz="2000">
                <a:solidFill>
                  <a:schemeClr val="accent1">
                    <a:lumMod val="50000"/>
                  </a:schemeClr>
                </a:solidFill>
              </a:rPr>
              <a:t>il est dans le répertoire /vendor</a:t>
            </a:r>
            <a:r>
              <a:rPr lang="fr-FR" altLang="en-US" sz="2000"/>
              <a:t>). Vous voyez comment on a utilisé notre premier composant Symfony : on a délégué la gestion de la requête au Kernel. Bien sûr ce Kernel aura besoin de nous pour savoir quoi exécuter comme code, mais il gère déjà plusieurs choses que nous avons vues : la gestion des erreurs, l'ajout de la toolbar en bas de l'écran, etc. On n'a encore rien fait, et pourtant on a déjà gagné du temps !</a:t>
            </a:r>
            <a:endParaRPr lang="fr-FR" altLang="en-US" sz="2000"/>
          </a:p>
          <a:p>
            <a:pPr marL="0" indent="0">
              <a:buNone/>
            </a:pPr>
            <a:endParaRPr lang="x-none" altLang="fr-FR" sz="2000">
              <a:solidFill>
                <a:schemeClr val="tx1">
                  <a:lumMod val="95000"/>
                  <a:lumOff val="5000"/>
                </a:schemeClr>
              </a:solidFill>
            </a:endParaRPr>
          </a:p>
          <a:p>
            <a:pPr marL="0" indent="0">
              <a:buClrTx/>
              <a:buFont typeface="Droid Sans" charset="0"/>
              <a:buNone/>
            </a:pPr>
            <a:endParaRPr lang="x-none" altLang="fr-FR" sz="2400">
              <a:solidFill>
                <a:schemeClr val="accent1">
                  <a:lumMod val="50000"/>
                </a:schemeClr>
              </a:solidFill>
            </a:endParaRPr>
          </a:p>
        </p:txBody>
      </p:sp>
      <p:sp>
        <p:nvSpPr>
          <p:cNvPr id="6" name="Title 5"/>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457200" indent="-457200">
              <a:buClrTx/>
              <a:buFont typeface="Droid Sans" charset="0"/>
              <a:buChar char="҈"/>
            </a:pPr>
            <a:r>
              <a:rPr lang="x-none" altLang="fr-FR" sz="2400">
                <a:solidFill>
                  <a:schemeClr val="accent1">
                    <a:lumMod val="50000"/>
                  </a:schemeClr>
                </a:solidFill>
                <a:sym typeface="+mn-ea"/>
              </a:rPr>
              <a:t>  L'architecture conceptuelle de Symfony</a:t>
            </a:r>
            <a:endParaRPr lang="x-none" altLang="fr-FR" sz="2400">
              <a:solidFill>
                <a:schemeClr val="accent1">
                  <a:lumMod val="50000"/>
                </a:schemeClr>
              </a:solidFill>
              <a:sym typeface="+mn-ea"/>
            </a:endParaRPr>
          </a:p>
          <a:p>
            <a:pPr marL="0" indent="0">
              <a:buClrTx/>
              <a:buFont typeface="Droid Sans" charset="0"/>
              <a:buNone/>
            </a:pPr>
            <a:r>
              <a:rPr lang="x-none" altLang="fr-FR" sz="2000">
                <a:solidFill>
                  <a:schemeClr val="tx1">
                    <a:lumMod val="95000"/>
                    <a:lumOff val="5000"/>
                  </a:schemeClr>
                </a:solidFill>
                <a:sym typeface="+mn-ea"/>
              </a:rPr>
              <a:t>Symfony utilise une architecture MVC pour le développement de ces applications. Nous n'allons pas entrez en détaille sur cette méthode de développement, pour ceux qui voudrons approfondir(http://www.siteduzero.com/tutoriel-3-31452-adopter-un-style-de-programmation-clair-avec-le-modele-mvc.html). Nous allons quand même dire un mot sur cette architecture.  </a:t>
            </a:r>
            <a:endParaRPr lang="x-none" altLang="fr-FR" sz="2000">
              <a:solidFill>
                <a:schemeClr val="tx1">
                  <a:lumMod val="95000"/>
                  <a:lumOff val="5000"/>
                </a:schemeClr>
              </a:solidFill>
              <a:sym typeface="+mn-ea"/>
            </a:endParaRPr>
          </a:p>
          <a:p>
            <a:pPr marL="0" indent="0">
              <a:buClrTx/>
              <a:buFont typeface="Droid Sans" charset="0"/>
              <a:buNone/>
            </a:pPr>
            <a:r>
              <a:rPr lang="x-none" altLang="fr-FR" sz="2000">
                <a:solidFill>
                  <a:schemeClr val="tx1">
                    <a:lumMod val="95000"/>
                    <a:lumOff val="5000"/>
                  </a:schemeClr>
                </a:solidFill>
                <a:sym typeface="+mn-ea"/>
              </a:rPr>
              <a:t>MVC signifie « Modèle / Vue / Contrôleur ». C'est un découpage très répandu pour développer les sites Internet, car il sépare les couches selon leur logique propre :</a:t>
            </a:r>
            <a:endParaRPr lang="x-none" altLang="fr-FR" sz="2000">
              <a:solidFill>
                <a:schemeClr val="tx1">
                  <a:lumMod val="95000"/>
                  <a:lumOff val="5000"/>
                </a:schemeClr>
              </a:solidFill>
              <a:sym typeface="+mn-ea"/>
            </a:endParaRPr>
          </a:p>
          <a:p>
            <a:pPr marL="342900" indent="-342900">
              <a:buClrTx/>
              <a:buFont typeface="Arial" charset="0"/>
              <a:buChar char="•"/>
            </a:pPr>
            <a:r>
              <a:rPr lang="x-none" altLang="fr-FR" sz="2000">
                <a:solidFill>
                  <a:schemeClr val="tx1">
                    <a:lumMod val="95000"/>
                    <a:lumOff val="5000"/>
                  </a:schemeClr>
                </a:solidFill>
                <a:sym typeface="+mn-ea"/>
              </a:rPr>
              <a:t>Le Contrôleur (ou Controller) : son rôle est de générer la réponse à la requête HTTP demandée par notre visiteur. Il est la couche qui se charge d'analyser et de traiter la requête de l'utilisateur.</a:t>
            </a:r>
            <a:endParaRPr lang="x-none" altLang="fr-FR" sz="2000">
              <a:solidFill>
                <a:schemeClr val="tx1">
                  <a:lumMod val="95000"/>
                  <a:lumOff val="5000"/>
                </a:schemeClr>
              </a:solidFill>
              <a:sym typeface="+mn-ea"/>
            </a:endParaRPr>
          </a:p>
          <a:p>
            <a:pPr marL="342900" indent="-342900">
              <a:buClrTx/>
              <a:buFont typeface="Arial" charset="0"/>
              <a:buChar char="•"/>
            </a:pPr>
            <a:r>
              <a:rPr lang="x-none" altLang="fr-FR" sz="2000">
                <a:solidFill>
                  <a:schemeClr val="tx1">
                    <a:lumMod val="95000"/>
                    <a:lumOff val="5000"/>
                  </a:schemeClr>
                </a:solidFill>
                <a:sym typeface="+mn-ea"/>
              </a:rPr>
              <a:t>Le Modèle (ou Model) : son rôle est de gérer vos données et votre contenu.</a:t>
            </a:r>
            <a:endParaRPr lang="x-none" altLang="fr-FR" sz="2000">
              <a:solidFill>
                <a:schemeClr val="tx1">
                  <a:lumMod val="95000"/>
                  <a:lumOff val="5000"/>
                </a:schemeClr>
              </a:solidFill>
              <a:sym typeface="+mn-ea"/>
            </a:endParaRPr>
          </a:p>
        </p:txBody>
      </p:sp>
      <p:sp>
        <p:nvSpPr>
          <p:cNvPr id="6" name="Title 5"/>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fr-FR" altLang="en-US" sz="2000"/>
              <a:t>La Vue (ou View) : son rôle est d'afficher les pages.</a:t>
            </a:r>
            <a:endParaRPr lang="fr-FR" altLang="en-US" sz="2000"/>
          </a:p>
        </p:txBody>
      </p:sp>
      <p:sp>
        <p:nvSpPr>
          <p:cNvPr id="6" name="Title 5"/>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pic>
        <p:nvPicPr>
          <p:cNvPr id="2" name="Picture 1" descr="vue"/>
          <p:cNvPicPr>
            <a:picLocks noChangeAspect="1"/>
          </p:cNvPicPr>
          <p:nvPr/>
        </p:nvPicPr>
        <p:blipFill>
          <a:blip r:embed="rId1"/>
          <a:stretch>
            <a:fillRect/>
          </a:stretch>
        </p:blipFill>
        <p:spPr>
          <a:xfrm>
            <a:off x="1847215" y="2264410"/>
            <a:ext cx="7668895" cy="36474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endParaRPr lang="fr-FR" altLang="en-US" sz="2000"/>
          </a:p>
          <a:p>
            <a:pPr marL="0" indent="0">
              <a:buNone/>
            </a:pPr>
            <a:r>
              <a:rPr lang="fr-FR" altLang="en-US" sz="2000">
                <a:sym typeface="+mn-ea"/>
              </a:rPr>
              <a:t>Afin de bien visualiser tous les acteurs que nous avons vu jusqu'à présent, je vous propose un schéma du parcours complet d'une requête dans Symfony2 : </a:t>
            </a:r>
            <a:r>
              <a:rPr lang="x-none" altLang="fr-FR" sz="2000">
                <a:sym typeface="+mn-ea"/>
              </a:rPr>
              <a:t>##&gt;</a:t>
            </a:r>
            <a:endParaRPr lang="x-none" altLang="fr-FR" sz="2000">
              <a:sym typeface="+mn-ea"/>
            </a:endParaRPr>
          </a:p>
          <a:p>
            <a:pPr marL="0" indent="0">
              <a:buNone/>
            </a:pPr>
            <a:endParaRPr lang="fr-FR" altLang="en-US" sz="2000"/>
          </a:p>
          <a:p>
            <a:pPr marL="342900" indent="-342900">
              <a:buClrTx/>
              <a:buFont typeface="Wingdings" panose="05000000000000000000" charset="2"/>
              <a:buChar char=""/>
            </a:pPr>
            <a:r>
              <a:rPr lang="fr-FR" altLang="en-US" sz="2000"/>
              <a:t>En le parcourant avec des mots, voici ce que cela donne :</a:t>
            </a:r>
            <a:endParaRPr lang="fr-FR" altLang="en-US" sz="2000"/>
          </a:p>
          <a:p>
            <a:pPr marL="342900" indent="-342900">
              <a:buClrTx/>
              <a:buFont typeface="Wingdings" panose="05000000000000000000" charset="2"/>
              <a:buChar char=""/>
            </a:pPr>
            <a:r>
              <a:rPr lang="fr-FR" altLang="en-US" sz="2000"/>
              <a:t>Le visiteur demande la page /blog ;</a:t>
            </a:r>
            <a:endParaRPr lang="fr-FR" altLang="en-US" sz="2000"/>
          </a:p>
          <a:p>
            <a:pPr marL="342900" indent="-342900">
              <a:buClrTx/>
              <a:buFont typeface="Wingdings" panose="05000000000000000000" charset="2"/>
              <a:buChar char=""/>
            </a:pPr>
            <a:r>
              <a:rPr lang="fr-FR" altLang="en-US" sz="2000"/>
              <a:t>Le contrôleur frontal reçoit la requête, charge le Kernel et la lui transmet ;</a:t>
            </a:r>
            <a:endParaRPr lang="fr-FR" altLang="en-US" sz="2000"/>
          </a:p>
          <a:p>
            <a:pPr marL="0" indent="0">
              <a:buNone/>
            </a:pPr>
            <a:endParaRPr lang="fr-FR" altLang="en-US" sz="2000"/>
          </a:p>
        </p:txBody>
      </p:sp>
      <p:pic>
        <p:nvPicPr>
          <p:cNvPr id="11" name="Content Placeholder 10" descr="vue1"/>
          <p:cNvPicPr>
            <a:picLocks noChangeAspect="1"/>
          </p:cNvPicPr>
          <p:nvPr>
            <p:ph sz="half" idx="2"/>
          </p:nvPr>
        </p:nvPicPr>
        <p:blipFill>
          <a:blip r:embed="rId1"/>
          <a:stretch>
            <a:fillRect/>
          </a:stretch>
        </p:blipFill>
        <p:spPr>
          <a:xfrm>
            <a:off x="6438265" y="1425575"/>
            <a:ext cx="4648200" cy="2590800"/>
          </a:xfrm>
          <a:prstGeom prst="rect">
            <a:avLst/>
          </a:prstGeom>
        </p:spPr>
      </p:pic>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pic>
        <p:nvPicPr>
          <p:cNvPr id="12" name="Picture 11" descr="vue3"/>
          <p:cNvPicPr>
            <a:picLocks noChangeAspect="1"/>
          </p:cNvPicPr>
          <p:nvPr/>
        </p:nvPicPr>
        <p:blipFill>
          <a:blip r:embed="rId2"/>
          <a:stretch>
            <a:fillRect/>
          </a:stretch>
        </p:blipFill>
        <p:spPr>
          <a:xfrm>
            <a:off x="6496050" y="3858260"/>
            <a:ext cx="4780915" cy="26930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530840" cy="4351655"/>
          </a:xfrm>
        </p:spPr>
        <p:txBody>
          <a:bodyPr>
            <a:normAutofit lnSpcReduction="10000"/>
          </a:bodyPr>
          <a:p>
            <a:pPr marL="342900" indent="-342900">
              <a:buClrTx/>
              <a:buFont typeface="Wingdings" panose="05000000000000000000" charset="2"/>
              <a:buChar char=""/>
            </a:pPr>
            <a:r>
              <a:rPr lang="fr-FR" altLang="en-US" sz="2000"/>
              <a:t>Le Kernel demande au Routeur quel contrôleur exécuter pour l'URL /blog. Ce Routeur est un composant Symfony2 qui fait la correspondance entre URL et contrôleurs, nous l'étudierons bien sûr dans un prochain chapitre. Le Routeur fait donc son travail, et dit au Kernel qu'il faut exécuter le contrôleur SdzBlog ;</a:t>
            </a:r>
            <a:endParaRPr lang="fr-FR" altLang="en-US" sz="2000"/>
          </a:p>
          <a:p>
            <a:pPr marL="342900" indent="-342900">
              <a:buClrTx/>
              <a:buFont typeface="Wingdings" panose="05000000000000000000" charset="2"/>
              <a:buChar char=""/>
            </a:pPr>
            <a:r>
              <a:rPr lang="fr-FR" altLang="en-US" sz="2000"/>
              <a:t>Le Kernel exécute donc ce contrôleur. Le contrôleur demande au modèle Article la liste des articles, puis la donne à la vue ListeArticles pour qu'elle construise la page HTML et la lui retourne. Une fois fini, le contrôleur envoie au visiteur la page HTML complète.</a:t>
            </a:r>
            <a:endParaRPr lang="fr-FR" altLang="en-US" sz="2000"/>
          </a:p>
          <a:p>
            <a:pPr marL="0" indent="0">
              <a:buClrTx/>
              <a:buFont typeface="Wingdings" panose="05000000000000000000" charset="2"/>
              <a:buNone/>
            </a:pPr>
            <a:endParaRPr lang="fr-FR" altLang="en-US" sz="2000"/>
          </a:p>
          <a:p>
            <a:pPr marL="342900" indent="-342900">
              <a:buClrTx/>
              <a:buFont typeface="Droid Sans" charset="0"/>
              <a:buChar char="҈"/>
            </a:pPr>
            <a:r>
              <a:rPr lang="x-none" altLang="fr-FR" sz="2400">
                <a:solidFill>
                  <a:schemeClr val="accent1">
                    <a:lumMod val="50000"/>
                  </a:schemeClr>
                </a:solidFill>
              </a:rPr>
              <a:t>Symfony2 et ses bundles</a:t>
            </a:r>
            <a:endParaRPr lang="x-none" altLang="fr-FR" sz="2400">
              <a:solidFill>
                <a:schemeClr val="accent1">
                  <a:lumMod val="50000"/>
                </a:schemeClr>
              </a:solidFill>
            </a:endParaRPr>
          </a:p>
          <a:p>
            <a:pPr marL="457200" indent="-457200">
              <a:buClrTx/>
              <a:buFont typeface="+mj-ea"/>
              <a:buAutoNum type="circleNumDbPlain"/>
            </a:pPr>
            <a:r>
              <a:rPr lang="x-none" altLang="fr-FR" sz="2000">
                <a:solidFill>
                  <a:srgbClr val="FFC000"/>
                </a:solidFill>
              </a:rPr>
              <a:t>Le concept</a:t>
            </a:r>
            <a:endParaRPr lang="x-none" altLang="fr-FR" sz="2000">
              <a:solidFill>
                <a:srgbClr val="FFC000"/>
              </a:solidFill>
            </a:endParaRPr>
          </a:p>
          <a:p>
            <a:pPr marL="0" indent="0">
              <a:buClrTx/>
              <a:buFont typeface="+mj-ea"/>
              <a:buNone/>
            </a:pPr>
            <a:r>
              <a:rPr lang="x-none" altLang="fr-FR" sz="2000">
                <a:solidFill>
                  <a:schemeClr val="bg2">
                    <a:lumMod val="10000"/>
                  </a:schemeClr>
                </a:solidFill>
              </a:rPr>
              <a:t>un bundle est une brique de votre application.</a:t>
            </a:r>
            <a:r>
              <a:rPr lang="x-none" altLang="fr-FR" sz="2000">
                <a:solidFill>
                  <a:schemeClr val="bg2">
                    <a:lumMod val="10000"/>
                  </a:schemeClr>
                </a:solidFill>
                <a:sym typeface="+mn-ea"/>
              </a:rPr>
              <a:t> Symfony2 utilise ce concept novateur qui consiste à regrouper dans un même endroit, le bundle, tout ce qui concerne une même fonctionnalité.</a:t>
            </a:r>
            <a:endParaRPr lang="x-none" altLang="fr-FR" sz="2000">
              <a:solidFill>
                <a:schemeClr val="bg2">
                  <a:lumMod val="10000"/>
                </a:schemeClr>
              </a:solidFill>
            </a:endParaRPr>
          </a:p>
          <a:p>
            <a:pPr marL="0" indent="0">
              <a:buClrTx/>
              <a:buFont typeface="+mj-ea"/>
              <a:buNone/>
            </a:pPr>
            <a:endParaRPr lang="x-none" altLang="fr-FR" sz="2000">
              <a:solidFill>
                <a:schemeClr val="bg2">
                  <a:lumMod val="10000"/>
                </a:schemeClr>
              </a:solidFill>
            </a:endParaRPr>
          </a:p>
        </p:txBody>
      </p:sp>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
        <p:nvSpPr>
          <p:cNvPr id="3" name="Content Placeholder 2"/>
          <p:cNvSpPr>
            <a:spLocks noGrp="1"/>
          </p:cNvSpPr>
          <p:nvPr>
            <p:ph idx="1"/>
          </p:nvPr>
        </p:nvSpPr>
        <p:spPr>
          <a:xfrm>
            <a:off x="853440" y="1840230"/>
            <a:ext cx="10515600" cy="4351338"/>
          </a:xfrm>
        </p:spPr>
        <p:txBody>
          <a:bodyPr>
            <a:normAutofit lnSpcReduction="10000"/>
          </a:bodyPr>
          <a:p>
            <a:pPr marL="0" indent="0">
              <a:buNone/>
            </a:pPr>
            <a:r>
              <a:rPr lang="x-none" altLang="fr-FR" sz="2000"/>
              <a:t>Avant de présenter symfony, il convient de nous poser les questions suivantes :</a:t>
            </a:r>
            <a:endParaRPr lang="x-none" altLang="fr-FR" sz="2000"/>
          </a:p>
          <a:p>
            <a:pPr marL="0" indent="0">
              <a:buNone/>
            </a:pPr>
            <a:endParaRPr lang="x-none" altLang="fr-FR" sz="2000"/>
          </a:p>
          <a:p>
            <a:pPr marL="457200" indent="-457200">
              <a:buClrTx/>
              <a:buFont typeface="东文宋体" charset="0"/>
              <a:buChar char="∷"/>
            </a:pPr>
            <a:r>
              <a:rPr lang="x-none" altLang="fr-FR" sz="2000"/>
              <a:t>Qu'est-ce qu'un framework ?</a:t>
            </a:r>
            <a:endParaRPr lang="x-none" altLang="fr-FR" sz="2000"/>
          </a:p>
          <a:p>
            <a:pPr marL="0" indent="0">
              <a:buClrTx/>
              <a:buFont typeface="东文宋体" charset="0"/>
              <a:buNone/>
            </a:pPr>
            <a:endParaRPr lang="x-none" altLang="fr-FR" sz="2000"/>
          </a:p>
          <a:p>
            <a:pPr marL="457200" indent="-457200">
              <a:buClrTx/>
              <a:buFont typeface="东文宋体" charset="0"/>
              <a:buChar char="∷"/>
            </a:pPr>
            <a:r>
              <a:rPr lang="x-none" altLang="fr-FR" sz="2000"/>
              <a:t>Quel est l' objectif d'un framework ?</a:t>
            </a:r>
            <a:endParaRPr lang="x-none" altLang="fr-FR" sz="2000"/>
          </a:p>
          <a:p>
            <a:pPr marL="0" indent="0">
              <a:buClrTx/>
              <a:buFont typeface="东文宋体" charset="0"/>
              <a:buNone/>
            </a:pPr>
            <a:endParaRPr lang="x-none" altLang="fr-FR" sz="2000"/>
          </a:p>
          <a:p>
            <a:pPr marL="457200" indent="-457200">
              <a:buClrTx/>
              <a:buFont typeface="东文宋体" charset="0"/>
              <a:buChar char="∷"/>
            </a:pPr>
            <a:r>
              <a:rPr lang="x-none" altLang="fr-FR" sz="2000">
                <a:sym typeface="+mn-ea"/>
              </a:rPr>
              <a:t>Quels sont les avantages et les inconvenients de l'utilisation d'un framework ?</a:t>
            </a:r>
            <a:endParaRPr lang="x-none" altLang="fr-FR" sz="2000"/>
          </a:p>
          <a:p>
            <a:pPr marL="457200" indent="-457200">
              <a:buClrTx/>
              <a:buFont typeface="东文宋体" charset="0"/>
              <a:buChar char="∷"/>
            </a:pPr>
            <a:endParaRPr lang="x-none" altLang="fr-FR" sz="2000"/>
          </a:p>
          <a:p>
            <a:pPr marL="0" indent="0">
              <a:buClrTx/>
              <a:buFont typeface="东文宋体" charset="0"/>
              <a:buNone/>
            </a:pPr>
            <a:endParaRPr lang="x-none" altLang="fr-FR"/>
          </a:p>
          <a:p>
            <a:pPr marL="0" indent="0">
              <a:buClrTx/>
              <a:buFont typeface="东文宋体" charset="0"/>
              <a:buNone/>
            </a:pPr>
            <a:endParaRPr lang="x-none" alt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idx="1"/>
          </p:nvPr>
        </p:nvSpPr>
        <p:spPr/>
        <p:txBody>
          <a:bodyPr/>
          <a:p>
            <a:pPr marL="0" indent="0">
              <a:buNone/>
            </a:pPr>
            <a:r>
              <a:rPr lang="x-none" altLang="fr-FR" sz="2000">
                <a:solidFill>
                  <a:schemeClr val="bg2">
                    <a:lumMod val="10000"/>
                  </a:schemeClr>
                </a:solidFill>
                <a:sym typeface="+mn-ea"/>
              </a:rPr>
              <a:t>Par exemple, on peut imaginer un bundle Blog dans notre site, qui regrouperait les contrôleurs, les modèles, les vues, les fichiers CSS et JavaScript, etc. Tout ce qui concerne directement la fonctionnalité blog de notre site.</a:t>
            </a:r>
            <a:endParaRPr lang="x-none" altLang="fr-FR" sz="2000">
              <a:solidFill>
                <a:schemeClr val="bg2">
                  <a:lumMod val="10000"/>
                </a:schemeClr>
              </a:solidFill>
              <a:sym typeface="+mn-ea"/>
            </a:endParaRPr>
          </a:p>
          <a:p>
            <a:pPr marL="457200" indent="-457200">
              <a:buClrTx/>
              <a:buFont typeface="+mj-ea"/>
              <a:buAutoNum type="circleNumDbPlain" startAt="2"/>
            </a:pPr>
            <a:r>
              <a:rPr lang="x-none" altLang="fr-FR" sz="2000">
                <a:solidFill>
                  <a:srgbClr val="FFC000"/>
                </a:solidFill>
              </a:rPr>
              <a:t>Des exemples</a:t>
            </a:r>
            <a:endParaRPr lang="x-none" altLang="fr-FR" sz="2000">
              <a:solidFill>
                <a:srgbClr val="FFC000"/>
              </a:solidFill>
            </a:endParaRPr>
          </a:p>
          <a:p>
            <a:pPr marL="0" indent="0">
              <a:buClrTx/>
              <a:buFont typeface="+mj-ea"/>
              <a:buNone/>
            </a:pPr>
            <a:r>
              <a:rPr lang="x-none" altLang="fr-FR" sz="2000"/>
              <a:t>Pour mieux visualiser, je vous propose quelques bons exemples de bundles possibles :</a:t>
            </a:r>
            <a:endParaRPr lang="x-none" altLang="fr-FR" sz="2000"/>
          </a:p>
          <a:p>
            <a:pPr marL="342900" indent="-342900">
              <a:buClrTx/>
              <a:buFont typeface="Arial" charset="0"/>
              <a:buChar char="•"/>
            </a:pPr>
            <a:r>
              <a:rPr lang="x-none" altLang="fr-FR" sz="2000"/>
              <a:t>Un bundle Utilisateur, qui va gérer les utilisateurs ainsi que les groupes, intégrer des pages d'administration de ces utilisateurs, et des pages classiques comme le formulaire d'inscription, de récupération de mot de passe, etc.</a:t>
            </a:r>
            <a:endParaRPr lang="x-none" altLang="fr-FR" sz="2000"/>
          </a:p>
          <a:p>
            <a:pPr marL="342900" indent="-342900">
              <a:buClrTx/>
              <a:buFont typeface="Arial" charset="0"/>
              <a:buChar char="•"/>
            </a:pPr>
            <a:r>
              <a:rPr lang="x-none" altLang="fr-FR" sz="2000"/>
              <a:t>Un bundle Blog, qui va fournir une interface pour gérer un blog sur le site. Ce bundle peut utiliser le bundle Utilisateurpour faire un lien vers les profils des auteurs des articles et des commentaires.</a:t>
            </a:r>
            <a:endParaRPr lang="x-none" altLang="fr-FR" sz="2000"/>
          </a:p>
          <a:p>
            <a:pPr marL="342900" indent="-342900">
              <a:buClrTx/>
              <a:buFont typeface="Arial" charset="0"/>
              <a:buChar char="•"/>
            </a:pPr>
            <a:r>
              <a:rPr lang="x-none" altLang="fr-FR" sz="2000"/>
              <a:t>Un bundle Boutique, qui va fournir des outils pour gérer des produits et des commandes.</a:t>
            </a:r>
            <a:endParaRPr lang="x-none" altLang="fr-FR" sz="2000"/>
          </a:p>
        </p:txBody>
      </p:sp>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lnSpcReduction="10000"/>
          </a:bodyPr>
          <a:p>
            <a:pPr marL="0" indent="0">
              <a:buNone/>
            </a:pPr>
            <a:r>
              <a:rPr lang="x-none" altLang="fr-FR" sz="2000"/>
              <a:t>Un bundle Admin, qui va fournir uniquement une interface vers les outils d'administration des différents bundles utilisés (utilisateur, blog, etc.). Attention il ne doit pas y avoir beaucoup de code dans ce bundle, ce n'est qu'un raccourci vers les fonctionnalités d'administration des autres bundles. La partie admin pour ajouter un article au blog doit se trouver dans le bundle blog.</a:t>
            </a:r>
            <a:endParaRPr lang="x-none" altLang="fr-FR" sz="2000"/>
          </a:p>
          <a:p>
            <a:pPr marL="0" indent="0">
              <a:buNone/>
            </a:pPr>
            <a:r>
              <a:rPr lang="x-none" altLang="fr-FR" sz="2000"/>
              <a:t>Et ces bundles, parce qu'ils respectent des règles communes, vont fonctionner ensemble. Par exemple, un bundle Forum et un bundle Utilisateur devront s'entendre : dans un forum, ce sont des utilisateurs qui interagissent.</a:t>
            </a:r>
            <a:endParaRPr lang="x-none" altLang="fr-FR" sz="2000"/>
          </a:p>
          <a:p>
            <a:pPr marL="457200" indent="-457200">
              <a:buClrTx/>
              <a:buFont typeface="+mj-ea"/>
              <a:buAutoNum type="circleNumDbPlain" startAt="3"/>
            </a:pPr>
            <a:r>
              <a:rPr lang="x-none" altLang="fr-FR" sz="2000">
                <a:solidFill>
                  <a:srgbClr val="FFC000"/>
                </a:solidFill>
              </a:rPr>
              <a:t>L'intérêt</a:t>
            </a:r>
            <a:endParaRPr lang="x-none" altLang="fr-FR" sz="2000">
              <a:solidFill>
                <a:srgbClr val="FFC000"/>
              </a:solidFill>
            </a:endParaRPr>
          </a:p>
          <a:p>
            <a:pPr marL="0" indent="0">
              <a:buClrTx/>
              <a:buFont typeface="+mj-ea"/>
              <a:buNone/>
            </a:pPr>
            <a:r>
              <a:rPr lang="x-none" altLang="fr-FR" sz="2000"/>
              <a:t>Une question à toujours se poser : quel est l'intérêt de ce que l'on est en train de faire ?</a:t>
            </a:r>
            <a:endParaRPr lang="x-none" altLang="fr-FR" sz="2000"/>
          </a:p>
          <a:p>
            <a:pPr marL="0" indent="0">
              <a:buClrTx/>
              <a:buFont typeface="+mj-ea"/>
              <a:buNone/>
            </a:pPr>
            <a:r>
              <a:rPr lang="x-none" altLang="fr-FR" sz="2000"/>
              <a:t>En plus d'organiser votre code par fonctionnalités, la découpe en bundles permet l'échange de bundles entre applications !</a:t>
            </a:r>
            <a:r>
              <a:rPr lang="x-none" altLang="fr-FR" sz="2000">
                <a:sym typeface="+mn-ea"/>
              </a:rPr>
              <a:t> Cela signifie que vous pouvez développer une fonctionnalité, puis la partager avec d'autres développeurs ou encore la réutiliser dansun de vos autres projets.</a:t>
            </a:r>
            <a:endParaRPr lang="x-none" altLang="fr-FR" sz="2000"/>
          </a:p>
          <a:p>
            <a:pPr marL="0" indent="0">
              <a:buClrTx/>
              <a:buFont typeface="+mj-ea"/>
              <a:buNone/>
            </a:pPr>
            <a:endParaRPr lang="x-none" altLang="fr-FR" sz="2000"/>
          </a:p>
        </p:txBody>
      </p:sp>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736090"/>
            <a:ext cx="10515600" cy="4441825"/>
          </a:xfrm>
        </p:spPr>
        <p:txBody>
          <a:bodyPr>
            <a:normAutofit lnSpcReduction="10000"/>
          </a:bodyPr>
          <a:p>
            <a:pPr marL="0" indent="0">
              <a:buNone/>
            </a:pPr>
            <a:r>
              <a:rPr lang="fr-FR" altLang="en-US" sz="2000"/>
              <a:t>Et bien entendu, cela marche dans l'autre sens : vous pouvez installer dans votre projet des bundles quiont été développés par d'autres !</a:t>
            </a:r>
            <a:endParaRPr lang="fr-FR" altLang="en-US" sz="2000"/>
          </a:p>
          <a:p>
            <a:pPr marL="0" indent="0">
              <a:buNone/>
            </a:pPr>
            <a:r>
              <a:rPr lang="fr-FR" altLang="en-US" sz="2000"/>
              <a:t>Le principe même des bundles offre donc des possibilités infinies ! Imaginez le nombre de fonctionnalités classiques sur un site internet, que vous n'aurez plus à développer vous-mêmes. Vous avez besoin d'un livre d'or ? Il existe sûrement un bundle. Vous avez besoin d'un blog ? Il existe sûrement un bundle. Etc.</a:t>
            </a:r>
            <a:endParaRPr lang="fr-FR" altLang="en-US" sz="2000"/>
          </a:p>
          <a:p>
            <a:pPr marL="457200" indent="-457200">
              <a:buClrTx/>
              <a:buFont typeface="+mj-ea"/>
              <a:buAutoNum type="circleNumDbPlain" startAt="4"/>
            </a:pPr>
            <a:r>
              <a:rPr lang="fr-FR" altLang="en-US" sz="2000">
                <a:solidFill>
                  <a:srgbClr val="FFC000"/>
                </a:solidFill>
              </a:rPr>
              <a:t>Les bundles de la communauté</a:t>
            </a:r>
            <a:endParaRPr lang="fr-FR" altLang="en-US" sz="2000">
              <a:solidFill>
                <a:srgbClr val="FFC000"/>
              </a:solidFill>
            </a:endParaRPr>
          </a:p>
          <a:p>
            <a:pPr marL="0" indent="0">
              <a:buClrTx/>
              <a:buFont typeface="+mj-ea"/>
              <a:buNone/>
            </a:pPr>
            <a:r>
              <a:rPr lang="fr-FR" altLang="en-US" sz="2000"/>
              <a:t>Presque tous les bundles de la communauté Symfony2 sont regroupés sur un même site : </a:t>
            </a:r>
            <a:r>
              <a:rPr lang="fr-FR" altLang="en-US" sz="2000">
                <a:solidFill>
                  <a:schemeClr val="accent1">
                    <a:lumMod val="50000"/>
                  </a:schemeClr>
                </a:solidFill>
              </a:rPr>
              <a:t>http://knpbundles.com/.</a:t>
            </a:r>
            <a:r>
              <a:rPr lang="fr-FR" altLang="en-US" sz="2000"/>
              <a:t> Il en existe beaucoup, et pour n'en citer que quelques uns :</a:t>
            </a:r>
            <a:endParaRPr lang="fr-FR" altLang="en-US" sz="2000"/>
          </a:p>
          <a:p>
            <a:pPr marL="0" indent="0">
              <a:buClrTx/>
              <a:buFont typeface="+mj-ea"/>
              <a:buNone/>
            </a:pPr>
            <a:endParaRPr lang="fr-FR" altLang="en-US" sz="2000"/>
          </a:p>
          <a:p>
            <a:pPr marL="0" indent="0">
              <a:buClrTx/>
              <a:buFont typeface="+mj-ea"/>
              <a:buNone/>
            </a:pPr>
            <a:r>
              <a:rPr lang="fr-FR" altLang="en-US" sz="2000">
                <a:solidFill>
                  <a:schemeClr val="accent2">
                    <a:lumMod val="50000"/>
                  </a:schemeClr>
                </a:solidFill>
              </a:rPr>
              <a:t>FOSUserBundle :</a:t>
            </a:r>
            <a:r>
              <a:rPr lang="fr-FR" altLang="en-US" sz="2000">
                <a:sym typeface="+mn-ea"/>
              </a:rPr>
              <a:t> c'est un bundle destiné à gérer les utilisateurs de votre site. Concrètement, il fournit le modèle «utilisateur » ainsi que le contrôleur pour accomplir les actions de base (connexion, inscription, déconnexion, édition d'unutilisateur, etc.) et fournit aussi les vues qui vont avec. Bref, il suffit d'installer le bundle et de le personnaliser un peupour obtenir un espace membre !</a:t>
            </a:r>
            <a:endParaRPr lang="fr-FR" altLang="en-US" sz="2000"/>
          </a:p>
          <a:p>
            <a:pPr marL="0" indent="0">
              <a:buClrTx/>
              <a:buFont typeface="+mj-ea"/>
              <a:buNone/>
            </a:pPr>
            <a:endParaRPr lang="fr-FR" altLang="en-US" sz="2000"/>
          </a:p>
        </p:txBody>
      </p:sp>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3120" y="2014855"/>
            <a:ext cx="10515600" cy="4351338"/>
          </a:xfrm>
        </p:spPr>
        <p:txBody>
          <a:bodyPr>
            <a:normAutofit lnSpcReduction="10000"/>
          </a:bodyPr>
          <a:p>
            <a:pPr marL="0" indent="0">
              <a:buClrTx/>
              <a:buFont typeface="+mj-ea"/>
              <a:buNone/>
            </a:pPr>
            <a:r>
              <a:rPr lang="fr-FR" altLang="en-US" sz="2000">
                <a:solidFill>
                  <a:schemeClr val="accent2">
                    <a:lumMod val="50000"/>
                  </a:schemeClr>
                </a:solidFill>
                <a:sym typeface="+mn-ea"/>
              </a:rPr>
              <a:t>FOSCommentBundle :</a:t>
            </a:r>
            <a:r>
              <a:rPr lang="fr-FR" altLang="en-US" sz="2000">
                <a:sym typeface="+mn-ea"/>
              </a:rPr>
              <a:t> c'est un bundle destiné à gérer des commentaires. Concrètement, il fourni le modèle « commentaire» (ainsi que son contrôleur) pour ajouter, modifier et supprimer les commentaires. Les vues sont fournies avec, évidemme</a:t>
            </a:r>
            <a:r>
              <a:rPr lang="x-none" altLang="fr-FR" sz="2000">
                <a:sym typeface="+mn-ea"/>
              </a:rPr>
              <a:t>nt. Bref, en installant ce bundle, vous pourrez ajouter un fil de commentaires à n'importe quelle page de votre site !</a:t>
            </a:r>
            <a:endParaRPr lang="x-none" altLang="fr-FR" sz="2000">
              <a:sym typeface="+mn-ea"/>
            </a:endParaRPr>
          </a:p>
          <a:p>
            <a:pPr marL="514350" indent="-514350">
              <a:buClrTx/>
              <a:buFont typeface="+mj-ea"/>
              <a:buAutoNum type="circleNumDbPlain" startAt="5"/>
            </a:pPr>
            <a:r>
              <a:rPr lang="fr-FR" altLang="en-US" sz="2000">
                <a:solidFill>
                  <a:srgbClr val="FFC000"/>
                </a:solidFill>
              </a:rPr>
              <a:t>La structure d'un bundle</a:t>
            </a:r>
            <a:endParaRPr lang="fr-FR" altLang="en-US" sz="2000">
              <a:solidFill>
                <a:srgbClr val="FFC000"/>
              </a:solidFill>
            </a:endParaRPr>
          </a:p>
          <a:p>
            <a:pPr marL="0" indent="0">
              <a:buClrTx/>
              <a:buFont typeface="+mj-ea"/>
              <a:buNone/>
            </a:pPr>
            <a:r>
              <a:rPr lang="x-none" altLang="fr-FR" sz="2000"/>
              <a:t>Un bundle contient tout :</a:t>
            </a:r>
            <a:r>
              <a:rPr lang="x-none" altLang="fr-FR" sz="2000">
                <a:solidFill>
                  <a:schemeClr val="accent1">
                    <a:lumMod val="50000"/>
                  </a:schemeClr>
                </a:solidFill>
              </a:rPr>
              <a:t> contrôleurs, vues, modèles, classes personnelles, </a:t>
            </a:r>
            <a:r>
              <a:rPr lang="x-none" altLang="fr-FR" sz="2000"/>
              <a:t>etc. Bref, tout ce qu'il faut pour remplir la fonction du bundle. Évidemment, tout cela est organisé en dossiers afin que tout le monde s'y retrouve.</a:t>
            </a:r>
            <a:endParaRPr lang="x-none" altLang="fr-FR" sz="2000"/>
          </a:p>
          <a:p>
            <a:pPr marL="457200" indent="-457200">
              <a:buClrTx/>
              <a:buFont typeface="+mj-ea"/>
              <a:buAutoNum type="circleNumDbPlain" startAt="6"/>
            </a:pPr>
            <a:r>
              <a:rPr sz="2000">
                <a:solidFill>
                  <a:srgbClr val="FFC000"/>
                </a:solidFill>
              </a:rPr>
              <a:t>Symfony2 a enregistré notre bundle auprès du Kernel</a:t>
            </a:r>
            <a:endParaRPr sz="2000">
              <a:solidFill>
                <a:srgbClr val="FFC000"/>
              </a:solidFill>
            </a:endParaRPr>
          </a:p>
          <a:p>
            <a:pPr marL="0" indent="0">
              <a:buClrTx/>
              <a:buFont typeface="+mj-ea"/>
              <a:buNone/>
            </a:pPr>
            <a:r>
              <a:rPr lang="fr-FR" altLang="en-US" sz="2000">
                <a:solidFill>
                  <a:schemeClr val="tx1">
                    <a:lumMod val="95000"/>
                    <a:lumOff val="5000"/>
                  </a:schemeClr>
                </a:solidFill>
              </a:rPr>
              <a:t>Le bundle est créé, mais il faut dire à Symfony de le charger. Pour cela il faut configurer le noyau (le Kernel) pour qu'il le charge.</a:t>
            </a:r>
            <a:endParaRPr lang="fr-FR" altLang="en-US" sz="2000">
              <a:solidFill>
                <a:schemeClr val="tx1">
                  <a:lumMod val="95000"/>
                  <a:lumOff val="5000"/>
                </a:schemeClr>
              </a:solidFill>
            </a:endParaRPr>
          </a:p>
          <a:p>
            <a:pPr marL="0" indent="0">
              <a:buClrTx/>
              <a:buFont typeface="+mj-ea"/>
              <a:buNone/>
            </a:pPr>
            <a:r>
              <a:rPr lang="fr-FR" altLang="en-US" sz="2000">
                <a:solidFill>
                  <a:schemeClr val="tx1">
                    <a:lumMod val="95000"/>
                    <a:lumOff val="5000"/>
                  </a:schemeClr>
                </a:solidFill>
              </a:rPr>
              <a:t>Rappelez-vous, la configuration de l'application se trouve dans le répertoire</a:t>
            </a:r>
            <a:r>
              <a:rPr lang="fr-FR" altLang="en-US" sz="2000">
                <a:solidFill>
                  <a:schemeClr val="accent1">
                    <a:lumMod val="50000"/>
                  </a:schemeClr>
                </a:solidFill>
              </a:rPr>
              <a:t> /app</a:t>
            </a:r>
            <a:r>
              <a:rPr lang="fr-FR" altLang="en-US" sz="2000">
                <a:solidFill>
                  <a:schemeClr val="tx1">
                    <a:lumMod val="95000"/>
                    <a:lumOff val="5000"/>
                  </a:schemeClr>
                </a:solidFill>
              </a:rPr>
              <a:t>. En l'occurrence, la configuration du noyau se fait dans le fichier </a:t>
            </a:r>
            <a:r>
              <a:rPr lang="fr-FR" altLang="en-US" sz="2000">
                <a:solidFill>
                  <a:schemeClr val="accent1">
                    <a:lumMod val="50000"/>
                  </a:schemeClr>
                </a:solidFill>
              </a:rPr>
              <a:t>app/AppKernel.php </a:t>
            </a:r>
            <a:r>
              <a:rPr lang="fr-FR" altLang="en-US" sz="2000">
                <a:solidFill>
                  <a:schemeClr val="tx1">
                    <a:lumMod val="95000"/>
                    <a:lumOff val="5000"/>
                  </a:schemeClr>
                </a:solidFill>
              </a:rPr>
              <a:t>:</a:t>
            </a:r>
            <a:endParaRPr lang="fr-FR" altLang="en-US" sz="2000">
              <a:solidFill>
                <a:schemeClr val="tx1">
                  <a:lumMod val="95000"/>
                  <a:lumOff val="5000"/>
                </a:schemeClr>
              </a:solidFill>
            </a:endParaRPr>
          </a:p>
        </p:txBody>
      </p:sp>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pic>
        <p:nvPicPr>
          <p:cNvPr id="7" name="Content Placeholder 6" descr="cap1"/>
          <p:cNvPicPr>
            <a:picLocks noChangeAspect="1"/>
          </p:cNvPicPr>
          <p:nvPr>
            <p:ph idx="1"/>
          </p:nvPr>
        </p:nvPicPr>
        <p:blipFill>
          <a:blip r:embed="rId1"/>
          <a:stretch>
            <a:fillRect/>
          </a:stretch>
        </p:blipFill>
        <p:spPr>
          <a:xfrm>
            <a:off x="800100" y="1647825"/>
            <a:ext cx="10544810" cy="45319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a:bodyPr>
          <a:p>
            <a:pPr marL="0" indent="0">
              <a:buNone/>
            </a:pPr>
            <a:r>
              <a:rPr lang="x-none" altLang="fr-FR" sz="2000"/>
              <a:t>Cette classe permet donc uniquement de définir quels bundles charger pour l'application. Vous pouvez le voir, ils sont instanciés dans un simple tableau. Les lignes </a:t>
            </a:r>
            <a:r>
              <a:rPr lang="x-none" altLang="fr-FR" sz="2000">
                <a:solidFill>
                  <a:schemeClr val="accent1">
                    <a:lumMod val="50000"/>
                  </a:schemeClr>
                </a:solidFill>
              </a:rPr>
              <a:t>10 à 19 </a:t>
            </a:r>
            <a:r>
              <a:rPr lang="x-none" altLang="fr-FR" sz="2000"/>
              <a:t>définissent les bundles à charger pour l'environnement de production. </a:t>
            </a:r>
            <a:r>
              <a:rPr lang="x-none" altLang="fr-FR" sz="2000">
                <a:solidFill>
                  <a:schemeClr val="accent1">
                    <a:lumMod val="50000"/>
                  </a:schemeClr>
                </a:solidFill>
              </a:rPr>
              <a:t>Les lignes 22 à 27 </a:t>
            </a:r>
            <a:r>
              <a:rPr lang="x-none" altLang="fr-FR" sz="2000"/>
              <a:t>définissent les bundles à charger en plus pour l'environnement de développement.</a:t>
            </a:r>
            <a:endParaRPr lang="x-none" altLang="fr-FR" sz="2000"/>
          </a:p>
          <a:p>
            <a:pPr marL="0" indent="0">
              <a:buNone/>
            </a:pPr>
            <a:r>
              <a:rPr lang="fr-FR" altLang="en-US" sz="2000"/>
              <a:t>Comme vous pouvez le voir, le générateur du bundle a modifié lui-même ce fichier pour y rajouter </a:t>
            </a:r>
            <a:r>
              <a:rPr lang="fr-FR" altLang="en-US" sz="2000">
                <a:solidFill>
                  <a:schemeClr val="accent1">
                    <a:lumMod val="50000"/>
                  </a:schemeClr>
                </a:solidFill>
              </a:rPr>
              <a:t>la ligne</a:t>
            </a:r>
            <a:r>
              <a:rPr lang="fr-FR" altLang="en-US" sz="2000"/>
              <a:t> </a:t>
            </a:r>
            <a:r>
              <a:rPr lang="x-none" altLang="fr-FR" sz="2000">
                <a:solidFill>
                  <a:schemeClr val="accent1">
                    <a:lumMod val="50000"/>
                  </a:schemeClr>
                </a:solidFill>
              </a:rPr>
              <a:t>19</a:t>
            </a:r>
            <a:r>
              <a:rPr lang="fr-FR" altLang="en-US" sz="2000"/>
              <a:t>. C'est ce que l'on appelle « enregistrer le bundle dans l'application ».</a:t>
            </a:r>
            <a:endParaRPr lang="fr-FR" altLang="en-US" sz="2000"/>
          </a:p>
          <a:p>
            <a:pPr marL="0" indent="0">
              <a:buNone/>
            </a:pPr>
            <a:r>
              <a:rPr lang="fr-FR" altLang="en-US" sz="2000"/>
              <a:t>Vous pouvez voir également qu'il en existe plein d'autres, ce sont tous les bundles par défaut qui apportent des fonctionnalités de base au framework Symfony2. En fait, quand on parle de Symfony2, on parle à la fois de ses composants (Kernel, Routeur, etc.) et de ses bundles.</a:t>
            </a:r>
            <a:endParaRPr lang="fr-FR" altLang="en-US" sz="2000"/>
          </a:p>
          <a:p>
            <a:pPr marL="457200" indent="-457200">
              <a:buClrTx/>
              <a:buFont typeface="+mj-ea"/>
              <a:buAutoNum type="circleNumDbPlain" startAt="7"/>
            </a:pPr>
            <a:r>
              <a:rPr sz="2000">
                <a:solidFill>
                  <a:srgbClr val="FFC000"/>
                </a:solidFill>
              </a:rPr>
              <a:t>Symfony2 a enregistré nos routes auprès du Routeur</a:t>
            </a:r>
            <a:endParaRPr sz="2000">
              <a:solidFill>
                <a:srgbClr val="FFC000"/>
              </a:solidFill>
            </a:endParaRPr>
          </a:p>
          <a:p>
            <a:pPr marL="0" indent="0">
              <a:buClrTx/>
              <a:buFont typeface="+mj-ea"/>
              <a:buNone/>
            </a:pPr>
            <a:r>
              <a:rPr sz="2000">
                <a:solidFill>
                  <a:srgbClr val="FF0000"/>
                </a:solidFill>
              </a:rPr>
              <a:t>Les routes ? Le Routeur ?</a:t>
            </a:r>
            <a:r>
              <a:rPr sz="2000">
                <a:solidFill>
                  <a:srgbClr val="FFC000"/>
                </a:solidFill>
              </a:rPr>
              <a:t> </a:t>
            </a:r>
            <a:r>
              <a:rPr lang="x-none" sz="2000">
                <a:solidFill>
                  <a:schemeClr val="tx1"/>
                </a:solidFill>
              </a:rPr>
              <a:t>N</a:t>
            </a:r>
            <a:r>
              <a:rPr sz="2000">
                <a:solidFill>
                  <a:schemeClr val="tx1"/>
                </a:solidFill>
              </a:rPr>
              <a:t>ous verrons tout cela dans les prochains chapitres.</a:t>
            </a:r>
            <a:endParaRPr sz="2000">
              <a:solidFill>
                <a:schemeClr val="tx1"/>
              </a:solidFill>
            </a:endParaRPr>
          </a:p>
          <a:p>
            <a:pPr marL="0" indent="0">
              <a:buClrTx/>
              <a:buFont typeface="+mj-ea"/>
              <a:buNone/>
            </a:pPr>
            <a:endParaRPr sz="2000">
              <a:solidFill>
                <a:schemeClr val="tx1"/>
              </a:solidFill>
            </a:endParaRPr>
          </a:p>
        </p:txBody>
      </p:sp>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lnSpcReduction="20000"/>
          </a:bodyPr>
          <a:p>
            <a:pPr marL="0" indent="0">
              <a:buNone/>
            </a:pPr>
            <a:r>
              <a:rPr sz="2000">
                <a:sym typeface="+mn-ea"/>
              </a:rPr>
              <a:t>Sachez juste pour l'instant que le rôle du Routeur, que nous avons brièvement vu sur le schéma d</a:t>
            </a:r>
            <a:r>
              <a:rPr lang="x-none" sz="2000">
                <a:sym typeface="+mn-ea"/>
              </a:rPr>
              <a:t>e la partie</a:t>
            </a:r>
            <a:r>
              <a:rPr sz="2000">
                <a:sym typeface="+mn-ea"/>
              </a:rPr>
              <a:t> précédent</a:t>
            </a:r>
            <a:r>
              <a:rPr lang="x-none" sz="2000">
                <a:sym typeface="+mn-ea"/>
              </a:rPr>
              <a:t>e</a:t>
            </a:r>
            <a:r>
              <a:rPr sz="2000">
                <a:sym typeface="+mn-ea"/>
              </a:rPr>
              <a:t>, est de déterminer quel contrôleur exécuter en fonction de l'URL appelée. Pour cela, il utilise les routes.</a:t>
            </a:r>
            <a:endParaRPr sz="2000">
              <a:solidFill>
                <a:schemeClr val="tx1"/>
              </a:solidFill>
            </a:endParaRPr>
          </a:p>
          <a:p>
            <a:pPr marL="0" indent="0">
              <a:buNone/>
            </a:pPr>
            <a:r>
              <a:rPr lang="fr-FR" altLang="en-US" sz="2000"/>
              <a:t>Chaque bundle dispose de ses propres routes. Pour notre bundle fraîchement créé, vous pouvez les voir dans le fichier </a:t>
            </a:r>
            <a:r>
              <a:rPr lang="fr-FR" altLang="en-US" sz="2000">
                <a:solidFill>
                  <a:srgbClr val="FF0000"/>
                </a:solidFill>
              </a:rPr>
              <a:t>src/Sdz/</a:t>
            </a:r>
            <a:r>
              <a:rPr lang="x-none" altLang="fr-FR" sz="2000">
                <a:solidFill>
                  <a:srgbClr val="FF0000"/>
                </a:solidFill>
              </a:rPr>
              <a:t>Blog</a:t>
            </a:r>
            <a:r>
              <a:rPr lang="fr-FR" altLang="en-US" sz="2000">
                <a:solidFill>
                  <a:srgbClr val="FF0000"/>
                </a:solidFill>
              </a:rPr>
              <a:t>Bundle/Resources/config/routing.yml .</a:t>
            </a:r>
            <a:r>
              <a:rPr lang="fr-FR" altLang="en-US" sz="2000"/>
              <a:t> En l'occurrence il n'y en a qu'une seule :</a:t>
            </a:r>
            <a:endParaRPr lang="fr-FR" altLang="en-US" sz="2000"/>
          </a:p>
          <a:p>
            <a:pPr marL="0" indent="0">
              <a:buNone/>
            </a:pPr>
            <a:endParaRPr lang="fr-FR" altLang="en-US" sz="2000"/>
          </a:p>
          <a:p>
            <a:pPr marL="0" indent="0">
              <a:buNone/>
            </a:pPr>
            <a:endParaRPr lang="fr-FR" altLang="en-US" sz="2000"/>
          </a:p>
          <a:p>
            <a:pPr marL="0" indent="0">
              <a:buNone/>
            </a:pPr>
            <a:r>
              <a:rPr lang="fr-FR" altLang="en-US" sz="2000"/>
              <a:t>Or ces routes ne sont pas chargées automatiquement, il faut dire au Routeur « Bonjour, mon bundle Sdz</a:t>
            </a:r>
            <a:r>
              <a:rPr lang="x-none" altLang="fr-FR" sz="2000"/>
              <a:t>Blog</a:t>
            </a:r>
            <a:r>
              <a:rPr lang="fr-FR" altLang="en-US" sz="2000"/>
              <a:t>Bundle contient des routes qu'il faut que tu viennes chercher ». Cela se fait, vous l'aurez deviné, dans la configuration de l'application. Cette configuration se trouve toujours dans le répertoire </a:t>
            </a:r>
            <a:r>
              <a:rPr lang="fr-FR" altLang="en-US" sz="2000">
                <a:solidFill>
                  <a:schemeClr val="accent1">
                    <a:lumMod val="50000"/>
                  </a:schemeClr>
                </a:solidFill>
              </a:rPr>
              <a:t>app/</a:t>
            </a:r>
            <a:r>
              <a:rPr lang="fr-FR" altLang="en-US" sz="2000"/>
              <a:t>, en l'occurrence pour les routes il s'agit du fichier </a:t>
            </a:r>
            <a:r>
              <a:rPr lang="fr-FR" altLang="en-US" sz="2000">
                <a:solidFill>
                  <a:srgbClr val="FF0000"/>
                </a:solidFill>
              </a:rPr>
              <a:t>app/config/routing.yml </a:t>
            </a:r>
            <a:r>
              <a:rPr lang="fr-FR" altLang="en-US" sz="2000"/>
              <a:t>:</a:t>
            </a:r>
            <a:endParaRPr lang="fr-FR" altLang="en-US" sz="2000"/>
          </a:p>
        </p:txBody>
      </p:sp>
      <p:pic>
        <p:nvPicPr>
          <p:cNvPr id="6" name="Picture 5" descr="vue6"/>
          <p:cNvPicPr>
            <a:picLocks noChangeAspect="1"/>
          </p:cNvPicPr>
          <p:nvPr/>
        </p:nvPicPr>
        <p:blipFill>
          <a:blip r:embed="rId1"/>
          <a:stretch>
            <a:fillRect/>
          </a:stretch>
        </p:blipFill>
        <p:spPr>
          <a:xfrm>
            <a:off x="933450" y="3364865"/>
            <a:ext cx="10114280" cy="565785"/>
          </a:xfrm>
          <a:prstGeom prst="rect">
            <a:avLst/>
          </a:prstGeom>
        </p:spPr>
      </p:pic>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pic>
        <p:nvPicPr>
          <p:cNvPr id="7" name="Picture 6" descr="vue7"/>
          <p:cNvPicPr>
            <a:picLocks noChangeAspect="1"/>
          </p:cNvPicPr>
          <p:nvPr/>
        </p:nvPicPr>
        <p:blipFill>
          <a:blip r:embed="rId2"/>
          <a:stretch>
            <a:fillRect/>
          </a:stretch>
        </p:blipFill>
        <p:spPr>
          <a:xfrm>
            <a:off x="918210" y="5158105"/>
            <a:ext cx="10161270" cy="10121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fr-FR" altLang="en-US" sz="2000"/>
              <a:t>Ce sont ces lignes qui importent le fichier de routes situé dans notre bundle.</a:t>
            </a:r>
            <a:endParaRPr lang="fr-FR" altLang="en-US" sz="2000"/>
          </a:p>
          <a:p>
            <a:pPr marL="0" indent="0">
              <a:buNone/>
            </a:pPr>
            <a:r>
              <a:rPr lang="x-none" altLang="fr-FR" sz="2000"/>
              <a:t>Pour nous résume nous pouvons dire que pour qu'un bundle soit opérationnel il faut c'est que pour qu'un bundle soit opérationnel il faut :</a:t>
            </a:r>
            <a:endParaRPr lang="x-none" altLang="fr-FR" sz="2000"/>
          </a:p>
          <a:p>
            <a:pPr marL="0" indent="0">
              <a:buClrTx/>
            </a:pPr>
            <a:r>
              <a:rPr lang="x-none" altLang="fr-FR" sz="2000"/>
              <a:t>Son code source, situé dans</a:t>
            </a:r>
            <a:r>
              <a:rPr lang="x-none" altLang="fr-FR" sz="2000">
                <a:solidFill>
                  <a:schemeClr val="accent1">
                    <a:lumMod val="50000"/>
                  </a:schemeClr>
                </a:solidFill>
              </a:rPr>
              <a:t> src/Application/Bundle</a:t>
            </a:r>
            <a:r>
              <a:rPr lang="x-none" altLang="fr-FR" sz="2000"/>
              <a:t>, et dont le seul fichier obligatoire est la classe à la racine </a:t>
            </a:r>
            <a:r>
              <a:rPr lang="x-none" altLang="fr-FR" sz="2000">
                <a:solidFill>
                  <a:schemeClr val="accent1">
                    <a:lumMod val="50000"/>
                  </a:schemeClr>
                </a:solidFill>
              </a:rPr>
              <a:t>SdzBlogBundle.php ;</a:t>
            </a:r>
            <a:endParaRPr lang="x-none" altLang="fr-FR" sz="2000">
              <a:solidFill>
                <a:schemeClr val="accent1">
                  <a:lumMod val="50000"/>
                </a:schemeClr>
              </a:solidFill>
            </a:endParaRPr>
          </a:p>
          <a:p>
            <a:pPr marL="0" indent="0">
              <a:buClrTx/>
            </a:pPr>
            <a:r>
              <a:rPr lang="x-none" altLang="fr-FR" sz="2000">
                <a:solidFill>
                  <a:schemeClr val="tx1"/>
                </a:solidFill>
              </a:rPr>
              <a:t>Enregistrer le bundle dans le noyau pour qu'il soit chargé, en modifiant le fichier </a:t>
            </a:r>
            <a:r>
              <a:rPr lang="x-none" altLang="fr-FR" sz="2000">
                <a:solidFill>
                  <a:schemeClr val="accent1">
                    <a:lumMod val="50000"/>
                  </a:schemeClr>
                </a:solidFill>
              </a:rPr>
              <a:t>app/AppKernel.php ;</a:t>
            </a:r>
            <a:endParaRPr lang="x-none" altLang="fr-FR" sz="2000">
              <a:solidFill>
                <a:schemeClr val="accent1">
                  <a:lumMod val="50000"/>
                </a:schemeClr>
              </a:solidFill>
            </a:endParaRPr>
          </a:p>
          <a:p>
            <a:pPr marL="0" indent="0">
              <a:buClrTx/>
            </a:pPr>
            <a:r>
              <a:rPr lang="x-none" altLang="fr-FR" sz="2000">
                <a:solidFill>
                  <a:schemeClr val="tx1"/>
                </a:solidFill>
              </a:rPr>
              <a:t>Enregistrer les routes (si le bundle en contient) dans le Routeur pour qu'elles soient chargées, en modifiant le fichier</a:t>
            </a:r>
            <a:r>
              <a:rPr lang="x-none" altLang="fr-FR" sz="2000">
                <a:solidFill>
                  <a:schemeClr val="accent1">
                    <a:lumMod val="50000"/>
                  </a:schemeClr>
                </a:solidFill>
              </a:rPr>
              <a:t> app/config/routing.yml.</a:t>
            </a:r>
            <a:endParaRPr lang="x-none" altLang="fr-FR" sz="2000">
              <a:solidFill>
                <a:schemeClr val="accent1">
                  <a:lumMod val="50000"/>
                </a:schemeClr>
              </a:solidFill>
            </a:endParaRPr>
          </a:p>
          <a:p>
            <a:pPr marL="0" indent="0">
              <a:buClrTx/>
              <a:buNone/>
            </a:pPr>
            <a:endParaRPr lang="x-none" altLang="fr-FR" sz="2000">
              <a:solidFill>
                <a:schemeClr val="accent1">
                  <a:lumMod val="50000"/>
                </a:schemeClr>
              </a:solidFill>
            </a:endParaRPr>
          </a:p>
          <a:p>
            <a:pPr marL="0" indent="0">
              <a:buClrTx/>
              <a:buNone/>
            </a:pPr>
            <a:endParaRPr lang="x-none" altLang="fr-FR" sz="2000">
              <a:solidFill>
                <a:schemeClr val="accent1">
                  <a:lumMod val="50000"/>
                </a:schemeClr>
              </a:solidFill>
            </a:endParaRPr>
          </a:p>
        </p:txBody>
      </p:sp>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lnSpcReduction="10000"/>
          </a:bodyPr>
          <a:p>
            <a:pPr marL="0" indent="0">
              <a:buNone/>
            </a:pPr>
            <a:r>
              <a:rPr lang="x-none" altLang="fr-FR" sz="2000">
                <a:solidFill>
                  <a:schemeClr val="tx1"/>
                </a:solidFill>
              </a:rPr>
              <a:t>	Comme nous avons pu l'apercevoir, le rôle du routeur est, à partir d'une URL, de déterminer quel contrôleur appeler et avec quels arguments. Cela permet de configurer son application pour avoir de très belles URL, ce qui est important pour le référencement et même pour le confort des visiteurs. Soyons d'accord, l'URL /article/le-systeme-de-route est bien plus sexy que index.php?controlleur=article&amp;methode=voir&amp;id=5 !</a:t>
            </a:r>
            <a:endParaRPr lang="x-none" altLang="fr-FR" sz="2000">
              <a:solidFill>
                <a:schemeClr val="accent1">
                  <a:lumMod val="50000"/>
                </a:schemeClr>
              </a:solidFill>
            </a:endParaRPr>
          </a:p>
          <a:p>
            <a:pPr marL="0" indent="0">
              <a:buNone/>
            </a:pPr>
            <a:r>
              <a:rPr lang="x-none" altLang="fr-FR" sz="2000">
                <a:solidFill>
                  <a:schemeClr val="tx1"/>
                </a:solidFill>
              </a:rPr>
              <a:t>	Vous avez sans doute déjà entendu parler d'URL Rewriting ? Le routeur, bien que différent, permet effectivement de faire l'équivalent de l'URL Rewriting , mais il le fait côté PHP, et donc est bien mieux intégré à notre code.</a:t>
            </a:r>
            <a:endParaRPr lang="x-none" altLang="fr-FR" sz="2000">
              <a:solidFill>
                <a:schemeClr val="tx1"/>
              </a:solidFill>
            </a:endParaRPr>
          </a:p>
          <a:p>
            <a:pPr marL="0" indent="0">
              <a:buNone/>
            </a:pPr>
            <a:r>
              <a:rPr lang="x-none" altLang="fr-FR" sz="2000">
                <a:solidFill>
                  <a:schemeClr val="tx1"/>
                </a:solidFill>
              </a:rPr>
              <a:t>	Dans cette partie pour mieux assimilé les connaissances en ce qui concerne le routeur nous allons parler du : fonctionnement du routeur,  la convention pour le nom du controller, les routes de base, la création des routes, la création des routes avec des paramètres et leurs contraintes, l'utilisation des parametres facultatifs, l'utilisation des paramètres système... bref beaucoup de concept qu'il faudra assimilé pour la bonne compréhension de cette partie.</a:t>
            </a:r>
            <a:endParaRPr lang="x-none" altLang="fr-FR" sz="2000">
              <a:solidFill>
                <a:schemeClr val="tx1"/>
              </a:solidFill>
            </a:endParaRPr>
          </a:p>
          <a:p>
            <a:pPr marL="0" indent="0">
              <a:buNone/>
            </a:pPr>
            <a:endParaRPr lang="fr-FR" altLang="en-US"/>
          </a:p>
        </p:txBody>
      </p:sp>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normAutofit lnSpcReduction="10000"/>
          </a:bodyPr>
          <a:p>
            <a:pPr marL="457200" indent="-457200">
              <a:buClrTx/>
              <a:buFont typeface="Wingdings" panose="05000000000000000000" charset="2"/>
              <a:buChar char=""/>
            </a:pPr>
            <a:r>
              <a:rPr lang="fr-FR" altLang="en-US" sz="2400" b="1">
                <a:solidFill>
                  <a:schemeClr val="accent1">
                    <a:lumMod val="50000"/>
                  </a:schemeClr>
                </a:solidFill>
              </a:rPr>
              <a:t>Objectif</a:t>
            </a:r>
            <a:endParaRPr lang="fr-FR" altLang="en-US" sz="2400" b="1">
              <a:solidFill>
                <a:schemeClr val="accent1">
                  <a:lumMod val="50000"/>
                </a:schemeClr>
              </a:solidFill>
            </a:endParaRPr>
          </a:p>
          <a:p>
            <a:pPr marL="0" indent="0">
              <a:buClrTx/>
              <a:buFont typeface="Wingdings" panose="05000000000000000000" charset="2"/>
              <a:buNone/>
            </a:pPr>
            <a:r>
              <a:rPr lang="fr-FR" altLang="en-US" sz="2000"/>
              <a:t>L'objectif du routeur est de dire à Symfony2 ce qu'il doit faire lorsque l'on appelle l'URL /hello-world (par exemple). Nous devons donc créer une route qui va dire : « lorsque l'on est sur l'URL /hello-world, alors on appelle le contrôleur « Blog» qui va afficher un Hello World. ». Regardez la figure suivante</a:t>
            </a:r>
            <a:r>
              <a:rPr lang="x-none" altLang="fr-FR" sz="2000"/>
              <a:t>.</a:t>
            </a:r>
            <a:endParaRPr lang="x-none" altLang="fr-FR" sz="2000"/>
          </a:p>
          <a:p>
            <a:pPr marL="0" indent="0">
              <a:buClrTx/>
              <a:buFont typeface="Wingdings" panose="05000000000000000000" charset="2"/>
              <a:buNone/>
            </a:pPr>
            <a:endParaRPr lang="x-none" altLang="fr-FR" sz="2000"/>
          </a:p>
          <a:p>
            <a:pPr marL="0" indent="0">
              <a:buClrTx/>
              <a:buFont typeface="Wingdings" panose="05000000000000000000" charset="2"/>
              <a:buNone/>
            </a:pPr>
            <a:endParaRPr lang="x-none" altLang="fr-FR" sz="2000"/>
          </a:p>
          <a:p>
            <a:pPr marL="0" indent="0">
              <a:buClrTx/>
              <a:buFont typeface="Wingdings" panose="05000000000000000000" charset="2"/>
              <a:buNone/>
            </a:pPr>
            <a:r>
              <a:rPr lang="x-none" altLang="fr-FR" sz="2000"/>
              <a:t>Dans cette partie, nous ne toucherons ni au noyau, ni au routeur : nous nous occuperons juste des routes.</a:t>
            </a:r>
            <a:endParaRPr lang="x-none" altLang="fr-FR" sz="2000"/>
          </a:p>
        </p:txBody>
      </p:sp>
      <p:pic>
        <p:nvPicPr>
          <p:cNvPr id="5" name="Content Placeholder 4" descr="vue9.1"/>
          <p:cNvPicPr>
            <a:picLocks noChangeAspect="1"/>
          </p:cNvPicPr>
          <p:nvPr>
            <p:ph sz="half" idx="2"/>
          </p:nvPr>
        </p:nvPicPr>
        <p:blipFill>
          <a:blip r:embed="rId1"/>
          <a:stretch>
            <a:fillRect/>
          </a:stretch>
        </p:blipFill>
        <p:spPr>
          <a:xfrm>
            <a:off x="6172200" y="1764030"/>
            <a:ext cx="5181600" cy="4940300"/>
          </a:xfrm>
          <a:prstGeom prst="rect">
            <a:avLst/>
          </a:prstGeom>
        </p:spPr>
      </p:pic>
      <p:sp>
        <p:nvSpPr>
          <p:cNvPr id="8" name="Title 7"/>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lnSpcReduction="10000"/>
          </a:bodyPr>
          <a:p>
            <a:pPr marL="514350" indent="-514350">
              <a:buClrTx/>
              <a:buFont typeface="+mj-lt"/>
              <a:buAutoNum type="alphaLcParenR"/>
            </a:pPr>
            <a:r>
              <a:rPr lang="x-none" altLang="fr-FR" sz="2000" b="1">
                <a:sym typeface="+mn-ea"/>
              </a:rPr>
              <a:t>Definition Framework</a:t>
            </a:r>
            <a:endParaRPr lang="x-none" altLang="fr-FR" sz="2000" b="1">
              <a:sym typeface="+mn-ea"/>
            </a:endParaRPr>
          </a:p>
          <a:p>
            <a:pPr marL="457200" indent="-457200">
              <a:buClrTx/>
              <a:buFont typeface="Wingdings" panose="05000000000000000000" charset="2"/>
              <a:buChar char=""/>
            </a:pPr>
            <a:r>
              <a:rPr lang="fr-FR" altLang="en-US" sz="2000"/>
              <a:t>Le mot « framework » provient de l'anglais « frame » qui veut dire « cadre » en français, et « work » qui signifie « travail ».</a:t>
            </a:r>
            <a:endParaRPr lang="fr-FR" altLang="en-US" sz="2000"/>
          </a:p>
          <a:p>
            <a:pPr marL="457200" indent="-457200">
              <a:buClrTx/>
              <a:buFont typeface="Wingdings" panose="05000000000000000000" charset="2"/>
              <a:buChar char=""/>
            </a:pPr>
            <a:r>
              <a:rPr lang="fr-FR" altLang="en-US" sz="2000"/>
              <a:t>Un framework est une boite à outils conçue par un ou plusieurs développeurs à destination d'autres développeurs.</a:t>
            </a:r>
            <a:endParaRPr lang="fr-FR" altLang="en-US" sz="2000"/>
          </a:p>
          <a:p>
            <a:pPr marL="457200" indent="-457200">
              <a:buClrTx/>
              <a:buFont typeface="Wingdings" panose="05000000000000000000" charset="2"/>
              <a:buChar char=""/>
            </a:pPr>
            <a:r>
              <a:rPr lang="x-none" altLang="fr-FR" sz="2000">
                <a:sym typeface="+mn-ea"/>
              </a:rPr>
              <a:t>Un </a:t>
            </a:r>
            <a:r>
              <a:rPr lang="fr-FR" altLang="en-US" sz="2000">
                <a:sym typeface="+mn-ea"/>
              </a:rPr>
              <a:t>framework </a:t>
            </a:r>
            <a:r>
              <a:rPr lang="fr-FR" altLang="en-US" sz="2000"/>
              <a:t>est un ensemble de composants qui servent à créer les fondations, l'architecture et les grandes lignes d'un logiciel.</a:t>
            </a:r>
            <a:endParaRPr lang="fr-FR" altLang="en-US" sz="2000"/>
          </a:p>
          <a:p>
            <a:pPr marL="457200" indent="-457200">
              <a:buClrTx/>
              <a:buFont typeface="+mj-lt"/>
              <a:buAutoNum type="alphaLcParenR" startAt="2"/>
            </a:pPr>
            <a:r>
              <a:rPr lang="x-none" altLang="fr-FR" sz="2000" b="1">
                <a:sym typeface="+mn-ea"/>
              </a:rPr>
              <a:t>Objectif d'un framework</a:t>
            </a:r>
            <a:endParaRPr lang="x-none" altLang="fr-FR" sz="2000" b="1">
              <a:sym typeface="+mn-ea"/>
            </a:endParaRPr>
          </a:p>
          <a:p>
            <a:pPr marL="0" indent="0">
              <a:buNone/>
            </a:pPr>
            <a:r>
              <a:rPr lang="fr-FR" altLang="en-US" sz="2000">
                <a:sym typeface="+mn-ea"/>
              </a:rPr>
              <a:t>L'objectif premier d'un framework est d'améliorer la productivité des développeurs qui l'utilisent.</a:t>
            </a:r>
            <a:endParaRPr lang="fr-FR" altLang="en-US" sz="2000"/>
          </a:p>
          <a:p>
            <a:pPr marL="0" indent="0">
              <a:buNone/>
            </a:pPr>
            <a:r>
              <a:rPr lang="fr-FR" altLang="en-US" sz="2000">
                <a:sym typeface="+mn-ea"/>
              </a:rPr>
              <a:t>Un framework sert de fondation et de squelette à une application. Toute la partie technique (architecture, structure et bibliothèque) est gérée en toute transparence. Sa conception est faite de telle manière à faciliter le travail du développeur et lui permettre de ne se concentrer que sur l'essentiel, c'est-à-dire le développement des composants métiers.</a:t>
            </a:r>
            <a:endParaRPr lang="x-none" altLang="fr-FR" sz="2000"/>
          </a:p>
        </p:txBody>
      </p:sp>
      <p:sp>
        <p:nvSpPr>
          <p:cNvPr id="7" name="Title 1"/>
          <p:cNvSpPr>
            <a:spLocks noGrp="1"/>
          </p:cNvSpPr>
          <p:nvPr/>
        </p:nvSpPr>
        <p:spPr>
          <a:xfrm>
            <a:off x="838200" y="365125"/>
            <a:ext cx="10515600" cy="1028700"/>
          </a:xfrm>
          <a:prstGeom prst="rect">
            <a:avLst/>
          </a:prstGeo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dk1"/>
                </a:solidFill>
                <a:latin typeface="+mj-lt"/>
                <a:ea typeface="+mj-ea"/>
                <a:cs typeface="+mj-cs"/>
              </a:defRPr>
            </a:lvl1pPr>
          </a:lstStyle>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505440" cy="4351655"/>
          </a:xfrm>
        </p:spPr>
        <p:txBody>
          <a:bodyPr/>
          <a:p>
            <a:pPr marL="0" indent="0">
              <a:buNone/>
            </a:pPr>
            <a:r>
              <a:rPr lang="fr-FR" altLang="en-US" sz="2000"/>
              <a:t>Les routes se définissent dans un simple </a:t>
            </a:r>
            <a:r>
              <a:rPr lang="fr-FR" altLang="en-US" sz="2000">
                <a:solidFill>
                  <a:schemeClr val="accent1">
                    <a:lumMod val="50000"/>
                  </a:schemeClr>
                </a:solidFill>
              </a:rPr>
              <a:t>fichier texte</a:t>
            </a:r>
            <a:r>
              <a:rPr lang="fr-FR" altLang="en-US" sz="2000"/>
              <a:t>, que Symfony2 a déjà généré pour notre </a:t>
            </a:r>
            <a:r>
              <a:rPr lang="fr-FR" altLang="en-US" sz="2000">
                <a:solidFill>
                  <a:schemeClr val="accent1">
                    <a:lumMod val="50000"/>
                  </a:schemeClr>
                </a:solidFill>
              </a:rPr>
              <a:t>SdzBlogBundle</a:t>
            </a:r>
            <a:r>
              <a:rPr lang="fr-FR" altLang="en-US" sz="2000"/>
              <a:t>. Usuellement, on nomme ce fichier Resources/config/routing.yml dans le répertoire du bundle.</a:t>
            </a:r>
            <a:endParaRPr lang="fr-FR" altLang="en-US" sz="2000"/>
          </a:p>
          <a:p>
            <a:pPr marL="0" indent="0">
              <a:buNone/>
            </a:pPr>
            <a:r>
              <a:rPr lang="fr-FR" altLang="en-US" sz="2000"/>
              <a:t>Ouvrez le fichier, et rajoutez cette route à la suite de celle qui existe déjà :</a:t>
            </a:r>
            <a:endParaRPr lang="fr-FR" altLang="en-US" sz="2000"/>
          </a:p>
          <a:p>
            <a:pPr marL="0" indent="0">
              <a:buNone/>
            </a:pPr>
            <a:endParaRPr lang="fr-FR" altLang="en-US" sz="2000"/>
          </a:p>
        </p:txBody>
      </p:sp>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pic>
        <p:nvPicPr>
          <p:cNvPr id="5" name="Picture 4" descr="vue9.2"/>
          <p:cNvPicPr>
            <a:picLocks noChangeAspect="1"/>
          </p:cNvPicPr>
          <p:nvPr/>
        </p:nvPicPr>
        <p:blipFill>
          <a:blip r:embed="rId1"/>
          <a:stretch>
            <a:fillRect/>
          </a:stretch>
        </p:blipFill>
        <p:spPr>
          <a:xfrm>
            <a:off x="894080" y="3265170"/>
            <a:ext cx="10552430" cy="733425"/>
          </a:xfrm>
          <a:prstGeom prst="rect">
            <a:avLst/>
          </a:prstGeom>
        </p:spPr>
      </p:pic>
      <p:pic>
        <p:nvPicPr>
          <p:cNvPr id="6" name="Picture 5" descr="vue9.3"/>
          <p:cNvPicPr>
            <a:picLocks noChangeAspect="1"/>
          </p:cNvPicPr>
          <p:nvPr/>
        </p:nvPicPr>
        <p:blipFill>
          <a:blip r:embed="rId2"/>
          <a:stretch>
            <a:fillRect/>
          </a:stretch>
        </p:blipFill>
        <p:spPr>
          <a:xfrm>
            <a:off x="866775" y="4135120"/>
            <a:ext cx="10590530" cy="2057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505440" cy="4351655"/>
          </a:xfrm>
        </p:spPr>
        <p:txBody>
          <a:bodyPr>
            <a:normAutofit/>
          </a:bodyPr>
          <a:p>
            <a:pPr marL="0" indent="0">
              <a:buNone/>
            </a:pPr>
            <a:r>
              <a:rPr lang="x-none" altLang="fr-FR" sz="2000"/>
              <a:t>P</a:t>
            </a:r>
            <a:r>
              <a:rPr lang="fr-FR" altLang="en-US" sz="2000"/>
              <a:t>enchons-nous sur la valeur que l'on a donnée à _controller : « SdzBlogBundle:Blog:index ». Cette valeur se découpe en suivant les deux-points (« : ») :</a:t>
            </a:r>
            <a:endParaRPr lang="fr-FR" altLang="en-US" sz="2000"/>
          </a:p>
          <a:p>
            <a:pPr marL="0" indent="0">
              <a:buClrTx/>
            </a:pPr>
            <a:r>
              <a:rPr lang="fr-FR" altLang="en-US" sz="2000"/>
              <a:t>  « SdzBlogBundle » est le nom de notre bundle, celui dans lequel Symfony2 ira chercher le contrôleur.</a:t>
            </a:r>
            <a:endParaRPr lang="fr-FR" altLang="en-US" sz="2000"/>
          </a:p>
          <a:p>
            <a:pPr marL="0" indent="0">
              <a:buClrTx/>
            </a:pPr>
            <a:r>
              <a:rPr lang="fr-FR" altLang="en-US" sz="2000"/>
              <a:t>  « Blog » est le nom du contrôleur à ouvrir. En terme de fichier, cela correspond à</a:t>
            </a:r>
            <a:endParaRPr lang="fr-FR" altLang="en-US" sz="2000"/>
          </a:p>
          <a:p>
            <a:pPr marL="0" indent="0">
              <a:buNone/>
            </a:pPr>
            <a:r>
              <a:rPr lang="fr-FR" altLang="en-US" sz="2000"/>
              <a:t>controller/BlogController.php dans le répertoire du bundle. Dans notre cas, nous avons</a:t>
            </a:r>
            <a:endParaRPr lang="fr-FR" altLang="en-US" sz="2000"/>
          </a:p>
          <a:p>
            <a:pPr marL="0" indent="0">
              <a:buNone/>
            </a:pPr>
            <a:r>
              <a:rPr lang="fr-FR" altLang="en-US" sz="2000"/>
              <a:t>src/Sdz/BlogBundle/controller/BlogController.php comme chemin absolu.</a:t>
            </a:r>
            <a:endParaRPr lang="fr-FR" altLang="en-US" sz="2000"/>
          </a:p>
          <a:p>
            <a:pPr marL="0" indent="0">
              <a:buClrTx/>
            </a:pPr>
            <a:r>
              <a:rPr lang="fr-FR" altLang="en-US" sz="2000"/>
              <a:t>  « index » est le nom de la méthode à exécuter au sein du contrôleur.</a:t>
            </a:r>
            <a:endParaRPr lang="fr-FR" altLang="en-US" sz="2000"/>
          </a:p>
          <a:p>
            <a:pPr marL="0" indent="0">
              <a:buClrTx/>
              <a:buNone/>
            </a:pPr>
            <a:endParaRPr lang="x-none" altLang="fr-FR" sz="2000" u="sng"/>
          </a:p>
          <a:p>
            <a:pPr marL="0" indent="0">
              <a:buClrTx/>
              <a:buNone/>
            </a:pPr>
            <a:r>
              <a:rPr lang="x-none" altLang="fr-FR" sz="2000"/>
              <a:t>Mettons sur pied  notre controleur et testons le code  :</a:t>
            </a:r>
            <a:endParaRPr lang="x-none" altLang="fr-FR" sz="2000"/>
          </a:p>
        </p:txBody>
      </p:sp>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sp>
        <p:nvSpPr>
          <p:cNvPr id="6" name="Content Placeholder 5"/>
          <p:cNvSpPr/>
          <p:nvPr>
            <p:ph sz="half" idx="1"/>
          </p:nvPr>
        </p:nvSpPr>
        <p:spPr>
          <a:xfrm>
            <a:off x="838200" y="1826260"/>
            <a:ext cx="10481310" cy="4351655"/>
          </a:xfrm>
        </p:spPr>
        <p:txBody>
          <a:bodyPr>
            <a:normAutofit/>
          </a:bodyPr>
          <a:p>
            <a:pPr marL="0" indent="0">
              <a:buNone/>
            </a:pPr>
            <a:r>
              <a:rPr lang="x-none" altLang="fr-FR" sz="2000"/>
              <a:t>Commençons par notre controleur :</a:t>
            </a:r>
            <a:endParaRPr lang="x-none" altLang="fr-FR" sz="2000"/>
          </a:p>
          <a:p>
            <a:pPr marL="0" indent="0">
              <a:buNone/>
            </a:pPr>
            <a:endParaRPr lang="fr-FR" altLang="en-US"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r>
              <a:rPr lang="x-none" altLang="fr-FR" sz="2000" u="sng">
                <a:solidFill>
                  <a:srgbClr val="FF0000"/>
                </a:solidFill>
                <a:sym typeface="+mn-ea"/>
              </a:rPr>
              <a:t>ATTENTION: </a:t>
            </a:r>
            <a:r>
              <a:rPr lang="x-none" altLang="fr-FR" sz="2000">
                <a:solidFill>
                  <a:schemeClr val="tx1">
                    <a:lumMod val="95000"/>
                    <a:lumOff val="5000"/>
                  </a:schemeClr>
                </a:solidFill>
                <a:sym typeface="+mn-ea"/>
              </a:rPr>
              <a:t>écrire le contenu de sa page de cette manière dans le contrôleur, ça n'est pas très pratique, et en plus de cela, on ne respecte pas le modèle MVC. Utilisons donc les templates !</a:t>
            </a:r>
            <a:endParaRPr lang="x-none" altLang="fr-FR" sz="2000"/>
          </a:p>
        </p:txBody>
      </p:sp>
      <p:pic>
        <p:nvPicPr>
          <p:cNvPr id="7" name="Picture 6" descr="vue9.4"/>
          <p:cNvPicPr>
            <a:picLocks noChangeAspect="1"/>
          </p:cNvPicPr>
          <p:nvPr/>
        </p:nvPicPr>
        <p:blipFill>
          <a:blip r:embed="rId1"/>
          <a:stretch>
            <a:fillRect/>
          </a:stretch>
        </p:blipFill>
        <p:spPr>
          <a:xfrm>
            <a:off x="1113155" y="2309495"/>
            <a:ext cx="9992995" cy="18268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552430" cy="4351655"/>
          </a:xfrm>
        </p:spPr>
        <p:txBody>
          <a:bodyPr>
            <a:normAutofit lnSpcReduction="10000"/>
          </a:bodyPr>
          <a:p>
            <a:pPr marL="0" indent="0">
              <a:buClrTx/>
              <a:buNone/>
            </a:pPr>
            <a:r>
              <a:rPr lang="fr-FR" altLang="en-US" sz="2000">
                <a:sym typeface="+mn-ea"/>
              </a:rPr>
              <a:t>Savez-vous ce qu'est un moteur de template ? C'est un script qui permet d'utiliser des templates, c'est-à-dire des fichiers qui ont pour but d'afficher le contenu de votre page HTML de façon dynamique, mais sans PHP. Comment ? Avec leur langage à eux. Chaque moteur a son propre langage.</a:t>
            </a:r>
            <a:endParaRPr lang="fr-FR" altLang="en-US" sz="2000"/>
          </a:p>
          <a:p>
            <a:pPr marL="0" indent="0">
              <a:buNone/>
            </a:pPr>
            <a:r>
              <a:rPr lang="fr-FR" altLang="en-US" sz="2000">
                <a:sym typeface="+mn-ea"/>
              </a:rPr>
              <a:t>Avec Symfony2, nous allons employer le moteur Twig. Voici un exemple de comparaison entre un template simple en PHP (premier code) et un template en « langage Twig » (deuxième code).</a:t>
            </a:r>
            <a:endParaRPr lang="x-none" altLang="fr-FR" sz="2000">
              <a:solidFill>
                <a:schemeClr val="tx1">
                  <a:lumMod val="95000"/>
                  <a:lumOff val="5000"/>
                </a:schemeClr>
              </a:solidFill>
              <a:sym typeface="+mn-ea"/>
            </a:endParaRPr>
          </a:p>
        </p:txBody>
      </p:sp>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pic>
        <p:nvPicPr>
          <p:cNvPr id="5" name="Picture 4" descr="vue9.5"/>
          <p:cNvPicPr>
            <a:picLocks noChangeAspect="1"/>
          </p:cNvPicPr>
          <p:nvPr/>
        </p:nvPicPr>
        <p:blipFill>
          <a:blip r:embed="rId1"/>
          <a:stretch>
            <a:fillRect/>
          </a:stretch>
        </p:blipFill>
        <p:spPr>
          <a:xfrm>
            <a:off x="819150" y="3863340"/>
            <a:ext cx="10252075" cy="22796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p:nvPr>
            <p:ph sz="half" idx="1"/>
          </p:nvPr>
        </p:nvSpPr>
        <p:spPr>
          <a:xfrm>
            <a:off x="838200" y="1826260"/>
            <a:ext cx="10492740" cy="4351655"/>
          </a:xfrm>
        </p:spPr>
        <p:txBody>
          <a:bodyPr>
            <a:normAutofit lnSpcReduction="10000"/>
          </a:bodyPr>
          <a:p>
            <a:pPr marL="0" indent="0">
              <a:buNone/>
            </a:pPr>
            <a:r>
              <a:rPr lang="x-none" altLang="fr-FR" sz="2000"/>
              <a:t>Ils se ressemblent, soyons d'accord. Mais celui réalisé avec Twig est bien plus facile à lire ! Pour afficher une variable, vous faites juste {{ ma_var }} au lieu de &lt;?php echo $ma_var; ?&gt;.</a:t>
            </a: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r>
              <a:rPr lang="x-none" altLang="fr-FR" sz="2000"/>
              <a:t>Ils se ressemblent, soyons d'accord. Mais celui réalisé avec Twig est bien plus facile à lire ! Pour afficher une variable, vous faites juste {{ ma_var }} au lieu de &lt;?php echo $ma_var; ?&gt;.</a:t>
            </a:r>
            <a:endParaRPr lang="x-none" altLang="fr-FR" sz="2000"/>
          </a:p>
          <a:p>
            <a:pPr marL="0" indent="0">
              <a:buNone/>
            </a:pPr>
            <a:endParaRPr lang="x-none" altLang="fr-FR" sz="2000"/>
          </a:p>
        </p:txBody>
      </p:sp>
      <p:pic>
        <p:nvPicPr>
          <p:cNvPr id="7" name="Content Placeholder 4" descr="vue9.6"/>
          <p:cNvPicPr>
            <a:picLocks noChangeAspect="1"/>
          </p:cNvPicPr>
          <p:nvPr/>
        </p:nvPicPr>
        <p:blipFill>
          <a:blip r:embed="rId1"/>
          <a:stretch>
            <a:fillRect/>
          </a:stretch>
        </p:blipFill>
        <p:spPr>
          <a:xfrm>
            <a:off x="913130" y="2470150"/>
            <a:ext cx="10233660" cy="2436495"/>
          </a:xfrm>
          <a:prstGeom prst="rect">
            <a:avLst/>
          </a:prstGeom>
        </p:spPr>
      </p:pic>
      <p:sp>
        <p:nvSpPr>
          <p:cNvPr id="10" name="Title 9"/>
          <p:cNvSpPr>
            <a:spLocks noGrp="1"/>
          </p:cNvSpPr>
          <p:nvPr>
            <p:ph type="title"/>
          </p:nvPr>
        </p:nvSpPr>
        <p:spPr>
          <a:xfrm>
            <a:off x="823595"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61695" y="1826895"/>
            <a:ext cx="10505440" cy="4505325"/>
          </a:xfrm>
        </p:spPr>
        <p:txBody>
          <a:bodyPr/>
          <a:p>
            <a:pPr marL="0" indent="0">
              <a:buNone/>
            </a:pPr>
            <a:r>
              <a:rPr lang="x-none" altLang="fr-FR" sz="2000"/>
              <a:t>Pour mettre en majuscule une chaine {{ titre|upper }} au lieu de &lt;?php echo strtoupper($titre); ?&gt; </a:t>
            </a:r>
            <a:endParaRPr lang="x-none" altLang="fr-FR" sz="2000"/>
          </a:p>
          <a:p>
            <a:pPr marL="0" indent="0">
              <a:buNone/>
            </a:pPr>
            <a:r>
              <a:rPr lang="x-none" altLang="fr-FR" sz="2000"/>
              <a:t>Revenons a notre route créee :</a:t>
            </a:r>
            <a:endParaRPr lang="x-none" altLang="fr-FR" sz="2000"/>
          </a:p>
          <a:p>
            <a:pPr marL="0" indent="0">
              <a:buNone/>
            </a:pPr>
            <a:endParaRPr lang="x-none" altLang="fr-FR" sz="2000"/>
          </a:p>
          <a:p>
            <a:pPr marL="0" indent="0">
              <a:buClrTx/>
              <a:buFont typeface="+mj-lt"/>
              <a:buNone/>
            </a:pPr>
            <a:r>
              <a:rPr lang="x-none" altLang="fr-FR" sz="2000"/>
              <a:t>Créons le fichier du template :</a:t>
            </a:r>
            <a:endParaRPr lang="x-none" altLang="fr-FR" sz="2000"/>
          </a:p>
          <a:p>
            <a:pPr marL="457200" indent="-457200">
              <a:buClrTx/>
              <a:buFont typeface="+mj-lt"/>
              <a:buAutoNum type="alphaLcPeriod"/>
            </a:pPr>
            <a:endParaRPr lang="x-none" altLang="fr-FR" sz="2000"/>
          </a:p>
          <a:p>
            <a:pPr marL="457200" indent="-457200">
              <a:buClrTx/>
              <a:buFont typeface="+mj-lt"/>
              <a:buAutoNum type="alphaLcPeriod"/>
            </a:pPr>
            <a:endParaRPr lang="x-none" altLang="fr-FR" sz="2000"/>
          </a:p>
          <a:p>
            <a:pPr marL="457200" indent="-457200">
              <a:buClrTx/>
              <a:buFont typeface="+mj-lt"/>
              <a:buAutoNum type="alphaLcPeriod"/>
            </a:pPr>
            <a:endParaRPr lang="x-none" altLang="fr-FR" sz="2000"/>
          </a:p>
          <a:p>
            <a:pPr marL="457200" indent="-457200">
              <a:buClrTx/>
              <a:buFont typeface="+mj-lt"/>
              <a:buAutoNum type="alphaLcPeriod"/>
            </a:pPr>
            <a:endParaRPr lang="x-none" altLang="fr-FR" sz="2000"/>
          </a:p>
          <a:p>
            <a:pPr marL="457200" indent="-457200">
              <a:buClrTx/>
              <a:buFont typeface="+mj-lt"/>
              <a:buAutoNum type="alphaLcPeriod"/>
            </a:pPr>
            <a:endParaRPr lang="x-none" altLang="fr-FR" sz="2000"/>
          </a:p>
          <a:p>
            <a:pPr marL="0" indent="0">
              <a:buClrTx/>
              <a:buFont typeface="+mj-lt"/>
              <a:buNone/>
            </a:pPr>
            <a:endParaRPr lang="x-none" altLang="fr-FR" sz="2000"/>
          </a:p>
          <a:p>
            <a:pPr marL="0" indent="0">
              <a:buClrTx/>
              <a:buFont typeface="+mj-lt"/>
              <a:buNone/>
            </a:pPr>
            <a:endParaRPr lang="x-none" altLang="fr-FR" sz="2000"/>
          </a:p>
        </p:txBody>
      </p:sp>
      <p:pic>
        <p:nvPicPr>
          <p:cNvPr id="5" name="Picture 4" descr="vue97"/>
          <p:cNvPicPr>
            <a:picLocks noChangeAspect="1"/>
          </p:cNvPicPr>
          <p:nvPr/>
        </p:nvPicPr>
        <p:blipFill>
          <a:blip r:embed="rId1"/>
          <a:stretch>
            <a:fillRect/>
          </a:stretch>
        </p:blipFill>
        <p:spPr>
          <a:xfrm>
            <a:off x="828675" y="3608070"/>
            <a:ext cx="10510520" cy="2718435"/>
          </a:xfrm>
          <a:prstGeom prst="rect">
            <a:avLst/>
          </a:prstGeom>
        </p:spPr>
      </p:pic>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528300" cy="4351655"/>
          </a:xfrm>
        </p:spPr>
        <p:txBody>
          <a:bodyPr/>
          <a:p>
            <a:pPr marL="0" indent="0">
              <a:buNone/>
            </a:pPr>
            <a:r>
              <a:rPr lang="fr-FR" altLang="en-US" sz="2000"/>
              <a:t>Il ne reste plus qu'à appeler ce template. C'est le rôle du contrôleur, c'est donc au sein de la méthode indexAction() que nous allons appeler le template. Cela se fait très simplement avec la méthode </a:t>
            </a:r>
            <a:r>
              <a:rPr lang="fr-FR" altLang="en-US" sz="2000">
                <a:solidFill>
                  <a:schemeClr val="accent1">
                    <a:lumMod val="50000"/>
                  </a:schemeClr>
                </a:solidFill>
              </a:rPr>
              <a:t>$this-&gt;render()</a:t>
            </a:r>
            <a:r>
              <a:rPr lang="fr-FR" altLang="en-US" sz="2000"/>
              <a:t>. Cette méthode prend en paramètre le nom du template et retourne un objet de type Response avec pour contenu le contenu de notre template. Voici le contrôleur modifié en conséquence :</a:t>
            </a:r>
            <a:endParaRPr lang="fr-FR" altLang="en-US" sz="2000"/>
          </a:p>
          <a:p>
            <a:pPr marL="0" indent="0">
              <a:buNone/>
            </a:pPr>
            <a:endParaRPr lang="fr-FR" altLang="en-US" sz="2000"/>
          </a:p>
          <a:p>
            <a:pPr marL="0" indent="0">
              <a:buNone/>
            </a:pPr>
            <a:endParaRPr lang="fr-FR" altLang="en-US" sz="2000"/>
          </a:p>
          <a:p>
            <a:pPr marL="0" indent="0">
              <a:buNone/>
            </a:pPr>
            <a:endParaRPr lang="fr-FR" altLang="en-US" sz="2000"/>
          </a:p>
          <a:p>
            <a:pPr marL="0" indent="0">
              <a:buNone/>
            </a:pPr>
            <a:endParaRPr lang="fr-FR" altLang="en-US" sz="2000"/>
          </a:p>
          <a:p>
            <a:pPr marL="0" indent="0">
              <a:buNone/>
            </a:pPr>
            <a:r>
              <a:rPr lang="x-none" altLang="fr-FR" sz="2000"/>
              <a:t>Pour nous amuser un peu avec les variables twig nous allons modifier notre return dans notre controleur :</a:t>
            </a:r>
            <a:endParaRPr lang="x-none" altLang="fr-FR" sz="2000"/>
          </a:p>
          <a:p>
            <a:pPr marL="0" indent="0">
              <a:buNone/>
            </a:pPr>
            <a:endParaRPr lang="fr-FR" altLang="en-US" sz="2000"/>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pic>
        <p:nvPicPr>
          <p:cNvPr id="5" name="Picture 4" descr="vue9.8"/>
          <p:cNvPicPr>
            <a:picLocks noChangeAspect="1"/>
          </p:cNvPicPr>
          <p:nvPr/>
        </p:nvPicPr>
        <p:blipFill>
          <a:blip r:embed="rId1"/>
          <a:stretch>
            <a:fillRect/>
          </a:stretch>
        </p:blipFill>
        <p:spPr>
          <a:xfrm>
            <a:off x="855980" y="3279775"/>
            <a:ext cx="10459085" cy="1677670"/>
          </a:xfrm>
          <a:prstGeom prst="rect">
            <a:avLst/>
          </a:prstGeom>
        </p:spPr>
      </p:pic>
      <p:pic>
        <p:nvPicPr>
          <p:cNvPr id="7" name="Picture 6" descr="vue10.1*"/>
          <p:cNvPicPr>
            <a:picLocks noChangeAspect="1"/>
          </p:cNvPicPr>
          <p:nvPr/>
        </p:nvPicPr>
        <p:blipFill>
          <a:blip r:embed="rId2"/>
          <a:stretch>
            <a:fillRect/>
          </a:stretch>
        </p:blipFill>
        <p:spPr>
          <a:xfrm>
            <a:off x="869950" y="5568315"/>
            <a:ext cx="10474960" cy="2381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835" y="1826260"/>
            <a:ext cx="10517505" cy="4351655"/>
          </a:xfrm>
        </p:spPr>
        <p:txBody>
          <a:bodyPr/>
          <a:p>
            <a:pPr marL="0" indent="0">
              <a:buNone/>
            </a:pPr>
            <a:r>
              <a:rPr lang="x-none" altLang="fr-FR" sz="2000"/>
              <a:t>Et dans notre twig modifier le contenu de notre h1 par :  &lt;h1&gt;Hello {{ nom }} !&lt;/h1&gt;</a:t>
            </a:r>
            <a:endParaRPr lang="x-none" altLang="fr-FR" sz="2000"/>
          </a:p>
          <a:p>
            <a:pPr marL="0" indent="0">
              <a:buNone/>
            </a:pPr>
            <a:endParaRPr lang="x-none" altLang="fr-FR" sz="2000"/>
          </a:p>
          <a:p>
            <a:pPr marL="342900" indent="-342900">
              <a:buClrTx/>
              <a:buFont typeface="Wingdings" panose="05000000000000000000" charset="2"/>
              <a:buChar char=""/>
            </a:pPr>
            <a:r>
              <a:rPr lang="x-none" altLang="fr-FR" sz="2000" b="1">
                <a:solidFill>
                  <a:schemeClr val="accent1">
                    <a:lumMod val="50000"/>
                  </a:schemeClr>
                </a:solidFill>
              </a:rPr>
              <a:t>Fonctionnement du routeur</a:t>
            </a:r>
            <a:endParaRPr lang="x-none" altLang="fr-FR" sz="2000" b="1">
              <a:solidFill>
                <a:schemeClr val="accent1">
                  <a:lumMod val="50000"/>
                </a:schemeClr>
              </a:solidFill>
            </a:endParaRP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pic>
        <p:nvPicPr>
          <p:cNvPr id="5" name="Picture 4" descr="vue10.2"/>
          <p:cNvPicPr>
            <a:picLocks noChangeAspect="1"/>
          </p:cNvPicPr>
          <p:nvPr/>
        </p:nvPicPr>
        <p:blipFill>
          <a:blip r:embed="rId1"/>
          <a:stretch>
            <a:fillRect/>
          </a:stretch>
        </p:blipFill>
        <p:spPr>
          <a:xfrm>
            <a:off x="1273810" y="3030855"/>
            <a:ext cx="9043035" cy="345884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528300" cy="4351655"/>
          </a:xfrm>
        </p:spPr>
        <p:txBody>
          <a:bodyPr>
            <a:normAutofit/>
          </a:bodyPr>
          <a:p>
            <a:pPr marL="342900" indent="-342900">
              <a:buClrTx/>
              <a:buFont typeface="Wingdings" panose="05000000000000000000" charset="2"/>
              <a:buChar char=""/>
            </a:pPr>
            <a:r>
              <a:rPr lang="fr-FR" altLang="en-US" sz="2000" u="sng"/>
              <a:t>Créer une route</a:t>
            </a:r>
            <a:endParaRPr lang="fr-FR" altLang="en-US" sz="2000" u="sng"/>
          </a:p>
          <a:p>
            <a:pPr marL="0" indent="0">
              <a:buClrTx/>
              <a:buFont typeface="Wingdings" panose="05000000000000000000" charset="2"/>
              <a:buNone/>
            </a:pPr>
            <a:r>
              <a:rPr lang="fr-FR" altLang="en-US" sz="2000"/>
              <a:t>Elle est constituée au minimum de trois éléments :</a:t>
            </a:r>
            <a:endParaRPr lang="fr-FR" altLang="en-US" sz="2000"/>
          </a:p>
          <a:p>
            <a:pPr marL="0" indent="0">
              <a:buClrTx/>
              <a:buFont typeface="Wingdings" panose="05000000000000000000" charset="2"/>
              <a:buNone/>
            </a:pPr>
            <a:r>
              <a:rPr lang="x-none" altLang="fr-FR" sz="2000">
                <a:solidFill>
                  <a:schemeClr val="accent1">
                    <a:lumMod val="50000"/>
                  </a:schemeClr>
                </a:solidFill>
              </a:rPr>
              <a:t>nom_route :</a:t>
            </a:r>
            <a:r>
              <a:rPr lang="fr-FR" altLang="en-US" sz="2000">
                <a:solidFill>
                  <a:schemeClr val="accent1">
                    <a:lumMod val="50000"/>
                  </a:schemeClr>
                </a:solidFill>
              </a:rPr>
              <a:t> </a:t>
            </a:r>
            <a:endParaRPr lang="fr-FR" altLang="en-US" sz="2000">
              <a:solidFill>
                <a:schemeClr val="accent1">
                  <a:lumMod val="50000"/>
                </a:schemeClr>
              </a:solidFill>
            </a:endParaRPr>
          </a:p>
          <a:p>
            <a:pPr marL="0" indent="0">
              <a:buClrTx/>
              <a:buFont typeface="Wingdings" panose="05000000000000000000" charset="2"/>
              <a:buNone/>
            </a:pPr>
            <a:r>
              <a:rPr lang="x-none" altLang="fr-FR" sz="2000">
                <a:solidFill>
                  <a:schemeClr val="accent1">
                    <a:lumMod val="50000"/>
                  </a:schemeClr>
                </a:solidFill>
              </a:rPr>
              <a:t>pattern: </a:t>
            </a:r>
            <a:r>
              <a:rPr lang="fr-FR" altLang="en-US" sz="2000"/>
              <a:t>/</a:t>
            </a:r>
            <a:r>
              <a:rPr lang="x-none" altLang="fr-FR" sz="2000"/>
              <a:t>monsite </a:t>
            </a:r>
            <a:r>
              <a:rPr lang="fr-FR" altLang="en-US" sz="2000"/>
              <a:t>est l'URL sur laquelle la route s'applique. Ici, « /blog » correspond à une URL absolue du type http://www.monsite.com/blog ;</a:t>
            </a:r>
            <a:endParaRPr lang="fr-FR" altLang="en-US" sz="2000"/>
          </a:p>
          <a:p>
            <a:pPr marL="0" indent="0">
              <a:buClrTx/>
              <a:buFont typeface="Wingdings" panose="05000000000000000000" charset="2"/>
              <a:buNone/>
            </a:pPr>
            <a:r>
              <a:rPr lang="x-none" altLang="fr-FR" sz="2000">
                <a:solidFill>
                  <a:schemeClr val="accent1">
                    <a:lumMod val="50000"/>
                  </a:schemeClr>
                </a:solidFill>
              </a:rPr>
              <a:t>defaults: </a:t>
            </a:r>
            <a:r>
              <a:rPr lang="fr-FR" altLang="en-US" sz="2000"/>
              <a:t>{ _controller: SdzBlogBundle:Blog:index } correspond au contrôleur à appeler.</a:t>
            </a:r>
            <a:endParaRPr lang="x-none" altLang="fr-FR" sz="2000" u="sng">
              <a:solidFill>
                <a:schemeClr val="tx1">
                  <a:lumMod val="95000"/>
                  <a:lumOff val="5000"/>
                </a:schemeClr>
              </a:solidFill>
            </a:endParaRPr>
          </a:p>
          <a:p>
            <a:pPr marL="0" indent="0">
              <a:buClrTx/>
              <a:buFont typeface="Wingdings" panose="05000000000000000000" charset="2"/>
              <a:buNone/>
            </a:pPr>
            <a:endParaRPr lang="x-none" altLang="fr-FR" sz="2000" u="sng">
              <a:solidFill>
                <a:schemeClr val="tx1">
                  <a:lumMod val="95000"/>
                  <a:lumOff val="5000"/>
                </a:schemeClr>
              </a:solidFill>
            </a:endParaRPr>
          </a:p>
          <a:p>
            <a:pPr marL="0" indent="0">
              <a:buClrTx/>
              <a:buFont typeface="Wingdings" panose="05000000000000000000" charset="2"/>
              <a:buNone/>
            </a:pPr>
            <a:endParaRPr lang="x-none" altLang="fr-FR" sz="2000" u="sng">
              <a:solidFill>
                <a:schemeClr val="tx1">
                  <a:lumMod val="95000"/>
                  <a:lumOff val="5000"/>
                </a:schemeClr>
              </a:solidFill>
            </a:endParaRPr>
          </a:p>
          <a:p>
            <a:pPr marL="0" indent="0">
              <a:buClrTx/>
              <a:buFont typeface="Wingdings" panose="05000000000000000000" charset="2"/>
              <a:buNone/>
            </a:pPr>
            <a:r>
              <a:rPr lang="x-none" altLang="fr-FR" sz="2000">
                <a:sym typeface="+mn-ea"/>
              </a:rPr>
              <a:t>T</a:t>
            </a:r>
            <a:r>
              <a:rPr lang="fr-FR" altLang="en-US" sz="2000">
                <a:sym typeface="+mn-ea"/>
              </a:rPr>
              <a:t>oute sa puissance réside dans le fait que ce paramètre {id} est accessible depuis votre contrôleur ! Si vous appelez l'URL /blog/article/5, alors depuis votre contrôleur, vous aurez la variable $id (du nom du paramètre) qui aura pour valeur « 5 »</a:t>
            </a:r>
            <a:endParaRPr lang="fr-FR" altLang="en-US" sz="2000"/>
          </a:p>
          <a:p>
            <a:pPr marL="0" indent="0">
              <a:buClrTx/>
              <a:buFont typeface="Wingdings" panose="05000000000000000000" charset="2"/>
              <a:buNone/>
            </a:pPr>
            <a:endParaRPr lang="x-none" altLang="fr-FR" sz="2000"/>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pic>
        <p:nvPicPr>
          <p:cNvPr id="7" name="Picture 6" descr="vue19.4"/>
          <p:cNvPicPr>
            <a:picLocks noChangeAspect="1"/>
          </p:cNvPicPr>
          <p:nvPr/>
        </p:nvPicPr>
        <p:blipFill>
          <a:blip r:embed="rId1"/>
          <a:stretch>
            <a:fillRect/>
          </a:stretch>
        </p:blipFill>
        <p:spPr>
          <a:xfrm>
            <a:off x="855345" y="4124960"/>
            <a:ext cx="10514330" cy="6572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Content Placeholder 6"/>
          <p:cNvSpPr/>
          <p:nvPr>
            <p:ph sz="half" idx="1"/>
          </p:nvPr>
        </p:nvSpPr>
        <p:spPr>
          <a:xfrm>
            <a:off x="838200" y="1802765"/>
            <a:ext cx="10516870" cy="4375785"/>
          </a:xfrm>
        </p:spPr>
        <p:txBody>
          <a:bodyPr/>
          <a:p>
            <a:pPr marL="0" indent="0">
              <a:buNone/>
            </a:pPr>
            <a:r>
              <a:rPr lang="x-none" altLang="fr-FR" sz="2000"/>
              <a:t>Ajoutons la fonction ou action voir dans notre controleur :</a:t>
            </a: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r>
              <a:rPr lang="x-none" altLang="fr-FR" sz="2000"/>
              <a:t>Au niveau de l'id l'utilisateur peut mettre ce qu'il veut : "1244" ou "azer", ou "1y35R", pour restreindre la porté de "id" et obtenir exactement ce que l'on attend </a:t>
            </a:r>
            <a:r>
              <a:rPr lang="x-none" altLang="fr-FR" sz="2000">
                <a:solidFill>
                  <a:srgbClr val="FF0000"/>
                </a:solidFill>
              </a:rPr>
              <a:t>(par exemple un entier)</a:t>
            </a:r>
            <a:r>
              <a:rPr lang="x-none" altLang="fr-FR" sz="2000"/>
              <a:t> , on procede ainsi au niveau de routing.yml du bundle :</a:t>
            </a:r>
            <a:endParaRPr lang="x-none" altLang="fr-FR" sz="2000"/>
          </a:p>
          <a:p>
            <a:pPr marL="0" indent="0">
              <a:buNone/>
            </a:pPr>
            <a:endParaRPr lang="x-none" altLang="fr-FR" sz="2000"/>
          </a:p>
          <a:p>
            <a:pPr marL="0" indent="0">
              <a:buNone/>
            </a:pPr>
            <a:endParaRPr lang="x-none" altLang="fr-FR" sz="2000"/>
          </a:p>
          <a:p>
            <a:pPr marL="0" indent="0">
              <a:buNone/>
            </a:pPr>
            <a:r>
              <a:rPr lang="x-none" altLang="fr-FR" sz="2000"/>
              <a:t>Vous l'avez surement remarqué un nouveau terme "requirements", qui est utilisé pour préciser les exigences ou conditions que doivent respecter les paramétres de l'url.</a:t>
            </a:r>
            <a:endParaRPr lang="x-none" altLang="fr-FR" sz="2000"/>
          </a:p>
        </p:txBody>
      </p:sp>
      <p:pic>
        <p:nvPicPr>
          <p:cNvPr id="8" name="Content Placeholder 5" descr="vue10.5"/>
          <p:cNvPicPr>
            <a:picLocks noChangeAspect="1"/>
          </p:cNvPicPr>
          <p:nvPr/>
        </p:nvPicPr>
        <p:blipFill>
          <a:blip r:embed="rId1"/>
          <a:stretch>
            <a:fillRect/>
          </a:stretch>
        </p:blipFill>
        <p:spPr>
          <a:xfrm>
            <a:off x="866140" y="2327910"/>
            <a:ext cx="10463530" cy="803910"/>
          </a:xfrm>
          <a:prstGeom prst="rect">
            <a:avLst/>
          </a:prstGeom>
        </p:spPr>
      </p:pic>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pic>
        <p:nvPicPr>
          <p:cNvPr id="11" name="Picture 10" descr="10.6"/>
          <p:cNvPicPr>
            <a:picLocks noChangeAspect="1"/>
          </p:cNvPicPr>
          <p:nvPr/>
        </p:nvPicPr>
        <p:blipFill>
          <a:blip r:embed="rId2"/>
          <a:stretch>
            <a:fillRect/>
          </a:stretch>
        </p:blipFill>
        <p:spPr>
          <a:xfrm>
            <a:off x="862330" y="4267200"/>
            <a:ext cx="10501630" cy="914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67080" y="2017395"/>
            <a:ext cx="10515600" cy="4185285"/>
          </a:xfrm>
        </p:spPr>
        <p:txBody>
          <a:bodyPr>
            <a:normAutofit/>
          </a:bodyPr>
          <a:p>
            <a:pPr marL="514350" indent="-514350">
              <a:buClrTx/>
              <a:buFont typeface="+mj-lt"/>
              <a:buAutoNum type="alphaLcParenR" startAt="3"/>
            </a:pPr>
            <a:r>
              <a:rPr lang="fr-FR" altLang="en-US" sz="2000" b="1">
                <a:sym typeface="+mn-ea"/>
              </a:rPr>
              <a:t>Les avantages d'un framework</a:t>
            </a:r>
            <a:endParaRPr lang="fr-FR" altLang="en-US" sz="2000" b="1"/>
          </a:p>
          <a:p>
            <a:pPr marL="0" indent="0">
              <a:buClrTx/>
              <a:buFont typeface="+mj-lt"/>
              <a:buNone/>
            </a:pPr>
            <a:r>
              <a:rPr lang="fr-FR" altLang="en-US" sz="2000">
                <a:sym typeface="+mn-ea"/>
              </a:rPr>
              <a:t>Utiliser un framework offre des avantages non négligeables :</a:t>
            </a:r>
            <a:endParaRPr lang="fr-FR" altLang="en-US" sz="2000"/>
          </a:p>
          <a:p>
            <a:pPr marL="342900" indent="-342900">
              <a:buClrTx/>
              <a:buFont typeface="Wingdings" panose="05000000000000000000" charset="2"/>
              <a:buChar char=""/>
            </a:pPr>
            <a:r>
              <a:rPr lang="fr-FR" altLang="en-US" sz="2000">
                <a:sym typeface="+mn-ea"/>
              </a:rPr>
              <a:t>les développeurs se concentrent uniquement sur la partie métier puisque toutes les couches techniques sont déjà intégrées dans le framework. C'est un </a:t>
            </a:r>
            <a:r>
              <a:rPr lang="fr-FR" altLang="en-US" sz="2000">
                <a:solidFill>
                  <a:schemeClr val="accent1">
                    <a:lumMod val="50000"/>
                  </a:schemeClr>
                </a:solidFill>
                <a:sym typeface="+mn-ea"/>
              </a:rPr>
              <a:t>gain de temps</a:t>
            </a:r>
            <a:r>
              <a:rPr lang="fr-FR" altLang="en-US" sz="2000">
                <a:sym typeface="+mn-ea"/>
              </a:rPr>
              <a:t> en développement, et donc aussi pour le projet ;</a:t>
            </a:r>
            <a:endParaRPr lang="fr-FR" altLang="en-US" sz="2000"/>
          </a:p>
          <a:p>
            <a:pPr marL="342900" indent="-342900">
              <a:buClrTx/>
              <a:buFont typeface="Wingdings" panose="05000000000000000000" charset="2"/>
              <a:buChar char=""/>
            </a:pPr>
            <a:r>
              <a:rPr lang="fr-FR" altLang="en-US" sz="2000">
                <a:sym typeface="+mn-ea"/>
              </a:rPr>
              <a:t>l'architecture n-tiers permet la séparation des couches techniques et des couches logiques afin de </a:t>
            </a:r>
            <a:r>
              <a:rPr lang="fr-FR" altLang="en-US" sz="2000">
                <a:solidFill>
                  <a:schemeClr val="accent1">
                    <a:lumMod val="50000"/>
                  </a:schemeClr>
                </a:solidFill>
                <a:sym typeface="+mn-ea"/>
              </a:rPr>
              <a:t>faciliter le développement en équipe la maintenance et l'évolution</a:t>
            </a:r>
            <a:r>
              <a:rPr lang="fr-FR" altLang="en-US" sz="2000">
                <a:sym typeface="+mn-ea"/>
              </a:rPr>
              <a:t>. Par exemple un développeur ne travaillera pas sur la même couche qu'un intégrateur. Cela permet de paralléliser les tâches et évite les conflits dans la gestion des sources ;</a:t>
            </a:r>
            <a:endParaRPr lang="fr-FR" altLang="en-US" sz="2000"/>
          </a:p>
          <a:p>
            <a:pPr marL="342900" indent="-342900">
              <a:buClrTx/>
              <a:buFont typeface="Wingdings" panose="05000000000000000000" charset="2"/>
              <a:buChar char=""/>
            </a:pPr>
            <a:r>
              <a:rPr lang="fr-FR" altLang="en-US" sz="2000">
                <a:sym typeface="+mn-ea"/>
              </a:rPr>
              <a:t>la maintenance et l'évolution du framework</a:t>
            </a:r>
            <a:r>
              <a:rPr lang="fr-FR" altLang="en-US" sz="2000">
                <a:solidFill>
                  <a:schemeClr val="accent1">
                    <a:lumMod val="50000"/>
                  </a:schemeClr>
                </a:solidFill>
                <a:sym typeface="+mn-ea"/>
              </a:rPr>
              <a:t> sont gérées par l'organisme fondatrice</a:t>
            </a:r>
            <a:r>
              <a:rPr lang="fr-FR" altLang="en-US" sz="2000">
                <a:sym typeface="+mn-ea"/>
              </a:rPr>
              <a:t>. Ce n'est pas l'équipe de développement qui aura la charge de le maintenir. Tout ce temps économisé pourra être dépensé en recherche et développement et apporter de la valeur ajoutée au projet.</a:t>
            </a:r>
            <a:endParaRPr lang="fr-FR" altLang="en-US"/>
          </a:p>
        </p:txBody>
      </p:sp>
      <p:sp>
        <p:nvSpPr>
          <p:cNvPr id="7" name="Title 6"/>
          <p:cNvSpPr>
            <a:spLocks noGrp="1"/>
          </p:cNvSpPr>
          <p:nvPr>
            <p:ph type="title"/>
          </p:nvPr>
        </p:nvSpPr>
        <p:spPr>
          <a:xfrm>
            <a:off x="838200"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835" y="1826260"/>
            <a:ext cx="10349865" cy="4351655"/>
          </a:xfrm>
        </p:spPr>
        <p:txBody>
          <a:bodyPr/>
          <a:p>
            <a:pPr marL="0" indent="0">
              <a:buNone/>
            </a:pPr>
            <a:r>
              <a:rPr lang="x-none" altLang="fr-FR" sz="2000"/>
              <a:t>Prenons un autre exemple avec une nouvelle route :</a:t>
            </a: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r>
              <a:rPr lang="x-none" altLang="fr-FR" sz="2000"/>
              <a:t>Au niveau de notre controleur</a:t>
            </a:r>
            <a:endParaRPr lang="x-none" altLang="fr-FR" sz="2000"/>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pic>
        <p:nvPicPr>
          <p:cNvPr id="5" name="Picture 4" descr="vue10.8"/>
          <p:cNvPicPr>
            <a:picLocks noChangeAspect="1"/>
          </p:cNvPicPr>
          <p:nvPr/>
        </p:nvPicPr>
        <p:blipFill>
          <a:blip r:embed="rId1"/>
          <a:stretch>
            <a:fillRect/>
          </a:stretch>
        </p:blipFill>
        <p:spPr>
          <a:xfrm>
            <a:off x="911860" y="2192655"/>
            <a:ext cx="10428605" cy="1551940"/>
          </a:xfrm>
          <a:prstGeom prst="rect">
            <a:avLst/>
          </a:prstGeom>
        </p:spPr>
      </p:pic>
      <p:pic>
        <p:nvPicPr>
          <p:cNvPr id="6" name="Picture 5" descr="vue109"/>
          <p:cNvPicPr>
            <a:picLocks noChangeAspect="1"/>
          </p:cNvPicPr>
          <p:nvPr/>
        </p:nvPicPr>
        <p:blipFill>
          <a:blip r:embed="rId2"/>
          <a:stretch>
            <a:fillRect/>
          </a:stretch>
        </p:blipFill>
        <p:spPr>
          <a:xfrm>
            <a:off x="930910" y="4155440"/>
            <a:ext cx="10382885" cy="162179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492740" cy="4351655"/>
          </a:xfrm>
        </p:spPr>
        <p:txBody>
          <a:bodyPr>
            <a:normAutofit/>
          </a:bodyPr>
          <a:p>
            <a:pPr marL="0" indent="0">
              <a:buNone/>
            </a:pPr>
            <a:r>
              <a:rPr lang="x-none" altLang="fr-FR" sz="2000"/>
              <a:t>Ajouter un prefixe lors de l'import de nos routes</a:t>
            </a:r>
            <a:endParaRPr lang="x-none" altLang="fr-FR" sz="2000"/>
          </a:p>
          <a:p>
            <a:pPr marL="0" indent="0">
              <a:buNone/>
            </a:pPr>
            <a:endParaRPr lang="x-none" altLang="fr-FR" sz="2000"/>
          </a:p>
          <a:p>
            <a:pPr marL="0" indent="0">
              <a:buNone/>
            </a:pPr>
            <a:endParaRPr lang="x-none" altLang="fr-FR" sz="2000"/>
          </a:p>
          <a:p>
            <a:pPr marL="0" indent="0">
              <a:buNone/>
            </a:pPr>
            <a:r>
              <a:rPr lang="x-none" altLang="fr-FR" sz="2000"/>
              <a:t>En effet, on crée un blog, on aimerait donc que toutes les URL aient ce préfixe /blog. Au lieu de les</a:t>
            </a:r>
            <a:r>
              <a:rPr lang="x-none" altLang="fr-FR" sz="2000">
                <a:solidFill>
                  <a:schemeClr val="accent1">
                    <a:lumMod val="50000"/>
                  </a:schemeClr>
                </a:solidFill>
              </a:rPr>
              <a:t> répéter à chaque fois</a:t>
            </a:r>
            <a:r>
              <a:rPr lang="x-none" altLang="fr-FR" sz="2000"/>
              <a:t>, Symfony2 vous propose de rajouter un préfixe lors de l'import du fichier de notre bundle.</a:t>
            </a:r>
            <a:endParaRPr lang="x-none" altLang="fr-FR" sz="2000"/>
          </a:p>
          <a:p>
            <a:pPr marL="342900" indent="-342900">
              <a:buClrTx/>
              <a:buFont typeface="Wingdings" panose="05000000000000000000" charset="2"/>
              <a:buChar char=""/>
            </a:pPr>
            <a:r>
              <a:rPr lang="x-none" altLang="fr-FR" sz="2000" b="1">
                <a:solidFill>
                  <a:schemeClr val="accent1">
                    <a:lumMod val="50000"/>
                  </a:schemeClr>
                </a:solidFill>
              </a:rPr>
              <a:t>Générer des URL</a:t>
            </a:r>
            <a:endParaRPr lang="x-none" altLang="fr-FR" sz="2000" b="1">
              <a:solidFill>
                <a:schemeClr val="accent1">
                  <a:lumMod val="50000"/>
                </a:schemeClr>
              </a:solidFill>
            </a:endParaRPr>
          </a:p>
          <a:p>
            <a:pPr marL="0" indent="0">
              <a:buClrTx/>
              <a:buFont typeface="Wingdings" panose="05000000000000000000" charset="2"/>
              <a:buNone/>
            </a:pPr>
            <a:r>
              <a:rPr lang="x-none" altLang="fr-FR" sz="2000">
                <a:solidFill>
                  <a:schemeClr val="tx1"/>
                </a:solidFill>
              </a:rPr>
              <a:t>Nous avons mentionné précédemment que le routeur pouvait aussi générer des URL à partir du nom des routes. Ce n'est pas une fonctionnalité annexe, mais bien un outil puissant que nous avons là !</a:t>
            </a:r>
            <a:endParaRPr lang="x-none" altLang="fr-FR" sz="2000">
              <a:solidFill>
                <a:schemeClr val="tx1"/>
              </a:solidFill>
            </a:endParaRPr>
          </a:p>
          <a:p>
            <a:pPr marL="0" indent="0">
              <a:buClrTx/>
              <a:buFont typeface="Wingdings" panose="05000000000000000000" charset="2"/>
              <a:buNone/>
            </a:pPr>
            <a:endParaRPr lang="x-none" altLang="fr-FR" sz="2000">
              <a:solidFill>
                <a:schemeClr val="tx1"/>
              </a:solidFill>
            </a:endParaRP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pic>
        <p:nvPicPr>
          <p:cNvPr id="5" name="Picture 4" descr="vue19.5"/>
          <p:cNvPicPr>
            <a:picLocks noChangeAspect="1"/>
          </p:cNvPicPr>
          <p:nvPr/>
        </p:nvPicPr>
        <p:blipFill>
          <a:blip r:embed="rId1"/>
          <a:stretch>
            <a:fillRect/>
          </a:stretch>
        </p:blipFill>
        <p:spPr>
          <a:xfrm>
            <a:off x="819150" y="2216785"/>
            <a:ext cx="10457180" cy="72517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516870" cy="4351655"/>
          </a:xfrm>
        </p:spPr>
        <p:txBody>
          <a:bodyPr/>
          <a:p>
            <a:pPr marL="0" indent="0">
              <a:buClrTx/>
              <a:buFont typeface="Wingdings" panose="05000000000000000000" charset="2"/>
              <a:buNone/>
            </a:pPr>
            <a:r>
              <a:rPr lang="x-none" altLang="fr-FR" sz="2000">
                <a:sym typeface="+mn-ea"/>
              </a:rPr>
              <a:t>Par exemple, nous avons une route nommée « sdzblog_voir » qui écoute sur l'URL /blog/article/{id}. Vous décidez un jour de raccourcir vos URL et vous aimeriez bien que vos articles soient disponibles depuis /blog/a/{id}. Si vous aviez écrit toutes vos URL à la main, vous auriez dû toutes les changer à la main, une par une. Grâce à la génération d'URL, vous ne modifiez que la route : ainsi, toutes les URL générées seront mises à jour !</a:t>
            </a:r>
            <a:endParaRPr lang="x-none" altLang="fr-FR" sz="2000">
              <a:solidFill>
                <a:schemeClr val="tx1"/>
              </a:solidFill>
            </a:endParaRPr>
          </a:p>
          <a:p>
            <a:pPr marL="514350" indent="-514350">
              <a:buClrTx/>
              <a:buFont typeface="+mj-ea"/>
              <a:buAutoNum type="circleNumDbPlain"/>
            </a:pPr>
            <a:r>
              <a:rPr lang="x-none" altLang="fr-FR" sz="2000">
                <a:solidFill>
                  <a:schemeClr val="accent1">
                    <a:lumMod val="50000"/>
                  </a:schemeClr>
                </a:solidFill>
              </a:rPr>
              <a:t>Générer l'url d</a:t>
            </a:r>
            <a:r>
              <a:rPr lang="fr-FR" altLang="en-US" sz="2000">
                <a:solidFill>
                  <a:schemeClr val="accent1">
                    <a:lumMod val="50000"/>
                  </a:schemeClr>
                </a:solidFill>
              </a:rPr>
              <a:t>epuis le contrôleur</a:t>
            </a:r>
            <a:endParaRPr lang="fr-FR" altLang="en-US" sz="2000">
              <a:solidFill>
                <a:schemeClr val="accent1">
                  <a:lumMod val="50000"/>
                </a:schemeClr>
              </a:solidFill>
            </a:endParaRPr>
          </a:p>
          <a:p>
            <a:pPr marL="0" indent="0">
              <a:buClrTx/>
              <a:buFont typeface="+mj-ea"/>
              <a:buNone/>
            </a:pPr>
            <a:r>
              <a:rPr lang="fr-FR" altLang="en-US" sz="2000">
                <a:solidFill>
                  <a:schemeClr val="tx1">
                    <a:lumMod val="95000"/>
                    <a:lumOff val="5000"/>
                  </a:schemeClr>
                </a:solidFill>
              </a:rPr>
              <a:t>Pour générer une URL, vous devez le demander au routeur en lui donnant deux arguments : le nom de la route ainsi que les éventuels paramètres de cette route.</a:t>
            </a:r>
            <a:endParaRPr lang="fr-FR" altLang="en-US" sz="2000">
              <a:solidFill>
                <a:schemeClr val="tx1">
                  <a:lumMod val="95000"/>
                  <a:lumOff val="5000"/>
                </a:schemeClr>
              </a:solidFill>
            </a:endParaRPr>
          </a:p>
          <a:p>
            <a:pPr marL="0" indent="0">
              <a:buClrTx/>
              <a:buFont typeface="+mj-ea"/>
              <a:buNone/>
            </a:pPr>
            <a:r>
              <a:rPr lang="fr-FR" altLang="en-US" sz="2000">
                <a:solidFill>
                  <a:schemeClr val="tx1">
                    <a:lumMod val="95000"/>
                    <a:lumOff val="5000"/>
                  </a:schemeClr>
                </a:solidFill>
              </a:rPr>
              <a:t>Depuis un contrôleur, c'est la méthode </a:t>
            </a:r>
            <a:r>
              <a:rPr lang="fr-FR" altLang="en-US" sz="2000">
                <a:solidFill>
                  <a:schemeClr val="accent1">
                    <a:lumMod val="50000"/>
                  </a:schemeClr>
                </a:solidFill>
              </a:rPr>
              <a:t>&lt;?php $this-&gt;generateUrl() </a:t>
            </a:r>
            <a:r>
              <a:rPr lang="fr-FR" altLang="en-US" sz="2000">
                <a:solidFill>
                  <a:schemeClr val="tx1">
                    <a:lumMod val="95000"/>
                    <a:lumOff val="5000"/>
                  </a:schemeClr>
                </a:solidFill>
              </a:rPr>
              <a:t>qu'il faut appeler. Par exemple :</a:t>
            </a:r>
            <a:endParaRPr lang="fr-FR" altLang="en-US" sz="2000">
              <a:solidFill>
                <a:schemeClr val="tx1">
                  <a:lumMod val="95000"/>
                  <a:lumOff val="5000"/>
                </a:schemeClr>
              </a:solidFill>
            </a:endParaRPr>
          </a:p>
          <a:p>
            <a:pPr marL="0" indent="0">
              <a:buClrTx/>
              <a:buFont typeface="+mj-ea"/>
              <a:buNone/>
            </a:pPr>
            <a:endParaRPr lang="fr-FR" altLang="en-US" sz="2000">
              <a:solidFill>
                <a:schemeClr val="tx1">
                  <a:lumMod val="95000"/>
                  <a:lumOff val="5000"/>
                </a:schemeClr>
              </a:solidFill>
            </a:endParaRPr>
          </a:p>
          <a:p>
            <a:pPr marL="0" indent="0">
              <a:buClrTx/>
              <a:buFont typeface="+mj-ea"/>
              <a:buNone/>
            </a:pPr>
            <a:endParaRPr lang="fr-FR" altLang="en-US" sz="2000">
              <a:solidFill>
                <a:schemeClr val="tx1">
                  <a:lumMod val="95000"/>
                  <a:lumOff val="5000"/>
                </a:schemeClr>
              </a:solidFill>
            </a:endParaRP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sp>
        <p:nvSpPr>
          <p:cNvPr id="6" name="Content Placeholder 5"/>
          <p:cNvSpPr/>
          <p:nvPr>
            <p:ph sz="half" idx="1"/>
          </p:nvPr>
        </p:nvSpPr>
        <p:spPr>
          <a:xfrm>
            <a:off x="838200" y="1826260"/>
            <a:ext cx="10457180" cy="4351655"/>
          </a:xfrm>
        </p:spPr>
        <p:txBody>
          <a:bodyPr/>
          <a:p>
            <a:pPr marL="0" indent="0">
              <a:buNone/>
            </a:pPr>
            <a:endParaRPr lang="fr-FR" altLang="en-US" sz="2000"/>
          </a:p>
          <a:p>
            <a:pPr marL="0" indent="0">
              <a:buNone/>
            </a:pPr>
            <a:endParaRPr lang="fr-FR" altLang="en-US" sz="2000"/>
          </a:p>
          <a:p>
            <a:pPr marL="0" indent="0">
              <a:buNone/>
            </a:pPr>
            <a:endParaRPr lang="fr-FR" altLang="en-US" sz="2000"/>
          </a:p>
          <a:p>
            <a:pPr marL="0" indent="0">
              <a:buNone/>
            </a:pPr>
            <a:endParaRPr lang="fr-FR" altLang="en-US" sz="2000"/>
          </a:p>
          <a:p>
            <a:pPr marL="0" indent="0">
              <a:buNone/>
            </a:pPr>
            <a:endParaRPr lang="fr-FR" altLang="en-US" sz="2000"/>
          </a:p>
          <a:p>
            <a:pPr marL="0" indent="0">
              <a:buNone/>
            </a:pPr>
            <a:endParaRPr lang="fr-FR" altLang="en-US" sz="2000"/>
          </a:p>
          <a:p>
            <a:pPr marL="0" indent="0">
              <a:buNone/>
            </a:pPr>
            <a:endParaRPr lang="fr-FR" altLang="en-US" sz="2000"/>
          </a:p>
          <a:p>
            <a:pPr marL="0" indent="0">
              <a:buNone/>
            </a:pPr>
            <a:endParaRPr lang="fr-FR" altLang="en-US" sz="2000"/>
          </a:p>
          <a:p>
            <a:pPr marL="0" indent="0">
              <a:buNone/>
            </a:pPr>
            <a:r>
              <a:rPr lang="fr-FR" altLang="en-US" sz="2000">
                <a:solidFill>
                  <a:schemeClr val="tx1">
                    <a:lumMod val="95000"/>
                    <a:lumOff val="5000"/>
                  </a:schemeClr>
                </a:solidFill>
                <a:sym typeface="+mn-ea"/>
              </a:rPr>
              <a:t>Pour générer une URL absolue, lorsque vous l'envoyez par e-mail, par exemple, il faut mettre le 3 e argument à true. Exemple :</a:t>
            </a:r>
            <a:endParaRPr lang="fr-FR" altLang="en-US" sz="2000"/>
          </a:p>
          <a:p>
            <a:pPr marL="0" indent="0">
              <a:buNone/>
            </a:pPr>
            <a:endParaRPr lang="fr-FR" altLang="en-US" sz="2000"/>
          </a:p>
        </p:txBody>
      </p:sp>
      <p:pic>
        <p:nvPicPr>
          <p:cNvPr id="7" name="Picture 6" descr="vue19.7"/>
          <p:cNvPicPr>
            <a:picLocks noChangeAspect="1"/>
          </p:cNvPicPr>
          <p:nvPr/>
        </p:nvPicPr>
        <p:blipFill>
          <a:blip r:embed="rId1"/>
          <a:stretch>
            <a:fillRect/>
          </a:stretch>
        </p:blipFill>
        <p:spPr>
          <a:xfrm>
            <a:off x="985520" y="2117725"/>
            <a:ext cx="10319385" cy="2818765"/>
          </a:xfrm>
          <a:prstGeom prst="rect">
            <a:avLst/>
          </a:prstGeom>
        </p:spPr>
      </p:pic>
      <p:pic>
        <p:nvPicPr>
          <p:cNvPr id="8" name="Content Placeholder 4" descr="vue19.8"/>
          <p:cNvPicPr>
            <a:picLocks noChangeAspect="1"/>
          </p:cNvPicPr>
          <p:nvPr/>
        </p:nvPicPr>
        <p:blipFill>
          <a:blip r:embed="rId2"/>
          <a:stretch>
            <a:fillRect/>
          </a:stretch>
        </p:blipFill>
        <p:spPr>
          <a:xfrm>
            <a:off x="996315" y="5647690"/>
            <a:ext cx="10313035" cy="34798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Le routeur de symfony</a:t>
            </a:r>
            <a:endParaRPr lang="x-none" altLang="fr-FR">
              <a:solidFill>
                <a:schemeClr val="bg2"/>
              </a:solidFill>
              <a:sym typeface="+mn-ea"/>
            </a:endParaRPr>
          </a:p>
        </p:txBody>
      </p:sp>
      <p:sp>
        <p:nvSpPr>
          <p:cNvPr id="6" name="Content Placeholder 5"/>
          <p:cNvSpPr/>
          <p:nvPr>
            <p:ph sz="half" idx="1"/>
          </p:nvPr>
        </p:nvSpPr>
        <p:spPr>
          <a:xfrm>
            <a:off x="838200" y="1826260"/>
            <a:ext cx="10492740" cy="4351655"/>
          </a:xfrm>
        </p:spPr>
        <p:txBody>
          <a:bodyPr/>
          <a:p>
            <a:pPr marL="457200" indent="-457200">
              <a:buClrTx/>
              <a:buFont typeface="+mj-ea"/>
              <a:buAutoNum type="circleNumDbPlain" startAt="2"/>
            </a:pPr>
            <a:r>
              <a:rPr lang="fr-FR" altLang="en-US" sz="2000">
                <a:solidFill>
                  <a:schemeClr val="accent1">
                    <a:lumMod val="50000"/>
                  </a:schemeClr>
                </a:solidFill>
              </a:rPr>
              <a:t>Depuis une vue Twig</a:t>
            </a:r>
            <a:endParaRPr lang="fr-FR" altLang="en-US" sz="2000">
              <a:solidFill>
                <a:schemeClr val="accent1">
                  <a:lumMod val="50000"/>
                </a:schemeClr>
              </a:solidFill>
            </a:endParaRPr>
          </a:p>
          <a:p>
            <a:pPr marL="0" indent="0">
              <a:buClrTx/>
              <a:buFont typeface="+mj-ea"/>
              <a:buNone/>
            </a:pPr>
            <a:r>
              <a:rPr lang="fr-FR" altLang="en-US" sz="2000">
                <a:solidFill>
                  <a:schemeClr val="tx1"/>
                </a:solidFill>
              </a:rPr>
              <a:t>Vous aurez bien plus l'occasion de devoir générer une URL depuis la vue. C'est la fonction path qu'il faut utiliser depuis un template Twig :</a:t>
            </a:r>
            <a:endParaRPr lang="fr-FR" altLang="en-US" sz="2000">
              <a:solidFill>
                <a:schemeClr val="tx1"/>
              </a:solidFill>
            </a:endParaRPr>
          </a:p>
          <a:p>
            <a:pPr marL="0" indent="0">
              <a:buClrTx/>
              <a:buFont typeface="+mj-ea"/>
              <a:buNone/>
            </a:pPr>
            <a:endParaRPr lang="fr-FR" altLang="en-US" sz="2000">
              <a:solidFill>
                <a:schemeClr val="tx1"/>
              </a:solidFill>
            </a:endParaRPr>
          </a:p>
          <a:p>
            <a:pPr marL="0" indent="0">
              <a:buClrTx/>
              <a:buFont typeface="+mj-ea"/>
              <a:buNone/>
            </a:pPr>
            <a:endParaRPr lang="fr-FR" altLang="en-US" sz="2000">
              <a:solidFill>
                <a:schemeClr val="tx1"/>
              </a:solidFill>
            </a:endParaRPr>
          </a:p>
          <a:p>
            <a:pPr marL="0" indent="0">
              <a:buClrTx/>
              <a:buFont typeface="+mj-ea"/>
              <a:buNone/>
            </a:pPr>
            <a:r>
              <a:rPr lang="fr-FR" altLang="en-US" sz="2000">
                <a:solidFill>
                  <a:schemeClr val="tx1"/>
                </a:solidFill>
              </a:rPr>
              <a:t>Et pour générer une URL absolue depuis Twig, </a:t>
            </a:r>
            <a:r>
              <a:rPr lang="fr-FR" altLang="en-US" sz="2000">
                <a:solidFill>
                  <a:srgbClr val="FF0000"/>
                </a:solidFill>
              </a:rPr>
              <a:t>pas de 3 e argumen</a:t>
            </a:r>
            <a:r>
              <a:rPr lang="fr-FR" altLang="en-US" sz="2000">
                <a:solidFill>
                  <a:schemeClr val="tx1"/>
                </a:solidFill>
              </a:rPr>
              <a:t>t, mais on utilise la fonction url() au lieu de path(). Elle s'utilise exactement de la même manière, seul le nom change.</a:t>
            </a:r>
            <a:endParaRPr lang="fr-FR" altLang="en-US" sz="2000">
              <a:solidFill>
                <a:schemeClr val="tx1"/>
              </a:solidFill>
            </a:endParaRPr>
          </a:p>
          <a:p>
            <a:pPr marL="0" indent="0">
              <a:buClrTx/>
              <a:buFont typeface="+mj-ea"/>
              <a:buNone/>
            </a:pPr>
            <a:r>
              <a:rPr lang="fr-FR" altLang="en-US" sz="2000">
                <a:solidFill>
                  <a:schemeClr val="tx1"/>
                </a:solidFill>
              </a:rPr>
              <a:t>Pensez bien à utiliser la fonction {{ path }} pour tous vos liens dans vos templates.</a:t>
            </a:r>
            <a:endParaRPr lang="fr-FR" altLang="en-US" sz="2000">
              <a:solidFill>
                <a:schemeClr val="tx1"/>
              </a:solidFill>
            </a:endParaRPr>
          </a:p>
        </p:txBody>
      </p:sp>
      <p:pic>
        <p:nvPicPr>
          <p:cNvPr id="7" name="Picture 6" descr="vue19.9"/>
          <p:cNvPicPr>
            <a:picLocks noChangeAspect="1"/>
          </p:cNvPicPr>
          <p:nvPr/>
        </p:nvPicPr>
        <p:blipFill>
          <a:blip r:embed="rId1"/>
          <a:stretch>
            <a:fillRect/>
          </a:stretch>
        </p:blipFill>
        <p:spPr>
          <a:xfrm>
            <a:off x="903605" y="2944495"/>
            <a:ext cx="10477500" cy="74485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492740" cy="4351655"/>
          </a:xfrm>
        </p:spPr>
        <p:txBody>
          <a:bodyPr>
            <a:normAutofit lnSpcReduction="20000"/>
          </a:bodyPr>
          <a:p>
            <a:pPr marL="0" indent="0">
              <a:buNone/>
            </a:pPr>
            <a:r>
              <a:rPr lang="x-none" altLang="fr-FR" sz="2000"/>
              <a:t>C</a:t>
            </a:r>
            <a:r>
              <a:rPr lang="fr-FR" altLang="en-US" sz="2000"/>
              <a:t>'est lui qui contient toute la logique de notre site Internet. Cependant, cela ne veut pas dire qu'il contient beaucoup de code. En fait, il ne fait qu'utiliser des services, les modèles et appeler la vue. Finalement, c'est un chef d'orchestre qui se contente de faire la liaison entre tout le monde.</a:t>
            </a:r>
            <a:endParaRPr lang="fr-FR" altLang="en-US" sz="2000"/>
          </a:p>
          <a:p>
            <a:pPr marL="0" indent="0">
              <a:buNone/>
            </a:pPr>
            <a:endParaRPr lang="fr-FR" altLang="en-US" sz="2000"/>
          </a:p>
          <a:p>
            <a:pPr marL="342900" indent="-342900">
              <a:buClrTx/>
              <a:buFont typeface="Droid Sans" charset="0"/>
              <a:buChar char="҈"/>
            </a:pPr>
            <a:r>
              <a:rPr lang="x-none" altLang="fr-FR" sz="2400">
                <a:solidFill>
                  <a:schemeClr val="accent1">
                    <a:lumMod val="50000"/>
                  </a:schemeClr>
                </a:solidFill>
              </a:rPr>
              <a:t>Le rôle du contrôleur</a:t>
            </a:r>
            <a:endParaRPr lang="x-none" altLang="fr-FR" sz="2000">
              <a:solidFill>
                <a:schemeClr val="accent1">
                  <a:lumMod val="50000"/>
                </a:schemeClr>
              </a:solidFill>
            </a:endParaRPr>
          </a:p>
          <a:p>
            <a:pPr marL="0" indent="0">
              <a:buClrTx/>
              <a:buFont typeface="+mj-ea"/>
              <a:buNone/>
            </a:pPr>
            <a:endParaRPr lang="x-none" altLang="fr-FR" sz="2000">
              <a:solidFill>
                <a:schemeClr val="accent1">
                  <a:lumMod val="50000"/>
                </a:schemeClr>
              </a:solidFill>
            </a:endParaRPr>
          </a:p>
          <a:p>
            <a:pPr marL="0" indent="0">
              <a:buClrTx/>
              <a:buFont typeface="+mj-ea"/>
              <a:buNone/>
            </a:pPr>
            <a:r>
              <a:rPr lang="x-none" altLang="fr-FR" sz="2000">
                <a:solidFill>
                  <a:schemeClr val="tx1"/>
                </a:solidFill>
              </a:rPr>
              <a:t>Symfony2 s'est inspiré des concepts du protocole HTTP. Il existe dans Symfony2 une classe Response. Retourner une réponse signifie donc tout simplement : instancier un objet Response, disons $response et faire un </a:t>
            </a:r>
            <a:r>
              <a:rPr lang="x-none" altLang="fr-FR" sz="2000">
                <a:solidFill>
                  <a:schemeClr val="accent1">
                    <a:lumMod val="50000"/>
                  </a:schemeClr>
                </a:solidFill>
              </a:rPr>
              <a:t>return $response</a:t>
            </a:r>
            <a:r>
              <a:rPr lang="x-none" altLang="fr-FR" sz="2000">
                <a:solidFill>
                  <a:schemeClr val="tx1"/>
                </a:solidFill>
              </a:rPr>
              <a:t>. </a:t>
            </a:r>
            <a:endParaRPr lang="x-none" altLang="fr-FR" sz="2000">
              <a:solidFill>
                <a:schemeClr val="tx1"/>
              </a:solidFill>
            </a:endParaRPr>
          </a:p>
          <a:p>
            <a:pPr marL="0" indent="0">
              <a:buClrTx/>
              <a:buFont typeface="+mj-ea"/>
              <a:buNone/>
            </a:pPr>
            <a:r>
              <a:rPr lang="x-none" altLang="fr-FR" sz="2000">
                <a:solidFill>
                  <a:schemeClr val="tx1"/>
                </a:solidFill>
              </a:rPr>
              <a:t>Cette partie sera divisé en 2 :</a:t>
            </a:r>
            <a:endParaRPr lang="x-none" altLang="fr-FR" sz="2000">
              <a:solidFill>
                <a:schemeClr val="tx1"/>
              </a:solidFill>
            </a:endParaRPr>
          </a:p>
          <a:p>
            <a:pPr marL="342900" indent="-342900">
              <a:buClrTx/>
              <a:buFont typeface="Wingdings" panose="05000000000000000000" charset="2"/>
              <a:buChar char=""/>
            </a:pPr>
            <a:r>
              <a:rPr lang="x-none" altLang="fr-FR" sz="2000">
                <a:solidFill>
                  <a:schemeClr val="tx1"/>
                </a:solidFill>
              </a:rPr>
              <a:t>les objets Request et Response qui vont nous permettre de construire une réponse en fonction de la requête ;</a:t>
            </a:r>
            <a:endParaRPr lang="x-none" altLang="fr-FR" sz="2000">
              <a:solidFill>
                <a:schemeClr val="tx1"/>
              </a:solidFill>
            </a:endParaRPr>
          </a:p>
          <a:p>
            <a:pPr marL="342900" indent="-342900">
              <a:buClrTx/>
              <a:buFont typeface="Wingdings" panose="05000000000000000000" charset="2"/>
              <a:buChar char=""/>
            </a:pPr>
            <a:r>
              <a:rPr lang="x-none" altLang="fr-FR" sz="2000">
                <a:solidFill>
                  <a:schemeClr val="tx1"/>
                </a:solidFill>
              </a:rPr>
              <a:t>les services qui vont nous permettre de réaliser tout le travail nécessaire pour préparer le contenu de notre réponse.</a:t>
            </a:r>
            <a:endParaRPr lang="x-none" altLang="fr-FR" sz="2000">
              <a:solidFill>
                <a:schemeClr val="tx1"/>
              </a:solidFill>
            </a:endParaRP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Les contrôleurs avec Symfony2</a:t>
            </a:r>
            <a:endParaRPr lang="x-none" altLang="fr-FR">
              <a:solidFill>
                <a:schemeClr val="bg2"/>
              </a:solidFill>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528300" cy="4351655"/>
          </a:xfrm>
        </p:spPr>
        <p:txBody>
          <a:bodyPr/>
          <a:p>
            <a:pPr marL="342900" indent="-342900">
              <a:buClrTx/>
              <a:buFont typeface="东文宋体" charset="0"/>
              <a:buChar char="∷"/>
            </a:pPr>
            <a:r>
              <a:rPr lang="fr-FR" altLang="en-US" sz="2000">
                <a:solidFill>
                  <a:schemeClr val="accent1">
                    <a:lumMod val="50000"/>
                  </a:schemeClr>
                </a:solidFill>
              </a:rPr>
              <a:t>Manipuler l'objet Request</a:t>
            </a:r>
            <a:endParaRPr lang="fr-FR" altLang="en-US" sz="2000">
              <a:solidFill>
                <a:schemeClr val="accent1">
                  <a:lumMod val="50000"/>
                </a:schemeClr>
              </a:solidFill>
            </a:endParaRPr>
          </a:p>
          <a:p>
            <a:pPr marL="457200" indent="-457200">
              <a:buClrTx/>
              <a:buFont typeface="+mj-ea"/>
              <a:buAutoNum type="circleNumDbPlain"/>
            </a:pPr>
            <a:r>
              <a:rPr lang="fr-FR" altLang="en-US" sz="2000">
                <a:solidFill>
                  <a:schemeClr val="accent1">
                    <a:lumMod val="50000"/>
                  </a:schemeClr>
                </a:solidFill>
              </a:rPr>
              <a:t>Les paramètres contenus dans les routes</a:t>
            </a:r>
            <a:endParaRPr lang="fr-FR" altLang="en-US" sz="2000">
              <a:solidFill>
                <a:schemeClr val="accent1">
                  <a:lumMod val="50000"/>
                </a:schemeClr>
              </a:solidFill>
            </a:endParaRPr>
          </a:p>
          <a:p>
            <a:pPr marL="457200" indent="-457200">
              <a:buClrTx/>
              <a:buFont typeface="+mj-ea"/>
              <a:buAutoNum type="circleNumDbPlain"/>
            </a:pPr>
            <a:endParaRPr lang="fr-FR" altLang="en-US" sz="2000">
              <a:solidFill>
                <a:schemeClr val="accent1">
                  <a:lumMod val="50000"/>
                </a:schemeClr>
              </a:solidFill>
            </a:endParaRPr>
          </a:p>
          <a:p>
            <a:pPr marL="457200" indent="-457200">
              <a:buClrTx/>
              <a:buFont typeface="+mj-ea"/>
              <a:buAutoNum type="circleNumDbPlain"/>
            </a:pPr>
            <a:endParaRPr lang="fr-FR" altLang="en-US" sz="2000">
              <a:solidFill>
                <a:schemeClr val="accent1">
                  <a:lumMod val="50000"/>
                </a:schemeClr>
              </a:solidFill>
            </a:endParaRPr>
          </a:p>
          <a:p>
            <a:pPr marL="457200" indent="-457200">
              <a:buClrTx/>
              <a:buFont typeface="+mj-ea"/>
              <a:buAutoNum type="circleNumDbPlain"/>
            </a:pPr>
            <a:endParaRPr lang="fr-FR" altLang="en-US" sz="2000">
              <a:solidFill>
                <a:schemeClr val="accent1">
                  <a:lumMod val="50000"/>
                </a:schemeClr>
              </a:solidFill>
            </a:endParaRPr>
          </a:p>
          <a:p>
            <a:pPr marL="457200" indent="-457200">
              <a:buClrTx/>
              <a:buFont typeface="+mj-ea"/>
              <a:buAutoNum type="circleNumDbPlain"/>
            </a:pPr>
            <a:endParaRPr lang="fr-FR" altLang="en-US" sz="2000">
              <a:solidFill>
                <a:schemeClr val="accent1">
                  <a:lumMod val="50000"/>
                </a:schemeClr>
              </a:solidFill>
            </a:endParaRPr>
          </a:p>
          <a:p>
            <a:pPr marL="457200" indent="-457200">
              <a:buClrTx/>
              <a:buFont typeface="+mj-ea"/>
              <a:buAutoNum type="circleNumDbPlain"/>
            </a:pPr>
            <a:endParaRPr lang="fr-FR" altLang="en-US" sz="2000">
              <a:solidFill>
                <a:schemeClr val="accent1">
                  <a:lumMod val="50000"/>
                </a:schemeClr>
              </a:solidFill>
            </a:endParaRPr>
          </a:p>
          <a:p>
            <a:pPr marL="0" indent="0">
              <a:buClrTx/>
              <a:buFont typeface="+mj-ea"/>
              <a:buNone/>
            </a:pPr>
            <a:endParaRPr lang="x-none" altLang="fr-FR" sz="2000">
              <a:solidFill>
                <a:schemeClr val="tx1"/>
              </a:solidFill>
            </a:endParaRPr>
          </a:p>
          <a:p>
            <a:pPr marL="0" indent="0">
              <a:buClrTx/>
              <a:buFont typeface="+mj-ea"/>
              <a:buNone/>
            </a:pPr>
            <a:r>
              <a:rPr lang="x-none" altLang="fr-FR" sz="2000">
                <a:solidFill>
                  <a:schemeClr val="tx1"/>
                </a:solidFill>
              </a:rPr>
              <a:t>Voici donc la manière de récupérer les arguments ceux contenus dans une route.</a:t>
            </a:r>
            <a:endParaRPr lang="x-none" altLang="fr-FR" sz="2000">
              <a:solidFill>
                <a:schemeClr val="tx1"/>
              </a:solidFill>
            </a:endParaRPr>
          </a:p>
          <a:p>
            <a:pPr marL="457200" indent="-457200">
              <a:buClrTx/>
              <a:buFont typeface="+mj-ea"/>
              <a:buAutoNum type="circleNumDbPlain" startAt="2"/>
            </a:pPr>
            <a:r>
              <a:rPr lang="fr-FR" altLang="en-US" sz="2000">
                <a:solidFill>
                  <a:schemeClr val="accent1">
                    <a:lumMod val="50000"/>
                  </a:schemeClr>
                </a:solidFill>
              </a:rPr>
              <a:t>Les paramètres hors routes</a:t>
            </a:r>
            <a:endParaRPr lang="fr-FR" altLang="en-US" sz="2000">
              <a:solidFill>
                <a:schemeClr val="accent1">
                  <a:lumMod val="50000"/>
                </a:schemeClr>
              </a:solidFill>
            </a:endParaRPr>
          </a:p>
          <a:p>
            <a:pPr marL="0" indent="0">
              <a:buClrTx/>
              <a:buFont typeface="+mj-ea"/>
              <a:buNone/>
            </a:pPr>
            <a:endParaRPr lang="fr-FR" altLang="en-US" sz="2000">
              <a:solidFill>
                <a:schemeClr val="accent1">
                  <a:lumMod val="50000"/>
                </a:schemeClr>
              </a:solidFill>
            </a:endParaRPr>
          </a:p>
          <a:p>
            <a:pPr marL="0" indent="0">
              <a:buClrTx/>
              <a:buFont typeface="+mj-ea"/>
              <a:buNone/>
            </a:pPr>
            <a:endParaRPr lang="fr-FR" altLang="en-US" sz="2000">
              <a:solidFill>
                <a:schemeClr val="accent1">
                  <a:lumMod val="50000"/>
                </a:schemeClr>
              </a:solidFill>
            </a:endParaRP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Les contrôleurs avec Symfony2</a:t>
            </a:r>
            <a:endParaRPr lang="x-none" altLang="fr-FR">
              <a:solidFill>
                <a:schemeClr val="bg2"/>
              </a:solidFill>
              <a:sym typeface="+mn-ea"/>
            </a:endParaRPr>
          </a:p>
        </p:txBody>
      </p:sp>
      <p:pic>
        <p:nvPicPr>
          <p:cNvPr id="11" name="Picture 10" descr="10.6"/>
          <p:cNvPicPr>
            <a:picLocks noChangeAspect="1"/>
          </p:cNvPicPr>
          <p:nvPr/>
        </p:nvPicPr>
        <p:blipFill>
          <a:blip r:embed="rId1"/>
          <a:stretch>
            <a:fillRect/>
          </a:stretch>
        </p:blipFill>
        <p:spPr>
          <a:xfrm>
            <a:off x="838200" y="2678430"/>
            <a:ext cx="10501630" cy="1034415"/>
          </a:xfrm>
          <a:prstGeom prst="rect">
            <a:avLst/>
          </a:prstGeom>
        </p:spPr>
      </p:pic>
      <p:pic>
        <p:nvPicPr>
          <p:cNvPr id="8" name="Content Placeholder 5" descr="vue10.5"/>
          <p:cNvPicPr>
            <a:picLocks noChangeAspect="1"/>
          </p:cNvPicPr>
          <p:nvPr/>
        </p:nvPicPr>
        <p:blipFill>
          <a:blip r:embed="rId2"/>
          <a:stretch>
            <a:fillRect/>
          </a:stretch>
        </p:blipFill>
        <p:spPr>
          <a:xfrm>
            <a:off x="828675" y="3881120"/>
            <a:ext cx="10498455" cy="108966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481310" cy="4351655"/>
          </a:xfrm>
        </p:spPr>
        <p:txBody>
          <a:bodyPr/>
          <a:p>
            <a:pPr marL="0" indent="0">
              <a:buNone/>
            </a:pPr>
            <a:r>
              <a:rPr lang="fr-FR" altLang="en-US" sz="2000"/>
              <a:t>En plus des paramètres de routes que nous venons de voir, vous pouvez récupérer les autres paramètres de l'URL, disons, « à l'ancienne ». Prenons par exemple l'URL /blog/article/5?tag=vacances, il nous faut bien un moyen pour récupérer ce paramètre tag ! C'est ici qu'intervient l'objet Request. Tout d'abord, voici comment récupérer la requête depuis un contrôleur :</a:t>
            </a:r>
            <a:endParaRPr lang="fr-FR" altLang="en-US" sz="2000"/>
          </a:p>
          <a:p>
            <a:pPr marL="0" indent="0">
              <a:buNone/>
            </a:pPr>
            <a:endParaRPr lang="fr-FR" altLang="en-US" sz="2000"/>
          </a:p>
          <a:p>
            <a:pPr marL="0" indent="0">
              <a:buNone/>
            </a:pPr>
            <a:endParaRPr lang="fr-FR" altLang="en-US" sz="2000"/>
          </a:p>
          <a:p>
            <a:pPr marL="0" indent="0">
              <a:buNone/>
            </a:pPr>
            <a:r>
              <a:rPr lang="fr-FR" altLang="en-US" sz="2000"/>
              <a:t>La méthode get() du contrôleur, nous en reparlerons, permet d'accéder à toute sorte de services, dont notre requête. Maintenant que nous avons notre requête, récupérons nos paramètres :</a:t>
            </a:r>
            <a:endParaRPr lang="fr-FR" altLang="en-US" sz="2000"/>
          </a:p>
          <a:p>
            <a:pPr marL="0" indent="0">
              <a:buNone/>
            </a:pPr>
            <a:endParaRPr lang="fr-FR" altLang="en-US" sz="2000"/>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Les contrôleurs avec Symfony2</a:t>
            </a:r>
            <a:endParaRPr lang="x-none" altLang="fr-FR">
              <a:solidFill>
                <a:schemeClr val="bg2"/>
              </a:solidFill>
              <a:sym typeface="+mn-ea"/>
            </a:endParaRPr>
          </a:p>
        </p:txBody>
      </p:sp>
      <p:pic>
        <p:nvPicPr>
          <p:cNvPr id="5" name="Picture 4" descr="vue19.9"/>
          <p:cNvPicPr>
            <a:picLocks noChangeAspect="1"/>
          </p:cNvPicPr>
          <p:nvPr/>
        </p:nvPicPr>
        <p:blipFill>
          <a:blip r:embed="rId1"/>
          <a:stretch>
            <a:fillRect/>
          </a:stretch>
        </p:blipFill>
        <p:spPr>
          <a:xfrm>
            <a:off x="844550" y="3302000"/>
            <a:ext cx="10477500" cy="744855"/>
          </a:xfrm>
          <a:prstGeom prst="rect">
            <a:avLst/>
          </a:prstGeom>
        </p:spPr>
      </p:pic>
      <p:pic>
        <p:nvPicPr>
          <p:cNvPr id="6" name="Picture 5" descr="vue10.10"/>
          <p:cNvPicPr>
            <a:picLocks noChangeAspect="1"/>
          </p:cNvPicPr>
          <p:nvPr/>
        </p:nvPicPr>
        <p:blipFill>
          <a:blip r:embed="rId2"/>
          <a:stretch>
            <a:fillRect/>
          </a:stretch>
        </p:blipFill>
        <p:spPr>
          <a:xfrm>
            <a:off x="927735" y="4995545"/>
            <a:ext cx="10387965" cy="118427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835" y="1826260"/>
            <a:ext cx="10497185" cy="4351655"/>
          </a:xfrm>
        </p:spPr>
        <p:txBody>
          <a:bodyPr/>
          <a:p>
            <a:pPr marL="0" indent="0">
              <a:buNone/>
            </a:pPr>
            <a:r>
              <a:rPr lang="fr-FR" altLang="en-US" sz="2000"/>
              <a:t>Nous avons utilisé </a:t>
            </a:r>
            <a:r>
              <a:rPr lang="fr-FR" altLang="en-US" sz="2000">
                <a:solidFill>
                  <a:schemeClr val="accent1">
                    <a:lumMod val="50000"/>
                  </a:schemeClr>
                </a:solidFill>
              </a:rPr>
              <a:t>&lt;?php $request-&gt;query</a:t>
            </a:r>
            <a:r>
              <a:rPr lang="fr-FR" altLang="en-US" sz="2000"/>
              <a:t> pour récupérer les paramètres de l'URL passés en GET, mais vous savez qu'il existe d'autres types de paramètres :</a:t>
            </a:r>
            <a:endParaRPr lang="fr-FR" altLang="en-US" sz="2000"/>
          </a:p>
          <a:p>
            <a:pPr marL="0" indent="0">
              <a:buNone/>
            </a:pPr>
            <a:endParaRPr lang="fr-FR" altLang="en-US" sz="2000"/>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Les contrôleurs avec Symfony2</a:t>
            </a:r>
            <a:endParaRPr lang="x-none" altLang="fr-FR">
              <a:solidFill>
                <a:schemeClr val="bg2"/>
              </a:solidFill>
              <a:sym typeface="+mn-ea"/>
            </a:endParaRPr>
          </a:p>
        </p:txBody>
      </p:sp>
      <p:pic>
        <p:nvPicPr>
          <p:cNvPr id="5" name="Picture 4" descr="vue19.10"/>
          <p:cNvPicPr>
            <a:picLocks noChangeAspect="1"/>
          </p:cNvPicPr>
          <p:nvPr/>
        </p:nvPicPr>
        <p:blipFill>
          <a:blip r:embed="rId1"/>
          <a:stretch>
            <a:fillRect/>
          </a:stretch>
        </p:blipFill>
        <p:spPr>
          <a:xfrm>
            <a:off x="1634490" y="2669540"/>
            <a:ext cx="8418830" cy="1571625"/>
          </a:xfrm>
          <a:prstGeom prst="rect">
            <a:avLst/>
          </a:prstGeom>
        </p:spPr>
      </p:pic>
      <p:pic>
        <p:nvPicPr>
          <p:cNvPr id="6" name="Picture 5" descr="vue19.11"/>
          <p:cNvPicPr>
            <a:picLocks noChangeAspect="1"/>
          </p:cNvPicPr>
          <p:nvPr/>
        </p:nvPicPr>
        <p:blipFill>
          <a:blip r:embed="rId2"/>
          <a:stretch>
            <a:fillRect/>
          </a:stretch>
        </p:blipFill>
        <p:spPr>
          <a:xfrm>
            <a:off x="1591310" y="4220210"/>
            <a:ext cx="8285480" cy="19526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524490" cy="4351655"/>
          </a:xfrm>
        </p:spPr>
        <p:txBody>
          <a:bodyPr>
            <a:normAutofit/>
          </a:bodyPr>
          <a:p>
            <a:pPr marL="514350" indent="-514350">
              <a:buClrTx/>
              <a:buFont typeface="+mj-ea"/>
              <a:buAutoNum type="circleNumDbPlain" startAt="3"/>
            </a:pPr>
            <a:r>
              <a:rPr lang="fr-FR" altLang="en-US" sz="2000">
                <a:solidFill>
                  <a:schemeClr val="accent1">
                    <a:lumMod val="50000"/>
                  </a:schemeClr>
                </a:solidFill>
              </a:rPr>
              <a:t>Les autres méthodes de l'objet Request</a:t>
            </a:r>
            <a:endParaRPr lang="fr-FR" altLang="en-US" sz="2000">
              <a:solidFill>
                <a:schemeClr val="accent1">
                  <a:lumMod val="50000"/>
                </a:schemeClr>
              </a:solidFill>
            </a:endParaRPr>
          </a:p>
          <a:p>
            <a:pPr marL="0" indent="0">
              <a:buClrTx/>
              <a:buFont typeface="+mj-ea"/>
              <a:buNone/>
            </a:pPr>
            <a:endParaRPr lang="fr-FR" altLang="en-US" sz="2000">
              <a:solidFill>
                <a:schemeClr val="accent1">
                  <a:lumMod val="50000"/>
                </a:schemeClr>
              </a:solidFill>
            </a:endParaRPr>
          </a:p>
          <a:p>
            <a:pPr marL="0" indent="0">
              <a:buClrTx/>
              <a:buFont typeface="+mj-ea"/>
              <a:buNone/>
            </a:pPr>
            <a:r>
              <a:rPr lang="fr-FR" altLang="en-US" sz="2000">
                <a:solidFill>
                  <a:schemeClr val="accent1">
                    <a:lumMod val="50000"/>
                  </a:schemeClr>
                </a:solidFill>
              </a:rPr>
              <a:t>Récupérer la méthode de la requête HTTP</a:t>
            </a:r>
            <a:endParaRPr lang="fr-FR" altLang="en-US" sz="2000">
              <a:solidFill>
                <a:schemeClr val="accent1">
                  <a:lumMod val="50000"/>
                </a:schemeClr>
              </a:solidFill>
            </a:endParaRPr>
          </a:p>
          <a:p>
            <a:pPr marL="0" indent="0">
              <a:buClrTx/>
              <a:buFont typeface="+mj-ea"/>
              <a:buNone/>
            </a:pPr>
            <a:endParaRPr lang="fr-FR" altLang="en-US" sz="2000">
              <a:solidFill>
                <a:schemeClr val="accent1">
                  <a:lumMod val="50000"/>
                </a:schemeClr>
              </a:solidFill>
            </a:endParaRPr>
          </a:p>
          <a:p>
            <a:pPr marL="0" indent="0">
              <a:buClrTx/>
              <a:buFont typeface="+mj-ea"/>
              <a:buNone/>
            </a:pPr>
            <a:endParaRPr lang="fr-FR" altLang="en-US" sz="2000">
              <a:solidFill>
                <a:schemeClr val="accent1">
                  <a:lumMod val="50000"/>
                </a:schemeClr>
              </a:solidFill>
            </a:endParaRPr>
          </a:p>
          <a:p>
            <a:pPr marL="0" indent="0">
              <a:buClrTx/>
              <a:buFont typeface="+mj-ea"/>
              <a:buNone/>
            </a:pPr>
            <a:r>
              <a:rPr lang="fr-FR" altLang="en-US" sz="2000">
                <a:solidFill>
                  <a:schemeClr val="accent1">
                    <a:lumMod val="50000"/>
                  </a:schemeClr>
                </a:solidFill>
              </a:rPr>
              <a:t>Savoir si la requête est une requête Ajax</a:t>
            </a:r>
            <a:endParaRPr lang="fr-FR" altLang="en-US" sz="2000">
              <a:solidFill>
                <a:schemeClr val="accent1">
                  <a:lumMod val="50000"/>
                </a:schemeClr>
              </a:solidFill>
            </a:endParaRPr>
          </a:p>
          <a:p>
            <a:pPr marL="0" indent="0">
              <a:buClrTx/>
              <a:buFont typeface="+mj-ea"/>
              <a:buNone/>
            </a:pPr>
            <a:endParaRPr lang="fr-FR" altLang="en-US" sz="2000">
              <a:solidFill>
                <a:schemeClr val="accent1">
                  <a:lumMod val="50000"/>
                </a:schemeClr>
              </a:solidFill>
            </a:endParaRPr>
          </a:p>
          <a:p>
            <a:pPr marL="0" indent="0">
              <a:buClrTx/>
              <a:buFont typeface="+mj-ea"/>
              <a:buNone/>
            </a:pPr>
            <a:endParaRPr lang="fr-FR" altLang="en-US" sz="2000">
              <a:solidFill>
                <a:schemeClr val="accent1">
                  <a:lumMod val="50000"/>
                </a:schemeClr>
              </a:solidFill>
            </a:endParaRPr>
          </a:p>
          <a:p>
            <a:pPr marL="0" indent="0">
              <a:buClrTx/>
              <a:buFont typeface="+mj-ea"/>
              <a:buNone/>
            </a:pPr>
            <a:r>
              <a:rPr lang="fr-FR" altLang="en-US" sz="2000">
                <a:solidFill>
                  <a:schemeClr val="tx1">
                    <a:lumMod val="95000"/>
                    <a:lumOff val="5000"/>
                  </a:schemeClr>
                </a:solidFill>
                <a:sym typeface="+mn-ea"/>
              </a:rPr>
              <a:t>Pour avoir la liste exhaustive des méthodes disponibles sur l'objet Request, je vous invite à lire l'API de cet objet sur le site d</a:t>
            </a:r>
            <a:r>
              <a:rPr lang="x-none" altLang="fr-FR" sz="2000">
                <a:solidFill>
                  <a:schemeClr val="tx1">
                    <a:lumMod val="95000"/>
                    <a:lumOff val="5000"/>
                  </a:schemeClr>
                </a:solidFill>
                <a:sym typeface="+mn-ea"/>
              </a:rPr>
              <a:t>e </a:t>
            </a:r>
            <a:r>
              <a:rPr lang="fr-FR" altLang="en-US" sz="2000">
                <a:solidFill>
                  <a:schemeClr val="tx1">
                    <a:lumMod val="95000"/>
                    <a:lumOff val="5000"/>
                  </a:schemeClr>
                </a:solidFill>
                <a:sym typeface="+mn-ea"/>
              </a:rPr>
              <a:t>Symf</a:t>
            </a:r>
            <a:r>
              <a:rPr lang="x-none" altLang="fr-FR" sz="2000">
                <a:solidFill>
                  <a:schemeClr val="tx1">
                    <a:lumMod val="95000"/>
                    <a:lumOff val="5000"/>
                  </a:schemeClr>
                </a:solidFill>
                <a:sym typeface="+mn-ea"/>
              </a:rPr>
              <a:t>ony</a:t>
            </a:r>
            <a:r>
              <a:rPr lang="fr-FR" altLang="en-US" sz="2000">
                <a:solidFill>
                  <a:schemeClr val="tx1">
                    <a:lumMod val="95000"/>
                    <a:lumOff val="5000"/>
                  </a:schemeClr>
                </a:solidFill>
                <a:sym typeface="+mn-ea"/>
              </a:rPr>
              <a:t>. Vous y trouverez toutes les méthodes, même si nous en avons déjà survolé les principales.</a:t>
            </a:r>
            <a:endParaRPr lang="fr-FR" altLang="en-US" sz="2000">
              <a:solidFill>
                <a:schemeClr val="accent1">
                  <a:lumMod val="50000"/>
                </a:schemeClr>
              </a:solidFill>
            </a:endParaRPr>
          </a:p>
          <a:p>
            <a:pPr marL="0" indent="0">
              <a:buClrTx/>
              <a:buFont typeface="+mj-ea"/>
              <a:buNone/>
            </a:pPr>
            <a:endParaRPr lang="fr-FR" altLang="en-US" sz="2000">
              <a:solidFill>
                <a:schemeClr val="tx1">
                  <a:lumMod val="95000"/>
                  <a:lumOff val="5000"/>
                </a:schemeClr>
              </a:solidFill>
            </a:endParaRPr>
          </a:p>
          <a:p>
            <a:pPr marL="0" indent="0">
              <a:buClrTx/>
              <a:buFont typeface="+mj-ea"/>
              <a:buNone/>
            </a:pPr>
            <a:endParaRPr lang="fr-FR" altLang="en-US" sz="2000">
              <a:solidFill>
                <a:schemeClr val="accent1">
                  <a:lumMod val="50000"/>
                </a:schemeClr>
              </a:solidFill>
            </a:endParaRP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Les contrôleurs avec Symfony2</a:t>
            </a:r>
            <a:endParaRPr lang="x-none" altLang="fr-FR">
              <a:solidFill>
                <a:schemeClr val="bg2"/>
              </a:solidFill>
              <a:sym typeface="+mn-ea"/>
            </a:endParaRPr>
          </a:p>
        </p:txBody>
      </p:sp>
      <p:pic>
        <p:nvPicPr>
          <p:cNvPr id="5" name="Picture 4" descr="vue19.19"/>
          <p:cNvPicPr>
            <a:picLocks noChangeAspect="1"/>
          </p:cNvPicPr>
          <p:nvPr/>
        </p:nvPicPr>
        <p:blipFill>
          <a:blip r:embed="rId1"/>
          <a:stretch>
            <a:fillRect/>
          </a:stretch>
        </p:blipFill>
        <p:spPr>
          <a:xfrm>
            <a:off x="864870" y="3103245"/>
            <a:ext cx="10503535" cy="704850"/>
          </a:xfrm>
          <a:prstGeom prst="rect">
            <a:avLst/>
          </a:prstGeom>
        </p:spPr>
      </p:pic>
      <p:pic>
        <p:nvPicPr>
          <p:cNvPr id="7" name="Picture 6" descr=" vue19.20"/>
          <p:cNvPicPr>
            <a:picLocks noChangeAspect="1"/>
          </p:cNvPicPr>
          <p:nvPr/>
        </p:nvPicPr>
        <p:blipFill>
          <a:blip r:embed="rId2"/>
          <a:stretch>
            <a:fillRect/>
          </a:stretch>
        </p:blipFill>
        <p:spPr>
          <a:xfrm>
            <a:off x="864235" y="4224655"/>
            <a:ext cx="10514330" cy="752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a:bodyPr>
          <a:p>
            <a:pPr marL="514350" indent="-514350">
              <a:buClrTx/>
              <a:buFont typeface="+mj-lt"/>
              <a:buAutoNum type="alphaLcParenR" startAt="4"/>
            </a:pPr>
            <a:r>
              <a:rPr lang="fr-FR" altLang="en-US" sz="2000" b="1">
                <a:sym typeface="+mn-ea"/>
              </a:rPr>
              <a:t>Les inconvénients d'un framework</a:t>
            </a:r>
            <a:endParaRPr lang="fr-FR" altLang="en-US" sz="2000" b="1"/>
          </a:p>
          <a:p>
            <a:pPr marL="0" indent="0" algn="l">
              <a:buClrTx/>
              <a:buFont typeface="+mj-lt"/>
              <a:buNone/>
            </a:pPr>
            <a:r>
              <a:rPr lang="fr-FR" altLang="en-US" sz="2000">
                <a:sym typeface="+mn-ea"/>
              </a:rPr>
              <a:t>Le seul inconvénient réel qui pourrait freiner à ne pas utiliser un </a:t>
            </a:r>
            <a:r>
              <a:rPr lang="fr-FR" altLang="en-US" sz="2000">
                <a:solidFill>
                  <a:srgbClr val="FF0000"/>
                </a:solidFill>
                <a:sym typeface="+mn-ea"/>
              </a:rPr>
              <a:t>framework est le temps d'apprentissage</a:t>
            </a:r>
            <a:r>
              <a:rPr lang="fr-FR" altLang="en-US" sz="2000">
                <a:sym typeface="+mn-ea"/>
              </a:rPr>
              <a:t>. Ce « ticket d'entrée » est le prix à payer, car la prise en main peu parfois s'avérer fastidieux... mais une fois la bête maîtrisée, elle ne peut qu'accélérer vos développements.</a:t>
            </a:r>
            <a:endParaRPr lang="fr-FR" altLang="en-US" sz="2000"/>
          </a:p>
          <a:p>
            <a:pPr marL="0" indent="0">
              <a:buClrTx/>
              <a:buFont typeface="+mj-lt"/>
              <a:buNone/>
            </a:pPr>
            <a:r>
              <a:rPr lang="x-none" altLang="fr-FR" sz="2000">
                <a:sym typeface="+mn-ea"/>
              </a:rPr>
              <a:t>Pour notre presentation de symfony nous allons mettre l'accent sur :</a:t>
            </a:r>
            <a:endParaRPr lang="x-none" altLang="fr-FR" sz="2000"/>
          </a:p>
          <a:p>
            <a:pPr marL="342900" indent="-342900" algn="l">
              <a:buClrTx/>
              <a:buFont typeface="Wingdings" panose="05000000000000000000" charset="2"/>
              <a:buChar char=""/>
            </a:pPr>
            <a:r>
              <a:rPr lang="x-none" altLang="fr-FR" sz="2000">
                <a:sym typeface="+mn-ea"/>
              </a:rPr>
              <a:t>Description </a:t>
            </a:r>
            <a:r>
              <a:rPr lang="fr-FR" altLang="en-US" sz="2000">
                <a:sym typeface="+mn-ea"/>
              </a:rPr>
              <a:t>Symfony</a:t>
            </a:r>
            <a:endParaRPr lang="fr-FR" altLang="en-US" sz="2000">
              <a:sym typeface="+mn-ea"/>
            </a:endParaRPr>
          </a:p>
          <a:p>
            <a:pPr marL="342900" indent="-342900" algn="l">
              <a:buClrTx/>
              <a:buFont typeface="Wingdings" panose="05000000000000000000" charset="2"/>
              <a:buChar char=""/>
            </a:pPr>
            <a:r>
              <a:rPr lang="x-none" altLang="fr-FR" sz="2000">
                <a:sym typeface="+mn-ea"/>
              </a:rPr>
              <a:t>L'installation de Symfony</a:t>
            </a:r>
            <a:endParaRPr lang="x-none" altLang="fr-FR" sz="2000">
              <a:sym typeface="+mn-ea"/>
            </a:endParaRPr>
          </a:p>
          <a:p>
            <a:pPr marL="342900" indent="-342900" algn="l">
              <a:buClrTx/>
              <a:buFont typeface="Wingdings" panose="05000000000000000000" charset="2"/>
              <a:buChar char=""/>
            </a:pPr>
            <a:r>
              <a:rPr lang="x-none" altLang="fr-FR" sz="2000">
                <a:sym typeface="+mn-ea"/>
              </a:rPr>
              <a:t>Création d'un projet pour demonstration</a:t>
            </a:r>
            <a:endParaRPr lang="x-none" altLang="fr-FR" sz="2000">
              <a:sym typeface="+mn-ea"/>
            </a:endParaRPr>
          </a:p>
          <a:p>
            <a:pPr marL="342900" indent="-342900" algn="l">
              <a:buClrTx/>
              <a:buFont typeface="Wingdings" panose="05000000000000000000" charset="2"/>
              <a:buChar char=""/>
            </a:pPr>
            <a:r>
              <a:rPr lang="x-none" altLang="fr-FR" sz="2000">
                <a:sym typeface="+mn-ea"/>
              </a:rPr>
              <a:t>Brève présentation de l'architecture des fichiers </a:t>
            </a:r>
            <a:endParaRPr lang="x-none" altLang="fr-FR" sz="2000"/>
          </a:p>
          <a:p>
            <a:pPr marL="342900" indent="-342900" algn="l">
              <a:buClrTx/>
              <a:buFont typeface="Wingdings" panose="05000000000000000000" charset="2"/>
              <a:buChar char=""/>
            </a:pPr>
            <a:r>
              <a:rPr lang="x-none" altLang="fr-FR" sz="2000">
                <a:sym typeface="+mn-ea"/>
              </a:rPr>
              <a:t>La création d'un bundle</a:t>
            </a:r>
            <a:endParaRPr lang="x-none" altLang="fr-FR" sz="2000"/>
          </a:p>
          <a:p>
            <a:pPr marL="0" indent="0">
              <a:buClrTx/>
              <a:buFont typeface="+mj-lt"/>
              <a:buNone/>
            </a:pPr>
            <a:endParaRPr lang="fr-FR" altLang="en-US" sz="2000"/>
          </a:p>
        </p:txBody>
      </p:sp>
      <p:sp>
        <p:nvSpPr>
          <p:cNvPr id="7" name="Title 6"/>
          <p:cNvSpPr>
            <a:spLocks noGrp="1"/>
          </p:cNvSpPr>
          <p:nvPr>
            <p:ph type="title"/>
          </p:nvPr>
        </p:nvSpPr>
        <p:spPr>
          <a:xfrm>
            <a:off x="838200"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524490" cy="4351655"/>
          </a:xfrm>
        </p:spPr>
        <p:txBody>
          <a:bodyPr/>
          <a:p>
            <a:pPr marL="0" indent="0" algn="l">
              <a:buNone/>
            </a:pPr>
            <a:r>
              <a:rPr lang="fr-FR" altLang="en-US" sz="2000">
                <a:solidFill>
                  <a:schemeClr val="accent1">
                    <a:lumMod val="50000"/>
                  </a:schemeClr>
                </a:solidFill>
              </a:rPr>
              <a:t>Response &amp; Request :</a:t>
            </a:r>
            <a:endParaRPr lang="x-none" altLang="fr-FR" sz="2000"/>
          </a:p>
          <a:p>
            <a:pPr marL="0" indent="0" algn="l">
              <a:buNone/>
            </a:pPr>
            <a:r>
              <a:rPr lang="x-none" altLang="fr-FR" sz="2000"/>
              <a:t>La méthode longue pour envoyer une reponse que nous n'utiliserons presque jamais.</a:t>
            </a:r>
            <a:endParaRPr lang="x-none" altLang="fr-FR" sz="2000"/>
          </a:p>
          <a:p>
            <a:pPr marL="0" indent="0" algn="l">
              <a:buNone/>
            </a:pPr>
            <a:endParaRPr lang="x-none" altLang="fr-FR" sz="2000"/>
          </a:p>
          <a:p>
            <a:pPr marL="0" indent="0" algn="l">
              <a:buNone/>
            </a:pPr>
            <a:endParaRPr lang="x-none" altLang="fr-FR" sz="2000"/>
          </a:p>
          <a:p>
            <a:pPr marL="0" indent="0" algn="l">
              <a:buNone/>
            </a:pPr>
            <a:endParaRPr lang="x-none" altLang="fr-FR" sz="2000"/>
          </a:p>
          <a:p>
            <a:pPr marL="0" indent="0" algn="l">
              <a:buNone/>
            </a:pPr>
            <a:endParaRPr lang="x-none" altLang="fr-FR" sz="2000"/>
          </a:p>
          <a:p>
            <a:pPr marL="0" indent="0" algn="l">
              <a:buNone/>
            </a:pPr>
            <a:endParaRPr lang="x-none" altLang="fr-FR" sz="2000"/>
          </a:p>
          <a:p>
            <a:pPr marL="0" indent="0" algn="l">
              <a:buNone/>
            </a:pPr>
            <a:r>
              <a:rPr lang="x-none" altLang="fr-FR" sz="2000"/>
              <a:t>La méthode courte que nous utiliserons frequement</a:t>
            </a:r>
            <a:endParaRPr lang="x-none" altLang="fr-FR" sz="2000"/>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Les contrôleurs avec Symfony2</a:t>
            </a:r>
            <a:endParaRPr lang="x-none" altLang="fr-FR">
              <a:solidFill>
                <a:schemeClr val="bg2"/>
              </a:solidFill>
              <a:sym typeface="+mn-ea"/>
            </a:endParaRPr>
          </a:p>
        </p:txBody>
      </p:sp>
      <p:pic>
        <p:nvPicPr>
          <p:cNvPr id="4" name="Picture 3" descr="vue20.1"/>
          <p:cNvPicPr>
            <a:picLocks noChangeAspect="1"/>
          </p:cNvPicPr>
          <p:nvPr/>
        </p:nvPicPr>
        <p:blipFill>
          <a:blip r:embed="rId1"/>
          <a:stretch>
            <a:fillRect/>
          </a:stretch>
        </p:blipFill>
        <p:spPr>
          <a:xfrm>
            <a:off x="821690" y="2574290"/>
            <a:ext cx="10512425" cy="2013585"/>
          </a:xfrm>
          <a:prstGeom prst="rect">
            <a:avLst/>
          </a:prstGeom>
        </p:spPr>
      </p:pic>
      <p:pic>
        <p:nvPicPr>
          <p:cNvPr id="5" name="Picture 4" descr="vue20.2"/>
          <p:cNvPicPr>
            <a:picLocks noChangeAspect="1"/>
          </p:cNvPicPr>
          <p:nvPr/>
        </p:nvPicPr>
        <p:blipFill>
          <a:blip r:embed="rId2"/>
          <a:stretch>
            <a:fillRect/>
          </a:stretch>
        </p:blipFill>
        <p:spPr>
          <a:xfrm>
            <a:off x="803910" y="5004435"/>
            <a:ext cx="10558145" cy="13430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835" y="1826260"/>
            <a:ext cx="10516235" cy="4351655"/>
          </a:xfrm>
        </p:spPr>
        <p:txBody>
          <a:bodyPr/>
          <a:p>
            <a:pPr marL="0" indent="0">
              <a:buNone/>
            </a:pPr>
            <a:r>
              <a:rPr lang="x-none" altLang="fr-FR" sz="2000"/>
              <a:t>cette deuxième methode nécessite la mise en place d'une vue. et ici l'objet response est utilisé en coulise.</a:t>
            </a:r>
            <a:endParaRPr lang="x-none" altLang="fr-FR" sz="2000"/>
          </a:p>
          <a:p>
            <a:pPr marL="0" indent="0">
              <a:buNone/>
            </a:pPr>
            <a:r>
              <a:rPr lang="x-none" altLang="fr-FR" sz="2000" u="sng"/>
              <a:t>NB </a:t>
            </a:r>
            <a:r>
              <a:rPr lang="x-none" altLang="fr-FR" sz="2000"/>
              <a:t>: si vous ne deviez retenir qu'une seule chose de cette section, c'est bien cette méthode </a:t>
            </a:r>
            <a:r>
              <a:rPr lang="x-none" altLang="fr-FR" sz="2000">
                <a:solidFill>
                  <a:schemeClr val="accent1">
                    <a:lumMod val="50000"/>
                  </a:schemeClr>
                </a:solidFill>
              </a:rPr>
              <a:t>&lt;?php $this-&gt;render()</a:t>
            </a:r>
            <a:r>
              <a:rPr lang="x-none" altLang="fr-FR" sz="2000"/>
              <a:t>, car c'est vraiment ce que nous utiliserons en permanence.</a:t>
            </a:r>
            <a:endParaRPr lang="x-none" altLang="fr-FR" sz="2000"/>
          </a:p>
          <a:p>
            <a:pPr marL="0" indent="0">
              <a:buNone/>
            </a:pPr>
            <a:r>
              <a:rPr lang="fr-FR" altLang="en-US" sz="2000">
                <a:solidFill>
                  <a:schemeClr val="accent1">
                    <a:lumMod val="50000"/>
                  </a:schemeClr>
                </a:solidFill>
              </a:rPr>
              <a:t>Reponse et redirection :</a:t>
            </a:r>
            <a:endParaRPr lang="x-none" altLang="fr-FR" sz="2000"/>
          </a:p>
          <a:p>
            <a:pPr marL="0" indent="0">
              <a:buNone/>
            </a:pPr>
            <a:r>
              <a:rPr lang="fr-FR" altLang="en-US" sz="2000">
                <a:sym typeface="+mn-ea"/>
              </a:rPr>
              <a:t>Vous serez sûrement amené à faire une redirection vers une autre page. Or notre contrôleur est obligé de retourner une réponse.</a:t>
            </a: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Les contrôleurs avec Symfony2</a:t>
            </a:r>
            <a:endParaRPr lang="x-none" altLang="fr-FR">
              <a:solidFill>
                <a:schemeClr val="bg2"/>
              </a:solidFill>
              <a:sym typeface="+mn-ea"/>
            </a:endParaRPr>
          </a:p>
        </p:txBody>
      </p:sp>
      <p:pic>
        <p:nvPicPr>
          <p:cNvPr id="5" name="Picture 4" descr="vue20.3"/>
          <p:cNvPicPr>
            <a:picLocks noChangeAspect="1"/>
          </p:cNvPicPr>
          <p:nvPr/>
        </p:nvPicPr>
        <p:blipFill>
          <a:blip r:embed="rId1"/>
          <a:stretch>
            <a:fillRect/>
          </a:stretch>
        </p:blipFill>
        <p:spPr>
          <a:xfrm>
            <a:off x="835025" y="4311015"/>
            <a:ext cx="10504170" cy="162941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normAutofit/>
          </a:bodyPr>
          <a:p>
            <a:endParaRPr lang="fr-FR" altLang="en-US"/>
          </a:p>
          <a:p>
            <a:endParaRPr lang="fr-FR" altLang="en-US"/>
          </a:p>
        </p:txBody>
      </p:sp>
      <p:sp>
        <p:nvSpPr>
          <p:cNvPr id="4" name="Content Placeholder 3"/>
          <p:cNvSpPr>
            <a:spLocks noGrp="1"/>
          </p:cNvSpPr>
          <p:nvPr>
            <p:ph sz="half" idx="2"/>
          </p:nvPr>
        </p:nvSpPr>
        <p:spPr>
          <a:xfrm>
            <a:off x="817245" y="1826895"/>
            <a:ext cx="10537190" cy="4351020"/>
          </a:xfrm>
        </p:spPr>
        <p:txBody>
          <a:bodyPr>
            <a:normAutofit lnSpcReduction="20000"/>
          </a:bodyPr>
          <a:p>
            <a:pPr marL="457200" indent="-457200">
              <a:buClrTx/>
              <a:buFont typeface="东文宋体" charset="0"/>
              <a:buChar char="∷"/>
            </a:pPr>
            <a:r>
              <a:rPr lang="fr-FR" altLang="en-US" sz="2000">
                <a:solidFill>
                  <a:schemeClr val="accent1">
                    <a:lumMod val="50000"/>
                  </a:schemeClr>
                </a:solidFill>
              </a:rPr>
              <a:t>Accéder aux services</a:t>
            </a:r>
            <a:endParaRPr lang="fr-FR" altLang="en-US" sz="2000">
              <a:solidFill>
                <a:schemeClr val="accent1">
                  <a:lumMod val="50000"/>
                </a:schemeClr>
              </a:solidFill>
            </a:endParaRPr>
          </a:p>
          <a:p>
            <a:pPr marL="0" indent="0">
              <a:buClrTx/>
              <a:buFont typeface="东文宋体" charset="0"/>
              <a:buNone/>
            </a:pPr>
            <a:r>
              <a:rPr lang="fr-FR" altLang="en-US" sz="2000">
                <a:solidFill>
                  <a:schemeClr val="tx1"/>
                </a:solidFill>
              </a:rPr>
              <a:t>Pour accéder aux services depuis votre contrôleur, il faut utiliser la méthode </a:t>
            </a:r>
            <a:r>
              <a:rPr lang="fr-FR" altLang="en-US" sz="2000">
                <a:solidFill>
                  <a:schemeClr val="accent1">
                    <a:lumMod val="50000"/>
                  </a:schemeClr>
                </a:solidFill>
              </a:rPr>
              <a:t>&lt;?php $this-&gt;get() </a:t>
            </a:r>
            <a:r>
              <a:rPr lang="fr-FR" altLang="en-US" sz="2000">
                <a:solidFill>
                  <a:schemeClr val="tx1"/>
                </a:solidFill>
              </a:rPr>
              <a:t>du contrôleur. Par exemple, le service pour envoyer des e-mails se nomme justement « mailer ». </a:t>
            </a:r>
            <a:endParaRPr lang="fr-FR" altLang="en-US" sz="2000">
              <a:solidFill>
                <a:schemeClr val="tx1"/>
              </a:solidFill>
            </a:endParaRPr>
          </a:p>
          <a:p>
            <a:pPr marL="0" indent="0">
              <a:buClrTx/>
              <a:buFont typeface="东文宋体" charset="0"/>
              <a:buNone/>
            </a:pPr>
            <a:r>
              <a:rPr lang="fr-FR" altLang="en-US" sz="2000">
                <a:solidFill>
                  <a:schemeClr val="tx1"/>
                </a:solidFill>
              </a:rPr>
              <a:t>Pour employer ce service, nous faisons donc :</a:t>
            </a:r>
            <a:endParaRPr lang="fr-FR" altLang="en-US" sz="2000">
              <a:solidFill>
                <a:schemeClr val="tx1"/>
              </a:solidFill>
            </a:endParaRPr>
          </a:p>
          <a:p>
            <a:pPr marL="0" indent="0">
              <a:buClrTx/>
              <a:buFont typeface="东文宋体" charset="0"/>
              <a:buNone/>
            </a:pPr>
            <a:r>
              <a:rPr lang="x-none" altLang="fr-FR" sz="2000">
                <a:solidFill>
                  <a:schemeClr val="accent1">
                    <a:lumMod val="50000"/>
                  </a:schemeClr>
                </a:solidFill>
              </a:rPr>
              <a:t>			</a:t>
            </a:r>
            <a:r>
              <a:rPr lang="fr-FR" altLang="en-US" sz="2000">
                <a:solidFill>
                  <a:schemeClr val="accent1">
                    <a:lumMod val="50000"/>
                  </a:schemeClr>
                </a:solidFill>
              </a:rPr>
              <a:t>$mailer = $this-&gt;get('mailer');</a:t>
            </a:r>
            <a:endParaRPr lang="fr-FR" altLang="en-US" sz="2000">
              <a:solidFill>
                <a:schemeClr val="accent1">
                  <a:lumMod val="50000"/>
                </a:schemeClr>
              </a:solidFill>
            </a:endParaRPr>
          </a:p>
          <a:p>
            <a:pPr marL="457200" indent="-457200">
              <a:buClrTx/>
              <a:buFont typeface="+mj-ea"/>
              <a:buAutoNum type="circleNumDbPlain"/>
            </a:pPr>
            <a:r>
              <a:rPr lang="fr-FR" altLang="en-US" sz="2000">
                <a:solidFill>
                  <a:schemeClr val="accent1">
                    <a:lumMod val="50000"/>
                  </a:schemeClr>
                </a:solidFill>
              </a:rPr>
              <a:t>Request</a:t>
            </a:r>
            <a:endParaRPr lang="fr-FR" altLang="en-US" sz="2000">
              <a:solidFill>
                <a:schemeClr val="accent1">
                  <a:lumMod val="50000"/>
                </a:schemeClr>
              </a:solidFill>
            </a:endParaRPr>
          </a:p>
          <a:p>
            <a:pPr marL="0" indent="0">
              <a:buClrTx/>
              <a:buFont typeface="+mj-ea"/>
              <a:buNone/>
            </a:pPr>
            <a:r>
              <a:rPr lang="x-none" altLang="fr-FR" sz="2000">
                <a:solidFill>
                  <a:schemeClr val="tx1">
                    <a:lumMod val="95000"/>
                    <a:lumOff val="5000"/>
                  </a:schemeClr>
                </a:solidFill>
              </a:rPr>
              <a:t>C'est un service, qui peut être récupéré de cette façon : </a:t>
            </a:r>
            <a:r>
              <a:rPr lang="x-none" altLang="fr-FR" sz="2000">
                <a:solidFill>
                  <a:schemeClr val="accent1">
                    <a:lumMod val="50000"/>
                  </a:schemeClr>
                </a:solidFill>
              </a:rPr>
              <a:t>&lt;?php $this-&gt;get('request').</a:t>
            </a:r>
            <a:endParaRPr lang="x-none" altLang="fr-FR" sz="2000">
              <a:solidFill>
                <a:schemeClr val="accent1">
                  <a:lumMod val="50000"/>
                </a:schemeClr>
              </a:solidFill>
            </a:endParaRPr>
          </a:p>
          <a:p>
            <a:pPr marL="0" indent="0">
              <a:buClrTx/>
              <a:buFont typeface="+mj-ea"/>
              <a:buNone/>
            </a:pPr>
            <a:endParaRPr lang="x-none" altLang="fr-FR" sz="2000">
              <a:solidFill>
                <a:schemeClr val="accent1">
                  <a:lumMod val="50000"/>
                </a:schemeClr>
              </a:solidFill>
            </a:endParaRPr>
          </a:p>
          <a:p>
            <a:pPr marL="457200" indent="-457200">
              <a:buClrTx/>
              <a:buFont typeface="+mj-ea"/>
              <a:buAutoNum type="circleNumDbPlain" startAt="2"/>
            </a:pPr>
            <a:r>
              <a:rPr lang="fr-FR" altLang="en-US" sz="2000">
                <a:solidFill>
                  <a:schemeClr val="accent1">
                    <a:lumMod val="50000"/>
                  </a:schemeClr>
                </a:solidFill>
              </a:rPr>
              <a:t>Session</a:t>
            </a:r>
            <a:endParaRPr lang="fr-FR" altLang="en-US" sz="2000">
              <a:solidFill>
                <a:schemeClr val="accent1">
                  <a:lumMod val="50000"/>
                </a:schemeClr>
              </a:solidFill>
            </a:endParaRPr>
          </a:p>
          <a:p>
            <a:pPr marL="0" indent="0">
              <a:buClrTx/>
              <a:buFont typeface="+mj-ea"/>
              <a:buNone/>
            </a:pPr>
            <a:r>
              <a:rPr lang="fr-FR" altLang="en-US" sz="2000">
                <a:solidFill>
                  <a:schemeClr val="tx1">
                    <a:lumMod val="95000"/>
                    <a:lumOff val="5000"/>
                  </a:schemeClr>
                </a:solidFill>
              </a:rPr>
              <a:t>Les outils de session sont également intégrés dans un service. Vous pouvez le récupérer via </a:t>
            </a:r>
            <a:r>
              <a:rPr lang="fr-FR" altLang="en-US" sz="2000">
                <a:solidFill>
                  <a:schemeClr val="accent1">
                    <a:lumMod val="50000"/>
                  </a:schemeClr>
                </a:solidFill>
              </a:rPr>
              <a:t>&lt;?php $this-&gt;get('session')</a:t>
            </a:r>
            <a:r>
              <a:rPr lang="fr-FR" altLang="en-US" sz="2000">
                <a:solidFill>
                  <a:schemeClr val="tx1">
                    <a:lumMod val="95000"/>
                    <a:lumOff val="5000"/>
                  </a:schemeClr>
                </a:solidFill>
              </a:rPr>
              <a:t>. </a:t>
            </a:r>
            <a:endParaRPr lang="fr-FR" altLang="en-US" sz="2000">
              <a:solidFill>
                <a:schemeClr val="tx1">
                  <a:lumMod val="95000"/>
                  <a:lumOff val="5000"/>
                </a:schemeClr>
              </a:solidFill>
            </a:endParaRPr>
          </a:p>
          <a:p>
            <a:pPr marL="0" indent="0">
              <a:buClrTx/>
              <a:buFont typeface="+mj-ea"/>
              <a:buNone/>
            </a:pPr>
            <a:r>
              <a:rPr lang="fr-FR" altLang="en-US" sz="2000">
                <a:solidFill>
                  <a:schemeClr val="tx1">
                    <a:lumMod val="95000"/>
                    <a:lumOff val="5000"/>
                  </a:schemeClr>
                </a:solidFill>
              </a:rPr>
              <a:t>Pour définir et récupérer des variables en session, il faut utiliser les méthodes « get » et « set », tout simplement</a:t>
            </a:r>
            <a:r>
              <a:rPr lang="x-none" altLang="fr-FR" sz="2000">
                <a:solidFill>
                  <a:schemeClr val="tx1">
                    <a:lumMod val="95000"/>
                    <a:lumOff val="5000"/>
                  </a:schemeClr>
                </a:solidFill>
              </a:rPr>
              <a:t>.</a:t>
            </a:r>
            <a:endParaRPr lang="x-none" altLang="fr-FR" sz="2000">
              <a:solidFill>
                <a:schemeClr val="tx1">
                  <a:lumMod val="95000"/>
                  <a:lumOff val="5000"/>
                </a:schemeClr>
              </a:solidFill>
            </a:endParaRPr>
          </a:p>
          <a:p>
            <a:pPr marL="0" indent="0">
              <a:buClrTx/>
              <a:buFont typeface="+mj-ea"/>
              <a:buNone/>
            </a:pPr>
            <a:endParaRPr lang="fr-FR" altLang="en-US" sz="2000">
              <a:solidFill>
                <a:schemeClr val="accent1">
                  <a:lumMod val="50000"/>
                </a:schemeClr>
              </a:solidFill>
            </a:endParaRP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Les contrôleurs avec Symfony2</a:t>
            </a:r>
            <a:endParaRPr lang="x-none" altLang="fr-FR">
              <a:solidFill>
                <a:schemeClr val="bg2"/>
              </a:solidFill>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736725"/>
            <a:ext cx="10530840" cy="4441825"/>
          </a:xfrm>
        </p:spPr>
        <p:txBody>
          <a:bodyPr>
            <a:normAutofit lnSpcReduction="10000"/>
          </a:bodyPr>
          <a:p>
            <a:pPr marL="0" indent="0">
              <a:buNone/>
            </a:pPr>
            <a:r>
              <a:rPr lang="fr-FR" altLang="en-US" sz="2000"/>
              <a:t>Les templates, ou vues, sont très intéressants. Nous l'avons déjà vu, leur objectif est de séparer le code PHP du code HTML</a:t>
            </a:r>
            <a:r>
              <a:rPr lang="fr-FR" altLang="en-US"/>
              <a:t>.</a:t>
            </a:r>
            <a:endParaRPr lang="fr-FR" altLang="en-US"/>
          </a:p>
          <a:p>
            <a:pPr marL="514350" indent="-514350" algn="l">
              <a:buClrTx/>
              <a:buFont typeface="+mj-ea"/>
              <a:buAutoNum type="circleNumDbPlain"/>
            </a:pPr>
            <a:r>
              <a:rPr lang="x-none" altLang="fr-FR" sz="2000">
                <a:solidFill>
                  <a:schemeClr val="accent1">
                    <a:lumMod val="50000"/>
                  </a:schemeClr>
                </a:solidFill>
              </a:rPr>
              <a:t>Template twig intérêt</a:t>
            </a:r>
            <a:endParaRPr lang="x-none" altLang="fr-FR" sz="2000">
              <a:solidFill>
                <a:schemeClr val="accent1">
                  <a:lumMod val="50000"/>
                </a:schemeClr>
              </a:solidFill>
            </a:endParaRPr>
          </a:p>
          <a:p>
            <a:pPr marL="0" indent="0">
              <a:buClrTx/>
              <a:buFont typeface="+mj-ea"/>
              <a:buNone/>
            </a:pPr>
            <a:r>
              <a:rPr lang="x-none" altLang="fr-FR" sz="2000"/>
              <a:t>Les templates vont nous permettre de séparer le code PHP du code HTML/XML/Text, etc.Seulement, pour faire du HTML de présentation, on a toujours besoin d'un peu de code dynamique : faire une boucle pour afficher tous les articles d'un blog, créer des conditions pour afficher un menu différent pour les utilisateurs authentifiés ou non, etc. Pour faciliter ce code dynamique dans les templates, le moteur de </a:t>
            </a:r>
            <a:r>
              <a:rPr lang="x-none" altLang="fr-FR" sz="2000">
                <a:solidFill>
                  <a:srgbClr val="FF0000"/>
                </a:solidFill>
              </a:rPr>
              <a:t>template Twig offre son pseudo-langage</a:t>
            </a:r>
            <a:r>
              <a:rPr lang="x-none" altLang="fr-FR" sz="2000"/>
              <a:t> à lui. Ce </a:t>
            </a:r>
            <a:r>
              <a:rPr lang="x-none" altLang="fr-FR" sz="2000">
                <a:solidFill>
                  <a:srgbClr val="FF0000"/>
                </a:solidFill>
              </a:rPr>
              <a:t>n'est pas du php, mais c'est plus adapter, et lisible :</a:t>
            </a:r>
            <a:endParaRPr lang="x-none" altLang="fr-FR" sz="2000" u="sng">
              <a:solidFill>
                <a:schemeClr val="tx1">
                  <a:lumMod val="95000"/>
                  <a:lumOff val="5000"/>
                </a:schemeClr>
              </a:solidFill>
            </a:endParaRPr>
          </a:p>
          <a:p>
            <a:pPr marL="342900" indent="-342900">
              <a:buClrTx/>
              <a:buFont typeface="Arial" charset="0"/>
              <a:buChar char="•"/>
            </a:pPr>
            <a:r>
              <a:rPr lang="x-none" altLang="fr-FR" sz="2000">
                <a:solidFill>
                  <a:schemeClr val="tx1">
                    <a:lumMod val="95000"/>
                    <a:lumOff val="5000"/>
                  </a:schemeClr>
                </a:solidFill>
              </a:rPr>
              <a:t>pour afficher une variable, {{ mavar }} suffit, alors qu'en PHP il faudrait faire &lt;?php echo $mavar; ?&gt; ;</a:t>
            </a:r>
            <a:endParaRPr lang="x-none" altLang="fr-FR" sz="2000">
              <a:solidFill>
                <a:schemeClr val="tx1">
                  <a:lumMod val="95000"/>
                  <a:lumOff val="5000"/>
                </a:schemeClr>
              </a:solidFill>
            </a:endParaRPr>
          </a:p>
          <a:p>
            <a:pPr marL="342900" indent="-342900">
              <a:buClrTx/>
              <a:buFont typeface="Arial" charset="0"/>
              <a:buChar char="•"/>
            </a:pPr>
            <a:r>
              <a:rPr lang="x-none" altLang="fr-FR" sz="2000">
                <a:solidFill>
                  <a:schemeClr val="tx1">
                    <a:lumMod val="95000"/>
                    <a:lumOff val="5000"/>
                  </a:schemeClr>
                </a:solidFill>
                <a:sym typeface="+mn-ea"/>
              </a:rPr>
              <a:t>il y a quelques fonctionnalités en plus, comme l'héritage de templates (nous le verrons). Cela serait bien entendu possible en PHP, mais il faudrait coder soi-même le système et cela ne serait pas aussi esthétique ;</a:t>
            </a:r>
            <a:endParaRPr lang="x-none" altLang="fr-FR" sz="2000">
              <a:solidFill>
                <a:schemeClr val="tx1">
                  <a:lumMod val="95000"/>
                  <a:lumOff val="5000"/>
                </a:schemeClr>
              </a:solidFill>
            </a:endParaRPr>
          </a:p>
          <a:p>
            <a:pPr marL="0" indent="0">
              <a:buClrTx/>
              <a:buFont typeface="Arial" charset="0"/>
              <a:buNone/>
            </a:pPr>
            <a:endParaRPr lang="x-none" altLang="fr-FR" sz="2000">
              <a:solidFill>
                <a:schemeClr val="tx1">
                  <a:lumMod val="95000"/>
                  <a:lumOff val="5000"/>
                </a:schemeClr>
              </a:solidFill>
            </a:endParaRP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 moteur template twig</a:t>
            </a:r>
            <a:endParaRPr lang="x-none" altLang="fr-FR">
              <a:solidFill>
                <a:schemeClr val="bg2"/>
              </a:solidFill>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835" y="1826260"/>
            <a:ext cx="10531475" cy="4351655"/>
          </a:xfrm>
        </p:spPr>
        <p:txBody>
          <a:bodyPr>
            <a:normAutofit/>
          </a:bodyPr>
          <a:p>
            <a:r>
              <a:rPr lang="fr-FR" altLang="en-US" sz="2000"/>
              <a:t>il sécurise vos variables automatiquement : plus besoin de se soucier de htmlentities(), htmlspecialchars() </a:t>
            </a:r>
            <a:r>
              <a:rPr lang="x-none" altLang="fr-FR" sz="2000"/>
              <a:t>et autres.</a:t>
            </a:r>
            <a:endParaRPr lang="x-none" altLang="fr-FR" sz="2000"/>
          </a:p>
          <a:p>
            <a:pPr marL="0" indent="0">
              <a:buNone/>
            </a:pPr>
            <a:r>
              <a:rPr lang="x-none" altLang="fr-FR" sz="2000" u="sng"/>
              <a:t>Remarque:</a:t>
            </a:r>
            <a:r>
              <a:rPr lang="x-none" altLang="fr-FR" sz="2000"/>
              <a:t> Par convention les fichiers twig finissent toujours avec l'extension ".twig" (index.html.twig, email.txt.twig...).</a:t>
            </a:r>
            <a:endParaRPr lang="x-none" altLang="fr-FR" sz="2000"/>
          </a:p>
          <a:p>
            <a:pPr marL="0" indent="0">
              <a:buNone/>
            </a:pPr>
            <a:endParaRPr lang="x-none" altLang="fr-FR" sz="2000"/>
          </a:p>
          <a:p>
            <a:pPr marL="0" indent="0">
              <a:buNone/>
            </a:pPr>
            <a:r>
              <a:rPr lang="x-none" altLang="fr-FR" sz="2000" u="sng">
                <a:solidFill>
                  <a:srgbClr val="FF0000"/>
                </a:solidFill>
              </a:rPr>
              <a:t>Bon à savoir :</a:t>
            </a:r>
            <a:endParaRPr lang="x-none" altLang="fr-FR" sz="2000" u="sng">
              <a:solidFill>
                <a:srgbClr val="FF0000"/>
              </a:solidFill>
            </a:endParaRPr>
          </a:p>
          <a:p>
            <a:pPr marL="0" indent="0">
              <a:buClrTx/>
            </a:pPr>
            <a:r>
              <a:rPr lang="x-none" altLang="fr-FR" sz="2000">
                <a:solidFill>
                  <a:schemeClr val="tx1">
                    <a:lumMod val="95000"/>
                    <a:lumOff val="5000"/>
                  </a:schemeClr>
                </a:solidFill>
              </a:rPr>
              <a:t>{{ ... }} affiche quelque chose ;</a:t>
            </a:r>
            <a:endParaRPr lang="x-none" altLang="fr-FR" sz="2000">
              <a:solidFill>
                <a:schemeClr val="tx1">
                  <a:lumMod val="95000"/>
                  <a:lumOff val="5000"/>
                </a:schemeClr>
              </a:solidFill>
            </a:endParaRPr>
          </a:p>
          <a:p>
            <a:pPr marL="0" indent="0">
              <a:buClrTx/>
            </a:pPr>
            <a:r>
              <a:rPr lang="x-none" altLang="fr-FR" sz="2000">
                <a:solidFill>
                  <a:schemeClr val="tx1">
                    <a:lumMod val="95000"/>
                    <a:lumOff val="5000"/>
                  </a:schemeClr>
                </a:solidFill>
              </a:rPr>
              <a:t>{% ... %} fait quelque chose ;</a:t>
            </a:r>
            <a:endParaRPr lang="x-none" altLang="fr-FR" sz="2000">
              <a:solidFill>
                <a:schemeClr val="tx1">
                  <a:lumMod val="95000"/>
                  <a:lumOff val="5000"/>
                </a:schemeClr>
              </a:solidFill>
            </a:endParaRPr>
          </a:p>
          <a:p>
            <a:pPr marL="0" indent="0">
              <a:buClrTx/>
            </a:pPr>
            <a:r>
              <a:rPr lang="x-none" altLang="fr-FR" sz="2000">
                <a:solidFill>
                  <a:schemeClr val="tx1">
                    <a:lumMod val="95000"/>
                    <a:lumOff val="5000"/>
                  </a:schemeClr>
                </a:solidFill>
              </a:rPr>
              <a:t>{# ... #} n'affiche rien et ne fait rien : c'est la syntaxe pour les commentaires.</a:t>
            </a:r>
            <a:endParaRPr lang="x-none" altLang="fr-FR" sz="2000">
              <a:solidFill>
                <a:schemeClr val="tx1">
                  <a:lumMod val="95000"/>
                  <a:lumOff val="5000"/>
                </a:schemeClr>
              </a:solidFill>
            </a:endParaRPr>
          </a:p>
          <a:p>
            <a:pPr marL="0" indent="0">
              <a:buClrTx/>
              <a:buNone/>
            </a:pPr>
            <a:endParaRPr lang="x-none" altLang="fr-FR" sz="2000">
              <a:solidFill>
                <a:schemeClr val="tx1">
                  <a:lumMod val="95000"/>
                  <a:lumOff val="5000"/>
                </a:schemeClr>
              </a:solidFill>
            </a:endParaRPr>
          </a:p>
          <a:p>
            <a:pPr marL="0" indent="0">
              <a:buClrTx/>
              <a:buNone/>
            </a:pPr>
            <a:r>
              <a:rPr lang="x-none" altLang="fr-FR" sz="2000">
                <a:solidFill>
                  <a:schemeClr val="tx1">
                    <a:lumMod val="95000"/>
                    <a:lumOff val="5000"/>
                  </a:schemeClr>
                </a:solidFill>
              </a:rPr>
              <a:t>L'objectif dans la suite de cette partie sera :</a:t>
            </a:r>
            <a:endParaRPr lang="x-none" altLang="fr-FR" sz="2000">
              <a:solidFill>
                <a:schemeClr val="tx1">
                  <a:lumMod val="95000"/>
                  <a:lumOff val="5000"/>
                </a:schemeClr>
              </a:solidFill>
            </a:endParaRPr>
          </a:p>
          <a:p>
            <a:pPr marL="0" indent="0">
              <a:buClrTx/>
              <a:buNone/>
            </a:pPr>
            <a:endParaRPr lang="x-none" altLang="fr-FR" sz="2000">
              <a:solidFill>
                <a:schemeClr val="tx1">
                  <a:lumMod val="95000"/>
                  <a:lumOff val="5000"/>
                </a:schemeClr>
              </a:solidFill>
            </a:endParaRPr>
          </a:p>
          <a:p>
            <a:pPr marL="0" indent="0">
              <a:buClrTx/>
              <a:buNone/>
            </a:pPr>
            <a:endParaRPr lang="x-none" altLang="fr-FR" sz="2000">
              <a:solidFill>
                <a:schemeClr val="tx1">
                  <a:lumMod val="95000"/>
                  <a:lumOff val="5000"/>
                </a:schemeClr>
              </a:solidFill>
            </a:endParaRP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 moteur template twig</a:t>
            </a:r>
            <a:endParaRPr lang="x-none" altLang="fr-FR">
              <a:solidFill>
                <a:schemeClr val="bg2"/>
              </a:solidFill>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576560" cy="4351655"/>
          </a:xfrm>
        </p:spPr>
        <p:txBody>
          <a:bodyPr/>
          <a:p>
            <a:r>
              <a:rPr lang="x-none" altLang="fr-FR" sz="2000">
                <a:solidFill>
                  <a:schemeClr val="tx1">
                    <a:lumMod val="95000"/>
                    <a:lumOff val="5000"/>
                  </a:schemeClr>
                </a:solidFill>
                <a:sym typeface="+mn-ea"/>
              </a:rPr>
              <a:t>de s'imprégner les outils pour afficher des variables : variables simples, tableaux, objets, appliquer des filtres, etc. ;</a:t>
            </a:r>
            <a:endParaRPr lang="x-none" altLang="fr-FR" sz="2000">
              <a:solidFill>
                <a:schemeClr val="tx1">
                  <a:lumMod val="95000"/>
                  <a:lumOff val="5000"/>
                </a:schemeClr>
              </a:solidFill>
              <a:sym typeface="+mn-ea"/>
            </a:endParaRPr>
          </a:p>
          <a:p>
            <a:r>
              <a:rPr lang="x-none" altLang="fr-FR" sz="2000">
                <a:solidFill>
                  <a:schemeClr val="tx1">
                    <a:lumMod val="95000"/>
                    <a:lumOff val="5000"/>
                  </a:schemeClr>
                </a:solidFill>
                <a:sym typeface="+mn-ea"/>
              </a:rPr>
              <a:t> de connaitre les outils pour construire un vrai code dynamique : faire des boucles, des conditions, etc. ;</a:t>
            </a:r>
            <a:endParaRPr lang="x-none" altLang="fr-FR" sz="2000"/>
          </a:p>
          <a:p>
            <a:r>
              <a:rPr lang="x-none" altLang="fr-FR" sz="2000"/>
              <a:t>de maîtriser </a:t>
            </a:r>
            <a:r>
              <a:rPr lang="fr-FR" altLang="en-US" sz="2000"/>
              <a:t>les outils pour organiser vos templates grâce à l'héritage et à l'inclusion de templates.</a:t>
            </a:r>
            <a:endParaRPr lang="fr-FR" altLang="en-US" sz="2000"/>
          </a:p>
          <a:p>
            <a:pPr marL="342900" indent="-342900">
              <a:buClrTx/>
              <a:buFont typeface="东文宋体" charset="0"/>
              <a:buChar char="∷"/>
            </a:pPr>
            <a:r>
              <a:rPr lang="fr-FR" altLang="en-US" sz="2400">
                <a:solidFill>
                  <a:schemeClr val="accent1">
                    <a:lumMod val="50000"/>
                  </a:schemeClr>
                </a:solidFill>
              </a:rPr>
              <a:t>Afficher des variables</a:t>
            </a:r>
            <a:endParaRPr lang="fr-FR" altLang="en-US" sz="2400">
              <a:solidFill>
                <a:schemeClr val="accent1">
                  <a:lumMod val="50000"/>
                </a:schemeClr>
              </a:solidFill>
            </a:endParaRPr>
          </a:p>
          <a:p>
            <a:pPr marL="0" indent="0">
              <a:buNone/>
            </a:pPr>
            <a:r>
              <a:rPr lang="fr-FR" altLang="en-US" sz="2000"/>
              <a:t>Afficher une variable se fait avec les doubles accolades « {{ ... }} ». Voici quelques exemples.</a:t>
            </a:r>
            <a:endParaRPr lang="fr-FR" altLang="en-US" sz="2000"/>
          </a:p>
          <a:p>
            <a:pPr marL="0" indent="0">
              <a:buNone/>
            </a:pPr>
            <a:endParaRPr lang="fr-FR" altLang="en-US" sz="2000"/>
          </a:p>
          <a:p>
            <a:pPr marL="0" indent="0">
              <a:buNone/>
            </a:pPr>
            <a:endParaRPr lang="fr-FR" altLang="en-US" sz="2000"/>
          </a:p>
          <a:p>
            <a:endParaRPr lang="fr-FR" altLang="en-US" sz="2000"/>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 moteur template twig</a:t>
            </a:r>
            <a:endParaRPr lang="x-none" altLang="fr-FR">
              <a:solidFill>
                <a:schemeClr val="bg2"/>
              </a:solidFill>
              <a:sym typeface="+mn-ea"/>
            </a:endParaRPr>
          </a:p>
        </p:txBody>
      </p:sp>
      <p:graphicFrame>
        <p:nvGraphicFramePr>
          <p:cNvPr id="6" name="Table 5"/>
          <p:cNvGraphicFramePr/>
          <p:nvPr/>
        </p:nvGraphicFramePr>
        <p:xfrm>
          <a:off x="986155" y="4946650"/>
          <a:ext cx="10282555" cy="1155700"/>
        </p:xfrm>
        <a:graphic>
          <a:graphicData uri="http://schemas.openxmlformats.org/drawingml/2006/table">
            <a:tbl>
              <a:tblPr firstRow="1" bandRow="1">
                <a:tableStyleId>{5C22544A-7EE6-4342-B048-85BDC9FD1C3A}</a:tableStyleId>
              </a:tblPr>
              <a:tblGrid>
                <a:gridCol w="3427730"/>
                <a:gridCol w="3427095"/>
                <a:gridCol w="3427730"/>
              </a:tblGrid>
              <a:tr h="398780">
                <a:tc>
                  <a:txBody>
                    <a:bodyPr/>
                    <a:p>
                      <a:pPr algn="ctr">
                        <a:buNone/>
                      </a:pPr>
                      <a:r>
                        <a:rPr sz="1800">
                          <a:sym typeface="+mn-ea"/>
                        </a:rPr>
                        <a:t>Description</a:t>
                      </a:r>
                    </a:p>
                  </a:txBody>
                  <a:tcPr/>
                </a:tc>
                <a:tc>
                  <a:txBody>
                    <a:bodyPr/>
                    <a:p>
                      <a:pPr algn="ctr">
                        <a:buNone/>
                      </a:pPr>
                      <a:r>
                        <a:rPr sz="1800">
                          <a:sym typeface="+mn-ea"/>
                        </a:rPr>
                        <a:t>Exemple Twig</a:t>
                      </a:r>
                    </a:p>
                  </a:txBody>
                  <a:tcPr/>
                </a:tc>
                <a:tc>
                  <a:txBody>
                    <a:bodyPr/>
                    <a:p>
                      <a:pPr algn="ctr">
                        <a:buNone/>
                      </a:pPr>
                      <a:r>
                        <a:rPr sz="1800">
                          <a:sym typeface="+mn-ea"/>
                        </a:rPr>
                        <a:t>Equivalent PHP</a:t>
                      </a:r>
                      <a:endParaRPr sz="1800">
                        <a:sym typeface="+mn-ea"/>
                      </a:endParaRPr>
                    </a:p>
                    <a:p>
                      <a:pPr algn="ctr">
                        <a:buNone/>
                      </a:pPr>
                    </a:p>
                  </a:txBody>
                  <a:tcPr/>
                </a:tc>
              </a:tr>
              <a:tr h="724535">
                <a:tc>
                  <a:txBody>
                    <a:bodyPr/>
                    <a:p>
                      <a:pPr>
                        <a:buNone/>
                      </a:pPr>
                      <a:r>
                        <a:rPr sz="1800">
                          <a:sym typeface="+mn-ea"/>
                        </a:rPr>
                        <a:t>Afficher une variable</a:t>
                      </a:r>
                    </a:p>
                  </a:txBody>
                  <a:tcPr/>
                </a:tc>
                <a:tc>
                  <a:txBody>
                    <a:bodyPr/>
                    <a:p>
                      <a:pPr>
                        <a:buNone/>
                      </a:pPr>
                      <a:r>
                        <a:rPr sz="1800">
                          <a:sym typeface="+mn-ea"/>
                        </a:rPr>
                        <a:t>Pseudo : {{ pseudo }}</a:t>
                      </a:r>
                    </a:p>
                  </a:txBody>
                  <a:tcPr/>
                </a:tc>
                <a:tc>
                  <a:txBody>
                    <a:bodyPr/>
                    <a:p>
                      <a:pPr>
                        <a:buNone/>
                      </a:pPr>
                      <a:r>
                        <a:rPr sz="1800">
                          <a:sym typeface="+mn-ea"/>
                        </a:rPr>
                        <a:t>Pseudo : &lt;?php echo $pseudo; ?&gt;</a:t>
                      </a:r>
                    </a:p>
                  </a:txBody>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p:nvPr>
            <p:ph sz="half" idx="1"/>
          </p:nvPr>
        </p:nvGraphicFramePr>
        <p:xfrm>
          <a:off x="902335" y="388620"/>
          <a:ext cx="10394950" cy="5961380"/>
        </p:xfrm>
        <a:graphic>
          <a:graphicData uri="http://schemas.openxmlformats.org/drawingml/2006/table">
            <a:tbl>
              <a:tblPr firstRow="1" bandRow="1">
                <a:tableStyleId>{5C22544A-7EE6-4342-B048-85BDC9FD1C3A}</a:tableStyleId>
              </a:tblPr>
              <a:tblGrid>
                <a:gridCol w="3827145"/>
                <a:gridCol w="3441065"/>
                <a:gridCol w="3126740"/>
              </a:tblGrid>
              <a:tr h="778510">
                <a:tc>
                  <a:txBody>
                    <a:bodyPr/>
                    <a:p>
                      <a:pPr algn="l">
                        <a:buNone/>
                      </a:pPr>
                      <a:r>
                        <a:rPr sz="1800" b="0">
                          <a:solidFill>
                            <a:schemeClr val="dk1"/>
                          </a:solidFill>
                          <a:sym typeface="+mn-ea"/>
                        </a:rPr>
                        <a:t>Afficher l'index d'un tableau</a:t>
                      </a:r>
                      <a:endParaRPr sz="1800" b="0">
                        <a:solidFill>
                          <a:schemeClr val="dk1"/>
                        </a:solidFill>
                        <a:sym typeface="+mn-ea"/>
                      </a:endParaRPr>
                    </a:p>
                  </a:txBody>
                  <a:tcPr>
                    <a:solidFill>
                      <a:schemeClr val="accent1">
                        <a:lumMod val="20000"/>
                        <a:lumOff val="80000"/>
                      </a:schemeClr>
                    </a:solidFill>
                  </a:tcPr>
                </a:tc>
                <a:tc>
                  <a:txBody>
                    <a:bodyPr/>
                    <a:p>
                      <a:pPr>
                        <a:buNone/>
                      </a:pPr>
                      <a:r>
                        <a:rPr sz="1800" b="0">
                          <a:solidFill>
                            <a:schemeClr val="dk1"/>
                          </a:solidFill>
                          <a:sym typeface="+mn-ea"/>
                        </a:rPr>
                        <a:t>Identifiant : {{user['id'] }}</a:t>
                      </a:r>
                      <a:endParaRPr b="0">
                        <a:solidFill>
                          <a:schemeClr val="dk1"/>
                        </a:solidFill>
                      </a:endParaRPr>
                    </a:p>
                  </a:txBody>
                  <a:tcPr>
                    <a:solidFill>
                      <a:schemeClr val="accent1">
                        <a:lumMod val="20000"/>
                        <a:lumOff val="80000"/>
                      </a:schemeClr>
                    </a:solidFill>
                  </a:tcPr>
                </a:tc>
                <a:tc>
                  <a:txBody>
                    <a:bodyPr/>
                    <a:p>
                      <a:pPr>
                        <a:buNone/>
                      </a:pPr>
                      <a:r>
                        <a:rPr sz="1800" b="0">
                          <a:solidFill>
                            <a:schemeClr val="dk1"/>
                          </a:solidFill>
                          <a:sym typeface="+mn-ea"/>
                        </a:rPr>
                        <a:t>Identifiant : &lt;?php echo $user['id']; ?&gt;</a:t>
                      </a:r>
                      <a:endParaRPr sz="1800">
                        <a:sym typeface="+mn-ea"/>
                      </a:endParaRPr>
                    </a:p>
                    <a:p>
                      <a:pPr>
                        <a:buNone/>
                      </a:pPr>
                    </a:p>
                  </a:txBody>
                  <a:tcPr>
                    <a:solidFill>
                      <a:schemeClr val="accent1">
                        <a:lumMod val="20000"/>
                        <a:lumOff val="80000"/>
                      </a:schemeClr>
                    </a:solidFill>
                  </a:tcPr>
                </a:tc>
              </a:tr>
              <a:tr h="914400">
                <a:tc>
                  <a:txBody>
                    <a:bodyPr/>
                    <a:p>
                      <a:pPr>
                        <a:buNone/>
                      </a:pPr>
                      <a:r>
                        <a:rPr sz="1800">
                          <a:sym typeface="+mn-ea"/>
                        </a:rPr>
                        <a:t>Afficher l'attribut d'un objet, dont le getter respecte la convention $objet-&gt;getAttribut()</a:t>
                      </a:r>
                    </a:p>
                  </a:txBody>
                  <a:tcPr/>
                </a:tc>
                <a:tc>
                  <a:txBody>
                    <a:bodyPr/>
                    <a:p>
                      <a:pPr>
                        <a:buNone/>
                      </a:pPr>
                      <a:r>
                        <a:rPr sz="1800">
                          <a:sym typeface="+mn-ea"/>
                        </a:rPr>
                        <a:t>Identifiant : {{ user.id }}</a:t>
                      </a:r>
                      <a:endParaRPr sz="1800">
                        <a:sym typeface="+mn-ea"/>
                      </a:endParaRPr>
                    </a:p>
                    <a:p>
                      <a:pPr>
                        <a:buNone/>
                      </a:pPr>
                      <a:endParaRPr sz="1800"/>
                    </a:p>
                    <a:p>
                      <a:pPr>
                        <a:buNone/>
                      </a:pPr>
                    </a:p>
                  </a:txBody>
                  <a:tcPr/>
                </a:tc>
                <a:tc>
                  <a:txBody>
                    <a:bodyPr/>
                    <a:p>
                      <a:pPr>
                        <a:buNone/>
                      </a:pPr>
                      <a:r>
                        <a:rPr sz="1800">
                          <a:sym typeface="+mn-ea"/>
                        </a:rPr>
                        <a:t>Identifiant : &lt;?php echo</a:t>
                      </a:r>
                      <a:endParaRPr sz="1800">
                        <a:sym typeface="+mn-ea"/>
                      </a:endParaRPr>
                    </a:p>
                    <a:p>
                      <a:pPr>
                        <a:buNone/>
                      </a:pPr>
                      <a:r>
                        <a:rPr sz="1800">
                          <a:sym typeface="+mn-ea"/>
                        </a:rPr>
                        <a:t>$user-&gt;getId(); ?&gt;</a:t>
                      </a:r>
                    </a:p>
                  </a:txBody>
                  <a:tcPr/>
                </a:tc>
              </a:tr>
              <a:tr h="2286000">
                <a:tc>
                  <a:txBody>
                    <a:bodyPr/>
                    <a:p>
                      <a:pPr>
                        <a:buNone/>
                      </a:pPr>
                      <a:r>
                        <a:rPr sz="1800">
                          <a:sym typeface="+mn-ea"/>
                        </a:rPr>
                        <a:t>Afficher une variable en combinant les filtres. « striptags » supprime les balises HTML.</a:t>
                      </a:r>
                      <a:endParaRPr sz="1800">
                        <a:sym typeface="+mn-ea"/>
                      </a:endParaRPr>
                    </a:p>
                    <a:p>
                      <a:pPr>
                        <a:buNone/>
                      </a:pPr>
                      <a:r>
                        <a:rPr sz="1800">
                          <a:sym typeface="+mn-ea"/>
                        </a:rPr>
                        <a:t>« title » met la première lettre de chaque mot en majuscule.</a:t>
                      </a:r>
                      <a:endParaRPr sz="1800">
                        <a:sym typeface="+mn-ea"/>
                      </a:endParaRPr>
                    </a:p>
                    <a:p>
                      <a:pPr>
                        <a:buNone/>
                      </a:pPr>
                      <a:r>
                        <a:rPr sz="1800">
                          <a:sym typeface="+mn-ea"/>
                        </a:rPr>
                        <a:t>Notez l'ordre d'application des filtres, ici striptags est appliqué, puis title.</a:t>
                      </a:r>
                    </a:p>
                  </a:txBody>
                  <a:tcPr/>
                </a:tc>
                <a:tc>
                  <a:txBody>
                    <a:bodyPr/>
                    <a:p>
                      <a:pPr>
                        <a:buNone/>
                      </a:pPr>
                      <a:r>
                        <a:rPr sz="1800">
                          <a:sym typeface="+mn-ea"/>
                        </a:rPr>
                        <a:t>Message : {{ </a:t>
                      </a:r>
                      <a:r>
                        <a:rPr lang="x-none" sz="1800">
                          <a:sym typeface="+mn-ea"/>
                        </a:rPr>
                        <a:t>news.texte|scriptags|title }}</a:t>
                      </a:r>
                    </a:p>
                  </a:txBody>
                  <a:tcPr/>
                </a:tc>
                <a:tc>
                  <a:txBody>
                    <a:bodyPr/>
                    <a:p>
                      <a:pPr>
                        <a:buNone/>
                      </a:pPr>
                      <a:r>
                        <a:rPr sz="1800">
                          <a:sym typeface="+mn-ea"/>
                        </a:rPr>
                        <a:t>Pseudo en lettre</a:t>
                      </a:r>
                      <a:endParaRPr sz="1800">
                        <a:sym typeface="+mn-ea"/>
                      </a:endParaRPr>
                    </a:p>
                    <a:p>
                      <a:pPr>
                        <a:buNone/>
                      </a:pPr>
                      <a:r>
                        <a:rPr sz="1800">
                          <a:sym typeface="+mn-ea"/>
                        </a:rPr>
                        <a:t>majuscules : &lt;?php echo</a:t>
                      </a:r>
                      <a:endParaRPr sz="1800">
                        <a:sym typeface="+mn-ea"/>
                      </a:endParaRPr>
                    </a:p>
                    <a:p>
                      <a:pPr>
                        <a:buNone/>
                      </a:pPr>
                      <a:r>
                        <a:rPr sz="1800">
                          <a:sym typeface="+mn-ea"/>
                        </a:rPr>
                        <a:t>strtoupper($pseudo); ?&gt;</a:t>
                      </a:r>
                      <a:endParaRPr sz="1800">
                        <a:sym typeface="+mn-ea"/>
                      </a:endParaRPr>
                    </a:p>
                    <a:p>
                      <a:pPr>
                        <a:buNone/>
                      </a:pPr>
                    </a:p>
                  </a:txBody>
                  <a:tcPr/>
                </a:tc>
              </a:tr>
              <a:tr h="1188720">
                <a:tc>
                  <a:txBody>
                    <a:bodyPr/>
                    <a:p>
                      <a:pPr>
                        <a:buNone/>
                      </a:pPr>
                      <a:r>
                        <a:rPr sz="1800">
                          <a:sym typeface="+mn-ea"/>
                        </a:rPr>
                        <a:t>Utiliser un filtre avec des arguments. </a:t>
                      </a:r>
                      <a:r>
                        <a:rPr lang="x-none" sz="1800">
                          <a:sym typeface="+mn-ea"/>
                        </a:rPr>
                        <a:t>Attention il faut que la date soit un objet de type Datetime ici.</a:t>
                      </a:r>
                    </a:p>
                  </a:txBody>
                  <a:tcPr/>
                </a:tc>
                <a:tc>
                  <a:txBody>
                    <a:bodyPr/>
                    <a:p>
                      <a:pPr>
                        <a:buNone/>
                      </a:pPr>
                      <a:r>
                        <a:rPr lang="x-none" sz="1800">
                          <a:sym typeface="+mn-ea"/>
                        </a:rPr>
                        <a:t>Date : {{date|date('d/m/Y') }}</a:t>
                      </a:r>
                    </a:p>
                  </a:txBody>
                  <a:tcPr/>
                </a:tc>
                <a:tc>
                  <a:txBody>
                    <a:bodyPr/>
                    <a:p>
                      <a:pPr>
                        <a:buNone/>
                      </a:pPr>
                      <a:r>
                        <a:rPr sz="1800">
                          <a:sym typeface="+mn-ea"/>
                        </a:rPr>
                        <a:t>Date : &lt;?php echo $date-</a:t>
                      </a:r>
                      <a:endParaRPr sz="1800">
                        <a:sym typeface="+mn-ea"/>
                      </a:endParaRPr>
                    </a:p>
                    <a:p>
                      <a:pPr>
                        <a:buNone/>
                      </a:pPr>
                      <a:r>
                        <a:rPr sz="1800">
                          <a:sym typeface="+mn-ea"/>
                        </a:rPr>
                        <a:t>&gt;format('d/m/Y'); ?&gt;</a:t>
                      </a:r>
                      <a:endParaRPr sz="1800">
                        <a:sym typeface="+mn-ea"/>
                      </a:endParaRPr>
                    </a:p>
                    <a:p>
                      <a:pPr>
                        <a:buNone/>
                      </a:pPr>
                      <a:endParaRPr sz="1800">
                        <a:sym typeface="+mn-ea"/>
                      </a:endParaRPr>
                    </a:p>
                    <a:p>
                      <a:pPr>
                        <a:buNone/>
                      </a:pPr>
                    </a:p>
                  </a:txBody>
                  <a:tcPr/>
                </a:tc>
              </a:tr>
              <a:tr h="657860">
                <a:tc>
                  <a:txBody>
                    <a:bodyPr/>
                    <a:p>
                      <a:pPr>
                        <a:buNone/>
                      </a:pPr>
                      <a:r>
                        <a:t>Concaténer</a:t>
                      </a:r>
                    </a:p>
                  </a:txBody>
                  <a:tcPr/>
                </a:tc>
                <a:tc>
                  <a:txBody>
                    <a:bodyPr/>
                    <a:p>
                      <a:pPr>
                        <a:buNone/>
                      </a:pPr>
                      <a:r>
                        <a:rPr lang="x-none"/>
                        <a:t>Identité : {{ nom ~ " " ~</a:t>
                      </a:r>
                      <a:endParaRPr lang="x-none"/>
                    </a:p>
                    <a:p>
                      <a:pPr>
                        <a:buNone/>
                      </a:pPr>
                      <a:r>
                        <a:rPr lang="x-none"/>
                        <a:t>prenom }}</a:t>
                      </a:r>
                      <a:endParaRPr lang="x-none"/>
                    </a:p>
                  </a:txBody>
                  <a:tcPr/>
                </a:tc>
                <a:tc>
                  <a:txBody>
                    <a:bodyPr/>
                    <a:p>
                      <a:pPr>
                        <a:buNone/>
                      </a:pPr>
                      <a:r>
                        <a:t>Identité : &lt;?php echo</a:t>
                      </a:r>
                    </a:p>
                    <a:p>
                      <a:pPr>
                        <a:buNone/>
                      </a:pPr>
                      <a:r>
                        <a:t>$nom.' '.$prenom; ?&gt;</a:t>
                      </a:r>
                    </a:p>
                  </a:txBody>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835" y="1826260"/>
            <a:ext cx="10531475" cy="4351655"/>
          </a:xfrm>
        </p:spPr>
        <p:txBody>
          <a:bodyPr/>
          <a:p>
            <a:pPr marL="457200" indent="-457200">
              <a:buClrTx/>
              <a:buFont typeface="Wingdings" panose="05000000000000000000" charset="2"/>
              <a:buChar char=""/>
            </a:pPr>
            <a:r>
              <a:rPr lang="fr-FR" altLang="en-US" sz="2400"/>
              <a:t>Les filtres utiles</a:t>
            </a:r>
            <a:endParaRPr lang="fr-FR" altLang="en-US" sz="2400"/>
          </a:p>
          <a:p>
            <a:pPr marL="0" indent="0">
              <a:buClrTx/>
              <a:buFont typeface="Wingdings" panose="05000000000000000000" charset="2"/>
              <a:buNone/>
            </a:pPr>
            <a:endParaRPr lang="fr-FR" altLang="en-US"/>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 moteur template twig</a:t>
            </a:r>
            <a:endParaRPr lang="x-none" altLang="fr-FR">
              <a:solidFill>
                <a:schemeClr val="bg2"/>
              </a:solidFill>
              <a:sym typeface="+mn-ea"/>
            </a:endParaRPr>
          </a:p>
        </p:txBody>
      </p:sp>
      <p:graphicFrame>
        <p:nvGraphicFramePr>
          <p:cNvPr id="5" name="Table 4"/>
          <p:cNvGraphicFramePr/>
          <p:nvPr/>
        </p:nvGraphicFramePr>
        <p:xfrm>
          <a:off x="834390" y="2216150"/>
          <a:ext cx="10477500" cy="4147185"/>
        </p:xfrm>
        <a:graphic>
          <a:graphicData uri="http://schemas.openxmlformats.org/drawingml/2006/table">
            <a:tbl>
              <a:tblPr firstRow="1" bandRow="1">
                <a:tableStyleId>{5C22544A-7EE6-4342-B048-85BDC9FD1C3A}</a:tableStyleId>
              </a:tblPr>
              <a:tblGrid>
                <a:gridCol w="2252980"/>
                <a:gridCol w="5091430"/>
                <a:gridCol w="3133090"/>
              </a:tblGrid>
              <a:tr h="383540">
                <a:tc>
                  <a:txBody>
                    <a:bodyPr/>
                    <a:p>
                      <a:pPr>
                        <a:buNone/>
                      </a:pPr>
                      <a:r>
                        <a:rPr lang="x-none"/>
                        <a:t>Filtre</a:t>
                      </a:r>
                      <a:endParaRPr lang="x-none"/>
                    </a:p>
                  </a:txBody>
                  <a:tcPr/>
                </a:tc>
                <a:tc>
                  <a:txBody>
                    <a:bodyPr/>
                    <a:p>
                      <a:pPr>
                        <a:buNone/>
                      </a:pPr>
                      <a:r>
                        <a:rPr lang="x-none"/>
                        <a:t>Description</a:t>
                      </a:r>
                      <a:endParaRPr lang="x-none"/>
                    </a:p>
                  </a:txBody>
                  <a:tcPr/>
                </a:tc>
                <a:tc>
                  <a:txBody>
                    <a:bodyPr/>
                    <a:p>
                      <a:pPr>
                        <a:buNone/>
                      </a:pPr>
                      <a:r>
                        <a:rPr lang="x-none"/>
                        <a:t>Exemple de twig</a:t>
                      </a:r>
                      <a:endParaRPr lang="x-none"/>
                    </a:p>
                  </a:txBody>
                  <a:tcPr/>
                </a:tc>
              </a:tr>
              <a:tr h="380365">
                <a:tc>
                  <a:txBody>
                    <a:bodyPr/>
                    <a:p>
                      <a:pPr>
                        <a:buNone/>
                      </a:pPr>
                      <a:r>
                        <a:t>Upper</a:t>
                      </a:r>
                    </a:p>
                  </a:txBody>
                  <a:tcPr/>
                </a:tc>
                <a:tc>
                  <a:txBody>
                    <a:bodyPr/>
                    <a:p>
                      <a:pPr>
                        <a:buNone/>
                      </a:pPr>
                      <a:r>
                        <a:t>Met toutes les lettres en majuscules.</a:t>
                      </a:r>
                    </a:p>
                  </a:txBody>
                  <a:tcPr/>
                </a:tc>
                <a:tc>
                  <a:txBody>
                    <a:bodyPr/>
                    <a:p>
                      <a:pPr>
                        <a:buNone/>
                      </a:pPr>
                      <a:r>
                        <a:t>{{ var|upper }}</a:t>
                      </a:r>
                    </a:p>
                  </a:txBody>
                  <a:tcPr/>
                </a:tc>
              </a:tr>
              <a:tr h="365760">
                <a:tc>
                  <a:txBody>
                    <a:bodyPr/>
                    <a:p>
                      <a:pPr>
                        <a:buNone/>
                      </a:pPr>
                      <a:r>
                        <a:t>Striptags</a:t>
                      </a:r>
                    </a:p>
                  </a:txBody>
                  <a:tcPr/>
                </a:tc>
                <a:tc>
                  <a:txBody>
                    <a:bodyPr/>
                    <a:p>
                      <a:pPr>
                        <a:buNone/>
                      </a:pPr>
                      <a:r>
                        <a:t>Supprime toutes les balises XML.</a:t>
                      </a:r>
                    </a:p>
                  </a:txBody>
                  <a:tcPr/>
                </a:tc>
                <a:tc>
                  <a:txBody>
                    <a:bodyPr/>
                    <a:p>
                      <a:pPr>
                        <a:buNone/>
                      </a:pPr>
                      <a:r>
                        <a:t>{{ var|striptags }}</a:t>
                      </a:r>
                    </a:p>
                  </a:txBody>
                  <a:tcPr/>
                </a:tc>
              </a:tr>
              <a:tr h="914400">
                <a:tc>
                  <a:txBody>
                    <a:bodyPr/>
                    <a:p>
                      <a:pPr>
                        <a:buNone/>
                      </a:pPr>
                      <a:r>
                        <a:t>Date</a:t>
                      </a:r>
                    </a:p>
                  </a:txBody>
                  <a:tcPr/>
                </a:tc>
                <a:tc>
                  <a:txBody>
                    <a:bodyPr/>
                    <a:p>
                      <a:pPr>
                        <a:buNone/>
                      </a:pPr>
                      <a:r>
                        <a:t>Formate la date selon le format donné en argument. La variable en entrée doit être une instance de Datetime.</a:t>
                      </a:r>
                    </a:p>
                  </a:txBody>
                  <a:tcPr/>
                </a:tc>
                <a:tc>
                  <a:txBody>
                    <a:bodyPr/>
                    <a:p>
                      <a:pPr>
                        <a:buNone/>
                      </a:pPr>
                      <a:r>
                        <a:t>{{ date|date('d/m/Y') }}</a:t>
                      </a:r>
                    </a:p>
                    <a:p>
                      <a:pPr>
                        <a:buNone/>
                      </a:pPr>
                      <a:r>
                        <a:t>Date d'aujourd'hui : {{</a:t>
                      </a:r>
                    </a:p>
                    <a:p>
                      <a:pPr>
                        <a:buNone/>
                      </a:pPr>
                      <a:r>
                        <a:t>"now"|date('d/m/Y') }}</a:t>
                      </a:r>
                    </a:p>
                  </a:txBody>
                  <a:tcPr/>
                </a:tc>
              </a:tr>
              <a:tr h="914400">
                <a:tc>
                  <a:txBody>
                    <a:bodyPr/>
                    <a:p>
                      <a:pPr>
                        <a:buNone/>
                      </a:pPr>
                      <a:r>
                        <a:t>Format</a:t>
                      </a:r>
                    </a:p>
                  </a:txBody>
                  <a:tcPr/>
                </a:tc>
                <a:tc>
                  <a:txBody>
                    <a:bodyPr/>
                    <a:p>
                      <a:pPr>
                        <a:buNone/>
                      </a:pPr>
                      <a:r>
                        <a:t>Insère des variables dans un texte, équivalent à printf.</a:t>
                      </a:r>
                    </a:p>
                  </a:txBody>
                  <a:tcPr/>
                </a:tc>
                <a:tc>
                  <a:txBody>
                    <a:bodyPr/>
                    <a:p>
                      <a:pPr>
                        <a:buNone/>
                      </a:pPr>
                      <a:r>
                        <a:t>{{ "Il y a %s pommes et %s</a:t>
                      </a:r>
                    </a:p>
                    <a:p>
                      <a:pPr>
                        <a:buNone/>
                      </a:pPr>
                      <a:r>
                        <a:t>poires"|format(153, nb_poires) }}</a:t>
                      </a:r>
                    </a:p>
                  </a:txBody>
                  <a:tcPr/>
                </a:tc>
              </a:tr>
              <a:tr h="1188720">
                <a:tc>
                  <a:txBody>
                    <a:bodyPr/>
                    <a:p>
                      <a:pPr>
                        <a:buNone/>
                      </a:pPr>
                      <a:r>
                        <a:t>Length</a:t>
                      </a:r>
                    </a:p>
                  </a:txBody>
                  <a:tcPr/>
                </a:tc>
                <a:tc>
                  <a:txBody>
                    <a:bodyPr/>
                    <a:p>
                      <a:pPr>
                        <a:buNone/>
                      </a:pPr>
                      <a:r>
                        <a:t>Retourne le nombre d'éléments du tableau, ou le nombre de caractères d'une chaîne.</a:t>
                      </a:r>
                    </a:p>
                  </a:txBody>
                  <a:tcPr/>
                </a:tc>
                <a:tc>
                  <a:txBody>
                    <a:bodyPr/>
                    <a:p>
                      <a:pPr>
                        <a:buNone/>
                      </a:pPr>
                      <a:r>
                        <a:t>Longueur de la variable : {{</a:t>
                      </a:r>
                    </a:p>
                    <a:p>
                      <a:pPr>
                        <a:buNone/>
                      </a:pPr>
                      <a:r>
                        <a:t>texte|length }}</a:t>
                      </a:r>
                    </a:p>
                    <a:p>
                      <a:pPr>
                        <a:buNone/>
                      </a:pPr>
                      <a:r>
                        <a:t>Nombre d'éléments du tableau : {{tableau|length }}</a:t>
                      </a:r>
                    </a:p>
                  </a:txBody>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22960" y="1811655"/>
            <a:ext cx="10576560" cy="4351655"/>
          </a:xfrm>
        </p:spPr>
        <p:txBody>
          <a:bodyPr/>
          <a:p>
            <a:pPr marL="0" indent="0">
              <a:buNone/>
            </a:pPr>
            <a:r>
              <a:rPr lang="x-none" altLang="fr-FR" sz="2000"/>
              <a:t>Pour plus d'information a propos la documentation officielle de Twig : </a:t>
            </a:r>
            <a:r>
              <a:rPr lang="x-none" altLang="fr-FR" sz="2000" u="sng">
                <a:solidFill>
                  <a:schemeClr val="accent1">
                    <a:lumMod val="50000"/>
                  </a:schemeClr>
                </a:solidFill>
              </a:rPr>
              <a:t>http://twig.sensiolabs.org/doc/filters/index.html</a:t>
            </a:r>
            <a:r>
              <a:rPr lang="x-none" altLang="fr-FR" sz="2000"/>
              <a:t>.</a:t>
            </a:r>
            <a:endParaRPr lang="x-none" altLang="fr-FR" sz="2000"/>
          </a:p>
          <a:p>
            <a:pPr marL="342900" indent="-342900">
              <a:buClrTx/>
              <a:buFont typeface="Wingdings" panose="05000000000000000000" charset="2"/>
              <a:buChar char=""/>
            </a:pPr>
            <a:r>
              <a:rPr lang="x-none" altLang="fr-FR" sz="2400"/>
              <a:t>Twig et la sécurité</a:t>
            </a:r>
            <a:endParaRPr lang="x-none" altLang="fr-FR" sz="2400"/>
          </a:p>
          <a:p>
            <a:pPr marL="0" indent="0">
              <a:buClrTx/>
              <a:buFont typeface="Wingdings" panose="05000000000000000000" charset="2"/>
              <a:buNone/>
            </a:pPr>
            <a:r>
              <a:rPr lang="x-none" altLang="fr-FR" sz="2000"/>
              <a:t>Twig applique par défaut un filtre sur toutes les variables que vous affichez, afin de les protéger de balises HTML malencontreuses. Dans le cas ou vous ne voulez pas que twig échappe ces balises malencontreuses mais l'affiche en clair il vous faut utiliser le filtre raw comme suit : </a:t>
            </a:r>
            <a:r>
              <a:rPr lang="x-none" altLang="fr-FR" sz="2000">
                <a:solidFill>
                  <a:schemeClr val="accent1">
                    <a:lumMod val="50000"/>
                  </a:schemeClr>
                </a:solidFill>
              </a:rPr>
              <a:t>{{ ma_variable_html|raw }}</a:t>
            </a:r>
            <a:r>
              <a:rPr lang="x-none" altLang="fr-FR" sz="2000"/>
              <a:t>.</a:t>
            </a:r>
            <a:endParaRPr lang="x-none" altLang="fr-FR" sz="2000"/>
          </a:p>
          <a:p>
            <a:pPr marL="0" indent="0">
              <a:buClrTx/>
              <a:buFont typeface="Wingdings" panose="05000000000000000000" charset="2"/>
              <a:buChar char=""/>
            </a:pPr>
            <a:r>
              <a:rPr lang="x-none" altLang="fr-FR" sz="2400"/>
              <a:t>Les variables globales</a:t>
            </a:r>
            <a:endParaRPr lang="x-none" altLang="fr-FR" sz="2400"/>
          </a:p>
          <a:p>
            <a:pPr marL="0" indent="0">
              <a:buClrTx/>
              <a:buFont typeface="Wingdings" panose="05000000000000000000" charset="2"/>
              <a:buNone/>
            </a:pPr>
            <a:endParaRPr lang="x-none" altLang="fr-FR" sz="2400"/>
          </a:p>
          <a:p>
            <a:pPr marL="0" indent="0">
              <a:buClrTx/>
              <a:buFont typeface="Wingdings" panose="05000000000000000000" charset="2"/>
              <a:buNone/>
            </a:pPr>
            <a:endParaRPr lang="x-none" altLang="fr-FR" sz="2400"/>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 moteur template twig</a:t>
            </a:r>
            <a:endParaRPr lang="x-none" altLang="fr-FR">
              <a:solidFill>
                <a:schemeClr val="bg2"/>
              </a:solidFill>
              <a:sym typeface="+mn-ea"/>
            </a:endParaRPr>
          </a:p>
        </p:txBody>
      </p:sp>
      <p:graphicFrame>
        <p:nvGraphicFramePr>
          <p:cNvPr id="6" name="Table 5"/>
          <p:cNvGraphicFramePr/>
          <p:nvPr/>
        </p:nvGraphicFramePr>
        <p:xfrm>
          <a:off x="743585" y="4635500"/>
          <a:ext cx="10568940" cy="1905000"/>
        </p:xfrm>
        <a:graphic>
          <a:graphicData uri="http://schemas.openxmlformats.org/drawingml/2006/table">
            <a:tbl>
              <a:tblPr firstRow="1" bandRow="1">
                <a:tableStyleId>{5C22544A-7EE6-4342-B048-85BDC9FD1C3A}</a:tableStyleId>
              </a:tblPr>
              <a:tblGrid>
                <a:gridCol w="2481580"/>
                <a:gridCol w="8087360"/>
              </a:tblGrid>
              <a:tr h="381000">
                <a:tc>
                  <a:txBody>
                    <a:bodyPr/>
                    <a:p>
                      <a:pPr>
                        <a:buNone/>
                      </a:pPr>
                      <a:r>
                        <a:t>Variable</a:t>
                      </a:r>
                    </a:p>
                  </a:txBody>
                  <a:tcPr/>
                </a:tc>
                <a:tc>
                  <a:txBody>
                    <a:bodyPr/>
                    <a:p>
                      <a:pPr>
                        <a:buNone/>
                      </a:pPr>
                      <a:r>
                        <a:t>Description</a:t>
                      </a:r>
                    </a:p>
                  </a:txBody>
                  <a:tcPr/>
                </a:tc>
              </a:tr>
              <a:tr h="381000">
                <a:tc>
                  <a:txBody>
                    <a:bodyPr/>
                    <a:p>
                      <a:pPr>
                        <a:buNone/>
                      </a:pPr>
                      <a:r>
                        <a:t>{{ app.request }}</a:t>
                      </a:r>
                    </a:p>
                  </a:txBody>
                  <a:tcPr/>
                </a:tc>
                <a:tc>
                  <a:txBody>
                    <a:bodyPr/>
                    <a:p>
                      <a:pPr>
                        <a:buNone/>
                      </a:pPr>
                      <a:r>
                        <a:t>Le service Request qu'on a vu au chapitre précédent sur les contrôleurs.</a:t>
                      </a:r>
                    </a:p>
                  </a:txBody>
                  <a:tcPr/>
                </a:tc>
              </a:tr>
              <a:tr h="381000">
                <a:tc>
                  <a:txBody>
                    <a:bodyPr/>
                    <a:p>
                      <a:pPr>
                        <a:buNone/>
                      </a:pPr>
                      <a:r>
                        <a:t>{{ app.session }}</a:t>
                      </a:r>
                    </a:p>
                  </a:txBody>
                  <a:tcPr/>
                </a:tc>
                <a:tc>
                  <a:txBody>
                    <a:bodyPr/>
                    <a:p>
                      <a:pPr>
                        <a:buNone/>
                      </a:pPr>
                      <a:r>
                        <a:t>Le service Session qu'on a vu également au chapitre précédent.</a:t>
                      </a:r>
                    </a:p>
                  </a:txBody>
                  <a:tcPr/>
                </a:tc>
              </a:tr>
              <a:tr h="381000">
                <a:tc>
                  <a:txBody>
                    <a:bodyPr/>
                    <a:p>
                      <a:pPr>
                        <a:buNone/>
                      </a:pPr>
                      <a:r>
                        <a:t>{{ app.environment }}</a:t>
                      </a:r>
                    </a:p>
                  </a:txBody>
                  <a:tcPr/>
                </a:tc>
                <a:tc>
                  <a:txBody>
                    <a:bodyPr/>
                    <a:p>
                      <a:pPr>
                        <a:buNone/>
                      </a:pPr>
                      <a:r>
                        <a:t>L'environnement courant : « dev », « prod », et ceux que vous avez défini.</a:t>
                      </a:r>
                    </a:p>
                  </a:txBody>
                  <a:tcPr/>
                </a:tc>
              </a:tr>
              <a:tr h="381000">
                <a:tc>
                  <a:txBody>
                    <a:bodyPr/>
                    <a:p>
                      <a:pPr>
                        <a:buNone/>
                      </a:pPr>
                      <a:r>
                        <a:t>{{ app.debug }}</a:t>
                      </a:r>
                    </a:p>
                  </a:txBody>
                  <a:tcPr/>
                </a:tc>
                <a:tc>
                  <a:txBody>
                    <a:bodyPr/>
                    <a:p>
                      <a:pPr>
                        <a:buNone/>
                      </a:pPr>
                      <a:r>
                        <a:t>True si le mode debug est activé, False sinon.</a:t>
                      </a:r>
                    </a:p>
                  </a:txBody>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 moteur template twig</a:t>
            </a:r>
            <a:endParaRPr lang="x-none" altLang="fr-FR">
              <a:solidFill>
                <a:schemeClr val="bg2"/>
              </a:solidFill>
              <a:sym typeface="+mn-ea"/>
            </a:endParaRPr>
          </a:p>
        </p:txBody>
      </p:sp>
      <p:sp>
        <p:nvSpPr>
          <p:cNvPr id="6" name="Content Placeholder 5"/>
          <p:cNvSpPr/>
          <p:nvPr>
            <p:ph sz="half" idx="1"/>
          </p:nvPr>
        </p:nvSpPr>
        <p:spPr>
          <a:xfrm>
            <a:off x="838835" y="1826260"/>
            <a:ext cx="10516235" cy="4351655"/>
          </a:xfrm>
        </p:spPr>
        <p:txBody>
          <a:bodyPr>
            <a:normAutofit/>
          </a:bodyPr>
          <a:p>
            <a:pPr marL="0" indent="0">
              <a:buNone/>
            </a:pPr>
            <a:endParaRPr lang="x-none" altLang="fr-FR"/>
          </a:p>
          <a:p>
            <a:pPr marL="0" indent="0">
              <a:buNone/>
            </a:pPr>
            <a:endParaRPr lang="x-none" altLang="fr-FR" sz="2400"/>
          </a:p>
          <a:p>
            <a:pPr marL="342900" indent="-342900">
              <a:buClrTx/>
              <a:buFont typeface="东文宋体" charset="0"/>
              <a:buChar char="∷"/>
            </a:pPr>
            <a:r>
              <a:rPr lang="fr-FR" altLang="en-US" sz="2400">
                <a:solidFill>
                  <a:schemeClr val="accent1">
                    <a:lumMod val="50000"/>
                  </a:schemeClr>
                </a:solidFill>
              </a:rPr>
              <a:t>Les structures de contrôle</a:t>
            </a:r>
            <a:endParaRPr lang="fr-FR" altLang="en-US" sz="2400">
              <a:solidFill>
                <a:schemeClr val="accent1">
                  <a:lumMod val="50000"/>
                </a:schemeClr>
              </a:solidFill>
            </a:endParaRPr>
          </a:p>
          <a:p>
            <a:pPr marL="342900" indent="-342900">
              <a:buClrTx/>
              <a:buFont typeface="Arial" charset="0"/>
              <a:buChar char="•"/>
            </a:pPr>
            <a:r>
              <a:rPr lang="x-none" altLang="fr-FR" sz="2000">
                <a:solidFill>
                  <a:schemeClr val="accent1">
                    <a:lumMod val="50000"/>
                  </a:schemeClr>
                </a:solidFill>
              </a:rPr>
              <a:t>Condition : {% if %}</a:t>
            </a:r>
            <a:endParaRPr lang="x-none" altLang="fr-FR" sz="2000">
              <a:solidFill>
                <a:schemeClr val="accent1">
                  <a:lumMod val="50000"/>
                </a:schemeClr>
              </a:solidFill>
            </a:endParaRPr>
          </a:p>
          <a:p>
            <a:pPr marL="0" indent="0">
              <a:buClrTx/>
              <a:buFont typeface="Arial" charset="0"/>
              <a:buNone/>
            </a:pPr>
            <a:endParaRPr lang="x-none" altLang="fr-FR" sz="2000">
              <a:solidFill>
                <a:schemeClr val="accent1">
                  <a:lumMod val="50000"/>
                </a:schemeClr>
              </a:solidFill>
            </a:endParaRPr>
          </a:p>
        </p:txBody>
      </p:sp>
      <p:graphicFrame>
        <p:nvGraphicFramePr>
          <p:cNvPr id="7" name="Table 6"/>
          <p:cNvGraphicFramePr/>
          <p:nvPr/>
        </p:nvGraphicFramePr>
        <p:xfrm>
          <a:off x="838835" y="1916430"/>
          <a:ext cx="10485755" cy="762000"/>
        </p:xfrm>
        <a:graphic>
          <a:graphicData uri="http://schemas.openxmlformats.org/drawingml/2006/table">
            <a:tbl>
              <a:tblPr firstRow="1" bandRow="1">
                <a:tableStyleId>{5C22544A-7EE6-4342-B048-85BDC9FD1C3A}</a:tableStyleId>
              </a:tblPr>
              <a:tblGrid>
                <a:gridCol w="2169160"/>
                <a:gridCol w="8316595"/>
              </a:tblGrid>
              <a:tr h="381000">
                <a:tc>
                  <a:txBody>
                    <a:bodyPr/>
                    <a:p>
                      <a:pPr>
                        <a:buNone/>
                      </a:pPr>
                      <a:r>
                        <a:rPr>
                          <a:solidFill>
                            <a:schemeClr val="accent1">
                              <a:lumMod val="50000"/>
                            </a:schemeClr>
                          </a:solidFill>
                        </a:rPr>
                        <a:t>{{ app.security }}</a:t>
                      </a:r>
                      <a:endParaRPr>
                        <a:solidFill>
                          <a:schemeClr val="accent1">
                            <a:lumMod val="50000"/>
                          </a:schemeClr>
                        </a:solidFill>
                      </a:endParaRPr>
                    </a:p>
                  </a:txBody>
                  <a:tcPr>
                    <a:solidFill>
                      <a:schemeClr val="accent1">
                        <a:lumMod val="20000"/>
                        <a:lumOff val="80000"/>
                      </a:schemeClr>
                    </a:solidFill>
                  </a:tcPr>
                </a:tc>
                <a:tc>
                  <a:txBody>
                    <a:bodyPr/>
                    <a:p>
                      <a:pPr>
                        <a:buNone/>
                      </a:pPr>
                      <a:r>
                        <a:rPr>
                          <a:solidFill>
                            <a:schemeClr val="accent1">
                              <a:lumMod val="50000"/>
                            </a:schemeClr>
                          </a:solidFill>
                        </a:rPr>
                        <a:t>Le service Security, que nous verrons plus loin dans ce cours.</a:t>
                      </a:r>
                      <a:endParaRPr>
                        <a:solidFill>
                          <a:schemeClr val="accent1">
                            <a:lumMod val="50000"/>
                          </a:schemeClr>
                        </a:solidFill>
                      </a:endParaRPr>
                    </a:p>
                  </a:txBody>
                  <a:tcPr>
                    <a:solidFill>
                      <a:schemeClr val="accent1">
                        <a:lumMod val="20000"/>
                        <a:lumOff val="80000"/>
                      </a:schemeClr>
                    </a:solidFill>
                  </a:tcPr>
                </a:tc>
              </a:tr>
              <a:tr h="381000">
                <a:tc>
                  <a:txBody>
                    <a:bodyPr/>
                    <a:p>
                      <a:pPr>
                        <a:buNone/>
                      </a:pPr>
                      <a:r>
                        <a:t>{{ app.user }}</a:t>
                      </a:r>
                    </a:p>
                  </a:txBody>
                  <a:tcPr/>
                </a:tc>
                <a:tc>
                  <a:txBody>
                    <a:bodyPr/>
                    <a:p>
                      <a:pPr>
                        <a:buNone/>
                      </a:pPr>
                      <a:r>
                        <a:t>L'utilisateur courant, que nous verrons également plus loin dans ce cours.</a:t>
                      </a:r>
                    </a:p>
                  </a:txBody>
                  <a:tcPr/>
                </a:tc>
              </a:tr>
            </a:tbl>
          </a:graphicData>
        </a:graphic>
      </p:graphicFrame>
      <p:sp>
        <p:nvSpPr>
          <p:cNvPr id="8" name="Content Placeholder 2"/>
          <p:cNvSpPr>
            <a:spLocks noGrp="1"/>
          </p:cNvSpPr>
          <p:nvPr/>
        </p:nvSpPr>
        <p:spPr>
          <a:xfrm>
            <a:off x="1050290" y="3637280"/>
            <a:ext cx="4760595" cy="2921000"/>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buClrTx/>
              <a:buFont typeface="Arial" charset="0"/>
              <a:buNone/>
            </a:pPr>
            <a:r>
              <a:rPr lang="x-none" altLang="fr-FR">
                <a:solidFill>
                  <a:schemeClr val="accent4">
                    <a:lumMod val="75000"/>
                  </a:schemeClr>
                </a:solidFill>
                <a:sym typeface="+mn-ea"/>
              </a:rPr>
              <a:t>{%</a:t>
            </a:r>
            <a:r>
              <a:rPr lang="x-none" altLang="fr-FR">
                <a:solidFill>
                  <a:schemeClr val="accent6">
                    <a:lumMod val="75000"/>
                  </a:schemeClr>
                </a:solidFill>
                <a:sym typeface="+mn-ea"/>
              </a:rPr>
              <a:t> </a:t>
            </a:r>
            <a:r>
              <a:rPr lang="x-none" altLang="fr-FR">
                <a:solidFill>
                  <a:srgbClr val="00B050"/>
                </a:solidFill>
                <a:sym typeface="+mn-ea"/>
              </a:rPr>
              <a:t>if</a:t>
            </a:r>
            <a:r>
              <a:rPr lang="x-none" altLang="fr-FR">
                <a:solidFill>
                  <a:schemeClr val="tx1"/>
                </a:solidFill>
                <a:sym typeface="+mn-ea"/>
              </a:rPr>
              <a:t> </a:t>
            </a:r>
            <a:r>
              <a:rPr lang="x-none" altLang="fr-FR">
                <a:solidFill>
                  <a:schemeClr val="accent1">
                    <a:lumMod val="50000"/>
                  </a:schemeClr>
                </a:solidFill>
                <a:sym typeface="+mn-ea"/>
              </a:rPr>
              <a:t>membre</a:t>
            </a:r>
            <a:r>
              <a:rPr lang="x-none" altLang="fr-FR">
                <a:solidFill>
                  <a:schemeClr val="tx1"/>
                </a:solidFill>
                <a:sym typeface="+mn-ea"/>
              </a:rPr>
              <a:t>.</a:t>
            </a:r>
            <a:r>
              <a:rPr lang="x-none" altLang="fr-FR">
                <a:solidFill>
                  <a:schemeClr val="accent1">
                    <a:lumMod val="50000"/>
                  </a:schemeClr>
                </a:solidFill>
                <a:sym typeface="+mn-ea"/>
              </a:rPr>
              <a:t>age </a:t>
            </a:r>
            <a:r>
              <a:rPr lang="x-none" altLang="fr-FR">
                <a:solidFill>
                  <a:schemeClr val="tx1"/>
                </a:solidFill>
                <a:sym typeface="+mn-ea"/>
              </a:rPr>
              <a:t>&lt; 12 </a:t>
            </a:r>
            <a:r>
              <a:rPr lang="x-none" altLang="fr-FR">
                <a:solidFill>
                  <a:schemeClr val="accent4">
                    <a:lumMod val="75000"/>
                  </a:schemeClr>
                </a:solidFill>
                <a:sym typeface="+mn-ea"/>
              </a:rPr>
              <a:t>%}</a:t>
            </a:r>
            <a:endParaRPr lang="x-none" altLang="fr-FR">
              <a:solidFill>
                <a:schemeClr val="accent4">
                  <a:lumMod val="75000"/>
                </a:schemeClr>
              </a:solidFill>
              <a:sym typeface="+mn-ea"/>
            </a:endParaRPr>
          </a:p>
          <a:p>
            <a:pPr marL="0" indent="0">
              <a:buClrTx/>
              <a:buFont typeface="Arial" charset="0"/>
              <a:buNone/>
            </a:pPr>
            <a:r>
              <a:rPr lang="x-none" altLang="fr-FR">
                <a:solidFill>
                  <a:schemeClr val="tx1"/>
                </a:solidFill>
                <a:sym typeface="+mn-ea"/>
              </a:rPr>
              <a:t>faut avoir 12 ans pour ce film.</a:t>
            </a:r>
            <a:endParaRPr lang="x-none" altLang="fr-FR">
              <a:solidFill>
                <a:schemeClr val="tx1"/>
              </a:solidFill>
              <a:sym typeface="+mn-ea"/>
            </a:endParaRPr>
          </a:p>
          <a:p>
            <a:pPr marL="0" indent="0">
              <a:buClrTx/>
              <a:buFont typeface="Arial" charset="0"/>
              <a:buNone/>
            </a:pPr>
            <a:r>
              <a:rPr lang="x-none" altLang="fr-FR">
                <a:solidFill>
                  <a:schemeClr val="accent4">
                    <a:lumMod val="75000"/>
                  </a:schemeClr>
                </a:solidFill>
                <a:sym typeface="+mn-ea"/>
              </a:rPr>
              <a:t>{%</a:t>
            </a:r>
            <a:r>
              <a:rPr lang="x-none" altLang="fr-FR">
                <a:solidFill>
                  <a:srgbClr val="00B050"/>
                </a:solidFill>
                <a:sym typeface="+mn-ea"/>
              </a:rPr>
              <a:t>elseif</a:t>
            </a:r>
            <a:r>
              <a:rPr lang="x-none" altLang="fr-FR">
                <a:solidFill>
                  <a:schemeClr val="tx1"/>
                </a:solidFill>
                <a:sym typeface="+mn-ea"/>
              </a:rPr>
              <a:t> </a:t>
            </a:r>
            <a:r>
              <a:rPr lang="x-none" altLang="fr-FR">
                <a:solidFill>
                  <a:schemeClr val="accent1">
                    <a:lumMod val="50000"/>
                  </a:schemeClr>
                </a:solidFill>
                <a:sym typeface="+mn-ea"/>
              </a:rPr>
              <a:t>membre</a:t>
            </a:r>
            <a:r>
              <a:rPr lang="x-none" altLang="fr-FR">
                <a:solidFill>
                  <a:schemeClr val="tx1"/>
                </a:solidFill>
                <a:sym typeface="+mn-ea"/>
              </a:rPr>
              <a:t>.</a:t>
            </a:r>
            <a:r>
              <a:rPr lang="x-none" altLang="fr-FR">
                <a:solidFill>
                  <a:schemeClr val="accent1">
                    <a:lumMod val="50000"/>
                  </a:schemeClr>
                </a:solidFill>
                <a:sym typeface="+mn-ea"/>
              </a:rPr>
              <a:t>age </a:t>
            </a:r>
            <a:r>
              <a:rPr lang="x-none" altLang="fr-FR">
                <a:solidFill>
                  <a:schemeClr val="tx1"/>
                </a:solidFill>
                <a:sym typeface="+mn-ea"/>
              </a:rPr>
              <a:t>&lt; 18 </a:t>
            </a:r>
            <a:r>
              <a:rPr lang="x-none" altLang="fr-FR">
                <a:solidFill>
                  <a:schemeClr val="accent4">
                    <a:lumMod val="75000"/>
                  </a:schemeClr>
                </a:solidFill>
                <a:sym typeface="+mn-ea"/>
              </a:rPr>
              <a:t>%}</a:t>
            </a:r>
            <a:endParaRPr lang="x-none" altLang="fr-FR">
              <a:solidFill>
                <a:schemeClr val="accent4">
                  <a:lumMod val="75000"/>
                </a:schemeClr>
              </a:solidFill>
              <a:sym typeface="+mn-ea"/>
            </a:endParaRPr>
          </a:p>
          <a:p>
            <a:pPr marL="0" indent="0">
              <a:buClrTx/>
              <a:buFont typeface="Arial" charset="0"/>
              <a:buNone/>
            </a:pPr>
            <a:r>
              <a:rPr lang="x-none" altLang="fr-FR">
                <a:solidFill>
                  <a:schemeClr val="tx1"/>
                </a:solidFill>
              </a:rPr>
              <a:t>ok bon film.</a:t>
            </a:r>
            <a:endParaRPr lang="x-none" altLang="fr-FR">
              <a:solidFill>
                <a:schemeClr val="tx1"/>
              </a:solidFill>
            </a:endParaRPr>
          </a:p>
          <a:p>
            <a:pPr marL="0" indent="0">
              <a:buClrTx/>
              <a:buFont typeface="Arial" charset="0"/>
              <a:buNone/>
            </a:pPr>
            <a:r>
              <a:rPr lang="x-none" altLang="fr-FR">
                <a:solidFill>
                  <a:schemeClr val="accent4">
                    <a:lumMod val="75000"/>
                  </a:schemeClr>
                </a:solidFill>
                <a:sym typeface="+mn-ea"/>
              </a:rPr>
              <a:t>{% </a:t>
            </a:r>
            <a:r>
              <a:rPr lang="x-none" altLang="fr-FR">
                <a:solidFill>
                  <a:srgbClr val="00B050"/>
                </a:solidFill>
                <a:sym typeface="+mn-ea"/>
              </a:rPr>
              <a:t>else</a:t>
            </a:r>
            <a:r>
              <a:rPr lang="x-none" altLang="fr-FR">
                <a:solidFill>
                  <a:schemeClr val="tx1"/>
                </a:solidFill>
                <a:sym typeface="+mn-ea"/>
              </a:rPr>
              <a:t> </a:t>
            </a:r>
            <a:r>
              <a:rPr lang="x-none" altLang="fr-FR">
                <a:solidFill>
                  <a:schemeClr val="accent4">
                    <a:lumMod val="75000"/>
                  </a:schemeClr>
                </a:solidFill>
                <a:sym typeface="+mn-ea"/>
              </a:rPr>
              <a:t>%}</a:t>
            </a:r>
            <a:endParaRPr lang="x-none" altLang="fr-FR">
              <a:solidFill>
                <a:schemeClr val="accent4">
                  <a:lumMod val="75000"/>
                </a:schemeClr>
              </a:solidFill>
              <a:sym typeface="+mn-ea"/>
            </a:endParaRPr>
          </a:p>
          <a:p>
            <a:pPr marL="0" indent="0">
              <a:buClrTx/>
              <a:buFont typeface="Arial" charset="0"/>
              <a:buNone/>
            </a:pPr>
            <a:r>
              <a:rPr lang="x-none" altLang="fr-FR">
                <a:solidFill>
                  <a:schemeClr val="tx1"/>
                </a:solidFill>
                <a:sym typeface="+mn-ea"/>
              </a:rPr>
              <a:t>peu vieux pour voir ce</a:t>
            </a:r>
            <a:r>
              <a:rPr lang="x-none" altLang="fr-FR">
                <a:solidFill>
                  <a:schemeClr val="accent1">
                    <a:lumMod val="50000"/>
                  </a:schemeClr>
                </a:solidFill>
                <a:sym typeface="+mn-ea"/>
              </a:rPr>
              <a:t> </a:t>
            </a:r>
            <a:r>
              <a:rPr lang="x-none" altLang="fr-FR">
                <a:solidFill>
                  <a:schemeClr val="tx1"/>
                </a:solidFill>
                <a:sym typeface="+mn-ea"/>
              </a:rPr>
              <a:t>film non ?</a:t>
            </a:r>
            <a:endParaRPr lang="x-none" altLang="fr-FR">
              <a:solidFill>
                <a:schemeClr val="tx1"/>
              </a:solidFill>
              <a:sym typeface="+mn-ea"/>
            </a:endParaRPr>
          </a:p>
          <a:p>
            <a:pPr marL="0" indent="0">
              <a:buClrTx/>
              <a:buFont typeface="Arial" charset="0"/>
              <a:buNone/>
            </a:pPr>
            <a:r>
              <a:rPr lang="x-none" altLang="fr-FR">
                <a:solidFill>
                  <a:schemeClr val="accent4">
                    <a:lumMod val="75000"/>
                  </a:schemeClr>
                </a:solidFill>
                <a:sym typeface="+mn-ea"/>
              </a:rPr>
              <a:t>{%</a:t>
            </a:r>
            <a:r>
              <a:rPr lang="x-none" altLang="fr-FR">
                <a:solidFill>
                  <a:srgbClr val="00B050"/>
                </a:solidFill>
                <a:sym typeface="+mn-ea"/>
              </a:rPr>
              <a:t>endif</a:t>
            </a:r>
            <a:r>
              <a:rPr lang="x-none" altLang="fr-FR">
                <a:solidFill>
                  <a:schemeClr val="tx1"/>
                </a:solidFill>
                <a:sym typeface="+mn-ea"/>
              </a:rPr>
              <a:t> </a:t>
            </a:r>
            <a:r>
              <a:rPr lang="x-none" altLang="fr-FR">
                <a:solidFill>
                  <a:schemeClr val="accent4">
                    <a:lumMod val="75000"/>
                  </a:schemeClr>
                </a:solidFill>
                <a:sym typeface="+mn-ea"/>
              </a:rPr>
              <a:t>%}</a:t>
            </a:r>
            <a:endParaRPr lang="x-none" altLang="fr-FR">
              <a:solidFill>
                <a:schemeClr val="accent4">
                  <a:lumMod val="75000"/>
                </a:schemeClr>
              </a:solidFill>
              <a:sym typeface="+mn-ea"/>
            </a:endParaRPr>
          </a:p>
          <a:p>
            <a:pPr marL="0" indent="0">
              <a:buNone/>
            </a:pPr>
            <a:endParaRPr lang="fr-FR" altLang="en-US"/>
          </a:p>
        </p:txBody>
      </p:sp>
      <p:sp>
        <p:nvSpPr>
          <p:cNvPr id="9" name="Content Placeholder 8"/>
          <p:cNvSpPr>
            <a:spLocks noGrp="1"/>
          </p:cNvSpPr>
          <p:nvPr>
            <p:ph sz="half" idx="2"/>
          </p:nvPr>
        </p:nvSpPr>
        <p:spPr>
          <a:xfrm>
            <a:off x="6174740" y="3342005"/>
            <a:ext cx="4488815" cy="3266440"/>
          </a:xfrm>
        </p:spPr>
        <p:txBody>
          <a:bodyPr>
            <a:normAutofit/>
          </a:bodyPr>
          <a:p>
            <a:r>
              <a:rPr lang="x-none" altLang="fr-FR" sz="2000">
                <a:solidFill>
                  <a:schemeClr val="accent1">
                    <a:lumMod val="50000"/>
                  </a:schemeClr>
                </a:solidFill>
              </a:rPr>
              <a:t>Boucle for :</a:t>
            </a:r>
            <a:endParaRPr lang="x-none" altLang="fr-FR" sz="2000">
              <a:solidFill>
                <a:schemeClr val="accent1">
                  <a:lumMod val="50000"/>
                </a:schemeClr>
              </a:solidFill>
            </a:endParaRPr>
          </a:p>
          <a:p>
            <a:pPr marL="0" indent="0">
              <a:buNone/>
            </a:pPr>
            <a:r>
              <a:rPr lang="x-none" altLang="fr-FR" sz="2000">
                <a:solidFill>
                  <a:schemeClr val="accent4">
                    <a:lumMod val="75000"/>
                  </a:schemeClr>
                </a:solidFill>
              </a:rPr>
              <a:t>{%</a:t>
            </a:r>
            <a:r>
              <a:rPr lang="x-none" altLang="fr-FR" sz="2000">
                <a:solidFill>
                  <a:schemeClr val="accent1">
                    <a:lumMod val="50000"/>
                  </a:schemeClr>
                </a:solidFill>
              </a:rPr>
              <a:t> </a:t>
            </a:r>
            <a:r>
              <a:rPr lang="x-none" altLang="fr-FR" sz="2000">
                <a:solidFill>
                  <a:srgbClr val="00B050"/>
                </a:solidFill>
              </a:rPr>
              <a:t>for </a:t>
            </a:r>
            <a:r>
              <a:rPr lang="x-none" altLang="fr-FR" sz="2000">
                <a:solidFill>
                  <a:schemeClr val="accent1">
                    <a:lumMod val="50000"/>
                  </a:schemeClr>
                </a:solidFill>
              </a:rPr>
              <a:t>membre </a:t>
            </a:r>
            <a:r>
              <a:rPr lang="x-none" altLang="fr-FR" sz="2000">
                <a:solidFill>
                  <a:srgbClr val="00B050"/>
                </a:solidFill>
              </a:rPr>
              <a:t>in </a:t>
            </a:r>
            <a:r>
              <a:rPr lang="x-none" altLang="fr-FR" sz="2000">
                <a:solidFill>
                  <a:schemeClr val="accent1">
                    <a:lumMod val="50000"/>
                  </a:schemeClr>
                </a:solidFill>
              </a:rPr>
              <a:t>liste_membres</a:t>
            </a:r>
            <a:r>
              <a:rPr lang="x-none" altLang="fr-FR" sz="2000">
                <a:solidFill>
                  <a:schemeClr val="accent4">
                    <a:lumMod val="75000"/>
                  </a:schemeClr>
                </a:solidFill>
              </a:rPr>
              <a:t> %}</a:t>
            </a:r>
            <a:endParaRPr lang="x-none" altLang="fr-FR" sz="2000">
              <a:solidFill>
                <a:schemeClr val="accent1">
                  <a:lumMod val="50000"/>
                </a:schemeClr>
              </a:solidFill>
            </a:endParaRPr>
          </a:p>
          <a:p>
            <a:pPr marL="0" indent="0">
              <a:buNone/>
            </a:pPr>
            <a:r>
              <a:rPr lang="x-none" altLang="fr-FR" sz="2000">
                <a:solidFill>
                  <a:srgbClr val="00B050"/>
                </a:solidFill>
              </a:rPr>
              <a:t>&lt;li&gt;</a:t>
            </a:r>
            <a:r>
              <a:rPr lang="x-none" altLang="fr-FR" sz="2000">
                <a:solidFill>
                  <a:schemeClr val="accent1">
                    <a:lumMod val="50000"/>
                  </a:schemeClr>
                </a:solidFill>
              </a:rPr>
              <a:t>{{ membre</a:t>
            </a:r>
            <a:r>
              <a:rPr lang="x-none" altLang="fr-FR" sz="2000">
                <a:solidFill>
                  <a:schemeClr val="tx1"/>
                </a:solidFill>
              </a:rPr>
              <a:t>.</a:t>
            </a:r>
            <a:r>
              <a:rPr lang="x-none" altLang="fr-FR" sz="2000">
                <a:solidFill>
                  <a:schemeClr val="accent1">
                    <a:lumMod val="50000"/>
                  </a:schemeClr>
                </a:solidFill>
              </a:rPr>
              <a:t>pseudo }}</a:t>
            </a:r>
            <a:r>
              <a:rPr lang="x-none" altLang="fr-FR" sz="2000">
                <a:solidFill>
                  <a:srgbClr val="00B050"/>
                </a:solidFill>
              </a:rPr>
              <a:t>&lt;/li&gt;</a:t>
            </a:r>
            <a:endParaRPr lang="x-none" altLang="fr-FR" sz="2000">
              <a:solidFill>
                <a:schemeClr val="accent1">
                  <a:lumMod val="50000"/>
                </a:schemeClr>
              </a:solidFill>
            </a:endParaRPr>
          </a:p>
          <a:p>
            <a:pPr marL="0" indent="0">
              <a:buNone/>
            </a:pPr>
            <a:r>
              <a:rPr lang="x-none" altLang="fr-FR" sz="2000">
                <a:solidFill>
                  <a:schemeClr val="accent4">
                    <a:lumMod val="75000"/>
                  </a:schemeClr>
                </a:solidFill>
              </a:rPr>
              <a:t>{%</a:t>
            </a:r>
            <a:r>
              <a:rPr lang="x-none" altLang="fr-FR" sz="2000">
                <a:solidFill>
                  <a:srgbClr val="00B050"/>
                </a:solidFill>
              </a:rPr>
              <a:t> else </a:t>
            </a:r>
            <a:r>
              <a:rPr lang="x-none" altLang="fr-FR" sz="2000">
                <a:solidFill>
                  <a:schemeClr val="accent4">
                    <a:lumMod val="75000"/>
                  </a:schemeClr>
                </a:solidFill>
              </a:rPr>
              <a:t>%}</a:t>
            </a:r>
            <a:endParaRPr lang="x-none" altLang="fr-FR" sz="2000">
              <a:solidFill>
                <a:schemeClr val="accent4">
                  <a:lumMod val="75000"/>
                </a:schemeClr>
              </a:solidFill>
            </a:endParaRPr>
          </a:p>
          <a:p>
            <a:pPr marL="0" indent="0">
              <a:buNone/>
            </a:pPr>
            <a:r>
              <a:rPr lang="x-none" altLang="fr-FR" sz="2000">
                <a:solidFill>
                  <a:srgbClr val="00B050"/>
                </a:solidFill>
              </a:rPr>
              <a:t>&lt;li&gt;</a:t>
            </a:r>
            <a:r>
              <a:rPr lang="x-none" altLang="fr-FR" sz="2000">
                <a:solidFill>
                  <a:schemeClr val="tx1"/>
                </a:solidFill>
              </a:rPr>
              <a:t>Pas d'utilisateur trouvé.</a:t>
            </a:r>
            <a:r>
              <a:rPr lang="x-none" altLang="fr-FR" sz="2000">
                <a:solidFill>
                  <a:srgbClr val="00B050"/>
                </a:solidFill>
              </a:rPr>
              <a:t>&lt;/li&gt;</a:t>
            </a:r>
            <a:endParaRPr lang="x-none" altLang="fr-FR" sz="2000">
              <a:solidFill>
                <a:schemeClr val="accent1">
                  <a:lumMod val="50000"/>
                </a:schemeClr>
              </a:solidFill>
            </a:endParaRPr>
          </a:p>
          <a:p>
            <a:pPr marL="0" indent="0">
              <a:buNone/>
            </a:pPr>
            <a:r>
              <a:rPr lang="x-none" altLang="fr-FR" sz="2000">
                <a:solidFill>
                  <a:schemeClr val="accent4">
                    <a:lumMod val="75000"/>
                  </a:schemeClr>
                </a:solidFill>
              </a:rPr>
              <a:t>{% </a:t>
            </a:r>
            <a:r>
              <a:rPr lang="x-none" altLang="fr-FR" sz="2000">
                <a:solidFill>
                  <a:srgbClr val="00B050"/>
                </a:solidFill>
              </a:rPr>
              <a:t>endfor </a:t>
            </a:r>
            <a:r>
              <a:rPr lang="x-none" altLang="fr-FR" sz="2000">
                <a:solidFill>
                  <a:schemeClr val="accent4">
                    <a:lumMod val="75000"/>
                  </a:schemeClr>
                </a:solidFill>
              </a:rPr>
              <a:t>%}</a:t>
            </a:r>
            <a:endParaRPr lang="x-none" altLang="fr-FR" sz="2000">
              <a:solidFill>
                <a:schemeClr val="accent1">
                  <a:lumMod val="50000"/>
                </a:schemeClr>
              </a:solidFill>
            </a:endParaRPr>
          </a:p>
          <a:p>
            <a:pPr marL="0" indent="0">
              <a:buNone/>
            </a:pPr>
            <a:r>
              <a:rPr lang="x-none" altLang="fr-FR" sz="2000">
                <a:solidFill>
                  <a:srgbClr val="00B050"/>
                </a:solidFill>
              </a:rPr>
              <a:t>&lt;/ul&gt;</a:t>
            </a:r>
            <a:endParaRPr lang="x-none" altLang="fr-FR" sz="2000">
              <a:solidFill>
                <a:srgbClr val="00B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624330"/>
            <a:ext cx="10515600" cy="4553585"/>
          </a:xfrm>
        </p:spPr>
        <p:txBody>
          <a:bodyPr>
            <a:normAutofit/>
          </a:bodyPr>
          <a:p>
            <a:pPr marL="285750" indent="-285750" algn="l">
              <a:buClrTx/>
              <a:buFont typeface="Wingdings" panose="05000000000000000000" charset="2"/>
              <a:buChar char=""/>
            </a:pPr>
            <a:r>
              <a:rPr lang="x-none" altLang="fr-FR" sz="2400" b="1" u="sng">
                <a:latin typeface="DejaVu Math TeX Gyre" charset="0"/>
                <a:ea typeface="DejaVu Math TeX Gyre" charset="0"/>
                <a:sym typeface="+mn-ea"/>
              </a:rPr>
              <a:t>D</a:t>
            </a:r>
            <a:r>
              <a:rPr lang="x-none" altLang="fr-FR" sz="2400" b="1">
                <a:latin typeface="DejaVu Math TeX Gyre" charset="0"/>
                <a:ea typeface="DejaVu Math TeX Gyre" charset="0"/>
                <a:sym typeface="+mn-ea"/>
              </a:rPr>
              <a:t>escription </a:t>
            </a:r>
            <a:r>
              <a:rPr lang="fr-FR" altLang="en-US" sz="2400" b="1">
                <a:latin typeface="DejaVu Math TeX Gyre" charset="0"/>
                <a:ea typeface="DejaVu Math TeX Gyre" charset="0"/>
                <a:sym typeface="+mn-ea"/>
              </a:rPr>
              <a:t>Symfony</a:t>
            </a:r>
            <a:endParaRPr lang="fr-FR" altLang="en-US" sz="2400" b="1" i="1">
              <a:latin typeface="DejaVu Math TeX Gyre" charset="0"/>
              <a:ea typeface="DejaVu Math TeX Gyre" charset="0"/>
              <a:sym typeface="+mn-ea"/>
            </a:endParaRPr>
          </a:p>
          <a:p>
            <a:pPr marL="0" indent="0" algn="l">
              <a:buClrTx/>
              <a:buFont typeface="+mj-lt"/>
              <a:buNone/>
            </a:pPr>
            <a:r>
              <a:rPr lang="x-none" altLang="fr-FR" sz="2000" b="1" i="1">
                <a:sym typeface="+mn-ea"/>
              </a:rPr>
              <a:t>Symfony </a:t>
            </a:r>
            <a:r>
              <a:rPr lang="x-none" altLang="fr-FR" sz="2000" i="1">
                <a:sym typeface="+mn-ea"/>
              </a:rPr>
              <a:t> </a:t>
            </a:r>
            <a:r>
              <a:rPr lang="x-none" altLang="fr-FR" sz="2000">
                <a:sym typeface="+mn-ea"/>
              </a:rPr>
              <a:t>est donc un framework PHP. Bien sûr il en existe d'autres, pour ne citer que les plus connus : Zend Framework, CodeIgniter, CakePHP, etc. Le choix d'un framework est assez personnel, et doit être adapté au projet engagé. Sans vouloir prêcher pour ma paroisse, Symfony2 est l'un des plus flexibles et des plus puissants.</a:t>
            </a:r>
            <a:endParaRPr lang="x-none" altLang="fr-FR" sz="2000">
              <a:sym typeface="+mn-ea"/>
            </a:endParaRPr>
          </a:p>
          <a:p>
            <a:pPr marL="0" indent="0" algn="l">
              <a:buClrTx/>
              <a:buFont typeface="+mj-lt"/>
              <a:buNone/>
            </a:pPr>
            <a:r>
              <a:rPr lang="x-none" altLang="fr-FR" sz="2000">
                <a:sym typeface="+mn-ea"/>
              </a:rPr>
              <a:t>La première version de symfony est sortie en 2005 et est aujourd'hui toujours très utilisée. Cela lui apporte un retour d'expérience et une notoriété .</a:t>
            </a:r>
            <a:endParaRPr lang="x-none" altLang="fr-FR" sz="2000"/>
          </a:p>
          <a:p>
            <a:pPr marL="0" indent="0" algn="l">
              <a:buClrTx/>
              <a:buFont typeface="+mj-lt"/>
              <a:buNone/>
            </a:pPr>
            <a:r>
              <a:rPr lang="x-none" altLang="fr-FR" sz="2000">
                <a:sym typeface="+mn-ea"/>
              </a:rPr>
              <a:t>Quelques versions de symfony : Symfony 2.0, Symfony 2.1, Symfony 2.2</a:t>
            </a:r>
            <a:endParaRPr lang="x-none" altLang="fr-FR" sz="2000"/>
          </a:p>
          <a:p>
            <a:pPr marL="0" indent="0" algn="l">
              <a:buClrTx/>
              <a:buFont typeface="+mj-lt"/>
              <a:buNone/>
            </a:pPr>
            <a:r>
              <a:rPr lang="x-none" altLang="fr-FR" sz="2000">
                <a:sym typeface="+mn-ea"/>
              </a:rPr>
              <a:t>  ....</a:t>
            </a:r>
            <a:endParaRPr lang="x-none" altLang="fr-FR" sz="2000"/>
          </a:p>
          <a:p>
            <a:pPr marL="0" indent="0" algn="l">
              <a:buClrTx/>
              <a:buFont typeface="+mj-lt"/>
              <a:buNone/>
            </a:pPr>
            <a:r>
              <a:rPr lang="x-none" altLang="fr-FR" sz="2000">
                <a:sym typeface="+mn-ea"/>
              </a:rPr>
              <a:t>Symfony 4.1</a:t>
            </a:r>
            <a:endParaRPr lang="x-none" altLang="fr-FR" sz="2000">
              <a:sym typeface="+mn-ea"/>
            </a:endParaRPr>
          </a:p>
          <a:p>
            <a:pPr marL="0" indent="0" algn="l">
              <a:buClrTx/>
              <a:buFont typeface="+mj-lt"/>
              <a:buNone/>
            </a:pPr>
            <a:r>
              <a:rPr lang="x-none" altLang="fr-FR" sz="2000">
                <a:sym typeface="+mn-ea"/>
              </a:rPr>
              <a:t>Celui qui est à l'origine de ce framework est Fabien Potencier.</a:t>
            </a:r>
            <a:endParaRPr lang="fr-FR" altLang="en-US" sz="2000"/>
          </a:p>
          <a:p>
            <a:pPr marL="0" indent="0" algn="l">
              <a:buClrTx/>
              <a:buFont typeface="+mj-lt"/>
              <a:buNone/>
            </a:pPr>
            <a:endParaRPr lang="x-none" altLang="fr-FR" sz="2000"/>
          </a:p>
        </p:txBody>
      </p:sp>
      <p:sp>
        <p:nvSpPr>
          <p:cNvPr id="6" name="Title 5"/>
          <p:cNvSpPr>
            <a:spLocks noGrp="1"/>
          </p:cNvSpPr>
          <p:nvPr>
            <p:ph type="title"/>
          </p:nvPr>
        </p:nvSpPr>
        <p:spPr>
          <a:xfrm>
            <a:off x="838200"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 moteur template twig</a:t>
            </a:r>
            <a:endParaRPr lang="x-none" altLang="fr-FR">
              <a:solidFill>
                <a:schemeClr val="bg2"/>
              </a:solidFill>
              <a:sym typeface="+mn-ea"/>
            </a:endParaRPr>
          </a:p>
        </p:txBody>
      </p:sp>
      <p:sp>
        <p:nvSpPr>
          <p:cNvPr id="8" name="Content Placeholder 7"/>
          <p:cNvSpPr/>
          <p:nvPr>
            <p:ph sz="half" idx="1"/>
          </p:nvPr>
        </p:nvSpPr>
        <p:spPr>
          <a:xfrm>
            <a:off x="838835" y="1826895"/>
            <a:ext cx="10487660" cy="4351655"/>
          </a:xfrm>
        </p:spPr>
        <p:txBody>
          <a:bodyPr>
            <a:normAutofit/>
          </a:bodyPr>
          <a:p>
            <a:pPr marL="0" indent="0">
              <a:buNone/>
            </a:pPr>
            <a:endParaRPr lang="x-none" altLang="fr-FR"/>
          </a:p>
          <a:p>
            <a:pPr marL="0" indent="0">
              <a:buNone/>
            </a:pPr>
            <a:endParaRPr lang="x-none" altLang="fr-FR">
              <a:solidFill>
                <a:schemeClr val="accent4">
                  <a:lumMod val="75000"/>
                </a:schemeClr>
              </a:solidFill>
            </a:endParaRPr>
          </a:p>
          <a:p>
            <a:pPr marL="0" indent="0">
              <a:buNone/>
            </a:pPr>
            <a:endParaRPr lang="x-none" altLang="fr-FR"/>
          </a:p>
          <a:p>
            <a:pPr marL="0" indent="0">
              <a:buNone/>
            </a:pPr>
            <a:endParaRPr lang="x-none" altLang="fr-FR"/>
          </a:p>
          <a:p>
            <a:pPr marL="0" indent="0">
              <a:buNone/>
            </a:pPr>
            <a:endParaRPr lang="x-none" altLang="fr-FR"/>
          </a:p>
          <a:p>
            <a:pPr marL="0" indent="0">
              <a:buNone/>
            </a:pPr>
            <a:endParaRPr lang="x-none" altLang="fr-FR"/>
          </a:p>
          <a:p>
            <a:pPr marL="0" indent="0">
              <a:buNone/>
            </a:pPr>
            <a:r>
              <a:rPr lang="fr-FR" altLang="en-US" sz="2000">
                <a:sym typeface="+mn-ea"/>
              </a:rPr>
              <a:t>Une petite information sur la structure {% for %}, celle-ci définit une variable {{ loop }} au sein de la boucle, quicontient les attributs suivants :</a:t>
            </a:r>
            <a:endParaRPr lang="fr-FR" altLang="en-US" sz="2000">
              <a:sym typeface="+mn-ea"/>
            </a:endParaRPr>
          </a:p>
          <a:p>
            <a:pPr marL="0" indent="0">
              <a:buNone/>
            </a:pPr>
            <a:endParaRPr lang="x-none" altLang="fr-FR"/>
          </a:p>
        </p:txBody>
      </p:sp>
      <p:sp>
        <p:nvSpPr>
          <p:cNvPr id="12" name="Content Placeholder 4"/>
          <p:cNvSpPr/>
          <p:nvPr/>
        </p:nvSpPr>
        <p:spPr>
          <a:xfrm>
            <a:off x="838200" y="1826260"/>
            <a:ext cx="5181600" cy="2874645"/>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buClrTx/>
            </a:pPr>
            <a:r>
              <a:rPr lang="x-none" altLang="fr-FR">
                <a:solidFill>
                  <a:schemeClr val="accent1">
                    <a:lumMod val="50000"/>
                  </a:schemeClr>
                </a:solidFill>
              </a:rPr>
              <a:t>Boucle for avec accès aux clés du tableau</a:t>
            </a:r>
            <a:endParaRPr lang="x-none" altLang="fr-FR">
              <a:solidFill>
                <a:schemeClr val="accent1">
                  <a:lumMod val="50000"/>
                </a:schemeClr>
              </a:solidFill>
            </a:endParaRPr>
          </a:p>
          <a:p>
            <a:pPr marL="0" indent="0">
              <a:buClrTx/>
              <a:buNone/>
            </a:pPr>
            <a:r>
              <a:rPr lang="x-none" altLang="fr-FR">
                <a:solidFill>
                  <a:srgbClr val="00B050"/>
                </a:solidFill>
              </a:rPr>
              <a:t>&lt;select&gt;</a:t>
            </a:r>
            <a:endParaRPr lang="x-none" altLang="fr-FR"/>
          </a:p>
          <a:p>
            <a:pPr marL="0" indent="0">
              <a:buClrTx/>
              <a:buNone/>
            </a:pPr>
            <a:r>
              <a:rPr lang="x-none" altLang="fr-FR">
                <a:solidFill>
                  <a:schemeClr val="accent4">
                    <a:lumMod val="75000"/>
                  </a:schemeClr>
                </a:solidFill>
              </a:rPr>
              <a:t>{%</a:t>
            </a:r>
            <a:r>
              <a:rPr lang="x-none" altLang="fr-FR"/>
              <a:t> </a:t>
            </a:r>
            <a:r>
              <a:rPr lang="fr-FR" altLang="en-US" sz="3200">
                <a:solidFill>
                  <a:srgbClr val="00B050"/>
                </a:solidFill>
              </a:rPr>
              <a:t>for</a:t>
            </a:r>
            <a:r>
              <a:rPr lang="fr-FR" altLang="en-US">
                <a:solidFill>
                  <a:srgbClr val="00B050"/>
                </a:solidFill>
              </a:rPr>
              <a:t> </a:t>
            </a:r>
            <a:r>
              <a:rPr lang="x-none" altLang="fr-FR">
                <a:solidFill>
                  <a:schemeClr val="accent1">
                    <a:lumMod val="50000"/>
                  </a:schemeClr>
                </a:solidFill>
              </a:rPr>
              <a:t>valeur, option </a:t>
            </a:r>
            <a:r>
              <a:rPr lang="x-none" altLang="fr-FR"/>
              <a:t>in liste_options </a:t>
            </a:r>
            <a:r>
              <a:rPr lang="x-none" altLang="fr-FR">
                <a:solidFill>
                  <a:schemeClr val="accent4">
                    <a:lumMod val="75000"/>
                  </a:schemeClr>
                </a:solidFill>
              </a:rPr>
              <a:t>%}</a:t>
            </a:r>
            <a:endParaRPr lang="x-none" altLang="fr-FR"/>
          </a:p>
          <a:p>
            <a:pPr marL="0" indent="0">
              <a:buClrTx/>
              <a:buNone/>
            </a:pPr>
            <a:r>
              <a:rPr lang="x-none" altLang="fr-FR">
                <a:solidFill>
                  <a:srgbClr val="00B050"/>
                </a:solidFill>
              </a:rPr>
              <a:t>&lt;option </a:t>
            </a:r>
            <a:r>
              <a:rPr lang="x-none" altLang="fr-FR"/>
              <a:t>value="</a:t>
            </a:r>
            <a:r>
              <a:rPr lang="x-none" altLang="fr-FR">
                <a:solidFill>
                  <a:schemeClr val="accent4">
                    <a:lumMod val="75000"/>
                  </a:schemeClr>
                </a:solidFill>
              </a:rPr>
              <a:t>{{ </a:t>
            </a:r>
            <a:r>
              <a:rPr lang="x-none" altLang="fr-FR"/>
              <a:t>valeur</a:t>
            </a:r>
            <a:r>
              <a:rPr lang="x-none" altLang="fr-FR">
                <a:solidFill>
                  <a:schemeClr val="accent4">
                    <a:lumMod val="75000"/>
                  </a:schemeClr>
                </a:solidFill>
              </a:rPr>
              <a:t> }}</a:t>
            </a:r>
            <a:r>
              <a:rPr lang="x-none" altLang="fr-FR"/>
              <a:t>"&gt;</a:t>
            </a:r>
            <a:r>
              <a:rPr lang="x-none" altLang="fr-FR">
                <a:solidFill>
                  <a:schemeClr val="accent4">
                    <a:lumMod val="75000"/>
                  </a:schemeClr>
                </a:solidFill>
              </a:rPr>
              <a:t>{{ </a:t>
            </a:r>
            <a:r>
              <a:rPr lang="x-none" altLang="fr-FR"/>
              <a:t>option </a:t>
            </a:r>
            <a:r>
              <a:rPr lang="x-none" altLang="fr-FR">
                <a:solidFill>
                  <a:schemeClr val="accent4">
                    <a:lumMod val="75000"/>
                  </a:schemeClr>
                </a:solidFill>
              </a:rPr>
              <a:t>}}</a:t>
            </a:r>
            <a:r>
              <a:rPr lang="x-none" altLang="fr-FR">
                <a:solidFill>
                  <a:srgbClr val="00B050"/>
                </a:solidFill>
              </a:rPr>
              <a:t>&lt;/option&gt;</a:t>
            </a:r>
            <a:endParaRPr lang="x-none" altLang="fr-FR"/>
          </a:p>
          <a:p>
            <a:pPr marL="0" indent="0">
              <a:buClrTx/>
              <a:buNone/>
            </a:pPr>
            <a:r>
              <a:rPr lang="x-none" altLang="fr-FR">
                <a:solidFill>
                  <a:schemeClr val="accent4">
                    <a:lumMod val="75000"/>
                  </a:schemeClr>
                </a:solidFill>
              </a:rPr>
              <a:t>{% </a:t>
            </a:r>
            <a:r>
              <a:rPr lang="x-none" altLang="fr-FR"/>
              <a:t>endfor </a:t>
            </a:r>
            <a:r>
              <a:rPr lang="x-none" altLang="fr-FR">
                <a:solidFill>
                  <a:schemeClr val="accent4">
                    <a:lumMod val="75000"/>
                  </a:schemeClr>
                </a:solidFill>
              </a:rPr>
              <a:t>%}</a:t>
            </a:r>
            <a:endParaRPr lang="x-none" altLang="fr-FR"/>
          </a:p>
          <a:p>
            <a:pPr marL="0" indent="0">
              <a:buClrTx/>
              <a:buNone/>
            </a:pPr>
            <a:r>
              <a:rPr lang="x-none" altLang="fr-FR">
                <a:solidFill>
                  <a:srgbClr val="00B050"/>
                </a:solidFill>
              </a:rPr>
              <a:t>&lt;/select&gt;</a:t>
            </a:r>
            <a:endParaRPr lang="x-none" altLang="fr-FR">
              <a:solidFill>
                <a:srgbClr val="00B050"/>
              </a:solidFill>
            </a:endParaRPr>
          </a:p>
        </p:txBody>
      </p:sp>
      <p:sp>
        <p:nvSpPr>
          <p:cNvPr id="11" name="Content Placeholder 5"/>
          <p:cNvSpPr/>
          <p:nvPr/>
        </p:nvSpPr>
        <p:spPr>
          <a:xfrm>
            <a:off x="6127115" y="1826260"/>
            <a:ext cx="5181600" cy="2573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fr-FR" altLang="en-US" sz="2000">
                <a:solidFill>
                  <a:schemeClr val="accent1">
                    <a:lumMod val="50000"/>
                  </a:schemeClr>
                </a:solidFill>
              </a:rPr>
              <a:t>Définition : {% set %}</a:t>
            </a:r>
            <a:endParaRPr lang="fr-FR" altLang="en-US" sz="2000">
              <a:solidFill>
                <a:schemeClr val="accent1">
                  <a:lumMod val="50000"/>
                </a:schemeClr>
              </a:solidFill>
            </a:endParaRPr>
          </a:p>
          <a:p>
            <a:pPr marL="0" indent="0">
              <a:buNone/>
            </a:pPr>
            <a:r>
              <a:rPr lang="x-none" altLang="fr-FR" sz="2000"/>
              <a:t>exemple : </a:t>
            </a:r>
            <a:r>
              <a:rPr lang="fr-FR" altLang="en-US" sz="2000">
                <a:solidFill>
                  <a:schemeClr val="accent4">
                    <a:lumMod val="75000"/>
                  </a:schemeClr>
                </a:solidFill>
              </a:rPr>
              <a:t>{%</a:t>
            </a:r>
            <a:r>
              <a:rPr lang="fr-FR" altLang="en-US" sz="2000"/>
              <a:t> </a:t>
            </a:r>
            <a:r>
              <a:rPr lang="fr-FR" altLang="en-US" sz="2000">
                <a:solidFill>
                  <a:srgbClr val="00B050"/>
                </a:solidFill>
              </a:rPr>
              <a:t>set</a:t>
            </a:r>
            <a:r>
              <a:rPr lang="fr-FR" altLang="en-US" sz="2000"/>
              <a:t> foo = 'bar' </a:t>
            </a:r>
            <a:r>
              <a:rPr lang="fr-FR" altLang="en-US" sz="2000">
                <a:solidFill>
                  <a:schemeClr val="accent4">
                    <a:lumMod val="75000"/>
                  </a:schemeClr>
                </a:solidFill>
              </a:rPr>
              <a:t>%}</a:t>
            </a:r>
            <a:endParaRPr lang="fr-FR" altLang="en-US" sz="2000">
              <a:solidFill>
                <a:schemeClr val="accent4">
                  <a:lumMod val="75000"/>
                </a:schemeClr>
              </a:solidFill>
            </a:endParaRPr>
          </a:p>
          <a:p>
            <a:pPr marL="0" indent="0">
              <a:buNone/>
            </a:pPr>
            <a:endParaRPr lang="fr-FR" altLang="en-US" sz="2000">
              <a:solidFill>
                <a:schemeClr val="accent4">
                  <a:lumMod val="75000"/>
                </a:schemeClr>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6260"/>
            <a:ext cx="10530840" cy="4471670"/>
          </a:xfrm>
        </p:spPr>
        <p:txBody>
          <a:bodyPr>
            <a:normAutofit lnSpcReduction="10000"/>
          </a:bodyPr>
          <a:p>
            <a:pPr marL="0" indent="0">
              <a:buNone/>
            </a:pPr>
            <a:r>
              <a:rPr lang="x-none" altLang="fr-FR" sz="2000"/>
              <a:t>Une petite information sur la structure {% for %}, celle-ci définit une variable {{ loop }} au sein de la boucle, qui contient les attributs suivants :</a:t>
            </a: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r>
              <a:rPr lang="x-none" altLang="fr-FR" sz="2000"/>
              <a:t>La documentation de tous les tests disponibles est dans la documentation officielle de Twig " </a:t>
            </a:r>
            <a:r>
              <a:rPr lang="x-none" altLang="fr-FR" sz="2000">
                <a:solidFill>
                  <a:schemeClr val="accent1">
                    <a:lumMod val="50000"/>
                  </a:schemeClr>
                </a:solidFill>
              </a:rPr>
              <a:t>https://twig.symfony.com/doc/2.x/tests/index.html</a:t>
            </a:r>
            <a:r>
              <a:rPr lang="x-none" altLang="fr-FR" sz="2000"/>
              <a:t> " .</a:t>
            </a: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sz="2000"/>
          </a:p>
          <a:p>
            <a:pPr marL="0" indent="0">
              <a:buNone/>
            </a:pPr>
            <a:endParaRPr lang="x-none" altLang="fr-F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 moteur template twig</a:t>
            </a:r>
            <a:endParaRPr lang="x-none" altLang="fr-FR">
              <a:solidFill>
                <a:schemeClr val="bg2"/>
              </a:solidFill>
              <a:sym typeface="+mn-ea"/>
            </a:endParaRPr>
          </a:p>
        </p:txBody>
      </p:sp>
      <p:graphicFrame>
        <p:nvGraphicFramePr>
          <p:cNvPr id="6" name="Table 5"/>
          <p:cNvGraphicFramePr/>
          <p:nvPr/>
        </p:nvGraphicFramePr>
        <p:xfrm>
          <a:off x="880745" y="2374900"/>
          <a:ext cx="10537825" cy="3048000"/>
        </p:xfrm>
        <a:graphic>
          <a:graphicData uri="http://schemas.openxmlformats.org/drawingml/2006/table">
            <a:tbl>
              <a:tblPr firstRow="1" bandRow="1">
                <a:tableStyleId>{5C22544A-7EE6-4342-B048-85BDC9FD1C3A}</a:tableStyleId>
              </a:tblPr>
              <a:tblGrid>
                <a:gridCol w="2194560"/>
                <a:gridCol w="8343265"/>
              </a:tblGrid>
              <a:tr h="381000">
                <a:tc>
                  <a:txBody>
                    <a:bodyPr/>
                    <a:p>
                      <a:pPr algn="ctr">
                        <a:buNone/>
                      </a:pPr>
                      <a:r>
                        <a:t>Variable</a:t>
                      </a:r>
                    </a:p>
                  </a:txBody>
                  <a:tcPr/>
                </a:tc>
                <a:tc>
                  <a:txBody>
                    <a:bodyPr/>
                    <a:p>
                      <a:pPr algn="ctr">
                        <a:buNone/>
                      </a:pPr>
                      <a:r>
                        <a:t>Description</a:t>
                      </a:r>
                    </a:p>
                  </a:txBody>
                  <a:tcPr/>
                </a:tc>
              </a:tr>
              <a:tr h="381000">
                <a:tc>
                  <a:txBody>
                    <a:bodyPr/>
                    <a:p>
                      <a:pPr>
                        <a:buNone/>
                      </a:pPr>
                      <a:r>
                        <a:t>{{ loop.index }}</a:t>
                      </a:r>
                    </a:p>
                  </a:txBody>
                  <a:tcPr/>
                </a:tc>
                <a:tc>
                  <a:txBody>
                    <a:bodyPr/>
                    <a:p>
                      <a:pPr>
                        <a:buNone/>
                      </a:pPr>
                      <a:r>
                        <a:t>Le numéro de l'itération courante (en commençant par 1).</a:t>
                      </a:r>
                    </a:p>
                  </a:txBody>
                  <a:tcPr/>
                </a:tc>
              </a:tr>
              <a:tr h="381000">
                <a:tc>
                  <a:txBody>
                    <a:bodyPr/>
                    <a:p>
                      <a:pPr>
                        <a:buNone/>
                      </a:pPr>
                      <a:r>
                        <a:t>{{ loop.index0 }}</a:t>
                      </a:r>
                    </a:p>
                  </a:txBody>
                  <a:tcPr/>
                </a:tc>
                <a:tc>
                  <a:txBody>
                    <a:bodyPr/>
                    <a:p>
                      <a:pPr>
                        <a:buNone/>
                      </a:pPr>
                      <a:r>
                        <a:t>Le numéro de l'itération courante (en commençant par 0).</a:t>
                      </a:r>
                    </a:p>
                  </a:txBody>
                  <a:tcPr/>
                </a:tc>
              </a:tr>
              <a:tr h="381000">
                <a:tc>
                  <a:txBody>
                    <a:bodyPr/>
                    <a:p>
                      <a:pPr>
                        <a:buNone/>
                      </a:pPr>
                      <a:r>
                        <a:t>{{ loop.revindex }}</a:t>
                      </a:r>
                    </a:p>
                  </a:txBody>
                  <a:tcPr/>
                </a:tc>
                <a:tc>
                  <a:txBody>
                    <a:bodyPr/>
                    <a:p>
                      <a:pPr>
                        <a:buNone/>
                      </a:pPr>
                      <a:r>
                        <a:t>Le nombre d'itérations restantes avant la fin de la boucle (en finissant par 1).</a:t>
                      </a:r>
                    </a:p>
                  </a:txBody>
                  <a:tcPr/>
                </a:tc>
              </a:tr>
              <a:tr h="381000">
                <a:tc>
                  <a:txBody>
                    <a:bodyPr/>
                    <a:p>
                      <a:pPr>
                        <a:buNone/>
                      </a:pPr>
                      <a:r>
                        <a:t>{{ loop.revindex0 }}</a:t>
                      </a:r>
                    </a:p>
                  </a:txBody>
                  <a:tcPr/>
                </a:tc>
                <a:tc>
                  <a:txBody>
                    <a:bodyPr/>
                    <a:p>
                      <a:pPr>
                        <a:buNone/>
                      </a:pPr>
                      <a:r>
                        <a:t>Le nombre d'itérations restantes avant la fin de la boucle (en finissant par 0).</a:t>
                      </a:r>
                    </a:p>
                  </a:txBody>
                  <a:tcPr/>
                </a:tc>
              </a:tr>
              <a:tr h="381000">
                <a:tc>
                  <a:txBody>
                    <a:bodyPr/>
                    <a:p>
                      <a:pPr>
                        <a:buNone/>
                      </a:pPr>
                      <a:r>
                        <a:t>{{ loop.first }}</a:t>
                      </a:r>
                    </a:p>
                  </a:txBody>
                  <a:tcPr/>
                </a:tc>
                <a:tc>
                  <a:txBody>
                    <a:bodyPr/>
                    <a:p>
                      <a:pPr>
                        <a:buNone/>
                      </a:pPr>
                      <a:r>
                        <a:t>True si c'est la première itération, false sinon.</a:t>
                      </a:r>
                    </a:p>
                  </a:txBody>
                  <a:tcPr/>
                </a:tc>
              </a:tr>
              <a:tr h="381000">
                <a:tc>
                  <a:txBody>
                    <a:bodyPr/>
                    <a:p>
                      <a:pPr>
                        <a:buNone/>
                      </a:pPr>
                      <a:r>
                        <a:t>{{ loop.last }}</a:t>
                      </a:r>
                    </a:p>
                  </a:txBody>
                  <a:tcPr/>
                </a:tc>
                <a:tc>
                  <a:txBody>
                    <a:bodyPr/>
                    <a:p>
                      <a:pPr>
                        <a:buNone/>
                      </a:pPr>
                      <a:r>
                        <a:t>True si c'est la dernière itération, false sinon.</a:t>
                      </a:r>
                    </a:p>
                  </a:txBody>
                  <a:tcPr/>
                </a:tc>
              </a:tr>
              <a:tr h="381000">
                <a:tc>
                  <a:txBody>
                    <a:bodyPr/>
                    <a:p>
                      <a:pPr>
                        <a:buNone/>
                      </a:pPr>
                      <a:r>
                        <a:t>{{ loop.length }}</a:t>
                      </a:r>
                    </a:p>
                  </a:txBody>
                  <a:tcPr/>
                </a:tc>
                <a:tc>
                  <a:txBody>
                    <a:bodyPr/>
                    <a:p>
                      <a:pPr>
                        <a:buNone/>
                      </a:pPr>
                      <a:r>
                        <a:t>Le nombre total d'itération dans la boucle.</a:t>
                      </a:r>
                    </a:p>
                  </a:txBody>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40105" y="1828165"/>
            <a:ext cx="10516235" cy="4351655"/>
          </a:xfrm>
        </p:spPr>
        <p:txBody>
          <a:bodyPr>
            <a:normAutofit fontScale="90000"/>
          </a:bodyPr>
          <a:p>
            <a:pPr marL="342900" indent="-342900">
              <a:buClrTx/>
              <a:buFont typeface="东文宋体" charset="0"/>
              <a:buChar char="∷"/>
            </a:pPr>
            <a:r>
              <a:rPr lang="fr-FR" altLang="en-US" sz="2400">
                <a:solidFill>
                  <a:schemeClr val="accent1">
                    <a:lumMod val="50000"/>
                  </a:schemeClr>
                </a:solidFill>
              </a:rPr>
              <a:t>Hériter et inclure des templates</a:t>
            </a:r>
            <a:endParaRPr lang="fr-FR" altLang="en-US" sz="2400">
              <a:solidFill>
                <a:schemeClr val="accent1">
                  <a:lumMod val="50000"/>
                </a:schemeClr>
              </a:solidFill>
            </a:endParaRPr>
          </a:p>
          <a:p>
            <a:pPr marL="0" indent="0">
              <a:buClrTx/>
            </a:pPr>
            <a:r>
              <a:rPr lang="fr-FR" altLang="en-US" sz="2000">
                <a:solidFill>
                  <a:schemeClr val="accent1">
                    <a:lumMod val="50000"/>
                  </a:schemeClr>
                </a:solidFill>
              </a:rPr>
              <a:t>L'héritage de template</a:t>
            </a:r>
            <a:endParaRPr lang="fr-FR" altLang="en-US" sz="2000">
              <a:solidFill>
                <a:schemeClr val="accent1">
                  <a:lumMod val="50000"/>
                </a:schemeClr>
              </a:solidFill>
            </a:endParaRPr>
          </a:p>
          <a:p>
            <a:pPr marL="0" indent="0">
              <a:buNone/>
            </a:pPr>
            <a:r>
              <a:rPr lang="fr-FR" altLang="en-US" sz="2000">
                <a:solidFill>
                  <a:schemeClr val="tx1"/>
                </a:solidFill>
              </a:rPr>
              <a:t> l'héritage de templates va nous permettre de résoudre la problématique : « J'ai un seul</a:t>
            </a:r>
            <a:endParaRPr lang="fr-FR" altLang="en-US" sz="2000">
              <a:solidFill>
                <a:schemeClr val="tx1"/>
              </a:solidFill>
            </a:endParaRPr>
          </a:p>
          <a:p>
            <a:pPr marL="0" indent="0">
              <a:buNone/>
            </a:pPr>
            <a:r>
              <a:rPr lang="fr-FR" altLang="en-US" sz="2000">
                <a:solidFill>
                  <a:schemeClr val="tx1"/>
                </a:solidFill>
              </a:rPr>
              <a:t>design et n'ai pas l'envie de le répéter sur chacun de mes templates ». C'est un peu comme ce que vous devez faire aujourd'hui avec les include(), mais en mieux !</a:t>
            </a:r>
            <a:endParaRPr lang="fr-FR" altLang="en-US" sz="2000">
              <a:solidFill>
                <a:schemeClr val="tx1"/>
              </a:solidFill>
            </a:endParaRPr>
          </a:p>
          <a:p>
            <a:pPr marL="0" indent="0">
              <a:buClrTx/>
            </a:pPr>
            <a:r>
              <a:rPr lang="fr-FR" altLang="en-US" sz="2000">
                <a:solidFill>
                  <a:schemeClr val="accent1">
                    <a:lumMod val="50000"/>
                  </a:schemeClr>
                </a:solidFill>
              </a:rPr>
              <a:t>Le principe</a:t>
            </a:r>
            <a:endParaRPr lang="fr-FR" altLang="en-US" sz="2000">
              <a:solidFill>
                <a:schemeClr val="accent1">
                  <a:lumMod val="50000"/>
                </a:schemeClr>
              </a:solidFill>
            </a:endParaRPr>
          </a:p>
          <a:p>
            <a:pPr marL="0" indent="0">
              <a:buClrTx/>
              <a:buNone/>
            </a:pPr>
            <a:r>
              <a:rPr lang="fr-FR" altLang="en-US" sz="2000">
                <a:solidFill>
                  <a:schemeClr val="tx1"/>
                </a:solidFill>
              </a:rPr>
              <a:t>Le principe est simple : </a:t>
            </a:r>
            <a:r>
              <a:rPr lang="x-none" altLang="fr-FR" sz="2000">
                <a:solidFill>
                  <a:schemeClr val="tx1"/>
                </a:solidFill>
              </a:rPr>
              <a:t>on</a:t>
            </a:r>
            <a:r>
              <a:rPr lang="fr-FR" altLang="en-US" sz="2000">
                <a:solidFill>
                  <a:schemeClr val="tx1"/>
                </a:solidFill>
              </a:rPr>
              <a:t> </a:t>
            </a:r>
            <a:r>
              <a:rPr lang="x-none" altLang="fr-FR" sz="2000">
                <a:solidFill>
                  <a:schemeClr val="tx1"/>
                </a:solidFill>
              </a:rPr>
              <a:t>n'a</a:t>
            </a:r>
            <a:r>
              <a:rPr lang="fr-FR" altLang="en-US" sz="2000">
                <a:solidFill>
                  <a:schemeClr val="tx1"/>
                </a:solidFill>
              </a:rPr>
              <a:t> un template père qui contient le design de </a:t>
            </a:r>
            <a:r>
              <a:rPr lang="x-none" altLang="fr-FR" sz="2000">
                <a:solidFill>
                  <a:schemeClr val="tx1"/>
                </a:solidFill>
              </a:rPr>
              <a:t>n</a:t>
            </a:r>
            <a:r>
              <a:rPr lang="fr-FR" altLang="en-US" sz="2000">
                <a:solidFill>
                  <a:schemeClr val="tx1"/>
                </a:solidFill>
              </a:rPr>
              <a:t>otre site ainsi que quelques trous (</a:t>
            </a:r>
            <a:r>
              <a:rPr lang="fr-FR" altLang="en-US" sz="2000">
                <a:solidFill>
                  <a:schemeClr val="accent1">
                    <a:lumMod val="50000"/>
                  </a:schemeClr>
                </a:solidFill>
              </a:rPr>
              <a:t>appelés blocks en anglais, que nous nommerons « blocs » en français</a:t>
            </a:r>
            <a:r>
              <a:rPr lang="fr-FR" altLang="en-US" sz="2000">
                <a:solidFill>
                  <a:schemeClr val="tx1"/>
                </a:solidFill>
              </a:rPr>
              <a:t>) et des templates fils qui vont remplir ces blocs. Les fils vont donc venir hériter du père en remplaçant certains éléments par leur propre contenu.</a:t>
            </a:r>
            <a:endParaRPr lang="fr-FR" altLang="en-US" sz="2000">
              <a:solidFill>
                <a:schemeClr val="tx1"/>
              </a:solidFill>
            </a:endParaRPr>
          </a:p>
          <a:p>
            <a:pPr marL="0" indent="0">
              <a:buClrTx/>
              <a:buNone/>
            </a:pPr>
            <a:r>
              <a:rPr lang="fr-FR" altLang="en-US" sz="2000">
                <a:solidFill>
                  <a:schemeClr val="tx1"/>
                </a:solidFill>
              </a:rPr>
              <a:t>L'avantage est que les templates fils peuvent modifier plusieurs blocs du template père. Avec la technique des include(), </a:t>
            </a:r>
            <a:r>
              <a:rPr lang="fr-FR" altLang="en-US" sz="2000">
                <a:solidFill>
                  <a:srgbClr val="FF0000"/>
                </a:solidFill>
              </a:rPr>
              <a:t>un template inclus ne pourra pas modifier le template père dans un autre endroit que là où il est inclus !</a:t>
            </a:r>
            <a:endParaRPr lang="fr-FR" altLang="en-US" sz="2000">
              <a:solidFill>
                <a:srgbClr val="FF0000"/>
              </a:solidFill>
            </a:endParaRPr>
          </a:p>
          <a:p>
            <a:pPr marL="0" indent="0">
              <a:buClrTx/>
              <a:buNone/>
            </a:pPr>
            <a:endParaRPr lang="fr-FR" altLang="en-US" sz="2000">
              <a:solidFill>
                <a:schemeClr val="tx1"/>
              </a:solidFill>
            </a:endParaRP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 moteur template twig</a:t>
            </a:r>
            <a:endParaRPr lang="x-none" altLang="fr-FR">
              <a:solidFill>
                <a:schemeClr val="bg2"/>
              </a:solidFill>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835" y="1826895"/>
            <a:ext cx="10500995" cy="4351655"/>
          </a:xfrm>
        </p:spPr>
        <p:txBody>
          <a:bodyPr/>
          <a:p>
            <a:pPr marL="0" indent="0">
              <a:buNone/>
            </a:pPr>
            <a:r>
              <a:rPr lang="fr-FR" altLang="en-US" sz="2000">
                <a:sym typeface="+mn-ea"/>
              </a:rPr>
              <a:t>Les blocs classiques sont le centre de la page et le titre. Mais en fait, c'est à vous de les définir ; vous en ajouterez donc autant que vous voudrez.</a:t>
            </a:r>
            <a:endParaRPr lang="fr-FR" altLang="en-US" sz="2000">
              <a:sym typeface="+mn-ea"/>
            </a:endParaRPr>
          </a:p>
          <a:p>
            <a:pPr marL="0" indent="0">
              <a:buNone/>
            </a:pPr>
            <a:r>
              <a:rPr lang="x-none" altLang="fr-FR" sz="2000">
                <a:solidFill>
                  <a:schemeClr val="tx1"/>
                </a:solidFill>
                <a:sym typeface="+mn-ea"/>
              </a:rPr>
              <a:t>exemple cas pratique :</a:t>
            </a:r>
            <a:endParaRPr lang="x-none" altLang="fr-FR" sz="2000">
              <a:solidFill>
                <a:schemeClr val="tx1"/>
              </a:solidFill>
              <a:sym typeface="+mn-ea"/>
            </a:endParaRPr>
          </a:p>
          <a:p>
            <a:pPr marL="0" indent="0">
              <a:buNone/>
            </a:pPr>
            <a:endParaRPr lang="fr-FR" altLang="en-US"/>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a:bodyPr>
          <a:p>
            <a:pPr algn="ctr"/>
            <a:r>
              <a:rPr lang="x-none" altLang="fr-FR">
                <a:solidFill>
                  <a:schemeClr val="bg2"/>
                </a:solidFill>
                <a:sym typeface="+mn-ea"/>
              </a:rPr>
              <a:t> Le moteur template twig</a:t>
            </a:r>
            <a:endParaRPr lang="x-none" altLang="fr-FR">
              <a:solidFill>
                <a:schemeClr val="bg2"/>
              </a:solidFill>
              <a:sym typeface="+mn-ea"/>
            </a:endParaRPr>
          </a:p>
        </p:txBody>
      </p:sp>
      <p:pic>
        <p:nvPicPr>
          <p:cNvPr id="5" name="Picture 4" descr="cap1"/>
          <p:cNvPicPr>
            <a:picLocks noChangeAspect="1"/>
          </p:cNvPicPr>
          <p:nvPr/>
        </p:nvPicPr>
        <p:blipFill>
          <a:blip r:embed="rId1"/>
          <a:stretch>
            <a:fillRect/>
          </a:stretch>
        </p:blipFill>
        <p:spPr>
          <a:xfrm>
            <a:off x="813435" y="2842895"/>
            <a:ext cx="10487025" cy="2018665"/>
          </a:xfrm>
          <a:prstGeom prst="rect">
            <a:avLst/>
          </a:prstGeom>
        </p:spPr>
      </p:pic>
      <p:pic>
        <p:nvPicPr>
          <p:cNvPr id="6" name="Picture 5" descr="cap2"/>
          <p:cNvPicPr>
            <a:picLocks noChangeAspect="1"/>
          </p:cNvPicPr>
          <p:nvPr/>
        </p:nvPicPr>
        <p:blipFill>
          <a:blip r:embed="rId2"/>
          <a:stretch>
            <a:fillRect/>
          </a:stretch>
        </p:blipFill>
        <p:spPr>
          <a:xfrm>
            <a:off x="777240" y="4931410"/>
            <a:ext cx="10533380" cy="141160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835" y="1826260"/>
            <a:ext cx="10485755" cy="4351655"/>
          </a:xfrm>
        </p:spPr>
        <p:txBody>
          <a:bodyPr>
            <a:normAutofit lnSpcReduction="10000"/>
          </a:bodyPr>
          <a:p>
            <a:pPr marL="0" indent="0">
              <a:buNone/>
            </a:pPr>
            <a:r>
              <a:rPr lang="fr-FR" altLang="en-US" sz="2000"/>
              <a:t>Symfony2 est livré par défaut avec l'ORM Doctrine2. Qu'est-ce qu'un ORM ? Qu'est-ce que Doctrine2 ?</a:t>
            </a:r>
            <a:endParaRPr lang="fr-FR" altLang="en-US" sz="2000"/>
          </a:p>
          <a:p>
            <a:pPr marL="342900" indent="-342900">
              <a:buClrTx/>
              <a:buFont typeface="Droid Sans" charset="0"/>
              <a:buChar char="҈"/>
            </a:pPr>
            <a:r>
              <a:rPr lang="x-none" altLang="fr-FR" sz="2400">
                <a:solidFill>
                  <a:schemeClr val="accent1">
                    <a:lumMod val="75000"/>
                  </a:schemeClr>
                </a:solidFill>
              </a:rPr>
              <a:t>La couche métier les entités</a:t>
            </a:r>
            <a:endParaRPr lang="x-none" altLang="fr-FR" sz="2400">
              <a:solidFill>
                <a:schemeClr val="accent1">
                  <a:lumMod val="75000"/>
                </a:schemeClr>
              </a:solidFill>
            </a:endParaRPr>
          </a:p>
          <a:p>
            <a:pPr marL="0" indent="0">
              <a:buClrTx/>
              <a:buFont typeface="Droid Sans" charset="0"/>
              <a:buNone/>
            </a:pPr>
            <a:r>
              <a:rPr lang="x-none" altLang="fr-FR" sz="2000">
                <a:solidFill>
                  <a:schemeClr val="tx1"/>
                </a:solidFill>
              </a:rPr>
              <a:t>L'objectif d'un ORM (pour Object-Relation Mapper, soit en français « Lien Objet-Relation ») est simple : se charger de l'enregistrement de vos données en vous faisant oublier que vous avez une base de données. Comment ? En s'occupant de tout !</a:t>
            </a:r>
            <a:endParaRPr lang="x-none" altLang="fr-FR" sz="2000">
              <a:solidFill>
                <a:schemeClr val="tx1"/>
              </a:solidFill>
            </a:endParaRPr>
          </a:p>
          <a:p>
            <a:pPr marL="0" indent="0">
              <a:buClrTx/>
              <a:buFont typeface="Droid Sans" charset="0"/>
              <a:buNone/>
            </a:pPr>
            <a:r>
              <a:rPr lang="x-none" altLang="fr-FR" sz="2000">
                <a:solidFill>
                  <a:srgbClr val="FF0000"/>
                </a:solidFill>
              </a:rPr>
              <a:t>Nous n'allons plus écrire de requêtes, ni créer de tables via phpMyAdmin.</a:t>
            </a:r>
            <a:r>
              <a:rPr lang="x-none" altLang="fr-FR" sz="2000">
                <a:solidFill>
                  <a:schemeClr val="tx1"/>
                </a:solidFill>
              </a:rPr>
              <a:t> Dans notre code PHP,</a:t>
            </a:r>
            <a:r>
              <a:rPr lang="x-none" altLang="fr-FR" sz="2000">
                <a:solidFill>
                  <a:srgbClr val="FF0000"/>
                </a:solidFill>
              </a:rPr>
              <a:t> nous allons faire appel à Doctrine2</a:t>
            </a:r>
            <a:r>
              <a:rPr lang="x-none" altLang="fr-FR" sz="2000">
                <a:solidFill>
                  <a:schemeClr val="tx1"/>
                </a:solidFill>
              </a:rPr>
              <a:t>, l'ORM par défaut de Symfony2, pour faire tout cela.</a:t>
            </a:r>
            <a:endParaRPr lang="x-none" altLang="fr-FR" sz="2000">
              <a:solidFill>
                <a:schemeClr val="tx1"/>
              </a:solidFill>
            </a:endParaRPr>
          </a:p>
          <a:p>
            <a:pPr marL="457200" indent="-457200">
              <a:buClrTx/>
              <a:buFont typeface="+mj-lt"/>
              <a:buAutoNum type="arabicPeriod"/>
            </a:pPr>
            <a:r>
              <a:rPr lang="x-none" altLang="fr-FR" sz="2000" u="sng">
                <a:solidFill>
                  <a:schemeClr val="accent1">
                    <a:lumMod val="75000"/>
                  </a:schemeClr>
                </a:solidFill>
              </a:rPr>
              <a:t>Notions d'ORM : fini les requêtes, utilisons des objets</a:t>
            </a:r>
            <a:endParaRPr lang="x-none" altLang="fr-FR" sz="2000" u="sng">
              <a:solidFill>
                <a:schemeClr val="accent1">
                  <a:lumMod val="75000"/>
                </a:schemeClr>
              </a:solidFill>
            </a:endParaRPr>
          </a:p>
          <a:p>
            <a:pPr marL="0" indent="0">
              <a:buClrTx/>
              <a:buFont typeface="东文宋体" charset="0"/>
              <a:buNone/>
            </a:pPr>
            <a:r>
              <a:rPr lang="x-none" altLang="fr-FR" sz="2000">
                <a:sym typeface="+mn-ea"/>
              </a:rPr>
              <a:t>Supposons que vous disposez d'une variable </a:t>
            </a:r>
            <a:r>
              <a:rPr lang="x-none" altLang="fr-FR" sz="2000">
                <a:solidFill>
                  <a:schemeClr val="accent1">
                    <a:lumMod val="75000"/>
                  </a:schemeClr>
                </a:solidFill>
                <a:sym typeface="+mn-ea"/>
              </a:rPr>
              <a:t>&lt;?php $utilisateur</a:t>
            </a:r>
            <a:r>
              <a:rPr lang="x-none" altLang="fr-FR" sz="2000">
                <a:sym typeface="+mn-ea"/>
              </a:rPr>
              <a:t>, un objet User qui représente l'un de vos utilisateurs qui vient de s'inscrire sur votre site. Pour sauvegarder cet objet, </a:t>
            </a:r>
            <a:r>
              <a:rPr lang="x-none" altLang="fr-FR" sz="2000">
                <a:sym typeface="+mn-ea"/>
              </a:rPr>
              <a:t>vous êtes habitué à créer votre propre fonction qui effectue une requête SQL du type </a:t>
            </a:r>
            <a:r>
              <a:rPr lang="x-none" altLang="fr-FR" sz="2000">
                <a:solidFill>
                  <a:srgbClr val="FF0000"/>
                </a:solidFill>
                <a:sym typeface="+mn-ea"/>
              </a:rPr>
              <a:t>INSERT INTO</a:t>
            </a:r>
            <a:r>
              <a:rPr lang="x-none" altLang="fr-FR" sz="2000">
                <a:sym typeface="+mn-ea"/>
              </a:rPr>
              <a:t> dans la bonne table, etc. Bref, vous devez gérer tout ce qui touche</a:t>
            </a:r>
            <a:endParaRPr lang="x-none" altLang="fr-FR" sz="2000">
              <a:solidFill>
                <a:schemeClr val="tx1"/>
              </a:solidFill>
            </a:endParaRPr>
          </a:p>
          <a:p>
            <a:pPr marL="0" indent="0">
              <a:buClrTx/>
              <a:buFont typeface="东文宋体" charset="0"/>
              <a:buNone/>
            </a:pPr>
            <a:endParaRPr lang="x-none" altLang="fr-FR" sz="2000">
              <a:solidFill>
                <a:schemeClr val="tx1"/>
              </a:solidFill>
            </a:endParaRP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pPr algn="ctr"/>
            <a:r>
              <a:rPr lang="x-none" altLang="fr-FR">
                <a:solidFill>
                  <a:schemeClr val="bg2"/>
                </a:solidFill>
                <a:sym typeface="+mn-ea"/>
              </a:rPr>
              <a:t> </a:t>
            </a:r>
            <a:r>
              <a:rPr lang="x-none" altLang="fr-FR">
                <a:solidFill>
                  <a:schemeClr val="bg1">
                    <a:lumMod val="85000"/>
                  </a:schemeClr>
                </a:solidFill>
                <a:sym typeface="+mn-ea"/>
              </a:rPr>
              <a:t>Gérer la base de données avec Doctrine2</a:t>
            </a:r>
            <a:endParaRPr lang="x-none" altLang="fr-FR">
              <a:solidFill>
                <a:schemeClr val="bg1">
                  <a:lumMod val="85000"/>
                </a:schemeClr>
              </a:solidFill>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835" y="1826260"/>
            <a:ext cx="10485755" cy="4351655"/>
          </a:xfrm>
        </p:spPr>
        <p:txBody>
          <a:bodyPr>
            <a:normAutofit fontScale="90000"/>
          </a:bodyPr>
          <a:p>
            <a:pPr marL="0" indent="0">
              <a:buClrTx/>
              <a:buFont typeface="东文宋体" charset="0"/>
              <a:buNone/>
            </a:pPr>
            <a:r>
              <a:rPr lang="x-none" altLang="fr-FR" sz="2000">
                <a:sym typeface="+mn-ea"/>
              </a:rPr>
              <a:t> à l'enregistrement en base de données. En utilisant un ORM, vous n'aurez</a:t>
            </a:r>
            <a:endParaRPr lang="x-none" altLang="fr-FR" sz="2000">
              <a:solidFill>
                <a:schemeClr val="tx1"/>
              </a:solidFill>
            </a:endParaRPr>
          </a:p>
          <a:p>
            <a:pPr marL="0" indent="0">
              <a:buClrTx/>
              <a:buFont typeface="东文宋体" charset="0"/>
              <a:buNone/>
            </a:pPr>
            <a:r>
              <a:rPr lang="x-none" altLang="fr-FR" sz="2000">
                <a:sym typeface="+mn-ea"/>
              </a:rPr>
              <a:t>plus qu'à utiliser quelques fonctions de cet ORM, par exemple :</a:t>
            </a:r>
            <a:r>
              <a:rPr lang="x-none" altLang="fr-FR" sz="2000">
                <a:solidFill>
                  <a:schemeClr val="accent1">
                    <a:lumMod val="75000"/>
                  </a:schemeClr>
                </a:solidFill>
                <a:sym typeface="+mn-ea"/>
              </a:rPr>
              <a:t> &lt;?php $orm-&gt;save($utilisateur)</a:t>
            </a:r>
            <a:r>
              <a:rPr lang="x-none" altLang="fr-FR" sz="2000">
                <a:sym typeface="+mn-ea"/>
              </a:rPr>
              <a:t>. Et ce dernier s'occupera de tout !</a:t>
            </a:r>
            <a:endParaRPr lang="x-none" altLang="fr-FR" sz="2000">
              <a:sym typeface="+mn-ea"/>
            </a:endParaRPr>
          </a:p>
          <a:p>
            <a:pPr marL="0" indent="0">
              <a:buClrTx/>
              <a:buFont typeface="东文宋体" charset="0"/>
              <a:buNone/>
            </a:pPr>
            <a:endParaRPr lang="x-none" altLang="fr-FR" sz="2000">
              <a:solidFill>
                <a:schemeClr val="tx1"/>
              </a:solidFill>
            </a:endParaRPr>
          </a:p>
          <a:p>
            <a:pPr marL="457200" indent="-457200">
              <a:buClrTx/>
              <a:buFont typeface="+mj-lt"/>
              <a:buAutoNum type="arabicPeriod" startAt="2"/>
            </a:pPr>
            <a:r>
              <a:rPr lang="x-none" altLang="fr-FR" sz="2000" u="sng">
                <a:solidFill>
                  <a:schemeClr val="accent1">
                    <a:lumMod val="75000"/>
                  </a:schemeClr>
                </a:solidFill>
              </a:rPr>
              <a:t>Vos données sont des objets</a:t>
            </a:r>
            <a:endParaRPr lang="x-none" altLang="fr-FR" sz="2000" u="sng">
              <a:solidFill>
                <a:schemeClr val="accent1">
                  <a:lumMod val="75000"/>
                </a:schemeClr>
              </a:solidFill>
            </a:endParaRPr>
          </a:p>
          <a:p>
            <a:pPr marL="0" indent="0">
              <a:buClrTx/>
              <a:buFont typeface="+mj-lt"/>
              <a:buNone/>
            </a:pPr>
            <a:r>
              <a:rPr lang="x-none" altLang="fr-FR" sz="2000">
                <a:solidFill>
                  <a:schemeClr val="tx1"/>
                </a:solidFill>
              </a:rPr>
              <a:t>Dans ORM, il y a la lettre </a:t>
            </a:r>
            <a:r>
              <a:rPr lang="x-none" altLang="fr-FR" sz="2000">
                <a:solidFill>
                  <a:srgbClr val="FF0000"/>
                </a:solidFill>
              </a:rPr>
              <a:t>O</a:t>
            </a:r>
            <a:r>
              <a:rPr lang="x-none" altLang="fr-FR" sz="2000">
                <a:solidFill>
                  <a:schemeClr val="tx1"/>
                </a:solidFill>
              </a:rPr>
              <a:t> comme </a:t>
            </a:r>
            <a:r>
              <a:rPr lang="x-none" altLang="fr-FR" sz="2000">
                <a:solidFill>
                  <a:srgbClr val="FF0000"/>
                </a:solidFill>
              </a:rPr>
              <a:t>Objet</a:t>
            </a:r>
            <a:r>
              <a:rPr lang="x-none" altLang="fr-FR" sz="2000">
                <a:solidFill>
                  <a:schemeClr val="tx1"/>
                </a:solidFill>
              </a:rPr>
              <a:t>. En effet, toutes vos données doivent être sous forme d'objets.Concrètement, </a:t>
            </a:r>
            <a:r>
              <a:rPr lang="x-none" altLang="fr-FR" sz="2000">
                <a:solidFill>
                  <a:srgbClr val="FF0000"/>
                </a:solidFill>
              </a:rPr>
              <a:t>qu'est-ce que cela implique dans notre code ?</a:t>
            </a:r>
            <a:r>
              <a:rPr lang="x-none" altLang="fr-FR" sz="2000">
                <a:solidFill>
                  <a:schemeClr val="tx1"/>
                </a:solidFill>
              </a:rPr>
              <a:t> Pour reprendre l'exemple de notre utilisateur, quand vous étiez petit, vous utilisiez sûrement un tableau puis vous accédiez à vos attributs via </a:t>
            </a:r>
            <a:r>
              <a:rPr lang="x-none" altLang="fr-FR" sz="2000">
                <a:solidFill>
                  <a:schemeClr val="accent1">
                    <a:lumMod val="75000"/>
                  </a:schemeClr>
                </a:solidFill>
              </a:rPr>
              <a:t>&lt;?php $utilisateur['pseudo']</a:t>
            </a:r>
            <a:r>
              <a:rPr lang="x-none" altLang="fr-FR" sz="2000">
                <a:solidFill>
                  <a:schemeClr val="tx1"/>
                </a:solidFill>
              </a:rPr>
              <a:t> ou &lt;</a:t>
            </a:r>
            <a:r>
              <a:rPr lang="x-none" altLang="fr-FR" sz="2000">
                <a:solidFill>
                  <a:schemeClr val="accent1">
                    <a:lumMod val="75000"/>
                  </a:schemeClr>
                </a:solidFill>
              </a:rPr>
              <a:t>?php $utilisateur['email']</a:t>
            </a:r>
            <a:r>
              <a:rPr lang="x-none" altLang="fr-FR" sz="2000">
                <a:solidFill>
                  <a:schemeClr val="tx1"/>
                </a:solidFill>
              </a:rPr>
              <a:t> par exemple. Mais nous allons aller plus loin, maintenant. Utiliser des objets n'est pas une grande révolution en soi. Faire </a:t>
            </a:r>
            <a:r>
              <a:rPr lang="x-none" altLang="fr-FR" sz="2000">
                <a:solidFill>
                  <a:schemeClr val="accent1">
                    <a:lumMod val="75000"/>
                  </a:schemeClr>
                </a:solidFill>
              </a:rPr>
              <a:t>&lt;?php $utilisateur-&gt;getPseudo()</a:t>
            </a:r>
            <a:r>
              <a:rPr lang="x-none" altLang="fr-FR" sz="2000">
                <a:solidFill>
                  <a:schemeClr val="tx1"/>
                </a:solidFill>
              </a:rPr>
              <a:t> au lieu de </a:t>
            </a:r>
            <a:r>
              <a:rPr lang="x-none" altLang="fr-FR" sz="2000">
                <a:solidFill>
                  <a:schemeClr val="accent1">
                    <a:lumMod val="75000"/>
                  </a:schemeClr>
                </a:solidFill>
              </a:rPr>
              <a:t>&lt;?php $utilisateur['pseudo']</a:t>
            </a:r>
            <a:r>
              <a:rPr lang="x-none" altLang="fr-FR" sz="2000">
                <a:solidFill>
                  <a:schemeClr val="tx1"/>
                </a:solidFill>
              </a:rPr>
              <a:t>, c'est joli, </a:t>
            </a:r>
            <a:r>
              <a:rPr lang="x-none" altLang="fr-FR" sz="2000">
                <a:solidFill>
                  <a:srgbClr val="FF0000"/>
                </a:solidFill>
              </a:rPr>
              <a:t>mais limité</a:t>
            </a:r>
            <a:r>
              <a:rPr lang="x-none" altLang="fr-FR" sz="2000">
                <a:solidFill>
                  <a:schemeClr val="tx1"/>
                </a:solidFill>
              </a:rPr>
              <a:t>. </a:t>
            </a:r>
            <a:r>
              <a:rPr lang="x-none" altLang="fr-FR" sz="2000">
                <a:sym typeface="+mn-ea"/>
              </a:rPr>
              <a:t>Ce qui est une révolution, c'est de coupler cette représentation objet avec l'ORM. Qu'est-ce que vous pensez d'un &lt;?php </a:t>
            </a:r>
            <a:r>
              <a:rPr lang="x-none" altLang="fr-FR" sz="2000">
                <a:solidFill>
                  <a:schemeClr val="accent1">
                    <a:lumMod val="75000"/>
                  </a:schemeClr>
                </a:solidFill>
                <a:sym typeface="+mn-ea"/>
              </a:rPr>
              <a:t>$utilisateur-&gt;getCommentaires() </a:t>
            </a:r>
            <a:r>
              <a:rPr lang="x-none" altLang="fr-FR" sz="2000">
                <a:sym typeface="+mn-ea"/>
              </a:rPr>
              <a:t>? Vous ne pouviez pasfaire cela avec votre tableau ! Ici, la méthode </a:t>
            </a:r>
            <a:r>
              <a:rPr lang="x-none" altLang="fr-FR" sz="2000">
                <a:solidFill>
                  <a:srgbClr val="FF0000"/>
                </a:solidFill>
                <a:sym typeface="+mn-ea"/>
              </a:rPr>
              <a:t>&lt;?php $utilisateur-&gt;getCommentaires() déclencherait la bonne requête, récupérerait </a:t>
            </a:r>
            <a:r>
              <a:rPr lang="x-none" altLang="fr-FR" sz="2000">
                <a:sym typeface="+mn-ea"/>
              </a:rPr>
              <a:t>tous les commentaires postés par votre utilisateur, et vous retournerait une</a:t>
            </a:r>
            <a:endParaRPr lang="x-none" altLang="fr-FR" sz="2000">
              <a:solidFill>
                <a:srgbClr val="FF0000"/>
              </a:solidFill>
              <a:sym typeface="+mn-ea"/>
            </a:endParaRP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pPr algn="ctr"/>
            <a:r>
              <a:rPr lang="x-none" altLang="fr-FR">
                <a:solidFill>
                  <a:schemeClr val="bg2"/>
                </a:solidFill>
                <a:sym typeface="+mn-ea"/>
              </a:rPr>
              <a:t> </a:t>
            </a:r>
            <a:r>
              <a:rPr lang="x-none" altLang="fr-FR">
                <a:solidFill>
                  <a:schemeClr val="bg1">
                    <a:lumMod val="85000"/>
                  </a:schemeClr>
                </a:solidFill>
                <a:sym typeface="+mn-ea"/>
              </a:rPr>
              <a:t>Gérer la base de données avec Doctrine2</a:t>
            </a:r>
            <a:endParaRPr lang="x-none" altLang="fr-FR">
              <a:solidFill>
                <a:schemeClr val="bg1">
                  <a:lumMod val="85000"/>
                </a:schemeClr>
              </a:solidFill>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835" y="1826260"/>
            <a:ext cx="10485755" cy="4351655"/>
          </a:xfrm>
        </p:spPr>
        <p:txBody>
          <a:bodyPr>
            <a:normAutofit/>
          </a:bodyPr>
          <a:p>
            <a:pPr marL="0" indent="0">
              <a:buClrTx/>
              <a:buFont typeface="+mj-lt"/>
              <a:buNone/>
            </a:pPr>
            <a:r>
              <a:rPr lang="x-none" altLang="fr-FR" sz="2000">
                <a:solidFill>
                  <a:schemeClr val="tx1"/>
                </a:solidFill>
              </a:rPr>
              <a:t>sorte de tableau d'objets de type Commentaire que vous pourriez afficher sur la page de profil de votre utilisateur, par exemple.</a:t>
            </a:r>
            <a:endParaRPr lang="x-none" altLang="fr-FR" sz="2000">
              <a:solidFill>
                <a:schemeClr val="tx1"/>
              </a:solidFill>
            </a:endParaRPr>
          </a:p>
          <a:p>
            <a:pPr marL="0" indent="0">
              <a:buClrTx/>
              <a:buFont typeface="+mj-lt"/>
              <a:buNone/>
            </a:pPr>
            <a:r>
              <a:rPr lang="x-none" altLang="fr-FR" sz="2000" u="sng">
                <a:solidFill>
                  <a:schemeClr val="tx1"/>
                </a:solidFill>
              </a:rPr>
              <a:t>NB :</a:t>
            </a:r>
            <a:r>
              <a:rPr lang="x-none" altLang="fr-FR" sz="2000">
                <a:solidFill>
                  <a:schemeClr val="tx1"/>
                </a:solidFill>
              </a:rPr>
              <a:t> Au niveau du vocabulaire, un objet dont vous confiez l'enregistrement à l'ORM s'appelle une </a:t>
            </a:r>
            <a:r>
              <a:rPr lang="x-none" altLang="fr-FR" sz="2000">
                <a:solidFill>
                  <a:srgbClr val="FF0000"/>
                </a:solidFill>
              </a:rPr>
              <a:t>entité (entity en anglais)</a:t>
            </a:r>
            <a:r>
              <a:rPr lang="x-none" altLang="fr-FR" sz="2000">
                <a:solidFill>
                  <a:schemeClr val="tx1"/>
                </a:solidFill>
              </a:rPr>
              <a:t>. On dit également persister </a:t>
            </a:r>
            <a:r>
              <a:rPr lang="x-none" altLang="fr-FR" sz="2000">
                <a:solidFill>
                  <a:srgbClr val="FF0000"/>
                </a:solidFill>
              </a:rPr>
              <a:t>une entité, plutôt qu'enregistrer une entité</a:t>
            </a:r>
            <a:r>
              <a:rPr lang="x-none" altLang="fr-FR" sz="2000">
                <a:solidFill>
                  <a:schemeClr val="tx1"/>
                </a:solidFill>
              </a:rPr>
              <a:t> dans le jargon informatique.</a:t>
            </a:r>
            <a:endParaRPr lang="x-none" altLang="fr-FR" sz="2000">
              <a:solidFill>
                <a:schemeClr val="tx1"/>
              </a:solidFill>
            </a:endParaRPr>
          </a:p>
          <a:p>
            <a:pPr marL="0" indent="0">
              <a:buClrTx/>
              <a:buFont typeface="+mj-lt"/>
              <a:buNone/>
            </a:pPr>
            <a:endParaRPr lang="x-none" altLang="fr-FR" sz="2000">
              <a:solidFill>
                <a:schemeClr val="tx1"/>
              </a:solidFill>
            </a:endParaRPr>
          </a:p>
          <a:p>
            <a:pPr marL="457200" indent="-457200">
              <a:buClrTx/>
              <a:buFont typeface="+mj-lt"/>
              <a:buAutoNum type="arabicPeriod" startAt="3"/>
            </a:pPr>
            <a:r>
              <a:rPr lang="x-none" altLang="fr-FR" sz="2000" u="sng">
                <a:solidFill>
                  <a:schemeClr val="accent1">
                    <a:lumMod val="75000"/>
                  </a:schemeClr>
                </a:solidFill>
              </a:rPr>
              <a:t>Créer une première entité avec Doctrine2 (Une entité, c'est juste un objet)</a:t>
            </a:r>
            <a:endParaRPr lang="x-none" altLang="fr-FR" sz="2000" u="sng">
              <a:solidFill>
                <a:schemeClr val="accent1">
                  <a:lumMod val="75000"/>
                </a:schemeClr>
              </a:solidFill>
            </a:endParaRPr>
          </a:p>
          <a:p>
            <a:pPr marL="0" indent="0">
              <a:buClrTx/>
              <a:buFont typeface="+mj-lt"/>
              <a:buNone/>
            </a:pPr>
            <a:r>
              <a:rPr lang="x-none" altLang="fr-FR" sz="2000">
                <a:solidFill>
                  <a:schemeClr val="tx1"/>
                </a:solidFill>
              </a:rPr>
              <a:t>Une entité, ce que l'ORM va manipuler et enregistrer dans la base de données, ce n'est</a:t>
            </a:r>
            <a:endParaRPr lang="x-none" altLang="fr-FR" sz="2000">
              <a:solidFill>
                <a:schemeClr val="tx1"/>
              </a:solidFill>
            </a:endParaRPr>
          </a:p>
          <a:p>
            <a:pPr marL="0" indent="0">
              <a:buClrTx/>
              <a:buFont typeface="+mj-lt"/>
              <a:buNone/>
            </a:pPr>
            <a:r>
              <a:rPr lang="x-none" altLang="fr-FR" sz="2000">
                <a:solidFill>
                  <a:schemeClr val="tx1"/>
                </a:solidFill>
              </a:rPr>
              <a:t>vraiment rien d'autre qu'un simple objet. Une entité, c'est juste un objet... mais avec des commentaires ! Ce type de commentaire se nomme l'annotation. Les annotations doivent respecter une syntaxe particulière.</a:t>
            </a:r>
            <a:endParaRPr lang="x-none" altLang="fr-FR" sz="2000">
              <a:solidFill>
                <a:schemeClr val="tx1"/>
              </a:solidFill>
            </a:endParaRPr>
          </a:p>
          <a:p>
            <a:pPr marL="0" indent="0">
              <a:buClrTx/>
              <a:buFont typeface="+mj-lt"/>
              <a:buNone/>
            </a:pPr>
            <a:r>
              <a:rPr lang="x-none" altLang="fr-FR" sz="2000" u="sng">
                <a:solidFill>
                  <a:schemeClr val="tx1"/>
                </a:solidFill>
              </a:rPr>
              <a:t>Exemple :</a:t>
            </a:r>
            <a:endParaRPr lang="x-none" altLang="fr-FR" sz="2000" u="sng">
              <a:solidFill>
                <a:schemeClr val="tx1"/>
              </a:solidFill>
            </a:endParaRPr>
          </a:p>
        </p:txBody>
      </p:sp>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pPr algn="ctr"/>
            <a:r>
              <a:rPr lang="x-none" altLang="fr-FR">
                <a:solidFill>
                  <a:schemeClr val="bg2"/>
                </a:solidFill>
                <a:sym typeface="+mn-ea"/>
              </a:rPr>
              <a:t> </a:t>
            </a:r>
            <a:r>
              <a:rPr lang="x-none" altLang="fr-FR">
                <a:solidFill>
                  <a:schemeClr val="bg1">
                    <a:lumMod val="85000"/>
                  </a:schemeClr>
                </a:solidFill>
                <a:sym typeface="+mn-ea"/>
              </a:rPr>
              <a:t>Gérer la base de données avec Doctrine2</a:t>
            </a:r>
            <a:endParaRPr lang="x-none" altLang="fr-FR">
              <a:solidFill>
                <a:schemeClr val="bg1">
                  <a:lumMod val="85000"/>
                </a:schemeClr>
              </a:solidFill>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1" descr="img11"/>
          <p:cNvPicPr>
            <a:picLocks noChangeAspect="1"/>
          </p:cNvPicPr>
          <p:nvPr>
            <p:ph sz="half" idx="1"/>
          </p:nvPr>
        </p:nvPicPr>
        <p:blipFill>
          <a:blip r:embed="rId1"/>
          <a:stretch>
            <a:fillRect/>
          </a:stretch>
        </p:blipFill>
        <p:spPr>
          <a:xfrm>
            <a:off x="820420" y="1630680"/>
            <a:ext cx="10511790" cy="5066665"/>
          </a:xfrm>
          <a:prstGeom prst="rect">
            <a:avLst/>
          </a:prstGeom>
        </p:spPr>
      </p:pic>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pPr algn="ctr"/>
            <a:r>
              <a:rPr lang="x-none" altLang="fr-FR">
                <a:solidFill>
                  <a:schemeClr val="bg2"/>
                </a:solidFill>
                <a:sym typeface="+mn-ea"/>
              </a:rPr>
              <a:t> </a:t>
            </a:r>
            <a:r>
              <a:rPr lang="x-none" altLang="fr-FR">
                <a:solidFill>
                  <a:schemeClr val="bg1">
                    <a:lumMod val="85000"/>
                  </a:schemeClr>
                </a:solidFill>
                <a:sym typeface="+mn-ea"/>
              </a:rPr>
              <a:t>Gérer la base de données avec Doctrine2</a:t>
            </a:r>
            <a:endParaRPr lang="x-none" altLang="fr-FR">
              <a:solidFill>
                <a:schemeClr val="bg1">
                  <a:lumMod val="85000"/>
                </a:schemeClr>
              </a:solidFill>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a:xfrm>
            <a:off x="812165" y="353060"/>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pPr algn="ctr"/>
            <a:r>
              <a:rPr lang="x-none" altLang="fr-FR">
                <a:solidFill>
                  <a:schemeClr val="bg2"/>
                </a:solidFill>
                <a:sym typeface="+mn-ea"/>
              </a:rPr>
              <a:t> </a:t>
            </a:r>
            <a:r>
              <a:rPr lang="x-none" altLang="fr-FR">
                <a:solidFill>
                  <a:schemeClr val="bg1">
                    <a:lumMod val="85000"/>
                  </a:schemeClr>
                </a:solidFill>
                <a:sym typeface="+mn-ea"/>
              </a:rPr>
              <a:t>Gérer la base de données avec Doctrine2</a:t>
            </a:r>
            <a:endParaRPr lang="x-none" altLang="fr-FR">
              <a:solidFill>
                <a:schemeClr val="bg1">
                  <a:lumMod val="85000"/>
                </a:schemeClr>
              </a:solidFill>
              <a:sym typeface="+mn-ea"/>
            </a:endParaRPr>
          </a:p>
        </p:txBody>
      </p:sp>
      <p:sp>
        <p:nvSpPr>
          <p:cNvPr id="3" name="Content Placeholder 2"/>
          <p:cNvSpPr/>
          <p:nvPr>
            <p:ph sz="half" idx="1"/>
          </p:nvPr>
        </p:nvSpPr>
        <p:spPr>
          <a:xfrm>
            <a:off x="609600" y="1600200"/>
            <a:ext cx="10692130" cy="4526280"/>
          </a:xfrm>
        </p:spPr>
        <p:txBody>
          <a:bodyPr/>
          <a:p>
            <a:pPr marL="0" indent="0">
              <a:buNone/>
            </a:pPr>
            <a:r>
              <a:rPr lang="fr-FR" altLang="en-US" sz="2000">
                <a:solidFill>
                  <a:srgbClr val="FF0000"/>
                </a:solidFill>
              </a:rPr>
              <a:t>Attention par contre pour les prochaines annotations que vous serez amené à écrire à la main : elles doivent être dans des commentaires de type « /** », avec précisément deux étoiles. Si vous essayez de les mettre dans un commentaire de type « /* » ou encore « // », elles seront simplement ignorées.</a:t>
            </a:r>
            <a:endParaRPr lang="fr-FR" altLang="en-US" sz="2000">
              <a:solidFill>
                <a:srgbClr val="FF0000"/>
              </a:solidFill>
            </a:endParaRPr>
          </a:p>
          <a:p>
            <a:pPr marL="0" indent="0">
              <a:buNone/>
            </a:pPr>
            <a:r>
              <a:rPr lang="fr-FR" altLang="en-US" sz="2000">
                <a:solidFill>
                  <a:schemeClr val="tx1"/>
                </a:solidFill>
              </a:rPr>
              <a:t>Grâce à ces annotations, Doctrine2 dispose de toutes les informations nécessaires pour utiliser notre objet, créer la table correspondante, l'enregistrer, définir un identifiant (id) en auto-incrément, nommer les colonnes, etc. Ces informations se nomment les </a:t>
            </a:r>
            <a:r>
              <a:rPr lang="fr-FR" altLang="en-US" sz="2000">
                <a:solidFill>
                  <a:schemeClr val="accent1">
                    <a:lumMod val="75000"/>
                  </a:schemeClr>
                </a:solidFill>
              </a:rPr>
              <a:t>metadatas </a:t>
            </a:r>
            <a:r>
              <a:rPr lang="fr-FR" altLang="en-US" sz="2000">
                <a:solidFill>
                  <a:schemeClr val="tx1"/>
                </a:solidFill>
              </a:rPr>
              <a:t>de notre entité. Ce qu'on vient de faire, à savoir rajouter les metadatas à notre objet Article s'appelle </a:t>
            </a:r>
            <a:r>
              <a:rPr lang="fr-FR" altLang="en-US" sz="2000">
                <a:solidFill>
                  <a:schemeClr val="accent1">
                    <a:lumMod val="75000"/>
                  </a:schemeClr>
                </a:solidFill>
              </a:rPr>
              <a:t>mapper l'objet Article</a:t>
            </a:r>
            <a:r>
              <a:rPr lang="fr-FR" altLang="en-US" sz="2000">
                <a:solidFill>
                  <a:schemeClr val="tx1"/>
                </a:solidFill>
              </a:rPr>
              <a:t>. C'est-à-dire faire le lien entre notre objet de base et la représentation physique qu'utilise Doctrine2.</a:t>
            </a:r>
            <a:endParaRPr lang="fr-FR" altLang="en-US" sz="2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Content Placeholder 6"/>
          <p:cNvSpPr/>
          <p:nvPr>
            <p:ph idx="1"/>
          </p:nvPr>
        </p:nvSpPr>
        <p:spPr/>
        <p:txBody>
          <a:bodyPr/>
          <a:p>
            <a:pPr marL="342900" indent="-342900">
              <a:buClrTx/>
              <a:buFont typeface="Wingdings" panose="05000000000000000000" charset="2"/>
              <a:buChar char=""/>
            </a:pPr>
            <a:r>
              <a:rPr lang="x-none" altLang="fr-FR" sz="2000" b="1">
                <a:latin typeface="DejaVu Math TeX Gyre" charset="0"/>
                <a:ea typeface="DejaVu Math TeX Gyre" charset="0"/>
              </a:rPr>
              <a:t>Installation de symfony</a:t>
            </a:r>
            <a:endParaRPr lang="x-none" altLang="fr-FR" sz="2000" b="1">
              <a:latin typeface="DejaVu Math TeX Gyre" charset="0"/>
              <a:ea typeface="DejaVu Math TeX Gyre" charset="0"/>
            </a:endParaRPr>
          </a:p>
          <a:p>
            <a:pPr marL="0" indent="0">
              <a:buNone/>
            </a:pPr>
            <a:r>
              <a:rPr lang="x-none" altLang="fr-FR" sz="2000"/>
              <a:t>Sur linux ou sur mac :</a:t>
            </a:r>
            <a:endParaRPr lang="x-none" altLang="fr-FR" sz="2000"/>
          </a:p>
          <a:p>
            <a:pPr marL="0" indent="0">
              <a:buNone/>
            </a:pPr>
            <a:endParaRPr lang="x-none" altLang="fr-FR"/>
          </a:p>
          <a:p>
            <a:pPr marL="0" indent="0">
              <a:buNone/>
            </a:pPr>
            <a:endParaRPr lang="x-none" altLang="fr-FR"/>
          </a:p>
          <a:p>
            <a:pPr marL="0" indent="0">
              <a:buNone/>
            </a:pPr>
            <a:endParaRPr lang="x-none" altLang="fr-FR"/>
          </a:p>
          <a:p>
            <a:pPr marL="0" indent="0">
              <a:buNone/>
            </a:pPr>
            <a:endParaRPr lang="x-none" altLang="fr-FR"/>
          </a:p>
          <a:p>
            <a:pPr marL="0" indent="0">
              <a:buNone/>
            </a:pPr>
            <a:r>
              <a:rPr lang="x-none" altLang="fr-FR" sz="2000"/>
              <a:t>Sur windows :</a:t>
            </a:r>
            <a:endParaRPr lang="x-none" altLang="fr-FR" sz="2000"/>
          </a:p>
          <a:p>
            <a:pPr marL="0" indent="0">
              <a:buNone/>
            </a:pPr>
            <a:endParaRPr lang="x-none" altLang="fr-FR"/>
          </a:p>
          <a:p>
            <a:pPr marL="0" indent="0">
              <a:buNone/>
            </a:pPr>
            <a:endParaRPr lang="x-none" altLang="fr-FR"/>
          </a:p>
        </p:txBody>
      </p:sp>
      <p:pic>
        <p:nvPicPr>
          <p:cNvPr id="8" name="Content Placeholder 5" descr="s"/>
          <p:cNvPicPr>
            <a:picLocks noChangeAspect="1"/>
          </p:cNvPicPr>
          <p:nvPr/>
        </p:nvPicPr>
        <p:blipFill>
          <a:blip r:embed="rId1"/>
          <a:stretch>
            <a:fillRect/>
          </a:stretch>
        </p:blipFill>
        <p:spPr>
          <a:xfrm>
            <a:off x="930910" y="2691130"/>
            <a:ext cx="10497820" cy="1645285"/>
          </a:xfrm>
          <a:prstGeom prst="rect">
            <a:avLst/>
          </a:prstGeom>
        </p:spPr>
      </p:pic>
      <p:pic>
        <p:nvPicPr>
          <p:cNvPr id="9" name="Picture 8" descr="w"/>
          <p:cNvPicPr>
            <a:picLocks noChangeAspect="1"/>
          </p:cNvPicPr>
          <p:nvPr/>
        </p:nvPicPr>
        <p:blipFill>
          <a:blip r:embed="rId2"/>
          <a:stretch>
            <a:fillRect/>
          </a:stretch>
        </p:blipFill>
        <p:spPr>
          <a:xfrm>
            <a:off x="868045" y="5160645"/>
            <a:ext cx="10585450" cy="447675"/>
          </a:xfrm>
          <a:prstGeom prst="rect">
            <a:avLst/>
          </a:prstGeom>
        </p:spPr>
      </p:pic>
      <p:sp>
        <p:nvSpPr>
          <p:cNvPr id="11" name="Title 10"/>
          <p:cNvSpPr>
            <a:spLocks noGrp="1"/>
          </p:cNvSpPr>
          <p:nvPr>
            <p:ph type="title"/>
          </p:nvPr>
        </p:nvSpPr>
        <p:spPr>
          <a:xfrm>
            <a:off x="838200"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fontScale="70000"/>
          </a:bodyPr>
          <a:p>
            <a:pPr marL="0" indent="0">
              <a:buClrTx/>
              <a:buFont typeface="Wingdings" panose="05000000000000000000" charset="2"/>
              <a:buNone/>
            </a:pPr>
            <a:r>
              <a:rPr lang="x-none" altLang="fr-FR">
                <a:solidFill>
                  <a:schemeClr val="accent2">
                    <a:lumMod val="75000"/>
                  </a:schemeClr>
                </a:solidFill>
                <a:sym typeface="+mn-ea"/>
              </a:rPr>
              <a:t>composer create-project symfony/skeleton blog</a:t>
            </a:r>
            <a:endParaRPr lang="x-none" altLang="fr-FR" b="1">
              <a:latin typeface="DejaVu Math TeX Gyre" charset="0"/>
              <a:ea typeface="DejaVu Math TeX Gyre" charset="0"/>
              <a:sym typeface="+mn-ea"/>
            </a:endParaRPr>
          </a:p>
          <a:p>
            <a:pPr marL="342900" indent="-342900">
              <a:buClrTx/>
              <a:buFont typeface="Wingdings" panose="05000000000000000000" charset="2"/>
              <a:buChar char=""/>
            </a:pPr>
            <a:r>
              <a:rPr lang="x-none" altLang="fr-FR" b="1">
                <a:latin typeface="DejaVu Math TeX Gyre" charset="0"/>
                <a:ea typeface="DejaVu Math TeX Gyre" charset="0"/>
                <a:sym typeface="+mn-ea"/>
              </a:rPr>
              <a:t>Création d'un projet sur symfony</a:t>
            </a:r>
            <a:endParaRPr lang="x-none" altLang="fr-FR" b="1">
              <a:latin typeface="DejaVu Math TeX Gyre" charset="0"/>
              <a:ea typeface="DejaVu Math TeX Gyre" charset="0"/>
              <a:sym typeface="+mn-ea"/>
            </a:endParaRPr>
          </a:p>
          <a:p>
            <a:pPr marL="0" indent="0">
              <a:buClrTx/>
              <a:buFont typeface="Wingdings" panose="05000000000000000000" charset="2"/>
              <a:buNone/>
            </a:pPr>
            <a:r>
              <a:rPr lang="x-none" altLang="fr-FR"/>
              <a:t>Pour créer un projet symfony il faudrait taper la commade :</a:t>
            </a:r>
            <a:endParaRPr lang="x-none" altLang="fr-FR"/>
          </a:p>
          <a:p>
            <a:pPr marL="0" indent="0">
              <a:buClrTx/>
              <a:buFont typeface="Wingdings" panose="05000000000000000000" charset="2"/>
              <a:buNone/>
            </a:pPr>
            <a:r>
              <a:rPr lang="x-none" altLang="fr-FR">
                <a:solidFill>
                  <a:schemeClr val="accent2">
                    <a:lumMod val="75000"/>
                  </a:schemeClr>
                </a:solidFill>
              </a:rPr>
              <a:t>sudo symfony new nom_du_projet</a:t>
            </a:r>
            <a:endParaRPr lang="x-none" altLang="fr-FR">
              <a:solidFill>
                <a:schemeClr val="accent2">
                  <a:lumMod val="75000"/>
                </a:schemeClr>
              </a:solidFill>
            </a:endParaRPr>
          </a:p>
          <a:p>
            <a:pPr marL="0" indent="0">
              <a:buClrTx/>
              <a:buFont typeface="Wingdings" panose="05000000000000000000" charset="2"/>
              <a:buNone/>
            </a:pPr>
            <a:r>
              <a:rPr lang="x-none" altLang="fr-FR"/>
              <a:t>En executant cette commande le projet créer sera sur la dernière version de symfony.</a:t>
            </a:r>
            <a:endParaRPr lang="x-none" altLang="fr-FR"/>
          </a:p>
          <a:p>
            <a:pPr marL="0" indent="0">
              <a:buClrTx/>
              <a:buFont typeface="Wingdings" panose="05000000000000000000" charset="2"/>
              <a:buNone/>
            </a:pPr>
            <a:r>
              <a:rPr lang="x-none" altLang="fr-FR"/>
              <a:t>Il y'a la possibilité de créer le projet en precisant la version de symfony que l'on voudrait utiliser dans le projet notamment en tapant la même commande suivie de la version:</a:t>
            </a:r>
            <a:endParaRPr lang="x-none" altLang="fr-FR"/>
          </a:p>
          <a:p>
            <a:pPr marL="0" indent="0">
              <a:buClrTx/>
              <a:buFont typeface="Wingdings" panose="05000000000000000000" charset="2"/>
              <a:buNone/>
            </a:pPr>
            <a:r>
              <a:rPr lang="x-none" altLang="fr-FR">
                <a:solidFill>
                  <a:schemeClr val="accent2">
                    <a:lumMod val="75000"/>
                  </a:schemeClr>
                </a:solidFill>
                <a:sym typeface="+mn-ea"/>
              </a:rPr>
              <a:t>sudo symfony new nom_du_projet version</a:t>
            </a:r>
            <a:endParaRPr lang="x-none" altLang="fr-FR">
              <a:solidFill>
                <a:schemeClr val="accent2">
                  <a:lumMod val="75000"/>
                </a:schemeClr>
              </a:solidFill>
              <a:sym typeface="+mn-ea"/>
            </a:endParaRPr>
          </a:p>
          <a:p>
            <a:pPr marL="0" indent="0">
              <a:buClrTx/>
              <a:buFont typeface="Wingdings" panose="05000000000000000000" charset="2"/>
              <a:buNone/>
            </a:pPr>
            <a:r>
              <a:rPr lang="x-none" altLang="fr-FR" u="sng"/>
              <a:t>exemple:</a:t>
            </a:r>
            <a:r>
              <a:rPr lang="x-none" altLang="fr-FR"/>
              <a:t> sudo symfony new projetTest 2.8</a:t>
            </a:r>
            <a:endParaRPr lang="x-none" altLang="fr-FR"/>
          </a:p>
          <a:p>
            <a:pPr marL="0" indent="0">
              <a:buClrTx/>
              <a:buFont typeface="Wingdings" panose="05000000000000000000" charset="2"/>
              <a:buNone/>
            </a:pPr>
            <a:r>
              <a:rPr lang="x-none" altLang="fr-FR">
                <a:sym typeface="+mn-ea"/>
              </a:rPr>
              <a:t>Nous pouvons aussi créer le projet a partir de composer en executant cette commande :</a:t>
            </a:r>
            <a:endParaRPr lang="x-none" altLang="fr-FR"/>
          </a:p>
          <a:p>
            <a:pPr marL="0" indent="0">
              <a:buClrTx/>
              <a:buFont typeface="Wingdings" panose="05000000000000000000" charset="2"/>
              <a:buNone/>
            </a:pPr>
            <a:endParaRPr lang="x-none" altLang="fr-FR"/>
          </a:p>
          <a:p>
            <a:pPr marL="0" indent="0">
              <a:buClrTx/>
              <a:buFont typeface="Wingdings" panose="05000000000000000000" charset="2"/>
              <a:buNone/>
            </a:pPr>
            <a:endParaRPr lang="x-none" altLang="fr-FR"/>
          </a:p>
          <a:p>
            <a:pPr marL="0" indent="0">
              <a:buClrTx/>
              <a:buFont typeface="Wingdings" panose="05000000000000000000" charset="2"/>
              <a:buNone/>
            </a:pPr>
            <a:endParaRPr lang="x-none" altLang="fr-FR"/>
          </a:p>
          <a:p>
            <a:pPr marL="0" indent="0">
              <a:buClrTx/>
              <a:buFont typeface="Wingdings" panose="05000000000000000000" charset="2"/>
              <a:buNone/>
            </a:pPr>
            <a:endParaRPr lang="x-none" altLang="fr-FR">
              <a:solidFill>
                <a:schemeClr val="accent2">
                  <a:lumMod val="75000"/>
                </a:schemeClr>
              </a:solidFill>
            </a:endParaRPr>
          </a:p>
          <a:p>
            <a:pPr marL="0" indent="0">
              <a:buClrTx/>
              <a:buFont typeface="Wingdings" panose="05000000000000000000" charset="2"/>
              <a:buNone/>
            </a:pPr>
            <a:endParaRPr lang="x-none" altLang="fr-FR" sz="2000"/>
          </a:p>
        </p:txBody>
      </p:sp>
      <p:sp>
        <p:nvSpPr>
          <p:cNvPr id="6" name="Title 5"/>
          <p:cNvSpPr>
            <a:spLocks noGrp="1"/>
          </p:cNvSpPr>
          <p:nvPr/>
        </p:nvSpPr>
        <p:spPr>
          <a:xfrm>
            <a:off x="838200" y="365125"/>
            <a:ext cx="10515600" cy="1028700"/>
          </a:xfrm>
          <a:prstGeom prst="rect">
            <a:avLst/>
          </a:prstGeo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dk1"/>
                </a:solidFill>
                <a:latin typeface="+mj-lt"/>
                <a:ea typeface="+mj-ea"/>
                <a:cs typeface="+mj-cs"/>
              </a:defRPr>
            </a:lvl1pPr>
          </a:lstStyle>
          <a:p>
            <a:r>
              <a:rPr lang="x-none" altLang="fr-FR">
                <a:solidFill>
                  <a:schemeClr val="bg2"/>
                </a:solidFill>
                <a:sym typeface="+mn-ea"/>
              </a:rPr>
              <a:t>Presentation de Symfony, un framework PHP</a:t>
            </a:r>
            <a:endParaRPr lang="x-none" altLang="fr-FR">
              <a:solidFill>
                <a:schemeClr val="bg2"/>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ClrTx/>
              <a:buFont typeface="Wingdings" panose="05000000000000000000" charset="2"/>
              <a:buChar char=""/>
            </a:pPr>
            <a:r>
              <a:rPr lang="x-none" altLang="fr-FR" sz="2000" b="1">
                <a:sym typeface="+mn-ea"/>
              </a:rPr>
              <a:t>Brève présentation de l'architecture des fichiers</a:t>
            </a:r>
            <a:endParaRPr lang="x-none" altLang="fr-FR" sz="2000" b="1">
              <a:sym typeface="+mn-ea"/>
            </a:endParaRPr>
          </a:p>
          <a:p>
            <a:pPr marL="0" indent="0">
              <a:buClrTx/>
              <a:buFont typeface="Wingdings" panose="05000000000000000000" charset="2"/>
              <a:buNone/>
            </a:pPr>
            <a:r>
              <a:rPr lang="x-none" altLang="fr-FR" sz="2000">
                <a:sym typeface="+mn-ea"/>
              </a:rPr>
              <a:t>Les repertoires creer apres génération ou création du projet : app, bin, src, tests, vendor, web.</a:t>
            </a:r>
            <a:endParaRPr lang="x-none" altLang="fr-FR" sz="2000">
              <a:sym typeface="+mn-ea"/>
            </a:endParaRPr>
          </a:p>
          <a:p>
            <a:pPr marL="342900" indent="-342900">
              <a:buClrTx/>
              <a:buFont typeface="Droid Sans" charset="0"/>
              <a:buChar char="Ѻ"/>
            </a:pPr>
            <a:r>
              <a:rPr lang="fr-FR" altLang="en-US" sz="2000"/>
              <a:t>app</a:t>
            </a:r>
            <a:endParaRPr lang="x-none" altLang="fr-FR" sz="2000"/>
          </a:p>
          <a:p>
            <a:pPr marL="342900" indent="-342900">
              <a:buClrTx/>
              <a:buFont typeface="Droid Sans" charset="0"/>
              <a:buChar char="Ѻ"/>
            </a:pPr>
            <a:r>
              <a:rPr lang="x-none" altLang="fr-FR" sz="2000"/>
              <a:t>bin</a:t>
            </a:r>
            <a:endParaRPr lang="x-none" altLang="fr-FR" sz="2000"/>
          </a:p>
          <a:p>
            <a:pPr marL="342900" indent="-342900">
              <a:buClrTx/>
              <a:buFont typeface="Droid Sans" charset="0"/>
              <a:buChar char="Ѻ"/>
            </a:pPr>
            <a:r>
              <a:rPr lang="fr-FR" altLang="en-US" sz="2000"/>
              <a:t>src</a:t>
            </a:r>
            <a:endParaRPr lang="fr-FR" altLang="en-US" sz="2000"/>
          </a:p>
          <a:p>
            <a:pPr marL="342900" indent="-342900">
              <a:buClrTx/>
              <a:buFont typeface="Droid Sans" charset="0"/>
              <a:buChar char="Ѻ"/>
            </a:pPr>
            <a:r>
              <a:rPr lang="x-none" altLang="fr-FR" sz="2000"/>
              <a:t>tests</a:t>
            </a:r>
            <a:endParaRPr lang="x-none" altLang="fr-FR" sz="2000"/>
          </a:p>
          <a:p>
            <a:pPr marL="342900" indent="-342900">
              <a:buClrTx/>
              <a:buFont typeface="Droid Sans" charset="0"/>
              <a:buChar char="Ѻ"/>
            </a:pPr>
            <a:r>
              <a:rPr lang="fr-FR" altLang="en-US" sz="2000"/>
              <a:t>vendor</a:t>
            </a:r>
            <a:endParaRPr lang="fr-FR" altLang="en-US" sz="2000"/>
          </a:p>
          <a:p>
            <a:pPr marL="342900" indent="-342900">
              <a:buClrTx/>
              <a:buFont typeface="Droid Sans" charset="0"/>
              <a:buChar char="Ѻ"/>
            </a:pPr>
            <a:r>
              <a:rPr lang="fr-FR" altLang="en-US" sz="2000"/>
              <a:t>web</a:t>
            </a:r>
            <a:endParaRPr lang="fr-FR" altLang="en-US" sz="2000"/>
          </a:p>
          <a:p>
            <a:pPr marL="0" indent="0">
              <a:buClrTx/>
              <a:buFont typeface="Arial" charset="0"/>
              <a:buNone/>
            </a:pPr>
            <a:endParaRPr lang="fr-FR" altLang="en-US" sz="2000"/>
          </a:p>
        </p:txBody>
      </p:sp>
      <p:sp>
        <p:nvSpPr>
          <p:cNvPr id="6" name="Title 5"/>
          <p:cNvSpPr>
            <a:spLocks noGrp="1"/>
          </p:cNvSpPr>
          <p:nvPr>
            <p:ph type="title"/>
          </p:nvPr>
        </p:nvSpPr>
        <p:spPr>
          <a:xfrm>
            <a:off x="838200" y="365125"/>
            <a:ext cx="10515600" cy="1028700"/>
          </a:xfrm>
          <a:solidFill>
            <a:schemeClr val="accent1">
              <a:lumMod val="50000"/>
            </a:schemeClr>
          </a:solidFill>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a:normAutofit fontScale="90000"/>
          </a:bodyPr>
          <a:p>
            <a:r>
              <a:rPr lang="x-none" altLang="fr-FR">
                <a:solidFill>
                  <a:schemeClr val="bg2"/>
                </a:solidFill>
                <a:sym typeface="+mn-ea"/>
              </a:rPr>
              <a:t>Presentation de Symfony, un framework PHP</a:t>
            </a:r>
            <a:endParaRPr lang="x-none" altLang="fr-FR">
              <a:solidFill>
                <a:schemeClr val="bg2"/>
              </a:solidFill>
              <a:sym typeface="+mn-ea"/>
            </a:endParaRPr>
          </a:p>
        </p:txBody>
      </p:sp>
      <p:pic>
        <p:nvPicPr>
          <p:cNvPr id="2" name="Picture 1" descr="capS"/>
          <p:cNvPicPr>
            <a:picLocks noChangeAspect="1"/>
          </p:cNvPicPr>
          <p:nvPr/>
        </p:nvPicPr>
        <p:blipFill>
          <a:blip r:embed="rId1"/>
          <a:stretch>
            <a:fillRect/>
          </a:stretch>
        </p:blipFill>
        <p:spPr>
          <a:xfrm>
            <a:off x="9037320" y="2863215"/>
            <a:ext cx="1739900" cy="2894965"/>
          </a:xfrm>
          <a:prstGeom prst="rect">
            <a:avLst/>
          </a:prstGeom>
        </p:spPr>
      </p:pic>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SimSun"/>
        <a:cs typeface=""/>
      </a:majorFont>
      <a:minorFont>
        <a:latin typeface="Arial"/>
        <a:ea typeface="SimSun"/>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41011</Words>
  <Application>Kingsoft Office WPP</Application>
  <PresentationFormat>Widescreen</PresentationFormat>
  <Paragraphs>844</Paragraphs>
  <Slides>68</Slides>
  <Notes>0</Notes>
  <HiddenSlides>0</HiddenSlides>
  <MMClips>0</MMClips>
  <ScaleCrop>false</ScaleCrop>
  <HeadingPairs>
    <vt:vector size="4" baseType="variant">
      <vt:variant>
        <vt:lpstr>主题</vt:lpstr>
      </vt:variant>
      <vt:variant>
        <vt:i4>1</vt:i4>
      </vt:variant>
      <vt:variant>
        <vt:lpstr>幻灯片标题</vt:lpstr>
      </vt:variant>
      <vt:variant>
        <vt:i4>68</vt:i4>
      </vt:variant>
    </vt:vector>
  </HeadingPairs>
  <TitlesOfParts>
    <vt:vector size="69" baseType="lpstr">
      <vt:lpstr>1_Default Design</vt:lpstr>
      <vt:lpstr>Framework SYMFONY</vt:lpstr>
      <vt:lpstr>Presentation de Symfony, un framework PHP</vt:lpstr>
      <vt:lpstr>PowerPoint 演示文稿</vt:lpstr>
      <vt:lpstr>Presentation de Symfony, un framework PHP</vt:lpstr>
      <vt:lpstr>Presentation de Symfony, un framework PHP</vt:lpstr>
      <vt:lpstr>Presentation de Symfony, un framework PHP</vt:lpstr>
      <vt:lpstr>Presentation de Symfony, un framework PHP</vt:lpstr>
      <vt:lpstr>PowerPoint 演示文稿</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Presentation de Symfony, un framework PHP</vt:lpstr>
      <vt:lpstr>Le routeur de symfony</vt:lpstr>
      <vt:lpstr>Le routeur de symfony</vt:lpstr>
      <vt:lpstr>Le routeur de symfony</vt:lpstr>
      <vt:lpstr>Le routeur de symfony</vt:lpstr>
      <vt:lpstr>Le routeur de symfony</vt:lpstr>
      <vt:lpstr>Le routeur de symfony</vt:lpstr>
      <vt:lpstr>Le routeur de symfony</vt:lpstr>
      <vt:lpstr>Le routeur de symfony</vt:lpstr>
      <vt:lpstr>Le routeur de symfony</vt:lpstr>
      <vt:lpstr>Le routeur de symfony</vt:lpstr>
      <vt:lpstr>Le routeur de symfony</vt:lpstr>
      <vt:lpstr>Le routeur de symfony</vt:lpstr>
      <vt:lpstr>Le routeur de symfony</vt:lpstr>
      <vt:lpstr>Le routeur de symfony</vt:lpstr>
      <vt:lpstr>Le routeur de symfony</vt:lpstr>
      <vt:lpstr>Le routeur de symfony</vt:lpstr>
      <vt:lpstr>Le routeur de symfony</vt:lpstr>
      <vt:lpstr> Les contrôleurs avec Symfony2</vt:lpstr>
      <vt:lpstr> Les contrôleurs avec Symfony2</vt:lpstr>
      <vt:lpstr> Les contrôleurs avec Symfony2</vt:lpstr>
      <vt:lpstr> Les contrôleurs avec Symfony2</vt:lpstr>
      <vt:lpstr> Les contrôleurs avec Symfony2</vt:lpstr>
      <vt:lpstr> Les contrôleurs avec Symfony2</vt:lpstr>
      <vt:lpstr> Les contrôleurs avec Symfony2</vt:lpstr>
      <vt:lpstr> Les contrôleurs avec Symfony2</vt:lpstr>
      <vt:lpstr> Le moteur template twig</vt:lpstr>
      <vt:lpstr> Le moteur template twig</vt:lpstr>
      <vt:lpstr> Le moteur template twig</vt:lpstr>
      <vt:lpstr>PowerPoint 演示文稿</vt:lpstr>
      <vt:lpstr> Le moteur template twig</vt:lpstr>
      <vt:lpstr> Le moteur template twig</vt:lpstr>
      <vt:lpstr> Le moteur template twig</vt:lpstr>
      <vt:lpstr> Le moteur template twig</vt:lpstr>
      <vt:lpstr> Le moteur template twig</vt:lpstr>
      <vt:lpstr> Le moteur template twig</vt:lpstr>
      <vt:lpstr> Le moteur template twig</vt:lpstr>
      <vt:lpstr> Gérer la base de données avec Doctrine2</vt:lpstr>
      <vt:lpstr> Gérer la base de données avec Doctrine2</vt:lpstr>
      <vt:lpstr> Gérer la base de données avec Doctrine2</vt:lpstr>
      <vt:lpstr> Gérer la base de données avec Doctrine2</vt:lpstr>
      <vt:lpstr> Gérer la base de données avec Doctrine2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SYMFONY</dc:title>
  <dc:creator>jordan</dc:creator>
  <cp:lastModifiedBy>jordan</cp:lastModifiedBy>
  <cp:revision>194</cp:revision>
  <dcterms:created xsi:type="dcterms:W3CDTF">2018-04-04T10:06:11Z</dcterms:created>
  <dcterms:modified xsi:type="dcterms:W3CDTF">2018-04-04T10:06:11Z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1036-10.1.0.5672</vt:lpwstr>
  </property>
</Properties>
</file>