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60" r:id="rId4"/>
    <p:sldId id="258" r:id="rId5"/>
    <p:sldId id="502" r:id="rId6"/>
    <p:sldId id="281" r:id="rId7"/>
    <p:sldId id="282" r:id="rId8"/>
    <p:sldId id="427" r:id="rId9"/>
    <p:sldId id="459" r:id="rId10"/>
    <p:sldId id="429" r:id="rId11"/>
    <p:sldId id="501" r:id="rId12"/>
    <p:sldId id="506" r:id="rId13"/>
    <p:sldId id="259" r:id="rId14"/>
    <p:sldId id="513" r:id="rId15"/>
    <p:sldId id="512" r:id="rId16"/>
    <p:sldId id="261" r:id="rId17"/>
    <p:sldId id="505" r:id="rId18"/>
    <p:sldId id="515" r:id="rId19"/>
    <p:sldId id="265" r:id="rId20"/>
    <p:sldId id="268" r:id="rId21"/>
    <p:sldId id="266" r:id="rId22"/>
    <p:sldId id="272" r:id="rId23"/>
    <p:sldId id="273" r:id="rId24"/>
    <p:sldId id="274" r:id="rId25"/>
    <p:sldId id="509" r:id="rId26"/>
    <p:sldId id="516" r:id="rId27"/>
    <p:sldId id="510" r:id="rId28"/>
    <p:sldId id="508" r:id="rId29"/>
    <p:sldId id="511" r:id="rId30"/>
    <p:sldId id="276" r:id="rId31"/>
    <p:sldId id="278" r:id="rId32"/>
    <p:sldId id="507" r:id="rId33"/>
    <p:sldId id="271" r:id="rId34"/>
    <p:sldId id="279" r:id="rId35"/>
    <p:sldId id="280" r:id="rId36"/>
    <p:sldId id="267" r:id="rId37"/>
    <p:sldId id="262" r:id="rId38"/>
    <p:sldId id="503" r:id="rId39"/>
    <p:sldId id="514" r:id="rId40"/>
    <p:sldId id="504" r:id="rId41"/>
    <p:sldId id="263" r:id="rId42"/>
    <p:sldId id="26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5A7D8-F9F4-94A9-DCF3-D90C68F5267B}" name="Hannah A. Sipe" initials="HAS" userId="S::sipeh@uw.edu::112117a2-92b1-4b4e-881f-05bccf76d26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77"/>
    <p:restoredTop sz="79563"/>
  </p:normalViewPr>
  <p:slideViewPr>
    <p:cSldViewPr snapToGrid="0">
      <p:cViewPr varScale="1">
        <p:scale>
          <a:sx n="87" d="100"/>
          <a:sy n="87" d="100"/>
        </p:scale>
        <p:origin x="1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3FCA2-F6F2-0649-86A8-00DE21273654}" type="datetimeFigureOut">
              <a:rPr lang="en-US" smtClean="0"/>
              <a:t>5/23/23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524BE-9B0D-E349-84F3-99B53B10855E}" type="slidenum">
              <a:rPr lang="en-US" smtClean="0"/>
              <a:t>‹#›</a:t>
            </a:fld>
            <a:endParaRPr lang="en-US"/>
          </a:p>
        </p:txBody>
      </p:sp>
    </p:spTree>
    <p:extLst>
      <p:ext uri="{BB962C8B-B14F-4D97-AF65-F5344CB8AC3E}">
        <p14:creationId xmlns:p14="http://schemas.microsoft.com/office/powerpoint/2010/main" val="149016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 lot of uncertainty about what is causing the observed trends in population growth at Zealandia</a:t>
            </a:r>
          </a:p>
          <a:p>
            <a:r>
              <a:rPr lang="en-US" dirty="0"/>
              <a:t>Managers want to know how they should manage in light of this uncertainty</a:t>
            </a:r>
          </a:p>
          <a:p>
            <a:r>
              <a:rPr lang="en-US" dirty="0"/>
              <a:t>So, we are developing an Structured decision making framework to help them make decisions</a:t>
            </a:r>
          </a:p>
        </p:txBody>
      </p:sp>
      <p:sp>
        <p:nvSpPr>
          <p:cNvPr id="4" name="Slide Number Placeholder 3"/>
          <p:cNvSpPr>
            <a:spLocks noGrp="1"/>
          </p:cNvSpPr>
          <p:nvPr>
            <p:ph type="sldNum" sz="quarter" idx="5"/>
          </p:nvPr>
        </p:nvSpPr>
        <p:spPr/>
        <p:txBody>
          <a:bodyPr/>
          <a:lstStyle/>
          <a:p>
            <a:fld id="{271524BE-9B0D-E349-84F3-99B53B10855E}" type="slidenum">
              <a:rPr lang="en-US" smtClean="0"/>
              <a:t>4</a:t>
            </a:fld>
            <a:endParaRPr lang="en-US"/>
          </a:p>
        </p:txBody>
      </p:sp>
    </p:spTree>
    <p:extLst>
      <p:ext uri="{BB962C8B-B14F-4D97-AF65-F5344CB8AC3E}">
        <p14:creationId xmlns:p14="http://schemas.microsoft.com/office/powerpoint/2010/main" val="656614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1524BE-9B0D-E349-84F3-99B53B10855E}" type="slidenum">
              <a:rPr lang="en-US" smtClean="0"/>
              <a:t>33</a:t>
            </a:fld>
            <a:endParaRPr lang="en-US"/>
          </a:p>
        </p:txBody>
      </p:sp>
    </p:spTree>
    <p:extLst>
      <p:ext uri="{BB962C8B-B14F-4D97-AF65-F5344CB8AC3E}">
        <p14:creationId xmlns:p14="http://schemas.microsoft.com/office/powerpoint/2010/main" val="965226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priorities: Compare </a:t>
            </a:r>
            <a:r>
              <a:rPr lang="en-US" dirty="0" err="1"/>
              <a:t>QVoI</a:t>
            </a:r>
            <a:r>
              <a:rPr lang="en-US" dirty="0"/>
              <a:t> against the ability to reduce uncertainty about each hypothesis</a:t>
            </a:r>
          </a:p>
          <a:p>
            <a:endParaRPr lang="en-US" dirty="0"/>
          </a:p>
          <a:p>
            <a:endParaRPr lang="en-US" dirty="0"/>
          </a:p>
          <a:p>
            <a:r>
              <a:rPr lang="en-US" dirty="0"/>
              <a:t>Depending on the outcomes of </a:t>
            </a:r>
            <a:r>
              <a:rPr lang="en-US" dirty="0" err="1"/>
              <a:t>QVoI</a:t>
            </a:r>
            <a:r>
              <a:rPr lang="en-US" dirty="0"/>
              <a:t>, additional analyses, including quantitative </a:t>
            </a:r>
            <a:r>
              <a:rPr lang="en-US" dirty="0" err="1"/>
              <a:t>VoI</a:t>
            </a:r>
            <a:r>
              <a:rPr lang="en-US" dirty="0"/>
              <a:t>, may be conducted on the high priority uncertainties</a:t>
            </a:r>
          </a:p>
          <a:p>
            <a:endParaRPr lang="en-US" dirty="0"/>
          </a:p>
        </p:txBody>
      </p:sp>
      <p:sp>
        <p:nvSpPr>
          <p:cNvPr id="4" name="Slide Number Placeholder 3"/>
          <p:cNvSpPr>
            <a:spLocks noGrp="1"/>
          </p:cNvSpPr>
          <p:nvPr>
            <p:ph type="sldNum" sz="quarter" idx="5"/>
          </p:nvPr>
        </p:nvSpPr>
        <p:spPr/>
        <p:txBody>
          <a:bodyPr/>
          <a:lstStyle/>
          <a:p>
            <a:fld id="{271524BE-9B0D-E349-84F3-99B53B10855E}" type="slidenum">
              <a:rPr lang="en-US" smtClean="0"/>
              <a:t>36</a:t>
            </a:fld>
            <a:endParaRPr lang="en-US"/>
          </a:p>
        </p:txBody>
      </p:sp>
    </p:spTree>
    <p:extLst>
      <p:ext uri="{BB962C8B-B14F-4D97-AF65-F5344CB8AC3E}">
        <p14:creationId xmlns:p14="http://schemas.microsoft.com/office/powerpoint/2010/main" val="557224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1524BE-9B0D-E349-84F3-99B53B10855E}" type="slidenum">
              <a:rPr lang="en-US" smtClean="0"/>
              <a:t>37</a:t>
            </a:fld>
            <a:endParaRPr lang="en-US"/>
          </a:p>
        </p:txBody>
      </p:sp>
    </p:spTree>
    <p:extLst>
      <p:ext uri="{BB962C8B-B14F-4D97-AF65-F5344CB8AC3E}">
        <p14:creationId xmlns:p14="http://schemas.microsoft.com/office/powerpoint/2010/main" val="2128771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have another discussion meeting after? Up to the group</a:t>
            </a:r>
          </a:p>
        </p:txBody>
      </p:sp>
      <p:sp>
        <p:nvSpPr>
          <p:cNvPr id="4" name="Slide Number Placeholder 3"/>
          <p:cNvSpPr>
            <a:spLocks noGrp="1"/>
          </p:cNvSpPr>
          <p:nvPr>
            <p:ph type="sldNum" sz="quarter" idx="5"/>
          </p:nvPr>
        </p:nvSpPr>
        <p:spPr/>
        <p:txBody>
          <a:bodyPr/>
          <a:lstStyle/>
          <a:p>
            <a:fld id="{271524BE-9B0D-E349-84F3-99B53B10855E}" type="slidenum">
              <a:rPr lang="en-US" smtClean="0"/>
              <a:t>41</a:t>
            </a:fld>
            <a:endParaRPr lang="en-US"/>
          </a:p>
        </p:txBody>
      </p:sp>
    </p:spTree>
    <p:extLst>
      <p:ext uri="{BB962C8B-B14F-4D97-AF65-F5344CB8AC3E}">
        <p14:creationId xmlns:p14="http://schemas.microsoft.com/office/powerpoint/2010/main" val="194805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what we need is a cognitive map of the problem to help us think about reintroduction problems and SDM is a way to build that map</a:t>
            </a:r>
          </a:p>
          <a:p>
            <a:r>
              <a:rPr lang="en-US" dirty="0"/>
              <a:t>1.) Experts in DA have recognized that all decision have these same components, from simple problems to super complex problems. And by breaking the problem down into its  parts,  helps us to deal with complexity and find those aspects that  make the decision difficult</a:t>
            </a:r>
          </a:p>
          <a:p>
            <a:r>
              <a:rPr lang="en-US" dirty="0"/>
              <a:t>2.) The things we want to get out of making decisions (values, objectives or goals), should drive the analysis. However, this is not often how we think about decisions, we often think first about what we can do  or the actions we can take. But SDM put our goals first, then the alternatives come second</a:t>
            </a:r>
          </a:p>
          <a:p>
            <a:endParaRPr lang="en-US" dirty="0"/>
          </a:p>
        </p:txBody>
      </p:sp>
      <p:sp>
        <p:nvSpPr>
          <p:cNvPr id="4" name="Slide Number Placeholder 3"/>
          <p:cNvSpPr>
            <a:spLocks noGrp="1"/>
          </p:cNvSpPr>
          <p:nvPr>
            <p:ph type="sldNum" sz="quarter" idx="5"/>
          </p:nvPr>
        </p:nvSpPr>
        <p:spPr/>
        <p:txBody>
          <a:bodyPr/>
          <a:lstStyle/>
          <a:p>
            <a:fld id="{D9DC8202-BC64-A34D-B03A-A671D1DA9CC8}" type="slidenum">
              <a:rPr lang="en-US" smtClean="0"/>
              <a:t>5</a:t>
            </a:fld>
            <a:endParaRPr lang="en-US"/>
          </a:p>
        </p:txBody>
      </p:sp>
    </p:spTree>
    <p:extLst>
      <p:ext uri="{BB962C8B-B14F-4D97-AF65-F5344CB8AC3E}">
        <p14:creationId xmlns:p14="http://schemas.microsoft.com/office/powerpoint/2010/main" val="174147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1524BE-9B0D-E349-84F3-99B53B10855E}" type="slidenum">
              <a:rPr lang="en-US" smtClean="0"/>
              <a:t>6</a:t>
            </a:fld>
            <a:endParaRPr lang="en-US"/>
          </a:p>
        </p:txBody>
      </p:sp>
    </p:spTree>
    <p:extLst>
      <p:ext uri="{BB962C8B-B14F-4D97-AF65-F5344CB8AC3E}">
        <p14:creationId xmlns:p14="http://schemas.microsoft.com/office/powerpoint/2010/main" val="18409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Objectives articulated for Zealandia </a:t>
            </a:r>
            <a:r>
              <a:rPr lang="en-US" dirty="0" err="1"/>
              <a:t>Hihi</a:t>
            </a:r>
            <a:r>
              <a:rPr lang="en-US" dirty="0"/>
              <a:t> were the same as national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number of Hihi at Zealandia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 reliance on intensive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Lower cost to manage Hihi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Increased appreciation locally and by visitors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9DC8202-BC64-A34D-B03A-A671D1DA9CC8}" type="slidenum">
              <a:rPr lang="en-US" smtClean="0"/>
              <a:t>8</a:t>
            </a:fld>
            <a:endParaRPr lang="en-US"/>
          </a:p>
        </p:txBody>
      </p:sp>
    </p:spTree>
    <p:extLst>
      <p:ext uri="{BB962C8B-B14F-4D97-AF65-F5344CB8AC3E}">
        <p14:creationId xmlns:p14="http://schemas.microsoft.com/office/powerpoint/2010/main" val="413922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During initial meetings, participants were asked to develop a list of hypotheses about what is causing the stagnant population growth of Hihi at Zealandia, along with potential alternative management actions that would be promising to implement if a given hypothesis was true.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Group came up with 12 hypotheses and actions for each, here are the first 2 hypotheses and the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9DC8202-BC64-A34D-B03A-A671D1DA9CC8}" type="slidenum">
              <a:rPr lang="en-US" smtClean="0"/>
              <a:t>9</a:t>
            </a:fld>
            <a:endParaRPr lang="en-US"/>
          </a:p>
        </p:txBody>
      </p:sp>
    </p:spTree>
    <p:extLst>
      <p:ext uri="{BB962C8B-B14F-4D97-AF65-F5344CB8AC3E}">
        <p14:creationId xmlns:p14="http://schemas.microsoft.com/office/powerpoint/2010/main" val="2000497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the management alternatives described for each hypothesis, general alternatives were generated to explore the impact of Zealandia Hihi at a national level. These general alternatives include:</a:t>
            </a:r>
          </a:p>
          <a:p>
            <a:endParaRPr lang="en-US" dirty="0"/>
          </a:p>
          <a:p>
            <a:endParaRPr lang="en-US" dirty="0"/>
          </a:p>
        </p:txBody>
      </p:sp>
      <p:sp>
        <p:nvSpPr>
          <p:cNvPr id="4" name="Slide Number Placeholder 3"/>
          <p:cNvSpPr>
            <a:spLocks noGrp="1"/>
          </p:cNvSpPr>
          <p:nvPr>
            <p:ph type="sldNum" sz="quarter" idx="5"/>
          </p:nvPr>
        </p:nvSpPr>
        <p:spPr/>
        <p:txBody>
          <a:bodyPr/>
          <a:lstStyle/>
          <a:p>
            <a:fld id="{D9DC8202-BC64-A34D-B03A-A671D1DA9CC8}" type="slidenum">
              <a:rPr lang="en-US" smtClean="0"/>
              <a:t>10</a:t>
            </a:fld>
            <a:endParaRPr lang="en-US"/>
          </a:p>
        </p:txBody>
      </p:sp>
    </p:spTree>
    <p:extLst>
      <p:ext uri="{BB962C8B-B14F-4D97-AF65-F5344CB8AC3E}">
        <p14:creationId xmlns:p14="http://schemas.microsoft.com/office/powerpoint/2010/main" val="387085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list of all the hypotheses generated </a:t>
            </a:r>
          </a:p>
        </p:txBody>
      </p:sp>
      <p:sp>
        <p:nvSpPr>
          <p:cNvPr id="4" name="Slide Number Placeholder 3"/>
          <p:cNvSpPr>
            <a:spLocks noGrp="1"/>
          </p:cNvSpPr>
          <p:nvPr>
            <p:ph type="sldNum" sz="quarter" idx="5"/>
          </p:nvPr>
        </p:nvSpPr>
        <p:spPr/>
        <p:txBody>
          <a:bodyPr/>
          <a:lstStyle/>
          <a:p>
            <a:fld id="{271524BE-9B0D-E349-84F3-99B53B10855E}" type="slidenum">
              <a:rPr lang="en-US" smtClean="0"/>
              <a:t>11</a:t>
            </a:fld>
            <a:endParaRPr lang="en-US"/>
          </a:p>
        </p:txBody>
      </p:sp>
    </p:spTree>
    <p:extLst>
      <p:ext uri="{BB962C8B-B14F-4D97-AF65-F5344CB8AC3E}">
        <p14:creationId xmlns:p14="http://schemas.microsoft.com/office/powerpoint/2010/main" val="254884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 will be digging into value of information</a:t>
            </a:r>
          </a:p>
        </p:txBody>
      </p:sp>
      <p:sp>
        <p:nvSpPr>
          <p:cNvPr id="4" name="Slide Number Placeholder 3"/>
          <p:cNvSpPr>
            <a:spLocks noGrp="1"/>
          </p:cNvSpPr>
          <p:nvPr>
            <p:ph type="sldNum" sz="quarter" idx="5"/>
          </p:nvPr>
        </p:nvSpPr>
        <p:spPr/>
        <p:txBody>
          <a:bodyPr/>
          <a:lstStyle/>
          <a:p>
            <a:fld id="{271524BE-9B0D-E349-84F3-99B53B10855E}" type="slidenum">
              <a:rPr lang="en-US" smtClean="0"/>
              <a:t>12</a:t>
            </a:fld>
            <a:endParaRPr lang="en-US"/>
          </a:p>
        </p:txBody>
      </p:sp>
    </p:spTree>
    <p:extLst>
      <p:ext uri="{BB962C8B-B14F-4D97-AF65-F5344CB8AC3E}">
        <p14:creationId xmlns:p14="http://schemas.microsoft.com/office/powerpoint/2010/main" val="3108235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list of all the hypotheses generated </a:t>
            </a:r>
          </a:p>
          <a:p>
            <a:endParaRPr lang="en-US" dirty="0"/>
          </a:p>
          <a:p>
            <a:r>
              <a:rPr lang="en-US" dirty="0"/>
              <a:t>Of the current hypotheses (from 1-6) are there any you have questions about or would like to discuss?</a:t>
            </a:r>
          </a:p>
          <a:p>
            <a:endParaRPr lang="en-US" dirty="0"/>
          </a:p>
          <a:p>
            <a:r>
              <a:rPr lang="en-US" dirty="0"/>
              <a:t>We asked if there were any hypotheses we should add to our list and we got 6 additional hypotheses. Are there any you have questions about or would like to discuss?</a:t>
            </a:r>
          </a:p>
        </p:txBody>
      </p:sp>
      <p:sp>
        <p:nvSpPr>
          <p:cNvPr id="4" name="Slide Number Placeholder 3"/>
          <p:cNvSpPr>
            <a:spLocks noGrp="1"/>
          </p:cNvSpPr>
          <p:nvPr>
            <p:ph type="sldNum" sz="quarter" idx="5"/>
          </p:nvPr>
        </p:nvSpPr>
        <p:spPr/>
        <p:txBody>
          <a:bodyPr/>
          <a:lstStyle/>
          <a:p>
            <a:fld id="{271524BE-9B0D-E349-84F3-99B53B10855E}" type="slidenum">
              <a:rPr lang="en-US" smtClean="0"/>
              <a:t>14</a:t>
            </a:fld>
            <a:endParaRPr lang="en-US"/>
          </a:p>
        </p:txBody>
      </p:sp>
    </p:spTree>
    <p:extLst>
      <p:ext uri="{BB962C8B-B14F-4D97-AF65-F5344CB8AC3E}">
        <p14:creationId xmlns:p14="http://schemas.microsoft.com/office/powerpoint/2010/main" val="66912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D3BF-36ED-303A-0E22-4C6BFA90D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B5693-949D-B7F8-AE84-CB150ABDD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2AB7B-3020-DA0C-C994-345D317E40E4}"/>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5" name="Footer Placeholder 4">
            <a:extLst>
              <a:ext uri="{FF2B5EF4-FFF2-40B4-BE49-F238E27FC236}">
                <a16:creationId xmlns:a16="http://schemas.microsoft.com/office/drawing/2014/main" id="{6644064A-A00F-5C01-98C8-46120F7DF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60BBD-930E-0CF9-DFC4-9562B248B0AE}"/>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241225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46B7-2720-836C-11C4-45FB40BE55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1ACDB-B122-EA82-BB5E-9255707F6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3D09A-4A0E-27C2-A0A5-B498B4C40AC5}"/>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5" name="Footer Placeholder 4">
            <a:extLst>
              <a:ext uri="{FF2B5EF4-FFF2-40B4-BE49-F238E27FC236}">
                <a16:creationId xmlns:a16="http://schemas.microsoft.com/office/drawing/2014/main" id="{12CE0AA2-BCEB-D070-55C4-A7C2E7AD7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65963-7AF0-ACE6-147A-25108C58AD32}"/>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281928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EB3AD-253B-771D-3C6E-962487BD99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93CE85-AE28-1178-723D-15AF42269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03E67-ECA8-5D22-85D1-3317873DDE59}"/>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5" name="Footer Placeholder 4">
            <a:extLst>
              <a:ext uri="{FF2B5EF4-FFF2-40B4-BE49-F238E27FC236}">
                <a16:creationId xmlns:a16="http://schemas.microsoft.com/office/drawing/2014/main" id="{D6BE113A-92C5-0E37-C3C0-8FE37B5F4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57E1A-09A5-FE9A-C636-D5F7CCEA984E}"/>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183965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A7E7-9CD5-B65F-9B15-B43AFAE61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77170-01B2-0D59-91EC-71386EEC0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29D20-8237-411E-ECFA-357587FE34CF}"/>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5" name="Footer Placeholder 4">
            <a:extLst>
              <a:ext uri="{FF2B5EF4-FFF2-40B4-BE49-F238E27FC236}">
                <a16:creationId xmlns:a16="http://schemas.microsoft.com/office/drawing/2014/main" id="{FD6C0793-8118-418D-99DB-9E658E346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286EF-9400-79D9-030B-AE1B468D579A}"/>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9391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382-F070-FB29-C854-0D975228E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73D7CC-3A4B-B883-B66F-F944D7E44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A1680-104B-9F46-FF67-66E479F966A2}"/>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5" name="Footer Placeholder 4">
            <a:extLst>
              <a:ext uri="{FF2B5EF4-FFF2-40B4-BE49-F238E27FC236}">
                <a16:creationId xmlns:a16="http://schemas.microsoft.com/office/drawing/2014/main" id="{CFC93DD8-8E34-3B01-F640-D721B9594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A02BD-3B01-7ECC-8EAD-FE97DE432C8A}"/>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278717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2CA3-B2B0-5ABE-B263-FF64D8B5C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5F738-9941-AECE-5858-C9321BFAC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E5CF0B-E7A9-8AF9-2B59-A3291A299B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6AAA71-7C00-50F9-925C-4CA139EF8B4D}"/>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6" name="Footer Placeholder 5">
            <a:extLst>
              <a:ext uri="{FF2B5EF4-FFF2-40B4-BE49-F238E27FC236}">
                <a16:creationId xmlns:a16="http://schemas.microsoft.com/office/drawing/2014/main" id="{47A59106-84AA-F1F8-B988-85E6E6228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3DE90-21C1-9C4F-A26B-606540BC048A}"/>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409197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9666-9682-9854-9725-0C0AFF6D6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51A947-F203-DEFC-4629-2F5784ADF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B16E7-DF37-D4FE-80CE-5C62C73A89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7177C-385F-32D0-E6A2-FD016F843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C5C0EB-C3A9-5D50-B363-DB77BE3A0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401D54-D50D-E598-D8DB-8898EB3A8D52}"/>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8" name="Footer Placeholder 7">
            <a:extLst>
              <a:ext uri="{FF2B5EF4-FFF2-40B4-BE49-F238E27FC236}">
                <a16:creationId xmlns:a16="http://schemas.microsoft.com/office/drawing/2014/main" id="{36897E8B-5601-64A8-3A06-BB19C3105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498EEB-CAB8-F181-3695-6CA704C69CF3}"/>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308085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EEC6-E09E-C0DF-E131-2EF4F65EF3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5D79B-63CC-FA49-E315-755576D13F8C}"/>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4" name="Footer Placeholder 3">
            <a:extLst>
              <a:ext uri="{FF2B5EF4-FFF2-40B4-BE49-F238E27FC236}">
                <a16:creationId xmlns:a16="http://schemas.microsoft.com/office/drawing/2014/main" id="{2FD78C20-8864-5E67-A634-C376F77B0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60218A-6F43-0064-4098-B3E41AC1680A}"/>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27974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4384E-B82D-352A-EB21-3E82071AC5A1}"/>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3" name="Footer Placeholder 2">
            <a:extLst>
              <a:ext uri="{FF2B5EF4-FFF2-40B4-BE49-F238E27FC236}">
                <a16:creationId xmlns:a16="http://schemas.microsoft.com/office/drawing/2014/main" id="{C0BF249B-C928-89A6-F3C6-FA40859D0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8ACFCE-DE99-BF37-A3EA-28517C96C351}"/>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78291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2BEE-D466-D641-276D-1E2396AB8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DC6768-B32F-E6C3-70C7-4A575EC44E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921D4D-E10E-A1D4-D7B5-3CC632C4E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15BD4-86ED-E815-49C0-BCE3ADA5CDCC}"/>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6" name="Footer Placeholder 5">
            <a:extLst>
              <a:ext uri="{FF2B5EF4-FFF2-40B4-BE49-F238E27FC236}">
                <a16:creationId xmlns:a16="http://schemas.microsoft.com/office/drawing/2014/main" id="{5E128F10-EF06-37B7-AC75-289ABB39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A1EF6-B53A-A2A0-794B-022BEDACD40F}"/>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86688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F054-50E5-1C98-E210-F8E7CACE6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47E734-81D4-4C66-A1F9-824301C99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FBF86-9E1B-A6F9-170F-02C34D16F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37A05-9AA1-37A3-58B1-3C18B2227369}"/>
              </a:ext>
            </a:extLst>
          </p:cNvPr>
          <p:cNvSpPr>
            <a:spLocks noGrp="1"/>
          </p:cNvSpPr>
          <p:nvPr>
            <p:ph type="dt" sz="half" idx="10"/>
          </p:nvPr>
        </p:nvSpPr>
        <p:spPr/>
        <p:txBody>
          <a:bodyPr/>
          <a:lstStyle/>
          <a:p>
            <a:fld id="{2AD0E135-34B6-2C47-84A0-AF42AA4F8C53}" type="datetimeFigureOut">
              <a:rPr lang="en-US" smtClean="0"/>
              <a:t>5/23/23</a:t>
            </a:fld>
            <a:endParaRPr lang="en-US"/>
          </a:p>
        </p:txBody>
      </p:sp>
      <p:sp>
        <p:nvSpPr>
          <p:cNvPr id="6" name="Footer Placeholder 5">
            <a:extLst>
              <a:ext uri="{FF2B5EF4-FFF2-40B4-BE49-F238E27FC236}">
                <a16:creationId xmlns:a16="http://schemas.microsoft.com/office/drawing/2014/main" id="{5E31E2B1-5C44-158B-FFF5-6ECB219EDC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924FD-4418-743A-C2DB-26B94EEACC64}"/>
              </a:ext>
            </a:extLst>
          </p:cNvPr>
          <p:cNvSpPr>
            <a:spLocks noGrp="1"/>
          </p:cNvSpPr>
          <p:nvPr>
            <p:ph type="sldNum" sz="quarter" idx="12"/>
          </p:nvPr>
        </p:nvSpPr>
        <p:spPr/>
        <p:txBody>
          <a:bodyPr/>
          <a:lstStyle/>
          <a:p>
            <a:fld id="{93BCCAD4-9378-574B-9A03-65A328EFD436}" type="slidenum">
              <a:rPr lang="en-US" smtClean="0"/>
              <a:t>‹#›</a:t>
            </a:fld>
            <a:endParaRPr lang="en-US"/>
          </a:p>
        </p:txBody>
      </p:sp>
    </p:spTree>
    <p:extLst>
      <p:ext uri="{BB962C8B-B14F-4D97-AF65-F5344CB8AC3E}">
        <p14:creationId xmlns:p14="http://schemas.microsoft.com/office/powerpoint/2010/main" val="154469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E0BC0-2F65-6F3D-67CA-43EEA243D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AFBD6F-EE31-2371-EF41-F2F103EF0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9427F-4C3C-92FD-1782-6A46581AE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0E135-34B6-2C47-84A0-AF42AA4F8C53}" type="datetimeFigureOut">
              <a:rPr lang="en-US" smtClean="0"/>
              <a:t>5/23/23</a:t>
            </a:fld>
            <a:endParaRPr lang="en-US"/>
          </a:p>
        </p:txBody>
      </p:sp>
      <p:sp>
        <p:nvSpPr>
          <p:cNvPr id="5" name="Footer Placeholder 4">
            <a:extLst>
              <a:ext uri="{FF2B5EF4-FFF2-40B4-BE49-F238E27FC236}">
                <a16:creationId xmlns:a16="http://schemas.microsoft.com/office/drawing/2014/main" id="{64A6C76A-FAF4-3325-F101-0CF563B87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1050A7-1132-F4EF-628A-4391367E7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CCAD4-9378-574B-9A03-65A328EFD436}" type="slidenum">
              <a:rPr lang="en-US" smtClean="0"/>
              <a:t>‹#›</a:t>
            </a:fld>
            <a:endParaRPr lang="en-US"/>
          </a:p>
        </p:txBody>
      </p:sp>
    </p:spTree>
    <p:extLst>
      <p:ext uri="{BB962C8B-B14F-4D97-AF65-F5344CB8AC3E}">
        <p14:creationId xmlns:p14="http://schemas.microsoft.com/office/powerpoint/2010/main" val="2807300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39F8-226C-3235-DA06-CA482D216589}"/>
              </a:ext>
            </a:extLst>
          </p:cNvPr>
          <p:cNvSpPr>
            <a:spLocks noGrp="1"/>
          </p:cNvSpPr>
          <p:nvPr>
            <p:ph type="ctrTitle"/>
          </p:nvPr>
        </p:nvSpPr>
        <p:spPr/>
        <p:txBody>
          <a:bodyPr/>
          <a:lstStyle/>
          <a:p>
            <a:r>
              <a:rPr lang="en-US" dirty="0"/>
              <a:t>Zealandia </a:t>
            </a:r>
            <a:r>
              <a:rPr lang="en-US" dirty="0" err="1"/>
              <a:t>Hihi</a:t>
            </a:r>
            <a:r>
              <a:rPr lang="en-US" dirty="0"/>
              <a:t> Update and Hypotheses</a:t>
            </a:r>
          </a:p>
        </p:txBody>
      </p:sp>
      <p:sp>
        <p:nvSpPr>
          <p:cNvPr id="3" name="Subtitle 2">
            <a:extLst>
              <a:ext uri="{FF2B5EF4-FFF2-40B4-BE49-F238E27FC236}">
                <a16:creationId xmlns:a16="http://schemas.microsoft.com/office/drawing/2014/main" id="{57BE707B-CC47-F1DE-5CE2-930E45856FBF}"/>
              </a:ext>
            </a:extLst>
          </p:cNvPr>
          <p:cNvSpPr>
            <a:spLocks noGrp="1"/>
          </p:cNvSpPr>
          <p:nvPr>
            <p:ph type="subTitle" idx="1"/>
          </p:nvPr>
        </p:nvSpPr>
        <p:spPr/>
        <p:txBody>
          <a:bodyPr/>
          <a:lstStyle/>
          <a:p>
            <a:r>
              <a:rPr lang="en-US" dirty="0"/>
              <a:t>May 16</a:t>
            </a:r>
            <a:r>
              <a:rPr lang="en-US" baseline="30000" dirty="0"/>
              <a:t>th</a:t>
            </a:r>
            <a:r>
              <a:rPr lang="en-US" dirty="0"/>
              <a:t>/May 17</a:t>
            </a:r>
            <a:r>
              <a:rPr lang="en-US" baseline="30000" dirty="0"/>
              <a:t>th</a:t>
            </a:r>
            <a:r>
              <a:rPr lang="en-US" dirty="0"/>
              <a:t> </a:t>
            </a:r>
          </a:p>
        </p:txBody>
      </p:sp>
    </p:spTree>
    <p:extLst>
      <p:ext uri="{BB962C8B-B14F-4D97-AF65-F5344CB8AC3E}">
        <p14:creationId xmlns:p14="http://schemas.microsoft.com/office/powerpoint/2010/main" val="284730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2288-ADAD-AE26-5414-7181387B1D52}"/>
              </a:ext>
            </a:extLst>
          </p:cNvPr>
          <p:cNvSpPr>
            <a:spLocks noGrp="1"/>
          </p:cNvSpPr>
          <p:nvPr>
            <p:ph type="title"/>
          </p:nvPr>
        </p:nvSpPr>
        <p:spPr/>
        <p:txBody>
          <a:bodyPr/>
          <a:lstStyle/>
          <a:p>
            <a:r>
              <a:rPr lang="en-US" dirty="0"/>
              <a:t>General Alternative Management Actions</a:t>
            </a:r>
          </a:p>
        </p:txBody>
      </p:sp>
      <p:sp>
        <p:nvSpPr>
          <p:cNvPr id="3" name="Content Placeholder 2">
            <a:extLst>
              <a:ext uri="{FF2B5EF4-FFF2-40B4-BE49-F238E27FC236}">
                <a16:creationId xmlns:a16="http://schemas.microsoft.com/office/drawing/2014/main" id="{79DCE4CF-FF9B-F521-0F5E-D31C91E628C7}"/>
              </a:ext>
            </a:extLst>
          </p:cNvPr>
          <p:cNvSpPr>
            <a:spLocks noGrp="1"/>
          </p:cNvSpPr>
          <p:nvPr>
            <p:ph idx="1"/>
          </p:nvPr>
        </p:nvSpPr>
        <p:spPr>
          <a:xfrm>
            <a:off x="838200" y="1825625"/>
            <a:ext cx="10515600" cy="4667250"/>
          </a:xfrm>
        </p:spPr>
        <p:txBody>
          <a:bodyPr>
            <a:normAutofit/>
          </a:bodyPr>
          <a:lstStyle/>
          <a:p>
            <a:pPr lvl="0" fontAlgn="base"/>
            <a:r>
              <a:rPr lang="en-US" dirty="0"/>
              <a:t>Continue with supportive management and supplement the population as needed (status quo). </a:t>
            </a:r>
          </a:p>
          <a:p>
            <a:pPr lvl="0" fontAlgn="base"/>
            <a:r>
              <a:rPr lang="en-US" dirty="0"/>
              <a:t>No more supplemental releases. </a:t>
            </a:r>
          </a:p>
          <a:p>
            <a:pPr lvl="0" fontAlgn="base"/>
            <a:r>
              <a:rPr lang="en-US" dirty="0"/>
              <a:t>Discontinue supplemental feeding. </a:t>
            </a:r>
          </a:p>
          <a:p>
            <a:pPr lvl="0" fontAlgn="base"/>
            <a:r>
              <a:rPr lang="en-US" dirty="0"/>
              <a:t>Translocate excess males to learn about potential reintroduction sites for Hihi populations. </a:t>
            </a:r>
          </a:p>
          <a:p>
            <a:pPr lvl="0" fontAlgn="base"/>
            <a:r>
              <a:rPr lang="en-US" dirty="0"/>
              <a:t>Translocate all Hihi to another site, i.e., terminate Zealandia’s Hihi program. </a:t>
            </a:r>
          </a:p>
        </p:txBody>
      </p:sp>
    </p:spTree>
    <p:extLst>
      <p:ext uri="{BB962C8B-B14F-4D97-AF65-F5344CB8AC3E}">
        <p14:creationId xmlns:p14="http://schemas.microsoft.com/office/powerpoint/2010/main" val="281872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6314E0A-7C8E-17EC-7202-8F78C110DBD3}"/>
              </a:ext>
            </a:extLst>
          </p:cNvPr>
          <p:cNvSpPr>
            <a:spLocks noGrp="1"/>
          </p:cNvSpPr>
          <p:nvPr>
            <p:ph idx="1"/>
          </p:nvPr>
        </p:nvSpPr>
        <p:spPr>
          <a:xfrm>
            <a:off x="508000" y="216957"/>
            <a:ext cx="11413067" cy="6402783"/>
          </a:xfrm>
        </p:spPr>
        <p:txBody>
          <a:bodyPr>
            <a:noAutofit/>
          </a:bodyPr>
          <a:lstStyle/>
          <a:p>
            <a:pPr>
              <a:lnSpc>
                <a:spcPct val="120000"/>
              </a:lnSpc>
              <a:spcBef>
                <a:spcPts val="0"/>
              </a:spcBef>
            </a:pPr>
            <a:r>
              <a:rPr lang="en-US" sz="2000" b="1" i="0" u="none" strike="noStrike" dirty="0">
                <a:solidFill>
                  <a:srgbClr val="202124"/>
                </a:solidFill>
                <a:effectLst/>
              </a:rPr>
              <a:t>Hypothesis 1: </a:t>
            </a:r>
            <a:r>
              <a:rPr lang="en-US" sz="2000" b="0" i="0" u="none" strike="noStrike" dirty="0">
                <a:solidFill>
                  <a:srgbClr val="202124"/>
                </a:solidFill>
                <a:effectLst/>
              </a:rPr>
              <a:t>Predation by native species (</a:t>
            </a:r>
            <a:r>
              <a:rPr lang="en-US" sz="2000" b="0" i="0" u="none" strike="noStrike" dirty="0" err="1">
                <a:solidFill>
                  <a:srgbClr val="202124"/>
                </a:solidFill>
                <a:effectLst/>
              </a:rPr>
              <a:t>ruru</a:t>
            </a:r>
            <a:r>
              <a:rPr lang="en-US" sz="2000" b="0" i="0" u="none" strike="noStrike" dirty="0">
                <a:solidFill>
                  <a:srgbClr val="202124"/>
                </a:solidFill>
                <a:effectLst/>
              </a:rPr>
              <a:t> or falcon) is reducing adult survival</a:t>
            </a:r>
          </a:p>
          <a:p>
            <a:pPr>
              <a:lnSpc>
                <a:spcPct val="120000"/>
              </a:lnSpc>
              <a:spcBef>
                <a:spcPts val="0"/>
              </a:spcBef>
            </a:pPr>
            <a:r>
              <a:rPr lang="en-US" sz="2000" b="1" i="0" u="none" strike="noStrike" dirty="0">
                <a:solidFill>
                  <a:srgbClr val="202124"/>
                </a:solidFill>
                <a:effectLst/>
              </a:rPr>
              <a:t>Hypothesis 2: </a:t>
            </a:r>
            <a:r>
              <a:rPr lang="en-US" sz="2000" b="0" i="0" u="none" strike="noStrike" dirty="0">
                <a:solidFill>
                  <a:srgbClr val="202124"/>
                </a:solidFill>
                <a:effectLst/>
              </a:rPr>
              <a:t>Birds are dispersing outside of the fence where they are subject to high predation, which is reducing adult survival</a:t>
            </a:r>
          </a:p>
          <a:p>
            <a:pPr>
              <a:lnSpc>
                <a:spcPct val="120000"/>
              </a:lnSpc>
              <a:spcBef>
                <a:spcPts val="0"/>
              </a:spcBef>
            </a:pPr>
            <a:r>
              <a:rPr lang="en-US" sz="2000" b="1" i="0" u="none" strike="noStrike" dirty="0">
                <a:solidFill>
                  <a:srgbClr val="202124"/>
                </a:solidFill>
                <a:effectLst/>
              </a:rPr>
              <a:t>Hypothesis 3: </a:t>
            </a:r>
            <a:r>
              <a:rPr lang="en-US" sz="2000" b="0" i="0" u="none" strike="noStrike" dirty="0">
                <a:solidFill>
                  <a:srgbClr val="202124"/>
                </a:solidFill>
                <a:effectLst/>
              </a:rPr>
              <a:t>Inbreeding depression is reducing adult survival and/or breeding success and thereby dampening population growth</a:t>
            </a:r>
          </a:p>
          <a:p>
            <a:pPr>
              <a:lnSpc>
                <a:spcPct val="120000"/>
              </a:lnSpc>
              <a:spcBef>
                <a:spcPts val="0"/>
              </a:spcBef>
            </a:pPr>
            <a:r>
              <a:rPr lang="en-US" sz="2000" b="1" i="0" u="none" strike="noStrike" dirty="0">
                <a:solidFill>
                  <a:srgbClr val="202124"/>
                </a:solidFill>
                <a:effectLst/>
              </a:rPr>
              <a:t>Hypothesis 4: </a:t>
            </a:r>
            <a:r>
              <a:rPr lang="en-US" sz="2000" b="0" i="0" u="none" strike="noStrike" dirty="0">
                <a:solidFill>
                  <a:srgbClr val="202124"/>
                </a:solidFill>
                <a:effectLst/>
              </a:rPr>
              <a:t>A male-skewed sex ratio is resulting in harassment of females by males, which reduces female survival or breeding success</a:t>
            </a:r>
          </a:p>
          <a:p>
            <a:pPr>
              <a:lnSpc>
                <a:spcPct val="120000"/>
              </a:lnSpc>
              <a:spcBef>
                <a:spcPts val="0"/>
              </a:spcBef>
            </a:pPr>
            <a:r>
              <a:rPr lang="en-US" sz="2000" b="1" i="0" u="none" strike="noStrike" dirty="0">
                <a:solidFill>
                  <a:srgbClr val="202124"/>
                </a:solidFill>
                <a:effectLst/>
              </a:rPr>
              <a:t>Hypothesis 5: </a:t>
            </a:r>
            <a:r>
              <a:rPr lang="en-US" sz="2000" b="0" i="0" u="none" strike="noStrike" dirty="0">
                <a:solidFill>
                  <a:srgbClr val="202124"/>
                </a:solidFill>
                <a:effectLst/>
              </a:rPr>
              <a:t>Weather events, specifically cold temperatures in the early breeding season, reduces breeding success and survival of females</a:t>
            </a:r>
          </a:p>
          <a:p>
            <a:pPr marL="45720" algn="l">
              <a:lnSpc>
                <a:spcPct val="120000"/>
              </a:lnSpc>
              <a:spcBef>
                <a:spcPts val="0"/>
              </a:spcBef>
              <a:buFont typeface="Arial" panose="020B0604020202020204" pitchFamily="34" charset="0"/>
              <a:buChar char="•"/>
            </a:pPr>
            <a:r>
              <a:rPr lang="en-US" sz="2000" b="1" i="0" u="none" strike="noStrike" dirty="0">
                <a:solidFill>
                  <a:srgbClr val="202124"/>
                </a:solidFill>
                <a:effectLst/>
              </a:rPr>
              <a:t>Hypothesis 6: </a:t>
            </a:r>
            <a:r>
              <a:rPr lang="en-US" sz="2000" b="0" i="0" u="none" strike="noStrike" dirty="0">
                <a:solidFill>
                  <a:srgbClr val="202124"/>
                </a:solidFill>
                <a:effectLst/>
              </a:rPr>
              <a:t>Disease, either aspergillosis or others, is reducing adult survival</a:t>
            </a:r>
          </a:p>
          <a:p>
            <a:pPr marL="45720" algn="l">
              <a:lnSpc>
                <a:spcPct val="120000"/>
              </a:lnSpc>
              <a:spcBef>
                <a:spcPts val="0"/>
              </a:spcBef>
              <a:buFont typeface="Arial" panose="020B0604020202020204" pitchFamily="34" charset="0"/>
              <a:buChar char="•"/>
            </a:pPr>
            <a:r>
              <a:rPr lang="en-US" sz="2000" b="1" i="0" u="none" strike="noStrike" dirty="0">
                <a:solidFill>
                  <a:srgbClr val="202124"/>
                </a:solidFill>
                <a:effectLst/>
              </a:rPr>
              <a:t>Hypothesis 7: </a:t>
            </a:r>
            <a:r>
              <a:rPr lang="en-US" sz="2000" b="0" i="0" u="none" strike="noStrike" dirty="0">
                <a:solidFill>
                  <a:srgbClr val="202124"/>
                </a:solidFill>
                <a:effectLst/>
              </a:rPr>
              <a:t>Immature forest habitat results in poor nutrition and reduced survival of adults</a:t>
            </a:r>
          </a:p>
          <a:p>
            <a:pPr marL="45720" algn="l">
              <a:lnSpc>
                <a:spcPct val="120000"/>
              </a:lnSpc>
              <a:spcBef>
                <a:spcPts val="0"/>
              </a:spcBef>
              <a:buFont typeface="Arial" panose="020B0604020202020204" pitchFamily="34" charset="0"/>
              <a:buChar char="•"/>
            </a:pPr>
            <a:r>
              <a:rPr lang="en-US" sz="2000" b="1" i="0" u="none" strike="noStrike" dirty="0">
                <a:solidFill>
                  <a:srgbClr val="202124"/>
                </a:solidFill>
                <a:effectLst/>
              </a:rPr>
              <a:t>Hypothesis 8: </a:t>
            </a:r>
            <a:r>
              <a:rPr lang="en-US" sz="2000" b="0" i="0" u="none" strike="noStrike" dirty="0">
                <a:solidFill>
                  <a:srgbClr val="202124"/>
                </a:solidFill>
                <a:effectLst/>
              </a:rPr>
              <a:t>Some interacting combination of factors</a:t>
            </a:r>
          </a:p>
          <a:p>
            <a:pPr marL="45720" algn="l">
              <a:lnSpc>
                <a:spcPct val="120000"/>
              </a:lnSpc>
              <a:spcBef>
                <a:spcPts val="0"/>
              </a:spcBef>
              <a:buFont typeface="Arial" panose="020B0604020202020204" pitchFamily="34" charset="0"/>
              <a:buChar char="•"/>
            </a:pPr>
            <a:r>
              <a:rPr lang="en-US" sz="2000" b="1" i="0" u="none" strike="noStrike" dirty="0">
                <a:solidFill>
                  <a:srgbClr val="202124"/>
                </a:solidFill>
                <a:effectLst/>
              </a:rPr>
              <a:t>Hypothesis 9: </a:t>
            </a:r>
            <a:r>
              <a:rPr lang="en-US" sz="2000" b="0" i="0" u="none" strike="noStrike" dirty="0" err="1">
                <a:solidFill>
                  <a:srgbClr val="202124"/>
                </a:solidFill>
                <a:effectLst/>
              </a:rPr>
              <a:t>Hihi</a:t>
            </a:r>
            <a:r>
              <a:rPr lang="en-US" sz="2000" b="0" i="0" u="none" strike="noStrike" dirty="0">
                <a:solidFill>
                  <a:srgbClr val="202124"/>
                </a:solidFill>
                <a:effectLst/>
              </a:rPr>
              <a:t> get killed in kill traps and from hitting fences</a:t>
            </a:r>
          </a:p>
          <a:p>
            <a:pPr marL="45720" algn="l">
              <a:lnSpc>
                <a:spcPct val="120000"/>
              </a:lnSpc>
              <a:spcBef>
                <a:spcPts val="0"/>
              </a:spcBef>
              <a:buFont typeface="Arial" panose="020B0604020202020204" pitchFamily="34" charset="0"/>
              <a:buChar char="•"/>
            </a:pPr>
            <a:r>
              <a:rPr lang="en-US" sz="2000" b="1" i="0" u="none" strike="noStrike" dirty="0">
                <a:solidFill>
                  <a:srgbClr val="202124"/>
                </a:solidFill>
                <a:effectLst/>
              </a:rPr>
              <a:t>Hypothesis 10: </a:t>
            </a:r>
            <a:r>
              <a:rPr lang="en-US" sz="2000" b="0" i="0" u="none" strike="noStrike" dirty="0" err="1">
                <a:solidFill>
                  <a:srgbClr val="202124"/>
                </a:solidFill>
                <a:effectLst/>
              </a:rPr>
              <a:t>Hihi</a:t>
            </a:r>
            <a:r>
              <a:rPr lang="en-US" sz="2000" b="0" i="0" u="none" strike="noStrike" dirty="0">
                <a:solidFill>
                  <a:srgbClr val="202124"/>
                </a:solidFill>
                <a:effectLst/>
              </a:rPr>
              <a:t> chicks are being fed wasps, causing internal trauma from stingers and leading to death </a:t>
            </a:r>
          </a:p>
          <a:p>
            <a:pPr>
              <a:lnSpc>
                <a:spcPct val="120000"/>
              </a:lnSpc>
              <a:spcBef>
                <a:spcPts val="0"/>
              </a:spcBef>
            </a:pPr>
            <a:r>
              <a:rPr lang="en-US" sz="2000" b="1" dirty="0">
                <a:solidFill>
                  <a:srgbClr val="202124"/>
                </a:solidFill>
              </a:rPr>
              <a:t>Hypothesis 11: </a:t>
            </a:r>
            <a:r>
              <a:rPr lang="en-US" sz="2000" dirty="0" err="1">
                <a:solidFill>
                  <a:srgbClr val="202124"/>
                </a:solidFill>
              </a:rPr>
              <a:t>Hihi</a:t>
            </a:r>
            <a:r>
              <a:rPr lang="en-US" sz="2000" dirty="0">
                <a:solidFill>
                  <a:srgbClr val="202124"/>
                </a:solidFill>
              </a:rPr>
              <a:t> are consuming poisoned baits, either through primary or secondary poisoning, causing reduced adult survival</a:t>
            </a:r>
            <a:endParaRPr lang="en-US" sz="2000" b="0" i="0" u="none" strike="noStrike" dirty="0">
              <a:solidFill>
                <a:srgbClr val="202124"/>
              </a:solidFill>
              <a:effectLst/>
            </a:endParaRPr>
          </a:p>
          <a:p>
            <a:pPr marL="45720" algn="l">
              <a:lnSpc>
                <a:spcPct val="120000"/>
              </a:lnSpc>
              <a:spcBef>
                <a:spcPts val="0"/>
              </a:spcBef>
              <a:buFont typeface="Arial" panose="020B0604020202020204" pitchFamily="34" charset="0"/>
              <a:buChar char="•"/>
            </a:pPr>
            <a:r>
              <a:rPr lang="en-US" sz="2000" b="1" i="0" u="none" strike="noStrike" dirty="0">
                <a:solidFill>
                  <a:srgbClr val="202124"/>
                </a:solidFill>
                <a:effectLst/>
              </a:rPr>
              <a:t>Hypothesis 12: </a:t>
            </a:r>
            <a:r>
              <a:rPr lang="en-US" sz="2000" b="0" i="0" u="none" strike="noStrike" dirty="0" err="1">
                <a:solidFill>
                  <a:srgbClr val="202124"/>
                </a:solidFill>
                <a:effectLst/>
              </a:rPr>
              <a:t>Hihi</a:t>
            </a:r>
            <a:r>
              <a:rPr lang="en-US" sz="2000" b="0" i="0" u="none" strike="noStrike" dirty="0">
                <a:solidFill>
                  <a:srgbClr val="202124"/>
                </a:solidFill>
                <a:effectLst/>
              </a:rPr>
              <a:t> are being caught in mammalian traps and other control tools, reducing adult survival</a:t>
            </a:r>
          </a:p>
        </p:txBody>
      </p:sp>
    </p:spTree>
    <p:extLst>
      <p:ext uri="{BB962C8B-B14F-4D97-AF65-F5344CB8AC3E}">
        <p14:creationId xmlns:p14="http://schemas.microsoft.com/office/powerpoint/2010/main" val="70546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8C27-24D2-BE02-717E-B71A02C67EA6}"/>
              </a:ext>
            </a:extLst>
          </p:cNvPr>
          <p:cNvSpPr>
            <a:spLocks noGrp="1"/>
          </p:cNvSpPr>
          <p:nvPr>
            <p:ph type="title"/>
          </p:nvPr>
        </p:nvSpPr>
        <p:spPr/>
        <p:txBody>
          <a:bodyPr/>
          <a:lstStyle/>
          <a:p>
            <a:r>
              <a:rPr lang="en-US" dirty="0"/>
              <a:t>Next step: Value of Information</a:t>
            </a:r>
          </a:p>
        </p:txBody>
      </p:sp>
      <p:sp>
        <p:nvSpPr>
          <p:cNvPr id="3" name="Content Placeholder 2">
            <a:extLst>
              <a:ext uri="{FF2B5EF4-FFF2-40B4-BE49-F238E27FC236}">
                <a16:creationId xmlns:a16="http://schemas.microsoft.com/office/drawing/2014/main" id="{2E92F4EF-703F-5253-AF70-FB70491C5150}"/>
              </a:ext>
            </a:extLst>
          </p:cNvPr>
          <p:cNvSpPr>
            <a:spLocks noGrp="1"/>
          </p:cNvSpPr>
          <p:nvPr>
            <p:ph idx="1"/>
          </p:nvPr>
        </p:nvSpPr>
        <p:spPr>
          <a:xfrm>
            <a:off x="838200" y="1825625"/>
            <a:ext cx="10515600" cy="4667250"/>
          </a:xfrm>
        </p:spPr>
        <p:txBody>
          <a:bodyPr>
            <a:normAutofit/>
          </a:bodyPr>
          <a:lstStyle/>
          <a:p>
            <a:r>
              <a:rPr lang="en-US" dirty="0"/>
              <a:t>Value of information</a:t>
            </a:r>
          </a:p>
          <a:p>
            <a:pPr lvl="1"/>
            <a:r>
              <a:rPr lang="en-US" dirty="0"/>
              <a:t>Identifies which uncertainties would be valuable to reduce to improve management outcomes</a:t>
            </a:r>
          </a:p>
          <a:p>
            <a:pPr lvl="1"/>
            <a:r>
              <a:rPr lang="en-US" dirty="0"/>
              <a:t>How would the expected outcome change if key uncertainties were reduced prior to making the decision?</a:t>
            </a:r>
          </a:p>
          <a:p>
            <a:pPr lvl="1"/>
            <a:r>
              <a:rPr lang="en-US" dirty="0"/>
              <a:t>Helps identify and avoid research that is unlikely to impact the decision</a:t>
            </a:r>
          </a:p>
          <a:p>
            <a:r>
              <a:rPr lang="en-US" dirty="0"/>
              <a:t>Constructed Value of Information (</a:t>
            </a:r>
            <a:r>
              <a:rPr lang="en-US" dirty="0" err="1"/>
              <a:t>CVoI</a:t>
            </a:r>
            <a:r>
              <a:rPr lang="en-US" dirty="0"/>
              <a:t>)</a:t>
            </a:r>
          </a:p>
          <a:p>
            <a:pPr lvl="1"/>
            <a:r>
              <a:rPr lang="en-US" dirty="0" err="1"/>
              <a:t>CVoI</a:t>
            </a:r>
            <a:r>
              <a:rPr lang="en-US" dirty="0"/>
              <a:t> will identify a subset of hypotheses that are high priority</a:t>
            </a:r>
          </a:p>
          <a:p>
            <a:pPr lvl="2"/>
            <a:r>
              <a:rPr lang="en-US" dirty="0"/>
              <a:t>Allowing analyses of most crucial and reducible hypotheses to take place</a:t>
            </a:r>
          </a:p>
          <a:p>
            <a:pPr lvl="1"/>
            <a:r>
              <a:rPr lang="en-US" dirty="0"/>
              <a:t>Relatively fast</a:t>
            </a:r>
          </a:p>
          <a:p>
            <a:endParaRPr lang="en-US" dirty="0"/>
          </a:p>
        </p:txBody>
      </p:sp>
    </p:spTree>
    <p:extLst>
      <p:ext uri="{BB962C8B-B14F-4D97-AF65-F5344CB8AC3E}">
        <p14:creationId xmlns:p14="http://schemas.microsoft.com/office/powerpoint/2010/main" val="360662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CF33-6C34-8E05-FCC9-3F6CE2AEB7A2}"/>
              </a:ext>
            </a:extLst>
          </p:cNvPr>
          <p:cNvSpPr>
            <a:spLocks noGrp="1"/>
          </p:cNvSpPr>
          <p:nvPr>
            <p:ph type="title"/>
          </p:nvPr>
        </p:nvSpPr>
        <p:spPr/>
        <p:txBody>
          <a:bodyPr/>
          <a:lstStyle/>
          <a:p>
            <a:r>
              <a:rPr lang="en-US" dirty="0"/>
              <a:t>Hypotheses discussion</a:t>
            </a:r>
          </a:p>
        </p:txBody>
      </p:sp>
      <p:sp>
        <p:nvSpPr>
          <p:cNvPr id="3" name="Content Placeholder 2">
            <a:extLst>
              <a:ext uri="{FF2B5EF4-FFF2-40B4-BE49-F238E27FC236}">
                <a16:creationId xmlns:a16="http://schemas.microsoft.com/office/drawing/2014/main" id="{27F487DC-7938-5307-B953-CF75BF838FEB}"/>
              </a:ext>
            </a:extLst>
          </p:cNvPr>
          <p:cNvSpPr>
            <a:spLocks noGrp="1"/>
          </p:cNvSpPr>
          <p:nvPr>
            <p:ph idx="1"/>
          </p:nvPr>
        </p:nvSpPr>
        <p:spPr/>
        <p:txBody>
          <a:bodyPr/>
          <a:lstStyle/>
          <a:p>
            <a:r>
              <a:rPr lang="en-US" dirty="0"/>
              <a:t>Results from the google form</a:t>
            </a:r>
          </a:p>
          <a:p>
            <a:r>
              <a:rPr lang="en-US" dirty="0"/>
              <a:t>Zoom poll to drive which we discuss</a:t>
            </a:r>
          </a:p>
        </p:txBody>
      </p:sp>
    </p:spTree>
    <p:extLst>
      <p:ext uri="{BB962C8B-B14F-4D97-AF65-F5344CB8AC3E}">
        <p14:creationId xmlns:p14="http://schemas.microsoft.com/office/powerpoint/2010/main" val="261660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6314E0A-7C8E-17EC-7202-8F78C110DBD3}"/>
              </a:ext>
            </a:extLst>
          </p:cNvPr>
          <p:cNvSpPr>
            <a:spLocks noGrp="1"/>
          </p:cNvSpPr>
          <p:nvPr>
            <p:ph idx="1"/>
          </p:nvPr>
        </p:nvSpPr>
        <p:spPr>
          <a:xfrm>
            <a:off x="508000" y="216957"/>
            <a:ext cx="11413067" cy="6402783"/>
          </a:xfrm>
        </p:spPr>
        <p:txBody>
          <a:bodyPr>
            <a:noAutofit/>
          </a:bodyPr>
          <a:lstStyle/>
          <a:p>
            <a:pPr marL="0" indent="0">
              <a:lnSpc>
                <a:spcPct val="120000"/>
              </a:lnSpc>
              <a:spcBef>
                <a:spcPts val="0"/>
              </a:spcBef>
              <a:buNone/>
            </a:pPr>
            <a:r>
              <a:rPr lang="en-US" sz="2000" b="1" i="0" u="none" strike="noStrike" dirty="0">
                <a:solidFill>
                  <a:srgbClr val="202124"/>
                </a:solidFill>
                <a:effectLst/>
              </a:rPr>
              <a:t>Hypothesis 1: </a:t>
            </a:r>
            <a:r>
              <a:rPr lang="en-US" sz="2000" b="0" i="0" u="none" strike="noStrike" dirty="0">
                <a:solidFill>
                  <a:srgbClr val="202124"/>
                </a:solidFill>
                <a:effectLst/>
              </a:rPr>
              <a:t>Predation by native species (</a:t>
            </a:r>
            <a:r>
              <a:rPr lang="en-US" sz="2000" b="0" i="0" u="none" strike="noStrike" dirty="0" err="1">
                <a:solidFill>
                  <a:srgbClr val="202124"/>
                </a:solidFill>
                <a:effectLst/>
              </a:rPr>
              <a:t>ruru</a:t>
            </a:r>
            <a:r>
              <a:rPr lang="en-US" sz="2000" b="0" i="0" u="none" strike="noStrike" dirty="0">
                <a:solidFill>
                  <a:srgbClr val="202124"/>
                </a:solidFill>
                <a:effectLst/>
              </a:rPr>
              <a:t> or falcon) is reducing adult survival</a:t>
            </a:r>
          </a:p>
          <a:p>
            <a:pPr marL="0" indent="0">
              <a:lnSpc>
                <a:spcPct val="120000"/>
              </a:lnSpc>
              <a:spcBef>
                <a:spcPts val="0"/>
              </a:spcBef>
              <a:buNone/>
            </a:pPr>
            <a:r>
              <a:rPr lang="en-US" sz="2000" b="1" i="0" u="none" strike="noStrike" dirty="0">
                <a:solidFill>
                  <a:srgbClr val="202124"/>
                </a:solidFill>
                <a:effectLst/>
              </a:rPr>
              <a:t>Hypothesis 2: </a:t>
            </a:r>
            <a:r>
              <a:rPr lang="en-US" sz="2000" b="0" i="0" u="none" strike="noStrike" dirty="0">
                <a:solidFill>
                  <a:srgbClr val="202124"/>
                </a:solidFill>
                <a:effectLst/>
              </a:rPr>
              <a:t>Birds are dispersing outside of the fence where they are subject to high predation, which is reducing adult survival</a:t>
            </a:r>
          </a:p>
          <a:p>
            <a:pPr marL="0" indent="0">
              <a:lnSpc>
                <a:spcPct val="120000"/>
              </a:lnSpc>
              <a:spcBef>
                <a:spcPts val="0"/>
              </a:spcBef>
              <a:buNone/>
            </a:pPr>
            <a:r>
              <a:rPr lang="en-US" sz="2000" b="1" i="0" u="none" strike="noStrike" dirty="0">
                <a:solidFill>
                  <a:srgbClr val="202124"/>
                </a:solidFill>
                <a:effectLst/>
              </a:rPr>
              <a:t>Hypothesis 3: </a:t>
            </a:r>
            <a:r>
              <a:rPr lang="en-US" sz="2000" b="0" i="0" u="none" strike="noStrike" dirty="0">
                <a:solidFill>
                  <a:srgbClr val="202124"/>
                </a:solidFill>
                <a:effectLst/>
              </a:rPr>
              <a:t>Inbreeding depression is reducing adult survival and/or breeding success and thereby dampening population growth</a:t>
            </a:r>
          </a:p>
          <a:p>
            <a:pPr marL="0" indent="0">
              <a:lnSpc>
                <a:spcPct val="120000"/>
              </a:lnSpc>
              <a:spcBef>
                <a:spcPts val="0"/>
              </a:spcBef>
              <a:buNone/>
            </a:pPr>
            <a:r>
              <a:rPr lang="en-US" sz="2000" b="1" i="0" u="none" strike="noStrike" dirty="0">
                <a:solidFill>
                  <a:srgbClr val="202124"/>
                </a:solidFill>
                <a:effectLst/>
              </a:rPr>
              <a:t>Hypothesis 4: </a:t>
            </a:r>
            <a:r>
              <a:rPr lang="en-US" sz="2000" b="0" i="0" u="none" strike="noStrike" dirty="0">
                <a:solidFill>
                  <a:srgbClr val="202124"/>
                </a:solidFill>
                <a:effectLst/>
              </a:rPr>
              <a:t>A male-skewed sex ratio is resulting in harassment of females by males, which reduces female survival or breeding success</a:t>
            </a:r>
          </a:p>
          <a:p>
            <a:pPr marL="0" indent="0">
              <a:lnSpc>
                <a:spcPct val="120000"/>
              </a:lnSpc>
              <a:spcBef>
                <a:spcPts val="0"/>
              </a:spcBef>
              <a:buNone/>
            </a:pPr>
            <a:r>
              <a:rPr lang="en-US" sz="2000" b="1" i="0" u="none" strike="noStrike" dirty="0">
                <a:solidFill>
                  <a:srgbClr val="202124"/>
                </a:solidFill>
                <a:effectLst/>
              </a:rPr>
              <a:t>Hypothesis 5: </a:t>
            </a:r>
            <a:r>
              <a:rPr lang="en-US" sz="2000" b="0" i="0" u="none" strike="noStrike" dirty="0">
                <a:solidFill>
                  <a:srgbClr val="202124"/>
                </a:solidFill>
                <a:effectLst/>
              </a:rPr>
              <a:t>Weather events, specifically cold temperatures in the early breeding season, reduces breeding success and survival of females</a:t>
            </a:r>
          </a:p>
          <a:p>
            <a:pPr marL="0" indent="0" algn="l">
              <a:lnSpc>
                <a:spcPct val="120000"/>
              </a:lnSpc>
              <a:spcBef>
                <a:spcPts val="0"/>
              </a:spcBef>
              <a:buNone/>
            </a:pPr>
            <a:r>
              <a:rPr lang="en-US" sz="2000" b="1" i="0" u="none" strike="noStrike" dirty="0">
                <a:solidFill>
                  <a:srgbClr val="202124"/>
                </a:solidFill>
                <a:effectLst/>
              </a:rPr>
              <a:t>Hypothesis 6: </a:t>
            </a:r>
            <a:r>
              <a:rPr lang="en-US" sz="2000" b="0" i="0" u="none" strike="noStrike" dirty="0">
                <a:solidFill>
                  <a:srgbClr val="202124"/>
                </a:solidFill>
                <a:effectLst/>
              </a:rPr>
              <a:t>Disease, either aspergillosis or others, is reducing adult survival</a:t>
            </a:r>
          </a:p>
          <a:p>
            <a:pPr marL="0" indent="0" algn="l">
              <a:lnSpc>
                <a:spcPct val="120000"/>
              </a:lnSpc>
              <a:spcBef>
                <a:spcPts val="0"/>
              </a:spcBef>
              <a:buNone/>
            </a:pPr>
            <a:r>
              <a:rPr lang="en-US" sz="2000" b="1" i="0" u="none" strike="noStrike" dirty="0">
                <a:solidFill>
                  <a:srgbClr val="202124"/>
                </a:solidFill>
                <a:effectLst/>
              </a:rPr>
              <a:t>Hypothesis 7: </a:t>
            </a:r>
            <a:r>
              <a:rPr lang="en-US" sz="2000" b="0" i="0" u="none" strike="noStrike" dirty="0">
                <a:solidFill>
                  <a:srgbClr val="202124"/>
                </a:solidFill>
                <a:effectLst/>
              </a:rPr>
              <a:t>Immature forest habitat results in poor nutrition and reduced survival of adults</a:t>
            </a:r>
          </a:p>
          <a:p>
            <a:pPr marL="0" indent="0" algn="l">
              <a:lnSpc>
                <a:spcPct val="120000"/>
              </a:lnSpc>
              <a:spcBef>
                <a:spcPts val="0"/>
              </a:spcBef>
              <a:buNone/>
            </a:pPr>
            <a:r>
              <a:rPr lang="en-US" sz="2000" b="1" i="0" u="none" strike="noStrike" dirty="0">
                <a:solidFill>
                  <a:srgbClr val="202124"/>
                </a:solidFill>
                <a:effectLst/>
              </a:rPr>
              <a:t>Hypothesis 8: </a:t>
            </a:r>
            <a:r>
              <a:rPr lang="en-US" sz="2000" b="0" i="0" u="none" strike="noStrike" dirty="0">
                <a:solidFill>
                  <a:srgbClr val="202124"/>
                </a:solidFill>
                <a:effectLst/>
              </a:rPr>
              <a:t>Some interacting combination of factors</a:t>
            </a:r>
          </a:p>
          <a:p>
            <a:pPr marL="0" indent="0" algn="l">
              <a:lnSpc>
                <a:spcPct val="120000"/>
              </a:lnSpc>
              <a:spcBef>
                <a:spcPts val="0"/>
              </a:spcBef>
              <a:buNone/>
            </a:pPr>
            <a:r>
              <a:rPr lang="en-US" sz="2000" b="1" i="0" u="none" strike="noStrike" dirty="0">
                <a:solidFill>
                  <a:srgbClr val="202124"/>
                </a:solidFill>
                <a:effectLst/>
              </a:rPr>
              <a:t>Hypothesis 9: </a:t>
            </a:r>
            <a:r>
              <a:rPr lang="en-US" sz="2000" b="0" i="0" u="none" strike="noStrike" dirty="0" err="1">
                <a:solidFill>
                  <a:srgbClr val="202124"/>
                </a:solidFill>
                <a:effectLst/>
              </a:rPr>
              <a:t>Hihi</a:t>
            </a:r>
            <a:r>
              <a:rPr lang="en-US" sz="2000" b="0" i="0" u="none" strike="noStrike" dirty="0">
                <a:solidFill>
                  <a:srgbClr val="202124"/>
                </a:solidFill>
                <a:effectLst/>
              </a:rPr>
              <a:t> get killed in kill traps and from hitting fences</a:t>
            </a:r>
          </a:p>
          <a:p>
            <a:pPr marL="0" indent="0" algn="l">
              <a:lnSpc>
                <a:spcPct val="120000"/>
              </a:lnSpc>
              <a:spcBef>
                <a:spcPts val="0"/>
              </a:spcBef>
              <a:buNone/>
            </a:pPr>
            <a:r>
              <a:rPr lang="en-US" sz="2000" b="1" i="0" u="none" strike="noStrike" dirty="0">
                <a:solidFill>
                  <a:srgbClr val="202124"/>
                </a:solidFill>
                <a:effectLst/>
              </a:rPr>
              <a:t>Hypothesis 10: </a:t>
            </a:r>
            <a:r>
              <a:rPr lang="en-US" sz="2000" b="0" i="0" u="none" strike="noStrike" dirty="0" err="1">
                <a:solidFill>
                  <a:srgbClr val="202124"/>
                </a:solidFill>
                <a:effectLst/>
              </a:rPr>
              <a:t>Hihi</a:t>
            </a:r>
            <a:r>
              <a:rPr lang="en-US" sz="2000" b="0" i="0" u="none" strike="noStrike" dirty="0">
                <a:solidFill>
                  <a:srgbClr val="202124"/>
                </a:solidFill>
                <a:effectLst/>
              </a:rPr>
              <a:t> chicks are being fed wasps, causing internal trauma from stingers and leading to death </a:t>
            </a:r>
          </a:p>
          <a:p>
            <a:pPr marL="0" indent="0">
              <a:lnSpc>
                <a:spcPct val="120000"/>
              </a:lnSpc>
              <a:spcBef>
                <a:spcPts val="0"/>
              </a:spcBef>
              <a:buNone/>
            </a:pPr>
            <a:r>
              <a:rPr lang="en-US" sz="2000" b="1" dirty="0">
                <a:solidFill>
                  <a:srgbClr val="202124"/>
                </a:solidFill>
              </a:rPr>
              <a:t>Hypothesis 11: </a:t>
            </a:r>
            <a:r>
              <a:rPr lang="en-US" sz="2000" dirty="0" err="1">
                <a:solidFill>
                  <a:srgbClr val="202124"/>
                </a:solidFill>
              </a:rPr>
              <a:t>Hihi</a:t>
            </a:r>
            <a:r>
              <a:rPr lang="en-US" sz="2000" dirty="0">
                <a:solidFill>
                  <a:srgbClr val="202124"/>
                </a:solidFill>
              </a:rPr>
              <a:t> are consuming poisoned baits, either through primary or secondary poisoning, causing reduced adult survival</a:t>
            </a:r>
            <a:endParaRPr lang="en-US" sz="2000" b="0" i="0" u="none" strike="noStrike" dirty="0">
              <a:solidFill>
                <a:srgbClr val="202124"/>
              </a:solidFill>
              <a:effectLst/>
            </a:endParaRPr>
          </a:p>
          <a:p>
            <a:pPr marL="0" indent="0" algn="l">
              <a:lnSpc>
                <a:spcPct val="120000"/>
              </a:lnSpc>
              <a:spcBef>
                <a:spcPts val="0"/>
              </a:spcBef>
              <a:buNone/>
            </a:pPr>
            <a:r>
              <a:rPr lang="en-US" sz="2000" b="1" i="0" u="none" strike="noStrike" dirty="0">
                <a:solidFill>
                  <a:srgbClr val="202124"/>
                </a:solidFill>
                <a:effectLst/>
              </a:rPr>
              <a:t>Hypothesis 12: </a:t>
            </a:r>
            <a:r>
              <a:rPr lang="en-US" sz="2000" b="0" i="0" u="none" strike="noStrike" dirty="0" err="1">
                <a:solidFill>
                  <a:srgbClr val="202124"/>
                </a:solidFill>
                <a:effectLst/>
              </a:rPr>
              <a:t>Hihi</a:t>
            </a:r>
            <a:r>
              <a:rPr lang="en-US" sz="2000" b="0" i="0" u="none" strike="noStrike" dirty="0">
                <a:solidFill>
                  <a:srgbClr val="202124"/>
                </a:solidFill>
                <a:effectLst/>
              </a:rPr>
              <a:t> are being caught in mammalian traps and other control tools, reducing adult survival</a:t>
            </a:r>
          </a:p>
        </p:txBody>
      </p:sp>
    </p:spTree>
    <p:extLst>
      <p:ext uri="{BB962C8B-B14F-4D97-AF65-F5344CB8AC3E}">
        <p14:creationId xmlns:p14="http://schemas.microsoft.com/office/powerpoint/2010/main" val="309190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1323-92FD-998F-D940-397FAB3B48D3}"/>
              </a:ext>
            </a:extLst>
          </p:cNvPr>
          <p:cNvSpPr>
            <a:spLocks noGrp="1"/>
          </p:cNvSpPr>
          <p:nvPr>
            <p:ph type="title"/>
          </p:nvPr>
        </p:nvSpPr>
        <p:spPr/>
        <p:txBody>
          <a:bodyPr/>
          <a:lstStyle/>
          <a:p>
            <a:r>
              <a:rPr lang="en-US" dirty="0"/>
              <a:t>Additional hypotheses</a:t>
            </a:r>
          </a:p>
        </p:txBody>
      </p:sp>
      <p:sp>
        <p:nvSpPr>
          <p:cNvPr id="3" name="Content Placeholder 2">
            <a:extLst>
              <a:ext uri="{FF2B5EF4-FFF2-40B4-BE49-F238E27FC236}">
                <a16:creationId xmlns:a16="http://schemas.microsoft.com/office/drawing/2014/main" id="{D77B8C53-A180-E669-56BE-A387DD33647B}"/>
              </a:ext>
            </a:extLst>
          </p:cNvPr>
          <p:cNvSpPr>
            <a:spLocks noGrp="1"/>
          </p:cNvSpPr>
          <p:nvPr>
            <p:ph idx="1"/>
          </p:nvPr>
        </p:nvSpPr>
        <p:spPr/>
        <p:txBody>
          <a:bodyPr>
            <a:normAutofit fontScale="85000" lnSpcReduction="20000"/>
          </a:bodyPr>
          <a:lstStyle/>
          <a:p>
            <a:r>
              <a:rPr lang="en-US" dirty="0"/>
              <a:t>1: Inter-species competition for supplementary feeding reduces access to resources and adult survival/condition</a:t>
            </a:r>
          </a:p>
          <a:p>
            <a:r>
              <a:rPr lang="en-US" dirty="0"/>
              <a:t>2: Population size has reached the site carrying capacity, further growth cannot be expected</a:t>
            </a:r>
          </a:p>
          <a:p>
            <a:r>
              <a:rPr lang="en-US" dirty="0"/>
              <a:t>Hypothesis 2 (dispersal) should be split into two hypotheses: </a:t>
            </a:r>
          </a:p>
          <a:p>
            <a:pPr lvl="1"/>
            <a:r>
              <a:rPr lang="en-US" dirty="0"/>
              <a:t>3: a) external predation of individuals feeding in surrounding neighborhoods, lowering adult survival (imperfect island) </a:t>
            </a:r>
          </a:p>
          <a:p>
            <a:pPr lvl="1"/>
            <a:r>
              <a:rPr lang="en-US" dirty="0"/>
              <a:t>4: b) </a:t>
            </a:r>
            <a:r>
              <a:rPr lang="en-US" b="0" i="0" u="none" strike="noStrike" dirty="0">
                <a:solidFill>
                  <a:srgbClr val="202124"/>
                </a:solidFill>
                <a:effectLst/>
              </a:rPr>
              <a:t>dispersal of adults away from Zealandia, lowering apparent adult survival</a:t>
            </a:r>
          </a:p>
          <a:p>
            <a:r>
              <a:rPr lang="en-US" dirty="0"/>
              <a:t>5: </a:t>
            </a:r>
            <a:r>
              <a:rPr lang="en-US" dirty="0" err="1"/>
              <a:t>Hihi</a:t>
            </a:r>
            <a:r>
              <a:rPr lang="en-US" dirty="0"/>
              <a:t> rearing is out of sink with invertebrate prey availability leading to poor nestling survival</a:t>
            </a:r>
          </a:p>
          <a:p>
            <a:r>
              <a:rPr lang="en-US" dirty="0"/>
              <a:t>6: Recruitment to breeding population limited by high mortality of fledglings</a:t>
            </a:r>
          </a:p>
          <a:p>
            <a:r>
              <a:rPr lang="en-US" dirty="0"/>
              <a:t>7: For hypotheses 6 it should be added that it may reduce nestling survival and breeding success, or perhaps this should be its own hypothesis</a:t>
            </a:r>
          </a:p>
        </p:txBody>
      </p:sp>
    </p:spTree>
    <p:extLst>
      <p:ext uri="{BB962C8B-B14F-4D97-AF65-F5344CB8AC3E}">
        <p14:creationId xmlns:p14="http://schemas.microsoft.com/office/powerpoint/2010/main" val="144268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135B-DF10-2162-1A95-AD957BCA01D9}"/>
              </a:ext>
            </a:extLst>
          </p:cNvPr>
          <p:cNvSpPr>
            <a:spLocks noGrp="1"/>
          </p:cNvSpPr>
          <p:nvPr>
            <p:ph type="title"/>
          </p:nvPr>
        </p:nvSpPr>
        <p:spPr/>
        <p:txBody>
          <a:bodyPr/>
          <a:lstStyle/>
          <a:p>
            <a:r>
              <a:rPr lang="en-US" dirty="0"/>
              <a:t>Next Meeting (May 24</a:t>
            </a:r>
            <a:r>
              <a:rPr lang="en-US" baseline="30000" dirty="0"/>
              <a:t>th</a:t>
            </a:r>
            <a:r>
              <a:rPr lang="en-US" dirty="0"/>
              <a:t> NZST)</a:t>
            </a:r>
          </a:p>
        </p:txBody>
      </p:sp>
      <p:sp>
        <p:nvSpPr>
          <p:cNvPr id="3" name="Content Placeholder 2">
            <a:extLst>
              <a:ext uri="{FF2B5EF4-FFF2-40B4-BE49-F238E27FC236}">
                <a16:creationId xmlns:a16="http://schemas.microsoft.com/office/drawing/2014/main" id="{7148346E-9C80-AE13-1B90-313635B30810}"/>
              </a:ext>
            </a:extLst>
          </p:cNvPr>
          <p:cNvSpPr>
            <a:spLocks noGrp="1"/>
          </p:cNvSpPr>
          <p:nvPr>
            <p:ph idx="1"/>
          </p:nvPr>
        </p:nvSpPr>
        <p:spPr/>
        <p:txBody>
          <a:bodyPr/>
          <a:lstStyle/>
          <a:p>
            <a:pPr marL="0" indent="0">
              <a:buNone/>
            </a:pPr>
            <a:r>
              <a:rPr lang="en-US" dirty="0"/>
              <a:t>Value of information discussion</a:t>
            </a:r>
          </a:p>
          <a:p>
            <a:pPr marL="0" indent="0">
              <a:buNone/>
            </a:pPr>
            <a:r>
              <a:rPr lang="en-US" dirty="0"/>
              <a:t>Practice question</a:t>
            </a:r>
          </a:p>
        </p:txBody>
      </p:sp>
    </p:spTree>
    <p:extLst>
      <p:ext uri="{BB962C8B-B14F-4D97-AF65-F5344CB8AC3E}">
        <p14:creationId xmlns:p14="http://schemas.microsoft.com/office/powerpoint/2010/main" val="32733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39F8-226C-3235-DA06-CA482D216589}"/>
              </a:ext>
            </a:extLst>
          </p:cNvPr>
          <p:cNvSpPr>
            <a:spLocks noGrp="1"/>
          </p:cNvSpPr>
          <p:nvPr>
            <p:ph type="ctrTitle"/>
          </p:nvPr>
        </p:nvSpPr>
        <p:spPr/>
        <p:txBody>
          <a:bodyPr/>
          <a:lstStyle/>
          <a:p>
            <a:r>
              <a:rPr lang="en-US" dirty="0"/>
              <a:t>Zealandia </a:t>
            </a:r>
            <a:r>
              <a:rPr lang="en-US" dirty="0" err="1"/>
              <a:t>Hihi</a:t>
            </a:r>
            <a:r>
              <a:rPr lang="en-US" dirty="0"/>
              <a:t> Qualitative Value of Information</a:t>
            </a:r>
          </a:p>
        </p:txBody>
      </p:sp>
      <p:sp>
        <p:nvSpPr>
          <p:cNvPr id="3" name="Subtitle 2">
            <a:extLst>
              <a:ext uri="{FF2B5EF4-FFF2-40B4-BE49-F238E27FC236}">
                <a16:creationId xmlns:a16="http://schemas.microsoft.com/office/drawing/2014/main" id="{57BE707B-CC47-F1DE-5CE2-930E45856FBF}"/>
              </a:ext>
            </a:extLst>
          </p:cNvPr>
          <p:cNvSpPr>
            <a:spLocks noGrp="1"/>
          </p:cNvSpPr>
          <p:nvPr>
            <p:ph type="subTitle" idx="1"/>
          </p:nvPr>
        </p:nvSpPr>
        <p:spPr/>
        <p:txBody>
          <a:bodyPr/>
          <a:lstStyle/>
          <a:p>
            <a:r>
              <a:rPr lang="en-US" dirty="0"/>
              <a:t>May 23</a:t>
            </a:r>
            <a:r>
              <a:rPr lang="en-US" baseline="30000" dirty="0"/>
              <a:t>rd</a:t>
            </a:r>
            <a:r>
              <a:rPr lang="en-US" dirty="0"/>
              <a:t>/May 24</a:t>
            </a:r>
            <a:r>
              <a:rPr lang="en-US" baseline="30000" dirty="0"/>
              <a:t>th</a:t>
            </a:r>
            <a:r>
              <a:rPr lang="en-US" dirty="0"/>
              <a:t> </a:t>
            </a:r>
          </a:p>
        </p:txBody>
      </p:sp>
    </p:spTree>
    <p:extLst>
      <p:ext uri="{BB962C8B-B14F-4D97-AF65-F5344CB8AC3E}">
        <p14:creationId xmlns:p14="http://schemas.microsoft.com/office/powerpoint/2010/main" val="108957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1323-92FD-998F-D940-397FAB3B48D3}"/>
              </a:ext>
            </a:extLst>
          </p:cNvPr>
          <p:cNvSpPr>
            <a:spLocks noGrp="1"/>
          </p:cNvSpPr>
          <p:nvPr>
            <p:ph type="title"/>
          </p:nvPr>
        </p:nvSpPr>
        <p:spPr/>
        <p:txBody>
          <a:bodyPr/>
          <a:lstStyle/>
          <a:p>
            <a:r>
              <a:rPr lang="en-US" dirty="0"/>
              <a:t>Additional hypotheses – where we left off last time</a:t>
            </a:r>
          </a:p>
        </p:txBody>
      </p:sp>
      <p:sp>
        <p:nvSpPr>
          <p:cNvPr id="3" name="Content Placeholder 2">
            <a:extLst>
              <a:ext uri="{FF2B5EF4-FFF2-40B4-BE49-F238E27FC236}">
                <a16:creationId xmlns:a16="http://schemas.microsoft.com/office/drawing/2014/main" id="{D77B8C53-A180-E669-56BE-A387DD33647B}"/>
              </a:ext>
            </a:extLst>
          </p:cNvPr>
          <p:cNvSpPr>
            <a:spLocks noGrp="1"/>
          </p:cNvSpPr>
          <p:nvPr>
            <p:ph idx="1"/>
          </p:nvPr>
        </p:nvSpPr>
        <p:spPr/>
        <p:txBody>
          <a:bodyPr>
            <a:normAutofit lnSpcReduction="10000"/>
          </a:bodyPr>
          <a:lstStyle/>
          <a:p>
            <a:r>
              <a:rPr lang="en-US" dirty="0"/>
              <a:t>Hypothesis 2 (dispersal) should be split into two hypotheses: </a:t>
            </a:r>
          </a:p>
          <a:p>
            <a:pPr lvl="1"/>
            <a:r>
              <a:rPr lang="en-US" dirty="0"/>
              <a:t>3: a) external predation of individuals feeding in surrounding neighborhoods, lowering adult survival (imperfect island) </a:t>
            </a:r>
          </a:p>
          <a:p>
            <a:pPr lvl="1"/>
            <a:r>
              <a:rPr lang="en-US" dirty="0"/>
              <a:t>4: b) </a:t>
            </a:r>
            <a:r>
              <a:rPr lang="en-US" b="0" i="0" u="none" strike="noStrike" dirty="0">
                <a:solidFill>
                  <a:srgbClr val="202124"/>
                </a:solidFill>
                <a:effectLst/>
              </a:rPr>
              <a:t>dispersal of adults away from Zealandia, lowering apparent adult survival</a:t>
            </a:r>
          </a:p>
          <a:p>
            <a:r>
              <a:rPr lang="en-US" dirty="0"/>
              <a:t>5: </a:t>
            </a:r>
            <a:r>
              <a:rPr lang="en-US" dirty="0" err="1"/>
              <a:t>Hihi</a:t>
            </a:r>
            <a:r>
              <a:rPr lang="en-US" dirty="0"/>
              <a:t> rearing is out of sink with invertebrate prey availability leading to poor nestling survival</a:t>
            </a:r>
          </a:p>
          <a:p>
            <a:r>
              <a:rPr lang="en-US" dirty="0"/>
              <a:t>6: Recruitment to breeding population limited by high mortality of fledglings</a:t>
            </a:r>
          </a:p>
          <a:p>
            <a:r>
              <a:rPr lang="en-US" dirty="0"/>
              <a:t>7: For hypotheses 6 it should be added that it may reduce nestling survival and breeding success, or perhaps this should be its own hypothesis</a:t>
            </a:r>
          </a:p>
        </p:txBody>
      </p:sp>
    </p:spTree>
    <p:extLst>
      <p:ext uri="{BB962C8B-B14F-4D97-AF65-F5344CB8AC3E}">
        <p14:creationId xmlns:p14="http://schemas.microsoft.com/office/powerpoint/2010/main" val="3342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1180-9230-8CB8-062C-B5B1F9F73FA0}"/>
              </a:ext>
            </a:extLst>
          </p:cNvPr>
          <p:cNvSpPr>
            <a:spLocks noGrp="1"/>
          </p:cNvSpPr>
          <p:nvPr>
            <p:ph type="title"/>
          </p:nvPr>
        </p:nvSpPr>
        <p:spPr/>
        <p:txBody>
          <a:bodyPr/>
          <a:lstStyle/>
          <a:p>
            <a:r>
              <a:rPr lang="en-US" dirty="0"/>
              <a:t>Value of information (</a:t>
            </a:r>
            <a:r>
              <a:rPr lang="en-US" dirty="0" err="1"/>
              <a:t>VoI</a:t>
            </a:r>
            <a:r>
              <a:rPr lang="en-US" dirty="0"/>
              <a:t>)</a:t>
            </a:r>
          </a:p>
        </p:txBody>
      </p:sp>
      <p:sp>
        <p:nvSpPr>
          <p:cNvPr id="3" name="Content Placeholder 2">
            <a:extLst>
              <a:ext uri="{FF2B5EF4-FFF2-40B4-BE49-F238E27FC236}">
                <a16:creationId xmlns:a16="http://schemas.microsoft.com/office/drawing/2014/main" id="{4DB0B0F5-B92A-4D8D-C18F-A4126DDEF49C}"/>
              </a:ext>
            </a:extLst>
          </p:cNvPr>
          <p:cNvSpPr>
            <a:spLocks noGrp="1"/>
          </p:cNvSpPr>
          <p:nvPr>
            <p:ph idx="1"/>
          </p:nvPr>
        </p:nvSpPr>
        <p:spPr/>
        <p:txBody>
          <a:bodyPr>
            <a:normAutofit fontScale="92500" lnSpcReduction="20000"/>
          </a:bodyPr>
          <a:lstStyle/>
          <a:p>
            <a:r>
              <a:rPr lang="en-US" dirty="0"/>
              <a:t>What is it?</a:t>
            </a:r>
          </a:p>
          <a:p>
            <a:pPr lvl="1"/>
            <a:r>
              <a:rPr lang="en-US" dirty="0"/>
              <a:t>Identifies which uncertainties would be valuable to reduce to improve management outcomes</a:t>
            </a:r>
          </a:p>
          <a:p>
            <a:pPr lvl="1"/>
            <a:r>
              <a:rPr lang="en-US" dirty="0"/>
              <a:t>How would the expected outcome change if key uncertainties were reduced prior to making the decision?</a:t>
            </a:r>
          </a:p>
          <a:p>
            <a:pPr lvl="1"/>
            <a:r>
              <a:rPr lang="en-US" dirty="0"/>
              <a:t>Helps identify and avoid research that is unlikely to impact the decision</a:t>
            </a:r>
          </a:p>
          <a:p>
            <a:r>
              <a:rPr lang="en-US" dirty="0"/>
              <a:t>Two forms</a:t>
            </a:r>
          </a:p>
          <a:p>
            <a:pPr lvl="1"/>
            <a:r>
              <a:rPr lang="en-US" dirty="0"/>
              <a:t>Quantitative value of information</a:t>
            </a:r>
          </a:p>
          <a:p>
            <a:pPr lvl="2"/>
            <a:r>
              <a:rPr lang="en-US" dirty="0"/>
              <a:t>Requires data and/or expert elicitation of quantitative judgements</a:t>
            </a:r>
          </a:p>
          <a:p>
            <a:pPr lvl="2"/>
            <a:r>
              <a:rPr lang="en-US" dirty="0"/>
              <a:t>Can be extensive in terms of elicitation and analysis</a:t>
            </a:r>
          </a:p>
          <a:p>
            <a:pPr lvl="1"/>
            <a:r>
              <a:rPr lang="en-US" dirty="0"/>
              <a:t>Constructed value of information (</a:t>
            </a:r>
            <a:r>
              <a:rPr lang="en-US" dirty="0" err="1"/>
              <a:t>CVoI</a:t>
            </a:r>
            <a:r>
              <a:rPr lang="en-US" dirty="0"/>
              <a:t>)</a:t>
            </a:r>
          </a:p>
          <a:p>
            <a:pPr lvl="2"/>
            <a:r>
              <a:rPr lang="en-US" dirty="0"/>
              <a:t>Has also been referred to as qualitative value of information (</a:t>
            </a:r>
            <a:r>
              <a:rPr lang="en-US" dirty="0" err="1"/>
              <a:t>QVoI</a:t>
            </a:r>
            <a:r>
              <a:rPr lang="en-US" dirty="0"/>
              <a:t>)</a:t>
            </a:r>
          </a:p>
          <a:p>
            <a:pPr lvl="2"/>
            <a:r>
              <a:rPr lang="en-US" dirty="0"/>
              <a:t>Approximates quantitative </a:t>
            </a:r>
            <a:r>
              <a:rPr lang="en-US" dirty="0" err="1"/>
              <a:t>VoI</a:t>
            </a:r>
            <a:endParaRPr lang="en-US" dirty="0"/>
          </a:p>
          <a:p>
            <a:pPr lvl="2"/>
            <a:r>
              <a:rPr lang="en-US" dirty="0"/>
              <a:t>Less time, less data required</a:t>
            </a:r>
          </a:p>
          <a:p>
            <a:endParaRPr lang="en-US" dirty="0"/>
          </a:p>
        </p:txBody>
      </p:sp>
    </p:spTree>
    <p:extLst>
      <p:ext uri="{BB962C8B-B14F-4D97-AF65-F5344CB8AC3E}">
        <p14:creationId xmlns:p14="http://schemas.microsoft.com/office/powerpoint/2010/main" val="23160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FF7B-F775-00EF-C970-042EEFC7EA0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342D200-D0BC-C4EB-51CE-889BC6BBEB42}"/>
              </a:ext>
            </a:extLst>
          </p:cNvPr>
          <p:cNvSpPr>
            <a:spLocks noGrp="1"/>
          </p:cNvSpPr>
          <p:nvPr>
            <p:ph idx="1"/>
          </p:nvPr>
        </p:nvSpPr>
        <p:spPr/>
        <p:txBody>
          <a:bodyPr>
            <a:normAutofit lnSpcReduction="10000"/>
          </a:bodyPr>
          <a:lstStyle/>
          <a:p>
            <a:r>
              <a:rPr lang="en-US" dirty="0"/>
              <a:t>This meeting (May 16</a:t>
            </a:r>
            <a:r>
              <a:rPr lang="en-US" baseline="30000" dirty="0"/>
              <a:t>th</a:t>
            </a:r>
            <a:r>
              <a:rPr lang="en-US" dirty="0"/>
              <a:t>/May 17</a:t>
            </a:r>
            <a:r>
              <a:rPr lang="en-US" baseline="30000" dirty="0"/>
              <a:t>th</a:t>
            </a:r>
            <a:r>
              <a:rPr lang="en-US" dirty="0"/>
              <a:t>):</a:t>
            </a:r>
          </a:p>
          <a:p>
            <a:pPr lvl="1"/>
            <a:r>
              <a:rPr lang="en-US" dirty="0"/>
              <a:t>Group introductions</a:t>
            </a:r>
          </a:p>
          <a:p>
            <a:pPr lvl="1"/>
            <a:r>
              <a:rPr lang="en-US" dirty="0"/>
              <a:t>Project Background</a:t>
            </a:r>
          </a:p>
          <a:p>
            <a:pPr lvl="1"/>
            <a:r>
              <a:rPr lang="en-US" dirty="0"/>
              <a:t>Hypotheses Discussion</a:t>
            </a:r>
          </a:p>
          <a:p>
            <a:r>
              <a:rPr lang="en-US" dirty="0"/>
              <a:t>Next meeting (May 23</a:t>
            </a:r>
            <a:r>
              <a:rPr lang="en-US" baseline="30000" dirty="0"/>
              <a:t>rd</a:t>
            </a:r>
            <a:r>
              <a:rPr lang="en-US" dirty="0"/>
              <a:t>/May 24</a:t>
            </a:r>
            <a:r>
              <a:rPr lang="en-US" baseline="30000" dirty="0"/>
              <a:t>th</a:t>
            </a:r>
            <a:r>
              <a:rPr lang="en-US" dirty="0"/>
              <a:t>):</a:t>
            </a:r>
          </a:p>
          <a:p>
            <a:pPr lvl="1"/>
            <a:r>
              <a:rPr lang="en-US" dirty="0" err="1"/>
              <a:t>CVoI</a:t>
            </a:r>
            <a:r>
              <a:rPr lang="en-US" dirty="0"/>
              <a:t> analysis</a:t>
            </a:r>
          </a:p>
          <a:p>
            <a:pPr lvl="1"/>
            <a:r>
              <a:rPr lang="en-US" dirty="0"/>
              <a:t>Practice question</a:t>
            </a:r>
          </a:p>
          <a:p>
            <a:pPr lvl="1"/>
            <a:r>
              <a:rPr lang="en-US" dirty="0"/>
              <a:t>Timeline and instructions</a:t>
            </a:r>
          </a:p>
          <a:p>
            <a:pPr lvl="1"/>
            <a:r>
              <a:rPr lang="en-US" dirty="0"/>
              <a:t>Questions and discussion</a:t>
            </a:r>
          </a:p>
          <a:p>
            <a:r>
              <a:rPr lang="en-US" dirty="0"/>
              <a:t>Discussion meeting (May 30</a:t>
            </a:r>
            <a:r>
              <a:rPr lang="en-US" baseline="30000" dirty="0"/>
              <a:t>th</a:t>
            </a:r>
            <a:r>
              <a:rPr lang="en-US" dirty="0"/>
              <a:t>/31</a:t>
            </a:r>
            <a:r>
              <a:rPr lang="en-US" baseline="30000" dirty="0"/>
              <a:t>st</a:t>
            </a:r>
            <a:r>
              <a:rPr lang="en-US" dirty="0"/>
              <a:t>)</a:t>
            </a:r>
          </a:p>
          <a:p>
            <a:pPr lvl="1"/>
            <a:r>
              <a:rPr lang="en-US" dirty="0"/>
              <a:t>Discuss </a:t>
            </a:r>
            <a:r>
              <a:rPr lang="en-US" dirty="0" err="1"/>
              <a:t>CVoI</a:t>
            </a:r>
            <a:r>
              <a:rPr lang="en-US" dirty="0"/>
              <a:t> responses</a:t>
            </a:r>
          </a:p>
          <a:p>
            <a:endParaRPr lang="en-US" dirty="0"/>
          </a:p>
        </p:txBody>
      </p:sp>
    </p:spTree>
    <p:extLst>
      <p:ext uri="{BB962C8B-B14F-4D97-AF65-F5344CB8AC3E}">
        <p14:creationId xmlns:p14="http://schemas.microsoft.com/office/powerpoint/2010/main" val="375987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C5A-ED35-7D83-7A1E-89C361D67334}"/>
              </a:ext>
            </a:extLst>
          </p:cNvPr>
          <p:cNvSpPr>
            <a:spLocks noGrp="1"/>
          </p:cNvSpPr>
          <p:nvPr>
            <p:ph type="title"/>
          </p:nvPr>
        </p:nvSpPr>
        <p:spPr/>
        <p:txBody>
          <a:bodyPr/>
          <a:lstStyle/>
          <a:p>
            <a:r>
              <a:rPr lang="en-US" dirty="0"/>
              <a:t>Constructed Value of Information Analysis</a:t>
            </a:r>
          </a:p>
        </p:txBody>
      </p:sp>
      <p:sp>
        <p:nvSpPr>
          <p:cNvPr id="3" name="Content Placeholder 2">
            <a:extLst>
              <a:ext uri="{FF2B5EF4-FFF2-40B4-BE49-F238E27FC236}">
                <a16:creationId xmlns:a16="http://schemas.microsoft.com/office/drawing/2014/main" id="{EE2760C7-E16D-D115-3F73-9ABA2C6F44BF}"/>
              </a:ext>
            </a:extLst>
          </p:cNvPr>
          <p:cNvSpPr>
            <a:spLocks noGrp="1"/>
          </p:cNvSpPr>
          <p:nvPr>
            <p:ph idx="1"/>
          </p:nvPr>
        </p:nvSpPr>
        <p:spPr/>
        <p:txBody>
          <a:bodyPr/>
          <a:lstStyle/>
          <a:p>
            <a:r>
              <a:rPr lang="en-US" dirty="0"/>
              <a:t>Why it works well in this situation</a:t>
            </a:r>
          </a:p>
          <a:p>
            <a:pPr lvl="1"/>
            <a:r>
              <a:rPr lang="en-US" dirty="0"/>
              <a:t>Lots of hypotheses would lead to time intensive expert elicitation and data requirements in order to conduct quantitative </a:t>
            </a:r>
            <a:r>
              <a:rPr lang="en-US" dirty="0" err="1"/>
              <a:t>VoI</a:t>
            </a:r>
            <a:r>
              <a:rPr lang="en-US" dirty="0"/>
              <a:t> analysis</a:t>
            </a:r>
          </a:p>
          <a:p>
            <a:pPr lvl="1"/>
            <a:r>
              <a:rPr lang="en-US" dirty="0" err="1"/>
              <a:t>CVoI</a:t>
            </a:r>
            <a:r>
              <a:rPr lang="en-US" dirty="0"/>
              <a:t> will identify a subset of hypotheses that are high priority</a:t>
            </a:r>
          </a:p>
          <a:p>
            <a:pPr lvl="2"/>
            <a:r>
              <a:rPr lang="en-US" dirty="0"/>
              <a:t>Allowing analyses of most crucial and reducible hypotheses to take place</a:t>
            </a:r>
          </a:p>
          <a:p>
            <a:pPr lvl="1"/>
            <a:r>
              <a:rPr lang="en-US" dirty="0"/>
              <a:t>Relatively fast</a:t>
            </a:r>
          </a:p>
          <a:p>
            <a:pPr lvl="2"/>
            <a:endParaRPr lang="en-US" dirty="0"/>
          </a:p>
          <a:p>
            <a:endParaRPr lang="en-US" dirty="0"/>
          </a:p>
        </p:txBody>
      </p:sp>
    </p:spTree>
    <p:extLst>
      <p:ext uri="{BB962C8B-B14F-4D97-AF65-F5344CB8AC3E}">
        <p14:creationId xmlns:p14="http://schemas.microsoft.com/office/powerpoint/2010/main" val="414877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1986-75F9-6F8A-69CC-ED9CC696DA3D}"/>
              </a:ext>
            </a:extLst>
          </p:cNvPr>
          <p:cNvSpPr>
            <a:spLocks noGrp="1"/>
          </p:cNvSpPr>
          <p:nvPr>
            <p:ph type="title"/>
          </p:nvPr>
        </p:nvSpPr>
        <p:spPr/>
        <p:txBody>
          <a:bodyPr/>
          <a:lstStyle/>
          <a:p>
            <a:r>
              <a:rPr lang="en-US" dirty="0"/>
              <a:t>How does </a:t>
            </a:r>
            <a:r>
              <a:rPr lang="en-US" dirty="0" err="1"/>
              <a:t>CVoI</a:t>
            </a:r>
            <a:r>
              <a:rPr lang="en-US" dirty="0"/>
              <a:t> work?</a:t>
            </a:r>
          </a:p>
        </p:txBody>
      </p:sp>
      <p:sp>
        <p:nvSpPr>
          <p:cNvPr id="3" name="Content Placeholder 2">
            <a:extLst>
              <a:ext uri="{FF2B5EF4-FFF2-40B4-BE49-F238E27FC236}">
                <a16:creationId xmlns:a16="http://schemas.microsoft.com/office/drawing/2014/main" id="{869B3D35-66DF-2C01-3BDA-2A7DAB7D7235}"/>
              </a:ext>
            </a:extLst>
          </p:cNvPr>
          <p:cNvSpPr>
            <a:spLocks noGrp="1"/>
          </p:cNvSpPr>
          <p:nvPr>
            <p:ph idx="1"/>
          </p:nvPr>
        </p:nvSpPr>
        <p:spPr/>
        <p:txBody>
          <a:bodyPr>
            <a:normAutofit/>
          </a:bodyPr>
          <a:lstStyle/>
          <a:p>
            <a:r>
              <a:rPr lang="en-US" dirty="0"/>
              <a:t>Score each hypothesis according to 3 components </a:t>
            </a:r>
          </a:p>
          <a:p>
            <a:pPr lvl="1"/>
            <a:r>
              <a:rPr lang="en-US" dirty="0"/>
              <a:t>Magnitude of uncertainty</a:t>
            </a:r>
          </a:p>
          <a:p>
            <a:pPr lvl="2"/>
            <a:r>
              <a:rPr lang="en-US" dirty="0"/>
              <a:t>The degree to which we are uncertain about the validity of a hypothesis</a:t>
            </a:r>
          </a:p>
          <a:p>
            <a:pPr lvl="3"/>
            <a:r>
              <a:rPr lang="en-US" i="1" dirty="0"/>
              <a:t>Based in existing knowledge, to what degree is this hypothesis uncertain?</a:t>
            </a:r>
          </a:p>
          <a:p>
            <a:pPr lvl="1"/>
            <a:r>
              <a:rPr lang="en-US" dirty="0"/>
              <a:t>Relevance to the decision</a:t>
            </a:r>
          </a:p>
          <a:p>
            <a:pPr lvl="2"/>
            <a:r>
              <a:rPr lang="en-US" dirty="0"/>
              <a:t>The degree to which the hypothesis restricts decision making</a:t>
            </a:r>
          </a:p>
          <a:p>
            <a:pPr lvl="3"/>
            <a:r>
              <a:rPr lang="en-US" i="1" dirty="0"/>
              <a:t>(a) If this hypothesis is true, to what degree is it impacting the population?</a:t>
            </a:r>
          </a:p>
          <a:p>
            <a:pPr lvl="3"/>
            <a:r>
              <a:rPr lang="en-US" i="1" dirty="0"/>
              <a:t>(b) To what degree could available management actions reduce the effect on the population that this hypothesis would have, if true?</a:t>
            </a:r>
          </a:p>
          <a:p>
            <a:pPr lvl="1"/>
            <a:r>
              <a:rPr lang="en-US" dirty="0"/>
              <a:t>Reducibility</a:t>
            </a:r>
          </a:p>
          <a:p>
            <a:pPr lvl="2"/>
            <a:r>
              <a:rPr lang="en-US" dirty="0"/>
              <a:t>The degree to which uncertainty about the hypothesis could be reduced</a:t>
            </a:r>
          </a:p>
          <a:p>
            <a:pPr lvl="3"/>
            <a:r>
              <a:rPr lang="en-US" i="1" dirty="0"/>
              <a:t>To what degree do we have the ability to resolve uncertainty about this hypothesis?</a:t>
            </a:r>
          </a:p>
          <a:p>
            <a:pPr lvl="1"/>
            <a:endParaRPr lang="en-US" dirty="0"/>
          </a:p>
        </p:txBody>
      </p:sp>
    </p:spTree>
    <p:extLst>
      <p:ext uri="{BB962C8B-B14F-4D97-AF65-F5344CB8AC3E}">
        <p14:creationId xmlns:p14="http://schemas.microsoft.com/office/powerpoint/2010/main" val="151040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Magnitude of uncertainty</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1012051"/>
            <a:ext cx="11597640" cy="1325563"/>
          </a:xfrm>
        </p:spPr>
        <p:txBody>
          <a:bodyPr/>
          <a:lstStyle/>
          <a:p>
            <a:pPr marL="0" indent="0">
              <a:buNone/>
            </a:pPr>
            <a:r>
              <a:rPr lang="en-US" dirty="0"/>
              <a:t>The degree to which we are uncertain about the validity of a hypothesis</a:t>
            </a:r>
          </a:p>
          <a:p>
            <a:pPr marL="0" indent="0">
              <a:buNone/>
            </a:pPr>
            <a:r>
              <a:rPr lang="en-US" i="1" dirty="0"/>
              <a:t>Based in existing knowledge, to what degree is this hypothesis uncertain?</a:t>
            </a:r>
          </a:p>
          <a:p>
            <a:endParaRPr lang="en-US" dirty="0"/>
          </a:p>
        </p:txBody>
      </p:sp>
      <p:pic>
        <p:nvPicPr>
          <p:cNvPr id="5" name="Picture 4">
            <a:extLst>
              <a:ext uri="{FF2B5EF4-FFF2-40B4-BE49-F238E27FC236}">
                <a16:creationId xmlns:a16="http://schemas.microsoft.com/office/drawing/2014/main" id="{18523E4C-BD47-432A-8F0E-63A97AFBE988}"/>
              </a:ext>
            </a:extLst>
          </p:cNvPr>
          <p:cNvPicPr>
            <a:picLocks noChangeAspect="1"/>
          </p:cNvPicPr>
          <p:nvPr/>
        </p:nvPicPr>
        <p:blipFill>
          <a:blip r:embed="rId2"/>
          <a:srcRect/>
          <a:stretch/>
        </p:blipFill>
        <p:spPr>
          <a:xfrm>
            <a:off x="2209800" y="2455629"/>
            <a:ext cx="7772400" cy="4777336"/>
          </a:xfrm>
          <a:prstGeom prst="rect">
            <a:avLst/>
          </a:prstGeom>
        </p:spPr>
      </p:pic>
    </p:spTree>
    <p:extLst>
      <p:ext uri="{BB962C8B-B14F-4D97-AF65-F5344CB8AC3E}">
        <p14:creationId xmlns:p14="http://schemas.microsoft.com/office/powerpoint/2010/main" val="192611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Magnitude of uncertainty</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1012051"/>
            <a:ext cx="11597640" cy="1325563"/>
          </a:xfrm>
        </p:spPr>
        <p:txBody>
          <a:bodyPr/>
          <a:lstStyle/>
          <a:p>
            <a:pPr marL="0" indent="0">
              <a:buNone/>
            </a:pPr>
            <a:r>
              <a:rPr lang="en-US" dirty="0"/>
              <a:t>The degree to which we are uncertain about the validity of a hypothesis</a:t>
            </a:r>
          </a:p>
          <a:p>
            <a:pPr marL="0" indent="0">
              <a:buNone/>
            </a:pPr>
            <a:r>
              <a:rPr lang="en-US" i="1" dirty="0"/>
              <a:t>Based in existing knowledge, to what degree is this hypothesis uncertain?</a:t>
            </a:r>
          </a:p>
          <a:p>
            <a:endParaRPr lang="en-US" dirty="0"/>
          </a:p>
        </p:txBody>
      </p:sp>
      <p:pic>
        <p:nvPicPr>
          <p:cNvPr id="6" name="Picture 5">
            <a:extLst>
              <a:ext uri="{FF2B5EF4-FFF2-40B4-BE49-F238E27FC236}">
                <a16:creationId xmlns:a16="http://schemas.microsoft.com/office/drawing/2014/main" id="{5373EF84-B9DE-B4F8-A680-11886B96A566}"/>
              </a:ext>
            </a:extLst>
          </p:cNvPr>
          <p:cNvPicPr>
            <a:picLocks noChangeAspect="1"/>
          </p:cNvPicPr>
          <p:nvPr/>
        </p:nvPicPr>
        <p:blipFill>
          <a:blip r:embed="rId2"/>
          <a:stretch>
            <a:fillRect/>
          </a:stretch>
        </p:blipFill>
        <p:spPr>
          <a:xfrm>
            <a:off x="6195060" y="2128300"/>
            <a:ext cx="6077445" cy="4729700"/>
          </a:xfrm>
          <a:prstGeom prst="rect">
            <a:avLst/>
          </a:prstGeom>
        </p:spPr>
      </p:pic>
      <p:pic>
        <p:nvPicPr>
          <p:cNvPr id="4" name="Picture 3">
            <a:extLst>
              <a:ext uri="{FF2B5EF4-FFF2-40B4-BE49-F238E27FC236}">
                <a16:creationId xmlns:a16="http://schemas.microsoft.com/office/drawing/2014/main" id="{8BB1FFE8-F3C7-E316-7E76-286C82063C61}"/>
              </a:ext>
            </a:extLst>
          </p:cNvPr>
          <p:cNvPicPr>
            <a:picLocks noChangeAspect="1"/>
          </p:cNvPicPr>
          <p:nvPr/>
        </p:nvPicPr>
        <p:blipFill rotWithShape="1">
          <a:blip r:embed="rId3"/>
          <a:srcRect l="53237" t="6609" r="3097" b="21461"/>
          <a:stretch/>
        </p:blipFill>
        <p:spPr>
          <a:xfrm>
            <a:off x="1252025" y="2031957"/>
            <a:ext cx="4843975" cy="4904446"/>
          </a:xfrm>
          <a:prstGeom prst="rect">
            <a:avLst/>
          </a:prstGeom>
        </p:spPr>
      </p:pic>
    </p:spTree>
    <p:extLst>
      <p:ext uri="{BB962C8B-B14F-4D97-AF65-F5344CB8AC3E}">
        <p14:creationId xmlns:p14="http://schemas.microsoft.com/office/powerpoint/2010/main" val="17612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Relevance (to the decision)</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915066"/>
            <a:ext cx="11597640" cy="1325563"/>
          </a:xfrm>
        </p:spPr>
        <p:txBody>
          <a:bodyPr>
            <a:normAutofit fontScale="92500" lnSpcReduction="20000"/>
          </a:bodyPr>
          <a:lstStyle/>
          <a:p>
            <a:pPr marL="0" indent="0">
              <a:buNone/>
            </a:pPr>
            <a:r>
              <a:rPr lang="en-US" dirty="0"/>
              <a:t>The degree to which the hypothesis restricts decision making</a:t>
            </a:r>
          </a:p>
          <a:p>
            <a:pPr marL="457200" lvl="1" indent="0">
              <a:buNone/>
            </a:pPr>
            <a:r>
              <a:rPr lang="en-US" i="1" dirty="0"/>
              <a:t>(a) If this hypothesis is true, to what degree is it impacting the population?</a:t>
            </a:r>
          </a:p>
          <a:p>
            <a:pPr marL="457200" lvl="1" indent="0">
              <a:buNone/>
            </a:pPr>
            <a:r>
              <a:rPr lang="en-US" i="1" dirty="0"/>
              <a:t>(b) To what degree could available management actions reduce the effect on the population that this hypothesis would have, if true?</a:t>
            </a:r>
          </a:p>
          <a:p>
            <a:endParaRPr lang="en-US" dirty="0"/>
          </a:p>
        </p:txBody>
      </p:sp>
      <p:pic>
        <p:nvPicPr>
          <p:cNvPr id="6" name="Picture 5">
            <a:extLst>
              <a:ext uri="{FF2B5EF4-FFF2-40B4-BE49-F238E27FC236}">
                <a16:creationId xmlns:a16="http://schemas.microsoft.com/office/drawing/2014/main" id="{448B060D-09BF-A9F9-BB3E-7E8276F06A7F}"/>
              </a:ext>
            </a:extLst>
          </p:cNvPr>
          <p:cNvPicPr>
            <a:picLocks noChangeAspect="1"/>
          </p:cNvPicPr>
          <p:nvPr/>
        </p:nvPicPr>
        <p:blipFill>
          <a:blip r:embed="rId2"/>
          <a:srcRect/>
          <a:stretch/>
        </p:blipFill>
        <p:spPr>
          <a:xfrm>
            <a:off x="2797083" y="2014327"/>
            <a:ext cx="6175268" cy="5012119"/>
          </a:xfrm>
          <a:prstGeom prst="rect">
            <a:avLst/>
          </a:prstGeom>
        </p:spPr>
      </p:pic>
    </p:spTree>
    <p:extLst>
      <p:ext uri="{BB962C8B-B14F-4D97-AF65-F5344CB8AC3E}">
        <p14:creationId xmlns:p14="http://schemas.microsoft.com/office/powerpoint/2010/main" val="682587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Relevance (a)</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915066"/>
            <a:ext cx="11597640" cy="1325563"/>
          </a:xfrm>
        </p:spPr>
        <p:txBody>
          <a:bodyPr>
            <a:normAutofit/>
          </a:bodyPr>
          <a:lstStyle/>
          <a:p>
            <a:pPr marL="0" indent="0">
              <a:buNone/>
            </a:pPr>
            <a:r>
              <a:rPr lang="en-US" dirty="0"/>
              <a:t>The degree to which the hypothesis restricts decision making</a:t>
            </a:r>
          </a:p>
          <a:p>
            <a:pPr marL="457200" lvl="1" indent="0">
              <a:buNone/>
            </a:pPr>
            <a:r>
              <a:rPr lang="en-US" i="1" dirty="0"/>
              <a:t>(a) If this hypothesis is true, to what degree is it impacting the population?</a:t>
            </a:r>
          </a:p>
        </p:txBody>
      </p:sp>
      <p:pic>
        <p:nvPicPr>
          <p:cNvPr id="6" name="Picture 5">
            <a:extLst>
              <a:ext uri="{FF2B5EF4-FFF2-40B4-BE49-F238E27FC236}">
                <a16:creationId xmlns:a16="http://schemas.microsoft.com/office/drawing/2014/main" id="{448B060D-09BF-A9F9-BB3E-7E8276F06A7F}"/>
              </a:ext>
            </a:extLst>
          </p:cNvPr>
          <p:cNvPicPr>
            <a:picLocks noChangeAspect="1"/>
          </p:cNvPicPr>
          <p:nvPr/>
        </p:nvPicPr>
        <p:blipFill rotWithShape="1">
          <a:blip r:embed="rId2"/>
          <a:srcRect l="22364" r="2233" b="48065"/>
          <a:stretch/>
        </p:blipFill>
        <p:spPr>
          <a:xfrm>
            <a:off x="2238421" y="2014504"/>
            <a:ext cx="7715157" cy="4312962"/>
          </a:xfrm>
          <a:prstGeom prst="rect">
            <a:avLst/>
          </a:prstGeom>
        </p:spPr>
      </p:pic>
    </p:spTree>
    <p:extLst>
      <p:ext uri="{BB962C8B-B14F-4D97-AF65-F5344CB8AC3E}">
        <p14:creationId xmlns:p14="http://schemas.microsoft.com/office/powerpoint/2010/main" val="717092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B757-550B-1081-7552-9BC0319A593F}"/>
              </a:ext>
            </a:extLst>
          </p:cNvPr>
          <p:cNvSpPr>
            <a:spLocks noGrp="1"/>
          </p:cNvSpPr>
          <p:nvPr>
            <p:ph type="title"/>
          </p:nvPr>
        </p:nvSpPr>
        <p:spPr>
          <a:xfrm>
            <a:off x="0" y="-237332"/>
            <a:ext cx="10515600" cy="1325563"/>
          </a:xfrm>
        </p:spPr>
        <p:txBody>
          <a:bodyPr/>
          <a:lstStyle/>
          <a:p>
            <a:r>
              <a:rPr lang="en-US" dirty="0"/>
              <a:t>Relevance (a)</a:t>
            </a:r>
          </a:p>
        </p:txBody>
      </p:sp>
      <p:sp>
        <p:nvSpPr>
          <p:cNvPr id="3" name="Content Placeholder 2">
            <a:extLst>
              <a:ext uri="{FF2B5EF4-FFF2-40B4-BE49-F238E27FC236}">
                <a16:creationId xmlns:a16="http://schemas.microsoft.com/office/drawing/2014/main" id="{48878B43-8628-84E7-1C7D-9C8E8E2DFAFF}"/>
              </a:ext>
            </a:extLst>
          </p:cNvPr>
          <p:cNvSpPr>
            <a:spLocks noGrp="1"/>
          </p:cNvSpPr>
          <p:nvPr>
            <p:ph idx="1"/>
          </p:nvPr>
        </p:nvSpPr>
        <p:spPr>
          <a:xfrm>
            <a:off x="211667" y="931598"/>
            <a:ext cx="10515600" cy="1831057"/>
          </a:xfrm>
        </p:spPr>
        <p:txBody>
          <a:bodyPr/>
          <a:lstStyle/>
          <a:p>
            <a:r>
              <a:rPr lang="en-US" dirty="0"/>
              <a:t>The way we will ask these questions:</a:t>
            </a:r>
          </a:p>
          <a:p>
            <a:pPr lvl="1"/>
            <a:r>
              <a:rPr lang="en-US" i="1" dirty="0">
                <a:ea typeface="Calibri" panose="020F0502020204030204" pitchFamily="34" charset="0"/>
              </a:rPr>
              <a:t>Score of 1: ‘</a:t>
            </a:r>
            <a:r>
              <a:rPr lang="en-US" i="1" dirty="0">
                <a:effectLst/>
                <a:ea typeface="Calibri" panose="020F0502020204030204" pitchFamily="34" charset="0"/>
              </a:rPr>
              <a:t>if true, this hypothesis has an impact on the population, with an impact that is approximately 25% compared to the total range of variability in population trend’</a:t>
            </a:r>
            <a:r>
              <a:rPr lang="en-US" i="1" dirty="0">
                <a:effectLst/>
              </a:rPr>
              <a:t> </a:t>
            </a:r>
            <a:endParaRPr lang="en-US" i="1" dirty="0">
              <a:ea typeface="Calibri" panose="020F0502020204030204" pitchFamily="34" charset="0"/>
            </a:endParaRPr>
          </a:p>
          <a:p>
            <a:pPr marL="0" indent="0">
              <a:buNone/>
            </a:pPr>
            <a:endParaRPr lang="en-US" i="1" dirty="0">
              <a:effectLst/>
            </a:endParaRPr>
          </a:p>
          <a:p>
            <a:pPr lvl="1"/>
            <a:endParaRPr lang="en-US" i="1" dirty="0"/>
          </a:p>
          <a:p>
            <a:pPr lvl="1"/>
            <a:endParaRPr lang="en-US" i="1" dirty="0"/>
          </a:p>
        </p:txBody>
      </p:sp>
      <p:sp>
        <p:nvSpPr>
          <p:cNvPr id="4" name="TextBox 3">
            <a:extLst>
              <a:ext uri="{FF2B5EF4-FFF2-40B4-BE49-F238E27FC236}">
                <a16:creationId xmlns:a16="http://schemas.microsoft.com/office/drawing/2014/main" id="{DBD38734-6CA1-22AB-59FE-B921406E63AA}"/>
              </a:ext>
            </a:extLst>
          </p:cNvPr>
          <p:cNvSpPr txBox="1"/>
          <p:nvPr/>
        </p:nvSpPr>
        <p:spPr>
          <a:xfrm>
            <a:off x="211667" y="3797709"/>
            <a:ext cx="4311549" cy="1846659"/>
          </a:xfrm>
          <a:prstGeom prst="rect">
            <a:avLst/>
          </a:prstGeom>
          <a:noFill/>
        </p:spPr>
        <p:txBody>
          <a:bodyPr wrap="square" rtlCol="0">
            <a:spAutoFit/>
          </a:bodyPr>
          <a:lstStyle/>
          <a:p>
            <a:r>
              <a:rPr lang="en-US" sz="2400" dirty="0">
                <a:effectLst/>
                <a:ea typeface="Calibri" panose="020F0502020204030204" pitchFamily="34" charset="0"/>
              </a:rPr>
              <a:t>*Consider impact relative to the range of variability in the population trend (growth or decline)</a:t>
            </a:r>
            <a:r>
              <a:rPr lang="en-US" sz="2400" dirty="0">
                <a:effectLst/>
              </a:rPr>
              <a:t> </a:t>
            </a:r>
            <a:endParaRPr lang="en-US" sz="2400" dirty="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78CBC78A-58F0-25C2-E6BC-E8FBB10C4D72}"/>
              </a:ext>
            </a:extLst>
          </p:cNvPr>
          <p:cNvPicPr>
            <a:picLocks noChangeAspect="1"/>
          </p:cNvPicPr>
          <p:nvPr/>
        </p:nvPicPr>
        <p:blipFill rotWithShape="1">
          <a:blip r:embed="rId2"/>
          <a:srcRect l="22364" r="2233" b="48065"/>
          <a:stretch/>
        </p:blipFill>
        <p:spPr>
          <a:xfrm>
            <a:off x="4762278" y="2762655"/>
            <a:ext cx="7429722" cy="4153397"/>
          </a:xfrm>
          <a:prstGeom prst="rect">
            <a:avLst/>
          </a:prstGeom>
        </p:spPr>
      </p:pic>
    </p:spTree>
    <p:extLst>
      <p:ext uri="{BB962C8B-B14F-4D97-AF65-F5344CB8AC3E}">
        <p14:creationId xmlns:p14="http://schemas.microsoft.com/office/powerpoint/2010/main" val="4716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Relevance (a)</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915066"/>
            <a:ext cx="11597640" cy="1325563"/>
          </a:xfrm>
        </p:spPr>
        <p:txBody>
          <a:bodyPr>
            <a:normAutofit/>
          </a:bodyPr>
          <a:lstStyle/>
          <a:p>
            <a:pPr marL="0" indent="0">
              <a:buNone/>
            </a:pPr>
            <a:r>
              <a:rPr lang="en-US" dirty="0"/>
              <a:t>The degree to which the hypothesis restricts decision making</a:t>
            </a:r>
          </a:p>
          <a:p>
            <a:pPr marL="457200" lvl="1" indent="0">
              <a:buNone/>
            </a:pPr>
            <a:r>
              <a:rPr lang="en-US" i="1" dirty="0"/>
              <a:t>(a) If this hypothesis is true, to what degree is it impacting the population?</a:t>
            </a:r>
          </a:p>
        </p:txBody>
      </p:sp>
      <p:pic>
        <p:nvPicPr>
          <p:cNvPr id="6" name="Picture 5">
            <a:extLst>
              <a:ext uri="{FF2B5EF4-FFF2-40B4-BE49-F238E27FC236}">
                <a16:creationId xmlns:a16="http://schemas.microsoft.com/office/drawing/2014/main" id="{448B060D-09BF-A9F9-BB3E-7E8276F06A7F}"/>
              </a:ext>
            </a:extLst>
          </p:cNvPr>
          <p:cNvPicPr>
            <a:picLocks noChangeAspect="1"/>
          </p:cNvPicPr>
          <p:nvPr/>
        </p:nvPicPr>
        <p:blipFill rotWithShape="1">
          <a:blip r:embed="rId2"/>
          <a:srcRect l="63598" t="3538" r="3291" b="84507"/>
          <a:stretch/>
        </p:blipFill>
        <p:spPr>
          <a:xfrm>
            <a:off x="2277882" y="2128300"/>
            <a:ext cx="3917178" cy="1147864"/>
          </a:xfrm>
          <a:prstGeom prst="rect">
            <a:avLst/>
          </a:prstGeom>
        </p:spPr>
      </p:pic>
      <p:pic>
        <p:nvPicPr>
          <p:cNvPr id="4" name="Picture 3">
            <a:extLst>
              <a:ext uri="{FF2B5EF4-FFF2-40B4-BE49-F238E27FC236}">
                <a16:creationId xmlns:a16="http://schemas.microsoft.com/office/drawing/2014/main" id="{5790F707-715B-DCE9-992F-A829D1B5E554}"/>
              </a:ext>
            </a:extLst>
          </p:cNvPr>
          <p:cNvPicPr>
            <a:picLocks noChangeAspect="1"/>
          </p:cNvPicPr>
          <p:nvPr/>
        </p:nvPicPr>
        <p:blipFill>
          <a:blip r:embed="rId3"/>
          <a:srcRect/>
          <a:stretch/>
        </p:blipFill>
        <p:spPr>
          <a:xfrm>
            <a:off x="6195060" y="2128300"/>
            <a:ext cx="6077444" cy="4729700"/>
          </a:xfrm>
          <a:prstGeom prst="rect">
            <a:avLst/>
          </a:prstGeom>
        </p:spPr>
      </p:pic>
      <p:pic>
        <p:nvPicPr>
          <p:cNvPr id="7" name="Picture 6">
            <a:extLst>
              <a:ext uri="{FF2B5EF4-FFF2-40B4-BE49-F238E27FC236}">
                <a16:creationId xmlns:a16="http://schemas.microsoft.com/office/drawing/2014/main" id="{2C7E45F7-5FBB-586C-DF70-837D41B3A5EF}"/>
              </a:ext>
            </a:extLst>
          </p:cNvPr>
          <p:cNvPicPr>
            <a:picLocks noChangeAspect="1"/>
          </p:cNvPicPr>
          <p:nvPr/>
        </p:nvPicPr>
        <p:blipFill rotWithShape="1">
          <a:blip r:embed="rId2"/>
          <a:srcRect l="62940" t="36371" r="3949" b="51674"/>
          <a:stretch/>
        </p:blipFill>
        <p:spPr>
          <a:xfrm>
            <a:off x="2277882" y="5710136"/>
            <a:ext cx="3917178" cy="1147864"/>
          </a:xfrm>
          <a:prstGeom prst="rect">
            <a:avLst/>
          </a:prstGeom>
        </p:spPr>
      </p:pic>
    </p:spTree>
    <p:extLst>
      <p:ext uri="{BB962C8B-B14F-4D97-AF65-F5344CB8AC3E}">
        <p14:creationId xmlns:p14="http://schemas.microsoft.com/office/powerpoint/2010/main" val="1188895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B757-550B-1081-7552-9BC0319A593F}"/>
              </a:ext>
            </a:extLst>
          </p:cNvPr>
          <p:cNvSpPr>
            <a:spLocks noGrp="1"/>
          </p:cNvSpPr>
          <p:nvPr>
            <p:ph type="title"/>
          </p:nvPr>
        </p:nvSpPr>
        <p:spPr>
          <a:xfrm>
            <a:off x="0" y="-237332"/>
            <a:ext cx="10515600" cy="1325563"/>
          </a:xfrm>
        </p:spPr>
        <p:txBody>
          <a:bodyPr/>
          <a:lstStyle/>
          <a:p>
            <a:r>
              <a:rPr lang="en-US" dirty="0"/>
              <a:t>Relevance (a)</a:t>
            </a:r>
          </a:p>
        </p:txBody>
      </p:sp>
      <p:sp>
        <p:nvSpPr>
          <p:cNvPr id="3" name="Content Placeholder 2">
            <a:extLst>
              <a:ext uri="{FF2B5EF4-FFF2-40B4-BE49-F238E27FC236}">
                <a16:creationId xmlns:a16="http://schemas.microsoft.com/office/drawing/2014/main" id="{48878B43-8628-84E7-1C7D-9C8E8E2DFAFF}"/>
              </a:ext>
            </a:extLst>
          </p:cNvPr>
          <p:cNvSpPr>
            <a:spLocks noGrp="1"/>
          </p:cNvSpPr>
          <p:nvPr>
            <p:ph idx="1"/>
          </p:nvPr>
        </p:nvSpPr>
        <p:spPr>
          <a:xfrm>
            <a:off x="211667" y="931598"/>
            <a:ext cx="10515600" cy="1831057"/>
          </a:xfrm>
        </p:spPr>
        <p:txBody>
          <a:bodyPr/>
          <a:lstStyle/>
          <a:p>
            <a:r>
              <a:rPr lang="en-US" dirty="0"/>
              <a:t>The way we will ask these questions:</a:t>
            </a:r>
          </a:p>
          <a:p>
            <a:pPr lvl="1"/>
            <a:r>
              <a:rPr lang="en-US" i="1" dirty="0">
                <a:ea typeface="Calibri" panose="020F0502020204030204" pitchFamily="34" charset="0"/>
              </a:rPr>
              <a:t>‘</a:t>
            </a:r>
            <a:r>
              <a:rPr lang="en-US" i="1" dirty="0">
                <a:effectLst/>
                <a:ea typeface="Calibri" panose="020F0502020204030204" pitchFamily="34" charset="0"/>
              </a:rPr>
              <a:t>if true, this hypothesis has an impact on the population, with an impact that is approximately 25% compared to the total range of variability in population trend’</a:t>
            </a:r>
            <a:r>
              <a:rPr lang="en-US" i="1" dirty="0">
                <a:effectLst/>
              </a:rPr>
              <a:t> </a:t>
            </a:r>
            <a:endParaRPr lang="en-US" i="1" dirty="0">
              <a:ea typeface="Calibri" panose="020F0502020204030204" pitchFamily="34" charset="0"/>
            </a:endParaRPr>
          </a:p>
          <a:p>
            <a:pPr marL="0" indent="0">
              <a:buNone/>
            </a:pPr>
            <a:endParaRPr lang="en-US" i="1" dirty="0">
              <a:effectLst/>
            </a:endParaRPr>
          </a:p>
          <a:p>
            <a:pPr lvl="1"/>
            <a:endParaRPr lang="en-US" i="1" dirty="0"/>
          </a:p>
          <a:p>
            <a:pPr lvl="1"/>
            <a:endParaRPr lang="en-US" i="1" dirty="0"/>
          </a:p>
        </p:txBody>
      </p:sp>
      <p:pic>
        <p:nvPicPr>
          <p:cNvPr id="10" name="Picture 9">
            <a:extLst>
              <a:ext uri="{FF2B5EF4-FFF2-40B4-BE49-F238E27FC236}">
                <a16:creationId xmlns:a16="http://schemas.microsoft.com/office/drawing/2014/main" id="{D9D224AC-6AEA-791A-784C-AE0B957C3E0D}"/>
              </a:ext>
            </a:extLst>
          </p:cNvPr>
          <p:cNvPicPr>
            <a:picLocks noChangeAspect="1"/>
          </p:cNvPicPr>
          <p:nvPr/>
        </p:nvPicPr>
        <p:blipFill>
          <a:blip r:embed="rId2"/>
          <a:stretch>
            <a:fillRect/>
          </a:stretch>
        </p:blipFill>
        <p:spPr>
          <a:xfrm>
            <a:off x="5469467" y="2286000"/>
            <a:ext cx="6400800" cy="4572000"/>
          </a:xfrm>
          <a:prstGeom prst="rect">
            <a:avLst/>
          </a:prstGeom>
        </p:spPr>
      </p:pic>
      <p:pic>
        <p:nvPicPr>
          <p:cNvPr id="12" name="Picture 11">
            <a:extLst>
              <a:ext uri="{FF2B5EF4-FFF2-40B4-BE49-F238E27FC236}">
                <a16:creationId xmlns:a16="http://schemas.microsoft.com/office/drawing/2014/main" id="{F712BB12-BFE8-8FED-4D9B-F8A62D3948B0}"/>
              </a:ext>
            </a:extLst>
          </p:cNvPr>
          <p:cNvPicPr>
            <a:picLocks noChangeAspect="1"/>
          </p:cNvPicPr>
          <p:nvPr/>
        </p:nvPicPr>
        <p:blipFill>
          <a:blip r:embed="rId3"/>
          <a:stretch>
            <a:fillRect/>
          </a:stretch>
        </p:blipFill>
        <p:spPr>
          <a:xfrm>
            <a:off x="5469467" y="2286000"/>
            <a:ext cx="6400800" cy="4572000"/>
          </a:xfrm>
          <a:prstGeom prst="rect">
            <a:avLst/>
          </a:prstGeom>
        </p:spPr>
      </p:pic>
      <p:sp>
        <p:nvSpPr>
          <p:cNvPr id="4" name="TextBox 3">
            <a:extLst>
              <a:ext uri="{FF2B5EF4-FFF2-40B4-BE49-F238E27FC236}">
                <a16:creationId xmlns:a16="http://schemas.microsoft.com/office/drawing/2014/main" id="{DBD38734-6CA1-22AB-59FE-B921406E63AA}"/>
              </a:ext>
            </a:extLst>
          </p:cNvPr>
          <p:cNvSpPr txBox="1"/>
          <p:nvPr/>
        </p:nvSpPr>
        <p:spPr>
          <a:xfrm>
            <a:off x="466928" y="3429000"/>
            <a:ext cx="3859539" cy="1846659"/>
          </a:xfrm>
          <a:prstGeom prst="rect">
            <a:avLst/>
          </a:prstGeom>
          <a:noFill/>
        </p:spPr>
        <p:txBody>
          <a:bodyPr wrap="square" rtlCol="0">
            <a:spAutoFit/>
          </a:bodyPr>
          <a:lstStyle/>
          <a:p>
            <a:r>
              <a:rPr lang="en-US" sz="2400" dirty="0">
                <a:effectLst/>
                <a:ea typeface="Calibri" panose="020F0502020204030204" pitchFamily="34" charset="0"/>
              </a:rPr>
              <a:t>*Consider impact relative to the range of variability in the population trend (growth or decline)</a:t>
            </a:r>
            <a:r>
              <a:rPr lang="en-US" sz="2400" dirty="0">
                <a:effectLst/>
              </a:rPr>
              <a:t> </a:t>
            </a:r>
            <a:endParaRPr lang="en-US" sz="2400" dirty="0">
              <a:ea typeface="Calibri" panose="020F0502020204030204" pitchFamily="34" charset="0"/>
            </a:endParaRPr>
          </a:p>
          <a:p>
            <a:endParaRPr lang="en-US" dirty="0"/>
          </a:p>
        </p:txBody>
      </p:sp>
    </p:spTree>
    <p:extLst>
      <p:ext uri="{BB962C8B-B14F-4D97-AF65-F5344CB8AC3E}">
        <p14:creationId xmlns:p14="http://schemas.microsoft.com/office/powerpoint/2010/main" val="267615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Relevance (to the decision)</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915066"/>
            <a:ext cx="11597640" cy="1325563"/>
          </a:xfrm>
        </p:spPr>
        <p:txBody>
          <a:bodyPr>
            <a:normAutofit fontScale="92500" lnSpcReduction="20000"/>
          </a:bodyPr>
          <a:lstStyle/>
          <a:p>
            <a:pPr marL="0" indent="0">
              <a:buNone/>
            </a:pPr>
            <a:r>
              <a:rPr lang="en-US" dirty="0"/>
              <a:t>The degree to which the hypothesis restricts decision making</a:t>
            </a:r>
          </a:p>
          <a:p>
            <a:pPr marL="457200" lvl="1" indent="0">
              <a:buNone/>
            </a:pPr>
            <a:r>
              <a:rPr lang="en-US" i="1" dirty="0"/>
              <a:t>(a) If this hypothesis is true, to what degree is it impacting the population?</a:t>
            </a:r>
          </a:p>
          <a:p>
            <a:pPr marL="457200" lvl="1" indent="0">
              <a:buNone/>
            </a:pPr>
            <a:r>
              <a:rPr lang="en-US" i="1" dirty="0"/>
              <a:t>(b) To what degree could available management actions reduce the effect on the population that this hypothesis would have, if true?</a:t>
            </a:r>
          </a:p>
          <a:p>
            <a:endParaRPr lang="en-US" dirty="0"/>
          </a:p>
        </p:txBody>
      </p:sp>
      <p:pic>
        <p:nvPicPr>
          <p:cNvPr id="6" name="Picture 5">
            <a:extLst>
              <a:ext uri="{FF2B5EF4-FFF2-40B4-BE49-F238E27FC236}">
                <a16:creationId xmlns:a16="http://schemas.microsoft.com/office/drawing/2014/main" id="{448B060D-09BF-A9F9-BB3E-7E8276F06A7F}"/>
              </a:ext>
            </a:extLst>
          </p:cNvPr>
          <p:cNvPicPr>
            <a:picLocks noChangeAspect="1"/>
          </p:cNvPicPr>
          <p:nvPr/>
        </p:nvPicPr>
        <p:blipFill>
          <a:blip r:embed="rId2"/>
          <a:srcRect/>
          <a:stretch/>
        </p:blipFill>
        <p:spPr>
          <a:xfrm>
            <a:off x="2797083" y="2014327"/>
            <a:ext cx="6175268" cy="5012119"/>
          </a:xfrm>
          <a:prstGeom prst="rect">
            <a:avLst/>
          </a:prstGeom>
        </p:spPr>
      </p:pic>
    </p:spTree>
    <p:extLst>
      <p:ext uri="{BB962C8B-B14F-4D97-AF65-F5344CB8AC3E}">
        <p14:creationId xmlns:p14="http://schemas.microsoft.com/office/powerpoint/2010/main" val="226087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1DC8-99CB-7F9E-1714-FAC1A7693B64}"/>
              </a:ext>
            </a:extLst>
          </p:cNvPr>
          <p:cNvSpPr>
            <a:spLocks noGrp="1"/>
          </p:cNvSpPr>
          <p:nvPr>
            <p:ph type="title"/>
          </p:nvPr>
        </p:nvSpPr>
        <p:spPr/>
        <p:txBody>
          <a:bodyPr/>
          <a:lstStyle/>
          <a:p>
            <a:r>
              <a:rPr lang="en-US" dirty="0"/>
              <a:t>Group introductions</a:t>
            </a:r>
          </a:p>
        </p:txBody>
      </p:sp>
    </p:spTree>
    <p:extLst>
      <p:ext uri="{BB962C8B-B14F-4D97-AF65-F5344CB8AC3E}">
        <p14:creationId xmlns:p14="http://schemas.microsoft.com/office/powerpoint/2010/main" val="1003936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Relevance (b)</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1012051"/>
            <a:ext cx="11597640" cy="1325563"/>
          </a:xfrm>
        </p:spPr>
        <p:txBody>
          <a:bodyPr/>
          <a:lstStyle/>
          <a:p>
            <a:pPr marL="0" indent="0">
              <a:buNone/>
            </a:pPr>
            <a:r>
              <a:rPr lang="en-US" dirty="0"/>
              <a:t>The degree to which the hypothesis restricts decision making</a:t>
            </a:r>
          </a:p>
          <a:p>
            <a:pPr marL="457200" lvl="1" indent="0">
              <a:buNone/>
            </a:pPr>
            <a:r>
              <a:rPr lang="en-US" i="1" dirty="0"/>
              <a:t>To what degree could available management actions reduce the effect?</a:t>
            </a:r>
          </a:p>
          <a:p>
            <a:endParaRPr lang="en-US" dirty="0"/>
          </a:p>
        </p:txBody>
      </p:sp>
      <p:pic>
        <p:nvPicPr>
          <p:cNvPr id="4" name="Picture 3">
            <a:extLst>
              <a:ext uri="{FF2B5EF4-FFF2-40B4-BE49-F238E27FC236}">
                <a16:creationId xmlns:a16="http://schemas.microsoft.com/office/drawing/2014/main" id="{276FE46B-4C7F-BDD7-BD09-7349E7C9C43A}"/>
              </a:ext>
            </a:extLst>
          </p:cNvPr>
          <p:cNvPicPr>
            <a:picLocks noChangeAspect="1"/>
          </p:cNvPicPr>
          <p:nvPr/>
        </p:nvPicPr>
        <p:blipFill rotWithShape="1">
          <a:blip r:embed="rId2"/>
          <a:srcRect l="22364" t="49346"/>
          <a:stretch/>
        </p:blipFill>
        <p:spPr>
          <a:xfrm>
            <a:off x="2280308" y="2407398"/>
            <a:ext cx="7631383" cy="4041293"/>
          </a:xfrm>
          <a:prstGeom prst="rect">
            <a:avLst/>
          </a:prstGeom>
        </p:spPr>
      </p:pic>
    </p:spTree>
    <p:extLst>
      <p:ext uri="{BB962C8B-B14F-4D97-AF65-F5344CB8AC3E}">
        <p14:creationId xmlns:p14="http://schemas.microsoft.com/office/powerpoint/2010/main" val="2090888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Relevance (b)</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1012051"/>
            <a:ext cx="11597640" cy="1325563"/>
          </a:xfrm>
        </p:spPr>
        <p:txBody>
          <a:bodyPr/>
          <a:lstStyle/>
          <a:p>
            <a:pPr marL="0" indent="0">
              <a:buNone/>
            </a:pPr>
            <a:r>
              <a:rPr lang="en-US" dirty="0"/>
              <a:t>The degree to which the hypothesis restricts decision making</a:t>
            </a:r>
          </a:p>
          <a:p>
            <a:pPr marL="457200" lvl="1" indent="0">
              <a:buNone/>
            </a:pPr>
            <a:r>
              <a:rPr lang="en-US" i="1" dirty="0"/>
              <a:t>To what degree could available management actions reduce the effect?</a:t>
            </a:r>
          </a:p>
          <a:p>
            <a:endParaRPr lang="en-US" dirty="0"/>
          </a:p>
        </p:txBody>
      </p:sp>
      <p:pic>
        <p:nvPicPr>
          <p:cNvPr id="8" name="Picture 7">
            <a:extLst>
              <a:ext uri="{FF2B5EF4-FFF2-40B4-BE49-F238E27FC236}">
                <a16:creationId xmlns:a16="http://schemas.microsoft.com/office/drawing/2014/main" id="{02032ACA-3F7C-2219-BE6B-001A53371E5E}"/>
              </a:ext>
            </a:extLst>
          </p:cNvPr>
          <p:cNvPicPr>
            <a:picLocks noChangeAspect="1"/>
          </p:cNvPicPr>
          <p:nvPr/>
        </p:nvPicPr>
        <p:blipFill>
          <a:blip r:embed="rId2"/>
          <a:srcRect/>
          <a:stretch/>
        </p:blipFill>
        <p:spPr>
          <a:xfrm>
            <a:off x="6233390" y="2350121"/>
            <a:ext cx="5577380" cy="4340531"/>
          </a:xfrm>
          <a:prstGeom prst="rect">
            <a:avLst/>
          </a:prstGeom>
        </p:spPr>
      </p:pic>
      <p:pic>
        <p:nvPicPr>
          <p:cNvPr id="6" name="Picture 5">
            <a:extLst>
              <a:ext uri="{FF2B5EF4-FFF2-40B4-BE49-F238E27FC236}">
                <a16:creationId xmlns:a16="http://schemas.microsoft.com/office/drawing/2014/main" id="{FC720C29-00BC-5407-BE7B-A79805681D06}"/>
              </a:ext>
            </a:extLst>
          </p:cNvPr>
          <p:cNvPicPr>
            <a:picLocks noChangeAspect="1"/>
          </p:cNvPicPr>
          <p:nvPr/>
        </p:nvPicPr>
        <p:blipFill rotWithShape="1">
          <a:blip r:embed="rId3"/>
          <a:srcRect l="63581" t="51091" r="3360" b="36782"/>
          <a:stretch/>
        </p:blipFill>
        <p:spPr>
          <a:xfrm>
            <a:off x="2546254" y="2232295"/>
            <a:ext cx="3771544" cy="1122850"/>
          </a:xfrm>
          <a:prstGeom prst="rect">
            <a:avLst/>
          </a:prstGeom>
        </p:spPr>
      </p:pic>
      <p:pic>
        <p:nvPicPr>
          <p:cNvPr id="7" name="Picture 6">
            <a:extLst>
              <a:ext uri="{FF2B5EF4-FFF2-40B4-BE49-F238E27FC236}">
                <a16:creationId xmlns:a16="http://schemas.microsoft.com/office/drawing/2014/main" id="{8DDD9CF6-9EF3-2B36-E6F0-F058090C1A22}"/>
              </a:ext>
            </a:extLst>
          </p:cNvPr>
          <p:cNvPicPr>
            <a:picLocks noChangeAspect="1"/>
          </p:cNvPicPr>
          <p:nvPr/>
        </p:nvPicPr>
        <p:blipFill rotWithShape="1">
          <a:blip r:embed="rId3"/>
          <a:srcRect l="63438" t="83889" r="3503" b="3984"/>
          <a:stretch/>
        </p:blipFill>
        <p:spPr>
          <a:xfrm>
            <a:off x="2546254" y="5680346"/>
            <a:ext cx="3771544" cy="1122850"/>
          </a:xfrm>
          <a:prstGeom prst="rect">
            <a:avLst/>
          </a:prstGeom>
        </p:spPr>
      </p:pic>
    </p:spTree>
    <p:extLst>
      <p:ext uri="{BB962C8B-B14F-4D97-AF65-F5344CB8AC3E}">
        <p14:creationId xmlns:p14="http://schemas.microsoft.com/office/powerpoint/2010/main" val="353156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686BAD-249E-914E-2209-BC1607ACFB10}"/>
              </a:ext>
            </a:extLst>
          </p:cNvPr>
          <p:cNvPicPr>
            <a:picLocks noChangeAspect="1"/>
          </p:cNvPicPr>
          <p:nvPr/>
        </p:nvPicPr>
        <p:blipFill>
          <a:blip r:embed="rId2"/>
          <a:stretch>
            <a:fillRect/>
          </a:stretch>
        </p:blipFill>
        <p:spPr>
          <a:xfrm>
            <a:off x="1896649" y="1371600"/>
            <a:ext cx="8398702" cy="4114800"/>
          </a:xfrm>
          <a:prstGeom prst="rect">
            <a:avLst/>
          </a:prstGeom>
        </p:spPr>
      </p:pic>
    </p:spTree>
    <p:extLst>
      <p:ext uri="{BB962C8B-B14F-4D97-AF65-F5344CB8AC3E}">
        <p14:creationId xmlns:p14="http://schemas.microsoft.com/office/powerpoint/2010/main" val="683380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136D39-255B-85C6-1548-416D1A7ABDC5}"/>
              </a:ext>
            </a:extLst>
          </p:cNvPr>
          <p:cNvPicPr>
            <a:picLocks noChangeAspect="1"/>
          </p:cNvPicPr>
          <p:nvPr/>
        </p:nvPicPr>
        <p:blipFill>
          <a:blip r:embed="rId3"/>
          <a:srcRect/>
          <a:stretch/>
        </p:blipFill>
        <p:spPr>
          <a:xfrm>
            <a:off x="1229297" y="1309255"/>
            <a:ext cx="9733406" cy="4239491"/>
          </a:xfrm>
          <a:prstGeom prst="rect">
            <a:avLst/>
          </a:prstGeom>
        </p:spPr>
      </p:pic>
    </p:spTree>
    <p:extLst>
      <p:ext uri="{BB962C8B-B14F-4D97-AF65-F5344CB8AC3E}">
        <p14:creationId xmlns:p14="http://schemas.microsoft.com/office/powerpoint/2010/main" val="2176598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Reducibility</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1012051"/>
            <a:ext cx="11597640" cy="1325563"/>
          </a:xfrm>
        </p:spPr>
        <p:txBody>
          <a:bodyPr>
            <a:normAutofit lnSpcReduction="10000"/>
          </a:bodyPr>
          <a:lstStyle/>
          <a:p>
            <a:pPr marL="0" indent="0">
              <a:buNone/>
            </a:pPr>
            <a:r>
              <a:rPr lang="en-US" dirty="0"/>
              <a:t>The degree to which uncertainty about the hypothesis could be reduced</a:t>
            </a:r>
          </a:p>
          <a:p>
            <a:pPr marL="0" indent="0">
              <a:buNone/>
            </a:pPr>
            <a:r>
              <a:rPr lang="en-US" i="1" dirty="0"/>
              <a:t>To what degree do we have the ability to resolve uncertainty about this hypothesis?</a:t>
            </a:r>
          </a:p>
          <a:p>
            <a:endParaRPr lang="en-US" dirty="0"/>
          </a:p>
        </p:txBody>
      </p:sp>
      <p:pic>
        <p:nvPicPr>
          <p:cNvPr id="7" name="Picture 6">
            <a:extLst>
              <a:ext uri="{FF2B5EF4-FFF2-40B4-BE49-F238E27FC236}">
                <a16:creationId xmlns:a16="http://schemas.microsoft.com/office/drawing/2014/main" id="{C83C446E-2261-7AD5-C194-9DE64CAF83FB}"/>
              </a:ext>
            </a:extLst>
          </p:cNvPr>
          <p:cNvPicPr>
            <a:picLocks noChangeAspect="1"/>
          </p:cNvPicPr>
          <p:nvPr/>
        </p:nvPicPr>
        <p:blipFill>
          <a:blip r:embed="rId2"/>
          <a:srcRect/>
          <a:stretch/>
        </p:blipFill>
        <p:spPr>
          <a:xfrm>
            <a:off x="2039815" y="2502261"/>
            <a:ext cx="8010390" cy="3890499"/>
          </a:xfrm>
          <a:prstGeom prst="rect">
            <a:avLst/>
          </a:prstGeom>
        </p:spPr>
      </p:pic>
    </p:spTree>
    <p:extLst>
      <p:ext uri="{BB962C8B-B14F-4D97-AF65-F5344CB8AC3E}">
        <p14:creationId xmlns:p14="http://schemas.microsoft.com/office/powerpoint/2010/main" val="3421359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9DB4-FBBA-241A-6C18-B34FEDF85EFE}"/>
              </a:ext>
            </a:extLst>
          </p:cNvPr>
          <p:cNvSpPr>
            <a:spLocks noGrp="1"/>
          </p:cNvSpPr>
          <p:nvPr>
            <p:ph type="title"/>
          </p:nvPr>
        </p:nvSpPr>
        <p:spPr>
          <a:xfrm>
            <a:off x="198120" y="-137160"/>
            <a:ext cx="10515600" cy="1325563"/>
          </a:xfrm>
        </p:spPr>
        <p:txBody>
          <a:bodyPr/>
          <a:lstStyle/>
          <a:p>
            <a:r>
              <a:rPr lang="en-US" dirty="0"/>
              <a:t>Reducibility</a:t>
            </a:r>
          </a:p>
        </p:txBody>
      </p:sp>
      <p:sp>
        <p:nvSpPr>
          <p:cNvPr id="3" name="Content Placeholder 2">
            <a:extLst>
              <a:ext uri="{FF2B5EF4-FFF2-40B4-BE49-F238E27FC236}">
                <a16:creationId xmlns:a16="http://schemas.microsoft.com/office/drawing/2014/main" id="{457F4A08-8C1C-5983-94E4-4183828EEBE8}"/>
              </a:ext>
            </a:extLst>
          </p:cNvPr>
          <p:cNvSpPr>
            <a:spLocks noGrp="1"/>
          </p:cNvSpPr>
          <p:nvPr>
            <p:ph idx="1"/>
          </p:nvPr>
        </p:nvSpPr>
        <p:spPr>
          <a:xfrm>
            <a:off x="396240" y="1012051"/>
            <a:ext cx="11597640" cy="1325563"/>
          </a:xfrm>
        </p:spPr>
        <p:txBody>
          <a:bodyPr>
            <a:normAutofit lnSpcReduction="10000"/>
          </a:bodyPr>
          <a:lstStyle/>
          <a:p>
            <a:pPr marL="0" indent="0">
              <a:buNone/>
            </a:pPr>
            <a:r>
              <a:rPr lang="en-US" dirty="0"/>
              <a:t>The degree to which uncertainty about the hypothesis could be reduced</a:t>
            </a:r>
          </a:p>
          <a:p>
            <a:pPr marL="0" indent="0">
              <a:buNone/>
            </a:pPr>
            <a:r>
              <a:rPr lang="en-US" i="1" dirty="0"/>
              <a:t>To what degree do we have the ability to resolve uncertainty about this hypothesis?</a:t>
            </a:r>
          </a:p>
          <a:p>
            <a:endParaRPr lang="en-US" dirty="0"/>
          </a:p>
        </p:txBody>
      </p:sp>
      <p:pic>
        <p:nvPicPr>
          <p:cNvPr id="8" name="Picture 7">
            <a:extLst>
              <a:ext uri="{FF2B5EF4-FFF2-40B4-BE49-F238E27FC236}">
                <a16:creationId xmlns:a16="http://schemas.microsoft.com/office/drawing/2014/main" id="{02032ACA-3F7C-2219-BE6B-001A53371E5E}"/>
              </a:ext>
            </a:extLst>
          </p:cNvPr>
          <p:cNvPicPr>
            <a:picLocks noChangeAspect="1"/>
          </p:cNvPicPr>
          <p:nvPr/>
        </p:nvPicPr>
        <p:blipFill>
          <a:blip r:embed="rId2"/>
          <a:srcRect/>
          <a:stretch/>
        </p:blipFill>
        <p:spPr>
          <a:xfrm>
            <a:off x="6233390" y="2350121"/>
            <a:ext cx="5577380" cy="4340531"/>
          </a:xfrm>
          <a:prstGeom prst="rect">
            <a:avLst/>
          </a:prstGeom>
        </p:spPr>
      </p:pic>
      <p:pic>
        <p:nvPicPr>
          <p:cNvPr id="4" name="Picture 3">
            <a:extLst>
              <a:ext uri="{FF2B5EF4-FFF2-40B4-BE49-F238E27FC236}">
                <a16:creationId xmlns:a16="http://schemas.microsoft.com/office/drawing/2014/main" id="{176C9B3A-C255-B306-2D1D-0C09FB72B04E}"/>
              </a:ext>
            </a:extLst>
          </p:cNvPr>
          <p:cNvPicPr>
            <a:picLocks noChangeAspect="1"/>
          </p:cNvPicPr>
          <p:nvPr/>
        </p:nvPicPr>
        <p:blipFill rotWithShape="1">
          <a:blip r:embed="rId3"/>
          <a:srcRect l="44506" t="5827" r="3277" b="69646"/>
          <a:stretch/>
        </p:blipFill>
        <p:spPr>
          <a:xfrm>
            <a:off x="1449363" y="2273535"/>
            <a:ext cx="4784027" cy="1091387"/>
          </a:xfrm>
          <a:prstGeom prst="rect">
            <a:avLst/>
          </a:prstGeom>
        </p:spPr>
      </p:pic>
      <p:pic>
        <p:nvPicPr>
          <p:cNvPr id="5" name="Picture 4">
            <a:extLst>
              <a:ext uri="{FF2B5EF4-FFF2-40B4-BE49-F238E27FC236}">
                <a16:creationId xmlns:a16="http://schemas.microsoft.com/office/drawing/2014/main" id="{3E7F2EB3-C9B8-4A6A-72A2-6DF9AED22590}"/>
              </a:ext>
            </a:extLst>
          </p:cNvPr>
          <p:cNvPicPr>
            <a:picLocks noChangeAspect="1"/>
          </p:cNvPicPr>
          <p:nvPr/>
        </p:nvPicPr>
        <p:blipFill rotWithShape="1">
          <a:blip r:embed="rId3"/>
          <a:srcRect l="44605" t="71712" r="3178" b="3761"/>
          <a:stretch/>
        </p:blipFill>
        <p:spPr>
          <a:xfrm>
            <a:off x="1545569" y="5766613"/>
            <a:ext cx="4784027" cy="1091387"/>
          </a:xfrm>
          <a:prstGeom prst="rect">
            <a:avLst/>
          </a:prstGeom>
        </p:spPr>
      </p:pic>
    </p:spTree>
    <p:extLst>
      <p:ext uri="{BB962C8B-B14F-4D97-AF65-F5344CB8AC3E}">
        <p14:creationId xmlns:p14="http://schemas.microsoft.com/office/powerpoint/2010/main" val="1509941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224-0AB5-525F-51AC-68E75C7A39BC}"/>
              </a:ext>
            </a:extLst>
          </p:cNvPr>
          <p:cNvSpPr>
            <a:spLocks noGrp="1"/>
          </p:cNvSpPr>
          <p:nvPr>
            <p:ph type="title"/>
          </p:nvPr>
        </p:nvSpPr>
        <p:spPr/>
        <p:txBody>
          <a:bodyPr/>
          <a:lstStyle/>
          <a:p>
            <a:r>
              <a:rPr lang="en-US" dirty="0"/>
              <a:t>Research Priorities</a:t>
            </a:r>
          </a:p>
        </p:txBody>
      </p:sp>
      <p:pic>
        <p:nvPicPr>
          <p:cNvPr id="5" name="Picture 4">
            <a:extLst>
              <a:ext uri="{FF2B5EF4-FFF2-40B4-BE49-F238E27FC236}">
                <a16:creationId xmlns:a16="http://schemas.microsoft.com/office/drawing/2014/main" id="{48A3F230-B8A4-C99C-73D5-95077A3E4343}"/>
              </a:ext>
            </a:extLst>
          </p:cNvPr>
          <p:cNvPicPr>
            <a:picLocks noChangeAspect="1"/>
          </p:cNvPicPr>
          <p:nvPr/>
        </p:nvPicPr>
        <p:blipFill>
          <a:blip r:embed="rId3"/>
          <a:srcRect/>
          <a:stretch/>
        </p:blipFill>
        <p:spPr>
          <a:xfrm>
            <a:off x="4141491" y="719838"/>
            <a:ext cx="7772398" cy="6138161"/>
          </a:xfrm>
          <a:prstGeom prst="rect">
            <a:avLst/>
          </a:prstGeom>
        </p:spPr>
      </p:pic>
    </p:spTree>
    <p:extLst>
      <p:ext uri="{BB962C8B-B14F-4D97-AF65-F5344CB8AC3E}">
        <p14:creationId xmlns:p14="http://schemas.microsoft.com/office/powerpoint/2010/main" val="1900438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8D4A-9487-022D-1D7B-AB402A07B3F3}"/>
              </a:ext>
            </a:extLst>
          </p:cNvPr>
          <p:cNvSpPr>
            <a:spLocks noGrp="1"/>
          </p:cNvSpPr>
          <p:nvPr>
            <p:ph type="title"/>
          </p:nvPr>
        </p:nvSpPr>
        <p:spPr/>
        <p:txBody>
          <a:bodyPr/>
          <a:lstStyle/>
          <a:p>
            <a:r>
              <a:rPr lang="en-US" dirty="0" err="1"/>
              <a:t>CVoI</a:t>
            </a:r>
            <a:r>
              <a:rPr lang="en-US" dirty="0"/>
              <a:t> practice question</a:t>
            </a:r>
          </a:p>
        </p:txBody>
      </p:sp>
      <p:sp>
        <p:nvSpPr>
          <p:cNvPr id="3" name="Content Placeholder 2">
            <a:extLst>
              <a:ext uri="{FF2B5EF4-FFF2-40B4-BE49-F238E27FC236}">
                <a16:creationId xmlns:a16="http://schemas.microsoft.com/office/drawing/2014/main" id="{F7B3AC8D-0307-9D81-2F50-6658A3556E8B}"/>
              </a:ext>
            </a:extLst>
          </p:cNvPr>
          <p:cNvSpPr>
            <a:spLocks noGrp="1"/>
          </p:cNvSpPr>
          <p:nvPr>
            <p:ph idx="1"/>
          </p:nvPr>
        </p:nvSpPr>
        <p:spPr/>
        <p:txBody>
          <a:bodyPr>
            <a:normAutofit fontScale="92500" lnSpcReduction="10000"/>
          </a:bodyPr>
          <a:lstStyle/>
          <a:p>
            <a:r>
              <a:rPr lang="en-US" dirty="0">
                <a:solidFill>
                  <a:srgbClr val="141414"/>
                </a:solidFill>
                <a:effectLst/>
              </a:rPr>
              <a:t>Toxoplasmosis is an infection resulting from ingestion of </a:t>
            </a:r>
            <a:r>
              <a:rPr lang="en-US" i="1" dirty="0">
                <a:solidFill>
                  <a:srgbClr val="141414"/>
                </a:solidFill>
                <a:effectLst/>
              </a:rPr>
              <a:t>Toxoplasma gondii </a:t>
            </a:r>
            <a:r>
              <a:rPr lang="en-US" dirty="0">
                <a:solidFill>
                  <a:srgbClr val="141414"/>
                </a:solidFill>
                <a:effectLst/>
              </a:rPr>
              <a:t>in food or water that has been contaminated by domestic cat feces</a:t>
            </a:r>
          </a:p>
          <a:p>
            <a:r>
              <a:rPr lang="en-US" dirty="0">
                <a:solidFill>
                  <a:srgbClr val="141414"/>
                </a:solidFill>
              </a:rPr>
              <a:t>Toxoplasmosis </a:t>
            </a:r>
            <a:r>
              <a:rPr lang="en-US" dirty="0">
                <a:solidFill>
                  <a:srgbClr val="141414"/>
                </a:solidFill>
                <a:effectLst/>
              </a:rPr>
              <a:t>has been suspected as a cause of mortality in ground dwelling Kiwi</a:t>
            </a:r>
          </a:p>
          <a:p>
            <a:pPr lvl="1"/>
            <a:r>
              <a:rPr lang="en-US" dirty="0">
                <a:solidFill>
                  <a:srgbClr val="141414"/>
                </a:solidFill>
              </a:rPr>
              <a:t>At Zealandia, two Little Spotted Kiwi were found in poor body condition </a:t>
            </a:r>
          </a:p>
          <a:p>
            <a:pPr lvl="1"/>
            <a:r>
              <a:rPr lang="en-US" dirty="0">
                <a:solidFill>
                  <a:srgbClr val="141414"/>
                </a:solidFill>
              </a:rPr>
              <a:t>Results from blood tests were inconclusive, but pointed towards </a:t>
            </a:r>
            <a:r>
              <a:rPr lang="en-US" i="1" dirty="0">
                <a:solidFill>
                  <a:srgbClr val="141414"/>
                </a:solidFill>
                <a:effectLst/>
              </a:rPr>
              <a:t>Toxoplasmosis</a:t>
            </a:r>
          </a:p>
          <a:p>
            <a:pPr marL="0" indent="0">
              <a:buNone/>
            </a:pPr>
            <a:r>
              <a:rPr lang="en-US" dirty="0">
                <a:solidFill>
                  <a:srgbClr val="141414"/>
                </a:solidFill>
                <a:effectLst/>
              </a:rPr>
              <a:t>Hypothesis 1</a:t>
            </a:r>
            <a:r>
              <a:rPr lang="en-US" dirty="0">
                <a:solidFill>
                  <a:srgbClr val="141414"/>
                </a:solidFill>
              </a:rPr>
              <a:t>:</a:t>
            </a:r>
          </a:p>
          <a:p>
            <a:pPr marL="457200" lvl="1" indent="0">
              <a:buNone/>
            </a:pPr>
            <a:r>
              <a:rPr lang="en-US" i="1" dirty="0">
                <a:solidFill>
                  <a:srgbClr val="141414"/>
                </a:solidFill>
                <a:effectLst/>
              </a:rPr>
              <a:t>Toxoplasma gondii</a:t>
            </a:r>
            <a:r>
              <a:rPr lang="en-US" dirty="0">
                <a:solidFill>
                  <a:srgbClr val="000000"/>
                </a:solidFill>
                <a:effectLst/>
              </a:rPr>
              <a:t> is causing increased mortality in Zealandia's Little Spotted Kiwi </a:t>
            </a:r>
            <a:r>
              <a:rPr lang="en-US" i="1" dirty="0">
                <a:solidFill>
                  <a:srgbClr val="000000"/>
                </a:solidFill>
                <a:effectLst/>
              </a:rPr>
              <a:t>(Apteryx </a:t>
            </a:r>
            <a:r>
              <a:rPr lang="en-US" i="1" dirty="0" err="1">
                <a:solidFill>
                  <a:srgbClr val="000000"/>
                </a:solidFill>
                <a:effectLst/>
              </a:rPr>
              <a:t>owenii</a:t>
            </a:r>
            <a:r>
              <a:rPr lang="en-US" dirty="0">
                <a:solidFill>
                  <a:srgbClr val="000000"/>
                </a:solidFill>
                <a:effectLst/>
              </a:rPr>
              <a:t>)</a:t>
            </a:r>
            <a:r>
              <a:rPr lang="en-US" i="1" dirty="0">
                <a:solidFill>
                  <a:srgbClr val="000000"/>
                </a:solidFill>
                <a:effectLst/>
              </a:rPr>
              <a:t>.</a:t>
            </a:r>
          </a:p>
          <a:p>
            <a:pPr marL="0" indent="0">
              <a:buNone/>
            </a:pPr>
            <a:r>
              <a:rPr lang="en-US" dirty="0">
                <a:solidFill>
                  <a:srgbClr val="000000"/>
                </a:solidFill>
                <a:effectLst/>
              </a:rPr>
              <a:t>Hypothesis 2:</a:t>
            </a:r>
          </a:p>
          <a:p>
            <a:pPr marL="457200" lvl="1" indent="0">
              <a:buNone/>
            </a:pPr>
            <a:r>
              <a:rPr lang="en-US" b="0" i="0" u="none" strike="noStrike" dirty="0">
                <a:solidFill>
                  <a:srgbClr val="202124"/>
                </a:solidFill>
                <a:effectLst/>
              </a:rPr>
              <a:t>Limited food is resulting poor body condition and increased mortality.</a:t>
            </a:r>
            <a:r>
              <a:rPr lang="en-US" b="0" i="1" u="none" strike="noStrike" dirty="0">
                <a:solidFill>
                  <a:srgbClr val="202124"/>
                </a:solidFill>
                <a:effectLst/>
              </a:rPr>
              <a:t> </a:t>
            </a:r>
            <a:endParaRPr lang="en-US" dirty="0">
              <a:solidFill>
                <a:srgbClr val="000000"/>
              </a:solidFill>
              <a:effectLst/>
            </a:endParaRPr>
          </a:p>
          <a:p>
            <a:pPr marL="0" indent="0">
              <a:buNone/>
            </a:pPr>
            <a:endParaRPr lang="en-US" dirty="0"/>
          </a:p>
        </p:txBody>
      </p:sp>
      <p:sp>
        <p:nvSpPr>
          <p:cNvPr id="4" name="TextBox 3">
            <a:extLst>
              <a:ext uri="{FF2B5EF4-FFF2-40B4-BE49-F238E27FC236}">
                <a16:creationId xmlns:a16="http://schemas.microsoft.com/office/drawing/2014/main" id="{08823706-DF39-7A61-7A28-1927AA25C9DD}"/>
              </a:ext>
            </a:extLst>
          </p:cNvPr>
          <p:cNvSpPr txBox="1"/>
          <p:nvPr/>
        </p:nvSpPr>
        <p:spPr>
          <a:xfrm>
            <a:off x="8096518" y="230188"/>
            <a:ext cx="4095482" cy="646331"/>
          </a:xfrm>
          <a:prstGeom prst="rect">
            <a:avLst/>
          </a:prstGeom>
          <a:noFill/>
        </p:spPr>
        <p:txBody>
          <a:bodyPr wrap="square" rtlCol="0">
            <a:spAutoFit/>
          </a:bodyPr>
          <a:lstStyle/>
          <a:p>
            <a:r>
              <a:rPr lang="en-US" dirty="0"/>
              <a:t>Taylor et al. 2023 </a:t>
            </a:r>
            <a:r>
              <a:rPr lang="en-US" i="1" dirty="0"/>
              <a:t>Journal of Wildlife Diseases</a:t>
            </a:r>
            <a:endParaRPr lang="en-US" dirty="0"/>
          </a:p>
        </p:txBody>
      </p:sp>
    </p:spTree>
    <p:extLst>
      <p:ext uri="{BB962C8B-B14F-4D97-AF65-F5344CB8AC3E}">
        <p14:creationId xmlns:p14="http://schemas.microsoft.com/office/powerpoint/2010/main" val="741004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0241-CBF6-C51B-DD84-40896741AEE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C6DB8E-02EC-0383-5641-31036A8837B5}"/>
              </a:ext>
            </a:extLst>
          </p:cNvPr>
          <p:cNvSpPr>
            <a:spLocks noGrp="1"/>
          </p:cNvSpPr>
          <p:nvPr>
            <p:ph idx="1"/>
          </p:nvPr>
        </p:nvSpPr>
        <p:spPr/>
        <p:txBody>
          <a:bodyPr/>
          <a:lstStyle/>
          <a:p>
            <a:r>
              <a:rPr lang="en-US" dirty="0"/>
              <a:t>Google forms to submit answers</a:t>
            </a:r>
          </a:p>
          <a:p>
            <a:pPr marL="0" indent="0">
              <a:buNone/>
            </a:pPr>
            <a:r>
              <a:rPr lang="en-US" dirty="0"/>
              <a:t>https://</a:t>
            </a:r>
            <a:r>
              <a:rPr lang="en-US" dirty="0" err="1"/>
              <a:t>forms.gle</a:t>
            </a:r>
            <a:r>
              <a:rPr lang="en-US" dirty="0"/>
              <a:t>/Uqwki4qMkMtuLgdo7</a:t>
            </a:r>
          </a:p>
        </p:txBody>
      </p:sp>
    </p:spTree>
    <p:extLst>
      <p:ext uri="{BB962C8B-B14F-4D97-AF65-F5344CB8AC3E}">
        <p14:creationId xmlns:p14="http://schemas.microsoft.com/office/powerpoint/2010/main" val="451682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1986-75F9-6F8A-69CC-ED9CC696DA3D}"/>
              </a:ext>
            </a:extLst>
          </p:cNvPr>
          <p:cNvSpPr>
            <a:spLocks noGrp="1"/>
          </p:cNvSpPr>
          <p:nvPr>
            <p:ph type="title"/>
          </p:nvPr>
        </p:nvSpPr>
        <p:spPr/>
        <p:txBody>
          <a:bodyPr/>
          <a:lstStyle/>
          <a:p>
            <a:r>
              <a:rPr lang="en-US" dirty="0" err="1"/>
              <a:t>CVoI</a:t>
            </a:r>
            <a:r>
              <a:rPr lang="en-US" dirty="0"/>
              <a:t> components</a:t>
            </a:r>
          </a:p>
        </p:txBody>
      </p:sp>
      <p:sp>
        <p:nvSpPr>
          <p:cNvPr id="3" name="Content Placeholder 2">
            <a:extLst>
              <a:ext uri="{FF2B5EF4-FFF2-40B4-BE49-F238E27FC236}">
                <a16:creationId xmlns:a16="http://schemas.microsoft.com/office/drawing/2014/main" id="{869B3D35-66DF-2C01-3BDA-2A7DAB7D7235}"/>
              </a:ext>
            </a:extLst>
          </p:cNvPr>
          <p:cNvSpPr>
            <a:spLocks noGrp="1"/>
          </p:cNvSpPr>
          <p:nvPr>
            <p:ph idx="1"/>
          </p:nvPr>
        </p:nvSpPr>
        <p:spPr/>
        <p:txBody>
          <a:bodyPr>
            <a:normAutofit/>
          </a:bodyPr>
          <a:lstStyle/>
          <a:p>
            <a:r>
              <a:rPr lang="en-US" dirty="0"/>
              <a:t>Score each hypothesis according to 3 components </a:t>
            </a:r>
          </a:p>
          <a:p>
            <a:pPr lvl="1"/>
            <a:r>
              <a:rPr lang="en-US" dirty="0"/>
              <a:t>Magnitude of uncertainty</a:t>
            </a:r>
          </a:p>
          <a:p>
            <a:pPr lvl="2"/>
            <a:r>
              <a:rPr lang="en-US" dirty="0"/>
              <a:t>The degree to which we are uncertain about the validity of a hypothesis</a:t>
            </a:r>
          </a:p>
          <a:p>
            <a:pPr lvl="3"/>
            <a:r>
              <a:rPr lang="en-US" i="1" dirty="0"/>
              <a:t>Based in existing knowledge, to what degree is this hypothesis uncertain?</a:t>
            </a:r>
          </a:p>
          <a:p>
            <a:pPr lvl="1"/>
            <a:r>
              <a:rPr lang="en-US" dirty="0"/>
              <a:t>Relevance to the decision</a:t>
            </a:r>
          </a:p>
          <a:p>
            <a:pPr lvl="2"/>
            <a:r>
              <a:rPr lang="en-US" dirty="0"/>
              <a:t>The degree to which the hypothesis restricts decision making</a:t>
            </a:r>
          </a:p>
          <a:p>
            <a:pPr lvl="3"/>
            <a:r>
              <a:rPr lang="en-US" i="1" dirty="0"/>
              <a:t>(a) If this hypothesis is true, to what degree is it impacting the population?</a:t>
            </a:r>
          </a:p>
          <a:p>
            <a:pPr lvl="3"/>
            <a:r>
              <a:rPr lang="en-US" i="1" dirty="0"/>
              <a:t>(b) To what degree could available management actions reduce the effect on the population that this hypothesis would have, if true?</a:t>
            </a:r>
          </a:p>
          <a:p>
            <a:pPr lvl="1"/>
            <a:r>
              <a:rPr lang="en-US" dirty="0"/>
              <a:t>Reducibility</a:t>
            </a:r>
          </a:p>
          <a:p>
            <a:pPr lvl="2"/>
            <a:r>
              <a:rPr lang="en-US" dirty="0"/>
              <a:t>The degree to which uncertainty about the hypothesis could be reduced</a:t>
            </a:r>
          </a:p>
          <a:p>
            <a:pPr lvl="3"/>
            <a:r>
              <a:rPr lang="en-US" i="1" dirty="0"/>
              <a:t>To what degree do we have the ability to resolve uncertainty about this hypothesis?</a:t>
            </a:r>
          </a:p>
          <a:p>
            <a:pPr lvl="1"/>
            <a:endParaRPr lang="en-US" dirty="0"/>
          </a:p>
        </p:txBody>
      </p:sp>
    </p:spTree>
    <p:extLst>
      <p:ext uri="{BB962C8B-B14F-4D97-AF65-F5344CB8AC3E}">
        <p14:creationId xmlns:p14="http://schemas.microsoft.com/office/powerpoint/2010/main" val="402484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0BA5-BFA7-CB13-0A8D-A954BCF822F0}"/>
              </a:ext>
            </a:extLst>
          </p:cNvPr>
          <p:cNvSpPr>
            <a:spLocks noGrp="1"/>
          </p:cNvSpPr>
          <p:nvPr>
            <p:ph type="title"/>
          </p:nvPr>
        </p:nvSpPr>
        <p:spPr/>
        <p:txBody>
          <a:bodyPr/>
          <a:lstStyle/>
          <a:p>
            <a:r>
              <a:rPr lang="en-US" dirty="0"/>
              <a:t>Zealandia </a:t>
            </a:r>
            <a:r>
              <a:rPr lang="en-US" dirty="0" err="1"/>
              <a:t>Hihi</a:t>
            </a:r>
            <a:r>
              <a:rPr lang="en-US" dirty="0"/>
              <a:t> Project Background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79BF19-BC66-4506-1CAA-185F349E7D7C}"/>
                  </a:ext>
                </a:extLst>
              </p:cNvPr>
              <p:cNvSpPr>
                <a:spLocks noGrp="1"/>
              </p:cNvSpPr>
              <p:nvPr>
                <p:ph idx="1"/>
              </p:nvPr>
            </p:nvSpPr>
            <p:spPr/>
            <p:txBody>
              <a:bodyPr/>
              <a:lstStyle/>
              <a:p>
                <a:r>
                  <a:rPr lang="en-US" dirty="0"/>
                  <a:t>Past and current low population growth</a:t>
                </a:r>
              </a:p>
              <a:p>
                <a:pPr lvl="1"/>
                <a:r>
                  <a:rPr lang="en-US" dirty="0"/>
                  <a:t>Reported </a:t>
                </a:r>
                <a14:m>
                  <m:oMath xmlns:m="http://schemas.openxmlformats.org/officeDocument/2006/math">
                    <m:r>
                      <a:rPr lang="en-US" i="1">
                        <a:latin typeface="Cambria Math" panose="02040503050406030204" pitchFamily="18" charset="0"/>
                      </a:rPr>
                      <m:t>𝜆</m:t>
                    </m:r>
                  </m:oMath>
                </a14:m>
                <a:r>
                  <a:rPr lang="en-US" dirty="0"/>
                  <a:t> = 1.02, 95% CRI = 0.84 – 1.21 (</a:t>
                </a:r>
                <a:r>
                  <a:rPr lang="en-US" dirty="0" err="1"/>
                  <a:t>Parlato</a:t>
                </a:r>
                <a:r>
                  <a:rPr lang="en-US" dirty="0"/>
                  <a:t> et al., 2021)</a:t>
                </a:r>
              </a:p>
              <a:p>
                <a:r>
                  <a:rPr lang="en-US" dirty="0"/>
                  <a:t>Uncertainty in the population projections</a:t>
                </a:r>
              </a:p>
              <a:p>
                <a:pPr lvl="1"/>
                <a:r>
                  <a:rPr lang="en-US" dirty="0"/>
                  <a:t>Cause of population trends is unknown</a:t>
                </a:r>
              </a:p>
            </p:txBody>
          </p:sp>
        </mc:Choice>
        <mc:Fallback xmlns="">
          <p:sp>
            <p:nvSpPr>
              <p:cNvPr id="3" name="Content Placeholder 2">
                <a:extLst>
                  <a:ext uri="{FF2B5EF4-FFF2-40B4-BE49-F238E27FC236}">
                    <a16:creationId xmlns:a16="http://schemas.microsoft.com/office/drawing/2014/main" id="{B579BF19-BC66-4506-1CAA-185F349E7D7C}"/>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4" name="Picture 3" descr="Chart, line chart&#10;&#10;Description automatically generated">
            <a:extLst>
              <a:ext uri="{FF2B5EF4-FFF2-40B4-BE49-F238E27FC236}">
                <a16:creationId xmlns:a16="http://schemas.microsoft.com/office/drawing/2014/main" id="{F97AFE29-6F12-F49C-74CE-7CA764884798}"/>
              </a:ext>
            </a:extLst>
          </p:cNvPr>
          <p:cNvPicPr>
            <a:picLocks noChangeAspect="1"/>
          </p:cNvPicPr>
          <p:nvPr/>
        </p:nvPicPr>
        <p:blipFill>
          <a:blip r:embed="rId4"/>
          <a:stretch>
            <a:fillRect/>
          </a:stretch>
        </p:blipFill>
        <p:spPr>
          <a:xfrm>
            <a:off x="1244600" y="3581400"/>
            <a:ext cx="9702800" cy="3276600"/>
          </a:xfrm>
          <a:prstGeom prst="rect">
            <a:avLst/>
          </a:prstGeom>
        </p:spPr>
      </p:pic>
      <p:sp>
        <p:nvSpPr>
          <p:cNvPr id="5" name="TextBox 4">
            <a:extLst>
              <a:ext uri="{FF2B5EF4-FFF2-40B4-BE49-F238E27FC236}">
                <a16:creationId xmlns:a16="http://schemas.microsoft.com/office/drawing/2014/main" id="{BD40D8E8-6023-6CD7-B465-522037BF2F44}"/>
              </a:ext>
            </a:extLst>
          </p:cNvPr>
          <p:cNvSpPr txBox="1"/>
          <p:nvPr/>
        </p:nvSpPr>
        <p:spPr>
          <a:xfrm>
            <a:off x="10166938" y="3900290"/>
            <a:ext cx="2060294" cy="369332"/>
          </a:xfrm>
          <a:prstGeom prst="rect">
            <a:avLst/>
          </a:prstGeom>
          <a:noFill/>
        </p:spPr>
        <p:txBody>
          <a:bodyPr wrap="square" rtlCol="0">
            <a:spAutoFit/>
          </a:bodyPr>
          <a:lstStyle/>
          <a:p>
            <a:r>
              <a:rPr lang="en-US" dirty="0" err="1"/>
              <a:t>Parlato</a:t>
            </a:r>
            <a:r>
              <a:rPr lang="en-US" dirty="0"/>
              <a:t> et al., 2021</a:t>
            </a:r>
          </a:p>
        </p:txBody>
      </p:sp>
    </p:spTree>
    <p:extLst>
      <p:ext uri="{BB962C8B-B14F-4D97-AF65-F5344CB8AC3E}">
        <p14:creationId xmlns:p14="http://schemas.microsoft.com/office/powerpoint/2010/main" val="2019452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20C6-7A71-FFB3-5620-2E68D2E496D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B4A3BA7-9983-9D71-32F3-0524EC7F65B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73932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7C86-7BE5-774E-0C42-4C17AE106105}"/>
              </a:ext>
            </a:extLst>
          </p:cNvPr>
          <p:cNvSpPr>
            <a:spLocks noGrp="1"/>
          </p:cNvSpPr>
          <p:nvPr>
            <p:ph type="title"/>
          </p:nvPr>
        </p:nvSpPr>
        <p:spPr/>
        <p:txBody>
          <a:bodyPr/>
          <a:lstStyle/>
          <a:p>
            <a:r>
              <a:rPr lang="en-US" dirty="0"/>
              <a:t>Timeline and details</a:t>
            </a:r>
          </a:p>
        </p:txBody>
      </p:sp>
      <p:sp>
        <p:nvSpPr>
          <p:cNvPr id="3" name="Content Placeholder 2">
            <a:extLst>
              <a:ext uri="{FF2B5EF4-FFF2-40B4-BE49-F238E27FC236}">
                <a16:creationId xmlns:a16="http://schemas.microsoft.com/office/drawing/2014/main" id="{C3B2B35B-5C18-4B94-7894-3CACCC3FE0A1}"/>
              </a:ext>
            </a:extLst>
          </p:cNvPr>
          <p:cNvSpPr>
            <a:spLocks noGrp="1"/>
          </p:cNvSpPr>
          <p:nvPr>
            <p:ph idx="1"/>
          </p:nvPr>
        </p:nvSpPr>
        <p:spPr/>
        <p:txBody>
          <a:bodyPr/>
          <a:lstStyle/>
          <a:p>
            <a:r>
              <a:rPr lang="en-US" dirty="0"/>
              <a:t>Everyone will receive a folder with instructions, background materials, and a Word document to provide </a:t>
            </a:r>
            <a:r>
              <a:rPr lang="en-US" dirty="0" err="1"/>
              <a:t>CVoI</a:t>
            </a:r>
            <a:r>
              <a:rPr lang="en-US" dirty="0"/>
              <a:t> scores for each hypothesis</a:t>
            </a:r>
          </a:p>
          <a:p>
            <a:r>
              <a:rPr lang="en-US" dirty="0"/>
              <a:t>We will conduct two rounds of scoring, with a discussion between round 1 and round 2</a:t>
            </a:r>
          </a:p>
          <a:p>
            <a:pPr lvl="1"/>
            <a:r>
              <a:rPr lang="en-US" dirty="0"/>
              <a:t>Round 1 due date: sent out after this meeting, due on May 30</a:t>
            </a:r>
            <a:r>
              <a:rPr lang="en-US" baseline="30000" dirty="0"/>
              <a:t>th</a:t>
            </a:r>
            <a:r>
              <a:rPr lang="en-US" dirty="0"/>
              <a:t> (NZST)</a:t>
            </a:r>
          </a:p>
          <a:p>
            <a:pPr lvl="1"/>
            <a:r>
              <a:rPr lang="en-US" dirty="0"/>
              <a:t>Discussion meeting time:  May 31</a:t>
            </a:r>
            <a:r>
              <a:rPr lang="en-US" baseline="30000" dirty="0"/>
              <a:t>st</a:t>
            </a:r>
            <a:r>
              <a:rPr lang="en-US" dirty="0"/>
              <a:t> (NZST)</a:t>
            </a:r>
          </a:p>
          <a:p>
            <a:pPr lvl="1"/>
            <a:r>
              <a:rPr lang="en-US" dirty="0"/>
              <a:t>Round 2 due date: sent out after discussion meeting, due June 5</a:t>
            </a:r>
            <a:r>
              <a:rPr lang="en-US" baseline="30000" dirty="0"/>
              <a:t>th</a:t>
            </a:r>
            <a:r>
              <a:rPr lang="en-US" dirty="0"/>
              <a:t> (NZST)</a:t>
            </a:r>
          </a:p>
          <a:p>
            <a:pPr marL="457200" lvl="1" indent="0">
              <a:buNone/>
            </a:pPr>
            <a:endParaRPr lang="en-US" dirty="0"/>
          </a:p>
        </p:txBody>
      </p:sp>
    </p:spTree>
    <p:extLst>
      <p:ext uri="{BB962C8B-B14F-4D97-AF65-F5344CB8AC3E}">
        <p14:creationId xmlns:p14="http://schemas.microsoft.com/office/powerpoint/2010/main" val="2205942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56E7-6557-1A80-5E05-F703665E70C4}"/>
              </a:ext>
            </a:extLst>
          </p:cNvPr>
          <p:cNvSpPr>
            <a:spLocks noGrp="1"/>
          </p:cNvSpPr>
          <p:nvPr>
            <p:ph type="title"/>
          </p:nvPr>
        </p:nvSpPr>
        <p:spPr/>
        <p:txBody>
          <a:bodyPr/>
          <a:lstStyle/>
          <a:p>
            <a:r>
              <a:rPr lang="en-US" dirty="0"/>
              <a:t>Questions? Concerns? Thoughts?</a:t>
            </a:r>
          </a:p>
        </p:txBody>
      </p:sp>
    </p:spTree>
    <p:extLst>
      <p:ext uri="{BB962C8B-B14F-4D97-AF65-F5344CB8AC3E}">
        <p14:creationId xmlns:p14="http://schemas.microsoft.com/office/powerpoint/2010/main" val="356508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AD88-5671-00B6-879B-CC9E3B356A82}"/>
              </a:ext>
            </a:extLst>
          </p:cNvPr>
          <p:cNvSpPr>
            <a:spLocks noGrp="1"/>
          </p:cNvSpPr>
          <p:nvPr>
            <p:ph type="title"/>
          </p:nvPr>
        </p:nvSpPr>
        <p:spPr/>
        <p:txBody>
          <a:bodyPr/>
          <a:lstStyle/>
          <a:p>
            <a:r>
              <a:rPr lang="en-US" dirty="0"/>
              <a:t>Structured decision making (SDM)</a:t>
            </a:r>
          </a:p>
        </p:txBody>
      </p:sp>
      <p:sp>
        <p:nvSpPr>
          <p:cNvPr id="3" name="Content Placeholder 2">
            <a:extLst>
              <a:ext uri="{FF2B5EF4-FFF2-40B4-BE49-F238E27FC236}">
                <a16:creationId xmlns:a16="http://schemas.microsoft.com/office/drawing/2014/main" id="{9B7EDDCD-58C4-B521-63F4-830FD1E2C439}"/>
              </a:ext>
            </a:extLst>
          </p:cNvPr>
          <p:cNvSpPr>
            <a:spLocks noGrp="1"/>
          </p:cNvSpPr>
          <p:nvPr>
            <p:ph idx="1"/>
          </p:nvPr>
        </p:nvSpPr>
        <p:spPr/>
        <p:txBody>
          <a:bodyPr>
            <a:normAutofit/>
          </a:bodyPr>
          <a:lstStyle/>
          <a:p>
            <a:pPr marL="0" indent="0">
              <a:buNone/>
            </a:pPr>
            <a:r>
              <a:rPr lang="en-US" dirty="0"/>
              <a:t>‘</a:t>
            </a:r>
            <a:r>
              <a:rPr lang="en-US" i="1" dirty="0"/>
              <a:t>A formalization of common sense for decision problems that are too complex for informal use of common sense’ – Ralph Keeney</a:t>
            </a:r>
          </a:p>
          <a:p>
            <a:pPr marL="0" indent="0">
              <a:buNone/>
            </a:pPr>
            <a:endParaRPr lang="en-US" i="1" dirty="0"/>
          </a:p>
          <a:p>
            <a:pPr marL="0" indent="0">
              <a:buNone/>
            </a:pPr>
            <a:r>
              <a:rPr lang="en-US" sz="3000" b="1" dirty="0"/>
              <a:t>Two key elements</a:t>
            </a:r>
          </a:p>
          <a:p>
            <a:pPr marL="0" indent="0" fontAlgn="base">
              <a:buNone/>
            </a:pPr>
            <a:r>
              <a:rPr lang="en-US" dirty="0"/>
              <a:t>1. Problem decomposition</a:t>
            </a:r>
          </a:p>
          <a:p>
            <a:pPr lvl="1" fontAlgn="base"/>
            <a:r>
              <a:rPr lang="en-US" dirty="0"/>
              <a:t>Break the problem into components</a:t>
            </a:r>
          </a:p>
          <a:p>
            <a:pPr lvl="1" fontAlgn="base"/>
            <a:r>
              <a:rPr lang="en-US" dirty="0"/>
              <a:t>Analyze components </a:t>
            </a:r>
          </a:p>
          <a:p>
            <a:pPr marL="0" indent="0" fontAlgn="base">
              <a:buNone/>
            </a:pPr>
            <a:r>
              <a:rPr lang="en-US" dirty="0"/>
              <a:t>2. Values-focused</a:t>
            </a:r>
          </a:p>
          <a:p>
            <a:pPr lvl="1" fontAlgn="base"/>
            <a:r>
              <a:rPr lang="en-US" dirty="0"/>
              <a:t>The objectives (values) drive the analysis</a:t>
            </a:r>
          </a:p>
        </p:txBody>
      </p:sp>
    </p:spTree>
    <p:extLst>
      <p:ext uri="{BB962C8B-B14F-4D97-AF65-F5344CB8AC3E}">
        <p14:creationId xmlns:p14="http://schemas.microsoft.com/office/powerpoint/2010/main" val="362938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E194583-0EB1-FC79-7EF4-F5DD0D630C22}"/>
              </a:ext>
            </a:extLst>
          </p:cNvPr>
          <p:cNvSpPr/>
          <p:nvPr/>
        </p:nvSpPr>
        <p:spPr>
          <a:xfrm>
            <a:off x="8652248" y="6488668"/>
            <a:ext cx="3539752"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Adapted from Converse et al., 2013</a:t>
            </a:r>
            <a:r>
              <a:rPr lang="en-US" dirty="0">
                <a:effectLst/>
              </a:rPr>
              <a:t> </a:t>
            </a:r>
            <a:endParaRPr lang="en-US" dirty="0"/>
          </a:p>
        </p:txBody>
      </p:sp>
      <p:sp>
        <p:nvSpPr>
          <p:cNvPr id="15" name="TextBox 14">
            <a:extLst>
              <a:ext uri="{FF2B5EF4-FFF2-40B4-BE49-F238E27FC236}">
                <a16:creationId xmlns:a16="http://schemas.microsoft.com/office/drawing/2014/main" id="{24612BDD-5CA6-36E4-5A88-AA9FC4BF5E12}"/>
              </a:ext>
            </a:extLst>
          </p:cNvPr>
          <p:cNvSpPr txBox="1"/>
          <p:nvPr/>
        </p:nvSpPr>
        <p:spPr>
          <a:xfrm>
            <a:off x="7709647" y="412376"/>
            <a:ext cx="4034118" cy="3539430"/>
          </a:xfrm>
          <a:prstGeom prst="rect">
            <a:avLst/>
          </a:prstGeom>
          <a:noFill/>
        </p:spPr>
        <p:txBody>
          <a:bodyPr wrap="square" rtlCol="0">
            <a:spAutoFit/>
          </a:bodyPr>
          <a:lstStyle/>
          <a:p>
            <a:r>
              <a:rPr lang="en-US" sz="2600" dirty="0"/>
              <a:t>SDM Process </a:t>
            </a:r>
          </a:p>
          <a:p>
            <a:endParaRPr lang="en-US" dirty="0"/>
          </a:p>
          <a:p>
            <a:endParaRPr lang="en-US" dirty="0"/>
          </a:p>
          <a:p>
            <a:pPr marL="342900" indent="-342900">
              <a:buFont typeface="+mj-lt"/>
              <a:buAutoNum type="arabicPeriod"/>
            </a:pPr>
            <a:r>
              <a:rPr lang="en-US" dirty="0"/>
              <a:t>Define the decision problem to work on</a:t>
            </a:r>
          </a:p>
          <a:p>
            <a:pPr marL="342900" indent="-342900">
              <a:buFont typeface="+mj-lt"/>
              <a:buAutoNum type="arabicPeriod"/>
            </a:pPr>
            <a:r>
              <a:rPr lang="en-US" dirty="0"/>
              <a:t>Articulate objectives</a:t>
            </a:r>
          </a:p>
          <a:p>
            <a:pPr marL="342900" indent="-342900">
              <a:buFont typeface="+mj-lt"/>
              <a:buAutoNum type="arabicPeriod"/>
            </a:pPr>
            <a:r>
              <a:rPr lang="en-US" dirty="0"/>
              <a:t>Generate alternatives</a:t>
            </a:r>
          </a:p>
          <a:p>
            <a:pPr marL="342900" indent="-342900">
              <a:buFont typeface="+mj-lt"/>
              <a:buAutoNum type="arabicPeriod"/>
            </a:pPr>
            <a:r>
              <a:rPr lang="en-US" dirty="0"/>
              <a:t>Predict how alternatives will influence objectives</a:t>
            </a:r>
          </a:p>
          <a:p>
            <a:pPr marL="342900" indent="-342900">
              <a:buFont typeface="+mj-lt"/>
              <a:buAutoNum type="arabicPeriod"/>
            </a:pPr>
            <a:r>
              <a:rPr lang="en-US" dirty="0"/>
              <a:t>Optimize – tradeoffs</a:t>
            </a:r>
          </a:p>
          <a:p>
            <a:pPr marL="342900" indent="-342900">
              <a:buFont typeface="+mj-lt"/>
              <a:buAutoNum type="arabicPeriod"/>
            </a:pPr>
            <a:r>
              <a:rPr lang="en-US" dirty="0"/>
              <a:t>Decide and act</a:t>
            </a:r>
          </a:p>
          <a:p>
            <a:endParaRPr lang="en-US" dirty="0"/>
          </a:p>
        </p:txBody>
      </p:sp>
      <p:pic>
        <p:nvPicPr>
          <p:cNvPr id="16" name="Picture 15">
            <a:extLst>
              <a:ext uri="{FF2B5EF4-FFF2-40B4-BE49-F238E27FC236}">
                <a16:creationId xmlns:a16="http://schemas.microsoft.com/office/drawing/2014/main" id="{4E3E6EED-883D-3DFD-CA94-AEC7F24EB530}"/>
              </a:ext>
            </a:extLst>
          </p:cNvPr>
          <p:cNvPicPr>
            <a:picLocks noChangeAspect="1"/>
          </p:cNvPicPr>
          <p:nvPr/>
        </p:nvPicPr>
        <p:blipFill>
          <a:blip r:embed="rId3"/>
          <a:stretch>
            <a:fillRect/>
          </a:stretch>
        </p:blipFill>
        <p:spPr>
          <a:xfrm>
            <a:off x="0" y="0"/>
            <a:ext cx="6526161" cy="6858000"/>
          </a:xfrm>
          <a:prstGeom prst="rect">
            <a:avLst/>
          </a:prstGeom>
        </p:spPr>
      </p:pic>
    </p:spTree>
    <p:extLst>
      <p:ext uri="{BB962C8B-B14F-4D97-AF65-F5344CB8AC3E}">
        <p14:creationId xmlns:p14="http://schemas.microsoft.com/office/powerpoint/2010/main" val="206604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0C19AD-96F5-31B2-6973-7A72F90596C7}"/>
              </a:ext>
            </a:extLst>
          </p:cNvPr>
          <p:cNvSpPr/>
          <p:nvPr/>
        </p:nvSpPr>
        <p:spPr>
          <a:xfrm>
            <a:off x="4187687" y="0"/>
            <a:ext cx="3816626"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 a decision framework for informing Hihi management at Zealandia</a:t>
            </a:r>
            <a:br>
              <a:rPr lang="en-US" dirty="0"/>
            </a:br>
            <a:endParaRPr lang="en-US" dirty="0"/>
          </a:p>
        </p:txBody>
      </p:sp>
    </p:spTree>
    <p:extLst>
      <p:ext uri="{BB962C8B-B14F-4D97-AF65-F5344CB8AC3E}">
        <p14:creationId xmlns:p14="http://schemas.microsoft.com/office/powerpoint/2010/main" val="265761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3BE41-708E-DCE8-C13D-1433456604F0}"/>
              </a:ext>
            </a:extLst>
          </p:cNvPr>
          <p:cNvSpPr>
            <a:spLocks noGrp="1"/>
          </p:cNvSpPr>
          <p:nvPr>
            <p:ph idx="1"/>
          </p:nvPr>
        </p:nvSpPr>
        <p:spPr>
          <a:xfrm>
            <a:off x="284018" y="4184037"/>
            <a:ext cx="10762524" cy="2541227"/>
          </a:xfrm>
        </p:spPr>
        <p:txBody>
          <a:bodyPr>
            <a:normAutofit/>
          </a:bodyPr>
          <a:lstStyle/>
          <a:p>
            <a:r>
              <a:rPr lang="en-US" dirty="0"/>
              <a:t>Maximize the number of Hihi </a:t>
            </a:r>
          </a:p>
          <a:p>
            <a:r>
              <a:rPr lang="en-US" dirty="0"/>
              <a:t>Maximize the natural ecological setting of Hihi</a:t>
            </a:r>
          </a:p>
          <a:p>
            <a:r>
              <a:rPr lang="en-US" dirty="0"/>
              <a:t>Minimize the cost of managing Hihi</a:t>
            </a:r>
          </a:p>
          <a:p>
            <a:r>
              <a:rPr lang="en-US" dirty="0"/>
              <a:t>Maximize the awareness and appreciation of Hihi</a:t>
            </a:r>
          </a:p>
          <a:p>
            <a:pPr lvl="1"/>
            <a:endParaRPr lang="en-US" dirty="0">
              <a:highlight>
                <a:srgbClr val="FFFF00"/>
              </a:highlight>
            </a:endParaRPr>
          </a:p>
          <a:p>
            <a:pPr lvl="1"/>
            <a:endParaRPr lang="en-US" dirty="0"/>
          </a:p>
        </p:txBody>
      </p:sp>
      <p:sp>
        <p:nvSpPr>
          <p:cNvPr id="4" name="Rectangle 3">
            <a:extLst>
              <a:ext uri="{FF2B5EF4-FFF2-40B4-BE49-F238E27FC236}">
                <a16:creationId xmlns:a16="http://schemas.microsoft.com/office/drawing/2014/main" id="{D5BB7FA4-2EFD-44C2-EC04-D61AEC5632E3}"/>
              </a:ext>
            </a:extLst>
          </p:cNvPr>
          <p:cNvSpPr/>
          <p:nvPr/>
        </p:nvSpPr>
        <p:spPr>
          <a:xfrm>
            <a:off x="4187687" y="0"/>
            <a:ext cx="3816626"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 a decision framework for informing Hihi management at Zealandia</a:t>
            </a:r>
            <a:br>
              <a:rPr lang="en-US" dirty="0"/>
            </a:br>
            <a:endParaRPr lang="en-US" dirty="0"/>
          </a:p>
        </p:txBody>
      </p:sp>
      <p:grpSp>
        <p:nvGrpSpPr>
          <p:cNvPr id="2" name="Group 1">
            <a:extLst>
              <a:ext uri="{FF2B5EF4-FFF2-40B4-BE49-F238E27FC236}">
                <a16:creationId xmlns:a16="http://schemas.microsoft.com/office/drawing/2014/main" id="{19617744-DD0C-D921-ED46-362AE98D3FFD}"/>
              </a:ext>
            </a:extLst>
          </p:cNvPr>
          <p:cNvGrpSpPr/>
          <p:nvPr/>
        </p:nvGrpSpPr>
        <p:grpSpPr>
          <a:xfrm>
            <a:off x="1878338" y="2412059"/>
            <a:ext cx="8435325" cy="1645920"/>
            <a:chOff x="1849593" y="2412059"/>
            <a:chExt cx="8435325" cy="1645920"/>
          </a:xfrm>
        </p:grpSpPr>
        <p:sp>
          <p:nvSpPr>
            <p:cNvPr id="5" name="Preparation 4">
              <a:extLst>
                <a:ext uri="{FF2B5EF4-FFF2-40B4-BE49-F238E27FC236}">
                  <a16:creationId xmlns:a16="http://schemas.microsoft.com/office/drawing/2014/main" id="{808EA00E-78C7-D90E-BCD7-606AF37C554A}"/>
                </a:ext>
              </a:extLst>
            </p:cNvPr>
            <p:cNvSpPr>
              <a:spLocks noChangeAspect="1"/>
            </p:cNvSpPr>
            <p:nvPr/>
          </p:nvSpPr>
          <p:spPr>
            <a:xfrm>
              <a:off x="1849593" y="2412059"/>
              <a:ext cx="2102879" cy="164592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Maximize Number of Hihi</a:t>
              </a:r>
            </a:p>
          </p:txBody>
        </p:sp>
        <p:sp>
          <p:nvSpPr>
            <p:cNvPr id="6" name="Preparation 5">
              <a:extLst>
                <a:ext uri="{FF2B5EF4-FFF2-40B4-BE49-F238E27FC236}">
                  <a16:creationId xmlns:a16="http://schemas.microsoft.com/office/drawing/2014/main" id="{65562640-4B8A-6142-1BE9-9ECDF99765C5}"/>
                </a:ext>
              </a:extLst>
            </p:cNvPr>
            <p:cNvSpPr>
              <a:spLocks noChangeAspect="1"/>
            </p:cNvSpPr>
            <p:nvPr/>
          </p:nvSpPr>
          <p:spPr>
            <a:xfrm>
              <a:off x="3960408" y="2412059"/>
              <a:ext cx="2102879" cy="164592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Maximize Natural Ecological Setting </a:t>
              </a:r>
            </a:p>
          </p:txBody>
        </p:sp>
        <p:sp>
          <p:nvSpPr>
            <p:cNvPr id="7" name="Preparation 6">
              <a:extLst>
                <a:ext uri="{FF2B5EF4-FFF2-40B4-BE49-F238E27FC236}">
                  <a16:creationId xmlns:a16="http://schemas.microsoft.com/office/drawing/2014/main" id="{72F43DC0-E528-293A-C389-DA1AC70AEC67}"/>
                </a:ext>
              </a:extLst>
            </p:cNvPr>
            <p:cNvSpPr>
              <a:spLocks noChangeAspect="1"/>
            </p:cNvSpPr>
            <p:nvPr/>
          </p:nvSpPr>
          <p:spPr>
            <a:xfrm>
              <a:off x="6071223" y="2412059"/>
              <a:ext cx="2102879" cy="164592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Minimize Cost of Managing Hihi</a:t>
              </a:r>
            </a:p>
          </p:txBody>
        </p:sp>
        <p:sp>
          <p:nvSpPr>
            <p:cNvPr id="8" name="Preparation 7">
              <a:extLst>
                <a:ext uri="{FF2B5EF4-FFF2-40B4-BE49-F238E27FC236}">
                  <a16:creationId xmlns:a16="http://schemas.microsoft.com/office/drawing/2014/main" id="{141D1DAC-57DC-18B9-C33E-14A565D5B06B}"/>
                </a:ext>
              </a:extLst>
            </p:cNvPr>
            <p:cNvSpPr>
              <a:spLocks noChangeAspect="1"/>
            </p:cNvSpPr>
            <p:nvPr/>
          </p:nvSpPr>
          <p:spPr>
            <a:xfrm>
              <a:off x="8182039" y="2412059"/>
              <a:ext cx="2102879" cy="164592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Maximize Awareness and Appreciation of Hihi</a:t>
              </a:r>
            </a:p>
          </p:txBody>
        </p:sp>
      </p:grpSp>
    </p:spTree>
    <p:extLst>
      <p:ext uri="{BB962C8B-B14F-4D97-AF65-F5344CB8AC3E}">
        <p14:creationId xmlns:p14="http://schemas.microsoft.com/office/powerpoint/2010/main" val="362789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8873-02D3-76BE-169B-B32D22C55369}"/>
              </a:ext>
            </a:extLst>
          </p:cNvPr>
          <p:cNvSpPr>
            <a:spLocks noGrp="1"/>
          </p:cNvSpPr>
          <p:nvPr>
            <p:ph type="title"/>
          </p:nvPr>
        </p:nvSpPr>
        <p:spPr>
          <a:xfrm>
            <a:off x="838200" y="3625"/>
            <a:ext cx="10515600" cy="844232"/>
          </a:xfrm>
        </p:spPr>
        <p:txBody>
          <a:bodyPr/>
          <a:lstStyle/>
          <a:p>
            <a:pPr algn="ctr"/>
            <a:r>
              <a:rPr lang="en-US" dirty="0"/>
              <a:t>Alternatives (just a few listed)</a:t>
            </a:r>
          </a:p>
        </p:txBody>
      </p:sp>
      <p:sp>
        <p:nvSpPr>
          <p:cNvPr id="5" name="Text Placeholder 4">
            <a:extLst>
              <a:ext uri="{FF2B5EF4-FFF2-40B4-BE49-F238E27FC236}">
                <a16:creationId xmlns:a16="http://schemas.microsoft.com/office/drawing/2014/main" id="{D2E9FB57-E8AE-F811-3D34-20A7DD7511E8}"/>
              </a:ext>
            </a:extLst>
          </p:cNvPr>
          <p:cNvSpPr>
            <a:spLocks noGrp="1"/>
          </p:cNvSpPr>
          <p:nvPr>
            <p:ph type="body" idx="1"/>
          </p:nvPr>
        </p:nvSpPr>
        <p:spPr>
          <a:xfrm>
            <a:off x="515954" y="1138474"/>
            <a:ext cx="5460950" cy="1205337"/>
          </a:xfrm>
        </p:spPr>
        <p:txBody>
          <a:bodyPr>
            <a:noAutofit/>
          </a:bodyPr>
          <a:lstStyle/>
          <a:p>
            <a:r>
              <a:rPr lang="en-US" sz="2600" dirty="0"/>
              <a:t>Alternative Hypotheses about the cause of stagnant population growth at Zealandia</a:t>
            </a:r>
          </a:p>
        </p:txBody>
      </p:sp>
      <p:sp>
        <p:nvSpPr>
          <p:cNvPr id="7" name="Text Placeholder 6">
            <a:extLst>
              <a:ext uri="{FF2B5EF4-FFF2-40B4-BE49-F238E27FC236}">
                <a16:creationId xmlns:a16="http://schemas.microsoft.com/office/drawing/2014/main" id="{B73E19E7-D8A8-2DC2-9C17-76DAB64F67DF}"/>
              </a:ext>
            </a:extLst>
          </p:cNvPr>
          <p:cNvSpPr>
            <a:spLocks noGrp="1"/>
          </p:cNvSpPr>
          <p:nvPr>
            <p:ph type="body" sz="quarter" idx="3"/>
          </p:nvPr>
        </p:nvSpPr>
        <p:spPr>
          <a:xfrm>
            <a:off x="6492858" y="1329187"/>
            <a:ext cx="5183188" cy="823912"/>
          </a:xfrm>
        </p:spPr>
        <p:txBody>
          <a:bodyPr>
            <a:normAutofit/>
          </a:bodyPr>
          <a:lstStyle/>
          <a:p>
            <a:r>
              <a:rPr lang="en-US" sz="2600" dirty="0"/>
              <a:t>Alternative management actions if a given hypothesis was true</a:t>
            </a:r>
          </a:p>
        </p:txBody>
      </p:sp>
      <p:sp>
        <p:nvSpPr>
          <p:cNvPr id="9" name="TextBox 8">
            <a:extLst>
              <a:ext uri="{FF2B5EF4-FFF2-40B4-BE49-F238E27FC236}">
                <a16:creationId xmlns:a16="http://schemas.microsoft.com/office/drawing/2014/main" id="{9EC970FE-2FEF-4CC1-AED7-94B0BD1BC79A}"/>
              </a:ext>
            </a:extLst>
          </p:cNvPr>
          <p:cNvSpPr txBox="1"/>
          <p:nvPr/>
        </p:nvSpPr>
        <p:spPr>
          <a:xfrm>
            <a:off x="515954" y="2917406"/>
            <a:ext cx="5031223" cy="830997"/>
          </a:xfrm>
          <a:prstGeom prst="rect">
            <a:avLst/>
          </a:prstGeom>
          <a:noFill/>
        </p:spPr>
        <p:txBody>
          <a:bodyPr wrap="square" rtlCol="0">
            <a:spAutoFit/>
          </a:bodyPr>
          <a:lstStyle/>
          <a:p>
            <a:r>
              <a:rPr lang="en-US" sz="2400" dirty="0"/>
              <a:t>Predation by native bird species is reducing adult survival</a:t>
            </a:r>
          </a:p>
        </p:txBody>
      </p:sp>
      <p:sp>
        <p:nvSpPr>
          <p:cNvPr id="10" name="TextBox 9">
            <a:extLst>
              <a:ext uri="{FF2B5EF4-FFF2-40B4-BE49-F238E27FC236}">
                <a16:creationId xmlns:a16="http://schemas.microsoft.com/office/drawing/2014/main" id="{7BD07972-7C8B-5874-8AED-3E39A888DAB5}"/>
              </a:ext>
            </a:extLst>
          </p:cNvPr>
          <p:cNvSpPr txBox="1"/>
          <p:nvPr/>
        </p:nvSpPr>
        <p:spPr>
          <a:xfrm>
            <a:off x="558415" y="4459764"/>
            <a:ext cx="5031221" cy="1200329"/>
          </a:xfrm>
          <a:prstGeom prst="rect">
            <a:avLst/>
          </a:prstGeom>
          <a:noFill/>
        </p:spPr>
        <p:txBody>
          <a:bodyPr wrap="square" rtlCol="0">
            <a:spAutoFit/>
          </a:bodyPr>
          <a:lstStyle/>
          <a:p>
            <a:r>
              <a:rPr lang="en-US" sz="2400" dirty="0"/>
              <a:t>Birds are subject to high predation outside the fence, reducing adult survival. </a:t>
            </a:r>
          </a:p>
        </p:txBody>
      </p:sp>
      <p:sp>
        <p:nvSpPr>
          <p:cNvPr id="14" name="TextBox 13">
            <a:extLst>
              <a:ext uri="{FF2B5EF4-FFF2-40B4-BE49-F238E27FC236}">
                <a16:creationId xmlns:a16="http://schemas.microsoft.com/office/drawing/2014/main" id="{038915B6-AA2A-7D76-CD36-D8BC812506ED}"/>
              </a:ext>
            </a:extLst>
          </p:cNvPr>
          <p:cNvSpPr txBox="1"/>
          <p:nvPr/>
        </p:nvSpPr>
        <p:spPr>
          <a:xfrm>
            <a:off x="6644824" y="2828835"/>
            <a:ext cx="5031221" cy="1200329"/>
          </a:xfrm>
          <a:prstGeom prst="rect">
            <a:avLst/>
          </a:prstGeom>
          <a:noFill/>
        </p:spPr>
        <p:txBody>
          <a:bodyPr wrap="square" rtlCol="0">
            <a:spAutoFit/>
          </a:bodyPr>
          <a:lstStyle/>
          <a:p>
            <a:r>
              <a:rPr lang="en-US" sz="2400" dirty="0"/>
              <a:t>Alter nest box design, install protective structures, or alter placement of nest boxes</a:t>
            </a:r>
          </a:p>
        </p:txBody>
      </p:sp>
      <p:sp>
        <p:nvSpPr>
          <p:cNvPr id="15" name="TextBox 14">
            <a:extLst>
              <a:ext uri="{FF2B5EF4-FFF2-40B4-BE49-F238E27FC236}">
                <a16:creationId xmlns:a16="http://schemas.microsoft.com/office/drawing/2014/main" id="{E43BE7FA-E23F-EB46-17A6-6C8BAD8841D7}"/>
              </a:ext>
            </a:extLst>
          </p:cNvPr>
          <p:cNvSpPr txBox="1"/>
          <p:nvPr/>
        </p:nvSpPr>
        <p:spPr>
          <a:xfrm>
            <a:off x="6644825" y="4395735"/>
            <a:ext cx="5031221" cy="1200329"/>
          </a:xfrm>
          <a:prstGeom prst="rect">
            <a:avLst/>
          </a:prstGeom>
          <a:noFill/>
        </p:spPr>
        <p:txBody>
          <a:bodyPr wrap="square" rtlCol="0">
            <a:spAutoFit/>
          </a:bodyPr>
          <a:lstStyle/>
          <a:p>
            <a:r>
              <a:rPr lang="en-US" sz="2400" dirty="0"/>
              <a:t>Reduce feeding outside of reserve, increase non-native predator control around the reserve</a:t>
            </a:r>
          </a:p>
        </p:txBody>
      </p:sp>
      <p:sp>
        <p:nvSpPr>
          <p:cNvPr id="19" name="Right Arrow 18">
            <a:extLst>
              <a:ext uri="{FF2B5EF4-FFF2-40B4-BE49-F238E27FC236}">
                <a16:creationId xmlns:a16="http://schemas.microsoft.com/office/drawing/2014/main" id="{2A7E65F9-A43E-DA8E-00D2-6005D1193081}"/>
              </a:ext>
            </a:extLst>
          </p:cNvPr>
          <p:cNvSpPr/>
          <p:nvPr/>
        </p:nvSpPr>
        <p:spPr>
          <a:xfrm>
            <a:off x="5308648" y="3201537"/>
            <a:ext cx="957298" cy="3610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81582C1A-1D0D-B70E-DC82-D326B1A96026}"/>
              </a:ext>
            </a:extLst>
          </p:cNvPr>
          <p:cNvSpPr/>
          <p:nvPr/>
        </p:nvSpPr>
        <p:spPr>
          <a:xfrm>
            <a:off x="5308648" y="4879414"/>
            <a:ext cx="957298" cy="3610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162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21752</TotalTime>
  <Words>2722</Words>
  <Application>Microsoft Macintosh PowerPoint</Application>
  <PresentationFormat>Widescreen</PresentationFormat>
  <Paragraphs>268</Paragraphs>
  <Slides>42</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Times New Roman</vt:lpstr>
      <vt:lpstr>Office Theme</vt:lpstr>
      <vt:lpstr>Zealandia Hihi Update and Hypotheses</vt:lpstr>
      <vt:lpstr>Agenda</vt:lpstr>
      <vt:lpstr>Group introductions</vt:lpstr>
      <vt:lpstr>Zealandia Hihi Project Background</vt:lpstr>
      <vt:lpstr>Structured decision making (SDM)</vt:lpstr>
      <vt:lpstr>PowerPoint Presentation</vt:lpstr>
      <vt:lpstr>PowerPoint Presentation</vt:lpstr>
      <vt:lpstr>PowerPoint Presentation</vt:lpstr>
      <vt:lpstr>Alternatives (just a few listed)</vt:lpstr>
      <vt:lpstr>General Alternative Management Actions</vt:lpstr>
      <vt:lpstr>PowerPoint Presentation</vt:lpstr>
      <vt:lpstr>Next step: Value of Information</vt:lpstr>
      <vt:lpstr>Hypotheses discussion</vt:lpstr>
      <vt:lpstr>PowerPoint Presentation</vt:lpstr>
      <vt:lpstr>Additional hypotheses</vt:lpstr>
      <vt:lpstr>Next Meeting (May 24th NZST)</vt:lpstr>
      <vt:lpstr>Zealandia Hihi Qualitative Value of Information</vt:lpstr>
      <vt:lpstr>Additional hypotheses – where we left off last time</vt:lpstr>
      <vt:lpstr>Value of information (VoI)</vt:lpstr>
      <vt:lpstr>Constructed Value of Information Analysis</vt:lpstr>
      <vt:lpstr>How does CVoI work?</vt:lpstr>
      <vt:lpstr>Magnitude of uncertainty</vt:lpstr>
      <vt:lpstr>Magnitude of uncertainty</vt:lpstr>
      <vt:lpstr>Relevance (to the decision)</vt:lpstr>
      <vt:lpstr>Relevance (a)</vt:lpstr>
      <vt:lpstr>Relevance (a)</vt:lpstr>
      <vt:lpstr>Relevance (a)</vt:lpstr>
      <vt:lpstr>Relevance (a)</vt:lpstr>
      <vt:lpstr>Relevance (to the decision)</vt:lpstr>
      <vt:lpstr>Relevance (b)</vt:lpstr>
      <vt:lpstr>Relevance (b)</vt:lpstr>
      <vt:lpstr>PowerPoint Presentation</vt:lpstr>
      <vt:lpstr>PowerPoint Presentation</vt:lpstr>
      <vt:lpstr>Reducibility</vt:lpstr>
      <vt:lpstr>Reducibility</vt:lpstr>
      <vt:lpstr>Research Priorities</vt:lpstr>
      <vt:lpstr>CVoI practice question</vt:lpstr>
      <vt:lpstr>PowerPoint Presentation</vt:lpstr>
      <vt:lpstr>CVoI components</vt:lpstr>
      <vt:lpstr>Results</vt:lpstr>
      <vt:lpstr>Timeline and details</vt:lpstr>
      <vt:lpstr>Questions? Concerns?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Zealandia Hihi Hypotheses and Value of Information</dc:title>
  <dc:creator>Hannah A. Sipe</dc:creator>
  <cp:lastModifiedBy>Hannah A. Sipe</cp:lastModifiedBy>
  <cp:revision>23</cp:revision>
  <dcterms:created xsi:type="dcterms:W3CDTF">2023-02-28T18:39:44Z</dcterms:created>
  <dcterms:modified xsi:type="dcterms:W3CDTF">2023-05-23T19:33:12Z</dcterms:modified>
</cp:coreProperties>
</file>