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26"/>
  </p:notesMasterIdLst>
  <p:handoutMasterIdLst>
    <p:handoutMasterId r:id="rId2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5274" autoAdjust="0"/>
  </p:normalViewPr>
  <p:slideViewPr>
    <p:cSldViewPr snapToGrid="0">
      <p:cViewPr>
        <p:scale>
          <a:sx n="75" d="100"/>
          <a:sy n="75" d="100"/>
        </p:scale>
        <p:origin x="570" y="168"/>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4/11/2023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dirty="0"/>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4/11/2023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4BDF68E2-58F2-4D09-BE8B-E3BD06533059}"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997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9E583DDF-CA54-461A-A486-592D2374C532}" type="datetimeFigureOut">
              <a:rPr lang="en-US" smtClean="0"/>
              <a:t>4/11/2023</a:t>
            </a:fld>
            <a:endParaRPr lang="en-US" dirty="0"/>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ZA" smtClean="0"/>
              <a:t>‹#›</a:t>
            </a:fld>
            <a:endParaRPr lang="en-ZA" dirty="0"/>
          </a:p>
        </p:txBody>
      </p:sp>
    </p:spTree>
    <p:extLst>
      <p:ext uri="{BB962C8B-B14F-4D97-AF65-F5344CB8AC3E}">
        <p14:creationId xmlns:p14="http://schemas.microsoft.com/office/powerpoint/2010/main" val="10627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9E583DDF-CA54-461A-A486-592D2374C532}" type="datetimeFigureOut">
              <a:rPr lang="en-US" smtClean="0"/>
              <a:t>4/11/2023</a:t>
            </a:fld>
            <a:endParaRPr lang="en-US" dirty="0"/>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ZA" smtClean="0"/>
              <a:t>‹#›</a:t>
            </a:fld>
            <a:endParaRPr lang="en-ZA" dirty="0"/>
          </a:p>
        </p:txBody>
      </p:sp>
    </p:spTree>
    <p:extLst>
      <p:ext uri="{BB962C8B-B14F-4D97-AF65-F5344CB8AC3E}">
        <p14:creationId xmlns:p14="http://schemas.microsoft.com/office/powerpoint/2010/main" val="401307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9E583DDF-CA54-461A-A486-592D2374C532}" type="datetimeFigureOut">
              <a:rPr lang="en-US" smtClean="0"/>
              <a:t>4/11/2023</a:t>
            </a:fld>
            <a:endParaRPr lang="en-US" dirty="0"/>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ZA" smtClean="0"/>
              <a:t>‹#›</a:t>
            </a:fld>
            <a:endParaRPr lang="en-ZA" dirty="0"/>
          </a:p>
        </p:txBody>
      </p:sp>
    </p:spTree>
    <p:extLst>
      <p:ext uri="{BB962C8B-B14F-4D97-AF65-F5344CB8AC3E}">
        <p14:creationId xmlns:p14="http://schemas.microsoft.com/office/powerpoint/2010/main" val="19676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t>4/11/2023</a:t>
            </a:fld>
            <a:endParaRPr lang="en-US" dirty="0"/>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ZA" smtClean="0"/>
              <a:t>‹#›</a:t>
            </a:fld>
            <a:endParaRPr lang="en-ZA" dirty="0"/>
          </a:p>
        </p:txBody>
      </p:sp>
    </p:spTree>
    <p:extLst>
      <p:ext uri="{BB962C8B-B14F-4D97-AF65-F5344CB8AC3E}">
        <p14:creationId xmlns:p14="http://schemas.microsoft.com/office/powerpoint/2010/main" val="261622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F12952B5-7A2F-4CC8-B7CE-9234E21C2837}" type="datetime1">
              <a:rPr lang="en-US" smtClean="0"/>
              <a:t>4/11/2023</a:t>
            </a:fld>
            <a:endParaRPr lang="en-US" dirty="0"/>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000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CE1DA07A-9201-4B4B-BAF2-015AFA30F520}" type="datetime1">
              <a:rPr lang="en-US" smtClean="0"/>
              <a:t>4/11/2023</a:t>
            </a:fld>
            <a:endParaRPr lang="en-US" dirty="0"/>
          </a:p>
        </p:txBody>
      </p:sp>
      <p:sp>
        <p:nvSpPr>
          <p:cNvPr id="8" name="Footer Placeholder 7"/>
          <p:cNvSpPr>
            <a:spLocks noGrp="1"/>
          </p:cNvSpPr>
          <p:nvPr>
            <p:ph type="ftr" sz="quarter" idx="11"/>
          </p:nvPr>
        </p:nvSpPr>
        <p:spPr/>
        <p:txBody>
          <a:bodyPr/>
          <a:lstStyle/>
          <a:p>
            <a:r>
              <a:rPr lang="en-US" dirty="0" smtClean="0"/>
              <a:t>Add a footer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09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9E583DDF-CA54-461A-A486-592D2374C532}" type="datetimeFigureOut">
              <a:rPr lang="en-US" smtClean="0"/>
              <a:t>4/11/2023</a:t>
            </a:fld>
            <a:endParaRPr lang="en-US" dirty="0"/>
          </a:p>
        </p:txBody>
      </p:sp>
      <p:sp>
        <p:nvSpPr>
          <p:cNvPr id="4" name="Footer Placeholder 3"/>
          <p:cNvSpPr>
            <a:spLocks noGrp="1"/>
          </p:cNvSpPr>
          <p:nvPr>
            <p:ph type="ftr" sz="quarter" idx="11"/>
          </p:nvPr>
        </p:nvSpPr>
        <p:spPr/>
        <p:txBody>
          <a:bodyPr/>
          <a:lstStyle/>
          <a:p>
            <a:r>
              <a:rPr lang="en-US" dirty="0" smtClean="0"/>
              <a:t>Add a footer</a:t>
            </a:r>
            <a:endParaRPr lang="en-US" dirty="0"/>
          </a:p>
        </p:txBody>
      </p:sp>
      <p:sp>
        <p:nvSpPr>
          <p:cNvPr id="5" name="Slide Number Placeholder 4"/>
          <p:cNvSpPr>
            <a:spLocks noGrp="1"/>
          </p:cNvSpPr>
          <p:nvPr>
            <p:ph type="sldNum" sz="quarter" idx="12"/>
          </p:nvPr>
        </p:nvSpPr>
        <p:spPr/>
        <p:txBody>
          <a:bodyPr/>
          <a:lstStyle/>
          <a:p>
            <a:fld id="{CA8D9AD5-F248-4919-864A-CFD76CC027D6}" type="slidenum">
              <a:rPr lang="en-ZA" smtClean="0"/>
              <a:t>‹#›</a:t>
            </a:fld>
            <a:endParaRPr lang="en-ZA" dirty="0"/>
          </a:p>
        </p:txBody>
      </p:sp>
    </p:spTree>
    <p:extLst>
      <p:ext uri="{BB962C8B-B14F-4D97-AF65-F5344CB8AC3E}">
        <p14:creationId xmlns:p14="http://schemas.microsoft.com/office/powerpoint/2010/main" val="206882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smtClean="0"/>
              <a:t>4/11/2023</a:t>
            </a:fld>
            <a:endParaRPr lang="en-US" dirty="0"/>
          </a:p>
        </p:txBody>
      </p:sp>
      <p:sp>
        <p:nvSpPr>
          <p:cNvPr id="3" name="Footer Placeholder 2"/>
          <p:cNvSpPr>
            <a:spLocks noGrp="1"/>
          </p:cNvSpPr>
          <p:nvPr>
            <p:ph type="ftr" sz="quarter" idx="11"/>
          </p:nvPr>
        </p:nvSpPr>
        <p:spPr/>
        <p:txBody>
          <a:bodyPr/>
          <a:lstStyle/>
          <a:p>
            <a:r>
              <a:rPr lang="en-US" dirty="0" smtClean="0"/>
              <a:t>Add a footer</a:t>
            </a:r>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en-ZA" smtClean="0"/>
              <a:t>‹#›</a:t>
            </a:fld>
            <a:endParaRPr lang="en-ZA" dirty="0"/>
          </a:p>
        </p:txBody>
      </p:sp>
    </p:spTree>
    <p:extLst>
      <p:ext uri="{BB962C8B-B14F-4D97-AF65-F5344CB8AC3E}">
        <p14:creationId xmlns:p14="http://schemas.microsoft.com/office/powerpoint/2010/main" val="26378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4/11/2023</a:t>
            </a:fld>
            <a:endParaRPr lang="en-US" dirty="0"/>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ZA" smtClean="0"/>
              <a:t>‹#›</a:t>
            </a:fld>
            <a:endParaRPr lang="en-ZA" dirty="0"/>
          </a:p>
        </p:txBody>
      </p:sp>
    </p:spTree>
    <p:extLst>
      <p:ext uri="{BB962C8B-B14F-4D97-AF65-F5344CB8AC3E}">
        <p14:creationId xmlns:p14="http://schemas.microsoft.com/office/powerpoint/2010/main" val="380572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4/11/2023</a:t>
            </a:fld>
            <a:endParaRPr lang="en-US" dirty="0"/>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ZA" smtClean="0"/>
              <a:t>‹#›</a:t>
            </a:fld>
            <a:endParaRPr lang="en-ZA" dirty="0"/>
          </a:p>
        </p:txBody>
      </p:sp>
    </p:spTree>
    <p:extLst>
      <p:ext uri="{BB962C8B-B14F-4D97-AF65-F5344CB8AC3E}">
        <p14:creationId xmlns:p14="http://schemas.microsoft.com/office/powerpoint/2010/main" val="27737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83DDF-CA54-461A-A486-592D2374C532}" type="datetimeFigureOut">
              <a:rPr lang="en-US" smtClean="0"/>
              <a:pPr/>
              <a:t>4/11/2023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3435309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971675"/>
          </a:xfrm>
        </p:spPr>
        <p:txBody>
          <a:bodyPr/>
          <a:lstStyle/>
          <a:p>
            <a:r>
              <a:rPr lang="en-US" dirty="0" smtClean="0">
                <a:solidFill>
                  <a:srgbClr val="FF0000"/>
                </a:solidFill>
              </a:rPr>
              <a:t>NYC Taxi Trip Duration Prediction</a:t>
            </a:r>
            <a:endParaRPr lang="en-US" dirty="0">
              <a:solidFill>
                <a:srgbClr val="FF0000"/>
              </a:solidFill>
            </a:endParaRPr>
          </a:p>
        </p:txBody>
      </p:sp>
      <p:sp>
        <p:nvSpPr>
          <p:cNvPr id="5" name="Subtitle 4"/>
          <p:cNvSpPr>
            <a:spLocks noGrp="1"/>
          </p:cNvSpPr>
          <p:nvPr>
            <p:ph type="subTitle" idx="1"/>
          </p:nvPr>
        </p:nvSpPr>
        <p:spPr>
          <a:xfrm>
            <a:off x="1589137" y="5086400"/>
            <a:ext cx="9013725" cy="1771600"/>
          </a:xfrm>
        </p:spPr>
        <p:txBody>
          <a:bodyPr>
            <a:normAutofit/>
          </a:bodyPr>
          <a:lstStyle/>
          <a:p>
            <a:r>
              <a:rPr lang="en-US" sz="2400" dirty="0" smtClean="0">
                <a:solidFill>
                  <a:schemeClr val="tx1"/>
                </a:solidFill>
              </a:rPr>
              <a:t>Student Number : 218070302</a:t>
            </a:r>
          </a:p>
          <a:p>
            <a:r>
              <a:rPr lang="en-US" sz="2400" dirty="0" smtClean="0"/>
              <a:t>Surname Initial : S NDLALANE</a:t>
            </a:r>
          </a:p>
          <a:p>
            <a:r>
              <a:rPr lang="en-US" sz="4400" dirty="0" smtClean="0"/>
              <a:t>AIS117V</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578608"/>
            <a:ext cx="2438400" cy="1700784"/>
          </a:xfrm>
          <a:prstGeom prst="rect">
            <a:avLst/>
          </a:prstGeom>
        </p:spPr>
      </p:pic>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Log trip_duration and plot</a:t>
            </a:r>
            <a:endParaRPr lang="en-ZA" dirty="0"/>
          </a:p>
        </p:txBody>
      </p:sp>
      <p:sp>
        <p:nvSpPr>
          <p:cNvPr id="3" name="Content Placeholder 2"/>
          <p:cNvSpPr>
            <a:spLocks noGrp="1"/>
          </p:cNvSpPr>
          <p:nvPr>
            <p:ph idx="1"/>
          </p:nvPr>
        </p:nvSpPr>
        <p:spPr/>
        <p:txBody>
          <a:bodyPr>
            <a:normAutofit lnSpcReduction="10000"/>
          </a:bodyPr>
          <a:lstStyle/>
          <a:p>
            <a:endParaRPr lang="en-ZA" dirty="0" smtClean="0"/>
          </a:p>
          <a:p>
            <a:endParaRPr lang="en-ZA" dirty="0"/>
          </a:p>
          <a:p>
            <a:endParaRPr lang="en-ZA" dirty="0" smtClean="0"/>
          </a:p>
          <a:p>
            <a:endParaRPr lang="en-ZA" dirty="0"/>
          </a:p>
          <a:p>
            <a:endParaRPr lang="en-ZA" dirty="0" smtClean="0"/>
          </a:p>
          <a:p>
            <a:endParaRPr lang="en-ZA" dirty="0"/>
          </a:p>
          <a:p>
            <a:endParaRPr lang="en-ZA" dirty="0" smtClean="0"/>
          </a:p>
          <a:p>
            <a:r>
              <a:rPr lang="en-GB" dirty="0" smtClean="0"/>
              <a:t>There are several suspiciously short rides with less than 10 seconds duration and there are a few huge outliers near 12.</a:t>
            </a:r>
            <a:endParaRPr lang="en-ZA"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6200"/>
            <a:ext cx="7454900" cy="3670300"/>
          </a:xfrm>
          <a:prstGeom prst="rect">
            <a:avLst/>
          </a:prstGeom>
        </p:spPr>
      </p:pic>
    </p:spTree>
    <p:extLst>
      <p:ext uri="{BB962C8B-B14F-4D97-AF65-F5344CB8AC3E}">
        <p14:creationId xmlns:p14="http://schemas.microsoft.com/office/powerpoint/2010/main" val="1287128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Univariate Visualization</a:t>
            </a:r>
            <a:endParaRPr lang="en-ZA"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4124"/>
            <a:ext cx="8280400" cy="4892675"/>
          </a:xfrm>
        </p:spPr>
      </p:pic>
    </p:spTree>
    <p:extLst>
      <p:ext uri="{BB962C8B-B14F-4D97-AF65-F5344CB8AC3E}">
        <p14:creationId xmlns:p14="http://schemas.microsoft.com/office/powerpoint/2010/main" val="2421482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Observations from the Univariate analysis</a:t>
            </a:r>
            <a:endParaRPr lang="en-ZA" dirty="0"/>
          </a:p>
        </p:txBody>
      </p:sp>
      <p:sp>
        <p:nvSpPr>
          <p:cNvPr id="3" name="Content Placeholder 2"/>
          <p:cNvSpPr>
            <a:spLocks noGrp="1"/>
          </p:cNvSpPr>
          <p:nvPr>
            <p:ph idx="1"/>
          </p:nvPr>
        </p:nvSpPr>
        <p:spPr/>
        <p:txBody>
          <a:bodyPr/>
          <a:lstStyle/>
          <a:p>
            <a:r>
              <a:rPr lang="en-ZA" dirty="0" smtClean="0"/>
              <a:t>Vendor 2 has more trips compared to vendor 1</a:t>
            </a:r>
          </a:p>
          <a:p>
            <a:r>
              <a:rPr lang="en-ZA" dirty="0" smtClean="0"/>
              <a:t>The store_and_fwd_flag indicates if the trips were stored in the vehicle memory and based on the analysis it shows that storing never took place in all the trips travelled.</a:t>
            </a:r>
          </a:p>
          <a:p>
            <a:r>
              <a:rPr lang="en-ZA" dirty="0" smtClean="0"/>
              <a:t>Most of the trips involved only 1 passenger.</a:t>
            </a:r>
            <a:endParaRPr lang="en-ZA" dirty="0"/>
          </a:p>
        </p:txBody>
      </p:sp>
    </p:spTree>
    <p:extLst>
      <p:ext uri="{BB962C8B-B14F-4D97-AF65-F5344CB8AC3E}">
        <p14:creationId xmlns:p14="http://schemas.microsoft.com/office/powerpoint/2010/main" val="2295502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Plot pickup tie against total number of pickups</a:t>
            </a:r>
            <a:endParaRPr lang="en-Z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458200" cy="4595812"/>
          </a:xfrm>
        </p:spPr>
      </p:pic>
    </p:spTree>
    <p:extLst>
      <p:ext uri="{BB962C8B-B14F-4D97-AF65-F5344CB8AC3E}">
        <p14:creationId xmlns:p14="http://schemas.microsoft.com/office/powerpoint/2010/main" val="3616719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Distribution </a:t>
            </a:r>
            <a:r>
              <a:rPr lang="en-GB" dirty="0"/>
              <a:t>plots on pickup and drop-off latitude and longitude</a:t>
            </a:r>
            <a:r>
              <a:rPr lang="en-GB" dirty="0" smtClean="0"/>
              <a:t>.</a:t>
            </a:r>
            <a:endParaRPr lang="en-Z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851400" cy="3791479"/>
          </a:xfr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1690687"/>
            <a:ext cx="5372100" cy="3791480"/>
          </a:xfrm>
          <a:prstGeom prst="rect">
            <a:avLst/>
          </a:prstGeom>
        </p:spPr>
      </p:pic>
    </p:spTree>
    <p:extLst>
      <p:ext uri="{BB962C8B-B14F-4D97-AF65-F5344CB8AC3E}">
        <p14:creationId xmlns:p14="http://schemas.microsoft.com/office/powerpoint/2010/main" val="2514214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Bivariate Relations with Target-After your exploration of related data</a:t>
            </a:r>
            <a:endParaRPr lang="en-Z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004300" cy="4748212"/>
          </a:xfrm>
        </p:spPr>
      </p:pic>
    </p:spTree>
    <p:extLst>
      <p:ext uri="{BB962C8B-B14F-4D97-AF65-F5344CB8AC3E}">
        <p14:creationId xmlns:p14="http://schemas.microsoft.com/office/powerpoint/2010/main" val="2363497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Observation for Bivariate analysis</a:t>
            </a:r>
            <a:endParaRPr lang="en-ZA" dirty="0"/>
          </a:p>
        </p:txBody>
      </p:sp>
      <p:sp>
        <p:nvSpPr>
          <p:cNvPr id="3" name="Content Placeholder 2"/>
          <p:cNvSpPr>
            <a:spLocks noGrp="1"/>
          </p:cNvSpPr>
          <p:nvPr>
            <p:ph idx="1"/>
          </p:nvPr>
        </p:nvSpPr>
        <p:spPr/>
        <p:txBody>
          <a:bodyPr/>
          <a:lstStyle/>
          <a:p>
            <a:r>
              <a:rPr lang="en-GB" dirty="0" smtClean="0"/>
              <a:t>The only thing we can see from this boxplot is that for vendor 2, there are a number of outliers exceeding 24 hours while vendor 1 does not have such long trips.</a:t>
            </a:r>
          </a:p>
          <a:p>
            <a:r>
              <a:rPr lang="en-GB" dirty="0" smtClean="0"/>
              <a:t>There could be 2 solutions to this</a:t>
            </a:r>
          </a:p>
          <a:p>
            <a:r>
              <a:rPr lang="en-GB" dirty="0" smtClean="0"/>
              <a:t>1. Remove the huge outliers and plot again </a:t>
            </a:r>
          </a:p>
          <a:p>
            <a:r>
              <a:rPr lang="en-GB" dirty="0" smtClean="0"/>
              <a:t>2. Look at median trip duration for both vendors on hourly basis, Let's try the first technique now and check trips below 50000 seconds only</a:t>
            </a:r>
            <a:endParaRPr lang="en-ZA" dirty="0"/>
          </a:p>
        </p:txBody>
      </p:sp>
    </p:spTree>
    <p:extLst>
      <p:ext uri="{BB962C8B-B14F-4D97-AF65-F5344CB8AC3E}">
        <p14:creationId xmlns:p14="http://schemas.microsoft.com/office/powerpoint/2010/main" val="3026924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Plot vendor_id vs Trip Duration</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655" y="1690688"/>
            <a:ext cx="7550445" cy="4351338"/>
          </a:xfrm>
        </p:spPr>
      </p:pic>
    </p:spTree>
    <p:extLst>
      <p:ext uri="{BB962C8B-B14F-4D97-AF65-F5344CB8AC3E}">
        <p14:creationId xmlns:p14="http://schemas.microsoft.com/office/powerpoint/2010/main" val="416042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Plot </a:t>
            </a:r>
            <a:r>
              <a:rPr lang="en-GB" dirty="0"/>
              <a:t>Trip Duration vs Passenger Count</a:t>
            </a:r>
            <a:endParaRPr lang="en-ZA" dirty="0"/>
          </a:p>
        </p:txBody>
      </p:sp>
      <p:sp>
        <p:nvSpPr>
          <p:cNvPr id="3" name="Content Placeholder 2"/>
          <p:cNvSpPr>
            <a:spLocks noGrp="1"/>
          </p:cNvSpPr>
          <p:nvPr>
            <p:ph idx="1"/>
          </p:nvPr>
        </p:nvSpPr>
        <p:spPr/>
        <p:txBody>
          <a:bodyPr/>
          <a:lstStyle/>
          <a:p>
            <a:r>
              <a:rPr lang="en-ZA" dirty="0" smtClean="0"/>
              <a:t>To be able to plot this, we have to cutoff 10000 seconds since the trip duration has some huge outliers</a:t>
            </a:r>
          </a:p>
          <a:p>
            <a:endParaRPr lang="en-ZA"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768" y="2638208"/>
            <a:ext cx="10084332" cy="3813392"/>
          </a:xfrm>
          <a:prstGeom prst="rect">
            <a:avLst/>
          </a:prstGeom>
        </p:spPr>
      </p:pic>
    </p:spTree>
    <p:extLst>
      <p:ext uri="{BB962C8B-B14F-4D97-AF65-F5344CB8AC3E}">
        <p14:creationId xmlns:p14="http://schemas.microsoft.com/office/powerpoint/2010/main" val="1289739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1"/>
            <a:ext cx="10515600" cy="1981200"/>
          </a:xfrm>
        </p:spPr>
        <p:txBody>
          <a:bodyPr/>
          <a:lstStyle/>
          <a:p>
            <a:r>
              <a:rPr lang="en-GB" dirty="0" smtClean="0"/>
              <a:t> Another key observation is that the number of outliers are reduced for higher passenger counts but that only comes down to the individual frequencies of each passenger count.</a:t>
            </a:r>
            <a:endParaRPr lang="en-ZA" dirty="0"/>
          </a:p>
        </p:txBody>
      </p:sp>
    </p:spTree>
    <p:extLst>
      <p:ext uri="{BB962C8B-B14F-4D97-AF65-F5344CB8AC3E}">
        <p14:creationId xmlns:p14="http://schemas.microsoft.com/office/powerpoint/2010/main" val="3716749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PROBLEM STATEMENT</a:t>
            </a:r>
            <a:endParaRPr lang="en-ZA" dirty="0"/>
          </a:p>
        </p:txBody>
      </p:sp>
      <p:sp>
        <p:nvSpPr>
          <p:cNvPr id="3" name="Content Placeholder 2"/>
          <p:cNvSpPr>
            <a:spLocks noGrp="1"/>
          </p:cNvSpPr>
          <p:nvPr>
            <p:ph idx="1"/>
          </p:nvPr>
        </p:nvSpPr>
        <p:spPr/>
        <p:txBody>
          <a:bodyPr/>
          <a:lstStyle/>
          <a:p>
            <a:r>
              <a:rPr lang="en-ZA" dirty="0" smtClean="0"/>
              <a:t>To build a model that can predict the total duration of a taxi trips in New York City</a:t>
            </a:r>
          </a:p>
          <a:p>
            <a:endParaRPr lang="en-ZA" dirty="0"/>
          </a:p>
          <a:p>
            <a:r>
              <a:rPr lang="en-ZA" dirty="0" smtClean="0"/>
              <a:t>This will help in placing the cabs in the rightful places so that the drivers can reduce the waiting time of customers and also will help them save the fuel they were using travelling from a far location to pick up a certain customer at a certain point.</a:t>
            </a:r>
            <a:endParaRPr lang="en-ZA" dirty="0"/>
          </a:p>
        </p:txBody>
      </p:sp>
    </p:spTree>
    <p:extLst>
      <p:ext uri="{BB962C8B-B14F-4D97-AF65-F5344CB8AC3E}">
        <p14:creationId xmlns:p14="http://schemas.microsoft.com/office/powerpoint/2010/main" val="1879944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Correlation heat map</a:t>
            </a:r>
            <a:endParaRPr lang="en-Z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4624"/>
            <a:ext cx="7467600" cy="5032375"/>
          </a:xfrm>
        </p:spPr>
      </p:pic>
    </p:spTree>
    <p:extLst>
      <p:ext uri="{BB962C8B-B14F-4D97-AF65-F5344CB8AC3E}">
        <p14:creationId xmlns:p14="http://schemas.microsoft.com/office/powerpoint/2010/main" val="1033912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Conclusions</a:t>
            </a:r>
            <a:endParaRPr lang="en-ZA" dirty="0"/>
          </a:p>
        </p:txBody>
      </p:sp>
      <p:sp>
        <p:nvSpPr>
          <p:cNvPr id="3" name="Content Placeholder 2"/>
          <p:cNvSpPr>
            <a:spLocks noGrp="1"/>
          </p:cNvSpPr>
          <p:nvPr>
            <p:ph idx="1"/>
          </p:nvPr>
        </p:nvSpPr>
        <p:spPr/>
        <p:txBody>
          <a:bodyPr>
            <a:normAutofit fontScale="92500" lnSpcReduction="20000"/>
          </a:bodyPr>
          <a:lstStyle/>
          <a:p>
            <a:r>
              <a:rPr lang="en-GB" dirty="0"/>
              <a:t>There are several suspiciously short rides with less than 10 seconds duration.</a:t>
            </a:r>
          </a:p>
          <a:p>
            <a:r>
              <a:rPr lang="en-GB" dirty="0"/>
              <a:t>There are a few huge outliers near </a:t>
            </a:r>
            <a:r>
              <a:rPr lang="en-GB" dirty="0" smtClean="0"/>
              <a:t>12 hours.</a:t>
            </a:r>
          </a:p>
          <a:p>
            <a:r>
              <a:rPr lang="en-GB" dirty="0"/>
              <a:t>Most of the trips involve only 1 passenger</a:t>
            </a:r>
          </a:p>
          <a:p>
            <a:r>
              <a:rPr lang="en-GB" dirty="0"/>
              <a:t>Vendor 2 has more number of trips as compared to vendor 1</a:t>
            </a:r>
          </a:p>
          <a:p>
            <a:r>
              <a:rPr lang="en-GB" dirty="0"/>
              <a:t>Number of pickups for weekends is much lower than week days with a peak on Thursday (4</a:t>
            </a:r>
            <a:r>
              <a:rPr lang="en-GB" dirty="0" smtClean="0"/>
              <a:t>)</a:t>
            </a:r>
          </a:p>
          <a:p>
            <a:r>
              <a:rPr lang="en-GB" dirty="0"/>
              <a:t>Number of pickups as expected is highest in late evenings. However, it is much lower during the morning peak hours</a:t>
            </a:r>
            <a:r>
              <a:rPr lang="en-GB" dirty="0" smtClean="0"/>
              <a:t>.</a:t>
            </a:r>
            <a:endParaRPr lang="en-GB" dirty="0"/>
          </a:p>
          <a:p>
            <a:r>
              <a:rPr lang="en-GB" dirty="0"/>
              <a:t>From the correlation </a:t>
            </a:r>
            <a:r>
              <a:rPr lang="en-GB" dirty="0" smtClean="0"/>
              <a:t>heat map </a:t>
            </a:r>
            <a:r>
              <a:rPr lang="en-GB" dirty="0"/>
              <a:t>we see that the </a:t>
            </a:r>
            <a:r>
              <a:rPr lang="en-GB" dirty="0" smtClean="0"/>
              <a:t>latitude </a:t>
            </a:r>
            <a:r>
              <a:rPr lang="en-GB" dirty="0"/>
              <a:t>and longitude features have higher correlation with the target as compared to the other features.</a:t>
            </a:r>
          </a:p>
          <a:p>
            <a:endParaRPr lang="en-GB" dirty="0"/>
          </a:p>
        </p:txBody>
      </p:sp>
    </p:spTree>
    <p:extLst>
      <p:ext uri="{BB962C8B-B14F-4D97-AF65-F5344CB8AC3E}">
        <p14:creationId xmlns:p14="http://schemas.microsoft.com/office/powerpoint/2010/main" val="2597764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Factors that might affect the trip duration</a:t>
            </a:r>
            <a:endParaRPr lang="en-ZA" dirty="0"/>
          </a:p>
        </p:txBody>
      </p:sp>
      <p:sp>
        <p:nvSpPr>
          <p:cNvPr id="3" name="Content Placeholder 2"/>
          <p:cNvSpPr>
            <a:spLocks noGrp="1"/>
          </p:cNvSpPr>
          <p:nvPr>
            <p:ph idx="1"/>
          </p:nvPr>
        </p:nvSpPr>
        <p:spPr/>
        <p:txBody>
          <a:bodyPr/>
          <a:lstStyle/>
          <a:p>
            <a:r>
              <a:rPr lang="en-ZA" dirty="0" smtClean="0"/>
              <a:t>Distance between the locations (Pick up locations and drop off location).</a:t>
            </a:r>
          </a:p>
          <a:p>
            <a:r>
              <a:rPr lang="en-ZA" dirty="0" smtClean="0"/>
              <a:t>Date – On weekends, the trip duration can be lesser compared to weekdays.</a:t>
            </a:r>
          </a:p>
          <a:p>
            <a:r>
              <a:rPr lang="en-ZA" dirty="0" smtClean="0"/>
              <a:t>Time  - late night trip duration will be less since there’s few people driving compared to day time.</a:t>
            </a:r>
            <a:endParaRPr lang="en-ZA" dirty="0"/>
          </a:p>
        </p:txBody>
      </p:sp>
    </p:spTree>
    <p:extLst>
      <p:ext uri="{BB962C8B-B14F-4D97-AF65-F5344CB8AC3E}">
        <p14:creationId xmlns:p14="http://schemas.microsoft.com/office/powerpoint/2010/main" val="3436448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Data Collection</a:t>
            </a:r>
            <a:endParaRPr lang="en-ZA" dirty="0"/>
          </a:p>
        </p:txBody>
      </p:sp>
      <p:sp>
        <p:nvSpPr>
          <p:cNvPr id="3" name="Content Placeholder 2"/>
          <p:cNvSpPr>
            <a:spLocks noGrp="1"/>
          </p:cNvSpPr>
          <p:nvPr>
            <p:ph idx="1"/>
          </p:nvPr>
        </p:nvSpPr>
        <p:spPr/>
        <p:txBody>
          <a:bodyPr>
            <a:noAutofit/>
          </a:bodyPr>
          <a:lstStyle/>
          <a:p>
            <a:r>
              <a:rPr lang="en-GB" sz="1400" dirty="0" smtClean="0">
                <a:latin typeface="Arial" panose="020B0604020202020204" pitchFamily="34" charset="0"/>
                <a:cs typeface="Arial" panose="020B0604020202020204" pitchFamily="34" charset="0"/>
              </a:rPr>
              <a:t>id - a unique identifier for each trip.</a:t>
            </a:r>
          </a:p>
          <a:p>
            <a:r>
              <a:rPr lang="en-GB" sz="1400" dirty="0" smtClean="0">
                <a:latin typeface="Arial" panose="020B0604020202020204" pitchFamily="34" charset="0"/>
                <a:cs typeface="Arial" panose="020B0604020202020204" pitchFamily="34" charset="0"/>
              </a:rPr>
              <a:t>vendor_id - a code indicating the provider associated with the trip record.</a:t>
            </a:r>
          </a:p>
          <a:p>
            <a:r>
              <a:rPr lang="en-GB" sz="1400" dirty="0" smtClean="0">
                <a:latin typeface="Arial" panose="020B0604020202020204" pitchFamily="34" charset="0"/>
                <a:cs typeface="Arial" panose="020B0604020202020204" pitchFamily="34" charset="0"/>
              </a:rPr>
              <a:t>pickup_datetime - date and time when the meter was engaged .</a:t>
            </a:r>
          </a:p>
          <a:p>
            <a:r>
              <a:rPr lang="en-GB" sz="1400" dirty="0" smtClean="0">
                <a:latin typeface="Arial" panose="020B0604020202020204" pitchFamily="34" charset="0"/>
                <a:cs typeface="Arial" panose="020B0604020202020204" pitchFamily="34" charset="0"/>
              </a:rPr>
              <a:t>dropoff_datetime - date and time when the meter was disengaged.</a:t>
            </a:r>
          </a:p>
          <a:p>
            <a:r>
              <a:rPr lang="en-GB" sz="1400" dirty="0" smtClean="0">
                <a:latin typeface="Arial" panose="020B0604020202020204" pitchFamily="34" charset="0"/>
                <a:cs typeface="Arial" panose="020B0604020202020204" pitchFamily="34" charset="0"/>
              </a:rPr>
              <a:t>passenger_count - the number of passengers in the vehicle (driver entered value).</a:t>
            </a:r>
          </a:p>
          <a:p>
            <a:r>
              <a:rPr lang="en-GB" sz="1400" dirty="0" smtClean="0">
                <a:latin typeface="Arial" panose="020B0604020202020204" pitchFamily="34" charset="0"/>
                <a:cs typeface="Arial" panose="020B0604020202020204" pitchFamily="34" charset="0"/>
              </a:rPr>
              <a:t>pickup_longitude - the longitude where the meter was engaged.</a:t>
            </a:r>
          </a:p>
          <a:p>
            <a:r>
              <a:rPr lang="en-GB" sz="1400" dirty="0" smtClean="0">
                <a:latin typeface="Arial" panose="020B0604020202020204" pitchFamily="34" charset="0"/>
                <a:cs typeface="Arial" panose="020B0604020202020204" pitchFamily="34" charset="0"/>
              </a:rPr>
              <a:t>pickup_latitude - the latitude where the meter was engaged.</a:t>
            </a:r>
          </a:p>
          <a:p>
            <a:r>
              <a:rPr lang="en-GB" sz="1400" dirty="0" smtClean="0">
                <a:latin typeface="Arial" panose="020B0604020202020204" pitchFamily="34" charset="0"/>
                <a:cs typeface="Arial" panose="020B0604020202020204" pitchFamily="34" charset="0"/>
              </a:rPr>
              <a:t>dropoff_longitude - the longitude where the meter was disengaged.</a:t>
            </a:r>
          </a:p>
          <a:p>
            <a:r>
              <a:rPr lang="en-GB" sz="1400" dirty="0" smtClean="0">
                <a:latin typeface="Arial" panose="020B0604020202020204" pitchFamily="34" charset="0"/>
                <a:cs typeface="Arial" panose="020B0604020202020204" pitchFamily="34" charset="0"/>
              </a:rPr>
              <a:t>dropoff_latitude - the latitude where the meter was disengaged.</a:t>
            </a:r>
          </a:p>
          <a:p>
            <a:r>
              <a:rPr lang="en-GB" sz="1400" dirty="0" smtClean="0">
                <a:latin typeface="Arial" panose="020B0604020202020204" pitchFamily="34" charset="0"/>
                <a:cs typeface="Arial" panose="020B0604020202020204" pitchFamily="34" charset="0"/>
              </a:rPr>
              <a:t>store_and_fwd_flag - This flag indicates whether the trip record was held in vehicle memory before sending to the vendor because the vehicle did not have a connection to the server (Y=store and forward; N=not a store and forward trip). </a:t>
            </a:r>
          </a:p>
          <a:p>
            <a:r>
              <a:rPr lang="en-GB" sz="1400" dirty="0" smtClean="0">
                <a:latin typeface="Arial" panose="020B0604020202020204" pitchFamily="34" charset="0"/>
                <a:cs typeface="Arial" panose="020B0604020202020204" pitchFamily="34" charset="0"/>
              </a:rPr>
              <a:t>trip_duration - (target) duration of the trip in secondsHere, we have 2 variables dropoff_datetime and store_and_fwd_flag which are not available before the trip starts and hence will not be used as features to the model.</a:t>
            </a:r>
            <a:endParaRPr lang="en-Z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160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Importing libraries</a:t>
            </a:r>
            <a:endParaRPr lang="en-Z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6388"/>
            <a:ext cx="9245600" cy="2830512"/>
          </a:xfrm>
        </p:spPr>
      </p:pic>
    </p:spTree>
    <p:extLst>
      <p:ext uri="{BB962C8B-B14F-4D97-AF65-F5344CB8AC3E}">
        <p14:creationId xmlns:p14="http://schemas.microsoft.com/office/powerpoint/2010/main" val="1705405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File Structure, Content and Data types</a:t>
            </a:r>
            <a:endParaRPr lang="en-Z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229600" cy="4418012"/>
          </a:xfrm>
        </p:spPr>
      </p:pic>
    </p:spTree>
    <p:extLst>
      <p:ext uri="{BB962C8B-B14F-4D97-AF65-F5344CB8AC3E}">
        <p14:creationId xmlns:p14="http://schemas.microsoft.com/office/powerpoint/2010/main" val="472063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Detect missing values</a:t>
            </a:r>
            <a:endParaRPr lang="en-ZA" dirty="0"/>
          </a:p>
        </p:txBody>
      </p:sp>
      <p:sp>
        <p:nvSpPr>
          <p:cNvPr id="3" name="Content Placeholder 2"/>
          <p:cNvSpPr>
            <a:spLocks noGrp="1"/>
          </p:cNvSpPr>
          <p:nvPr>
            <p:ph idx="1"/>
          </p:nvPr>
        </p:nvSpPr>
        <p:spPr/>
        <p:txBody>
          <a:bodyPr/>
          <a:lstStyle/>
          <a:p>
            <a:r>
              <a:rPr lang="en-ZA" dirty="0" smtClean="0"/>
              <a:t>The data doesn’t contain any missing values</a:t>
            </a:r>
          </a:p>
          <a:p>
            <a:endParaRPr lang="en-ZA"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064" y="2301703"/>
            <a:ext cx="6407536" cy="2457793"/>
          </a:xfrm>
          <a:prstGeom prst="rect">
            <a:avLst/>
          </a:prstGeom>
        </p:spPr>
      </p:pic>
    </p:spTree>
    <p:extLst>
      <p:ext uri="{BB962C8B-B14F-4D97-AF65-F5344CB8AC3E}">
        <p14:creationId xmlns:p14="http://schemas.microsoft.com/office/powerpoint/2010/main" val="1651843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Reformatting and checking consistency of data</a:t>
            </a:r>
            <a:endParaRPr lang="en-ZA" dirty="0"/>
          </a:p>
        </p:txBody>
      </p:sp>
      <p:sp>
        <p:nvSpPr>
          <p:cNvPr id="3" name="Content Placeholder 2"/>
          <p:cNvSpPr>
            <a:spLocks noGrp="1"/>
          </p:cNvSpPr>
          <p:nvPr>
            <p:ph idx="1"/>
          </p:nvPr>
        </p:nvSpPr>
        <p:spPr/>
        <p:txBody>
          <a:bodyPr>
            <a:normAutofit lnSpcReduction="10000"/>
          </a:bodyPr>
          <a:lstStyle/>
          <a:p>
            <a:endParaRPr lang="en-ZA" dirty="0" smtClean="0"/>
          </a:p>
          <a:p>
            <a:endParaRPr lang="en-ZA" dirty="0"/>
          </a:p>
          <a:p>
            <a:endParaRPr lang="en-ZA" dirty="0" smtClean="0"/>
          </a:p>
          <a:p>
            <a:endParaRPr lang="en-ZA" dirty="0"/>
          </a:p>
          <a:p>
            <a:endParaRPr lang="en-ZA" dirty="0" smtClean="0"/>
          </a:p>
          <a:p>
            <a:endParaRPr lang="en-ZA" dirty="0"/>
          </a:p>
          <a:p>
            <a:endParaRPr lang="en-ZA" dirty="0" smtClean="0"/>
          </a:p>
          <a:p>
            <a:r>
              <a:rPr lang="en-ZA" dirty="0" smtClean="0"/>
              <a:t>The following shows that there’s no consistency between the pickup or drop location and trip duration</a:t>
            </a:r>
            <a:endParaRPr lang="en-ZA"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8745170" cy="3000794"/>
          </a:xfrm>
          <a:prstGeom prst="rect">
            <a:avLst/>
          </a:prstGeom>
        </p:spPr>
      </p:pic>
    </p:spTree>
    <p:extLst>
      <p:ext uri="{BB962C8B-B14F-4D97-AF65-F5344CB8AC3E}">
        <p14:creationId xmlns:p14="http://schemas.microsoft.com/office/powerpoint/2010/main" val="951463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Target Exploration and describe</a:t>
            </a:r>
            <a:endParaRPr lang="en-ZA"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265" y="1690687"/>
            <a:ext cx="6864635" cy="3304007"/>
          </a:xfrm>
        </p:spPr>
      </p:pic>
    </p:spTree>
    <p:extLst>
      <p:ext uri="{BB962C8B-B14F-4D97-AF65-F5344CB8AC3E}">
        <p14:creationId xmlns:p14="http://schemas.microsoft.com/office/powerpoint/2010/main" val="2313069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TotalTime>
  <Words>730</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vt:lpstr>
      <vt:lpstr>Office Theme</vt:lpstr>
      <vt:lpstr>NYC Taxi Trip Duration Prediction</vt:lpstr>
      <vt:lpstr>PROBLEM STATEMENT</vt:lpstr>
      <vt:lpstr>Factors that might affect the trip duration</vt:lpstr>
      <vt:lpstr>Data Collection</vt:lpstr>
      <vt:lpstr>Importing libraries</vt:lpstr>
      <vt:lpstr>File Structure, Content and Data types</vt:lpstr>
      <vt:lpstr>Detect missing values</vt:lpstr>
      <vt:lpstr>Reformatting and checking consistency of data</vt:lpstr>
      <vt:lpstr>Target Exploration and describe</vt:lpstr>
      <vt:lpstr>Log trip_duration and plot</vt:lpstr>
      <vt:lpstr>Univariate Visualization</vt:lpstr>
      <vt:lpstr>Observations from the Univariate analysis</vt:lpstr>
      <vt:lpstr>Plot pickup tie against total number of pickups</vt:lpstr>
      <vt:lpstr>Distribution plots on pickup and drop-off latitude and longitude.</vt:lpstr>
      <vt:lpstr>Bivariate Relations with Target-After your exploration of related data</vt:lpstr>
      <vt:lpstr>Observation for Bivariate analysis</vt:lpstr>
      <vt:lpstr>Plot vendor_id vs Trip Duration</vt:lpstr>
      <vt:lpstr>Plot Trip Duration vs Passenger Count</vt:lpstr>
      <vt:lpstr>PowerPoint Presentation</vt:lpstr>
      <vt:lpstr>Correlation heat map</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Taxi Trip Duration Prediction</dc:title>
  <dc:creator>Abuti Small</dc:creator>
  <cp:lastModifiedBy>Abuti Small</cp:lastModifiedBy>
  <cp:revision>8</cp:revision>
  <dcterms:created xsi:type="dcterms:W3CDTF">2023-04-11T12:36:21Z</dcterms:created>
  <dcterms:modified xsi:type="dcterms:W3CDTF">2023-04-11T13:41:49Z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