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4"/>
  </p:sldMasterIdLst>
  <p:notesMasterIdLst>
    <p:notesMasterId r:id="rId45"/>
  </p:notesMasterIdLst>
  <p:handoutMasterIdLst>
    <p:handoutMasterId r:id="rId46"/>
  </p:handoutMasterIdLst>
  <p:sldIdLst>
    <p:sldId id="850" r:id="rId5"/>
    <p:sldId id="885" r:id="rId6"/>
    <p:sldId id="852" r:id="rId7"/>
    <p:sldId id="853" r:id="rId8"/>
    <p:sldId id="917" r:id="rId9"/>
    <p:sldId id="918" r:id="rId10"/>
    <p:sldId id="919" r:id="rId11"/>
    <p:sldId id="854" r:id="rId12"/>
    <p:sldId id="856" r:id="rId13"/>
    <p:sldId id="857" r:id="rId14"/>
    <p:sldId id="858" r:id="rId15"/>
    <p:sldId id="859" r:id="rId16"/>
    <p:sldId id="860" r:id="rId17"/>
    <p:sldId id="861" r:id="rId18"/>
    <p:sldId id="862" r:id="rId19"/>
    <p:sldId id="863" r:id="rId20"/>
    <p:sldId id="864" r:id="rId21"/>
    <p:sldId id="868" r:id="rId22"/>
    <p:sldId id="866" r:id="rId23"/>
    <p:sldId id="867" r:id="rId24"/>
    <p:sldId id="870" r:id="rId25"/>
    <p:sldId id="871" r:id="rId26"/>
    <p:sldId id="872" r:id="rId27"/>
    <p:sldId id="880" r:id="rId28"/>
    <p:sldId id="886" r:id="rId29"/>
    <p:sldId id="911" r:id="rId30"/>
    <p:sldId id="912" r:id="rId31"/>
    <p:sldId id="913" r:id="rId32"/>
    <p:sldId id="914" r:id="rId33"/>
    <p:sldId id="873" r:id="rId34"/>
    <p:sldId id="874" r:id="rId35"/>
    <p:sldId id="875" r:id="rId36"/>
    <p:sldId id="887" r:id="rId37"/>
    <p:sldId id="910" r:id="rId38"/>
    <p:sldId id="893" r:id="rId39"/>
    <p:sldId id="892" r:id="rId40"/>
    <p:sldId id="895" r:id="rId41"/>
    <p:sldId id="902" r:id="rId42"/>
    <p:sldId id="908" r:id="rId43"/>
    <p:sldId id="909" r:id="rId44"/>
  </p:sldIdLst>
  <p:sldSz cx="13058775" cy="9756775"/>
  <p:notesSz cx="9944100" cy="6805613"/>
  <p:custDataLst>
    <p:tags r:id="rId47"/>
  </p:custDataLst>
  <p:defaultTextStyle>
    <a:defPPr>
      <a:defRPr lang="fr-FR"/>
    </a:defPPr>
    <a:lvl1pPr algn="l" defTabSz="1289050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644525" indent="-187325" algn="l" defTabSz="1289050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289050" indent="-374650" algn="l" defTabSz="1289050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935163" indent="-563563" algn="l" defTabSz="1289050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2579688" indent="-750888" algn="l" defTabSz="1289050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436">
          <p15:clr>
            <a:srgbClr val="A4A3A4"/>
          </p15:clr>
        </p15:guide>
        <p15:guide id="2" orient="horz" pos="495">
          <p15:clr>
            <a:srgbClr val="A4A3A4"/>
          </p15:clr>
        </p15:guide>
        <p15:guide id="3" orient="horz" pos="924">
          <p15:clr>
            <a:srgbClr val="A4A3A4"/>
          </p15:clr>
        </p15:guide>
        <p15:guide id="4" orient="horz" pos="332">
          <p15:clr>
            <a:srgbClr val="A4A3A4"/>
          </p15:clr>
        </p15:guide>
        <p15:guide id="5" orient="horz" pos="454">
          <p15:clr>
            <a:srgbClr val="A4A3A4"/>
          </p15:clr>
        </p15:guide>
        <p15:guide id="6" pos="7901">
          <p15:clr>
            <a:srgbClr val="A4A3A4"/>
          </p15:clr>
        </p15:guide>
        <p15:guide id="7" pos="620">
          <p15:clr>
            <a:srgbClr val="A4A3A4"/>
          </p15:clr>
        </p15:guide>
        <p15:guide id="8" pos="2221">
          <p15:clr>
            <a:srgbClr val="A4A3A4"/>
          </p15:clr>
        </p15:guide>
        <p15:guide id="9" pos="9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44">
          <p15:clr>
            <a:srgbClr val="A4A3A4"/>
          </p15:clr>
        </p15:guide>
        <p15:guide id="2" pos="31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3399"/>
    <a:srgbClr val="F28411"/>
    <a:srgbClr val="000099"/>
    <a:srgbClr val="F9CB9D"/>
    <a:srgbClr val="F7B069"/>
    <a:srgbClr val="F9CE61"/>
    <a:srgbClr val="F6A95C"/>
    <a:srgbClr val="FF9900"/>
    <a:srgbClr val="5269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13" autoAdjust="0"/>
    <p:restoredTop sz="91908" autoAdjust="0"/>
  </p:normalViewPr>
  <p:slideViewPr>
    <p:cSldViewPr snapToGrid="0" showGuides="1">
      <p:cViewPr varScale="1">
        <p:scale>
          <a:sx n="66" d="100"/>
          <a:sy n="66" d="100"/>
        </p:scale>
        <p:origin x="-804" y="-126"/>
      </p:cViewPr>
      <p:guideLst>
        <p:guide orient="horz" pos="4436"/>
        <p:guide orient="horz" pos="495"/>
        <p:guide orient="horz" pos="924"/>
        <p:guide orient="horz" pos="332"/>
        <p:guide orient="horz" pos="454"/>
        <p:guide pos="7901"/>
        <p:guide pos="620"/>
        <p:guide pos="2221"/>
        <p:guide pos="9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" d="100"/>
          <a:sy n="10" d="100"/>
        </p:scale>
        <p:origin x="138" y="438"/>
      </p:cViewPr>
      <p:guideLst>
        <p:guide orient="horz" pos="2144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09110" cy="3402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3264" y="2"/>
            <a:ext cx="4309110" cy="3402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C983-3A56-4EBD-9844-B68AC578C060}" type="datetimeFigureOut">
              <a:rPr lang="en-US" smtClean="0"/>
              <a:pPr/>
              <a:t>3/21/2015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63757"/>
            <a:ext cx="4309110" cy="3402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3264" y="6463757"/>
            <a:ext cx="4309110" cy="3402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6B63F-2E5A-4038-AAEF-FD64C2C152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683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6"/>
          <p:cNvSpPr>
            <a:spLocks noGrp="1"/>
          </p:cNvSpPr>
          <p:nvPr>
            <p:ph type="sldNum" sz="quarter" idx="5"/>
          </p:nvPr>
        </p:nvSpPr>
        <p:spPr>
          <a:xfrm>
            <a:off x="9146358" y="6556291"/>
            <a:ext cx="640217" cy="2235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F623F571-73FD-4C9A-AA81-1095A778C04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312588" y="1083076"/>
            <a:ext cx="7326743" cy="5454967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4" name="Rectangle 52"/>
          <p:cNvSpPr txBox="1">
            <a:spLocks noChangeArrowheads="1"/>
          </p:cNvSpPr>
          <p:nvPr/>
        </p:nvSpPr>
        <p:spPr bwMode="auto">
          <a:xfrm>
            <a:off x="8197708" y="642262"/>
            <a:ext cx="557845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962025">
              <a:defRPr sz="1300" b="1" i="1">
                <a:solidFill>
                  <a:srgbClr val="000099"/>
                </a:solidFill>
              </a:defRPr>
            </a:lvl1pPr>
          </a:lstStyle>
          <a:p>
            <a:pPr marL="0" marR="0" lvl="0" indent="0" algn="l" defTabSz="962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COMPANION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Rectangle 52"/>
          <p:cNvSpPr txBox="1">
            <a:spLocks noChangeArrowheads="1"/>
          </p:cNvSpPr>
          <p:nvPr/>
        </p:nvSpPr>
        <p:spPr bwMode="auto">
          <a:xfrm>
            <a:off x="8901424" y="642262"/>
            <a:ext cx="729367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962025">
              <a:defRPr sz="1300" b="1" i="1">
                <a:solidFill>
                  <a:srgbClr val="000099"/>
                </a:solidFill>
              </a:defRPr>
            </a:lvl1pPr>
          </a:lstStyle>
          <a:p>
            <a:pPr marL="0" marR="0" lvl="0" indent="0" algn="l" defTabSz="9620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STUDENT GUIDE</a:t>
            </a:r>
            <a:endParaRPr kumimoji="0" lang="en-US" sz="7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8765442" y="701555"/>
            <a:ext cx="1495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%course_title%</a:t>
            </a:r>
          </a:p>
          <a:p>
            <a:pPr marL="341313"/>
            <a:r>
              <a:rPr lang="en-US" b="1" i="1" dirty="0" smtClean="0"/>
              <a:t>%lesson_title%</a:t>
            </a:r>
          </a:p>
          <a:p>
            <a:pPr marL="685800"/>
            <a:r>
              <a:rPr lang="en-US" b="1" i="1" dirty="0" smtClean="0"/>
              <a:t>%step_title%</a:t>
            </a:r>
          </a:p>
        </p:txBody>
      </p:sp>
      <p:sp>
        <p:nvSpPr>
          <p:cNvPr id="24" name="Footer Placeholder 15"/>
          <p:cNvSpPr>
            <a:spLocks noGrp="1"/>
          </p:cNvSpPr>
          <p:nvPr>
            <p:ph type="ftr" sz="quarter" idx="4"/>
          </p:nvPr>
        </p:nvSpPr>
        <p:spPr>
          <a:xfrm>
            <a:off x="207209" y="6556291"/>
            <a:ext cx="2174105" cy="232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marR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800" b="0" i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Copyright DASSAULT SYSTEMES</a:t>
            </a:r>
            <a:endParaRPr lang="en-US" dirty="0"/>
          </a:p>
        </p:txBody>
      </p:sp>
      <p:sp>
        <p:nvSpPr>
          <p:cNvPr id="25" name="Notes Placeholder 18"/>
          <p:cNvSpPr>
            <a:spLocks noGrp="1"/>
          </p:cNvSpPr>
          <p:nvPr>
            <p:ph type="body" sz="quarter" idx="3"/>
          </p:nvPr>
        </p:nvSpPr>
        <p:spPr>
          <a:xfrm>
            <a:off x="7913078" y="1424354"/>
            <a:ext cx="1731656" cy="5099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59940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marR="0" indent="0" algn="l" defTabSz="1289050" rtl="0" eaLnBrk="1" fontAlgn="base" latinLnBrk="0" hangingPunct="1">
      <a:lnSpc>
        <a:spcPct val="100000"/>
      </a:lnSpc>
      <a:spcBef>
        <a:spcPct val="0"/>
      </a:spcBef>
      <a:spcAft>
        <a:spcPct val="0"/>
      </a:spcAft>
      <a:buClrTx/>
      <a:buSzTx/>
      <a:buFontTx/>
      <a:buNone/>
      <a:tabLst/>
      <a:defRPr sz="1000" kern="1200">
        <a:ln>
          <a:noFill/>
        </a:ln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31763" indent="0" algn="l" defTabSz="1289050" rtl="0" fontAlgn="base">
      <a:spcBef>
        <a:spcPct val="30000"/>
      </a:spcBef>
      <a:spcAft>
        <a:spcPct val="0"/>
      </a:spcAft>
      <a:defRPr sz="1000" kern="1200">
        <a:solidFill>
          <a:srgbClr val="000099"/>
        </a:solidFill>
        <a:latin typeface="Arial" pitchFamily="34" charset="0"/>
        <a:ea typeface="+mn-ea"/>
        <a:cs typeface="Arial" pitchFamily="34" charset="0"/>
      </a:defRPr>
    </a:lvl2pPr>
    <a:lvl3pPr marL="314325" indent="0" algn="l" defTabSz="1289050" rtl="0" fontAlgn="base">
      <a:spcBef>
        <a:spcPct val="30000"/>
      </a:spcBef>
      <a:spcAft>
        <a:spcPct val="0"/>
      </a:spcAft>
      <a:defRPr sz="1000" kern="1200">
        <a:solidFill>
          <a:srgbClr val="000099"/>
        </a:solidFill>
        <a:latin typeface="Arial" pitchFamily="34" charset="0"/>
        <a:ea typeface="+mn-ea"/>
        <a:cs typeface="Arial" pitchFamily="34" charset="0"/>
      </a:defRPr>
    </a:lvl3pPr>
    <a:lvl4pPr marL="447675" indent="0" algn="l" defTabSz="1289050" rtl="0" fontAlgn="base">
      <a:spcBef>
        <a:spcPct val="30000"/>
      </a:spcBef>
      <a:spcAft>
        <a:spcPct val="0"/>
      </a:spcAft>
      <a:defRPr sz="1000" kern="1200">
        <a:solidFill>
          <a:srgbClr val="000099"/>
        </a:solidFill>
        <a:latin typeface="Arial" pitchFamily="34" charset="0"/>
        <a:ea typeface="+mn-ea"/>
        <a:cs typeface="Arial" pitchFamily="34" charset="0"/>
      </a:defRPr>
    </a:lvl4pPr>
    <a:lvl5pPr marL="612775" indent="0" algn="l" defTabSz="1289050" rtl="0" fontAlgn="base">
      <a:spcBef>
        <a:spcPct val="30000"/>
      </a:spcBef>
      <a:spcAft>
        <a:spcPct val="0"/>
      </a:spcAft>
      <a:defRPr sz="1000" kern="1200">
        <a:solidFill>
          <a:srgbClr val="000099"/>
        </a:solidFill>
        <a:latin typeface="Arial" pitchFamily="34" charset="0"/>
        <a:ea typeface="+mn-ea"/>
        <a:cs typeface="Arial" pitchFamily="34" charset="0"/>
      </a:defRPr>
    </a:lvl5pPr>
    <a:lvl6pPr marL="3226460" algn="l" defTabSz="129058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71752" algn="l" defTabSz="129058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17045" algn="l" defTabSz="129058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62337" algn="l" defTabSz="129058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0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3-32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468205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2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3-39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1391422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2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3-40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959804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0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3-41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35506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0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3-42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331697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0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3-43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163816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0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3-44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649516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2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3-45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449898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0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3-46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1530504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2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3-54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235722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2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3-55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1410130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2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3-33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941092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2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3-56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1416869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2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3-57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145181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0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3-53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1903908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2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3-60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61461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2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3-59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778290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2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3-58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9467555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2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3-61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41318131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0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3-68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1441912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2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3-74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1566459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2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3-75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905978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2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3-34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949709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2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3-35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736543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2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3-64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622471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2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3-66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2247017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2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3-67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774780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2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3-36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054579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Image Placeholder 6"/>
          <p:cNvSpPr>
            <a:spLocks noGrp="1" noRot="1" noChangeAspect="1"/>
          </p:cNvSpPr>
          <p:nvPr>
            <p:ph type="sldImg" idx="2"/>
          </p:nvPr>
        </p:nvSpPr>
        <p:spPr>
          <a:xfrm>
            <a:off x="325438" y="1082675"/>
            <a:ext cx="7300910" cy="5454650"/>
          </a:xfrm>
        </p:spPr>
      </p:sp>
      <p:sp>
        <p:nvSpPr>
          <p:cNvPr id="8" name="Footer Placeholder 7"/>
          <p:cNvSpPr>
            <a:spLocks noGrp="1"/>
          </p:cNvSpPr>
          <p:nvPr>
            <p:ph type="ftr" sz="quarter" idx="4"/>
          </p:nvPr>
        </p:nvSpPr>
        <p:spPr>
          <a:xfrm>
            <a:off x="207208" y="6573785"/>
            <a:ext cx="2667718" cy="215444"/>
          </a:xfrm>
        </p:spPr>
        <p:txBody>
          <a:bodyPr wrap="none">
            <a:spAutoFit/>
          </a:bodyPr>
          <a:lstStyle/>
          <a:p>
            <a:r>
              <a:rPr lang="en-US" smtClean="0"/>
              <a:t>© 2012 - 2013 Dassault Systèmes - All rights reserved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smtClean="0"/>
              <a:t>3-38</a:t>
            </a:r>
            <a:endParaRPr lang="en-US"/>
          </a:p>
        </p:txBody>
      </p:sp>
      <p:sp>
        <p:nvSpPr>
          <p:cNvPr id="10" name="Notes Placeholder 9"/>
          <p:cNvSpPr>
            <a:spLocks noGrp="1"/>
          </p:cNvSpPr>
          <p:nvPr>
            <p:ph type="body" sz="quarter" idx="3"/>
          </p:nvPr>
        </p:nvSpPr>
        <p:spPr>
          <a:xfrm>
            <a:off x="7913078" y="1424355"/>
            <a:ext cx="1731656" cy="5099537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Header Placeholder 13"/>
          <p:cNvSpPr>
            <a:spLocks noGrp="1"/>
          </p:cNvSpPr>
          <p:nvPr>
            <p:ph type="hdr" sz="quarter"/>
          </p:nvPr>
        </p:nvSpPr>
        <p:spPr>
          <a:xfrm>
            <a:off x="202430" y="349912"/>
            <a:ext cx="7392689" cy="3376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b="1" i="1" dirty="0" smtClean="0"/>
              <a:t>ENOVIA Web Application Customization Advanced</a:t>
            </a:r>
          </a:p>
          <a:p>
            <a:r>
              <a:rPr lang="en-US" b="1" i="1" dirty="0" smtClean="0"/>
              <a:t>         Unit 3: Studio Customization Toolkit Usage</a:t>
            </a:r>
          </a:p>
          <a:p>
            <a:pPr marL="685800"/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60269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tract Page 1 - V6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716025" y="9132129"/>
            <a:ext cx="437836" cy="237421"/>
          </a:xfrm>
        </p:spPr>
        <p:txBody>
          <a:bodyPr/>
          <a:lstStyle>
            <a:lvl1pPr>
              <a:buNone/>
              <a:defRPr sz="1200"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%</a:t>
            </a:r>
            <a:r>
              <a:rPr lang="en-US" dirty="0" err="1" smtClean="0"/>
              <a:t>tag_release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511380" y="9087951"/>
            <a:ext cx="309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200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R</a:t>
            </a:r>
            <a:endParaRPr lang="en-US" sz="1200" b="1" kern="12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004553" y="1558144"/>
            <a:ext cx="11539471" cy="464155"/>
          </a:xfrm>
          <a:prstGeom prst="rect">
            <a:avLst/>
          </a:prstGeom>
        </p:spPr>
        <p:txBody>
          <a:bodyPr/>
          <a:lstStyle>
            <a:lvl1pPr algn="r">
              <a:defRPr sz="3200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%</a:t>
            </a:r>
            <a:r>
              <a:rPr lang="en-US" dirty="0" err="1" smtClean="0"/>
              <a:t>tag_title</a:t>
            </a:r>
            <a:r>
              <a:rPr lang="en-US" dirty="0" smtClean="0"/>
              <a:t>%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ory - With numbering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/>
            </a:lvl1pPr>
          </a:lstStyle>
          <a:p>
            <a:r>
              <a:rPr lang="en-US" dirty="0" smtClean="0"/>
              <a:t>Click to enter the slide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82803" y="1441611"/>
            <a:ext cx="11594962" cy="786155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ory - With bullet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/>
            </a:lvl1pPr>
          </a:lstStyle>
          <a:p>
            <a:r>
              <a:rPr lang="en-US" dirty="0" smtClean="0"/>
              <a:t>Click to enter the slide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82801" y="1439679"/>
            <a:ext cx="11572956" cy="7863486"/>
          </a:xfrm>
        </p:spPr>
        <p:txBody>
          <a:bodyPr/>
          <a:lstStyle>
            <a:lvl1pPr>
              <a:buSzPct val="100000"/>
              <a:buFontTx/>
              <a:buBlip>
                <a:blip r:embed="rId3"/>
              </a:buBlip>
              <a:defRPr b="0"/>
            </a:lvl1pPr>
            <a:lvl2pPr>
              <a:buFontTx/>
              <a:buBlip>
                <a:blip r:embed="rId4"/>
              </a:buBlip>
              <a:defRPr/>
            </a:lvl2pPr>
            <a:lvl3pPr>
              <a:buSzPct val="90000"/>
              <a:buFontTx/>
              <a:buBlip>
                <a:blip r:embed="rId5"/>
              </a:buBlip>
              <a:defRPr/>
            </a:lvl3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ory - Half page with bullet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/>
            </a:lvl1pPr>
          </a:lstStyle>
          <a:p>
            <a:r>
              <a:rPr lang="en-US" dirty="0" smtClean="0"/>
              <a:t>Click to enter the slide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82803" y="1439679"/>
            <a:ext cx="5815564" cy="7863486"/>
          </a:xfrm>
        </p:spPr>
        <p:txBody>
          <a:bodyPr/>
          <a:lstStyle>
            <a:lvl1pPr marL="399990" indent="-399990">
              <a:buSzPct val="100000"/>
              <a:buFontTx/>
              <a:buBlip>
                <a:blip r:embed="rId3"/>
              </a:buBlip>
              <a:defRPr sz="1800" b="0"/>
            </a:lvl1pPr>
            <a:lvl2pPr>
              <a:buFontTx/>
              <a:buBlip>
                <a:blip r:embed="rId4"/>
              </a:buBlip>
              <a:defRPr/>
            </a:lvl2pPr>
            <a:lvl3pPr>
              <a:buSzPct val="90000"/>
              <a:buFontTx/>
              <a:buBlip>
                <a:blip r:embed="rId5"/>
              </a:buBlip>
              <a:defRPr/>
            </a:lvl3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entr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984250" y="1441619"/>
            <a:ext cx="11593515" cy="6731889"/>
          </a:xfrm>
        </p:spPr>
        <p:txBody>
          <a:bodyPr/>
          <a:lstStyle>
            <a:lvl1pPr marL="399990" indent="-399990">
              <a:defRPr b="0"/>
            </a:lvl1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10613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enter the exercise title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32229" y="8650192"/>
            <a:ext cx="3143272" cy="365821"/>
          </a:xfrm>
        </p:spPr>
        <p:txBody>
          <a:bodyPr anchor="ctr" anchorCtr="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enter the duration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ercise overview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enter the exercise overview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enter the exercise title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982804" y="1441611"/>
            <a:ext cx="5815562" cy="7861550"/>
          </a:xfrm>
        </p:spPr>
        <p:txBody>
          <a:bodyPr/>
          <a:lstStyle>
            <a:lvl1pPr marL="399990" indent="-399990">
              <a:buClr>
                <a:schemeClr val="accent2"/>
              </a:buClr>
              <a:defRPr b="0"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bg2"/>
              </a:buClr>
              <a:defRPr/>
            </a:lvl4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		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 recap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enter the exercise recap title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984250" y="1441622"/>
            <a:ext cx="11593515" cy="7857374"/>
          </a:xfrm>
        </p:spPr>
        <p:txBody>
          <a:bodyPr/>
          <a:lstStyle>
            <a:lvl1pPr marL="399990" indent="-399990">
              <a:buNone/>
              <a:defRPr b="0"/>
            </a:lvl1pPr>
          </a:lstStyle>
          <a:p>
            <a:pPr lvl="0"/>
            <a:endParaRPr lang="en-US" dirty="0" smtClean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13" descr="title_bar.png"/>
          <p:cNvPicPr>
            <a:picLocks noChangeAspect="1"/>
          </p:cNvPicPr>
          <p:nvPr userDrawn="1"/>
        </p:nvPicPr>
        <p:blipFill>
          <a:blip r:embed="rId3" cstate="print"/>
          <a:srcRect r="47820"/>
          <a:stretch>
            <a:fillRect/>
          </a:stretch>
        </p:blipFill>
        <p:spPr>
          <a:xfrm>
            <a:off x="3" y="971038"/>
            <a:ext cx="6811616" cy="1443582"/>
          </a:xfrm>
          <a:prstGeom prst="rect">
            <a:avLst/>
          </a:prstGeom>
        </p:spPr>
      </p:pic>
      <p:sp>
        <p:nvSpPr>
          <p:cNvPr id="11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1152529" y="1510428"/>
            <a:ext cx="5660395" cy="401586"/>
          </a:xfrm>
        </p:spPr>
        <p:txBody>
          <a:bodyPr/>
          <a:lstStyle>
            <a:lvl1pPr marL="0" indent="0">
              <a:buNone/>
              <a:defRPr lang="en-US" sz="1800" b="1" kern="1200" baseline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enter the step title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70433" y="463374"/>
            <a:ext cx="1142523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enter the summary title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84252" y="2244488"/>
            <a:ext cx="5828926" cy="7065375"/>
          </a:xfrm>
        </p:spPr>
        <p:txBody>
          <a:bodyPr/>
          <a:lstStyle>
            <a:lvl1pPr marL="399990" indent="-399990">
              <a:buSzPct val="100000"/>
              <a:buFontTx/>
              <a:buBlip>
                <a:blip r:embed="rId4"/>
              </a:buBlip>
              <a:defRPr b="0">
                <a:solidFill>
                  <a:schemeClr val="tx1"/>
                </a:solidFill>
              </a:defRPr>
            </a:lvl1pPr>
            <a:lvl2pPr>
              <a:buFontTx/>
              <a:buBlip>
                <a:blip r:embed="rId5"/>
              </a:buBlip>
              <a:defRPr>
                <a:solidFill>
                  <a:schemeClr val="tx1"/>
                </a:solidFill>
              </a:defRPr>
            </a:lvl2pPr>
            <a:lvl3pPr marL="1715830" indent="-344437">
              <a:buSzPct val="90000"/>
              <a:buFontTx/>
              <a:buBlip>
                <a:blip r:embed="rId6"/>
              </a:buBlip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ools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ndir un rectangle avec un coin du même côté 13"/>
          <p:cNvSpPr/>
          <p:nvPr userDrawn="1"/>
        </p:nvSpPr>
        <p:spPr>
          <a:xfrm rot="5400000">
            <a:off x="3757464" y="-1258883"/>
            <a:ext cx="488550" cy="5880102"/>
          </a:xfrm>
          <a:prstGeom prst="round2SameRect">
            <a:avLst>
              <a:gd name="adj1" fmla="val 6552"/>
              <a:gd name="adj2" fmla="val 0"/>
            </a:avLst>
          </a:prstGeom>
          <a:gradFill flip="none" rotWithShape="1">
            <a:gsLst>
              <a:gs pos="63000">
                <a:srgbClr val="FFD393">
                  <a:alpha val="74902"/>
                </a:srgbClr>
              </a:gs>
              <a:gs pos="33000">
                <a:srgbClr val="F6A95C">
                  <a:alpha val="83000"/>
                </a:srgbClr>
              </a:gs>
              <a:gs pos="0">
                <a:srgbClr val="FFC88B"/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12903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5" name="Text Placeholder 26"/>
          <p:cNvSpPr>
            <a:spLocks noGrp="1"/>
          </p:cNvSpPr>
          <p:nvPr>
            <p:ph type="body" sz="quarter" idx="12" hasCustomPrompt="1"/>
          </p:nvPr>
        </p:nvSpPr>
        <p:spPr>
          <a:xfrm>
            <a:off x="1165026" y="1510119"/>
            <a:ext cx="5709162" cy="362566"/>
          </a:xfrm>
        </p:spPr>
        <p:txBody>
          <a:bodyPr/>
          <a:lstStyle>
            <a:lvl1pPr marL="0" indent="0">
              <a:buNone/>
              <a:defRPr lang="en-US" sz="18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enter the tools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11303" y="2244488"/>
            <a:ext cx="5301875" cy="7065375"/>
          </a:xfrm>
        </p:spPr>
        <p:txBody>
          <a:bodyPr/>
          <a:lstStyle>
            <a:lvl1pPr marL="0" indent="0">
              <a:buSzPct val="150000"/>
              <a:buFont typeface="+mj-lt"/>
              <a:buNone/>
              <a:defRPr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>
                <a:solidFill>
                  <a:schemeClr val="bg1"/>
                </a:solidFill>
              </a:defRPr>
            </a:lvl2pPr>
            <a:lvl3pPr>
              <a:buSzPct val="90000"/>
              <a:buFontTx/>
              <a:buBlip>
                <a:blip r:embed="rId4"/>
              </a:buBlip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 smtClean="0"/>
              <a:t>Click to enter the text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170433" y="463374"/>
            <a:ext cx="11425236" cy="464155"/>
          </a:xfrm>
          <a:prstGeom prst="rect">
            <a:avLst/>
          </a:prstGeom>
        </p:spPr>
        <p:txBody>
          <a:bodyPr lIns="91426" tIns="45713" rIns="91426" bIns="45713"/>
          <a:lstStyle>
            <a:lvl1pPr marL="0" marR="0" indent="0" algn="l" defTabSz="128885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enter the main tools slide title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cut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ndir un rectangle avec un coin du même côté 3"/>
          <p:cNvSpPr/>
          <p:nvPr userDrawn="1"/>
        </p:nvSpPr>
        <p:spPr>
          <a:xfrm rot="5400000">
            <a:off x="-2011321" y="4479985"/>
            <a:ext cx="7418790" cy="1427644"/>
          </a:xfrm>
          <a:prstGeom prst="round2SameRect">
            <a:avLst>
              <a:gd name="adj1" fmla="val 6552"/>
              <a:gd name="adj2" fmla="val 0"/>
            </a:avLst>
          </a:prstGeom>
          <a:gradFill flip="none" rotWithShape="1">
            <a:gsLst>
              <a:gs pos="0">
                <a:srgbClr val="A197BC">
                  <a:tint val="66000"/>
                  <a:satMod val="160000"/>
                </a:srgbClr>
              </a:gs>
              <a:gs pos="50000">
                <a:srgbClr val="A197BC">
                  <a:tint val="44500"/>
                  <a:satMod val="160000"/>
                </a:srgbClr>
              </a:gs>
              <a:gs pos="100000">
                <a:srgbClr val="A197BC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12903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/>
            </a:lvl1pPr>
          </a:lstStyle>
          <a:p>
            <a:r>
              <a:rPr lang="en-US" dirty="0" smtClean="0"/>
              <a:t>Click to enter the shortcut slide title</a:t>
            </a:r>
            <a:endParaRPr lang="en-US" dirty="0"/>
          </a:p>
        </p:txBody>
      </p:sp>
      <p:sp>
        <p:nvSpPr>
          <p:cNvPr id="7" name="Arrondir un rectangle avec un coin du même côté 6"/>
          <p:cNvSpPr/>
          <p:nvPr userDrawn="1"/>
        </p:nvSpPr>
        <p:spPr>
          <a:xfrm rot="5400000">
            <a:off x="4053930" y="3710639"/>
            <a:ext cx="7392503" cy="2940050"/>
          </a:xfrm>
          <a:prstGeom prst="round2SameRect">
            <a:avLst>
              <a:gd name="adj1" fmla="val 6552"/>
              <a:gd name="adj2" fmla="val 0"/>
            </a:avLst>
          </a:prstGeom>
          <a:gradFill flip="none" rotWithShape="1">
            <a:gsLst>
              <a:gs pos="0">
                <a:srgbClr val="A197BC">
                  <a:tint val="66000"/>
                  <a:satMod val="160000"/>
                </a:srgbClr>
              </a:gs>
              <a:gs pos="50000">
                <a:srgbClr val="A197BC">
                  <a:tint val="44500"/>
                  <a:satMod val="160000"/>
                </a:srgbClr>
              </a:gs>
              <a:gs pos="100000">
                <a:srgbClr val="A197BC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12903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 userDrawn="1"/>
        </p:nvGraphicFramePr>
        <p:xfrm>
          <a:off x="1019358" y="1682988"/>
          <a:ext cx="5002354" cy="378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6112"/>
                <a:gridCol w="3626242"/>
              </a:tblGrid>
              <a:tr h="378382"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marT="46825" marB="46825"/>
                </a:tc>
                <a:tc>
                  <a:txBody>
                    <a:bodyPr/>
                    <a:lstStyle/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T="46825" marB="46825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 userDrawn="1"/>
        </p:nvGraphicFramePr>
        <p:xfrm>
          <a:off x="6333107" y="1682988"/>
          <a:ext cx="6092791" cy="3783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2408"/>
                <a:gridCol w="3230383"/>
              </a:tblGrid>
              <a:tr h="378382"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marT="46825" marB="46825"/>
                </a:tc>
                <a:tc>
                  <a:txBody>
                    <a:bodyPr/>
                    <a:lstStyle/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46825" marB="46825"/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tract Page 1 - V5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828801" y="8982435"/>
            <a:ext cx="373487" cy="369321"/>
          </a:xfrm>
        </p:spPr>
        <p:txBody>
          <a:bodyPr/>
          <a:lstStyle>
            <a:lvl1pPr marL="401578" marR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 sz="2000" b="1" baseline="0">
                <a:solidFill>
                  <a:schemeClr val="tx1"/>
                </a:solidFill>
              </a:defRPr>
            </a:lvl1pPr>
          </a:lstStyle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%</a:t>
            </a:r>
            <a:r>
              <a:rPr lang="en-US" dirty="0" err="1" smtClean="0"/>
              <a:t>tag_version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56823" y="8903292"/>
            <a:ext cx="1236372" cy="44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/>
                </a:solidFill>
              </a:rPr>
              <a:t>Version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957585" y="8903292"/>
            <a:ext cx="2511380" cy="44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/>
                </a:solidFill>
              </a:rPr>
              <a:t>Release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81082" y="8982435"/>
            <a:ext cx="463639" cy="369321"/>
          </a:xfrm>
        </p:spPr>
        <p:txBody>
          <a:bodyPr/>
          <a:lstStyle>
            <a:lvl1pPr marL="401578" marR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 sz="20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r>
              <a:rPr lang="en-US" dirty="0" err="1" smtClean="0"/>
              <a:t>tag_release</a:t>
            </a:r>
            <a:r>
              <a:rPr lang="en-US" dirty="0" smtClean="0"/>
              <a:t>%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004553" y="1558144"/>
            <a:ext cx="11539471" cy="464155"/>
          </a:xfrm>
          <a:prstGeom prst="rect">
            <a:avLst/>
          </a:prstGeom>
        </p:spPr>
        <p:txBody>
          <a:bodyPr/>
          <a:lstStyle>
            <a:lvl1pPr algn="r">
              <a:defRPr sz="3200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%</a:t>
            </a:r>
            <a:r>
              <a:rPr lang="en-US" dirty="0" err="1" smtClean="0"/>
              <a:t>tag_title</a:t>
            </a:r>
            <a:r>
              <a:rPr lang="en-US" dirty="0" smtClean="0"/>
              <a:t>%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ssary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rondir un rectangle avec un coin du même côté 6"/>
          <p:cNvSpPr/>
          <p:nvPr userDrawn="1"/>
        </p:nvSpPr>
        <p:spPr>
          <a:xfrm rot="5400000">
            <a:off x="5566331" y="2647303"/>
            <a:ext cx="7894510" cy="5456921"/>
          </a:xfrm>
          <a:prstGeom prst="round2SameRect">
            <a:avLst>
              <a:gd name="adj1" fmla="val 2300"/>
              <a:gd name="adj2" fmla="val 0"/>
            </a:avLst>
          </a:prstGeom>
          <a:gradFill flip="none" rotWithShape="1">
            <a:gsLst>
              <a:gs pos="0">
                <a:srgbClr val="A197BC">
                  <a:tint val="66000"/>
                  <a:satMod val="160000"/>
                </a:srgbClr>
              </a:gs>
              <a:gs pos="50000">
                <a:srgbClr val="A197BC">
                  <a:tint val="44500"/>
                  <a:satMod val="160000"/>
                </a:srgbClr>
              </a:gs>
              <a:gs pos="100000">
                <a:srgbClr val="A197BC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12903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0" name="Arrondir un rectangle avec un coin du même côté 6"/>
          <p:cNvSpPr/>
          <p:nvPr userDrawn="1"/>
        </p:nvSpPr>
        <p:spPr>
          <a:xfrm rot="5400000">
            <a:off x="-233970" y="2647303"/>
            <a:ext cx="7894510" cy="5456921"/>
          </a:xfrm>
          <a:prstGeom prst="round2SameRect">
            <a:avLst>
              <a:gd name="adj1" fmla="val 2300"/>
              <a:gd name="adj2" fmla="val 0"/>
            </a:avLst>
          </a:prstGeom>
          <a:gradFill flip="none" rotWithShape="1">
            <a:gsLst>
              <a:gs pos="0">
                <a:srgbClr val="A197BC">
                  <a:tint val="66000"/>
                  <a:satMod val="160000"/>
                </a:srgbClr>
              </a:gs>
              <a:gs pos="50000">
                <a:srgbClr val="A197BC">
                  <a:tint val="44500"/>
                  <a:satMod val="160000"/>
                </a:srgbClr>
              </a:gs>
              <a:gs pos="100000">
                <a:srgbClr val="A197BC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/>
          <a:lstStyle/>
          <a:p>
            <a:pPr algn="ctr" defTabSz="12903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/>
            </a:lvl1pPr>
          </a:lstStyle>
          <a:p>
            <a:r>
              <a:rPr lang="en-US" dirty="0" smtClean="0"/>
              <a:t>Click to enter the glossary slide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982808" y="1441611"/>
            <a:ext cx="5444501" cy="7861550"/>
          </a:xfrm>
        </p:spPr>
        <p:txBody>
          <a:bodyPr wrap="square" lIns="91440" tIns="45720" rIns="91440" bIns="45720"/>
          <a:lstStyle>
            <a:lvl1pPr marL="0" indent="0">
              <a:buFont typeface="+mj-lt"/>
              <a:buNone/>
              <a:defRPr b="0" baseline="0"/>
            </a:lvl1pPr>
          </a:lstStyle>
          <a:p>
            <a:pPr lvl="0"/>
            <a:r>
              <a:rPr lang="en-US" dirty="0" smtClean="0"/>
              <a:t>Click to enter the text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87261" y="1441611"/>
            <a:ext cx="5444501" cy="7861550"/>
          </a:xfrm>
        </p:spPr>
        <p:txBody>
          <a:bodyPr vert="horz" wrap="square" lIns="91440" tIns="45720" rIns="91440" bIns="45720" anchor="t" anchorCtr="0"/>
          <a:lstStyle>
            <a:lvl1pPr marL="0" indent="0">
              <a:buFont typeface="+mj-lt"/>
              <a:buNone/>
              <a:defRPr b="0" baseline="0"/>
            </a:lvl1pPr>
          </a:lstStyle>
          <a:p>
            <a:pPr lvl="0"/>
            <a:r>
              <a:rPr lang="en-US" dirty="0" smtClean="0"/>
              <a:t>Click to enter the text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/>
            </a:lvl1pPr>
          </a:lstStyle>
          <a:p>
            <a:r>
              <a:rPr lang="en-US" dirty="0" smtClean="0"/>
              <a:t>Click to enter the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users\qpz\V6_Templates\Images\Elements\clock_orange.png"/>
          <p:cNvPicPr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888" y="8249681"/>
            <a:ext cx="2655238" cy="113777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Toolbox 1: Elements</a:t>
            </a:r>
            <a:endParaRPr lang="en-US" dirty="0"/>
          </a:p>
        </p:txBody>
      </p:sp>
      <p:grpSp>
        <p:nvGrpSpPr>
          <p:cNvPr id="3" name="Groupe 12"/>
          <p:cNvGrpSpPr/>
          <p:nvPr userDrawn="1"/>
        </p:nvGrpSpPr>
        <p:grpSpPr>
          <a:xfrm>
            <a:off x="7589221" y="3401980"/>
            <a:ext cx="3648321" cy="1795250"/>
            <a:chOff x="7753350" y="1637760"/>
            <a:chExt cx="5010150" cy="7658647"/>
          </a:xfrm>
          <a:effectLst>
            <a:outerShdw blurRad="190500" dist="63500" dir="5100000" sx="102000" sy="102000" algn="tl" rotWithShape="0">
              <a:prstClr val="black">
                <a:alpha val="27000"/>
              </a:prstClr>
            </a:outerShdw>
          </a:effectLst>
        </p:grpSpPr>
        <p:sp>
          <p:nvSpPr>
            <p:cNvPr id="10" name="Rectangle à coins arrondis 27"/>
            <p:cNvSpPr/>
            <p:nvPr/>
          </p:nvSpPr>
          <p:spPr>
            <a:xfrm>
              <a:off x="7753350" y="1637760"/>
              <a:ext cx="5010150" cy="7658647"/>
            </a:xfrm>
            <a:prstGeom prst="roundRect">
              <a:avLst>
                <a:gd name="adj" fmla="val 3659"/>
              </a:avLst>
            </a:prstGeom>
            <a:gradFill flip="none" rotWithShape="1">
              <a:gsLst>
                <a:gs pos="0">
                  <a:srgbClr val="A197BC">
                    <a:tint val="66000"/>
                    <a:satMod val="160000"/>
                  </a:srgbClr>
                </a:gs>
                <a:gs pos="50000">
                  <a:srgbClr val="A197BC">
                    <a:tint val="44500"/>
                    <a:satMod val="160000"/>
                  </a:srgbClr>
                </a:gs>
                <a:gs pos="100000">
                  <a:srgbClr val="A197BC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31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90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à coins arrondis 42"/>
            <p:cNvSpPr/>
            <p:nvPr/>
          </p:nvSpPr>
          <p:spPr>
            <a:xfrm>
              <a:off x="7917940" y="2306194"/>
              <a:ext cx="4639810" cy="6408417"/>
            </a:xfrm>
            <a:prstGeom prst="roundRect">
              <a:avLst>
                <a:gd name="adj" fmla="val 3659"/>
              </a:avLst>
            </a:prstGeom>
            <a:noFill/>
            <a:ln w="127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90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Oval 29"/>
          <p:cNvSpPr/>
          <p:nvPr/>
        </p:nvSpPr>
        <p:spPr>
          <a:xfrm>
            <a:off x="2641724" y="3810970"/>
            <a:ext cx="464348" cy="475567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</a:rPr>
              <a:t>10b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sp>
        <p:nvSpPr>
          <p:cNvPr id="74" name="Oval 29"/>
          <p:cNvSpPr/>
          <p:nvPr/>
        </p:nvSpPr>
        <p:spPr>
          <a:xfrm>
            <a:off x="7383241" y="3193389"/>
            <a:ext cx="464348" cy="47556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1</a:t>
            </a:r>
            <a:endParaRPr lang="en-US" sz="1800" b="1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987552" y="1741474"/>
            <a:ext cx="4191366" cy="606100"/>
            <a:chOff x="779319" y="2322684"/>
            <a:chExt cx="4191366" cy="591801"/>
          </a:xfrm>
        </p:grpSpPr>
        <p:sp>
          <p:nvSpPr>
            <p:cNvPr id="35" name="Rectangle à coins arrondis 23"/>
            <p:cNvSpPr/>
            <p:nvPr userDrawn="1"/>
          </p:nvSpPr>
          <p:spPr>
            <a:xfrm rot="10800000" flipV="1">
              <a:off x="1728432" y="2362941"/>
              <a:ext cx="3242253" cy="408623"/>
            </a:xfrm>
            <a:prstGeom prst="wedgeRoundRectCallout">
              <a:avLst>
                <a:gd name="adj1" fmla="val 62495"/>
                <a:gd name="adj2" fmla="val -4832"/>
                <a:gd name="adj3" fmla="val 16667"/>
              </a:avLst>
            </a:prstGeom>
            <a:solidFill>
              <a:srgbClr val="EEEDF3"/>
            </a:solidFill>
            <a:ln w="3175" cap="flat" cmpd="sng" algn="ctr">
              <a:solidFill>
                <a:srgbClr val="FFFFFF">
                  <a:shade val="50000"/>
                </a:srgbClr>
              </a:solidFill>
              <a:prstDash val="solid"/>
            </a:ln>
            <a:effectLst/>
          </p:spPr>
          <p:txBody>
            <a:bodyPr lIns="91440" tIns="45720" rIns="91440" bIns="45720" rtlCol="0" anchor="ctr">
              <a:spAutoFit/>
            </a:bodyPr>
            <a:lstStyle/>
            <a:p>
              <a:pPr marL="0" marR="0" lvl="0" indent="0" algn="ctr" defTabSz="1288856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0" noProof="0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Enter the</a:t>
              </a:r>
              <a:r>
                <a:rPr lang="en-US" sz="1800" b="0" baseline="0" noProof="0" dirty="0" smtClean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 tips</a:t>
              </a:r>
              <a:endParaRPr lang="en-US" sz="1800" b="0" noProof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8" name="Image 21" descr="personage qui montre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319" y="2322684"/>
              <a:ext cx="718989" cy="591801"/>
            </a:xfrm>
            <a:prstGeom prst="rect">
              <a:avLst/>
            </a:prstGeom>
          </p:spPr>
        </p:pic>
      </p:grpSp>
      <p:sp>
        <p:nvSpPr>
          <p:cNvPr id="53" name="Oval 29"/>
          <p:cNvSpPr>
            <a:spLocks noChangeAspect="1"/>
          </p:cNvSpPr>
          <p:nvPr userDrawn="1"/>
        </p:nvSpPr>
        <p:spPr>
          <a:xfrm>
            <a:off x="980794" y="3810970"/>
            <a:ext cx="464348" cy="475567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800" b="1" dirty="0" smtClean="0">
                <a:solidFill>
                  <a:schemeClr val="accent2"/>
                </a:solidFill>
              </a:rPr>
              <a:t>1</a:t>
            </a:r>
            <a:endParaRPr lang="en-US" sz="1800" b="1" dirty="0">
              <a:solidFill>
                <a:schemeClr val="accent2"/>
              </a:solidFill>
            </a:endParaRPr>
          </a:p>
        </p:txBody>
      </p:sp>
      <p:cxnSp>
        <p:nvCxnSpPr>
          <p:cNvPr id="37" name="AutoShape 30"/>
          <p:cNvCxnSpPr>
            <a:cxnSpLocks noChangeShapeType="1"/>
          </p:cNvCxnSpPr>
          <p:nvPr userDrawn="1"/>
        </p:nvCxnSpPr>
        <p:spPr bwMode="auto">
          <a:xfrm>
            <a:off x="980795" y="4974183"/>
            <a:ext cx="1838583" cy="0"/>
          </a:xfrm>
          <a:prstGeom prst="straightConnector1">
            <a:avLst/>
          </a:prstGeom>
          <a:noFill/>
          <a:ln w="28575">
            <a:solidFill>
              <a:srgbClr val="F28411"/>
            </a:solidFill>
            <a:round/>
            <a:headEnd/>
            <a:tailEnd type="triangle" w="lg" len="lg"/>
          </a:ln>
          <a:effectLst/>
        </p:spPr>
      </p:cxnSp>
      <p:sp>
        <p:nvSpPr>
          <p:cNvPr id="79" name="Arrondir un rectangle avec un coin du même côté 13"/>
          <p:cNvSpPr/>
          <p:nvPr userDrawn="1"/>
        </p:nvSpPr>
        <p:spPr>
          <a:xfrm rot="5400000">
            <a:off x="3757464" y="2835747"/>
            <a:ext cx="488550" cy="5880102"/>
          </a:xfrm>
          <a:prstGeom prst="round2SameRect">
            <a:avLst>
              <a:gd name="adj1" fmla="val 6552"/>
              <a:gd name="adj2" fmla="val 0"/>
            </a:avLst>
          </a:prstGeom>
          <a:gradFill flip="none" rotWithShape="1">
            <a:gsLst>
              <a:gs pos="63000">
                <a:srgbClr val="FFD393">
                  <a:alpha val="74902"/>
                </a:srgbClr>
              </a:gs>
              <a:gs pos="33000">
                <a:srgbClr val="F6A95C">
                  <a:alpha val="83000"/>
                </a:srgbClr>
              </a:gs>
              <a:gs pos="0">
                <a:srgbClr val="FFC88B"/>
              </a:gs>
            </a:gsLst>
            <a:path path="circle">
              <a:fillToRect l="100000" t="100000"/>
            </a:path>
            <a:tileRect r="-100000" b="-100000"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12903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pic>
        <p:nvPicPr>
          <p:cNvPr id="31" name="Picture 3" descr="E:\users\qpz\V6_Templates\Images\Bullets\tips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13645" y="5575845"/>
            <a:ext cx="367022" cy="361148"/>
          </a:xfrm>
          <a:prstGeom prst="rect">
            <a:avLst/>
          </a:prstGeom>
          <a:noFill/>
        </p:spPr>
      </p:pic>
      <p:sp>
        <p:nvSpPr>
          <p:cNvPr id="32" name="Text Placeholder 40"/>
          <p:cNvSpPr txBox="1">
            <a:spLocks/>
          </p:cNvSpPr>
          <p:nvPr userDrawn="1"/>
        </p:nvSpPr>
        <p:spPr>
          <a:xfrm>
            <a:off x="987552" y="3090401"/>
            <a:ext cx="5833662" cy="3782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91440" tIns="45720" rIns="91440" bIns="45720" anchor="t" anchorCtr="0">
            <a:spAutoFit/>
          </a:bodyPr>
          <a:lstStyle>
            <a:lvl1pPr marL="403164" indent="-403164">
              <a:buSzPct val="150000"/>
              <a:buFontTx/>
              <a:buBlip>
                <a:blip r:embed="rId5"/>
              </a:buBlip>
              <a:defRPr b="0">
                <a:solidFill>
                  <a:schemeClr val="tx1"/>
                </a:solidFill>
              </a:defRPr>
            </a:lvl1pPr>
          </a:lstStyle>
          <a:p>
            <a:pPr marL="403164" marR="0" lvl="0" indent="-403164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50000"/>
              <a:buFontTx/>
              <a:buBlip>
                <a:blip r:embed="rId5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the text for exercise recap</a:t>
            </a:r>
          </a:p>
        </p:txBody>
      </p:sp>
      <p:sp>
        <p:nvSpPr>
          <p:cNvPr id="34" name="Text Placeholder 26"/>
          <p:cNvSpPr txBox="1">
            <a:spLocks/>
          </p:cNvSpPr>
          <p:nvPr userDrawn="1"/>
        </p:nvSpPr>
        <p:spPr>
          <a:xfrm>
            <a:off x="7826831" y="3642725"/>
            <a:ext cx="3105662" cy="28369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en-US" sz="1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enter the text</a:t>
            </a:r>
          </a:p>
        </p:txBody>
      </p:sp>
      <p:sp>
        <p:nvSpPr>
          <p:cNvPr id="8" name="Arrondir un rectangle avec un coin du même côté 22"/>
          <p:cNvSpPr/>
          <p:nvPr userDrawn="1"/>
        </p:nvSpPr>
        <p:spPr>
          <a:xfrm rot="5400000">
            <a:off x="9334850" y="-48542"/>
            <a:ext cx="1097452" cy="5000661"/>
          </a:xfrm>
          <a:prstGeom prst="round2SameRect">
            <a:avLst>
              <a:gd name="adj1" fmla="val 6552"/>
              <a:gd name="adj2" fmla="val 0"/>
            </a:avLst>
          </a:prstGeom>
          <a:gradFill flip="none" rotWithShape="1">
            <a:gsLst>
              <a:gs pos="0">
                <a:srgbClr val="A197BC">
                  <a:tint val="66000"/>
                  <a:satMod val="160000"/>
                </a:srgbClr>
              </a:gs>
              <a:gs pos="50000">
                <a:srgbClr val="A197BC">
                  <a:tint val="44500"/>
                  <a:satMod val="160000"/>
                </a:srgbClr>
              </a:gs>
              <a:gs pos="100000">
                <a:srgbClr val="A197BC">
                  <a:tint val="23500"/>
                  <a:satMod val="160000"/>
                </a:srgbClr>
              </a:gs>
            </a:gsLst>
            <a:lin ang="54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12903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6" name="Text Placeholder 26"/>
          <p:cNvSpPr txBox="1">
            <a:spLocks/>
          </p:cNvSpPr>
          <p:nvPr userDrawn="1"/>
        </p:nvSpPr>
        <p:spPr>
          <a:xfrm>
            <a:off x="7620853" y="2030802"/>
            <a:ext cx="4604262" cy="28369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en-US" sz="1800" b="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enter the text</a:t>
            </a:r>
          </a:p>
        </p:txBody>
      </p:sp>
      <p:sp>
        <p:nvSpPr>
          <p:cNvPr id="42" name="Text Placeholder 26"/>
          <p:cNvSpPr txBox="1">
            <a:spLocks/>
          </p:cNvSpPr>
          <p:nvPr userDrawn="1"/>
        </p:nvSpPr>
        <p:spPr>
          <a:xfrm>
            <a:off x="8093534" y="5671072"/>
            <a:ext cx="2333171" cy="25217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lang="en-US" sz="1500" b="0" kern="1200" baseline="0" smtClean="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ctr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 for annotations</a:t>
            </a:r>
          </a:p>
        </p:txBody>
      </p:sp>
      <p:sp>
        <p:nvSpPr>
          <p:cNvPr id="44" name="Text Placeholder 26"/>
          <p:cNvSpPr txBox="1">
            <a:spLocks/>
          </p:cNvSpPr>
          <p:nvPr userDrawn="1"/>
        </p:nvSpPr>
        <p:spPr>
          <a:xfrm>
            <a:off x="1152147" y="5617938"/>
            <a:ext cx="5709162" cy="28369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en-US" sz="18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enter the tools title</a:t>
            </a:r>
          </a:p>
        </p:txBody>
      </p:sp>
      <p:pic>
        <p:nvPicPr>
          <p:cNvPr id="48" name="Image 13" descr="title_bar.png"/>
          <p:cNvPicPr>
            <a:picLocks noChangeAspect="1"/>
          </p:cNvPicPr>
          <p:nvPr userDrawn="1"/>
        </p:nvPicPr>
        <p:blipFill>
          <a:blip r:embed="rId6" cstate="print"/>
          <a:srcRect r="47820"/>
          <a:stretch>
            <a:fillRect/>
          </a:stretch>
        </p:blipFill>
        <p:spPr>
          <a:xfrm>
            <a:off x="3" y="6146775"/>
            <a:ext cx="6811616" cy="1443582"/>
          </a:xfrm>
          <a:prstGeom prst="rect">
            <a:avLst/>
          </a:prstGeom>
        </p:spPr>
      </p:pic>
      <p:sp>
        <p:nvSpPr>
          <p:cNvPr id="51" name="Text Placeholder 26"/>
          <p:cNvSpPr txBox="1">
            <a:spLocks/>
          </p:cNvSpPr>
          <p:nvPr userDrawn="1"/>
        </p:nvSpPr>
        <p:spPr>
          <a:xfrm>
            <a:off x="1158094" y="6698363"/>
            <a:ext cx="5626826" cy="40158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marL="0" marR="0" lvl="0" indent="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Click to enter the step title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32229" y="8650192"/>
            <a:ext cx="3143272" cy="365821"/>
          </a:xfrm>
        </p:spPr>
        <p:txBody>
          <a:bodyPr anchor="ctr" anchorCtr="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enter the duration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/>
            </a:lvl1pPr>
          </a:lstStyle>
          <a:p>
            <a:r>
              <a:rPr lang="en-US" dirty="0" smtClean="0"/>
              <a:t>Toolbox 2: Text boxes and table</a:t>
            </a:r>
            <a:endParaRPr lang="en-US" dirty="0"/>
          </a:p>
        </p:txBody>
      </p:sp>
      <p:graphicFrame>
        <p:nvGraphicFramePr>
          <p:cNvPr id="117" name="Tableau 36"/>
          <p:cNvGraphicFramePr>
            <a:graphicFrameLocks noGrp="1"/>
          </p:cNvGraphicFramePr>
          <p:nvPr userDrawn="1"/>
        </p:nvGraphicFramePr>
        <p:xfrm>
          <a:off x="984254" y="6981927"/>
          <a:ext cx="11593513" cy="2346553"/>
        </p:xfrm>
        <a:graphic>
          <a:graphicData uri="http://schemas.openxmlformats.org/drawingml/2006/table">
            <a:tbl>
              <a:tblPr firstRow="1"/>
              <a:tblGrid>
                <a:gridCol w="1706021"/>
                <a:gridCol w="1522133"/>
                <a:gridCol w="3329668"/>
                <a:gridCol w="5035691"/>
              </a:tblGrid>
              <a:tr h="385825"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</a:p>
                  </a:txBody>
                  <a:tcPr marL="50401" marR="50401" marT="52438" marB="5243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3F0077">
                            <a:tint val="66000"/>
                            <a:satMod val="160000"/>
                          </a:srgbClr>
                        </a:gs>
                        <a:gs pos="50000">
                          <a:srgbClr val="3F0077">
                            <a:tint val="44500"/>
                            <a:satMod val="160000"/>
                          </a:srgbClr>
                        </a:gs>
                        <a:gs pos="100000">
                          <a:srgbClr val="3F0077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</a:p>
                  </a:txBody>
                  <a:tcPr marL="50401" marR="50401" marT="52438" marB="5243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3F0077">
                            <a:tint val="66000"/>
                            <a:satMod val="160000"/>
                          </a:srgbClr>
                        </a:gs>
                        <a:gs pos="50000">
                          <a:srgbClr val="3F0077">
                            <a:tint val="44500"/>
                            <a:satMod val="160000"/>
                          </a:srgbClr>
                        </a:gs>
                        <a:gs pos="100000">
                          <a:srgbClr val="3F0077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</a:p>
                  </a:txBody>
                  <a:tcPr marL="50401" marR="50401" marT="52438" marB="5243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3F0077">
                            <a:tint val="66000"/>
                            <a:satMod val="160000"/>
                          </a:srgbClr>
                        </a:gs>
                        <a:gs pos="50000">
                          <a:srgbClr val="3F0077">
                            <a:tint val="44500"/>
                            <a:satMod val="160000"/>
                          </a:srgbClr>
                        </a:gs>
                        <a:gs pos="100000">
                          <a:srgbClr val="3F0077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</a:p>
                  </a:txBody>
                  <a:tcPr marL="50401" marR="50401" marT="52438" marB="52438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3F0077">
                            <a:tint val="66000"/>
                            <a:satMod val="160000"/>
                          </a:srgbClr>
                        </a:gs>
                        <a:gs pos="50000">
                          <a:srgbClr val="3F0077">
                            <a:tint val="44500"/>
                            <a:satMod val="160000"/>
                          </a:srgbClr>
                        </a:gs>
                        <a:gs pos="100000">
                          <a:srgbClr val="3F0077">
                            <a:tint val="235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</a:tcPr>
                </a:tc>
              </a:tr>
              <a:tr h="1003698"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kern="120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sz="1800" noProof="0" dirty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9D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kern="120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sz="1800" noProof="0" dirty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9D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kern="120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sz="1800" noProof="0" dirty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9D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Text</a:t>
                      </a:r>
                      <a:endParaRPr lang="en-US" sz="1800" noProof="0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9DE3">
                        <a:tint val="20000"/>
                      </a:srgbClr>
                    </a:solidFill>
                  </a:tcPr>
                </a:tc>
              </a:tr>
              <a:tr h="957030"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4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sz="1800" noProof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9D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sz="1800" noProof="0" dirty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9D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kern="1200" noProof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Text</a:t>
                      </a:r>
                      <a:endParaRPr lang="en-US" sz="1800" noProof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9DE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fr-FR"/>
                      </a:defPPr>
                      <a:lvl1pPr marL="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64529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1290584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935876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2581168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3226460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3871752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4517045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5162337" algn="l" defTabSz="1290584" rtl="0" eaLnBrk="1" latinLnBrk="0" hangingPunct="1">
                        <a:defRPr sz="25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Text</a:t>
                      </a:r>
                    </a:p>
                    <a:p>
                      <a:pPr marL="0" marR="0" indent="0" algn="l" defTabSz="12905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0" dirty="0">
                        <a:ln>
                          <a:solidFill>
                            <a:srgbClr val="FFFFFF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102402" marR="102402" marT="52438" marB="52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9DE3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84252" y="2033359"/>
            <a:ext cx="5828926" cy="9645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99990" indent="-399990">
              <a:buSzPct val="100000"/>
              <a:buFontTx/>
              <a:buBlip>
                <a:blip r:embed="rId2"/>
              </a:buBlip>
              <a:defRPr b="0"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2pPr>
            <a:lvl3pPr marL="1715830" indent="-344437">
              <a:buSzPct val="90000"/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3pPr>
          </a:lstStyle>
          <a:p>
            <a:pPr marL="399990" marR="0" lvl="0" indent="-39999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enter the text</a:t>
            </a:r>
          </a:p>
          <a:p>
            <a:pPr marL="1030134" marR="0" lvl="1" indent="-347611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5830" marR="0" lvl="2" indent="-344437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Blip>
                <a:blip r:embed="rId4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9" name="Text Placeholder 8"/>
          <p:cNvSpPr txBox="1">
            <a:spLocks/>
          </p:cNvSpPr>
          <p:nvPr userDrawn="1"/>
        </p:nvSpPr>
        <p:spPr>
          <a:xfrm>
            <a:off x="984252" y="5001305"/>
            <a:ext cx="5828926" cy="62412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99990" indent="-399990">
              <a:buSzPct val="100000"/>
              <a:buFontTx/>
              <a:buBlip>
                <a:blip r:embed="rId2"/>
              </a:buBlip>
              <a:defRPr b="0"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2pPr>
            <a:lvl3pPr marL="1715830" indent="-344437">
              <a:buSzPct val="90000"/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3pPr>
          </a:lstStyle>
          <a:p>
            <a:pPr marL="399990" marR="0" lvl="0" indent="-39999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50000"/>
              <a:buFontTx/>
              <a:buBlip>
                <a:blip r:embed="rId5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enter the text</a:t>
            </a:r>
          </a:p>
          <a:p>
            <a:pPr marL="1030134" marR="0" lvl="1" indent="-347611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  <p:sp>
        <p:nvSpPr>
          <p:cNvPr id="10" name="Text Placeholder 8"/>
          <p:cNvSpPr txBox="1">
            <a:spLocks/>
          </p:cNvSpPr>
          <p:nvPr userDrawn="1"/>
        </p:nvSpPr>
        <p:spPr>
          <a:xfrm>
            <a:off x="982802" y="3356966"/>
            <a:ext cx="5837098" cy="130498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b="0"/>
            </a:lvl1pPr>
          </a:lstStyle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enter the text</a:t>
            </a:r>
          </a:p>
          <a:p>
            <a:pPr marL="1030134" marR="0" lvl="1" indent="-347611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715830" marR="0" lvl="2" indent="-338087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2285656" marR="0" lvl="3" indent="-341261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</p:txBody>
      </p:sp>
      <p:sp>
        <p:nvSpPr>
          <p:cNvPr id="11" name="Text Placeholder 40"/>
          <p:cNvSpPr txBox="1">
            <a:spLocks/>
          </p:cNvSpPr>
          <p:nvPr userDrawn="1"/>
        </p:nvSpPr>
        <p:spPr>
          <a:xfrm>
            <a:off x="987558" y="1438531"/>
            <a:ext cx="11563263" cy="28369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buSzPct val="150000"/>
              <a:buFont typeface="Arial" pitchFamily="34" charset="0"/>
              <a:buNone/>
              <a:defRPr b="0"/>
            </a:lvl1pPr>
          </a:lstStyle>
          <a:p>
            <a:pPr marL="0" marR="0" lvl="0" indent="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5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the text</a:t>
            </a:r>
          </a:p>
        </p:txBody>
      </p:sp>
      <p:sp>
        <p:nvSpPr>
          <p:cNvPr id="12" name="Text Placeholder 8"/>
          <p:cNvSpPr txBox="1">
            <a:spLocks/>
          </p:cNvSpPr>
          <p:nvPr userDrawn="1"/>
        </p:nvSpPr>
        <p:spPr>
          <a:xfrm>
            <a:off x="984252" y="5990558"/>
            <a:ext cx="5828926" cy="62412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399990" indent="-399990">
              <a:buSzPct val="100000"/>
              <a:buFontTx/>
              <a:buBlip>
                <a:blip r:embed="rId2"/>
              </a:buBlip>
              <a:defRPr b="0">
                <a:solidFill>
                  <a:schemeClr val="tx1"/>
                </a:solidFill>
              </a:defRPr>
            </a:lvl1pPr>
            <a:lvl2pPr>
              <a:buFontTx/>
              <a:buBlip>
                <a:blip r:embed="rId3"/>
              </a:buBlip>
              <a:defRPr>
                <a:solidFill>
                  <a:schemeClr val="tx1"/>
                </a:solidFill>
              </a:defRPr>
            </a:lvl2pPr>
            <a:lvl3pPr marL="1715830" indent="-344437">
              <a:buSzPct val="90000"/>
              <a:buFontTx/>
              <a:buBlip>
                <a:blip r:embed="rId4"/>
              </a:buBlip>
              <a:defRPr>
                <a:solidFill>
                  <a:schemeClr val="tx1"/>
                </a:solidFill>
              </a:defRPr>
            </a:lvl3pPr>
          </a:lstStyle>
          <a:p>
            <a:pPr marL="399990" marR="0" lvl="0" indent="-39999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+mj-lt"/>
              <a:buAutoNum type="alphaUcPeriod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enter the text</a:t>
            </a:r>
          </a:p>
          <a:p>
            <a:pPr marL="1030134" marR="0" lvl="1" indent="-347611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  <p:sp>
        <p:nvSpPr>
          <p:cNvPr id="14" name="Oval 29"/>
          <p:cNvSpPr/>
          <p:nvPr userDrawn="1"/>
        </p:nvSpPr>
        <p:spPr>
          <a:xfrm>
            <a:off x="7057095" y="7467067"/>
            <a:ext cx="359432" cy="368116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1600" b="1" dirty="0" smtClean="0">
                <a:solidFill>
                  <a:schemeClr val="accent2"/>
                </a:solidFill>
              </a:rPr>
              <a:t>1</a:t>
            </a:r>
            <a:endParaRPr lang="en-US" sz="1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/>
            </a:lvl1pPr>
          </a:lstStyle>
          <a:p>
            <a:r>
              <a:rPr lang="en-US" dirty="0" smtClean="0"/>
              <a:t>Toolbox 3: Image effects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49223"/>
          <a:stretch>
            <a:fillRect/>
          </a:stretch>
        </p:blipFill>
        <p:spPr bwMode="auto">
          <a:xfrm>
            <a:off x="5069567" y="1685779"/>
            <a:ext cx="3053048" cy="2103448"/>
          </a:xfrm>
          <a:prstGeom prst="rect">
            <a:avLst/>
          </a:prstGeom>
          <a:ln w="28575">
            <a:noFill/>
            <a:prstDash val="dash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t="88925"/>
          <a:stretch>
            <a:fillRect/>
          </a:stretch>
        </p:blipFill>
        <p:spPr bwMode="auto">
          <a:xfrm>
            <a:off x="5069567" y="3957103"/>
            <a:ext cx="3053048" cy="458784"/>
          </a:xfrm>
          <a:prstGeom prst="rect">
            <a:avLst/>
          </a:prstGeom>
          <a:ln w="28575">
            <a:noFill/>
            <a:prstDash val="dash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0" name="Picture 8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3644" y="1693908"/>
            <a:ext cx="3762375" cy="2743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3" name="Picture 11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4153" y="8169706"/>
            <a:ext cx="418052" cy="4433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2"/>
            </a:solidFill>
          </a:ln>
          <a:effectLst/>
        </p:spPr>
      </p:pic>
      <p:pic>
        <p:nvPicPr>
          <p:cNvPr id="16" name="Picture 8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4008" t="8333"/>
          <a:stretch>
            <a:fillRect/>
          </a:stretch>
        </p:blipFill>
        <p:spPr bwMode="auto">
          <a:xfrm>
            <a:off x="1872345" y="5023669"/>
            <a:ext cx="1730392" cy="2514609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4" name="Picture 1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20867" y="1646760"/>
            <a:ext cx="3053048" cy="4142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86" name="Picture 14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90070" y="8013622"/>
            <a:ext cx="3901821" cy="747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b="49223"/>
          <a:stretch>
            <a:fillRect/>
          </a:stretch>
        </p:blipFill>
        <p:spPr bwMode="auto">
          <a:xfrm>
            <a:off x="5145767" y="5119591"/>
            <a:ext cx="3053048" cy="2103448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3" name="Straight Connector 22"/>
          <p:cNvCxnSpPr/>
          <p:nvPr userDrawn="1"/>
        </p:nvCxnSpPr>
        <p:spPr>
          <a:xfrm>
            <a:off x="5069567" y="3796499"/>
            <a:ext cx="3013076" cy="1626"/>
          </a:xfrm>
          <a:prstGeom prst="line">
            <a:avLst/>
          </a:prstGeom>
          <a:ln w="28575">
            <a:solidFill>
              <a:schemeClr val="accent2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5069567" y="3957102"/>
            <a:ext cx="3013076" cy="1626"/>
          </a:xfrm>
          <a:prstGeom prst="line">
            <a:avLst/>
          </a:prstGeom>
          <a:ln w="28575">
            <a:solidFill>
              <a:schemeClr val="accent2"/>
            </a:solidFill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9" descr="flêche droite orang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37828" y="5195378"/>
            <a:ext cx="830263" cy="168601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" name="Image 30" descr="flêche droite orang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 flipH="1" flipV="1">
            <a:off x="2384049" y="6367664"/>
            <a:ext cx="300409" cy="108352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Image 31" descr="flêche droite orange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9051" y="1841285"/>
            <a:ext cx="515938" cy="219978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Image 32" descr="flêche droite orange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307541" y="5195378"/>
            <a:ext cx="828675" cy="168601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Image 33" descr="flêche droite orange.pn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132747" y="3312848"/>
            <a:ext cx="2286001" cy="144538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Image 45" descr="flêche ronde droite orange.pn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25878" y="1382790"/>
            <a:ext cx="2190751" cy="178194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Image 46" descr="flêche ronde droite orange.png"/>
          <p:cNvPicPr>
            <a:picLocks noChangeAspect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 rot="-9900000">
            <a:off x="3898949" y="2700258"/>
            <a:ext cx="2190751" cy="178194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" name="Image 10" descr="arrow_light_short_up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667047" y="5952977"/>
            <a:ext cx="320964" cy="115765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" name="Image 13" descr="ovale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985137" y="4997840"/>
            <a:ext cx="2151711" cy="64300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" name="Image 31" descr="flêche droite orange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 rot="10800000">
            <a:off x="2127251" y="2572927"/>
            <a:ext cx="515938" cy="219978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" name="Image 15" descr="arrow_round_right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3143302" y="4285700"/>
            <a:ext cx="2734388" cy="236462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4" name="Image 33" descr="flêche droite orange.png"/>
          <p:cNvPicPr>
            <a:picLocks noChangeAspect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 rot="10800000">
            <a:off x="10132747" y="1614638"/>
            <a:ext cx="2286001" cy="144538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5" name="Image 18" descr="arrow_short_up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214293" y="4650792"/>
            <a:ext cx="947048" cy="257598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" name="Image 19" descr="arrow_short_up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10800000">
            <a:off x="8427152" y="4889959"/>
            <a:ext cx="947048" cy="257598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7" name="Image 71" descr="arrow_short_up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6300000">
            <a:off x="7678887" y="1187830"/>
            <a:ext cx="969931" cy="251521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8" name="Image 72" descr="arrow_short_up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 rot="17100000">
            <a:off x="7434743" y="2651119"/>
            <a:ext cx="969931" cy="251521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9" name="Image 73" descr="arrow_round_right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 rot="10800000">
            <a:off x="4447331" y="5031855"/>
            <a:ext cx="2734388" cy="2364625"/>
          </a:xfrm>
          <a:prstGeom prst="rect">
            <a:avLst/>
          </a:prstGeom>
          <a:ln>
            <a:noFill/>
          </a:ln>
          <a:effectLst/>
        </p:spPr>
      </p:pic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/>
            </a:lvl1pPr>
          </a:lstStyle>
          <a:p>
            <a:r>
              <a:rPr lang="en-US" dirty="0" smtClean="0"/>
              <a:t>Toolbox 4: Arrow and mouse images</a:t>
            </a:r>
            <a:endParaRPr lang="en-US" dirty="0"/>
          </a:p>
        </p:txBody>
      </p:sp>
      <p:pic>
        <p:nvPicPr>
          <p:cNvPr id="20" name="Picture 2" descr="mouse_rightbtn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911021" y="7811181"/>
            <a:ext cx="10572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 descr="mouse_leftbtn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486352" y="7811181"/>
            <a:ext cx="10572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4" descr="mouse_roller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39770" y="7811181"/>
            <a:ext cx="10572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tract Page 2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972881" y="1430592"/>
            <a:ext cx="11548499" cy="5486399"/>
          </a:xfrm>
        </p:spPr>
        <p:txBody>
          <a:bodyPr/>
          <a:lstStyle>
            <a:lvl1pPr marL="0" marR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284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Course objectives</a:t>
            </a: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%</a:t>
            </a:r>
            <a:r>
              <a:rPr lang="en-US" sz="1800" dirty="0" err="1" smtClean="0"/>
              <a:t>tag_Objintrotext</a:t>
            </a:r>
            <a:r>
              <a:rPr lang="en-US" sz="1800" dirty="0" smtClean="0"/>
              <a:t>%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2841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en-US" sz="18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</a:t>
            </a:r>
            <a:r>
              <a:rPr lang="en-US" sz="1800" b="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tag_obj</a:t>
            </a:r>
            <a:r>
              <a:rPr lang="en-US" sz="18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lang="en-US" sz="1800" b="0" kern="1200" baseline="0" noProof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lang="en-US" sz="1800" b="0" kern="1200" baseline="0" noProof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284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Targeted audience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007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F007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tag_audi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007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F00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284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Prerequisites</a:t>
            </a: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%</a:t>
            </a:r>
            <a:r>
              <a:rPr lang="en-US" sz="1800" dirty="0" err="1" smtClean="0"/>
              <a:t>tag_preq</a:t>
            </a:r>
            <a:r>
              <a:rPr lang="en-US" sz="1800" dirty="0" smtClean="0"/>
              <a:t>%</a:t>
            </a:r>
          </a:p>
          <a:p>
            <a:pPr lvl="0"/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6F6FA"/>
              </a:clrFrom>
              <a:clrTo>
                <a:srgbClr val="F6F6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2800" y="8307951"/>
            <a:ext cx="2347912" cy="103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1171538" y="344658"/>
            <a:ext cx="11406226" cy="464155"/>
          </a:xfrm>
          <a:prstGeom prst="rect">
            <a:avLst/>
          </a:prstGeom>
        </p:spPr>
        <p:txBody>
          <a:bodyPr/>
          <a:lstStyle>
            <a:lvl1pPr marL="0" marR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aseline="0"/>
            </a:lvl1pPr>
          </a:lstStyle>
          <a:p>
            <a:r>
              <a:rPr lang="en-US" dirty="0" smtClean="0"/>
              <a:t>About this course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874173" y="8637492"/>
            <a:ext cx="3143272" cy="365821"/>
          </a:xfrm>
        </p:spPr>
        <p:txBody>
          <a:bodyPr anchor="ctr" anchorCtr="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r>
              <a:rPr lang="en-US" dirty="0" err="1" smtClean="0"/>
              <a:t>tag_dura</a:t>
            </a:r>
            <a:r>
              <a:rPr lang="en-US" dirty="0" smtClean="0"/>
              <a:t>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tract Page 2 A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973461" y="1430592"/>
            <a:ext cx="11547919" cy="4630994"/>
          </a:xfrm>
        </p:spPr>
        <p:txBody>
          <a:bodyPr/>
          <a:lstStyle>
            <a:lvl1pPr marL="401578" marR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 sz="1800"/>
            </a:lvl1pPr>
          </a:lstStyle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284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Course objectives</a:t>
            </a: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%</a:t>
            </a:r>
            <a:r>
              <a:rPr lang="en-US" sz="1800" dirty="0" err="1" smtClean="0"/>
              <a:t>tag_Objintrotext</a:t>
            </a:r>
            <a:r>
              <a:rPr lang="en-US" sz="1800" dirty="0" smtClean="0"/>
              <a:t>%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solidFill>
                <a:srgbClr val="F2841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en-US" sz="18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</a:t>
            </a:r>
            <a:r>
              <a:rPr lang="en-US" sz="1800" b="0" kern="1200" baseline="0" noProof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tag_obj</a:t>
            </a:r>
            <a:r>
              <a:rPr lang="en-US" sz="1800" b="0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lang="en-US" sz="1800" b="0" kern="1200" baseline="0" noProof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284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Design Philosophy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%</a:t>
            </a:r>
            <a:r>
              <a:rPr lang="en-US" dirty="0" err="1" smtClean="0"/>
              <a:t>tag_design</a:t>
            </a:r>
            <a:r>
              <a:rPr lang="en-US" dirty="0" smtClean="0"/>
              <a:t>%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F00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284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Targeted audience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007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F007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tag_audi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007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3F007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2841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Prerequisites</a:t>
            </a:r>
          </a:p>
          <a:p>
            <a:pPr marL="0" marR="0" lvl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/>
              <a:t>%</a:t>
            </a:r>
            <a:r>
              <a:rPr lang="en-US" sz="1800" dirty="0" err="1" smtClean="0"/>
              <a:t>tag_preq</a:t>
            </a:r>
            <a:r>
              <a:rPr lang="en-US" sz="1800" dirty="0" smtClean="0"/>
              <a:t>%</a:t>
            </a:r>
          </a:p>
          <a:p>
            <a:pPr lvl="0"/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6F6FA"/>
              </a:clrFrom>
              <a:clrTo>
                <a:srgbClr val="F6F6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2800" y="8307951"/>
            <a:ext cx="2347912" cy="103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1171538" y="344658"/>
            <a:ext cx="11406226" cy="464155"/>
          </a:xfrm>
          <a:prstGeom prst="rect">
            <a:avLst/>
          </a:prstGeom>
        </p:spPr>
        <p:txBody>
          <a:bodyPr/>
          <a:lstStyle>
            <a:lvl1pPr marL="0" marR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aseline="0"/>
            </a:lvl1pPr>
          </a:lstStyle>
          <a:p>
            <a:r>
              <a:rPr lang="en-US" dirty="0" smtClean="0"/>
              <a:t>About this course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874173" y="8637492"/>
            <a:ext cx="3143272" cy="365821"/>
          </a:xfrm>
        </p:spPr>
        <p:txBody>
          <a:bodyPr anchor="ctr" anchorCtr="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%</a:t>
            </a:r>
            <a:r>
              <a:rPr lang="en-US" dirty="0" err="1" smtClean="0"/>
              <a:t>tag_dura</a:t>
            </a:r>
            <a:r>
              <a:rPr lang="en-US" dirty="0" smtClean="0"/>
              <a:t>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Overview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171538" y="344658"/>
            <a:ext cx="11406226" cy="464155"/>
          </a:xfrm>
          <a:prstGeom prst="rect">
            <a:avLst/>
          </a:prstGeom>
        </p:spPr>
        <p:txBody>
          <a:bodyPr/>
          <a:lstStyle>
            <a:lvl1pPr marL="0" marR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aseline="0"/>
            </a:lvl1pPr>
          </a:lstStyle>
          <a:p>
            <a:r>
              <a:rPr lang="en-US" dirty="0" smtClean="0"/>
              <a:t>Click to enter the course overview title</a:t>
            </a:r>
          </a:p>
        </p:txBody>
      </p:sp>
      <p:sp>
        <p:nvSpPr>
          <p:cNvPr id="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7900" y="2118059"/>
            <a:ext cx="11590557" cy="7178341"/>
          </a:xfrm>
        </p:spPr>
        <p:txBody>
          <a:bodyPr/>
          <a:lstStyle>
            <a:lvl1pPr marL="401578" marR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 sz="2400" b="1" baseline="0"/>
            </a:lvl1pPr>
          </a:lstStyle>
          <a:p>
            <a:pPr lvl="0"/>
            <a:r>
              <a:rPr lang="en-US" dirty="0" smtClean="0"/>
              <a:t>Click to enter the text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88643" y="1384943"/>
            <a:ext cx="10579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noProof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Click on the Next icon to continue or on the desired lesson for direct access.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Overview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6F6FA"/>
              </a:clrFrom>
              <a:clrTo>
                <a:srgbClr val="F6F6FA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2800" y="8307951"/>
            <a:ext cx="2347912" cy="1039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982801" y="1439676"/>
            <a:ext cx="11572956" cy="6579883"/>
          </a:xfrm>
        </p:spPr>
        <p:txBody>
          <a:bodyPr/>
          <a:lstStyle>
            <a:lvl1pPr>
              <a:buSzPct val="100000"/>
              <a:buFontTx/>
              <a:buBlip>
                <a:blip r:embed="rId4"/>
              </a:buBlip>
              <a:defRPr sz="2000"/>
            </a:lvl1pPr>
            <a:lvl2pPr>
              <a:buFontTx/>
              <a:buBlip>
                <a:blip r:embed="rId5"/>
              </a:buBlip>
              <a:defRPr sz="2000"/>
            </a:lvl2pPr>
            <a:lvl3pPr>
              <a:buSzPct val="90000"/>
              <a:buFontTx/>
              <a:buBlip>
                <a:blip r:embed="rId6"/>
              </a:buBlip>
              <a:defRPr sz="2000"/>
            </a:lvl3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71538" y="344658"/>
            <a:ext cx="11406226" cy="464155"/>
          </a:xfrm>
          <a:prstGeom prst="rect">
            <a:avLst/>
          </a:prstGeom>
        </p:spPr>
        <p:txBody>
          <a:bodyPr/>
          <a:lstStyle>
            <a:lvl1pPr marL="0" marR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aseline="0"/>
            </a:lvl1pPr>
          </a:lstStyle>
          <a:p>
            <a:r>
              <a:rPr lang="en-US" dirty="0" smtClean="0"/>
              <a:t>Click to enter the lesson title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874173" y="8637492"/>
            <a:ext cx="3143272" cy="365821"/>
          </a:xfrm>
        </p:spPr>
        <p:txBody>
          <a:bodyPr anchor="ctr" anchorCtr="0"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enter the duration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171538" y="344658"/>
            <a:ext cx="11406226" cy="464155"/>
          </a:xfrm>
          <a:prstGeom prst="rect">
            <a:avLst/>
          </a:prstGeom>
        </p:spPr>
        <p:txBody>
          <a:bodyPr/>
          <a:lstStyle>
            <a:lvl1pPr marL="0" marR="0" indent="0" algn="l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baseline="0"/>
            </a:lvl1pPr>
          </a:lstStyle>
          <a:p>
            <a:r>
              <a:rPr lang="en-US" dirty="0" smtClean="0"/>
              <a:t>Table of Contents</a:t>
            </a:r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977900" y="1441451"/>
            <a:ext cx="11590557" cy="7854950"/>
          </a:xfrm>
        </p:spPr>
        <p:txBody>
          <a:bodyPr/>
          <a:lstStyle>
            <a:lvl1pPr marL="401578" marR="0" indent="-401578" algn="l" defTabSz="1288856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2400" b="1" baseline="0"/>
            </a:lvl1pPr>
            <a:lvl2pPr>
              <a:buFont typeface="Arial" pitchFamily="34" charset="0"/>
              <a:buNone/>
              <a:defRPr sz="2400" b="1"/>
            </a:lvl2pPr>
            <a:lvl3pPr>
              <a:buFont typeface="Arial" pitchFamily="34" charset="0"/>
              <a:buNone/>
              <a:defRPr sz="2400" b="1"/>
            </a:lvl3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vironment Requir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7"/>
          <p:cNvGrpSpPr>
            <a:grpSpLocks/>
          </p:cNvGrpSpPr>
          <p:nvPr userDrawn="1"/>
        </p:nvGrpSpPr>
        <p:grpSpPr bwMode="auto">
          <a:xfrm>
            <a:off x="984253" y="1503928"/>
            <a:ext cx="11593515" cy="7799241"/>
            <a:chOff x="984250" y="1468438"/>
            <a:chExt cx="11593513" cy="7615237"/>
          </a:xfrm>
        </p:grpSpPr>
        <p:sp>
          <p:nvSpPr>
            <p:cNvPr id="5" name="Rectangle à coins arrondis 11"/>
            <p:cNvSpPr/>
            <p:nvPr/>
          </p:nvSpPr>
          <p:spPr>
            <a:xfrm>
              <a:off x="984250" y="1468438"/>
              <a:ext cx="11593513" cy="7615237"/>
            </a:xfrm>
            <a:prstGeom prst="roundRect">
              <a:avLst>
                <a:gd name="adj" fmla="val 3659"/>
              </a:avLst>
            </a:prstGeom>
            <a:gradFill flip="none" rotWithShape="1">
              <a:gsLst>
                <a:gs pos="0">
                  <a:srgbClr val="A197BC">
                    <a:tint val="66000"/>
                    <a:satMod val="160000"/>
                  </a:srgbClr>
                </a:gs>
                <a:gs pos="50000">
                  <a:srgbClr val="A197BC">
                    <a:tint val="44500"/>
                    <a:satMod val="160000"/>
                  </a:srgbClr>
                </a:gs>
                <a:gs pos="100000">
                  <a:srgbClr val="A197BC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90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  <p:sp>
          <p:nvSpPr>
            <p:cNvPr id="7" name="Rectangle à coins arrondis 15"/>
            <p:cNvSpPr/>
            <p:nvPr/>
          </p:nvSpPr>
          <p:spPr>
            <a:xfrm>
              <a:off x="1150938" y="1636713"/>
              <a:ext cx="11258550" cy="7277100"/>
            </a:xfrm>
            <a:prstGeom prst="roundRect">
              <a:avLst>
                <a:gd name="adj" fmla="val 3659"/>
              </a:avLst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9039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fr-FR" dirty="0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171540" y="463374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400" baseline="0"/>
            </a:lvl1pPr>
          </a:lstStyle>
          <a:p>
            <a:r>
              <a:rPr lang="en-US" dirty="0" smtClean="0"/>
              <a:t>Click to enter the environment requirements slide title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14417" y="1878665"/>
            <a:ext cx="10858577" cy="7096919"/>
          </a:xfrm>
        </p:spPr>
        <p:txBody>
          <a:bodyPr/>
          <a:lstStyle>
            <a:lvl1pPr>
              <a:buSzPct val="100000"/>
              <a:buFont typeface="+mj-lt"/>
              <a:buAutoNum type="arabicPeriod"/>
              <a:defRPr b="0"/>
            </a:lvl1pPr>
            <a:lvl2pPr marL="1026958" indent="-344437">
              <a:buFontTx/>
              <a:buBlip>
                <a:blip r:embed="rId2"/>
              </a:buBlip>
              <a:defRPr/>
            </a:lvl2pPr>
            <a:lvl3pPr>
              <a:buSzPct val="90000"/>
              <a:buFontTx/>
              <a:buBlip>
                <a:blip r:embed="rId3"/>
              </a:buBlip>
              <a:defRPr/>
            </a:lvl3pPr>
          </a:lstStyle>
          <a:p>
            <a:pPr lvl="0"/>
            <a:r>
              <a:rPr lang="en-US" dirty="0" smtClean="0"/>
              <a:t>Click to enter the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entry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6328"/>
          <a:stretch>
            <a:fillRect/>
          </a:stretch>
        </p:blipFill>
        <p:spPr bwMode="auto">
          <a:xfrm>
            <a:off x="7028830" y="1452247"/>
            <a:ext cx="5600700" cy="8304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à coins arrondis 13"/>
          <p:cNvSpPr/>
          <p:nvPr/>
        </p:nvSpPr>
        <p:spPr bwMode="auto">
          <a:xfrm>
            <a:off x="7306539" y="2263199"/>
            <a:ext cx="4998576" cy="5443373"/>
          </a:xfrm>
          <a:prstGeom prst="roundRect">
            <a:avLst>
              <a:gd name="adj" fmla="val 3659"/>
            </a:avLst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12903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4" name="Rectangle à coins arrondis 14"/>
          <p:cNvSpPr/>
          <p:nvPr/>
        </p:nvSpPr>
        <p:spPr bwMode="auto">
          <a:xfrm>
            <a:off x="7371941" y="2336364"/>
            <a:ext cx="4867793" cy="5297046"/>
          </a:xfrm>
          <a:prstGeom prst="roundRect">
            <a:avLst>
              <a:gd name="adj" fmla="val 3659"/>
            </a:avLst>
          </a:prstGeom>
          <a:solidFill>
            <a:srgbClr val="FFFFFF">
              <a:alpha val="45000"/>
            </a:srgbClr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anchor="ctr"/>
          <a:lstStyle/>
          <a:p>
            <a:pPr algn="ctr" defTabSz="1290390"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/>
          </a:p>
        </p:txBody>
      </p:sp>
      <p:sp>
        <p:nvSpPr>
          <p:cNvPr id="10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71540" y="410613"/>
            <a:ext cx="11406226" cy="464155"/>
          </a:xfrm>
          <a:prstGeom prst="rect">
            <a:avLst/>
          </a:prstGeom>
        </p:spPr>
        <p:txBody>
          <a:bodyPr lIns="91426" tIns="45713" rIns="91426" bIns="45713"/>
          <a:lstStyle>
            <a:lvl1pPr>
              <a:defRPr sz="2800"/>
            </a:lvl1pPr>
          </a:lstStyle>
          <a:p>
            <a:r>
              <a:rPr lang="en-US" dirty="0" smtClean="0"/>
              <a:t>Click to enter the step 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779227" y="2607051"/>
            <a:ext cx="4276899" cy="4755669"/>
          </a:xfrm>
        </p:spPr>
        <p:txBody>
          <a:bodyPr/>
          <a:lstStyle>
            <a:lvl1pPr>
              <a:buFont typeface="+mj-lt"/>
              <a:buAutoNum type="arabicPeriod"/>
              <a:defRPr lang="en-US" sz="18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enter the step title</a:t>
            </a:r>
          </a:p>
        </p:txBody>
      </p:sp>
      <p:sp>
        <p:nvSpPr>
          <p:cNvPr id="27" name="Text Placeholder 2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87557" y="1442201"/>
            <a:ext cx="5859461" cy="7171660"/>
          </a:xfrm>
        </p:spPr>
        <p:txBody>
          <a:bodyPr/>
          <a:lstStyle>
            <a:lvl1pPr marL="0" indent="0">
              <a:buNone/>
              <a:defRPr lang="en-US" sz="1800" b="1" kern="120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kern="1200" smtClean="0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kern="1200" dirty="0" err="1">
                <a:solidFill>
                  <a:srgbClr val="28288A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enter the lesson introduction</a:t>
            </a:r>
          </a:p>
        </p:txBody>
      </p:sp>
      <p:grpSp>
        <p:nvGrpSpPr>
          <p:cNvPr id="11" name="Group 15"/>
          <p:cNvGrpSpPr/>
          <p:nvPr userDrawn="1"/>
        </p:nvGrpSpPr>
        <p:grpSpPr>
          <a:xfrm>
            <a:off x="7230516" y="1632319"/>
            <a:ext cx="5072095" cy="606100"/>
            <a:chOff x="1200776" y="2839510"/>
            <a:chExt cx="5072095" cy="591801"/>
          </a:xfrm>
        </p:grpSpPr>
        <p:sp>
          <p:nvSpPr>
            <p:cNvPr id="12" name="Rectangle à coins arrondis 23"/>
            <p:cNvSpPr/>
            <p:nvPr userDrawn="1"/>
          </p:nvSpPr>
          <p:spPr>
            <a:xfrm rot="10800000" flipV="1">
              <a:off x="2238497" y="2859804"/>
              <a:ext cx="4034374" cy="500066"/>
            </a:xfrm>
            <a:prstGeom prst="wedgeRoundRectCallout">
              <a:avLst>
                <a:gd name="adj1" fmla="val 62495"/>
                <a:gd name="adj2" fmla="val -4832"/>
                <a:gd name="adj3" fmla="val 16667"/>
              </a:avLst>
            </a:prstGeom>
            <a:solidFill>
              <a:srgbClr val="EEEDF3"/>
            </a:solidFill>
            <a:ln w="3175" cap="flat" cmpd="sng" algn="ctr">
              <a:solidFill>
                <a:srgbClr val="FFFFFF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890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1" noProof="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Here are the steps</a:t>
              </a:r>
              <a:r>
                <a:rPr lang="en-US" sz="1800" b="1" baseline="0" noProof="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800" b="1" noProof="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to be followed:</a:t>
              </a:r>
            </a:p>
          </p:txBody>
        </p:sp>
        <p:pic>
          <p:nvPicPr>
            <p:cNvPr id="15" name="Image 21" descr="personage qui montr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0776" y="2839510"/>
              <a:ext cx="718989" cy="59180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984250" y="1439678"/>
            <a:ext cx="11593515" cy="7535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2" r:id="rId4"/>
    <p:sldLayoutId id="2147483780" r:id="rId5"/>
    <p:sldLayoutId id="2147483781" r:id="rId6"/>
    <p:sldLayoutId id="2147483783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7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3" r:id="rId22"/>
    <p:sldLayoutId id="2147483774" r:id="rId23"/>
    <p:sldLayoutId id="2147483775" r:id="rId24"/>
    <p:sldLayoutId id="2147483772" r:id="rId25"/>
  </p:sldLayoutIdLst>
  <p:txStyles>
    <p:titleStyle>
      <a:lvl1pPr algn="l" defTabSz="1288856" rtl="0" fontAlgn="base">
        <a:spcBef>
          <a:spcPct val="0"/>
        </a:spcBef>
        <a:spcAft>
          <a:spcPct val="0"/>
        </a:spcAft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2pPr>
      <a:lvl3pPr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3pPr>
      <a:lvl4pPr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4pPr>
      <a:lvl5pPr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5pPr>
      <a:lvl6pPr marL="457131"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6pPr>
      <a:lvl7pPr marL="914263"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7pPr>
      <a:lvl8pPr marL="1371394"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8pPr>
      <a:lvl9pPr marL="1828524" algn="ctr" defTabSz="1288856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Calibri" pitchFamily="34" charset="0"/>
        </a:defRPr>
      </a:lvl9pPr>
    </p:titleStyle>
    <p:bodyStyle>
      <a:lvl1pPr marL="401578" indent="-401578" algn="l" defTabSz="1288856" rtl="0" fontAlgn="base">
        <a:spcBef>
          <a:spcPct val="20000"/>
        </a:spcBef>
        <a:spcAft>
          <a:spcPct val="0"/>
        </a:spcAft>
        <a:buFont typeface="+mj-lt"/>
        <a:buAutoNum type="arabicPeriod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030134" indent="-347611" algn="l" defTabSz="1288856" rtl="0" fontAlgn="base">
        <a:spcBef>
          <a:spcPct val="20000"/>
        </a:spcBef>
        <a:spcAft>
          <a:spcPct val="0"/>
        </a:spcAft>
        <a:buFont typeface="+mj-lt"/>
        <a:buAutoNum type="alphaL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715830" indent="-338087" algn="l" defTabSz="1288856" rtl="0" fontAlgn="base">
        <a:spcBef>
          <a:spcPct val="20000"/>
        </a:spcBef>
        <a:spcAft>
          <a:spcPct val="0"/>
        </a:spcAft>
        <a:buFont typeface="+mj-lt"/>
        <a:buAutoNum type="romanL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656" indent="-341261" algn="l" defTabSz="1288856" rtl="0" fontAlgn="base">
        <a:spcBef>
          <a:spcPct val="20000"/>
        </a:spcBef>
        <a:spcAft>
          <a:spcPct val="0"/>
        </a:spcAft>
        <a:buFont typeface="+mj-lt"/>
        <a:buAutoNum type="romanUcPeriod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903102" indent="-322214" algn="l" defTabSz="1288856" rtl="0" fontAlgn="base">
        <a:spcBef>
          <a:spcPct val="20000"/>
        </a:spcBef>
        <a:spcAft>
          <a:spcPct val="0"/>
        </a:spcAft>
        <a:buFont typeface="Arial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548572" indent="-322597" algn="l" defTabSz="129039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93768" indent="-322597" algn="l" defTabSz="129039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38963" indent="-322597" algn="l" defTabSz="129039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4158" indent="-322597" algn="l" defTabSz="129039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5195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90390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35585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0780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25975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71170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516365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61560" algn="l" defTabSz="129039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 err="1" smtClean="0"/>
              <a:t>Lesson</a:t>
            </a:r>
            <a:r>
              <a:rPr lang="fr-FR" sz="2400" dirty="0" smtClean="0"/>
              <a:t> 3: </a:t>
            </a:r>
            <a:r>
              <a:rPr lang="en-US" sz="2400" dirty="0" smtClean="0"/>
              <a:t>SCT General Packages</a:t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accent2"/>
                </a:solidFill>
              </a:rPr>
              <a:t/>
            </a:r>
            <a:br>
              <a:rPr lang="en-US" sz="2400" dirty="0" smtClean="0">
                <a:solidFill>
                  <a:schemeClr val="accent2"/>
                </a:solidFill>
              </a:rPr>
            </a:br>
            <a:r>
              <a:rPr lang="en-US" sz="2400" dirty="0" smtClean="0">
                <a:solidFill>
                  <a:schemeClr val="accent2"/>
                </a:solidFill>
              </a:rPr>
              <a:t/>
            </a:r>
            <a:br>
              <a:rPr lang="en-US" sz="2400" dirty="0" smtClean="0">
                <a:solidFill>
                  <a:schemeClr val="accent2"/>
                </a:solidFill>
              </a:rPr>
            </a:br>
            <a:endParaRPr lang="ru-RU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766527" y="2581651"/>
            <a:ext cx="4276899" cy="4755669"/>
          </a:xfrm>
        </p:spPr>
        <p:txBody>
          <a:bodyPr/>
          <a:lstStyle/>
          <a:p>
            <a:pPr lvl="0">
              <a:buNone/>
            </a:pPr>
            <a:r>
              <a:rPr lang="en-US" i="1" dirty="0" smtClean="0">
                <a:solidFill>
                  <a:srgbClr val="3F0077"/>
                </a:solidFill>
              </a:rPr>
              <a:t>	</a:t>
            </a:r>
            <a:r>
              <a:rPr lang="en-US" i="1" dirty="0"/>
              <a:t>Overview of Studio Customization Toolkit (SCT)</a:t>
            </a:r>
            <a:endParaRPr lang="en-US" b="1" i="1" dirty="0">
              <a:solidFill>
                <a:srgbClr val="F28411"/>
              </a:solidFill>
            </a:endParaRPr>
          </a:p>
          <a:p>
            <a:pPr lvl="0">
              <a:buNone/>
            </a:pPr>
            <a:r>
              <a:rPr lang="en-US" i="1" dirty="0" smtClean="0">
                <a:solidFill>
                  <a:srgbClr val="3F0077"/>
                </a:solidFill>
              </a:rPr>
              <a:t>	SCT </a:t>
            </a:r>
            <a:r>
              <a:rPr lang="en-US" i="1" dirty="0">
                <a:solidFill>
                  <a:srgbClr val="3F0077"/>
                </a:solidFill>
              </a:rPr>
              <a:t>in Java Program Objects (JPOs</a:t>
            </a:r>
            <a:r>
              <a:rPr lang="en-US" i="1" dirty="0" smtClean="0">
                <a:solidFill>
                  <a:srgbClr val="3F0077"/>
                </a:solidFill>
              </a:rPr>
              <a:t>)</a:t>
            </a:r>
            <a:endParaRPr lang="en-US" i="1" dirty="0">
              <a:solidFill>
                <a:srgbClr val="3F0077"/>
              </a:solidFill>
            </a:endParaRPr>
          </a:p>
          <a:p>
            <a:pPr lvl="0">
              <a:buNone/>
            </a:pPr>
            <a:r>
              <a:rPr lang="en-US" b="1" i="1" dirty="0" smtClean="0">
                <a:solidFill>
                  <a:srgbClr val="F28411"/>
                </a:solidFill>
              </a:rPr>
              <a:t>3.	SCT </a:t>
            </a:r>
            <a:r>
              <a:rPr lang="en-US" b="1" i="1" dirty="0">
                <a:solidFill>
                  <a:srgbClr val="F28411"/>
                </a:solidFill>
              </a:rPr>
              <a:t>General </a:t>
            </a:r>
            <a:r>
              <a:rPr lang="en-US" b="1" i="1" dirty="0" smtClean="0">
                <a:solidFill>
                  <a:srgbClr val="F28411"/>
                </a:solidFill>
              </a:rPr>
              <a:t>Packages</a:t>
            </a:r>
            <a:endParaRPr lang="en-US" dirty="0">
              <a:solidFill>
                <a:srgbClr val="3F0077"/>
              </a:solidFill>
            </a:endParaRPr>
          </a:p>
          <a:p>
            <a:pPr lvl="0">
              <a:buNone/>
            </a:pPr>
            <a:r>
              <a:rPr lang="en-US" dirty="0" smtClean="0">
                <a:solidFill>
                  <a:srgbClr val="3F0077"/>
                </a:solidFill>
              </a:rPr>
              <a:t>4.	SCT </a:t>
            </a:r>
            <a:r>
              <a:rPr lang="en-US" dirty="0">
                <a:solidFill>
                  <a:srgbClr val="3F0077"/>
                </a:solidFill>
              </a:rPr>
              <a:t>and Commonly Used Classes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</p:txBody>
      </p:sp>
      <p:sp>
        <p:nvSpPr>
          <p:cNvPr id="5" name="Text Placeholder 3"/>
          <p:cNvSpPr txBox="1">
            <a:spLocks/>
          </p:cNvSpPr>
          <p:nvPr/>
        </p:nvSpPr>
        <p:spPr bwMode="auto">
          <a:xfrm>
            <a:off x="984250" y="1484313"/>
            <a:ext cx="5859461" cy="717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 this lesson  you will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learn how 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to use SCT in general packages.</a:t>
            </a:r>
          </a:p>
          <a:p>
            <a:pPr marL="0" marR="0" lvl="0" indent="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Rectangle à coins arrondis 23"/>
          <p:cNvSpPr/>
          <p:nvPr/>
        </p:nvSpPr>
        <p:spPr>
          <a:xfrm rot="10800000" flipV="1">
            <a:off x="8268237" y="1653103"/>
            <a:ext cx="4174134" cy="512149"/>
          </a:xfrm>
          <a:prstGeom prst="wedgeRoundRectCallout">
            <a:avLst>
              <a:gd name="adj1" fmla="val 62495"/>
              <a:gd name="adj2" fmla="val -4832"/>
              <a:gd name="adj3" fmla="val 16667"/>
            </a:avLst>
          </a:prstGeom>
          <a:solidFill>
            <a:srgbClr val="EEEDF3"/>
          </a:solidFill>
          <a:ln w="3175" cap="flat" cmpd="sng" algn="ctr">
            <a:solidFill>
              <a:srgbClr val="FFFF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noProof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Here are the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lessons</a:t>
            </a:r>
            <a:r>
              <a:rPr lang="en-US" sz="1800" b="1" baseline="0" noProof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noProof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be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covered</a:t>
            </a:r>
            <a:r>
              <a:rPr lang="en-US" sz="1800" b="1" noProof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pic>
        <p:nvPicPr>
          <p:cNvPr id="7" name="Picture 3" descr="E:\users\qpz\V6_Templates\Images\Bullets\tip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9245" y="3124745"/>
            <a:ext cx="367022" cy="361148"/>
          </a:xfrm>
          <a:prstGeom prst="rect">
            <a:avLst/>
          </a:prstGeom>
          <a:noFill/>
        </p:spPr>
      </p:pic>
      <p:pic>
        <p:nvPicPr>
          <p:cNvPr id="8" name="Picture 3" descr="E:\users\qpz\V6_Templates\Images\Bullets\tip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3845" y="2565945"/>
            <a:ext cx="367022" cy="3611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20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DomainObject</a:t>
            </a:r>
            <a:r>
              <a:rPr lang="en-US" dirty="0"/>
              <a:t> Class </a:t>
            </a:r>
            <a:r>
              <a:rPr lang="en-US" dirty="0" smtClean="0"/>
              <a:t>Inheritance (2/2)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Wherever you can use </a:t>
            </a:r>
            <a:r>
              <a:rPr lang="en-US" dirty="0" err="1" smtClean="0"/>
              <a:t>BusinessObject</a:t>
            </a:r>
            <a:r>
              <a:rPr lang="en-US" dirty="0" smtClean="0"/>
              <a:t> class, use </a:t>
            </a:r>
            <a:r>
              <a:rPr lang="en-US" dirty="0" err="1" smtClean="0"/>
              <a:t>DomainObject</a:t>
            </a:r>
            <a:r>
              <a:rPr lang="en-US" dirty="0" smtClean="0"/>
              <a:t> class </a:t>
            </a:r>
            <a:r>
              <a:rPr lang="en-US" dirty="0"/>
              <a:t>instead </a:t>
            </a:r>
            <a:r>
              <a:rPr lang="en-US" dirty="0" smtClean="0"/>
              <a:t>(if developing </a:t>
            </a:r>
            <a:r>
              <a:rPr lang="en-US" dirty="0"/>
              <a:t>an </a:t>
            </a:r>
            <a:r>
              <a:rPr lang="en-US" dirty="0" smtClean="0"/>
              <a:t>ENOVIA </a:t>
            </a:r>
            <a:r>
              <a:rPr lang="en-US" dirty="0"/>
              <a:t>application on top </a:t>
            </a:r>
            <a:r>
              <a:rPr lang="en-US" dirty="0" smtClean="0"/>
              <a:t>of BPS).</a:t>
            </a:r>
          </a:p>
          <a:p>
            <a:endParaRPr lang="en-US" dirty="0" smtClean="0"/>
          </a:p>
          <a:p>
            <a:r>
              <a:rPr lang="en-US" dirty="0" smtClean="0"/>
              <a:t>Because of inheritance, </a:t>
            </a:r>
            <a:r>
              <a:rPr lang="en-US" dirty="0" err="1" smtClean="0"/>
              <a:t>DomainObject</a:t>
            </a:r>
            <a:r>
              <a:rPr lang="en-US" dirty="0" smtClean="0"/>
              <a:t> class contains all methods, provided by </a:t>
            </a:r>
            <a:r>
              <a:rPr lang="en-US" dirty="0" err="1" smtClean="0"/>
              <a:t>BusinessObject</a:t>
            </a:r>
            <a:r>
              <a:rPr lang="en-US" dirty="0" smtClean="0"/>
              <a:t> class plus general Constants, which can be used as </a:t>
            </a:r>
            <a:r>
              <a:rPr lang="en-US" dirty="0" err="1" smtClean="0"/>
              <a:t>selectables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If SCT method returns </a:t>
            </a:r>
            <a:r>
              <a:rPr lang="en-US" dirty="0" err="1" smtClean="0"/>
              <a:t>BusinessObject</a:t>
            </a:r>
            <a:r>
              <a:rPr lang="en-US" dirty="0" smtClean="0"/>
              <a:t> translate it into </a:t>
            </a:r>
            <a:r>
              <a:rPr lang="en-US" dirty="0" err="1" smtClean="0"/>
              <a:t>DomainObject</a:t>
            </a:r>
            <a:r>
              <a:rPr lang="en-US" dirty="0" smtClean="0"/>
              <a:t> using </a:t>
            </a:r>
            <a:r>
              <a:rPr lang="en-US" dirty="0" err="1" smtClean="0"/>
              <a:t>DomainObject</a:t>
            </a:r>
            <a:r>
              <a:rPr lang="en-US" dirty="0" smtClean="0"/>
              <a:t> constructor.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4107585"/>
            <a:ext cx="3671054" cy="2775991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820863" y="6345382"/>
            <a:ext cx="3671054" cy="538194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9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DomainObject</a:t>
            </a:r>
            <a:r>
              <a:rPr lang="en-US" dirty="0"/>
              <a:t> </a:t>
            </a:r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Default (empty) constructor (used to create new object in ENOVIA Database):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Constructor with Object ID:</a:t>
            </a:r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Constructor from </a:t>
            </a:r>
            <a:r>
              <a:rPr lang="en-US" dirty="0" err="1" smtClean="0"/>
              <a:t>BusinessObject</a:t>
            </a:r>
            <a:r>
              <a:rPr lang="en-US" dirty="0" smtClean="0"/>
              <a:t>: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1896126"/>
            <a:ext cx="8334667" cy="506666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3492075"/>
            <a:ext cx="4712000" cy="519333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5110893"/>
            <a:ext cx="4420667" cy="760001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01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DomainObject</a:t>
            </a:r>
            <a:r>
              <a:rPr lang="en-US" dirty="0"/>
              <a:t> </a:t>
            </a:r>
            <a:r>
              <a:rPr lang="en-US" dirty="0" smtClean="0"/>
              <a:t>Methods (1/4)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get the Business object basics, use the following methods:</a:t>
            </a:r>
          </a:p>
          <a:p>
            <a:endParaRPr lang="en-US" dirty="0"/>
          </a:p>
          <a:p>
            <a:pPr lvl="1"/>
            <a:r>
              <a:rPr lang="en-US" b="1" dirty="0" err="1" smtClean="0">
                <a:solidFill>
                  <a:schemeClr val="accent2"/>
                </a:solidFill>
              </a:rPr>
              <a:t>getObjectId</a:t>
            </a:r>
            <a:r>
              <a:rPr lang="en-US" b="1" dirty="0" smtClean="0">
                <a:solidFill>
                  <a:schemeClr val="accent2"/>
                </a:solidFill>
              </a:rPr>
              <a:t>(context)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b="1" dirty="0" err="1">
                <a:solidFill>
                  <a:schemeClr val="accent2"/>
                </a:solidFill>
              </a:rPr>
              <a:t>getInfo</a:t>
            </a:r>
            <a:r>
              <a:rPr lang="en-US" b="1" dirty="0">
                <a:solidFill>
                  <a:schemeClr val="accent2"/>
                </a:solidFill>
              </a:rPr>
              <a:t>(context, "type</a:t>
            </a:r>
            <a:r>
              <a:rPr lang="en-US" b="1" dirty="0" smtClean="0">
                <a:solidFill>
                  <a:schemeClr val="accent2"/>
                </a:solidFill>
              </a:rPr>
              <a:t>")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b="1" dirty="0" err="1">
                <a:solidFill>
                  <a:schemeClr val="accent2"/>
                </a:solidFill>
              </a:rPr>
              <a:t>getInfo</a:t>
            </a:r>
            <a:r>
              <a:rPr lang="en-US" b="1" dirty="0">
                <a:solidFill>
                  <a:schemeClr val="accent2"/>
                </a:solidFill>
              </a:rPr>
              <a:t>(context, "name</a:t>
            </a:r>
            <a:r>
              <a:rPr lang="en-US" b="1" dirty="0" smtClean="0">
                <a:solidFill>
                  <a:schemeClr val="accent2"/>
                </a:solidFill>
              </a:rPr>
              <a:t>")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b="1" dirty="0" err="1">
                <a:solidFill>
                  <a:schemeClr val="accent2"/>
                </a:solidFill>
              </a:rPr>
              <a:t>getInfo</a:t>
            </a:r>
            <a:r>
              <a:rPr lang="en-US" b="1" dirty="0">
                <a:solidFill>
                  <a:schemeClr val="accent2"/>
                </a:solidFill>
              </a:rPr>
              <a:t>(context, "revision</a:t>
            </a:r>
            <a:r>
              <a:rPr lang="en-US" b="1" dirty="0" smtClean="0">
                <a:solidFill>
                  <a:schemeClr val="accent2"/>
                </a:solidFill>
              </a:rPr>
              <a:t>")</a:t>
            </a:r>
          </a:p>
          <a:p>
            <a:pPr lvl="1"/>
            <a:r>
              <a:rPr lang="en-US" b="1" dirty="0" err="1" smtClean="0">
                <a:solidFill>
                  <a:schemeClr val="accent2"/>
                </a:solidFill>
              </a:rPr>
              <a:t>getPolicy</a:t>
            </a:r>
            <a:r>
              <a:rPr lang="en-US" b="1" dirty="0" smtClean="0">
                <a:solidFill>
                  <a:schemeClr val="accent2"/>
                </a:solidFill>
              </a:rPr>
              <a:t>(context</a:t>
            </a:r>
            <a:r>
              <a:rPr lang="en-US" b="1" dirty="0">
                <a:solidFill>
                  <a:schemeClr val="accent2"/>
                </a:solidFill>
              </a:rPr>
              <a:t>); / </a:t>
            </a:r>
            <a:r>
              <a:rPr lang="en-US" b="1" dirty="0" err="1" smtClean="0">
                <a:solidFill>
                  <a:schemeClr val="accent2"/>
                </a:solidFill>
              </a:rPr>
              <a:t>getInfo</a:t>
            </a:r>
            <a:r>
              <a:rPr lang="en-US" b="1" dirty="0" smtClean="0">
                <a:solidFill>
                  <a:schemeClr val="accent2"/>
                </a:solidFill>
              </a:rPr>
              <a:t>(context</a:t>
            </a:r>
            <a:r>
              <a:rPr lang="en-US" b="1" dirty="0">
                <a:solidFill>
                  <a:schemeClr val="accent2"/>
                </a:solidFill>
              </a:rPr>
              <a:t>, “policy</a:t>
            </a:r>
            <a:r>
              <a:rPr lang="en-US" b="1" dirty="0" smtClean="0">
                <a:solidFill>
                  <a:schemeClr val="accent2"/>
                </a:solidFill>
              </a:rPr>
              <a:t>")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read </a:t>
            </a:r>
            <a:r>
              <a:rPr lang="en-US" dirty="0" smtClean="0"/>
              <a:t>multiple </a:t>
            </a:r>
            <a:r>
              <a:rPr lang="en-US" dirty="0"/>
              <a:t>values use </a:t>
            </a:r>
            <a:r>
              <a:rPr lang="en-US" dirty="0" err="1">
                <a:solidFill>
                  <a:schemeClr val="accent2"/>
                </a:solidFill>
              </a:rPr>
              <a:t>getInfo</a:t>
            </a:r>
            <a:r>
              <a:rPr lang="en-US" dirty="0" smtClean="0"/>
              <a:t>, which returns </a:t>
            </a:r>
            <a:r>
              <a:rPr lang="en-US" dirty="0"/>
              <a:t>Map </a:t>
            </a:r>
            <a:r>
              <a:rPr lang="en-US" dirty="0" smtClean="0"/>
              <a:t>object: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err="1" smtClean="0">
                <a:solidFill>
                  <a:schemeClr val="accent2"/>
                </a:solidFill>
              </a:rPr>
              <a:t>getInfo</a:t>
            </a:r>
            <a:r>
              <a:rPr lang="en-US" b="1" dirty="0" smtClean="0">
                <a:solidFill>
                  <a:schemeClr val="accent2"/>
                </a:solidFill>
              </a:rPr>
              <a:t>(context</a:t>
            </a:r>
            <a:r>
              <a:rPr lang="en-US" b="1" dirty="0">
                <a:solidFill>
                  <a:schemeClr val="accent2"/>
                </a:solidFill>
              </a:rPr>
              <a:t>, </a:t>
            </a:r>
            <a:r>
              <a:rPr lang="en-US" b="1" dirty="0" err="1">
                <a:solidFill>
                  <a:schemeClr val="accent2"/>
                </a:solidFill>
              </a:rPr>
              <a:t>objectSelects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2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DomainObject</a:t>
            </a:r>
            <a:r>
              <a:rPr lang="en-US" dirty="0"/>
              <a:t> </a:t>
            </a:r>
            <a:r>
              <a:rPr lang="en-US" dirty="0" smtClean="0"/>
              <a:t>Methods (2/4)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change the </a:t>
            </a:r>
            <a:r>
              <a:rPr lang="en-US" dirty="0"/>
              <a:t>Business </a:t>
            </a:r>
            <a:r>
              <a:rPr lang="en-US" dirty="0" smtClean="0"/>
              <a:t>object </a:t>
            </a:r>
            <a:r>
              <a:rPr lang="en-US" dirty="0"/>
              <a:t>basics, use the following methods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 err="1">
                <a:solidFill>
                  <a:schemeClr val="accent2"/>
                </a:solidFill>
              </a:rPr>
              <a:t>setName</a:t>
            </a:r>
            <a:r>
              <a:rPr lang="en-US" b="1" dirty="0">
                <a:solidFill>
                  <a:schemeClr val="accent2"/>
                </a:solidFill>
              </a:rPr>
              <a:t>(context, "New Name</a:t>
            </a:r>
            <a:r>
              <a:rPr lang="en-US" b="1" dirty="0" smtClean="0">
                <a:solidFill>
                  <a:schemeClr val="accent2"/>
                </a:solidFill>
              </a:rPr>
              <a:t>")</a:t>
            </a:r>
          </a:p>
          <a:p>
            <a:pPr lvl="1"/>
            <a:r>
              <a:rPr lang="en-US" b="1" dirty="0" err="1">
                <a:solidFill>
                  <a:schemeClr val="accent2"/>
                </a:solidFill>
              </a:rPr>
              <a:t>setVault</a:t>
            </a:r>
            <a:r>
              <a:rPr lang="en-US" b="1" dirty="0">
                <a:solidFill>
                  <a:schemeClr val="accent2"/>
                </a:solidFill>
              </a:rPr>
              <a:t>(context, "New Vault</a:t>
            </a:r>
            <a:r>
              <a:rPr lang="en-US" b="1" dirty="0" smtClean="0">
                <a:solidFill>
                  <a:schemeClr val="accent2"/>
                </a:solidFill>
              </a:rPr>
              <a:t>")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b="1" dirty="0" err="1" smtClean="0">
                <a:solidFill>
                  <a:schemeClr val="accent2"/>
                </a:solidFill>
              </a:rPr>
              <a:t>setPolicy</a:t>
            </a:r>
            <a:r>
              <a:rPr lang="en-US" b="1" dirty="0" smtClean="0">
                <a:solidFill>
                  <a:schemeClr val="accent2"/>
                </a:solidFill>
              </a:rPr>
              <a:t>(context</a:t>
            </a:r>
            <a:r>
              <a:rPr lang="en-US" b="1" dirty="0">
                <a:solidFill>
                  <a:schemeClr val="accent2"/>
                </a:solidFill>
              </a:rPr>
              <a:t>, "New </a:t>
            </a:r>
            <a:r>
              <a:rPr lang="en-US" b="1" dirty="0" smtClean="0">
                <a:solidFill>
                  <a:schemeClr val="accent2"/>
                </a:solidFill>
              </a:rPr>
              <a:t>Policy")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/>
              <a:t>If multiple changes required, use the following method to reduce database calls:</a:t>
            </a:r>
            <a:endParaRPr lang="en-US" dirty="0"/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change(context, “New Type”, “New Name”, “New Revision”, “New Vault”, “New Policy”)</a:t>
            </a:r>
          </a:p>
        </p:txBody>
      </p:sp>
    </p:spTree>
    <p:extLst>
      <p:ext uri="{BB962C8B-B14F-4D97-AF65-F5344CB8AC3E}">
        <p14:creationId xmlns:p14="http://schemas.microsoft.com/office/powerpoint/2010/main" val="13691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DomainObject</a:t>
            </a:r>
            <a:r>
              <a:rPr lang="en-US" dirty="0"/>
              <a:t> </a:t>
            </a:r>
            <a:r>
              <a:rPr lang="en-US" dirty="0" smtClean="0"/>
              <a:t>Methods (3/4)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To get the other Business object details, use the following methods:</a:t>
            </a:r>
            <a:endParaRPr lang="en-US" dirty="0"/>
          </a:p>
          <a:p>
            <a:pPr lvl="1"/>
            <a:r>
              <a:rPr lang="en-US" b="1" dirty="0" err="1">
                <a:solidFill>
                  <a:schemeClr val="accent2"/>
                </a:solidFill>
              </a:rPr>
              <a:t>getDescription</a:t>
            </a:r>
            <a:r>
              <a:rPr lang="en-US" b="1" dirty="0">
                <a:solidFill>
                  <a:schemeClr val="accent2"/>
                </a:solidFill>
              </a:rPr>
              <a:t>(context)</a:t>
            </a:r>
          </a:p>
          <a:p>
            <a:pPr lvl="1"/>
            <a:r>
              <a:rPr lang="en-US" b="1" dirty="0" err="1">
                <a:solidFill>
                  <a:schemeClr val="accent2"/>
                </a:solidFill>
              </a:rPr>
              <a:t>getOwner</a:t>
            </a:r>
            <a:r>
              <a:rPr lang="en-US" b="1" dirty="0">
                <a:solidFill>
                  <a:schemeClr val="accent2"/>
                </a:solidFill>
              </a:rPr>
              <a:t>(context)</a:t>
            </a:r>
          </a:p>
          <a:p>
            <a:pPr lvl="1"/>
            <a:r>
              <a:rPr lang="en-US" b="1" dirty="0" err="1">
                <a:solidFill>
                  <a:schemeClr val="accent2"/>
                </a:solidFill>
              </a:rPr>
              <a:t>getModified</a:t>
            </a:r>
            <a:r>
              <a:rPr lang="en-US" b="1" dirty="0">
                <a:solidFill>
                  <a:schemeClr val="accent2"/>
                </a:solidFill>
              </a:rPr>
              <a:t>(context</a:t>
            </a:r>
            <a:r>
              <a:rPr lang="en-US" b="1" dirty="0" smtClean="0">
                <a:solidFill>
                  <a:schemeClr val="accent2"/>
                </a:solidFill>
              </a:rPr>
              <a:t>)</a:t>
            </a:r>
            <a:endParaRPr lang="en-US" b="1" dirty="0">
              <a:solidFill>
                <a:schemeClr val="accent2"/>
              </a:solidFill>
            </a:endParaRPr>
          </a:p>
          <a:p>
            <a:pPr lvl="1"/>
            <a:r>
              <a:rPr lang="en-US" b="1" dirty="0" err="1">
                <a:solidFill>
                  <a:schemeClr val="accent2"/>
                </a:solidFill>
              </a:rPr>
              <a:t>getAttributeValue</a:t>
            </a:r>
            <a:r>
              <a:rPr lang="en-US" b="1" dirty="0">
                <a:solidFill>
                  <a:schemeClr val="accent2"/>
                </a:solidFill>
              </a:rPr>
              <a:t>(context, "Attribute Name")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set them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 err="1">
                <a:solidFill>
                  <a:schemeClr val="accent2"/>
                </a:solidFill>
              </a:rPr>
              <a:t>setDescription</a:t>
            </a:r>
            <a:r>
              <a:rPr lang="en-US" b="1" dirty="0">
                <a:solidFill>
                  <a:schemeClr val="accent2"/>
                </a:solidFill>
              </a:rPr>
              <a:t>(context, "New Description")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…</a:t>
            </a:r>
          </a:p>
          <a:p>
            <a:pPr lvl="1"/>
            <a:r>
              <a:rPr lang="en-US" b="1" dirty="0" err="1" smtClean="0">
                <a:solidFill>
                  <a:schemeClr val="accent2"/>
                </a:solidFill>
              </a:rPr>
              <a:t>setAttributeValue</a:t>
            </a:r>
            <a:r>
              <a:rPr lang="en-US" b="1" dirty="0" smtClean="0">
                <a:solidFill>
                  <a:schemeClr val="accent2"/>
                </a:solidFill>
              </a:rPr>
              <a:t>(context</a:t>
            </a:r>
            <a:r>
              <a:rPr lang="en-US" b="1" dirty="0">
                <a:solidFill>
                  <a:schemeClr val="accent2"/>
                </a:solidFill>
              </a:rPr>
              <a:t>, "Attribute Name", "Attribute Value")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DomainObject</a:t>
            </a:r>
            <a:r>
              <a:rPr lang="en-US" dirty="0"/>
              <a:t> </a:t>
            </a:r>
            <a:r>
              <a:rPr lang="en-US" dirty="0" smtClean="0"/>
              <a:t>Methods (4/4)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Other commonly used methods:</a:t>
            </a:r>
            <a:endParaRPr lang="en-US" dirty="0"/>
          </a:p>
          <a:p>
            <a:pPr lvl="1"/>
            <a:r>
              <a:rPr lang="en-US" b="1" dirty="0" err="1" smtClean="0">
                <a:solidFill>
                  <a:schemeClr val="accent2"/>
                </a:solidFill>
              </a:rPr>
              <a:t>getRelatedObjects</a:t>
            </a:r>
            <a:r>
              <a:rPr lang="en-US" b="1" dirty="0" smtClean="0">
                <a:solidFill>
                  <a:schemeClr val="accent2"/>
                </a:solidFill>
              </a:rPr>
              <a:t>(…)</a:t>
            </a:r>
          </a:p>
          <a:p>
            <a:pPr lvl="1"/>
            <a:r>
              <a:rPr lang="en-US" b="1" dirty="0" err="1" smtClean="0">
                <a:solidFill>
                  <a:schemeClr val="accent2"/>
                </a:solidFill>
              </a:rPr>
              <a:t>addRelatedObjects</a:t>
            </a:r>
            <a:r>
              <a:rPr lang="en-US" b="1" dirty="0" smtClean="0">
                <a:solidFill>
                  <a:schemeClr val="accent2"/>
                </a:solidFill>
              </a:rPr>
              <a:t>(…)</a:t>
            </a:r>
          </a:p>
          <a:p>
            <a:pPr lvl="1"/>
            <a:r>
              <a:rPr lang="en-US" b="1" dirty="0" err="1" smtClean="0">
                <a:solidFill>
                  <a:schemeClr val="accent2"/>
                </a:solidFill>
              </a:rPr>
              <a:t>findObjects</a:t>
            </a:r>
            <a:r>
              <a:rPr lang="en-US" b="1" dirty="0" smtClean="0">
                <a:solidFill>
                  <a:schemeClr val="accent2"/>
                </a:solidFill>
              </a:rPr>
              <a:t>(…)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DomainObject</a:t>
            </a:r>
            <a:r>
              <a:rPr lang="en-US" dirty="0" smtClean="0"/>
              <a:t> class and its methods, you can do any kind of manipulations with Business Objects, like in ENOVIA Matrix Navigator or MQL.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9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DomainConstants</a:t>
            </a:r>
            <a:r>
              <a:rPr lang="en-US" dirty="0" smtClean="0"/>
              <a:t> Interface (1/2)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DomainObject</a:t>
            </a:r>
            <a:r>
              <a:rPr lang="en-US" dirty="0" smtClean="0"/>
              <a:t> class implements </a:t>
            </a:r>
            <a:r>
              <a:rPr lang="en-US" dirty="0" err="1"/>
              <a:t>DomainConstants</a:t>
            </a:r>
            <a:r>
              <a:rPr lang="en-US" dirty="0"/>
              <a:t> </a:t>
            </a:r>
            <a:r>
              <a:rPr lang="en-US" dirty="0" smtClean="0"/>
              <a:t>interface, which contains BPS administrative object names and their selectable(s), defined as String constants.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746" y="2302653"/>
            <a:ext cx="6068092" cy="3141726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4334937"/>
            <a:ext cx="5219700" cy="4267200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65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DomainConstants</a:t>
            </a:r>
            <a:r>
              <a:rPr lang="en-US" dirty="0" smtClean="0"/>
              <a:t> Interface (2/2)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Avoid </a:t>
            </a:r>
            <a:r>
              <a:rPr lang="en-US" dirty="0"/>
              <a:t>using the </a:t>
            </a:r>
            <a:r>
              <a:rPr lang="en-US" dirty="0" err="1"/>
              <a:t>DomainConstants</a:t>
            </a:r>
            <a:r>
              <a:rPr lang="en-US" dirty="0"/>
              <a:t> </a:t>
            </a:r>
            <a:r>
              <a:rPr lang="en-US" dirty="0" smtClean="0"/>
              <a:t>interface directly: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err="1" smtClean="0"/>
              <a:t>DomainObject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smtClean="0"/>
              <a:t>instead: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Or, if created method belongs to class, derived from </a:t>
            </a:r>
            <a:r>
              <a:rPr lang="en-US" dirty="0" err="1" smtClean="0"/>
              <a:t>DomainObject</a:t>
            </a:r>
            <a:r>
              <a:rPr lang="en-US" dirty="0" smtClean="0"/>
              <a:t> class, you can use constants directly: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2" y="3819248"/>
            <a:ext cx="6661727" cy="460652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2" y="1888660"/>
            <a:ext cx="6340527" cy="460840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4403672"/>
            <a:ext cx="5240337" cy="428579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07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Business Object Details with BPS </a:t>
            </a:r>
            <a:r>
              <a:rPr lang="en-US" dirty="0" err="1" smtClean="0"/>
              <a:t>DomainObject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98843" y="1166964"/>
            <a:ext cx="11572956" cy="7863486"/>
          </a:xfrm>
        </p:spPr>
        <p:txBody>
          <a:bodyPr/>
          <a:lstStyle/>
          <a:p>
            <a:r>
              <a:rPr lang="en-US" dirty="0" smtClean="0"/>
              <a:t>.The </a:t>
            </a:r>
            <a:r>
              <a:rPr lang="en-US" dirty="0" smtClean="0">
                <a:latin typeface="Arial Black" pitchFamily="34" charset="0"/>
              </a:rPr>
              <a:t>DomainObject</a:t>
            </a:r>
            <a:r>
              <a:rPr lang="en-US" dirty="0" smtClean="0"/>
              <a:t> class that resides in framework.jar (and has been derived from the </a:t>
            </a:r>
            <a:r>
              <a:rPr lang="en-US" dirty="0" err="1" smtClean="0">
                <a:latin typeface="Arial Black" pitchFamily="34" charset="0"/>
              </a:rPr>
              <a:t>BusinessObject</a:t>
            </a:r>
            <a:r>
              <a:rPr lang="en-US" dirty="0" smtClean="0"/>
              <a:t> class that resides in eMatrixServletRMI.jar) provides the </a:t>
            </a:r>
            <a:r>
              <a:rPr lang="en-US" dirty="0" err="1" smtClean="0">
                <a:latin typeface="Arial Black" pitchFamily="34" charset="0"/>
              </a:rPr>
              <a:t>getInfo</a:t>
            </a:r>
            <a:r>
              <a:rPr lang="en-US" dirty="0" smtClean="0">
                <a:latin typeface="Arial Black" pitchFamily="34" charset="0"/>
              </a:rPr>
              <a:t>()</a:t>
            </a:r>
            <a:r>
              <a:rPr lang="en-US" dirty="0" smtClean="0"/>
              <a:t> method that can be used to get hold of any Business Object details.</a:t>
            </a:r>
          </a:p>
          <a:p>
            <a:endParaRPr lang="en-US" dirty="0" smtClean="0"/>
          </a:p>
          <a:p>
            <a:r>
              <a:rPr lang="en-US" b="1" dirty="0" smtClean="0"/>
              <a:t>Example 1:</a:t>
            </a:r>
          </a:p>
          <a:p>
            <a:endParaRPr lang="en-US" b="1" dirty="0" smtClean="0"/>
          </a:p>
          <a:p>
            <a:pPr marL="0" lvl="0" indent="0">
              <a:buSzTx/>
              <a:buNone/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Example 2: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76325" y="3086260"/>
            <a:ext cx="11721599" cy="3481387"/>
          </a:xfrm>
          <a:prstGeom prst="rect">
            <a:avLst/>
          </a:prstGeom>
        </p:spPr>
        <p:txBody>
          <a:bodyPr/>
          <a:lstStyle/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DomainObject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DomainObject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objId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  </a:t>
            </a:r>
          </a:p>
          <a:p>
            <a:pPr marL="401578" lvl="0" indent="-401578" defTabSz="1288856">
              <a:spcBef>
                <a:spcPct val="20000"/>
              </a:spcBef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("Vault = " +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dom.getInfo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(context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,"vault"));</a:t>
            </a:r>
          </a:p>
          <a:p>
            <a:pPr marL="401578" lvl="0" indent="-401578" defTabSz="1288856">
              <a:spcBef>
                <a:spcPct val="20000"/>
              </a:spcBef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("Owner = " +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dom.getInfo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context,"owner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"));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DomainObject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DomainObject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objId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  </a:t>
            </a:r>
          </a:p>
          <a:p>
            <a:pPr marL="401578" lvl="0" indent="-401578" defTabSz="1288856">
              <a:spcBef>
                <a:spcPct val="20000"/>
              </a:spcBef>
              <a:defRPr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("Attribute[Cost] = " + d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om.getInfo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context,"attribute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[Cost]"));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425576" y="8486942"/>
            <a:ext cx="11023098" cy="584786"/>
          </a:xfrm>
          <a:prstGeom prst="rect">
            <a:avLst/>
          </a:prstGeom>
          <a:solidFill>
            <a:srgbClr val="FFC000"/>
          </a:soli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square" lIns="91449" tIns="45725" rIns="91449" bIns="4572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err="1" smtClean="0">
                <a:solidFill>
                  <a:srgbClr val="000080"/>
                </a:solidFill>
              </a:rPr>
              <a:t>Domain.getInfo</a:t>
            </a:r>
            <a:r>
              <a:rPr lang="en-US" sz="1600" b="1" dirty="0" smtClean="0">
                <a:solidFill>
                  <a:srgbClr val="000080"/>
                </a:solidFill>
              </a:rPr>
              <a:t>() accepts any valid MQL Business Object </a:t>
            </a:r>
            <a:r>
              <a:rPr lang="en-US" sz="1600" b="1" dirty="0" err="1" smtClean="0">
                <a:solidFill>
                  <a:srgbClr val="000080"/>
                </a:solidFill>
              </a:rPr>
              <a:t>selectables</a:t>
            </a:r>
            <a:r>
              <a:rPr lang="en-US" sz="1600" b="1" dirty="0" smtClean="0">
                <a:solidFill>
                  <a:srgbClr val="000080"/>
                </a:solidFill>
              </a:rPr>
              <a:t> (in MQL Command Editor use </a:t>
            </a:r>
            <a:r>
              <a:rPr lang="en-US" sz="16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print bus selectable;</a:t>
            </a:r>
            <a:r>
              <a:rPr lang="en-US" sz="1600" b="1" dirty="0" smtClean="0">
                <a:solidFill>
                  <a:srgbClr val="000080"/>
                </a:solidFill>
              </a:rPr>
              <a:t> to find all possible </a:t>
            </a:r>
            <a:r>
              <a:rPr lang="en-US" sz="1600" b="1" dirty="0" err="1" smtClean="0">
                <a:solidFill>
                  <a:srgbClr val="000080"/>
                </a:solidFill>
              </a:rPr>
              <a:t>selectables</a:t>
            </a:r>
            <a:r>
              <a:rPr lang="en-US" sz="1600" b="1" dirty="0" smtClean="0">
                <a:solidFill>
                  <a:srgbClr val="000080"/>
                </a:solidFill>
              </a:rPr>
              <a:t> for Business Objects) </a:t>
            </a:r>
            <a:endParaRPr lang="en-US" sz="1600" b="1" dirty="0">
              <a:solidFill>
                <a:srgbClr val="000080"/>
              </a:solidFill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1942880" y="9067482"/>
            <a:ext cx="8516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44525" indent="-187325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89050" indent="-374650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35163" indent="-563563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579688" indent="-750888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/>
              <a:t>4-23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0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DomainObject.findObjects</a:t>
            </a:r>
            <a:r>
              <a:rPr lang="en-US" dirty="0" smtClean="0"/>
              <a:t>()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US" b="1" dirty="0" err="1" smtClean="0">
                <a:latin typeface="Arial Black" pitchFamily="34" charset="0"/>
              </a:rPr>
              <a:t>DomainObject.findObjects</a:t>
            </a:r>
            <a:r>
              <a:rPr lang="en-US" b="1" dirty="0" smtClean="0">
                <a:latin typeface="Arial Black" pitchFamily="34" charset="0"/>
              </a:rPr>
              <a:t>()</a:t>
            </a:r>
            <a:r>
              <a:rPr lang="en-US" dirty="0" smtClean="0"/>
              <a:t> methods allow you to run queries much easier than using the </a:t>
            </a:r>
            <a:r>
              <a:rPr lang="en-US" dirty="0" err="1" smtClean="0">
                <a:latin typeface="Arial Black" pitchFamily="34" charset="0"/>
              </a:rPr>
              <a:t>Query.getIterator</a:t>
            </a:r>
            <a:r>
              <a:rPr lang="en-US" dirty="0" smtClean="0">
                <a:latin typeface="Arial Black" pitchFamily="34" charset="0"/>
              </a:rPr>
              <a:t>()</a:t>
            </a:r>
            <a:r>
              <a:rPr lang="en-US" dirty="0" smtClean="0"/>
              <a:t> method.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Overloaded </a:t>
            </a:r>
            <a:r>
              <a:rPr lang="en-US" dirty="0" err="1" smtClean="0">
                <a:latin typeface="Arial Black" pitchFamily="34" charset="0"/>
              </a:rPr>
              <a:t>findObjects</a:t>
            </a:r>
            <a:r>
              <a:rPr lang="en-US" dirty="0" smtClean="0">
                <a:latin typeface="Arial Black" pitchFamily="34" charset="0"/>
              </a:rPr>
              <a:t>()</a:t>
            </a:r>
            <a:r>
              <a:rPr lang="en-US" dirty="0" smtClean="0"/>
              <a:t> methods in </a:t>
            </a:r>
            <a:r>
              <a:rPr lang="en-US" dirty="0" err="1" smtClean="0">
                <a:latin typeface="Arial Black" pitchFamily="34" charset="0"/>
              </a:rPr>
              <a:t>DomainObject</a:t>
            </a:r>
            <a:r>
              <a:rPr lang="en-US" dirty="0" smtClean="0"/>
              <a:t> class: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5557" y="2911627"/>
            <a:ext cx="4301790" cy="126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5557" y="4429626"/>
            <a:ext cx="7467601" cy="504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11766417" y="8939145"/>
            <a:ext cx="8516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44525" indent="-187325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89050" indent="-374650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35163" indent="-563563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579688" indent="-750888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/>
              <a:t>4-27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8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ENOVIA Business Process Services (BPS) JARs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ENOVIA Live Collaboration Business Process </a:t>
            </a:r>
            <a:r>
              <a:rPr lang="en-US" dirty="0" smtClean="0"/>
              <a:t>Services (BPS) </a:t>
            </a:r>
            <a:r>
              <a:rPr lang="en-US" dirty="0"/>
              <a:t>installs </a:t>
            </a:r>
            <a:r>
              <a:rPr lang="en-US" dirty="0" smtClean="0"/>
              <a:t>the </a:t>
            </a:r>
            <a:r>
              <a:rPr lang="en-US" dirty="0"/>
              <a:t>Application Exchange Framework (AEF) which is the foundation for all ENOVIA Business Process Applications (Centrals) and </a:t>
            </a:r>
            <a:r>
              <a:rPr lang="en-US" dirty="0" smtClean="0"/>
              <a:t>Accelerators</a:t>
            </a:r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installs the prerequisite data model, the UI Configurable Components (and other JSPs) and additional Java classes that are built on top of the ENOVIA Studio Customization </a:t>
            </a:r>
            <a:r>
              <a:rPr lang="en-US" dirty="0" smtClean="0"/>
              <a:t>Toolkit (</a:t>
            </a:r>
            <a:r>
              <a:rPr lang="en-US" b="1" dirty="0"/>
              <a:t>eMatrixServletRMI.jar 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These additional Java classes installed by the AEF reside in the  </a:t>
            </a:r>
            <a:r>
              <a:rPr lang="en-US" b="1" dirty="0" smtClean="0"/>
              <a:t>framework.jar &amp; common.jar</a:t>
            </a:r>
            <a:r>
              <a:rPr lang="en-US" dirty="0" smtClean="0"/>
              <a:t>. </a:t>
            </a:r>
            <a:r>
              <a:rPr lang="en-US" strike="sngStrike" dirty="0" smtClean="0"/>
              <a:t>plmprovider.jar </a:t>
            </a:r>
            <a:r>
              <a:rPr lang="en-US" strike="sngStrike" dirty="0"/>
              <a:t>and </a:t>
            </a:r>
            <a:r>
              <a:rPr lang="en-US" strike="sngStrike" dirty="0" smtClean="0"/>
              <a:t>kcservlet.jar</a:t>
            </a:r>
          </a:p>
          <a:p>
            <a:pPr marL="0" indent="0">
              <a:buNone/>
            </a:pPr>
            <a:endParaRPr lang="en-US" strike="sngStrike" dirty="0" smtClean="0"/>
          </a:p>
          <a:p>
            <a:r>
              <a:rPr lang="en-US" dirty="0" smtClean="0"/>
              <a:t>The </a:t>
            </a:r>
            <a:r>
              <a:rPr lang="en-US" b="1" dirty="0"/>
              <a:t>framework jar </a:t>
            </a:r>
            <a:r>
              <a:rPr lang="en-US" dirty="0"/>
              <a:t>file contains the base classes; </a:t>
            </a:r>
            <a:r>
              <a:rPr lang="en-US" b="1" dirty="0" err="1"/>
              <a:t>DomainObject</a:t>
            </a:r>
            <a:r>
              <a:rPr lang="en-US" dirty="0"/>
              <a:t> and </a:t>
            </a:r>
            <a:r>
              <a:rPr lang="en-US" b="1" dirty="0" err="1"/>
              <a:t>DomainRelationship</a:t>
            </a:r>
            <a:r>
              <a:rPr lang="en-US" dirty="0"/>
              <a:t>, as well as several interfaces and classes that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needed to support these </a:t>
            </a:r>
            <a:r>
              <a:rPr lang="en-US" b="1" dirty="0"/>
              <a:t>base</a:t>
            </a:r>
            <a:r>
              <a:rPr lang="en-US" dirty="0"/>
              <a:t> classes. This jar file also contains a number of </a:t>
            </a:r>
            <a:r>
              <a:rPr lang="en-US" b="1" dirty="0"/>
              <a:t>utility</a:t>
            </a:r>
            <a:r>
              <a:rPr lang="en-US" dirty="0"/>
              <a:t> classes.</a:t>
            </a:r>
          </a:p>
          <a:p>
            <a:endParaRPr lang="en-US" dirty="0"/>
          </a:p>
          <a:p>
            <a:r>
              <a:rPr lang="en-US" dirty="0"/>
              <a:t>The framework.jar file also contains custom tags that make up our custom tag library, and classes that wrap the dynamic UI components (often referred to as the UI </a:t>
            </a:r>
            <a:r>
              <a:rPr lang="en-US" dirty="0" smtClean="0"/>
              <a:t>Beans)</a:t>
            </a:r>
            <a:endParaRPr lang="en-US" strike="sngStrike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6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679" y="417096"/>
            <a:ext cx="11406226" cy="686898"/>
          </a:xfrm>
        </p:spPr>
        <p:txBody>
          <a:bodyPr/>
          <a:lstStyle/>
          <a:p>
            <a:r>
              <a:rPr lang="en-US" dirty="0" smtClean="0"/>
              <a:t>Usage of </a:t>
            </a:r>
            <a:r>
              <a:rPr lang="en-US" dirty="0" err="1" smtClean="0"/>
              <a:t>findObjects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7679" y="1500021"/>
            <a:ext cx="11525584" cy="3481387"/>
          </a:xfrm>
          <a:prstGeom prst="rect">
            <a:avLst/>
          </a:prstGeom>
        </p:spPr>
        <p:txBody>
          <a:bodyPr/>
          <a:lstStyle/>
          <a:p>
            <a:pPr marL="401578" lvl="0" indent="-401578" defTabSz="1288856">
              <a:spcBef>
                <a:spcPct val="20000"/>
              </a:spcBef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MapList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objectList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MapList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StringList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selectlist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StringList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selectlist.addElement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("current");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try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MapList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mpList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DomainObject.findObjects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context,"Personal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Computer","*","",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selectList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Iterator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it =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mpList.iterator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while(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it.hasNext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())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{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Map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=(Map)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it.next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401578" lvl="0" indent="-401578" defTabSz="1288856">
              <a:spcBef>
                <a:spcPct val="20000"/>
              </a:spcBef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(“Current 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+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map.get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("current"));</a:t>
            </a:r>
          </a:p>
          <a:p>
            <a:pPr marL="401578" lvl="0" indent="-401578" defTabSz="1288856">
              <a:spcBef>
                <a:spcPct val="20000"/>
              </a:spcBef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}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catch (Exception ex)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  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("Error running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findObjects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()"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+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ex.getMessage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());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66417" y="8939145"/>
            <a:ext cx="8516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44525" indent="-187325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89050" indent="-374650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35163" indent="-563563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579688" indent="-750888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/>
              <a:t>4-28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1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DomainObject.getRelatedObjects</a:t>
            </a:r>
            <a:r>
              <a:rPr lang="en-US" dirty="0" smtClean="0"/>
              <a:t>() Methods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US" b="1" dirty="0" err="1" smtClean="0">
                <a:latin typeface="Arial Black" pitchFamily="34" charset="0"/>
              </a:rPr>
              <a:t>DomainObject.getRelatedObjects</a:t>
            </a:r>
            <a:r>
              <a:rPr lang="en-US" b="1" dirty="0" smtClean="0">
                <a:latin typeface="Arial Black" pitchFamily="34" charset="0"/>
              </a:rPr>
              <a:t>()</a:t>
            </a:r>
            <a:r>
              <a:rPr lang="en-US" dirty="0" smtClean="0"/>
              <a:t> methods allow you to run Queries in Java code much easier than when using the </a:t>
            </a:r>
            <a:r>
              <a:rPr lang="en-US" dirty="0" err="1" smtClean="0">
                <a:latin typeface="Arial Black" pitchFamily="34" charset="0"/>
              </a:rPr>
              <a:t>Query.getExpansionIterator</a:t>
            </a:r>
            <a:r>
              <a:rPr lang="en-US" dirty="0" smtClean="0">
                <a:latin typeface="Arial Black" pitchFamily="34" charset="0"/>
              </a:rPr>
              <a:t>()</a:t>
            </a:r>
            <a:r>
              <a:rPr lang="en-US" dirty="0" smtClean="0"/>
              <a:t> method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Overloaded </a:t>
            </a:r>
            <a:r>
              <a:rPr lang="en-US" dirty="0" err="1" smtClean="0">
                <a:latin typeface="Arial Black" pitchFamily="34" charset="0"/>
              </a:rPr>
              <a:t>getRelatedObjects</a:t>
            </a:r>
            <a:r>
              <a:rPr lang="en-US" dirty="0" smtClean="0">
                <a:latin typeface="Arial Black" pitchFamily="34" charset="0"/>
              </a:rPr>
              <a:t>()</a:t>
            </a:r>
            <a:r>
              <a:rPr lang="en-US" dirty="0" smtClean="0"/>
              <a:t> methods in </a:t>
            </a:r>
            <a:r>
              <a:rPr lang="en-US" dirty="0" err="1" smtClean="0">
                <a:latin typeface="Arial Black" pitchFamily="34" charset="0"/>
              </a:rPr>
              <a:t>DomainObject</a:t>
            </a:r>
            <a:r>
              <a:rPr lang="en-US" dirty="0" smtClean="0"/>
              <a:t> class:</a:t>
            </a:r>
            <a:endParaRPr lang="en-US" dirty="0"/>
          </a:p>
        </p:txBody>
      </p:sp>
      <p:pic>
        <p:nvPicPr>
          <p:cNvPr id="143362" name="Picture 2" descr="C:\Users\uxs\AppData\Local\Temp\SNAGHTML49ce9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8733" y="2917671"/>
            <a:ext cx="4305300" cy="1247775"/>
          </a:xfrm>
          <a:prstGeom prst="rect">
            <a:avLst/>
          </a:prstGeom>
          <a:noFill/>
        </p:spPr>
      </p:pic>
      <p:pic>
        <p:nvPicPr>
          <p:cNvPr id="143364" name="Picture 4" descr="C:\Users\uxs\AppData\Local\Temp\SNAGHTML4b343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8733" y="4421521"/>
            <a:ext cx="11320801" cy="4642268"/>
          </a:xfrm>
          <a:prstGeom prst="rect">
            <a:avLst/>
          </a:prstGeom>
          <a:noFill/>
        </p:spPr>
      </p:pic>
      <p:sp>
        <p:nvSpPr>
          <p:cNvPr id="6" name="TextBox 3"/>
          <p:cNvSpPr txBox="1"/>
          <p:nvPr/>
        </p:nvSpPr>
        <p:spPr>
          <a:xfrm>
            <a:off x="11782459" y="9035397"/>
            <a:ext cx="8516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44525" indent="-187325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89050" indent="-374650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35163" indent="-563563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579688" indent="-750888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/>
              <a:t>4-37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7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82801" y="1439678"/>
            <a:ext cx="11572956" cy="7944953"/>
          </a:xfrm>
          <a:ln>
            <a:solidFill>
              <a:srgbClr val="000000"/>
            </a:solidFill>
          </a:ln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b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StringList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selectbusStmts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StringList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selectbusStmts.addElement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("policy");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selectbusStmts.addElement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("owner");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selectbusStmts.addElement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("attribute[Material Category]");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StringList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selectrelStmts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StringList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selectrelStmts.addElement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("attribute[Quantity]");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// 2)Build FILTER patterns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"*";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relpattern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"*";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//GET STARTING BUSINESS OBJECT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DomainObject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DomainObject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request.getParameter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busId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"));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try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MapList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mpl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dom.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getRelatedObjects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(context,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relpattern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typepattern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		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selectbusStmts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         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selectrelStmts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		false,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		true,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                     (short)1,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		"",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       		"");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it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mpList.iterator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while(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it.hasNext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())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{</a:t>
            </a:r>
          </a:p>
          <a:p>
            <a:pPr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Map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=(Map)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it.next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9531" y="336884"/>
            <a:ext cx="11406226" cy="446266"/>
          </a:xfrm>
        </p:spPr>
        <p:txBody>
          <a:bodyPr/>
          <a:lstStyle/>
          <a:p>
            <a:r>
              <a:rPr lang="en-US" dirty="0" err="1"/>
              <a:t>DomainObject.getRelatedObjects</a:t>
            </a:r>
            <a:r>
              <a:rPr lang="en-US" dirty="0"/>
              <a:t>() Methods</a:t>
            </a:r>
          </a:p>
        </p:txBody>
      </p:sp>
    </p:spTree>
    <p:extLst>
      <p:ext uri="{BB962C8B-B14F-4D97-AF65-F5344CB8AC3E}">
        <p14:creationId xmlns:p14="http://schemas.microsoft.com/office/powerpoint/2010/main" val="179718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03624" y="206700"/>
            <a:ext cx="11406226" cy="464155"/>
          </a:xfrm>
        </p:spPr>
        <p:txBody>
          <a:bodyPr/>
          <a:lstStyle/>
          <a:p>
            <a:r>
              <a:rPr lang="en-US" dirty="0" err="1"/>
              <a:t>DomainObject.getRelatedObjects</a:t>
            </a:r>
            <a:r>
              <a:rPr lang="en-US" dirty="0"/>
              <a:t>() Methods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23211" y="1467852"/>
            <a:ext cx="10535652" cy="445168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/>
          <a:p>
            <a:pPr marL="401578" lvl="0" indent="-401578" defTabSz="1288856">
              <a:spcBef>
                <a:spcPct val="20000"/>
              </a:spcBef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//DISPLAY RELATIONSHIP AND BUSINESS OBJECT SELECTABLES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("Policy: "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+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map.get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("policy"));</a:t>
            </a:r>
          </a:p>
          <a:p>
            <a:pPr marL="401578" lvl="0" indent="-401578" defTabSz="1288856">
              <a:spcBef>
                <a:spcPct val="20000"/>
              </a:spcBef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("Owner: " +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map.get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("owner"));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("Attribute[Material Category]: " +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map.get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("attribute[Material Category]"));</a:t>
            </a:r>
          </a:p>
          <a:p>
            <a:pPr marL="401578" indent="-401578" defTabSz="1288856">
              <a:spcBef>
                <a:spcPct val="20000"/>
              </a:spcBef>
              <a:defRPr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("Attribute[Quantity]: " +</a:t>
            </a:r>
            <a:br>
              <a:rPr lang="en-US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map.get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("attribute[Quantity]"));</a:t>
            </a:r>
          </a:p>
          <a:p>
            <a:pPr marL="401578" lvl="0" indent="-401578" defTabSz="1288856">
              <a:spcBef>
                <a:spcPct val="20000"/>
              </a:spcBef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}</a:t>
            </a:r>
          </a:p>
          <a:p>
            <a:pPr marL="401578" lvl="0" indent="-401578" defTabSz="1288856">
              <a:spcBef>
                <a:spcPct val="20000"/>
              </a:spcBef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catch (Exception ex)</a:t>
            </a:r>
          </a:p>
          <a:p>
            <a:pPr marL="401578" lvl="0" indent="-401578" defTabSz="1288856">
              <a:spcBef>
                <a:spcPct val="20000"/>
              </a:spcBef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{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("Error running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getRelatedObjects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()" +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ex.getMessage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());</a:t>
            </a:r>
          </a:p>
          <a:p>
            <a:pPr marL="401578" lvl="0" indent="-401578" defTabSz="1288856">
              <a:spcBef>
                <a:spcPct val="20000"/>
              </a:spcBef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}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11766417" y="8939145"/>
            <a:ext cx="8516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44525" indent="-187325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89050" indent="-374650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35163" indent="-563563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579688" indent="-750888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/>
              <a:t>4-39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40923" y="367121"/>
            <a:ext cx="11597976" cy="464155"/>
          </a:xfrm>
        </p:spPr>
        <p:txBody>
          <a:bodyPr/>
          <a:lstStyle/>
          <a:p>
            <a:r>
              <a:rPr lang="en-US" sz="2200" dirty="0" err="1" smtClean="0"/>
              <a:t>DomainObject.getAttributeMap</a:t>
            </a:r>
            <a:r>
              <a:rPr lang="en-US" sz="2200" dirty="0" smtClean="0"/>
              <a:t>() Method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40923" y="1465933"/>
            <a:ext cx="10533981" cy="369962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BusinessObject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BusinessObject(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objId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DomainObject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DomainObject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bo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Map mp =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dom.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getAttributeMap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(context);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Iterator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attItr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mp.entrySet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().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iterator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while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attItr.hasNext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())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{ 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Map.Entry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thisAtt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Map.Entry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attItr.next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(); </a:t>
            </a:r>
          </a:p>
          <a:p>
            <a:pPr marL="401578" lvl="0" indent="-401578" defTabSz="1288856">
              <a:spcBef>
                <a:spcPct val="20000"/>
              </a:spcBef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System.out.println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(“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Attribute Name: “ +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thisAtt.getKey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());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(“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Attribute Value: “ +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thisAtt.getValue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());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}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11766417" y="8939145"/>
            <a:ext cx="8516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44525" indent="-187325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89050" indent="-374650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35163" indent="-563563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579688" indent="-750888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/>
              <a:t>4-30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1858" y="367121"/>
            <a:ext cx="11406226" cy="464155"/>
          </a:xfrm>
        </p:spPr>
        <p:txBody>
          <a:bodyPr/>
          <a:lstStyle/>
          <a:p>
            <a:r>
              <a:rPr lang="en-US" sz="2200" dirty="0" err="1" smtClean="0"/>
              <a:t>DomainObject.setAttributeValues</a:t>
            </a:r>
            <a:r>
              <a:rPr lang="en-US" sz="2200" dirty="0" smtClean="0"/>
              <a:t>() </a:t>
            </a:r>
            <a:r>
              <a:rPr lang="en-US" sz="2200" dirty="0"/>
              <a:t>m</a:t>
            </a:r>
            <a:r>
              <a:rPr lang="en-US" sz="2200" dirty="0" smtClean="0"/>
              <a:t>ethod</a:t>
            </a:r>
            <a:endParaRPr lang="en-US" sz="2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56966" y="1685006"/>
            <a:ext cx="8229600" cy="336825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/>
          <a:lstStyle/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String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objId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request.getParameter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("id");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DomainObject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DomainObject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objId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);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Map&lt;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String,String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 mp = new Map&lt;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String,String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&gt;();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//Fill the Input Map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mp.put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("Weight","103");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mp.put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("Cost","20");</a:t>
            </a:r>
          </a:p>
          <a:p>
            <a:pPr marL="401578" marR="0" lvl="0" indent="-401578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//Set business object attributes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dom.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setAttributeValues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(context, mp)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11766417" y="8939145"/>
            <a:ext cx="8516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44525" indent="-187325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89050" indent="-374650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35163" indent="-563563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579688" indent="-750888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/>
              <a:t>4-32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1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DomainRelationship</a:t>
            </a:r>
            <a:r>
              <a:rPr lang="en-US" dirty="0" smtClean="0"/>
              <a:t> Class (1/4)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 smtClean="0"/>
              <a:t>com.matrixone.apps.domain</a:t>
            </a:r>
            <a:r>
              <a:rPr lang="en-US" dirty="0" err="1" smtClean="0"/>
              <a:t>.</a:t>
            </a:r>
            <a:r>
              <a:rPr lang="en-US" b="1" dirty="0" err="1" smtClean="0"/>
              <a:t>DomainRelationship</a:t>
            </a:r>
            <a:r>
              <a:rPr lang="en-US" b="1" dirty="0" smtClean="0"/>
              <a:t>  </a:t>
            </a:r>
            <a:r>
              <a:rPr lang="en-US" dirty="0" smtClean="0"/>
              <a:t>is derived from </a:t>
            </a:r>
            <a:r>
              <a:rPr lang="en-US" b="1" dirty="0" err="1" smtClean="0"/>
              <a:t>matrix.db.Relationship</a:t>
            </a:r>
            <a:r>
              <a:rPr lang="en-US" dirty="0" smtClean="0"/>
              <a:t> and is for a similar purpose, but at a higher level.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Wherever you can use Relationship class, use </a:t>
            </a:r>
            <a:r>
              <a:rPr lang="en-US" b="1" dirty="0" err="1" smtClean="0"/>
              <a:t>DomainRelationship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2277401"/>
            <a:ext cx="7312573" cy="4572106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58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DomainRelationship</a:t>
            </a:r>
            <a:r>
              <a:rPr lang="en-US" dirty="0" smtClean="0"/>
              <a:t> Class (2/4)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DomainRelationship</a:t>
            </a:r>
            <a:r>
              <a:rPr lang="en-US" dirty="0" smtClean="0"/>
              <a:t> contains seven static </a:t>
            </a:r>
            <a:r>
              <a:rPr lang="en-US" b="1" dirty="0" smtClean="0">
                <a:solidFill>
                  <a:schemeClr val="accent2"/>
                </a:solidFill>
              </a:rPr>
              <a:t>connect(…) </a:t>
            </a:r>
            <a:r>
              <a:rPr lang="en-US" dirty="0" smtClean="0"/>
              <a:t>methods, therefore,  that class is used: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1921482"/>
            <a:ext cx="10588566" cy="5607214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82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DomainRelationship</a:t>
            </a:r>
            <a:r>
              <a:rPr lang="en-US" dirty="0" smtClean="0"/>
              <a:t> Class (3/4)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DomainRelationship</a:t>
            </a:r>
            <a:r>
              <a:rPr lang="en-US" dirty="0" smtClean="0"/>
              <a:t> contains four </a:t>
            </a:r>
            <a:r>
              <a:rPr lang="en-US" u="sng" dirty="0" smtClean="0"/>
              <a:t>static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disconnect(…)</a:t>
            </a:r>
            <a:r>
              <a:rPr lang="en-US" dirty="0" smtClean="0"/>
              <a:t> methods as well: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1982158"/>
            <a:ext cx="7930325" cy="2368963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1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DomainRelationship</a:t>
            </a:r>
            <a:r>
              <a:rPr lang="en-US" dirty="0" smtClean="0"/>
              <a:t> Class (4/4)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Usually, </a:t>
            </a:r>
            <a:r>
              <a:rPr lang="en-US" dirty="0" err="1" smtClean="0"/>
              <a:t>DomainObject</a:t>
            </a:r>
            <a:r>
              <a:rPr lang="en-US" dirty="0" smtClean="0"/>
              <a:t> class methods and appropriate selectable(s) are enough, to get any attribute.</a:t>
            </a:r>
          </a:p>
          <a:p>
            <a:endParaRPr lang="en-US" dirty="0" smtClean="0"/>
          </a:p>
          <a:p>
            <a:r>
              <a:rPr lang="en-US" dirty="0" smtClean="0"/>
              <a:t>In case if you are instantiating </a:t>
            </a:r>
            <a:r>
              <a:rPr lang="en-US" dirty="0" err="1" smtClean="0"/>
              <a:t>DomainRelationship</a:t>
            </a:r>
            <a:r>
              <a:rPr lang="en-US" dirty="0" smtClean="0"/>
              <a:t> class, you can use </a:t>
            </a:r>
            <a:r>
              <a:rPr lang="en-US" b="1" dirty="0" err="1" smtClean="0"/>
              <a:t>getAttributeValue</a:t>
            </a:r>
            <a:r>
              <a:rPr lang="en-US" b="1" dirty="0" smtClean="0"/>
              <a:t>(…) / </a:t>
            </a:r>
            <a:r>
              <a:rPr lang="en-US" b="1" dirty="0" err="1" smtClean="0"/>
              <a:t>setAttributeValue</a:t>
            </a:r>
            <a:r>
              <a:rPr lang="en-US" b="1" dirty="0" smtClean="0"/>
              <a:t>(…) </a:t>
            </a:r>
            <a:r>
              <a:rPr lang="en-US" dirty="0" smtClean="0"/>
              <a:t>methods to work with Relationship Attributes.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3166602"/>
            <a:ext cx="10350536" cy="1418295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4868200"/>
            <a:ext cx="10366123" cy="3138597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188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com.matrixone.apps.framework.ui</a:t>
            </a:r>
            <a:r>
              <a:rPr lang="en-US" dirty="0"/>
              <a:t> </a:t>
            </a:r>
            <a:r>
              <a:rPr lang="en-US" dirty="0" smtClean="0"/>
              <a:t> (framework.jar Package)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UI</a:t>
            </a:r>
            <a:r>
              <a:rPr lang="en-US" dirty="0" smtClean="0"/>
              <a:t> </a:t>
            </a:r>
            <a:r>
              <a:rPr lang="en-US" dirty="0"/>
              <a:t>Java classes that </a:t>
            </a:r>
            <a:r>
              <a:rPr lang="en-US" dirty="0" smtClean="0"/>
              <a:t>are used as Java Beans for build up GUI:</a:t>
            </a:r>
          </a:p>
          <a:p>
            <a:endParaRPr lang="en-US" dirty="0"/>
          </a:p>
          <a:p>
            <a:pPr lvl="1"/>
            <a:r>
              <a:rPr lang="en-US" dirty="0" smtClean="0"/>
              <a:t>Forms, Tables, Portals and other UI Administrative objects</a:t>
            </a:r>
            <a:endParaRPr lang="en-US" dirty="0"/>
          </a:p>
          <a:p>
            <a:pPr lvl="1"/>
            <a:r>
              <a:rPr lang="en-US" dirty="0" smtClean="0"/>
              <a:t>Web Reports, Rendering, Pagination utilities</a:t>
            </a:r>
          </a:p>
          <a:p>
            <a:endParaRPr lang="en-US" dirty="0"/>
          </a:p>
          <a:p>
            <a:r>
              <a:rPr lang="en-US" dirty="0" smtClean="0"/>
              <a:t>These are also used by the JSP configurable components.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670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540" y="511500"/>
            <a:ext cx="11406226" cy="464155"/>
          </a:xfrm>
        </p:spPr>
        <p:txBody>
          <a:bodyPr/>
          <a:lstStyle/>
          <a:p>
            <a:r>
              <a:rPr lang="en-US" sz="2200" dirty="0" smtClean="0"/>
              <a:t>Customizing the OOTB JSPs of the My ENOVIA / </a:t>
            </a:r>
            <a:r>
              <a:rPr lang="en-US" sz="2200" dirty="0" err="1" smtClean="0"/>
              <a:t>Webtop</a:t>
            </a:r>
            <a:r>
              <a:rPr lang="en-US" sz="2200" dirty="0" smtClean="0"/>
              <a:t> Applications – </a:t>
            </a:r>
            <a:br>
              <a:rPr lang="en-US" sz="2200" dirty="0" smtClean="0"/>
            </a:br>
            <a:r>
              <a:rPr lang="en-US" sz="2200" dirty="0" smtClean="0"/>
              <a:t>Custom JSP Filter (1/3)</a:t>
            </a:r>
            <a:endParaRPr lang="en-US" sz="2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 custom filter class is available for JEE- installations that allow requests from the My ENOVIA / </a:t>
            </a:r>
            <a:r>
              <a:rPr lang="en-US" dirty="0" err="1" smtClean="0"/>
              <a:t>Webtop</a:t>
            </a:r>
            <a:r>
              <a:rPr lang="en-US" dirty="0" smtClean="0"/>
              <a:t> Applications to check a separate directory for custom JSP pages.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This allows you to leave the original JSP pages of the My ENOVIA / </a:t>
            </a:r>
            <a:r>
              <a:rPr lang="en-US" dirty="0" err="1" smtClean="0"/>
              <a:t>Webtop</a:t>
            </a:r>
            <a:r>
              <a:rPr lang="en-US" dirty="0" smtClean="0"/>
              <a:t> Applications in the application directories untouched and put customized JSP pages in the custom directory under the application directory.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For example custom ENOVIA Engineering Central pages will be found under directory </a:t>
            </a:r>
            <a:r>
              <a:rPr lang="en-US" dirty="0" smtClean="0">
                <a:latin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</a:rPr>
              <a:t>engineeringcentral</a:t>
            </a:r>
            <a:r>
              <a:rPr lang="en-US" dirty="0" smtClean="0">
                <a:latin typeface="Courier New" pitchFamily="49" charset="0"/>
              </a:rPr>
              <a:t>/custom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the custom JSP filter is enabled, the filter will first check if the requested page is in the custom directory. </a:t>
            </a:r>
            <a:br>
              <a:rPr lang="en-US" dirty="0" smtClean="0"/>
            </a:br>
            <a:r>
              <a:rPr lang="en-US" dirty="0" smtClean="0"/>
              <a:t>If not found in the custom directory, it will look for the page in the standard directory.</a:t>
            </a:r>
          </a:p>
          <a:p>
            <a:endParaRPr lang="en-US" dirty="0" smtClean="0"/>
          </a:p>
          <a:p>
            <a:r>
              <a:rPr lang="en-US" dirty="0" smtClean="0"/>
              <a:t>Implementing the custom JSP filter involves simple changes to the </a:t>
            </a:r>
            <a:r>
              <a:rPr lang="en-US" b="1" dirty="0" smtClean="0"/>
              <a:t>web.xml</a:t>
            </a:r>
            <a:r>
              <a:rPr lang="en-US" dirty="0" smtClean="0"/>
              <a:t> file.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By default, the Custom JSP Filter is </a:t>
            </a:r>
            <a:r>
              <a:rPr lang="en-US" b="1" dirty="0" smtClean="0"/>
              <a:t>disabled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1600" dirty="0" smtClean="0">
                <a:latin typeface="Times New Roman" pitchFamily="18" charset="0"/>
              </a:rPr>
              <a:t>&lt;!--  Custom filter --&gt;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smtClean="0">
                <a:latin typeface="Times New Roman" pitchFamily="18" charset="0"/>
              </a:rPr>
              <a:t>      	       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</a:rPr>
              <a:t>&lt;!--</a:t>
            </a:r>
            <a:r>
              <a:rPr lang="en-US" sz="1600" dirty="0" smtClean="0">
                <a:latin typeface="Times New Roman" pitchFamily="18" charset="0"/>
              </a:rPr>
              <a:t> Custom filter class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smtClean="0">
                <a:latin typeface="Times New Roman" pitchFamily="18" charset="0"/>
              </a:rPr>
              <a:t>                &lt;filter&gt;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smtClean="0">
                <a:latin typeface="Times New Roman" pitchFamily="18" charset="0"/>
              </a:rPr>
              <a:t>                    &lt;filter-name&gt;</a:t>
            </a:r>
            <a:r>
              <a:rPr lang="en-US" sz="1600" dirty="0" err="1" smtClean="0">
                <a:latin typeface="Times New Roman" pitchFamily="18" charset="0"/>
              </a:rPr>
              <a:t>CustomFilter</a:t>
            </a:r>
            <a:r>
              <a:rPr lang="en-US" sz="1600" dirty="0" smtClean="0">
                <a:latin typeface="Times New Roman" pitchFamily="18" charset="0"/>
              </a:rPr>
              <a:t>&lt;/filter-name&gt;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smtClean="0">
                <a:latin typeface="Times New Roman" pitchFamily="18" charset="0"/>
              </a:rPr>
              <a:t>                    &lt;filter-class&gt;</a:t>
            </a:r>
            <a:r>
              <a:rPr lang="en-US" sz="1600" dirty="0" err="1" smtClean="0">
                <a:latin typeface="Times New Roman" pitchFamily="18" charset="0"/>
              </a:rPr>
              <a:t>com.matrixone.servlet.CustomFilter</a:t>
            </a:r>
            <a:r>
              <a:rPr lang="en-US" sz="1600" dirty="0" smtClean="0">
                <a:latin typeface="Times New Roman" pitchFamily="18" charset="0"/>
              </a:rPr>
              <a:t>&lt;/filter-class&gt;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smtClean="0">
                <a:latin typeface="Times New Roman" pitchFamily="18" charset="0"/>
              </a:rPr>
              <a:t>                    &lt;init-</a:t>
            </a:r>
            <a:r>
              <a:rPr lang="en-US" sz="1600" dirty="0" err="1" smtClean="0">
                <a:latin typeface="Times New Roman" pitchFamily="18" charset="0"/>
              </a:rPr>
              <a:t>param</a:t>
            </a:r>
            <a:r>
              <a:rPr lang="en-US" sz="1600" dirty="0" smtClean="0">
                <a:latin typeface="Times New Roman" pitchFamily="18" charset="0"/>
              </a:rPr>
              <a:t>&gt;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smtClean="0">
                <a:latin typeface="Times New Roman" pitchFamily="18" charset="0"/>
              </a:rPr>
              <a:t>                         &lt;</a:t>
            </a:r>
            <a:r>
              <a:rPr lang="en-US" sz="1600" dirty="0" err="1" smtClean="0">
                <a:latin typeface="Times New Roman" pitchFamily="18" charset="0"/>
              </a:rPr>
              <a:t>param</a:t>
            </a:r>
            <a:r>
              <a:rPr lang="en-US" sz="1600" dirty="0" smtClean="0">
                <a:latin typeface="Times New Roman" pitchFamily="18" charset="0"/>
              </a:rPr>
              <a:t>-name&gt;</a:t>
            </a:r>
            <a:r>
              <a:rPr lang="en-US" sz="1600" dirty="0" err="1" smtClean="0">
                <a:latin typeface="Times New Roman" pitchFamily="18" charset="0"/>
              </a:rPr>
              <a:t>ematrix.customDirName</a:t>
            </a:r>
            <a:r>
              <a:rPr lang="en-US" sz="1600" dirty="0" smtClean="0">
                <a:latin typeface="Times New Roman" pitchFamily="18" charset="0"/>
              </a:rPr>
              <a:t>&lt;/</a:t>
            </a:r>
            <a:r>
              <a:rPr lang="en-US" sz="1600" dirty="0" err="1" smtClean="0">
                <a:latin typeface="Times New Roman" pitchFamily="18" charset="0"/>
              </a:rPr>
              <a:t>param</a:t>
            </a:r>
            <a:r>
              <a:rPr lang="en-US" sz="1600" dirty="0" smtClean="0">
                <a:latin typeface="Times New Roman" pitchFamily="18" charset="0"/>
              </a:rPr>
              <a:t>-name&gt;  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smtClean="0">
                <a:latin typeface="Times New Roman" pitchFamily="18" charset="0"/>
              </a:rPr>
              <a:t>                         &lt;</a:t>
            </a:r>
            <a:r>
              <a:rPr lang="en-US" sz="1600" dirty="0" err="1" smtClean="0">
                <a:latin typeface="Times New Roman" pitchFamily="18" charset="0"/>
              </a:rPr>
              <a:t>param</a:t>
            </a:r>
            <a:r>
              <a:rPr lang="en-US" sz="1600" dirty="0" smtClean="0">
                <a:latin typeface="Times New Roman" pitchFamily="18" charset="0"/>
              </a:rPr>
              <a:t>-value&gt;/custom&lt;/</a:t>
            </a:r>
            <a:r>
              <a:rPr lang="en-US" sz="1600" dirty="0" err="1" smtClean="0">
                <a:latin typeface="Times New Roman" pitchFamily="18" charset="0"/>
              </a:rPr>
              <a:t>param</a:t>
            </a:r>
            <a:r>
              <a:rPr lang="en-US" sz="1600" dirty="0" smtClean="0">
                <a:latin typeface="Times New Roman" pitchFamily="18" charset="0"/>
              </a:rPr>
              <a:t>-value&gt;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smtClean="0">
                <a:latin typeface="Times New Roman" pitchFamily="18" charset="0"/>
              </a:rPr>
              <a:t>                   &lt;/init-</a:t>
            </a:r>
            <a:r>
              <a:rPr lang="en-US" sz="1600" dirty="0" err="1" smtClean="0">
                <a:latin typeface="Times New Roman" pitchFamily="18" charset="0"/>
              </a:rPr>
              <a:t>param</a:t>
            </a:r>
            <a:r>
              <a:rPr lang="en-US" sz="1600" dirty="0" smtClean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smtClean="0">
                <a:latin typeface="Times New Roman" pitchFamily="18" charset="0"/>
              </a:rPr>
              <a:t>                &lt;/filter&gt;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smtClean="0">
                <a:latin typeface="Times New Roman" pitchFamily="18" charset="0"/>
              </a:rPr>
              <a:t>                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</a:rPr>
              <a:t>--&gt;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</a:rPr>
              <a:t>                 &lt;!--</a:t>
            </a:r>
            <a:r>
              <a:rPr lang="en-US" sz="1600" dirty="0" smtClean="0">
                <a:latin typeface="Times New Roman" pitchFamily="18" charset="0"/>
              </a:rPr>
              <a:t> Custom filter mappings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smtClean="0">
                <a:latin typeface="Times New Roman" pitchFamily="18" charset="0"/>
              </a:rPr>
              <a:t>                    &lt;filter-mapping&gt;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smtClean="0">
                <a:latin typeface="Times New Roman" pitchFamily="18" charset="0"/>
              </a:rPr>
              <a:t>                        &lt;filter-name&gt;</a:t>
            </a:r>
            <a:r>
              <a:rPr lang="en-US" sz="1600" dirty="0" err="1" smtClean="0">
                <a:latin typeface="Times New Roman" pitchFamily="18" charset="0"/>
              </a:rPr>
              <a:t>CustomFilter</a:t>
            </a:r>
            <a:r>
              <a:rPr lang="en-US" sz="1600" dirty="0" smtClean="0">
                <a:latin typeface="Times New Roman" pitchFamily="18" charset="0"/>
              </a:rPr>
              <a:t>&lt;/filter-name&gt;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smtClean="0">
                <a:latin typeface="Times New Roman" pitchFamily="18" charset="0"/>
              </a:rPr>
              <a:t>                        &lt;</a:t>
            </a:r>
            <a:r>
              <a:rPr lang="en-US" sz="1600" dirty="0" err="1" smtClean="0">
                <a:latin typeface="Times New Roman" pitchFamily="18" charset="0"/>
              </a:rPr>
              <a:t>url</a:t>
            </a:r>
            <a:r>
              <a:rPr lang="en-US" sz="1600" dirty="0" smtClean="0">
                <a:latin typeface="Times New Roman" pitchFamily="18" charset="0"/>
              </a:rPr>
              <a:t>-pattern&gt;/</a:t>
            </a:r>
            <a:r>
              <a:rPr lang="en-US" sz="1600" dirty="0" err="1" smtClean="0">
                <a:latin typeface="Times New Roman" pitchFamily="18" charset="0"/>
              </a:rPr>
              <a:t>engineeringcentral</a:t>
            </a:r>
            <a:r>
              <a:rPr lang="en-US" sz="1600" dirty="0" smtClean="0">
                <a:latin typeface="Times New Roman" pitchFamily="18" charset="0"/>
              </a:rPr>
              <a:t>/*&lt;/</a:t>
            </a:r>
            <a:r>
              <a:rPr lang="en-US" sz="1600" dirty="0" err="1" smtClean="0">
                <a:latin typeface="Times New Roman" pitchFamily="18" charset="0"/>
              </a:rPr>
              <a:t>url</a:t>
            </a:r>
            <a:r>
              <a:rPr lang="en-US" sz="1600" dirty="0" smtClean="0">
                <a:latin typeface="Times New Roman" pitchFamily="18" charset="0"/>
              </a:rPr>
              <a:t>-pattern&gt;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smtClean="0">
                <a:latin typeface="Times New Roman" pitchFamily="18" charset="0"/>
              </a:rPr>
              <a:t>      	            &lt;/filter-mapping&gt;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</a:rPr>
              <a:t>                 --&gt;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 flipH="1" flipV="1">
            <a:off x="2037347" y="6288505"/>
            <a:ext cx="6468143" cy="1133053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 flipH="1">
            <a:off x="2085474" y="7507287"/>
            <a:ext cx="6434304" cy="69023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6" name="Line 10"/>
          <p:cNvSpPr>
            <a:spLocks noChangeShapeType="1"/>
          </p:cNvSpPr>
          <p:nvPr/>
        </p:nvSpPr>
        <p:spPr bwMode="auto">
          <a:xfrm flipH="1">
            <a:off x="2053389" y="7624762"/>
            <a:ext cx="6452102" cy="765259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2101515" y="7726363"/>
            <a:ext cx="6389688" cy="1770563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 wrap="square" lIns="0" tIns="0" rIns="0" bIns="0">
            <a:spAutoFit/>
          </a:bodyPr>
          <a:lstStyle/>
          <a:p>
            <a:endParaRPr 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8479254" y="7347285"/>
            <a:ext cx="4274220" cy="49244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/>
              <a:t>  </a:t>
            </a:r>
            <a:r>
              <a:rPr lang="en-US" sz="1600" b="1" dirty="0" smtClean="0"/>
              <a:t>Remove </a:t>
            </a:r>
            <a:r>
              <a:rPr lang="en-US" sz="1600" b="1" dirty="0"/>
              <a:t>multi-line comments and </a:t>
            </a:r>
            <a:r>
              <a:rPr lang="en-US" sz="1600" b="1" dirty="0" smtClean="0"/>
              <a:t>make</a:t>
            </a:r>
            <a:br>
              <a:rPr lang="en-US" sz="1600" b="1" dirty="0" smtClean="0"/>
            </a:br>
            <a:r>
              <a:rPr lang="en-US" sz="1600" b="1" dirty="0" smtClean="0"/>
              <a:t>  them </a:t>
            </a:r>
            <a:r>
              <a:rPr lang="en-US" sz="1600" b="1" dirty="0"/>
              <a:t>single-line comments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11766417" y="8939145"/>
            <a:ext cx="8516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44525" indent="-187325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89050" indent="-374650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35163" indent="-563563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579688" indent="-750888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/>
              <a:t>4-40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07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Multi-line comments have been removed and made single-line comments (Custom JSP Filter </a:t>
            </a:r>
            <a:r>
              <a:rPr lang="en-US" b="1" dirty="0" smtClean="0"/>
              <a:t>enabled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Times New Roman" pitchFamily="18" charset="0"/>
              </a:rPr>
              <a:t>&lt;!--  Custom filter --&gt;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      	      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&lt;!--</a:t>
            </a:r>
            <a:r>
              <a:rPr lang="en-US" dirty="0" smtClean="0">
                <a:latin typeface="Times New Roman" pitchFamily="18" charset="0"/>
              </a:rPr>
              <a:t> Custom filter class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--&gt;</a:t>
            </a:r>
            <a:endParaRPr lang="en-US" dirty="0" smtClean="0">
              <a:latin typeface="Times New Roman" pitchFamily="18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                &lt;filter&gt;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                    &lt;filter-name&gt;</a:t>
            </a:r>
            <a:r>
              <a:rPr lang="en-US" dirty="0" err="1" smtClean="0">
                <a:latin typeface="Times New Roman" pitchFamily="18" charset="0"/>
              </a:rPr>
              <a:t>CustomFilter</a:t>
            </a:r>
            <a:r>
              <a:rPr lang="en-US" dirty="0" smtClean="0">
                <a:latin typeface="Times New Roman" pitchFamily="18" charset="0"/>
              </a:rPr>
              <a:t>&lt;/filter-name&gt;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                    &lt;filter-class&gt;</a:t>
            </a:r>
            <a:r>
              <a:rPr lang="en-US" dirty="0" err="1" smtClean="0">
                <a:latin typeface="Times New Roman" pitchFamily="18" charset="0"/>
              </a:rPr>
              <a:t>com.matrixone.servlet.CustomFilter</a:t>
            </a:r>
            <a:r>
              <a:rPr lang="en-US" dirty="0" smtClean="0">
                <a:latin typeface="Times New Roman" pitchFamily="18" charset="0"/>
              </a:rPr>
              <a:t>&lt;/filter-class&gt;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                    &lt;init-</a:t>
            </a:r>
            <a:r>
              <a:rPr lang="en-US" dirty="0" err="1" smtClean="0">
                <a:latin typeface="Times New Roman" pitchFamily="18" charset="0"/>
              </a:rPr>
              <a:t>param</a:t>
            </a:r>
            <a:r>
              <a:rPr lang="en-US" dirty="0" smtClean="0">
                <a:latin typeface="Times New Roman" pitchFamily="18" charset="0"/>
              </a:rPr>
              <a:t>&gt;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                         &lt;</a:t>
            </a:r>
            <a:r>
              <a:rPr lang="en-US" dirty="0" err="1" smtClean="0">
                <a:latin typeface="Times New Roman" pitchFamily="18" charset="0"/>
              </a:rPr>
              <a:t>param</a:t>
            </a:r>
            <a:r>
              <a:rPr lang="en-US" dirty="0" smtClean="0">
                <a:latin typeface="Times New Roman" pitchFamily="18" charset="0"/>
              </a:rPr>
              <a:t>-name&gt;</a:t>
            </a:r>
            <a:r>
              <a:rPr lang="en-US" dirty="0" err="1" smtClean="0">
                <a:latin typeface="Times New Roman" pitchFamily="18" charset="0"/>
              </a:rPr>
              <a:t>ematrix.customDirName</a:t>
            </a:r>
            <a:r>
              <a:rPr lang="en-US" dirty="0" smtClean="0">
                <a:latin typeface="Times New Roman" pitchFamily="18" charset="0"/>
              </a:rPr>
              <a:t>&lt;/</a:t>
            </a:r>
            <a:r>
              <a:rPr lang="en-US" dirty="0" err="1" smtClean="0">
                <a:latin typeface="Times New Roman" pitchFamily="18" charset="0"/>
              </a:rPr>
              <a:t>param</a:t>
            </a:r>
            <a:r>
              <a:rPr lang="en-US" dirty="0" smtClean="0">
                <a:latin typeface="Times New Roman" pitchFamily="18" charset="0"/>
              </a:rPr>
              <a:t>-name&gt;  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                         &lt;</a:t>
            </a:r>
            <a:r>
              <a:rPr lang="en-US" dirty="0" err="1" smtClean="0">
                <a:latin typeface="Times New Roman" pitchFamily="18" charset="0"/>
              </a:rPr>
              <a:t>param</a:t>
            </a:r>
            <a:r>
              <a:rPr lang="en-US" dirty="0" smtClean="0">
                <a:latin typeface="Times New Roman" pitchFamily="18" charset="0"/>
              </a:rPr>
              <a:t>-value&gt;/custom&lt;/</a:t>
            </a:r>
            <a:r>
              <a:rPr lang="en-US" dirty="0" err="1" smtClean="0">
                <a:latin typeface="Times New Roman" pitchFamily="18" charset="0"/>
              </a:rPr>
              <a:t>param</a:t>
            </a:r>
            <a:r>
              <a:rPr lang="en-US" dirty="0" smtClean="0">
                <a:latin typeface="Times New Roman" pitchFamily="18" charset="0"/>
              </a:rPr>
              <a:t>-value&gt;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                   &lt;/init-</a:t>
            </a:r>
            <a:r>
              <a:rPr lang="en-US" dirty="0" err="1" smtClean="0">
                <a:latin typeface="Times New Roman" pitchFamily="18" charset="0"/>
              </a:rPr>
              <a:t>param</a:t>
            </a:r>
            <a:r>
              <a:rPr lang="en-US" dirty="0" smtClean="0">
                <a:latin typeface="Times New Roman" pitchFamily="18" charset="0"/>
              </a:rPr>
              <a:t>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                &lt;/filter&gt;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        &lt;!--</a:t>
            </a:r>
            <a:r>
              <a:rPr lang="en-US" dirty="0" smtClean="0">
                <a:latin typeface="Times New Roman" pitchFamily="18" charset="0"/>
              </a:rPr>
              <a:t> Custom filter mappings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--&gt;</a:t>
            </a:r>
            <a:endParaRPr lang="en-US" dirty="0" smtClean="0">
              <a:latin typeface="Times New Roman" pitchFamily="18" charset="0"/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               &lt;filter-mapping&gt;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                    &lt;filter-name&gt;</a:t>
            </a:r>
            <a:r>
              <a:rPr lang="en-US" dirty="0" err="1" smtClean="0">
                <a:latin typeface="Times New Roman" pitchFamily="18" charset="0"/>
              </a:rPr>
              <a:t>CustomFilter</a:t>
            </a:r>
            <a:r>
              <a:rPr lang="en-US" dirty="0" smtClean="0">
                <a:latin typeface="Times New Roman" pitchFamily="18" charset="0"/>
              </a:rPr>
              <a:t>&lt;/filter-name&gt;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                    &lt;</a:t>
            </a:r>
            <a:r>
              <a:rPr lang="en-US" dirty="0" err="1" smtClean="0">
                <a:latin typeface="Times New Roman" pitchFamily="18" charset="0"/>
              </a:rPr>
              <a:t>url</a:t>
            </a:r>
            <a:r>
              <a:rPr lang="en-US" dirty="0" smtClean="0">
                <a:latin typeface="Times New Roman" pitchFamily="18" charset="0"/>
              </a:rPr>
              <a:t>-pattern&gt;/</a:t>
            </a:r>
            <a:r>
              <a:rPr lang="en-US" dirty="0" err="1" smtClean="0">
                <a:latin typeface="Times New Roman" pitchFamily="18" charset="0"/>
              </a:rPr>
              <a:t>engineeringcentral</a:t>
            </a:r>
            <a:r>
              <a:rPr lang="en-US" dirty="0" smtClean="0">
                <a:latin typeface="Times New Roman" pitchFamily="18" charset="0"/>
              </a:rPr>
              <a:t>/*&lt;/</a:t>
            </a:r>
            <a:r>
              <a:rPr lang="en-US" dirty="0" err="1" smtClean="0">
                <a:latin typeface="Times New Roman" pitchFamily="18" charset="0"/>
              </a:rPr>
              <a:t>url</a:t>
            </a:r>
            <a:r>
              <a:rPr lang="en-US" dirty="0" smtClean="0">
                <a:latin typeface="Times New Roman" pitchFamily="18" charset="0"/>
              </a:rPr>
              <a:t>-pattern&gt;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      	        &lt;/filter-mapping&gt;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</a:rPr>
              <a:t>               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66417" y="8939145"/>
            <a:ext cx="8516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44525" indent="-187325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89050" indent="-374650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35163" indent="-563563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579688" indent="-750888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/>
              <a:t>4-41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71540" y="511500"/>
            <a:ext cx="11406226" cy="464155"/>
          </a:xfrm>
        </p:spPr>
        <p:txBody>
          <a:bodyPr/>
          <a:lstStyle/>
          <a:p>
            <a:r>
              <a:rPr lang="en-US" sz="2200" dirty="0" smtClean="0"/>
              <a:t>Customizing the OOTB JSPs of the My ENOVIA / </a:t>
            </a:r>
            <a:r>
              <a:rPr lang="en-US" sz="2200" dirty="0" err="1" smtClean="0"/>
              <a:t>Webtop</a:t>
            </a:r>
            <a:r>
              <a:rPr lang="en-US" sz="2200" dirty="0" smtClean="0"/>
              <a:t> Applications – </a:t>
            </a:r>
            <a:br>
              <a:rPr lang="en-US" sz="2200" dirty="0" smtClean="0"/>
            </a:br>
            <a:r>
              <a:rPr lang="en-US" sz="2200" dirty="0" smtClean="0"/>
              <a:t>Custom JSP Filter (2/3)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341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98843" y="1267326"/>
            <a:ext cx="11572956" cy="7747082"/>
          </a:xfrm>
        </p:spPr>
        <p:txBody>
          <a:bodyPr/>
          <a:lstStyle/>
          <a:p>
            <a:r>
              <a:rPr lang="en-US" dirty="0" smtClean="0"/>
              <a:t>Alternatively, you can “leave” custom JSP pages in the same directory as the original directory.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You can specify a </a:t>
            </a:r>
            <a:r>
              <a:rPr lang="en-US" b="1" dirty="0" smtClean="0"/>
              <a:t>prefix naming convention</a:t>
            </a:r>
            <a:r>
              <a:rPr lang="en-US" dirty="0" smtClean="0"/>
              <a:t> for these custom pages by using the parameter </a:t>
            </a:r>
            <a:r>
              <a:rPr lang="en-US" dirty="0" err="1" smtClean="0">
                <a:latin typeface="Courier New" pitchFamily="49" charset="0"/>
              </a:rPr>
              <a:t>ematrix.customFilePrefix</a:t>
            </a:r>
            <a:r>
              <a:rPr lang="en-US" dirty="0" smtClean="0"/>
              <a:t> in web.xml.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Example:</a:t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&lt;init-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-name&gt;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ematrix.customFilePrefix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-name&gt;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-value&gt;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MyCustom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-value&gt;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&lt;/init-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param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endParaRPr lang="en-US" dirty="0" smtClean="0"/>
          </a:p>
          <a:p>
            <a:r>
              <a:rPr lang="en-US" dirty="0" smtClean="0"/>
              <a:t>Logic of the Custom JSP and Custom File Prefix filters:</a:t>
            </a:r>
          </a:p>
          <a:p>
            <a:pPr lvl="1"/>
            <a:r>
              <a:rPr lang="en-US" dirty="0" smtClean="0"/>
              <a:t>If (</a:t>
            </a:r>
            <a:r>
              <a:rPr lang="en-US" dirty="0" err="1" smtClean="0">
                <a:latin typeface="Courier New" pitchFamily="49" charset="0"/>
              </a:rPr>
              <a:t>ematrix.customFilePrefix</a:t>
            </a:r>
            <a:r>
              <a:rPr lang="en-US" dirty="0" smtClean="0"/>
              <a:t> is set) then look in the same directory as the requested file but look</a:t>
            </a:r>
            <a:br>
              <a:rPr lang="en-US" dirty="0" smtClean="0"/>
            </a:br>
            <a:r>
              <a:rPr lang="en-US" dirty="0" smtClean="0"/>
              <a:t>or a file with the custom prefix.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For example: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</a:rPr>
              <a:t>engineeringcentral</a:t>
            </a:r>
            <a:r>
              <a:rPr lang="en-US" dirty="0" smtClean="0">
                <a:latin typeface="Courier New" pitchFamily="49" charset="0"/>
              </a:rPr>
              <a:t>/MyCustom_emxpartCreatePartDialog.jsp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the file in 1. cannot be found and if (</a:t>
            </a:r>
            <a:r>
              <a:rPr lang="en-US" dirty="0" err="1" smtClean="0">
                <a:latin typeface="Courier New" pitchFamily="49" charset="0"/>
              </a:rPr>
              <a:t>ematrix.customDirName</a:t>
            </a:r>
            <a:r>
              <a:rPr lang="en-US" dirty="0" smtClean="0"/>
              <a:t> is set) look in the custom directory for the requested file.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For example: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</a:rPr>
              <a:t>engineeringcentral</a:t>
            </a:r>
            <a:r>
              <a:rPr lang="en-US" dirty="0" smtClean="0">
                <a:latin typeface="Courier New" pitchFamily="49" charset="0"/>
              </a:rPr>
              <a:t>/custom/emxpartCreatePartDialog.jsp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the file in 1. cannot be found then look for the “original” requested file in the “original” application directory.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For example: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Courier New" pitchFamily="49" charset="0"/>
              </a:rPr>
              <a:t>/</a:t>
            </a:r>
            <a:r>
              <a:rPr lang="en-US" dirty="0" err="1" smtClean="0">
                <a:latin typeface="Courier New" pitchFamily="49" charset="0"/>
              </a:rPr>
              <a:t>engineeringcentral</a:t>
            </a:r>
            <a:r>
              <a:rPr lang="en-US" dirty="0" smtClean="0">
                <a:latin typeface="Courier New" pitchFamily="49" charset="0"/>
              </a:rPr>
              <a:t>/emxpartCreatePartDialog.jsp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66417" y="8939145"/>
            <a:ext cx="8516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644525" indent="-187325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89050" indent="-374650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935163" indent="-563563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579688" indent="-750888" algn="l" defTabSz="1289050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5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 smtClean="0"/>
              <a:t>4-42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71540" y="511500"/>
            <a:ext cx="11406226" cy="464155"/>
          </a:xfrm>
        </p:spPr>
        <p:txBody>
          <a:bodyPr/>
          <a:lstStyle/>
          <a:p>
            <a:r>
              <a:rPr lang="en-US" sz="2200" dirty="0" smtClean="0"/>
              <a:t>Customizing the OOTB JSPs of the My ENOVIA / </a:t>
            </a:r>
            <a:r>
              <a:rPr lang="en-US" sz="2200" dirty="0" err="1" smtClean="0"/>
              <a:t>Webtop</a:t>
            </a:r>
            <a:r>
              <a:rPr lang="en-US" sz="2200" dirty="0" smtClean="0"/>
              <a:t> Applications – </a:t>
            </a:r>
            <a:br>
              <a:rPr lang="en-US" sz="2200" dirty="0" smtClean="0"/>
            </a:br>
            <a:r>
              <a:rPr lang="en-US" sz="2200" dirty="0" smtClean="0"/>
              <a:t>Custom JSP Filter (3/3)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9405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400" dirty="0" err="1" smtClean="0"/>
              <a:t>Lesson</a:t>
            </a:r>
            <a:r>
              <a:rPr lang="fr-FR" sz="2400" dirty="0" smtClean="0"/>
              <a:t> 4 : </a:t>
            </a:r>
            <a:r>
              <a:rPr lang="en-US" sz="2400" dirty="0" smtClean="0"/>
              <a:t>SCT and Commonly Used Classes</a:t>
            </a:r>
            <a:r>
              <a:rPr lang="en-US" sz="2400" dirty="0" smtClean="0">
                <a:solidFill>
                  <a:schemeClr val="accent2"/>
                </a:solidFill>
              </a:rPr>
              <a:t/>
            </a:r>
            <a:br>
              <a:rPr lang="en-US" sz="2400" dirty="0" smtClean="0">
                <a:solidFill>
                  <a:schemeClr val="accent2"/>
                </a:solidFill>
              </a:rPr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accent2"/>
                </a:solidFill>
              </a:rPr>
              <a:t/>
            </a:r>
            <a:br>
              <a:rPr lang="en-US" sz="2400" dirty="0" smtClean="0">
                <a:solidFill>
                  <a:schemeClr val="accent2"/>
                </a:solidFill>
              </a:rPr>
            </a:br>
            <a:r>
              <a:rPr lang="en-US" sz="2400" dirty="0" smtClean="0">
                <a:solidFill>
                  <a:schemeClr val="accent2"/>
                </a:solidFill>
              </a:rPr>
              <a:t/>
            </a:r>
            <a:br>
              <a:rPr lang="en-US" sz="2400" dirty="0" smtClean="0">
                <a:solidFill>
                  <a:schemeClr val="accent2"/>
                </a:solidFill>
              </a:rPr>
            </a:br>
            <a:endParaRPr lang="ru-RU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buNone/>
            </a:pPr>
            <a:r>
              <a:rPr lang="en-US" i="1" smtClean="0">
                <a:solidFill>
                  <a:srgbClr val="3F0077"/>
                </a:solidFill>
              </a:rPr>
              <a:t>	</a:t>
            </a:r>
            <a:r>
              <a:rPr lang="en-US" dirty="0"/>
              <a:t>Overview of Studio Customization Toolkit (SCT)</a:t>
            </a:r>
            <a:endParaRPr lang="en-US" b="1" i="1" dirty="0">
              <a:solidFill>
                <a:srgbClr val="F28411"/>
              </a:solidFill>
            </a:endParaRPr>
          </a:p>
          <a:p>
            <a:pPr lvl="0">
              <a:buNone/>
            </a:pPr>
            <a:r>
              <a:rPr lang="en-US" i="1" dirty="0" smtClean="0">
                <a:solidFill>
                  <a:srgbClr val="3F0077"/>
                </a:solidFill>
              </a:rPr>
              <a:t>	SCT </a:t>
            </a:r>
            <a:r>
              <a:rPr lang="en-US" i="1" dirty="0">
                <a:solidFill>
                  <a:srgbClr val="3F0077"/>
                </a:solidFill>
              </a:rPr>
              <a:t>in Java Program Objects (JPOs</a:t>
            </a:r>
            <a:r>
              <a:rPr lang="en-US" i="1" dirty="0" smtClean="0">
                <a:solidFill>
                  <a:srgbClr val="3F0077"/>
                </a:solidFill>
              </a:rPr>
              <a:t>)</a:t>
            </a:r>
            <a:endParaRPr lang="en-US" i="1" dirty="0">
              <a:solidFill>
                <a:srgbClr val="3F0077"/>
              </a:solidFill>
            </a:endParaRPr>
          </a:p>
          <a:p>
            <a:pPr lvl="0">
              <a:buNone/>
            </a:pPr>
            <a:r>
              <a:rPr lang="en-US" i="1" dirty="0" smtClean="0">
                <a:solidFill>
                  <a:srgbClr val="3F0077"/>
                </a:solidFill>
              </a:rPr>
              <a:t>	SCT </a:t>
            </a:r>
            <a:r>
              <a:rPr lang="en-US" i="1" dirty="0">
                <a:solidFill>
                  <a:srgbClr val="3F0077"/>
                </a:solidFill>
              </a:rPr>
              <a:t>General </a:t>
            </a:r>
            <a:r>
              <a:rPr lang="en-US" i="1" dirty="0" smtClean="0">
                <a:solidFill>
                  <a:srgbClr val="3F0077"/>
                </a:solidFill>
              </a:rPr>
              <a:t>Packages</a:t>
            </a:r>
            <a:endParaRPr lang="en-US" i="1" dirty="0">
              <a:solidFill>
                <a:srgbClr val="3F0077"/>
              </a:solidFill>
            </a:endParaRPr>
          </a:p>
          <a:p>
            <a:pPr lvl="0">
              <a:buNone/>
            </a:pPr>
            <a:r>
              <a:rPr lang="en-US" b="1" i="1" dirty="0" smtClean="0">
                <a:solidFill>
                  <a:srgbClr val="F28411"/>
                </a:solidFill>
              </a:rPr>
              <a:t>4.	SCT </a:t>
            </a:r>
            <a:r>
              <a:rPr lang="en-US" b="1" i="1" dirty="0">
                <a:solidFill>
                  <a:srgbClr val="F28411"/>
                </a:solidFill>
              </a:rPr>
              <a:t>and Commonly Used Classes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endParaRPr lang="en-US" sz="24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</p:txBody>
      </p:sp>
      <p:sp>
        <p:nvSpPr>
          <p:cNvPr id="5" name="Text Placeholder 3"/>
          <p:cNvSpPr txBox="1">
            <a:spLocks/>
          </p:cNvSpPr>
          <p:nvPr/>
        </p:nvSpPr>
        <p:spPr bwMode="auto">
          <a:xfrm>
            <a:off x="984250" y="1484313"/>
            <a:ext cx="5859461" cy="717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defTabSz="1288856">
              <a:spcBef>
                <a:spcPct val="20000"/>
              </a:spcBef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 this Lesson  you will be introduced SCT </a:t>
            </a:r>
            <a:r>
              <a:rPr lang="en-US" sz="1800" b="1" dirty="0" smtClean="0"/>
              <a:t>commonly used classes and how SCT Classes covers 99% of needs to interact with ENOVIA core. </a:t>
            </a:r>
            <a:endParaRPr kumimoji="0" lang="en-US" sz="1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1288856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kumimoji="0" lang="en-US" sz="1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Rectangle à coins arrondis 23"/>
          <p:cNvSpPr/>
          <p:nvPr/>
        </p:nvSpPr>
        <p:spPr>
          <a:xfrm rot="10800000" flipV="1">
            <a:off x="8268237" y="1653103"/>
            <a:ext cx="4174134" cy="512149"/>
          </a:xfrm>
          <a:prstGeom prst="wedgeRoundRectCallout">
            <a:avLst>
              <a:gd name="adj1" fmla="val 62495"/>
              <a:gd name="adj2" fmla="val -4832"/>
              <a:gd name="adj3" fmla="val 16667"/>
            </a:avLst>
          </a:prstGeom>
          <a:solidFill>
            <a:srgbClr val="EEEDF3"/>
          </a:solidFill>
          <a:ln w="3175" cap="flat" cmpd="sng" algn="ctr">
            <a:solidFill>
              <a:srgbClr val="FFFFF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890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noProof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Here are the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lessons</a:t>
            </a:r>
            <a:r>
              <a:rPr lang="en-US" sz="1800" b="1" baseline="0" noProof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noProof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be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covered</a:t>
            </a:r>
            <a:r>
              <a:rPr lang="en-US" sz="1800" b="1" noProof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pic>
        <p:nvPicPr>
          <p:cNvPr id="7" name="Picture 3" descr="E:\users\qpz\V6_Templates\Images\Bullets\tip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6545" y="3480345"/>
            <a:ext cx="367022" cy="361148"/>
          </a:xfrm>
          <a:prstGeom prst="rect">
            <a:avLst/>
          </a:prstGeom>
          <a:noFill/>
        </p:spPr>
      </p:pic>
      <p:pic>
        <p:nvPicPr>
          <p:cNvPr id="8" name="Picture 3" descr="E:\users\qpz\V6_Templates\Images\Bullets\tip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6545" y="3137445"/>
            <a:ext cx="367022" cy="361148"/>
          </a:xfrm>
          <a:prstGeom prst="rect">
            <a:avLst/>
          </a:prstGeom>
          <a:noFill/>
        </p:spPr>
      </p:pic>
      <p:pic>
        <p:nvPicPr>
          <p:cNvPr id="9" name="Picture 3" descr="E:\users\qpz\V6_Templates\Images\Bullets\tip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3845" y="2578645"/>
            <a:ext cx="367022" cy="3611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634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ENOVIA Business Process </a:t>
            </a:r>
            <a:r>
              <a:rPr lang="en-US" dirty="0" smtClean="0"/>
              <a:t>Services JARs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promote reuse of business logic, a </a:t>
            </a:r>
            <a:r>
              <a:rPr lang="en-US" b="1" dirty="0"/>
              <a:t>common jar</a:t>
            </a:r>
            <a:r>
              <a:rPr lang="en-US" dirty="0"/>
              <a:t> file has been established independent of any </a:t>
            </a:r>
            <a:r>
              <a:rPr lang="en-US" dirty="0" smtClean="0"/>
              <a:t>application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common jar file contains domain Beans that are shared by more than one application. The common jar file also contains utility classes shared by more than one </a:t>
            </a:r>
            <a:r>
              <a:rPr lang="en-US" dirty="0" smtClean="0"/>
              <a:t>application</a:t>
            </a:r>
          </a:p>
          <a:p>
            <a:endParaRPr lang="en-US" dirty="0" smtClean="0"/>
          </a:p>
          <a:p>
            <a:r>
              <a:rPr lang="en-US" dirty="0"/>
              <a:t>There are strict rules on the dependencies allowed among the framework, common, and application </a:t>
            </a:r>
            <a:r>
              <a:rPr lang="en-US" dirty="0" smtClean="0"/>
              <a:t>tiers</a:t>
            </a:r>
          </a:p>
          <a:p>
            <a:endParaRPr lang="en-US" dirty="0" smtClean="0"/>
          </a:p>
          <a:p>
            <a:r>
              <a:rPr lang="en-US" dirty="0" smtClean="0"/>
              <a:t>Framework </a:t>
            </a:r>
            <a:r>
              <a:rPr lang="en-US" dirty="0"/>
              <a:t>JSPs, JPOs, and Beans can only reference the framework jar </a:t>
            </a:r>
            <a:r>
              <a:rPr lang="en-US" dirty="0" smtClean="0"/>
              <a:t>files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common components JSPs, JPOs, and Beans can only reference the common components and framework jar </a:t>
            </a:r>
            <a:r>
              <a:rPr lang="en-US" dirty="0" smtClean="0"/>
              <a:t>files</a:t>
            </a:r>
          </a:p>
          <a:p>
            <a:endParaRPr lang="en-US" dirty="0"/>
          </a:p>
          <a:p>
            <a:r>
              <a:rPr lang="en-US" dirty="0" smtClean="0"/>
              <a:t>Each </a:t>
            </a:r>
            <a:r>
              <a:rPr lang="en-US" dirty="0"/>
              <a:t>ENOVIA product's JSPs, JPOs, and Beans can only reference their own jar file and the common components and framework jar files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An ENOVIA product can never reference another ENOVIA product's </a:t>
            </a:r>
            <a:r>
              <a:rPr lang="en-US" dirty="0" smtClean="0"/>
              <a:t>JAR file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84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common.jar Packages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82802" y="1439679"/>
            <a:ext cx="5835512" cy="7863486"/>
          </a:xfrm>
        </p:spPr>
        <p:txBody>
          <a:bodyPr/>
          <a:lstStyle/>
          <a:p>
            <a:r>
              <a:rPr lang="en-US" dirty="0" smtClean="0"/>
              <a:t>Common </a:t>
            </a:r>
            <a:r>
              <a:rPr lang="en-US" dirty="0"/>
              <a:t>Components </a:t>
            </a:r>
            <a:r>
              <a:rPr lang="en-US" dirty="0" smtClean="0"/>
              <a:t>JAR-file contains two packages:</a:t>
            </a:r>
          </a:p>
          <a:p>
            <a:endParaRPr lang="en-US" dirty="0" smtClean="0"/>
          </a:p>
          <a:p>
            <a:pPr lvl="1"/>
            <a:r>
              <a:rPr lang="en-US" b="1" dirty="0" err="1" smtClean="0"/>
              <a:t>com.matrixone.apps.common</a:t>
            </a:r>
            <a:r>
              <a:rPr lang="en-US" b="1" dirty="0" smtClean="0"/>
              <a:t> </a:t>
            </a:r>
            <a:r>
              <a:rPr lang="en-US" dirty="0" smtClean="0"/>
              <a:t>: Classes to represent the BPS schema (Company, Issue, Route, etc.)</a:t>
            </a:r>
          </a:p>
          <a:p>
            <a:pPr lvl="1"/>
            <a:endParaRPr lang="en-US" dirty="0"/>
          </a:p>
          <a:p>
            <a:pPr lvl="1"/>
            <a:r>
              <a:rPr lang="en-US" b="1" dirty="0" err="1" smtClean="0"/>
              <a:t>com.matrixone.apps.common.util</a:t>
            </a:r>
            <a:r>
              <a:rPr lang="en-US" b="1" dirty="0" smtClean="0"/>
              <a:t> </a:t>
            </a:r>
            <a:r>
              <a:rPr lang="en-US" dirty="0" smtClean="0"/>
              <a:t>: Classes with utility methods, to work with Subscriptions, Common Document Model, Object Access, </a:t>
            </a:r>
            <a:r>
              <a:rPr lang="en-US" dirty="0" err="1" smtClean="0"/>
              <a:t>etc</a:t>
            </a:r>
            <a:endParaRPr lang="en-US" dirty="0"/>
          </a:p>
          <a:p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6950" y="1377950"/>
            <a:ext cx="4705350" cy="7536424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/>
        </p:spPr>
      </p:pic>
    </p:spTree>
    <p:extLst>
      <p:ext uri="{BB962C8B-B14F-4D97-AF65-F5344CB8AC3E}">
        <p14:creationId xmlns:p14="http://schemas.microsoft.com/office/powerpoint/2010/main" val="149694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com.matrixone.apps.common</a:t>
            </a:r>
            <a:r>
              <a:rPr lang="en-US" dirty="0" smtClean="0"/>
              <a:t> Package (common.jar)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All Classes </a:t>
            </a:r>
            <a:r>
              <a:rPr lang="en-US" dirty="0"/>
              <a:t>in </a:t>
            </a:r>
            <a:r>
              <a:rPr lang="en-US" b="1" dirty="0" err="1"/>
              <a:t>com.matrixone.apps.common</a:t>
            </a:r>
            <a:r>
              <a:rPr lang="en-US" dirty="0"/>
              <a:t> </a:t>
            </a:r>
            <a:r>
              <a:rPr lang="en-US" dirty="0" smtClean="0"/>
              <a:t>package, which represents the schema types, derived from </a:t>
            </a:r>
            <a:r>
              <a:rPr lang="en-US" dirty="0" err="1" smtClean="0"/>
              <a:t>DomainObject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extend common class with each type methods and string constants with admin names and selectable(s).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2169540"/>
            <a:ext cx="4819650" cy="2714625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6374853"/>
            <a:ext cx="7713277" cy="2927897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28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 Class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82801" y="1439679"/>
            <a:ext cx="7420970" cy="7863486"/>
          </a:xfrm>
        </p:spPr>
        <p:txBody>
          <a:bodyPr/>
          <a:lstStyle/>
          <a:p>
            <a:r>
              <a:rPr lang="en-US" dirty="0" smtClean="0"/>
              <a:t>There are two classes for working with Persons:</a:t>
            </a:r>
          </a:p>
          <a:p>
            <a:pPr lvl="1"/>
            <a:r>
              <a:rPr lang="en-US" b="1" dirty="0" err="1" smtClean="0"/>
              <a:t>matrix.db.Person</a:t>
            </a:r>
            <a:r>
              <a:rPr lang="en-US" dirty="0" smtClean="0"/>
              <a:t> – represents Administrative Person object.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 err="1" smtClean="0"/>
              <a:t>com.matrixone.apps.common.Person</a:t>
            </a:r>
            <a:r>
              <a:rPr lang="en-US" dirty="0" smtClean="0"/>
              <a:t> – represents Business object of type Person.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702" y="5647657"/>
            <a:ext cx="4257675" cy="3286125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5836659"/>
            <a:ext cx="4155186" cy="2381631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396" y="1484313"/>
            <a:ext cx="3534442" cy="3078385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2734665"/>
            <a:ext cx="6046734" cy="1342149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16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 of Transactions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Transactions cannot be nested.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start of </a:t>
            </a:r>
            <a:r>
              <a:rPr lang="en-US" dirty="0"/>
              <a:t>transaction </a:t>
            </a:r>
            <a:r>
              <a:rPr lang="en-US" dirty="0" smtClean="0"/>
              <a:t>method is </a:t>
            </a:r>
            <a:r>
              <a:rPr lang="en-US" dirty="0"/>
              <a:t>called a second time before the </a:t>
            </a:r>
            <a:r>
              <a:rPr lang="en-US" dirty="0" smtClean="0"/>
              <a:t>commit or </a:t>
            </a:r>
            <a:r>
              <a:rPr lang="en-US" dirty="0"/>
              <a:t>abort methods are called for the first transaction, the system throws a </a:t>
            </a:r>
            <a:r>
              <a:rPr lang="en-US" b="1" dirty="0" err="1"/>
              <a:t>MatrixException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Before starting a transaction, use the </a:t>
            </a:r>
            <a:r>
              <a:rPr lang="en-US" b="1" dirty="0" err="1">
                <a:solidFill>
                  <a:schemeClr val="accent2"/>
                </a:solidFill>
              </a:rPr>
              <a:t>isTransactionActive</a:t>
            </a:r>
            <a:r>
              <a:rPr lang="en-US" b="1" dirty="0">
                <a:solidFill>
                  <a:schemeClr val="accent2"/>
                </a:solidFill>
              </a:rPr>
              <a:t>() </a:t>
            </a:r>
            <a:r>
              <a:rPr lang="en-US" dirty="0"/>
              <a:t>method to determine if </a:t>
            </a:r>
            <a:r>
              <a:rPr lang="en-US" dirty="0" smtClean="0"/>
              <a:t>a transaction </a:t>
            </a:r>
            <a:r>
              <a:rPr lang="en-US" dirty="0"/>
              <a:t>is still active. If the result is false, it’s safe to start another transaction. If </a:t>
            </a:r>
            <a:r>
              <a:rPr lang="en-US" dirty="0" smtClean="0"/>
              <a:t>true, you </a:t>
            </a:r>
            <a:r>
              <a:rPr lang="en-US" dirty="0"/>
              <a:t>must abort or commit the active transaction before starting a new one.</a:t>
            </a:r>
          </a:p>
        </p:txBody>
      </p:sp>
    </p:spTree>
    <p:extLst>
      <p:ext uri="{BB962C8B-B14F-4D97-AF65-F5344CB8AC3E}">
        <p14:creationId xmlns:p14="http://schemas.microsoft.com/office/powerpoint/2010/main" val="12623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Customization Toolkit </a:t>
            </a:r>
            <a:r>
              <a:rPr lang="en-US" dirty="0" smtClean="0"/>
              <a:t>Programming Notes (1/2)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 err="1"/>
              <a:t>getPersons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Storing data in a </a:t>
            </a:r>
            <a:r>
              <a:rPr lang="en-US" b="1" dirty="0" err="1"/>
              <a:t>HttpSession</a:t>
            </a:r>
            <a:r>
              <a:rPr lang="en-US" dirty="0"/>
              <a:t> or static member variables of a JSP requires some </a:t>
            </a:r>
            <a:r>
              <a:rPr lang="en-US" dirty="0" smtClean="0"/>
              <a:t>consideration </a:t>
            </a:r>
            <a:r>
              <a:rPr lang="en-US" dirty="0"/>
              <a:t>and careful </a:t>
            </a:r>
            <a:r>
              <a:rPr lang="en-US" dirty="0" smtClean="0"/>
              <a:t>planning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a page may display a list of users in </a:t>
            </a:r>
            <a:r>
              <a:rPr lang="en-US" dirty="0" smtClean="0"/>
              <a:t>a select </a:t>
            </a:r>
            <a:r>
              <a:rPr lang="en-US" dirty="0"/>
              <a:t>field. The list of users is retrieved with </a:t>
            </a:r>
            <a:r>
              <a:rPr lang="en-US" dirty="0" smtClean="0"/>
              <a:t>the </a:t>
            </a:r>
            <a:r>
              <a:rPr lang="en-US" b="1" dirty="0" err="1" smtClean="0"/>
              <a:t>matrix.db.Person.getPersons</a:t>
            </a:r>
            <a:r>
              <a:rPr lang="en-US" b="1" dirty="0"/>
              <a:t>() </a:t>
            </a:r>
            <a:r>
              <a:rPr lang="en-US" dirty="0"/>
              <a:t>method every time the page is </a:t>
            </a:r>
            <a:r>
              <a:rPr lang="en-US" dirty="0" smtClean="0"/>
              <a:t>displayed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the </a:t>
            </a:r>
            <a:r>
              <a:rPr lang="en-US" dirty="0"/>
              <a:t>installation has a lot users, a large number of objects will be created that only exist </a:t>
            </a:r>
            <a:r>
              <a:rPr lang="en-US" dirty="0" smtClean="0"/>
              <a:t>for a </a:t>
            </a:r>
            <a:r>
              <a:rPr lang="en-US" dirty="0"/>
              <a:t>short period of time and put a strain on the Java garbage </a:t>
            </a:r>
            <a:r>
              <a:rPr lang="en-US" dirty="0" smtClean="0"/>
              <a:t>collection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better solution </a:t>
            </a:r>
            <a:r>
              <a:rPr lang="en-US" dirty="0" smtClean="0"/>
              <a:t>is to </a:t>
            </a:r>
            <a:r>
              <a:rPr lang="en-US" dirty="0"/>
              <a:t>retrieve the list once, keep it in a static member variable, and </a:t>
            </a:r>
            <a:r>
              <a:rPr lang="en-US" dirty="0" smtClean="0"/>
              <a:t>refresh </a:t>
            </a:r>
            <a:r>
              <a:rPr lang="en-US" dirty="0"/>
              <a:t>it every </a:t>
            </a:r>
            <a:r>
              <a:rPr lang="en-US" dirty="0" smtClean="0"/>
              <a:t>24 hours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995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com.matrixone.apps.domain.util</a:t>
            </a:r>
            <a:r>
              <a:rPr lang="en-US" dirty="0"/>
              <a:t> </a:t>
            </a:r>
            <a:r>
              <a:rPr lang="en-US" dirty="0" smtClean="0"/>
              <a:t> (framework.jar Package)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util</a:t>
            </a:r>
            <a:r>
              <a:rPr lang="en-US" dirty="0" smtClean="0"/>
              <a:t>  Java classes to manage the ENOVIA routines, such as: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String internationalization, property translation</a:t>
            </a:r>
          </a:p>
          <a:p>
            <a:pPr lvl="1"/>
            <a:r>
              <a:rPr lang="en-US" dirty="0" smtClean="0"/>
              <a:t>Sending Mails, Perform MQL requests</a:t>
            </a:r>
          </a:p>
          <a:p>
            <a:pPr lvl="1"/>
            <a:r>
              <a:rPr lang="en-US" dirty="0" smtClean="0"/>
              <a:t>Other Utility Classes for working with Dates, Persons, and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6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Customization Toolkit </a:t>
            </a:r>
            <a:r>
              <a:rPr lang="en-US" dirty="0" smtClean="0"/>
              <a:t>Programming Notes (2/2)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b="1" dirty="0"/>
              <a:t>Range Program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The same concepts for retrieving a list of users apply for user-specific data.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values </a:t>
            </a:r>
            <a:r>
              <a:rPr lang="en-US" dirty="0" smtClean="0"/>
              <a:t>of an </a:t>
            </a:r>
            <a:r>
              <a:rPr lang="en-US" dirty="0"/>
              <a:t>attribute range may be determined by a range program and made dependent on </a:t>
            </a:r>
            <a:r>
              <a:rPr lang="en-US" dirty="0" smtClean="0"/>
              <a:t>the actual user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Recalculating </a:t>
            </a:r>
            <a:r>
              <a:rPr lang="en-US" dirty="0"/>
              <a:t>these values whenever these values are displayed is </a:t>
            </a:r>
            <a:r>
              <a:rPr lang="en-US" dirty="0" smtClean="0"/>
              <a:t>costly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better </a:t>
            </a:r>
            <a:r>
              <a:rPr lang="en-US" dirty="0"/>
              <a:t>solution is to determine the values once and then store them in the </a:t>
            </a:r>
            <a:r>
              <a:rPr lang="en-US" b="1" dirty="0" err="1" smtClean="0"/>
              <a:t>HttpSession</a:t>
            </a:r>
            <a:r>
              <a:rPr lang="en-US" dirty="0" smtClean="0"/>
              <a:t> object</a:t>
            </a:r>
          </a:p>
          <a:p>
            <a:pPr marL="682523" lvl="1" indent="0">
              <a:buNone/>
            </a:pPr>
            <a:endParaRPr lang="en-US" dirty="0"/>
          </a:p>
          <a:p>
            <a:pPr lvl="1"/>
            <a:r>
              <a:rPr lang="en-US" dirty="0"/>
              <a:t>While there are many cases where this caching technique may be beneficial </a:t>
            </a:r>
            <a:r>
              <a:rPr lang="en-US" dirty="0" smtClean="0"/>
              <a:t>for performance </a:t>
            </a:r>
            <a:r>
              <a:rPr lang="en-US" dirty="0"/>
              <a:t>and scalability, one needs to be careful not to create a memory leak </a:t>
            </a:r>
            <a:r>
              <a:rPr lang="en-US" dirty="0" smtClean="0"/>
              <a:t>by mistake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7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MqlUtil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b="1" dirty="0" err="1"/>
              <a:t>MqlUtil</a:t>
            </a:r>
            <a:r>
              <a:rPr lang="en-US" dirty="0"/>
              <a:t> class from </a:t>
            </a:r>
            <a:r>
              <a:rPr lang="en-US" b="1" dirty="0" err="1"/>
              <a:t>com.matrixone.apps.domain.util</a:t>
            </a:r>
            <a:r>
              <a:rPr lang="en-US" dirty="0"/>
              <a:t> package </a:t>
            </a:r>
            <a:r>
              <a:rPr lang="en-US" dirty="0" smtClean="0"/>
              <a:t>contains </a:t>
            </a:r>
            <a:r>
              <a:rPr lang="en-US" dirty="0"/>
              <a:t>static methods that can be used to execute </a:t>
            </a:r>
            <a:r>
              <a:rPr lang="en-US" dirty="0" smtClean="0"/>
              <a:t>MQL commands.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/>
              <a:t>However, SCT Classes </a:t>
            </a:r>
            <a:r>
              <a:rPr lang="en-US" dirty="0" smtClean="0"/>
              <a:t>covers 99</a:t>
            </a:r>
            <a:r>
              <a:rPr lang="en-US" dirty="0"/>
              <a:t>% of needs to interact with ENOVIA core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So you should use SCT classes instead.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40" y="4223659"/>
            <a:ext cx="9096375" cy="2295525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801" y="1379214"/>
            <a:ext cx="6002095" cy="1698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106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ContextUtil</a:t>
            </a:r>
            <a:r>
              <a:rPr lang="en-US" dirty="0" smtClean="0"/>
              <a:t> Class (1/2)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err="1"/>
              <a:t>ContextUtil</a:t>
            </a:r>
            <a:r>
              <a:rPr lang="en-US" dirty="0"/>
              <a:t> class </a:t>
            </a:r>
            <a:r>
              <a:rPr lang="en-US" dirty="0" smtClean="0"/>
              <a:t>from </a:t>
            </a:r>
            <a:r>
              <a:rPr lang="en-US" b="1" dirty="0" err="1" smtClean="0"/>
              <a:t>com.matrixone.apps.domain.util</a:t>
            </a:r>
            <a:r>
              <a:rPr lang="en-US" dirty="0" smtClean="0"/>
              <a:t> package contains </a:t>
            </a:r>
            <a:r>
              <a:rPr lang="en-US" dirty="0"/>
              <a:t>static methods for context-related activities</a:t>
            </a:r>
            <a:r>
              <a:rPr lang="en-US" dirty="0" smtClean="0"/>
              <a:t>.</a:t>
            </a:r>
            <a:endParaRPr lang="en-US" dirty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Often used for switching the context inside program to other Person (usually with higher permissions).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930" y="5132668"/>
            <a:ext cx="9931908" cy="3192399"/>
          </a:xfrm>
          <a:prstGeom prst="rect">
            <a:avLst/>
          </a:prstGeom>
          <a:ln w="28575">
            <a:solidFill>
              <a:schemeClr val="accent2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39" y="1272060"/>
            <a:ext cx="4880917" cy="1326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409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ContextUtil</a:t>
            </a:r>
            <a:r>
              <a:rPr lang="en-US" dirty="0" smtClean="0"/>
              <a:t> Class (2/2)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ContextUtil</a:t>
            </a:r>
            <a:r>
              <a:rPr lang="en-US" dirty="0"/>
              <a:t> class </a:t>
            </a:r>
            <a:r>
              <a:rPr lang="en-US" dirty="0" smtClean="0"/>
              <a:t>methods are also used to handle the transaction within your programs: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try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{</a:t>
            </a:r>
          </a:p>
          <a:p>
            <a:pPr marL="628556" lvl="1" indent="0">
              <a:buNone/>
            </a:pPr>
            <a:r>
              <a:rPr lang="en-US" b="1" dirty="0" err="1">
                <a:solidFill>
                  <a:schemeClr val="accent2"/>
                </a:solidFill>
              </a:rPr>
              <a:t>ContextUtil.startTransaction</a:t>
            </a:r>
            <a:r>
              <a:rPr lang="en-US" b="1" dirty="0">
                <a:solidFill>
                  <a:schemeClr val="accent2"/>
                </a:solidFill>
              </a:rPr>
              <a:t>(context, false); </a:t>
            </a:r>
            <a:r>
              <a:rPr lang="en-US" dirty="0"/>
              <a:t>// Start transaction at the start of the try block</a:t>
            </a:r>
          </a:p>
          <a:p>
            <a:pPr marL="628556" lvl="1" indent="0">
              <a:buNone/>
            </a:pPr>
            <a:r>
              <a:rPr lang="ru-RU" b="1" dirty="0">
                <a:solidFill>
                  <a:schemeClr val="accent2"/>
                </a:solidFill>
              </a:rPr>
              <a:t>...</a:t>
            </a:r>
          </a:p>
          <a:p>
            <a:pPr marL="628556" lvl="1" indent="0">
              <a:buNone/>
            </a:pPr>
            <a:r>
              <a:rPr lang="en-US" b="1" dirty="0" err="1">
                <a:solidFill>
                  <a:schemeClr val="accent2"/>
                </a:solidFill>
              </a:rPr>
              <a:t>ContextUtil.commitTransaction</a:t>
            </a:r>
            <a:r>
              <a:rPr lang="en-US" b="1" dirty="0">
                <a:solidFill>
                  <a:schemeClr val="accent2"/>
                </a:solidFill>
              </a:rPr>
              <a:t>(context); </a:t>
            </a:r>
            <a:r>
              <a:rPr lang="en-US" dirty="0"/>
              <a:t>// Commit transaction at the end of the try </a:t>
            </a:r>
            <a:r>
              <a:rPr lang="en-US" dirty="0" smtClean="0"/>
              <a:t>block</a:t>
            </a:r>
          </a:p>
          <a:p>
            <a:pPr marL="628556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} catch (Exception ex) </a:t>
            </a:r>
            <a:r>
              <a:rPr lang="en-US" b="1" dirty="0" smtClean="0">
                <a:solidFill>
                  <a:schemeClr val="accent2"/>
                </a:solidFill>
              </a:rPr>
              <a:t>{</a:t>
            </a:r>
          </a:p>
          <a:p>
            <a:pPr marL="0" indent="0">
              <a:buNone/>
            </a:pPr>
            <a:endParaRPr lang="en-US" b="1" dirty="0">
              <a:solidFill>
                <a:schemeClr val="accent2"/>
              </a:solidFill>
            </a:endParaRPr>
          </a:p>
          <a:p>
            <a:pPr marL="628556" lvl="1" indent="0">
              <a:buNone/>
            </a:pPr>
            <a:r>
              <a:rPr lang="en-US" b="1" dirty="0" err="1">
                <a:solidFill>
                  <a:schemeClr val="accent2"/>
                </a:solidFill>
              </a:rPr>
              <a:t>ContextUtil.abortTransaction</a:t>
            </a:r>
            <a:r>
              <a:rPr lang="en-US" b="1" dirty="0">
                <a:solidFill>
                  <a:schemeClr val="accent2"/>
                </a:solidFill>
              </a:rPr>
              <a:t>(context);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// Abort transaction inside of catch </a:t>
            </a:r>
            <a:r>
              <a:rPr lang="en-US" dirty="0" smtClean="0"/>
              <a:t>block</a:t>
            </a:r>
          </a:p>
          <a:p>
            <a:pPr marL="628556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b="1" dirty="0">
                <a:solidFill>
                  <a:schemeClr val="accent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555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com.matrixone.apps.domain</a:t>
            </a:r>
            <a:r>
              <a:rPr lang="en-US" dirty="0"/>
              <a:t> </a:t>
            </a:r>
            <a:r>
              <a:rPr lang="en-US" dirty="0" smtClean="0"/>
              <a:t> (framework.jar Package)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domain</a:t>
            </a:r>
            <a:r>
              <a:rPr lang="en-US" dirty="0" smtClean="0"/>
              <a:t> Java classes (extended) for work with Business Objects and their relationships:</a:t>
            </a:r>
          </a:p>
          <a:p>
            <a:endParaRPr lang="en-US" dirty="0"/>
          </a:p>
          <a:p>
            <a:pPr lvl="1"/>
            <a:r>
              <a:rPr lang="en-US" b="1" dirty="0" err="1" smtClean="0"/>
              <a:t>DomainObject</a:t>
            </a:r>
            <a:r>
              <a:rPr lang="en-US" dirty="0" smtClean="0"/>
              <a:t> class.</a:t>
            </a:r>
            <a:endParaRPr lang="en-US" dirty="0"/>
          </a:p>
          <a:p>
            <a:pPr lvl="1"/>
            <a:r>
              <a:rPr lang="en-US" b="1" dirty="0" err="1" smtClean="0"/>
              <a:t>DomainRelationship</a:t>
            </a:r>
            <a:r>
              <a:rPr lang="en-US" dirty="0" smtClean="0"/>
              <a:t> class.</a:t>
            </a:r>
            <a:endParaRPr lang="en-US" dirty="0"/>
          </a:p>
          <a:p>
            <a:pPr lvl="1"/>
            <a:r>
              <a:rPr lang="en-US" b="1" dirty="0" err="1" smtClean="0"/>
              <a:t>DomainConstants</a:t>
            </a:r>
            <a:r>
              <a:rPr lang="en-US" dirty="0" smtClean="0"/>
              <a:t> and </a:t>
            </a:r>
            <a:r>
              <a:rPr lang="en-US" b="1" dirty="0" err="1" smtClean="0"/>
              <a:t>DomainSymbolicConstants</a:t>
            </a:r>
            <a:r>
              <a:rPr lang="en-US" dirty="0" smtClean="0"/>
              <a:t>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DomainObject</a:t>
            </a:r>
            <a:r>
              <a:rPr lang="en-US" dirty="0" smtClean="0"/>
              <a:t> Class Inheritance (1/2)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794936" y="1576551"/>
            <a:ext cx="3468414" cy="9932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/>
              <a:t>BusinessObject</a:t>
            </a:r>
            <a:endParaRPr lang="ru-RU" sz="18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6794934" y="4776948"/>
            <a:ext cx="3468415" cy="9932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/>
              <a:t>DomainObject</a:t>
            </a:r>
            <a:endParaRPr lang="ru-RU" sz="18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1529254" y="1576551"/>
            <a:ext cx="3468415" cy="9932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/>
              <a:t>DomainConstants</a:t>
            </a:r>
            <a:endParaRPr lang="ru-RU" sz="1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529254" y="3054564"/>
            <a:ext cx="3468415" cy="9932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b="1" dirty="0" err="1"/>
              <a:t>DomainSymbolic</a:t>
            </a:r>
            <a:r>
              <a:rPr lang="en-US" sz="1800" b="1" dirty="0"/>
              <a:t> Constants</a:t>
            </a:r>
            <a:endParaRPr lang="ru-RU" sz="18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794933" y="6881991"/>
            <a:ext cx="3468415" cy="9932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/>
              <a:t>CustomTypeClass</a:t>
            </a:r>
            <a:endParaRPr lang="ru-RU" sz="1800" b="1" dirty="0"/>
          </a:p>
        </p:txBody>
      </p:sp>
      <p:cxnSp>
        <p:nvCxnSpPr>
          <p:cNvPr id="10" name="Straight Connector 9"/>
          <p:cNvCxnSpPr>
            <a:stCxn id="3" idx="2"/>
            <a:endCxn id="5" idx="0"/>
          </p:cNvCxnSpPr>
          <p:nvPr/>
        </p:nvCxnSpPr>
        <p:spPr>
          <a:xfrm flipH="1">
            <a:off x="8529142" y="2569779"/>
            <a:ext cx="1" cy="2207169"/>
          </a:xfrm>
          <a:prstGeom prst="line">
            <a:avLst/>
          </a:prstGeom>
          <a:ln w="571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8" idx="0"/>
          </p:cNvCxnSpPr>
          <p:nvPr/>
        </p:nvCxnSpPr>
        <p:spPr>
          <a:xfrm flipH="1">
            <a:off x="8529141" y="5770176"/>
            <a:ext cx="1" cy="1111815"/>
          </a:xfrm>
          <a:prstGeom prst="line">
            <a:avLst/>
          </a:prstGeom>
          <a:ln w="571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3"/>
            <a:endCxn id="5" idx="1"/>
          </p:cNvCxnSpPr>
          <p:nvPr/>
        </p:nvCxnSpPr>
        <p:spPr>
          <a:xfrm>
            <a:off x="4997669" y="2073165"/>
            <a:ext cx="1797265" cy="3200397"/>
          </a:xfrm>
          <a:prstGeom prst="bentConnector3">
            <a:avLst/>
          </a:prstGeom>
          <a:ln w="571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  <a:endCxn id="5" idx="1"/>
          </p:cNvCxnSpPr>
          <p:nvPr/>
        </p:nvCxnSpPr>
        <p:spPr>
          <a:xfrm>
            <a:off x="4997669" y="3551178"/>
            <a:ext cx="1797265" cy="1722384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513006" y="3552281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/>
              <a:t>Extends</a:t>
            </a:r>
            <a:endParaRPr lang="ru-RU" sz="1800" dirty="0"/>
          </a:p>
        </p:txBody>
      </p:sp>
      <p:sp>
        <p:nvSpPr>
          <p:cNvPr id="29" name="Rectangle 28"/>
          <p:cNvSpPr/>
          <p:nvPr/>
        </p:nvSpPr>
        <p:spPr>
          <a:xfrm>
            <a:off x="8499149" y="6017837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/>
              <a:t>Extends</a:t>
            </a:r>
            <a:endParaRPr lang="ru-RU" sz="1800" dirty="0"/>
          </a:p>
        </p:txBody>
      </p:sp>
      <p:sp>
        <p:nvSpPr>
          <p:cNvPr id="30" name="Rectangle 29"/>
          <p:cNvSpPr/>
          <p:nvPr/>
        </p:nvSpPr>
        <p:spPr>
          <a:xfrm>
            <a:off x="4325062" y="4376270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 smtClean="0"/>
              <a:t>Implements</a:t>
            </a:r>
            <a:endParaRPr lang="ru-RU" sz="1800" dirty="0"/>
          </a:p>
        </p:txBody>
      </p:sp>
      <p:cxnSp>
        <p:nvCxnSpPr>
          <p:cNvPr id="32" name="Straight Arrow Connector 31"/>
          <p:cNvCxnSpPr>
            <a:stCxn id="8" idx="1"/>
            <a:endCxn id="33" idx="6"/>
          </p:cNvCxnSpPr>
          <p:nvPr/>
        </p:nvCxnSpPr>
        <p:spPr>
          <a:xfrm flipH="1" flipV="1">
            <a:off x="3263459" y="6541057"/>
            <a:ext cx="3531474" cy="837548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35568" y="5786282"/>
            <a:ext cx="2427891" cy="15095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Object Instance</a:t>
            </a:r>
            <a:endParaRPr lang="ru-RU" sz="1800" b="1" dirty="0"/>
          </a:p>
        </p:txBody>
      </p:sp>
      <p:sp>
        <p:nvSpPr>
          <p:cNvPr id="34" name="Oval 33"/>
          <p:cNvSpPr/>
          <p:nvPr/>
        </p:nvSpPr>
        <p:spPr>
          <a:xfrm>
            <a:off x="1529252" y="7378605"/>
            <a:ext cx="2427891" cy="15095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Object Instance</a:t>
            </a:r>
            <a:endParaRPr lang="ru-RU" sz="1800" b="1" dirty="0"/>
          </a:p>
        </p:txBody>
      </p:sp>
      <p:sp>
        <p:nvSpPr>
          <p:cNvPr id="35" name="Oval 34"/>
          <p:cNvSpPr/>
          <p:nvPr/>
        </p:nvSpPr>
        <p:spPr>
          <a:xfrm>
            <a:off x="4225155" y="7875219"/>
            <a:ext cx="2427891" cy="15095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800" b="1" dirty="0" smtClean="0"/>
              <a:t>Object</a:t>
            </a:r>
            <a:r>
              <a:rPr lang="en-US" sz="2800" b="1" dirty="0" smtClean="0"/>
              <a:t> </a:t>
            </a:r>
            <a:r>
              <a:rPr lang="en-US" sz="1800" b="1" dirty="0" smtClean="0"/>
              <a:t>Instance</a:t>
            </a:r>
            <a:endParaRPr lang="ru-RU" sz="1800" b="1" dirty="0"/>
          </a:p>
        </p:txBody>
      </p:sp>
      <p:cxnSp>
        <p:nvCxnSpPr>
          <p:cNvPr id="38" name="Straight Arrow Connector 37"/>
          <p:cNvCxnSpPr>
            <a:stCxn id="8" idx="1"/>
            <a:endCxn id="34" idx="7"/>
          </p:cNvCxnSpPr>
          <p:nvPr/>
        </p:nvCxnSpPr>
        <p:spPr>
          <a:xfrm flipH="1">
            <a:off x="3601587" y="7378605"/>
            <a:ext cx="3193346" cy="221068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1"/>
            <a:endCxn id="35" idx="7"/>
          </p:cNvCxnSpPr>
          <p:nvPr/>
        </p:nvCxnSpPr>
        <p:spPr>
          <a:xfrm flipH="1">
            <a:off x="6297490" y="7378605"/>
            <a:ext cx="497443" cy="717682"/>
          </a:xfrm>
          <a:prstGeom prst="straightConnector1">
            <a:avLst/>
          </a:prstGeom>
          <a:ln w="5715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7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47B3B3E-BB9A-446D-A8ED-5320CC430850}"/>
  <p:tag name="ISPRING_RESOURCE_FOLDER" val="C:\Documents and Settings\qpz\Desktop\QPZ_ppt1_companion_190109\"/>
</p:tagLst>
</file>

<file path=ppt/theme/theme1.xml><?xml version="1.0" encoding="utf-8"?>
<a:theme xmlns:a="http://schemas.openxmlformats.org/drawingml/2006/main" name="V6_ILT_Master">
  <a:themeElements>
    <a:clrScheme name="Course_Master_Theme_Colors">
      <a:dk1>
        <a:srgbClr val="3F0077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28411"/>
      </a:accent2>
      <a:accent3>
        <a:srgbClr val="FFFFFF"/>
      </a:accent3>
      <a:accent4>
        <a:srgbClr val="5CBFC6"/>
      </a:accent4>
      <a:accent5>
        <a:srgbClr val="FFB57F"/>
      </a:accent5>
      <a:accent6>
        <a:srgbClr val="B9ADD9"/>
      </a:accent6>
      <a:hlink>
        <a:srgbClr val="002060"/>
      </a:hlink>
      <a:folHlink>
        <a:srgbClr val="002060"/>
      </a:folHlink>
    </a:clrScheme>
    <a:fontScheme name="Course_Master_Theme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chemeClr val="accent2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chemeClr val="accent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Course_Master_Theme_Colors">
      <a:dk1>
        <a:srgbClr val="3F0077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28411"/>
      </a:accent2>
      <a:accent3>
        <a:srgbClr val="FFFFFF"/>
      </a:accent3>
      <a:accent4>
        <a:srgbClr val="5CBFC6"/>
      </a:accent4>
      <a:accent5>
        <a:srgbClr val="FFB57F"/>
      </a:accent5>
      <a:accent6>
        <a:srgbClr val="B9ADD9"/>
      </a:accent6>
      <a:hlink>
        <a:srgbClr val="002060"/>
      </a:hlink>
      <a:folHlink>
        <a:srgbClr val="002060"/>
      </a:folHlink>
    </a:clrScheme>
    <a:fontScheme name="Course_Master_Theme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58240BBDDF6846B6F7B80AFAFCC065" ma:contentTypeVersion="0" ma:contentTypeDescription="Create a new document." ma:contentTypeScope="" ma:versionID="ca6895f07f07790610a4c42be1e7b92f">
  <xsd:schema xmlns:xsd="http://www.w3.org/2001/XMLSchema" xmlns:p="http://schemas.microsoft.com/office/2006/metadata/properties" targetNamespace="http://schemas.microsoft.com/office/2006/metadata/properties" ma:root="true" ma:fieldsID="61bb7a0afb7a3d7ce97da59dfef7f59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36DFDB2C-D4CE-46AF-944C-FD948F4673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7BF359-5509-4C62-BE36-E5767CEC68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E0EE2B0D-4C68-4FE0-8A85-07110732CA64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5938</TotalTime>
  <Words>2486</Words>
  <Application>Microsoft Office PowerPoint</Application>
  <PresentationFormat>Custom</PresentationFormat>
  <Paragraphs>502</Paragraphs>
  <Slides>40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V6_ILT_Master</vt:lpstr>
      <vt:lpstr>Lesson 3: SCT General Packages   </vt:lpstr>
      <vt:lpstr>ENOVIA Business Process Services (BPS) JARs</vt:lpstr>
      <vt:lpstr>com.matrixone.apps.framework.ui  (framework.jar Package)</vt:lpstr>
      <vt:lpstr>com.matrixone.apps.domain.util  (framework.jar Package)</vt:lpstr>
      <vt:lpstr>MqlUtil Class</vt:lpstr>
      <vt:lpstr>ContextUtil Class (1/2)</vt:lpstr>
      <vt:lpstr>ContextUtil Class (2/2)</vt:lpstr>
      <vt:lpstr>com.matrixone.apps.domain  (framework.jar Package)</vt:lpstr>
      <vt:lpstr>DomainObject Class Inheritance (1/2)</vt:lpstr>
      <vt:lpstr>DomainObject Class Inheritance (2/2)</vt:lpstr>
      <vt:lpstr>DomainObject Constructors</vt:lpstr>
      <vt:lpstr>DomainObject Methods (1/4)</vt:lpstr>
      <vt:lpstr>DomainObject Methods (2/4)</vt:lpstr>
      <vt:lpstr>DomainObject Methods (3/4)</vt:lpstr>
      <vt:lpstr>DomainObject Methods (4/4)</vt:lpstr>
      <vt:lpstr>DomainConstants Interface (1/2)</vt:lpstr>
      <vt:lpstr>DomainConstants Interface (2/2)</vt:lpstr>
      <vt:lpstr>Getting Business Object Details with BPS DomainObject Class</vt:lpstr>
      <vt:lpstr>DomainObject.findObjects() Methods</vt:lpstr>
      <vt:lpstr>Usage of findObjects()</vt:lpstr>
      <vt:lpstr>DomainObject.getRelatedObjects() Methods</vt:lpstr>
      <vt:lpstr>DomainObject.getRelatedObjects() Methods</vt:lpstr>
      <vt:lpstr>DomainObject.getRelatedObjects() Methods</vt:lpstr>
      <vt:lpstr>DomainObject.getAttributeMap() Method </vt:lpstr>
      <vt:lpstr>DomainObject.setAttributeValues() method</vt:lpstr>
      <vt:lpstr>DomainRelationship Class (1/4)</vt:lpstr>
      <vt:lpstr>DomainRelationship Class (2/4)</vt:lpstr>
      <vt:lpstr>DomainRelationship Class (3/4)</vt:lpstr>
      <vt:lpstr>DomainRelationship Class (4/4)</vt:lpstr>
      <vt:lpstr>Customizing the OOTB JSPs of the My ENOVIA / Webtop Applications –  Custom JSP Filter (1/3)</vt:lpstr>
      <vt:lpstr>Customizing the OOTB JSPs of the My ENOVIA / Webtop Applications –  Custom JSP Filter (2/3)</vt:lpstr>
      <vt:lpstr>Customizing the OOTB JSPs of the My ENOVIA / Webtop Applications –  Custom JSP Filter (3/3)</vt:lpstr>
      <vt:lpstr>Lesson 4 : SCT and Commonly Used Classes    </vt:lpstr>
      <vt:lpstr>ENOVIA Business Process Services JARs</vt:lpstr>
      <vt:lpstr>common.jar Packages</vt:lpstr>
      <vt:lpstr>com.matrixone.apps.common Package (common.jar)</vt:lpstr>
      <vt:lpstr>Person Class</vt:lpstr>
      <vt:lpstr>Nesting of Transactions</vt:lpstr>
      <vt:lpstr>Studio Customization Toolkit Programming Notes (1/2)</vt:lpstr>
      <vt:lpstr>Studio Customization Toolkit Programming Notes (2/2)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ENOVIA Customization Fundamentals</dc:title>
  <dc:creator>Guido Banning</dc:creator>
  <cp:lastModifiedBy>bsq</cp:lastModifiedBy>
  <cp:revision>1805</cp:revision>
  <dcterms:created xsi:type="dcterms:W3CDTF">2008-12-18T08:57:42Z</dcterms:created>
  <dcterms:modified xsi:type="dcterms:W3CDTF">2015-03-21T09:28:08Z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0x010100E458240BBDDF6846B6F7B80AFAFCC065</vt:lpwstr>
  </property>
</Properties>
</file>