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69" autoAdjust="0"/>
    <p:restoredTop sz="89185" autoAdjust="0"/>
  </p:normalViewPr>
  <p:slideViewPr>
    <p:cSldViewPr snapToGrid="0">
      <p:cViewPr>
        <p:scale>
          <a:sx n="75" d="100"/>
          <a:sy n="75" d="100"/>
        </p:scale>
        <p:origin x="121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8CC9E-CF73-4932-B655-D9D1B2075333}"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2DC2E-3750-46EF-907B-F75FA358594B}" type="slidenum">
              <a:rPr lang="en-US" smtClean="0"/>
              <a:t>‹#›</a:t>
            </a:fld>
            <a:endParaRPr lang="en-US"/>
          </a:p>
        </p:txBody>
      </p:sp>
    </p:spTree>
    <p:extLst>
      <p:ext uri="{BB962C8B-B14F-4D97-AF65-F5344CB8AC3E}">
        <p14:creationId xmlns:p14="http://schemas.microsoft.com/office/powerpoint/2010/main" val="1113812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2DC2E-3750-46EF-907B-F75FA358594B}" type="slidenum">
              <a:rPr lang="en-US" smtClean="0"/>
              <a:t>3</a:t>
            </a:fld>
            <a:endParaRPr lang="en-US"/>
          </a:p>
        </p:txBody>
      </p:sp>
    </p:spTree>
    <p:extLst>
      <p:ext uri="{BB962C8B-B14F-4D97-AF65-F5344CB8AC3E}">
        <p14:creationId xmlns:p14="http://schemas.microsoft.com/office/powerpoint/2010/main" val="3119779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2DC2E-3750-46EF-907B-F75FA358594B}" type="slidenum">
              <a:rPr lang="en-US" smtClean="0"/>
              <a:t>4</a:t>
            </a:fld>
            <a:endParaRPr lang="en-US"/>
          </a:p>
        </p:txBody>
      </p:sp>
    </p:spTree>
    <p:extLst>
      <p:ext uri="{BB962C8B-B14F-4D97-AF65-F5344CB8AC3E}">
        <p14:creationId xmlns:p14="http://schemas.microsoft.com/office/powerpoint/2010/main" val="241882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ABC2DC2E-3750-46EF-907B-F75FA358594B}" type="slidenum">
              <a:rPr lang="en-US" smtClean="0"/>
              <a:t>10</a:t>
            </a:fld>
            <a:endParaRPr lang="en-US"/>
          </a:p>
        </p:txBody>
      </p:sp>
    </p:spTree>
    <p:extLst>
      <p:ext uri="{BB962C8B-B14F-4D97-AF65-F5344CB8AC3E}">
        <p14:creationId xmlns:p14="http://schemas.microsoft.com/office/powerpoint/2010/main" val="315371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2DC2E-3750-46EF-907B-F75FA358594B}" type="slidenum">
              <a:rPr lang="en-US" smtClean="0"/>
              <a:t>15</a:t>
            </a:fld>
            <a:endParaRPr lang="en-US"/>
          </a:p>
        </p:txBody>
      </p:sp>
    </p:spTree>
    <p:extLst>
      <p:ext uri="{BB962C8B-B14F-4D97-AF65-F5344CB8AC3E}">
        <p14:creationId xmlns:p14="http://schemas.microsoft.com/office/powerpoint/2010/main" val="271130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2A6785-BC6F-4431-B1A2-4A9CD76405E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DD5B-6BCA-4421-A3B3-1D7EC2B1A53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94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8A2A6785-BC6F-4431-B1A2-4A9CD76405E0}" type="datetimeFigureOut">
              <a:rPr lang="en-US" smtClean="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341502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2A6785-BC6F-4431-B1A2-4A9CD76405E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273175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2A6785-BC6F-4431-B1A2-4A9CD76405E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DD5B-6BCA-4421-A3B3-1D7EC2B1A53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93424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2A6785-BC6F-4431-B1A2-4A9CD76405E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966704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2A6785-BC6F-4431-B1A2-4A9CD76405E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DD5B-6BCA-4421-A3B3-1D7EC2B1A53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43313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2A6785-BC6F-4431-B1A2-4A9CD76405E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3372835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6785-BC6F-4431-B1A2-4A9CD76405E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3361888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6785-BC6F-4431-B1A2-4A9CD76405E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193035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6785-BC6F-4431-B1A2-4A9CD76405E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109876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2A6785-BC6F-4431-B1A2-4A9CD76405E0}"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34586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2A6785-BC6F-4431-B1A2-4A9CD76405E0}"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212399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2A6785-BC6F-4431-B1A2-4A9CD76405E0}" type="datetimeFigureOut">
              <a:rPr lang="en-US" smtClean="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147451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A6785-BC6F-4431-B1A2-4A9CD76405E0}" type="datetimeFigureOut">
              <a:rPr lang="en-US" smtClean="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2759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A6785-BC6F-4431-B1A2-4A9CD76405E0}" type="datetimeFigureOut">
              <a:rPr lang="en-US" smtClean="0"/>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11075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2A6785-BC6F-4431-B1A2-4A9CD76405E0}"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151975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2A6785-BC6F-4431-B1A2-4A9CD76405E0}"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DD5B-6BCA-4421-A3B3-1D7EC2B1A539}" type="slidenum">
              <a:rPr lang="en-US" smtClean="0"/>
              <a:t>‹#›</a:t>
            </a:fld>
            <a:endParaRPr lang="en-US"/>
          </a:p>
        </p:txBody>
      </p:sp>
    </p:spTree>
    <p:extLst>
      <p:ext uri="{BB962C8B-B14F-4D97-AF65-F5344CB8AC3E}">
        <p14:creationId xmlns:p14="http://schemas.microsoft.com/office/powerpoint/2010/main" val="302545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249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A2A6785-BC6F-4431-B1A2-4A9CD76405E0}" type="datetimeFigureOut">
              <a:rPr lang="en-US" smtClean="0"/>
              <a:t>3/31/2023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731DD5B-6BCA-4421-A3B3-1D7EC2B1A539}" type="slidenum">
              <a:rPr lang="en-US" smtClean="0"/>
              <a:t>‹#›</a:t>
            </a:fld>
            <a:endParaRPr lang="en-US"/>
          </a:p>
        </p:txBody>
      </p:sp>
    </p:spTree>
    <p:extLst>
      <p:ext uri="{BB962C8B-B14F-4D97-AF65-F5344CB8AC3E}">
        <p14:creationId xmlns:p14="http://schemas.microsoft.com/office/powerpoint/2010/main" val="653442919"/>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4EA5-46D3-4C5F-BC9C-27716B1F7EB4}"/>
              </a:ext>
            </a:extLst>
          </p:cNvPr>
          <p:cNvSpPr>
            <a:spLocks noGrp="1"/>
          </p:cNvSpPr>
          <p:nvPr>
            <p:ph type="ctrTitle"/>
          </p:nvPr>
        </p:nvSpPr>
        <p:spPr>
          <a:xfrm>
            <a:off x="2095500" y="457199"/>
            <a:ext cx="8001000" cy="2971801"/>
          </a:xfrm>
        </p:spPr>
        <p:txBody>
          <a:bodyPr/>
          <a:lstStyle/>
          <a:p>
            <a:pPr algn="ctr"/>
            <a:r>
              <a:rPr lang="ro-MD" dirty="0">
                <a:solidFill>
                  <a:schemeClr val="bg2">
                    <a:lumMod val="75000"/>
                  </a:schemeClr>
                </a:solidFill>
                <a:latin typeface="Times New Roman" panose="02020603050405020304" pitchFamily="18" charset="0"/>
                <a:cs typeface="Times New Roman" panose="02020603050405020304" pitchFamily="18" charset="0"/>
              </a:rPr>
              <a:t>PROIECT FINAL</a:t>
            </a:r>
            <a:br>
              <a:rPr lang="ro-MD" dirty="0"/>
            </a:br>
            <a:endParaRPr lang="en-US" dirty="0"/>
          </a:p>
        </p:txBody>
      </p:sp>
      <p:sp>
        <p:nvSpPr>
          <p:cNvPr id="3" name="Subtitle 2">
            <a:extLst>
              <a:ext uri="{FF2B5EF4-FFF2-40B4-BE49-F238E27FC236}">
                <a16:creationId xmlns:a16="http://schemas.microsoft.com/office/drawing/2014/main" id="{E893DFAF-E593-4AF3-94D1-8DFBF99E8EBB}"/>
              </a:ext>
            </a:extLst>
          </p:cNvPr>
          <p:cNvSpPr>
            <a:spLocks noGrp="1"/>
          </p:cNvSpPr>
          <p:nvPr>
            <p:ph type="subTitle" idx="1"/>
          </p:nvPr>
        </p:nvSpPr>
        <p:spPr>
          <a:xfrm>
            <a:off x="2895600" y="3779758"/>
            <a:ext cx="6400800" cy="548640"/>
          </a:xfrm>
        </p:spPr>
        <p:txBody>
          <a:bodyPr/>
          <a:lstStyle/>
          <a:p>
            <a:pPr algn="ctr"/>
            <a:r>
              <a:rPr lang="ro-MD" dirty="0">
                <a:latin typeface="Times New Roman" panose="02020603050405020304" pitchFamily="18" charset="0"/>
                <a:cs typeface="Times New Roman" panose="02020603050405020304" pitchFamily="18" charset="0"/>
              </a:rPr>
              <a:t>Popovici Svetlana</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8301F-517F-4B9A-B5DB-953F8F494369}"/>
              </a:ext>
            </a:extLst>
          </p:cNvPr>
          <p:cNvSpPr txBox="1"/>
          <p:nvPr/>
        </p:nvSpPr>
        <p:spPr>
          <a:xfrm>
            <a:off x="5426586" y="5006340"/>
            <a:ext cx="1223412" cy="369332"/>
          </a:xfrm>
          <a:prstGeom prst="rect">
            <a:avLst/>
          </a:prstGeom>
          <a:noFill/>
        </p:spPr>
        <p:txBody>
          <a:bodyPr wrap="none" rtlCol="0">
            <a:spAutoFit/>
          </a:bodyPr>
          <a:lstStyle/>
          <a:p>
            <a:r>
              <a:rPr lang="ro-MD" dirty="0">
                <a:solidFill>
                  <a:schemeClr val="bg2">
                    <a:lumMod val="75000"/>
                  </a:schemeClr>
                </a:solidFill>
                <a:latin typeface="Times New Roman" panose="02020603050405020304" pitchFamily="18" charset="0"/>
                <a:cs typeface="Times New Roman" panose="02020603050405020304" pitchFamily="18" charset="0"/>
              </a:rPr>
              <a:t>08.04.2023</a:t>
            </a:r>
            <a:endParaRPr lang="en-US"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27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1FACB-2C34-459D-9176-7EA5F7276E38}"/>
              </a:ext>
            </a:extLst>
          </p:cNvPr>
          <p:cNvSpPr>
            <a:spLocks noGrp="1"/>
          </p:cNvSpPr>
          <p:nvPr>
            <p:ph idx="1"/>
          </p:nvPr>
        </p:nvSpPr>
        <p:spPr>
          <a:xfrm>
            <a:off x="684212" y="0"/>
            <a:ext cx="10505156" cy="640852"/>
          </a:xfrm>
        </p:spPr>
        <p:txBody>
          <a:bodyPr/>
          <a:lstStyle/>
          <a:p>
            <a:pPr marL="0" indent="0" algn="ctr">
              <a:buNone/>
            </a:pPr>
            <a:r>
              <a:rPr lang="ro-MD" b="1" dirty="0">
                <a:latin typeface="Times New Roman" panose="02020603050405020304" pitchFamily="18" charset="0"/>
                <a:cs typeface="Times New Roman" panose="02020603050405020304" pitchFamily="18" charset="0"/>
              </a:rPr>
              <a:t>Condițiile de test case.</a:t>
            </a:r>
          </a:p>
        </p:txBody>
      </p:sp>
      <p:pic>
        <p:nvPicPr>
          <p:cNvPr id="8" name="Picture 7">
            <a:extLst>
              <a:ext uri="{FF2B5EF4-FFF2-40B4-BE49-F238E27FC236}">
                <a16:creationId xmlns:a16="http://schemas.microsoft.com/office/drawing/2014/main" id="{2B362CE8-B881-4A76-8F2E-53EC19D84E33}"/>
              </a:ext>
            </a:extLst>
          </p:cNvPr>
          <p:cNvPicPr>
            <a:picLocks noChangeAspect="1"/>
          </p:cNvPicPr>
          <p:nvPr/>
        </p:nvPicPr>
        <p:blipFill>
          <a:blip r:embed="rId3"/>
          <a:stretch>
            <a:fillRect/>
          </a:stretch>
        </p:blipFill>
        <p:spPr>
          <a:xfrm>
            <a:off x="131072" y="522344"/>
            <a:ext cx="9301374" cy="959936"/>
          </a:xfrm>
          <a:prstGeom prst="rect">
            <a:avLst/>
          </a:prstGeom>
        </p:spPr>
      </p:pic>
      <p:pic>
        <p:nvPicPr>
          <p:cNvPr id="9" name="Picture 8">
            <a:extLst>
              <a:ext uri="{FF2B5EF4-FFF2-40B4-BE49-F238E27FC236}">
                <a16:creationId xmlns:a16="http://schemas.microsoft.com/office/drawing/2014/main" id="{B72AE0F8-8183-4608-A474-B63FAF8611A5}"/>
              </a:ext>
            </a:extLst>
          </p:cNvPr>
          <p:cNvPicPr>
            <a:picLocks noChangeAspect="1"/>
          </p:cNvPicPr>
          <p:nvPr/>
        </p:nvPicPr>
        <p:blipFill>
          <a:blip r:embed="rId4"/>
          <a:stretch>
            <a:fillRect/>
          </a:stretch>
        </p:blipFill>
        <p:spPr>
          <a:xfrm>
            <a:off x="2890626" y="1485044"/>
            <a:ext cx="9301374" cy="454804"/>
          </a:xfrm>
          <a:prstGeom prst="rect">
            <a:avLst/>
          </a:prstGeom>
        </p:spPr>
      </p:pic>
      <p:pic>
        <p:nvPicPr>
          <p:cNvPr id="10" name="Picture 9">
            <a:extLst>
              <a:ext uri="{FF2B5EF4-FFF2-40B4-BE49-F238E27FC236}">
                <a16:creationId xmlns:a16="http://schemas.microsoft.com/office/drawing/2014/main" id="{29B6BDAD-43F1-4112-95B3-856B4CF3E580}"/>
              </a:ext>
            </a:extLst>
          </p:cNvPr>
          <p:cNvPicPr>
            <a:picLocks noChangeAspect="1"/>
          </p:cNvPicPr>
          <p:nvPr/>
        </p:nvPicPr>
        <p:blipFill>
          <a:blip r:embed="rId5"/>
          <a:stretch>
            <a:fillRect/>
          </a:stretch>
        </p:blipFill>
        <p:spPr>
          <a:xfrm>
            <a:off x="131072" y="1939848"/>
            <a:ext cx="6462233" cy="4859132"/>
          </a:xfrm>
          <a:prstGeom prst="rect">
            <a:avLst/>
          </a:prstGeom>
        </p:spPr>
      </p:pic>
      <p:pic>
        <p:nvPicPr>
          <p:cNvPr id="11" name="Picture 10">
            <a:extLst>
              <a:ext uri="{FF2B5EF4-FFF2-40B4-BE49-F238E27FC236}">
                <a16:creationId xmlns:a16="http://schemas.microsoft.com/office/drawing/2014/main" id="{2AD1E941-3C3E-4E31-82E4-B497C819F304}"/>
              </a:ext>
            </a:extLst>
          </p:cNvPr>
          <p:cNvPicPr>
            <a:picLocks noChangeAspect="1"/>
          </p:cNvPicPr>
          <p:nvPr/>
        </p:nvPicPr>
        <p:blipFill>
          <a:blip r:embed="rId6"/>
          <a:stretch>
            <a:fillRect/>
          </a:stretch>
        </p:blipFill>
        <p:spPr>
          <a:xfrm>
            <a:off x="6724607" y="1942612"/>
            <a:ext cx="5336321" cy="4856368"/>
          </a:xfrm>
          <a:prstGeom prst="rect">
            <a:avLst/>
          </a:prstGeom>
        </p:spPr>
      </p:pic>
    </p:spTree>
    <p:extLst>
      <p:ext uri="{BB962C8B-B14F-4D97-AF65-F5344CB8AC3E}">
        <p14:creationId xmlns:p14="http://schemas.microsoft.com/office/powerpoint/2010/main" val="37315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31E91-5773-45FE-9171-A2A5D72FB5AC}"/>
              </a:ext>
            </a:extLst>
          </p:cNvPr>
          <p:cNvSpPr txBox="1"/>
          <p:nvPr/>
        </p:nvSpPr>
        <p:spPr>
          <a:xfrm>
            <a:off x="4170947" y="557100"/>
            <a:ext cx="3850105" cy="400110"/>
          </a:xfrm>
          <a:prstGeom prst="rect">
            <a:avLst/>
          </a:prstGeom>
          <a:noFill/>
        </p:spPr>
        <p:txBody>
          <a:bodyPr wrap="square" rtlCol="0">
            <a:spAutoFit/>
          </a:bodyPr>
          <a:lstStyle/>
          <a:p>
            <a:pPr algn="ctr"/>
            <a:r>
              <a:rPr lang="en-US" sz="2000" b="1" dirty="0" err="1">
                <a:solidFill>
                  <a:schemeClr val="bg1"/>
                </a:solidFill>
                <a:latin typeface="Times New Roman" panose="02020603050405020304" pitchFamily="18" charset="0"/>
                <a:cs typeface="Times New Roman" panose="02020603050405020304" pitchFamily="18" charset="0"/>
              </a:rPr>
              <a:t>Matricea</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trasabilit</a:t>
            </a:r>
            <a:r>
              <a:rPr lang="ro-MD" sz="2000" b="1" dirty="0" err="1">
                <a:solidFill>
                  <a:schemeClr val="bg1"/>
                </a:solidFill>
                <a:latin typeface="Times New Roman" panose="02020603050405020304" pitchFamily="18" charset="0"/>
                <a:cs typeface="Times New Roman" panose="02020603050405020304" pitchFamily="18" charset="0"/>
              </a:rPr>
              <a:t>ății</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EACAB97-2A52-42D7-8139-64F3A6C274C7}"/>
              </a:ext>
            </a:extLst>
          </p:cNvPr>
          <p:cNvPicPr>
            <a:picLocks noGrp="1" noChangeAspect="1"/>
          </p:cNvPicPr>
          <p:nvPr>
            <p:ph idx="1"/>
          </p:nvPr>
        </p:nvPicPr>
        <p:blipFill>
          <a:blip r:embed="rId2"/>
          <a:stretch>
            <a:fillRect/>
          </a:stretch>
        </p:blipFill>
        <p:spPr>
          <a:xfrm>
            <a:off x="1292018" y="1156771"/>
            <a:ext cx="9877926" cy="5144129"/>
          </a:xfrm>
          <a:prstGeom prst="rect">
            <a:avLst/>
          </a:prstGeom>
        </p:spPr>
      </p:pic>
    </p:spTree>
    <p:extLst>
      <p:ext uri="{BB962C8B-B14F-4D97-AF65-F5344CB8AC3E}">
        <p14:creationId xmlns:p14="http://schemas.microsoft.com/office/powerpoint/2010/main" val="245969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A7F34-C11A-4784-B47F-FA2EE9D5D55C}"/>
              </a:ext>
            </a:extLst>
          </p:cNvPr>
          <p:cNvSpPr>
            <a:spLocks noGrp="1"/>
          </p:cNvSpPr>
          <p:nvPr>
            <p:ph idx="1"/>
          </p:nvPr>
        </p:nvSpPr>
        <p:spPr>
          <a:xfrm>
            <a:off x="684211" y="397042"/>
            <a:ext cx="10998451" cy="1130969"/>
          </a:xfrm>
        </p:spPr>
        <p:txBody>
          <a:bodyPr/>
          <a:lstStyle/>
          <a:p>
            <a:pPr marL="0" indent="0" algn="ctr">
              <a:buNone/>
            </a:pPr>
            <a:r>
              <a:rPr lang="ro-MD" b="1" dirty="0">
                <a:latin typeface="Times New Roman" panose="02020603050405020304" pitchFamily="18" charset="0"/>
                <a:cs typeface="Times New Roman" panose="02020603050405020304" pitchFamily="18" charset="0"/>
              </a:rPr>
              <a:t>Raportul general în aplicația </a:t>
            </a:r>
            <a:r>
              <a:rPr lang="ro-MD" b="1" dirty="0" err="1">
                <a:latin typeface="Times New Roman" panose="02020603050405020304" pitchFamily="18" charset="0"/>
                <a:cs typeface="Times New Roman" panose="02020603050405020304" pitchFamily="18" charset="0"/>
              </a:rPr>
              <a:t>Jira</a:t>
            </a:r>
            <a:endParaRPr lang="ro-MD" b="1" dirty="0">
              <a:latin typeface="Times New Roman" panose="02020603050405020304" pitchFamily="18" charset="0"/>
              <a:cs typeface="Times New Roman" panose="02020603050405020304" pitchFamily="18" charset="0"/>
            </a:endParaRPr>
          </a:p>
          <a:p>
            <a:pPr marL="0" indent="0" algn="ctr">
              <a:buNone/>
            </a:pPr>
            <a:r>
              <a:rPr lang="ro-MD" b="1" dirty="0">
                <a:latin typeface="Times New Roman" panose="02020603050405020304" pitchFamily="18" charset="0"/>
                <a:cs typeface="Times New Roman" panose="02020603050405020304" pitchFamily="18" charset="0"/>
              </a:rPr>
              <a:t>Test de Execuție</a:t>
            </a: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697A9E-7BA3-498E-A023-09089C066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020" y="1359568"/>
            <a:ext cx="8698832" cy="5342021"/>
          </a:xfrm>
          <a:prstGeom prst="rect">
            <a:avLst/>
          </a:prstGeom>
        </p:spPr>
      </p:pic>
    </p:spTree>
    <p:extLst>
      <p:ext uri="{BB962C8B-B14F-4D97-AF65-F5344CB8AC3E}">
        <p14:creationId xmlns:p14="http://schemas.microsoft.com/office/powerpoint/2010/main" val="69493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B4858-035D-4412-9A5D-7919E6277942}"/>
              </a:ext>
            </a:extLst>
          </p:cNvPr>
          <p:cNvSpPr>
            <a:spLocks noGrp="1"/>
          </p:cNvSpPr>
          <p:nvPr>
            <p:ph idx="1"/>
          </p:nvPr>
        </p:nvSpPr>
        <p:spPr>
          <a:xfrm>
            <a:off x="873500" y="457201"/>
            <a:ext cx="10444999" cy="1949116"/>
          </a:xfrm>
        </p:spPr>
        <p:txBody>
          <a:bodyPr>
            <a:normAutofit lnSpcReduction="10000"/>
          </a:bodyPr>
          <a:lstStyle/>
          <a:p>
            <a:r>
              <a:rPr lang="ro-MD" b="1" dirty="0">
                <a:latin typeface="Times New Roman" panose="02020603050405020304" pitchFamily="18" charset="0"/>
                <a:cs typeface="Times New Roman" panose="02020603050405020304" pitchFamily="18" charset="0"/>
              </a:rPr>
              <a:t>Analiza de risc</a:t>
            </a:r>
          </a:p>
          <a:p>
            <a:pPr marL="0" indent="0" algn="just">
              <a:lnSpc>
                <a:spcPct val="150000"/>
              </a:lnSpc>
              <a:buNone/>
            </a:pPr>
            <a:r>
              <a:rPr lang="en-US"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Testarea</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bazată</a:t>
            </a:r>
            <a:r>
              <a:rPr lang="en-US" sz="1500" dirty="0">
                <a:solidFill>
                  <a:schemeClr val="bg1"/>
                </a:solidFill>
                <a:latin typeface="Times New Roman" panose="02020603050405020304" pitchFamily="18" charset="0"/>
                <a:cs typeface="Times New Roman" panose="02020603050405020304" pitchFamily="18" charset="0"/>
              </a:rPr>
              <a:t> pe </a:t>
            </a:r>
            <a:r>
              <a:rPr lang="en-US" sz="1500" dirty="0" err="1">
                <a:solidFill>
                  <a:schemeClr val="bg1"/>
                </a:solidFill>
                <a:latin typeface="Times New Roman" panose="02020603050405020304" pitchFamily="18" charset="0"/>
                <a:cs typeface="Times New Roman" panose="02020603050405020304" pitchFamily="18" charset="0"/>
              </a:rPr>
              <a:t>luarea</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în</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calcul</a:t>
            </a:r>
            <a:r>
              <a:rPr lang="en-US" sz="1500" dirty="0">
                <a:solidFill>
                  <a:schemeClr val="bg1"/>
                </a:solidFill>
                <a:latin typeface="Times New Roman" panose="02020603050405020304" pitchFamily="18" charset="0"/>
                <a:cs typeface="Times New Roman" panose="02020603050405020304" pitchFamily="18" charset="0"/>
              </a:rPr>
              <a:t> a </a:t>
            </a:r>
            <a:r>
              <a:rPr lang="en-US" sz="1500" dirty="0" err="1">
                <a:solidFill>
                  <a:schemeClr val="bg1"/>
                </a:solidFill>
                <a:latin typeface="Times New Roman" panose="02020603050405020304" pitchFamily="18" charset="0"/>
                <a:cs typeface="Times New Roman" panose="02020603050405020304" pitchFamily="18" charset="0"/>
              </a:rPr>
              <a:t>riscurilor</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este</a:t>
            </a:r>
            <a:r>
              <a:rPr lang="en-US" sz="1500" dirty="0">
                <a:solidFill>
                  <a:schemeClr val="bg1"/>
                </a:solidFill>
                <a:latin typeface="Times New Roman" panose="02020603050405020304" pitchFamily="18" charset="0"/>
                <a:cs typeface="Times New Roman" panose="02020603050405020304" pitchFamily="18" charset="0"/>
              </a:rPr>
              <a:t> o </a:t>
            </a:r>
            <a:r>
              <a:rPr lang="en-US" sz="1500" dirty="0" err="1">
                <a:solidFill>
                  <a:schemeClr val="bg1"/>
                </a:solidFill>
                <a:latin typeface="Times New Roman" panose="02020603050405020304" pitchFamily="18" charset="0"/>
                <a:cs typeface="Times New Roman" panose="02020603050405020304" pitchFamily="18" charset="0"/>
              </a:rPr>
              <a:t>strategie</a:t>
            </a:r>
            <a:r>
              <a:rPr lang="en-US" sz="1500" dirty="0">
                <a:solidFill>
                  <a:schemeClr val="bg1"/>
                </a:solidFill>
                <a:latin typeface="Times New Roman" panose="02020603050405020304" pitchFamily="18" charset="0"/>
                <a:cs typeface="Times New Roman" panose="02020603050405020304" pitchFamily="18" charset="0"/>
              </a:rPr>
              <a:t> de </a:t>
            </a:r>
            <a:r>
              <a:rPr lang="en-US" sz="1500" dirty="0" err="1">
                <a:solidFill>
                  <a:schemeClr val="bg1"/>
                </a:solidFill>
                <a:latin typeface="Times New Roman" panose="02020603050405020304" pitchFamily="18" charset="0"/>
                <a:cs typeface="Times New Roman" panose="02020603050405020304" pitchFamily="18" charset="0"/>
              </a:rPr>
              <a:t>stabilire</a:t>
            </a:r>
            <a:r>
              <a:rPr lang="en-US" sz="1500" dirty="0">
                <a:solidFill>
                  <a:schemeClr val="bg1"/>
                </a:solidFill>
                <a:latin typeface="Times New Roman" panose="02020603050405020304" pitchFamily="18" charset="0"/>
                <a:cs typeface="Times New Roman" panose="02020603050405020304" pitchFamily="18" charset="0"/>
              </a:rPr>
              <a:t> a </a:t>
            </a:r>
            <a:r>
              <a:rPr lang="en-US" sz="1500" dirty="0" err="1">
                <a:solidFill>
                  <a:schemeClr val="bg1"/>
                </a:solidFill>
                <a:latin typeface="Times New Roman" panose="02020603050405020304" pitchFamily="18" charset="0"/>
                <a:cs typeface="Times New Roman" panose="02020603050405020304" pitchFamily="18" charset="0"/>
              </a:rPr>
              <a:t>potențialelor</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riscuri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și</a:t>
            </a:r>
            <a:r>
              <a:rPr lang="en-US" sz="1500" dirty="0">
                <a:solidFill>
                  <a:schemeClr val="bg1"/>
                </a:solidFill>
                <a:latin typeface="Times New Roman" panose="02020603050405020304" pitchFamily="18" charset="0"/>
                <a:cs typeface="Times New Roman" panose="02020603050405020304" pitchFamily="18" charset="0"/>
              </a:rPr>
              <a:t> de </a:t>
            </a:r>
            <a:r>
              <a:rPr lang="en-US" sz="1500" dirty="0" err="1">
                <a:solidFill>
                  <a:schemeClr val="bg1"/>
                </a:solidFill>
                <a:latin typeface="Times New Roman" panose="02020603050405020304" pitchFamily="18" charset="0"/>
                <a:cs typeface="Times New Roman" panose="02020603050405020304" pitchFamily="18" charset="0"/>
              </a:rPr>
              <a:t>testare</a:t>
            </a:r>
            <a:r>
              <a:rPr lang="en-US" sz="1500" dirty="0">
                <a:solidFill>
                  <a:schemeClr val="bg1"/>
                </a:solidFill>
                <a:latin typeface="Times New Roman" panose="02020603050405020304" pitchFamily="18" charset="0"/>
                <a:cs typeface="Times New Roman" panose="02020603050405020304" pitchFamily="18" charset="0"/>
              </a:rPr>
              <a:t> a </a:t>
            </a:r>
            <a:r>
              <a:rPr lang="en-US" sz="1500" dirty="0" err="1">
                <a:solidFill>
                  <a:schemeClr val="bg1"/>
                </a:solidFill>
                <a:latin typeface="Times New Roman" panose="02020603050405020304" pitchFamily="18" charset="0"/>
                <a:cs typeface="Times New Roman" panose="02020603050405020304" pitchFamily="18" charset="0"/>
              </a:rPr>
              <a:t>unor</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părți</a:t>
            </a:r>
            <a:r>
              <a:rPr lang="en-US" sz="1500" dirty="0">
                <a:solidFill>
                  <a:schemeClr val="bg1"/>
                </a:solidFill>
                <a:latin typeface="Times New Roman" panose="02020603050405020304" pitchFamily="18" charset="0"/>
                <a:cs typeface="Times New Roman" panose="02020603050405020304" pitchFamily="18" charset="0"/>
              </a:rPr>
              <a:t> ale </a:t>
            </a:r>
            <a:r>
              <a:rPr lang="en-US" sz="1500" dirty="0" err="1">
                <a:solidFill>
                  <a:schemeClr val="bg1"/>
                </a:solidFill>
                <a:latin typeface="Times New Roman" panose="02020603050405020304" pitchFamily="18" charset="0"/>
                <a:cs typeface="Times New Roman" panose="02020603050405020304" pitchFamily="18" charset="0"/>
              </a:rPr>
              <a:t>proiectului</a:t>
            </a:r>
            <a:r>
              <a:rPr lang="ro-MD" sz="1500" dirty="0">
                <a:solidFill>
                  <a:schemeClr val="bg1"/>
                </a:solidFill>
                <a:latin typeface="Times New Roman" panose="02020603050405020304" pitchFamily="18" charset="0"/>
                <a:cs typeface="Times New Roman" panose="02020603050405020304" pitchFamily="18" charset="0"/>
              </a:rPr>
              <a:t> sau produsului, </a:t>
            </a:r>
            <a:r>
              <a:rPr lang="en-US" sz="1500" dirty="0">
                <a:solidFill>
                  <a:schemeClr val="bg1"/>
                </a:solidFill>
                <a:latin typeface="Times New Roman" panose="02020603050405020304" pitchFamily="18" charset="0"/>
                <a:cs typeface="Times New Roman" panose="02020603050405020304" pitchFamily="18" charset="0"/>
              </a:rPr>
              <a:t>care au </a:t>
            </a:r>
            <a:r>
              <a:rPr lang="en-US" sz="1500" dirty="0" err="1">
                <a:solidFill>
                  <a:schemeClr val="bg1"/>
                </a:solidFill>
                <a:latin typeface="Times New Roman" panose="02020603050405020304" pitchFamily="18" charset="0"/>
                <a:cs typeface="Times New Roman" panose="02020603050405020304" pitchFamily="18" charset="0"/>
              </a:rPr>
              <a:t>probabilitate</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mai</a:t>
            </a:r>
            <a:r>
              <a:rPr lang="en-US" sz="1500" dirty="0">
                <a:solidFill>
                  <a:schemeClr val="bg1"/>
                </a:solidFill>
                <a:latin typeface="Times New Roman" panose="02020603050405020304" pitchFamily="18" charset="0"/>
                <a:cs typeface="Times New Roman" panose="02020603050405020304" pitchFamily="18" charset="0"/>
              </a:rPr>
              <a:t> mare de </a:t>
            </a:r>
            <a:r>
              <a:rPr lang="en-US" sz="1500" dirty="0" err="1">
                <a:solidFill>
                  <a:schemeClr val="bg1"/>
                </a:solidFill>
                <a:latin typeface="Times New Roman" panose="02020603050405020304" pitchFamily="18" charset="0"/>
                <a:cs typeface="Times New Roman" panose="02020603050405020304" pitchFamily="18" charset="0"/>
              </a:rPr>
              <a:t>eșec</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și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pierderi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financiare</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mai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mari</a:t>
            </a:r>
            <a:r>
              <a:rPr lang="en-US" sz="1500" dirty="0">
                <a:solidFill>
                  <a:schemeClr val="bg1"/>
                </a:solidFill>
                <a:latin typeface="Times New Roman" panose="02020603050405020304" pitchFamily="18" charset="0"/>
                <a:cs typeface="Times New Roman" panose="02020603050405020304" pitchFamily="18" charset="0"/>
              </a:rPr>
              <a:t>. Sunt </a:t>
            </a:r>
            <a:r>
              <a:rPr lang="en-US" sz="1500" dirty="0" err="1">
                <a:solidFill>
                  <a:schemeClr val="bg1"/>
                </a:solidFill>
                <a:latin typeface="Times New Roman" panose="02020603050405020304" pitchFamily="18" charset="0"/>
                <a:cs typeface="Times New Roman" panose="02020603050405020304" pitchFamily="18" charset="0"/>
              </a:rPr>
              <a:t>foarte</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importante</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stabilirea</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nivelului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acceptabil</a:t>
            </a:r>
            <a:r>
              <a:rPr lang="en-US" sz="1500" dirty="0">
                <a:solidFill>
                  <a:schemeClr val="bg1"/>
                </a:solidFill>
                <a:latin typeface="Times New Roman" panose="02020603050405020304" pitchFamily="18" charset="0"/>
                <a:cs typeface="Times New Roman" panose="02020603050405020304" pitchFamily="18" charset="0"/>
              </a:rPr>
              <a:t> al </a:t>
            </a:r>
            <a:r>
              <a:rPr lang="en-US" sz="1500" dirty="0" err="1">
                <a:solidFill>
                  <a:schemeClr val="bg1"/>
                </a:solidFill>
                <a:latin typeface="Times New Roman" panose="02020603050405020304" pitchFamily="18" charset="0"/>
                <a:cs typeface="Times New Roman" panose="02020603050405020304" pitchFamily="18" charset="0"/>
              </a:rPr>
              <a:t>calității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proiectului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și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confirmarea</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faptului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că</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riscurile</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rămase</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după</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testare</a:t>
            </a:r>
            <a:r>
              <a:rPr lang="en-US" sz="1500" dirty="0">
                <a:solidFill>
                  <a:schemeClr val="bg1"/>
                </a:solidFill>
                <a:latin typeface="Times New Roman" panose="02020603050405020304" pitchFamily="18" charset="0"/>
                <a:cs typeface="Times New Roman" panose="02020603050405020304" pitchFamily="18" charset="0"/>
              </a:rPr>
              <a:t> sunt </a:t>
            </a:r>
            <a:r>
              <a:rPr lang="en-US" sz="1500" dirty="0" err="1">
                <a:solidFill>
                  <a:schemeClr val="bg1"/>
                </a:solidFill>
                <a:latin typeface="Times New Roman" panose="02020603050405020304" pitchFamily="18" charset="0"/>
                <a:cs typeface="Times New Roman" panose="02020603050405020304" pitchFamily="18" charset="0"/>
              </a:rPr>
              <a:t>acceptabile</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pentru</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afacere</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Riscul</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rezidă</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în</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probabilitatea</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apariției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oricărui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eveniment</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sau</a:t>
            </a:r>
            <a:r>
              <a:rPr lang="en-US" sz="1500" dirty="0">
                <a:solidFill>
                  <a:schemeClr val="bg1"/>
                </a:solidFill>
                <a:latin typeface="Times New Roman" panose="02020603050405020304" pitchFamily="18" charset="0"/>
                <a:cs typeface="Times New Roman" panose="02020603050405020304" pitchFamily="18" charset="0"/>
              </a:rPr>
              <a:t> a </a:t>
            </a:r>
            <a:r>
              <a:rPr lang="en-US" sz="1500" dirty="0" err="1">
                <a:solidFill>
                  <a:schemeClr val="bg1"/>
                </a:solidFill>
                <a:latin typeface="Times New Roman" panose="02020603050405020304" pitchFamily="18" charset="0"/>
                <a:cs typeface="Times New Roman" panose="02020603050405020304" pitchFamily="18" charset="0"/>
              </a:rPr>
              <a:t>oricărei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circumstanțe</a:t>
            </a:r>
            <a:r>
              <a:rPr lang="en-US" sz="1500" dirty="0">
                <a:solidFill>
                  <a:schemeClr val="bg1"/>
                </a:solidFill>
                <a:latin typeface="Times New Roman" panose="02020603050405020304" pitchFamily="18" charset="0"/>
                <a:cs typeface="Times New Roman" panose="02020603050405020304" pitchFamily="18" charset="0"/>
              </a:rPr>
              <a:t> care pot </a:t>
            </a:r>
            <a:r>
              <a:rPr lang="en-US" sz="1500" dirty="0" err="1">
                <a:solidFill>
                  <a:schemeClr val="bg1"/>
                </a:solidFill>
                <a:latin typeface="Times New Roman" panose="02020603050405020304" pitchFamily="18" charset="0"/>
                <a:cs typeface="Times New Roman" panose="02020603050405020304" pitchFamily="18" charset="0"/>
              </a:rPr>
              <a:t>afecta</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negativ</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proiectul</a:t>
            </a:r>
            <a:r>
              <a:rPr lang="ro-MD" sz="1500" dirty="0">
                <a:solidFill>
                  <a:schemeClr val="bg1"/>
                </a:solidFill>
                <a:latin typeface="Times New Roman" panose="02020603050405020304" pitchFamily="18" charset="0"/>
                <a:cs typeface="Times New Roman" panose="02020603050405020304" pitchFamily="18" charset="0"/>
              </a:rPr>
              <a:t> sau produsul.</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CE9AF03-B7F6-4104-A963-1F5AFCF04B5E}"/>
              </a:ext>
            </a:extLst>
          </p:cNvPr>
          <p:cNvSpPr/>
          <p:nvPr/>
        </p:nvSpPr>
        <p:spPr>
          <a:xfrm>
            <a:off x="873500" y="2753647"/>
            <a:ext cx="10532437" cy="3647152"/>
          </a:xfrm>
          <a:prstGeom prst="rect">
            <a:avLst/>
          </a:prstGeom>
        </p:spPr>
        <p:txBody>
          <a:bodyPr wrap="square">
            <a:spAutoFit/>
          </a:bodyPr>
          <a:lstStyle/>
          <a:p>
            <a:pPr marL="285750" indent="-285750">
              <a:buFont typeface="Wingdings" panose="05000000000000000000" pitchFamily="2" charset="2"/>
              <a:buChar char="q"/>
            </a:pPr>
            <a:r>
              <a:rPr lang="ro-MD" b="1" dirty="0">
                <a:solidFill>
                  <a:schemeClr val="bg2"/>
                </a:solidFill>
                <a:latin typeface="Times New Roman" panose="02020603050405020304" pitchFamily="18" charset="0"/>
                <a:cs typeface="Times New Roman" panose="02020603050405020304" pitchFamily="18" charset="0"/>
              </a:rPr>
              <a:t>Riscurile de proiect Orange HRM:</a:t>
            </a:r>
          </a:p>
          <a:p>
            <a:pPr algn="just">
              <a:lnSpc>
                <a:spcPct val="150000"/>
              </a:lnSpc>
            </a:pPr>
            <a:r>
              <a:rPr lang="ro-MD" b="1" dirty="0">
                <a:solidFill>
                  <a:schemeClr val="bg1"/>
                </a:solidFill>
                <a:latin typeface="Times New Roman" panose="02020603050405020304" pitchFamily="18" charset="0"/>
                <a:cs typeface="Times New Roman" panose="02020603050405020304" pitchFamily="18" charset="0"/>
              </a:rPr>
              <a:t>	</a:t>
            </a:r>
            <a:r>
              <a:rPr lang="ro-MD" sz="16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t>
            </a:r>
            <a:r>
              <a:rPr lang="ro-MD" sz="1600" dirty="0">
                <a:solidFill>
                  <a:schemeClr val="bg1"/>
                </a:solidFill>
                <a:latin typeface="Times New Roman" panose="02020603050405020304" pitchFamily="18" charset="0"/>
                <a:cs typeface="Times New Roman" panose="02020603050405020304" pitchFamily="18" charset="0"/>
              </a:rPr>
              <a:t>Organizaționali – concedii medicale sau planificate, eliberări și angajări de personal, indisponibilitatea personalului cheie, lipsă de motivație a echipei, lipsa de comunicare în echipă și între echipe;</a:t>
            </a:r>
          </a:p>
          <a:p>
            <a:pPr lvl="1" algn="just">
              <a:lnSpc>
                <a:spcPct val="150000"/>
              </a:lnSpc>
            </a:pPr>
            <a:r>
              <a:rPr lang="ro-MD" sz="1600" dirty="0">
                <a:latin typeface="Times New Roman" panose="02020603050405020304" pitchFamily="18" charset="0"/>
                <a:cs typeface="Times New Roman" panose="02020603050405020304" pitchFamily="18" charset="0"/>
              </a:rPr>
              <a:t>2. </a:t>
            </a:r>
            <a:r>
              <a:rPr lang="ro-MD" sz="1600" dirty="0">
                <a:solidFill>
                  <a:schemeClr val="bg1"/>
                </a:solidFill>
                <a:latin typeface="Times New Roman" panose="02020603050405020304" pitchFamily="18" charset="0"/>
                <a:cs typeface="Times New Roman" panose="02020603050405020304" pitchFamily="18" charset="0"/>
              </a:rPr>
              <a:t>Tehnice – probleme cu cerințele, probleme cu instrumentele de testare, calitatea scăzută a codului;</a:t>
            </a:r>
          </a:p>
          <a:p>
            <a:pPr lvl="1" algn="just">
              <a:lnSpc>
                <a:spcPct val="150000"/>
              </a:lnSpc>
            </a:pPr>
            <a:r>
              <a:rPr lang="ro-MD" sz="1600" dirty="0">
                <a:latin typeface="Times New Roman" panose="02020603050405020304" pitchFamily="18" charset="0"/>
                <a:cs typeface="Times New Roman" panose="02020603050405020304" pitchFamily="18" charset="0"/>
              </a:rPr>
              <a:t>3. </a:t>
            </a:r>
            <a:r>
              <a:rPr lang="ro-MD" sz="1600" dirty="0">
                <a:solidFill>
                  <a:schemeClr val="bg1"/>
                </a:solidFill>
                <a:latin typeface="Times New Roman" panose="02020603050405020304" pitchFamily="18" charset="0"/>
                <a:cs typeface="Times New Roman" panose="02020603050405020304" pitchFamily="18" charset="0"/>
              </a:rPr>
              <a:t>Financiară.</a:t>
            </a:r>
          </a:p>
          <a:p>
            <a:pPr marL="285750" indent="-285750">
              <a:buFont typeface="Wingdings" panose="05000000000000000000" pitchFamily="2" charset="2"/>
              <a:buChar char="q"/>
            </a:pPr>
            <a:r>
              <a:rPr lang="ro-MD" b="1" dirty="0">
                <a:solidFill>
                  <a:schemeClr val="bg2"/>
                </a:solidFill>
                <a:latin typeface="Times New Roman" panose="02020603050405020304" pitchFamily="18" charset="0"/>
                <a:cs typeface="Times New Roman" panose="02020603050405020304" pitchFamily="18" charset="0"/>
              </a:rPr>
              <a:t>Riscurile de produs Orange HRM:</a:t>
            </a:r>
          </a:p>
          <a:p>
            <a:pPr lvl="1">
              <a:lnSpc>
                <a:spcPct val="150000"/>
              </a:lnSpc>
            </a:pPr>
            <a:r>
              <a:rPr lang="ro-MD" dirty="0">
                <a:latin typeface="Times New Roman" panose="02020603050405020304" pitchFamily="18" charset="0"/>
                <a:cs typeface="Times New Roman" panose="02020603050405020304" pitchFamily="18" charset="0"/>
              </a:rPr>
              <a:t>1. </a:t>
            </a:r>
            <a:r>
              <a:rPr lang="ro-MD" sz="1600" dirty="0">
                <a:solidFill>
                  <a:schemeClr val="bg1"/>
                </a:solidFill>
                <a:latin typeface="Times New Roman" panose="02020603050405020304" pitchFamily="18" charset="0"/>
                <a:cs typeface="Times New Roman" panose="02020603050405020304" pitchFamily="18" charset="0"/>
              </a:rPr>
              <a:t>Produsul conține defecte, erori funcționale și non-funcționale (ex: </a:t>
            </a:r>
            <a:r>
              <a:rPr lang="ro-MD" sz="1600" dirty="0" err="1">
                <a:solidFill>
                  <a:schemeClr val="bg1"/>
                </a:solidFill>
                <a:latin typeface="Times New Roman" panose="02020603050405020304" pitchFamily="18" charset="0"/>
                <a:cs typeface="Times New Roman" panose="02020603050405020304" pitchFamily="18" charset="0"/>
              </a:rPr>
              <a:t>uzabilitate</a:t>
            </a:r>
            <a:r>
              <a:rPr lang="ro-MD" sz="1600" dirty="0">
                <a:solidFill>
                  <a:schemeClr val="bg1"/>
                </a:solidFill>
                <a:latin typeface="Times New Roman" panose="02020603050405020304" pitchFamily="18" charset="0"/>
                <a:cs typeface="Times New Roman" panose="02020603050405020304" pitchFamily="18" charset="0"/>
              </a:rPr>
              <a:t>, performanță);</a:t>
            </a:r>
          </a:p>
          <a:p>
            <a:pPr lvl="1">
              <a:lnSpc>
                <a:spcPct val="150000"/>
              </a:lnSpc>
            </a:pPr>
            <a:r>
              <a:rPr lang="ro-MD" sz="1600" dirty="0">
                <a:latin typeface="Times New Roman" panose="02020603050405020304" pitchFamily="18" charset="0"/>
                <a:cs typeface="Times New Roman" panose="02020603050405020304" pitchFamily="18" charset="0"/>
              </a:rPr>
              <a:t>2. </a:t>
            </a:r>
            <a:r>
              <a:rPr lang="ro-MD" sz="1600" dirty="0">
                <a:solidFill>
                  <a:schemeClr val="bg1"/>
                </a:solidFill>
                <a:latin typeface="Times New Roman" panose="02020603050405020304" pitchFamily="18" charset="0"/>
                <a:cs typeface="Times New Roman" panose="02020603050405020304" pitchFamily="18" charset="0"/>
              </a:rPr>
              <a:t>Produsul nu î</a:t>
            </a:r>
            <a:r>
              <a:rPr lang="en-US" sz="1600" dirty="0">
                <a:solidFill>
                  <a:schemeClr val="bg1"/>
                </a:solidFill>
                <a:latin typeface="Times New Roman" panose="02020603050405020304" pitchFamily="18" charset="0"/>
                <a:cs typeface="Times New Roman" panose="02020603050405020304" pitchFamily="18" charset="0"/>
              </a:rPr>
              <a:t>n</a:t>
            </a:r>
            <a:r>
              <a:rPr lang="ro-MD" sz="1600" dirty="0" err="1">
                <a:solidFill>
                  <a:schemeClr val="bg1"/>
                </a:solidFill>
                <a:latin typeface="Times New Roman" panose="02020603050405020304" pitchFamily="18" charset="0"/>
                <a:cs typeface="Times New Roman" panose="02020603050405020304" pitchFamily="18" charset="0"/>
              </a:rPr>
              <a:t>deplinește</a:t>
            </a:r>
            <a:r>
              <a:rPr lang="ro-MD" sz="1600" dirty="0">
                <a:solidFill>
                  <a:schemeClr val="bg1"/>
                </a:solidFill>
                <a:latin typeface="Times New Roman" panose="02020603050405020304" pitchFamily="18" charset="0"/>
                <a:cs typeface="Times New Roman" panose="02020603050405020304" pitchFamily="18" charset="0"/>
              </a:rPr>
              <a:t> cerințele de </a:t>
            </a:r>
            <a:r>
              <a:rPr lang="ro-MD" sz="1600" dirty="0" err="1">
                <a:solidFill>
                  <a:schemeClr val="bg1"/>
                </a:solidFill>
                <a:latin typeface="Times New Roman" panose="02020603050405020304" pitchFamily="18" charset="0"/>
                <a:cs typeface="Times New Roman" panose="02020603050405020304" pitchFamily="18" charset="0"/>
              </a:rPr>
              <a:t>bussines</a:t>
            </a:r>
            <a:r>
              <a:rPr lang="ro-MD" sz="1600" dirty="0">
                <a:solidFill>
                  <a:schemeClr val="bg1"/>
                </a:solidFill>
                <a:latin typeface="Times New Roman" panose="02020603050405020304" pitchFamily="18" charset="0"/>
                <a:cs typeface="Times New Roman" panose="02020603050405020304" pitchFamily="18" charset="0"/>
              </a:rPr>
              <a:t>;</a:t>
            </a:r>
          </a:p>
          <a:p>
            <a:pPr lvl="1">
              <a:lnSpc>
                <a:spcPct val="150000"/>
              </a:lnSpc>
            </a:pPr>
            <a:r>
              <a:rPr lang="ro-MD" sz="1600" dirty="0">
                <a:latin typeface="Times New Roman" panose="02020603050405020304" pitchFamily="18" charset="0"/>
                <a:cs typeface="Times New Roman" panose="02020603050405020304" pitchFamily="18" charset="0"/>
              </a:rPr>
              <a:t>3. </a:t>
            </a:r>
            <a:r>
              <a:rPr lang="ro-MD" sz="1600" dirty="0">
                <a:solidFill>
                  <a:schemeClr val="bg1"/>
                </a:solidFill>
                <a:latin typeface="Times New Roman" panose="02020603050405020304" pitchFamily="18" charset="0"/>
                <a:cs typeface="Times New Roman" panose="02020603050405020304" pitchFamily="18" charset="0"/>
              </a:rPr>
              <a:t>Produsul nu îndeplinește așteptările clientului</a:t>
            </a:r>
            <a:r>
              <a:rPr lang="ro-MD" dirty="0">
                <a:solidFill>
                  <a:schemeClr val="bg1"/>
                </a:solidFill>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US" dirty="0"/>
          </a:p>
        </p:txBody>
      </p:sp>
    </p:spTree>
    <p:extLst>
      <p:ext uri="{BB962C8B-B14F-4D97-AF65-F5344CB8AC3E}">
        <p14:creationId xmlns:p14="http://schemas.microsoft.com/office/powerpoint/2010/main" val="388701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A4F90-E8F9-488F-8D63-40B7FD9187DA}"/>
              </a:ext>
            </a:extLst>
          </p:cNvPr>
          <p:cNvSpPr>
            <a:spLocks noGrp="1"/>
          </p:cNvSpPr>
          <p:nvPr>
            <p:ph idx="1"/>
          </p:nvPr>
        </p:nvSpPr>
        <p:spPr>
          <a:xfrm>
            <a:off x="341844" y="-42367"/>
            <a:ext cx="4200609" cy="731253"/>
          </a:xfrm>
        </p:spPr>
        <p:txBody>
          <a:bodyPr/>
          <a:lstStyle/>
          <a:p>
            <a:pPr algn="ctr">
              <a:buFont typeface="Wingdings" panose="05000000000000000000" pitchFamily="2" charset="2"/>
              <a:buChar char="Ø"/>
            </a:pPr>
            <a:r>
              <a:rPr lang="ro-MD" b="1" dirty="0">
                <a:latin typeface="Times New Roman" panose="02020603050405020304" pitchFamily="18" charset="0"/>
                <a:cs typeface="Times New Roman" panose="02020603050405020304" pitchFamily="18" charset="0"/>
              </a:rPr>
              <a:t>Raportul de defect – </a:t>
            </a:r>
            <a:r>
              <a:rPr lang="ro-MD" b="1" dirty="0" err="1">
                <a:latin typeface="Times New Roman" panose="02020603050405020304" pitchFamily="18" charset="0"/>
                <a:cs typeface="Times New Roman" panose="02020603050405020304" pitchFamily="18" charset="0"/>
              </a:rPr>
              <a:t>bug</a:t>
            </a:r>
            <a:r>
              <a:rPr lang="ro-MD" b="1" dirty="0">
                <a:latin typeface="Times New Roman" panose="02020603050405020304" pitchFamily="18" charset="0"/>
                <a:cs typeface="Times New Roman" panose="02020603050405020304" pitchFamily="18" charset="0"/>
              </a:rPr>
              <a:t> </a:t>
            </a:r>
            <a:r>
              <a:rPr lang="ro-MD" b="1" dirty="0" err="1">
                <a:latin typeface="Times New Roman" panose="02020603050405020304" pitchFamily="18" charset="0"/>
                <a:cs typeface="Times New Roman" panose="02020603050405020304" pitchFamily="18" charset="0"/>
              </a:rPr>
              <a:t>ticket</a:t>
            </a:r>
            <a:r>
              <a:rPr lang="ro-MD"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335AD06-4296-4C3F-BBDA-DC6C276868FB}"/>
              </a:ext>
            </a:extLst>
          </p:cNvPr>
          <p:cNvSpPr/>
          <p:nvPr/>
        </p:nvSpPr>
        <p:spPr>
          <a:xfrm>
            <a:off x="317746" y="4766829"/>
            <a:ext cx="11519212" cy="2339102"/>
          </a:xfrm>
          <a:prstGeom prst="rect">
            <a:avLst/>
          </a:prstGeom>
        </p:spPr>
        <p:txBody>
          <a:bodyPr wrap="square">
            <a:spAutoFit/>
          </a:bodyPr>
          <a:lstStyle/>
          <a:p>
            <a:pPr algn="just"/>
            <a:r>
              <a:rPr lang="ro-MD" dirty="0">
                <a:solidFill>
                  <a:srgbClr val="24292F"/>
                </a:solidFill>
                <a:latin typeface="-apple-system"/>
              </a:rPr>
              <a:t>	</a:t>
            </a:r>
            <a:r>
              <a:rPr lang="ro-MD" sz="1600" dirty="0">
                <a:solidFill>
                  <a:srgbClr val="24292F"/>
                </a:solidFill>
                <a:latin typeface="Times New Roman" panose="02020603050405020304" pitchFamily="18" charset="0"/>
                <a:cs typeface="Times New Roman" panose="02020603050405020304" pitchFamily="18" charset="0"/>
              </a:rPr>
              <a:t>În urma testării aplicației </a:t>
            </a:r>
            <a:r>
              <a:rPr lang="en-US" sz="1600" dirty="0" err="1">
                <a:solidFill>
                  <a:srgbClr val="24292F"/>
                </a:solidFill>
                <a:latin typeface="Times New Roman" panose="02020603050405020304" pitchFamily="18" charset="0"/>
                <a:cs typeface="Times New Roman" panose="02020603050405020304" pitchFamily="18" charset="0"/>
              </a:rPr>
              <a:t>OrangeHRM</a:t>
            </a:r>
            <a:r>
              <a:rPr lang="ro-MD" sz="1600" dirty="0">
                <a:solidFill>
                  <a:srgbClr val="24292F"/>
                </a:solidFill>
                <a:latin typeface="Times New Roman" panose="02020603050405020304" pitchFamily="18" charset="0"/>
                <a:cs typeface="Times New Roman" panose="02020603050405020304" pitchFamily="18" charset="0"/>
              </a:rPr>
              <a:t> am depistat că are multe </a:t>
            </a:r>
            <a:r>
              <a:rPr lang="ro-MD" sz="1600" dirty="0" err="1">
                <a:solidFill>
                  <a:srgbClr val="24292F"/>
                </a:solidFill>
                <a:latin typeface="Times New Roman" panose="02020603050405020304" pitchFamily="18" charset="0"/>
                <a:cs typeface="Times New Roman" panose="02020603050405020304" pitchFamily="18" charset="0"/>
              </a:rPr>
              <a:t>bug</a:t>
            </a:r>
            <a:r>
              <a:rPr lang="ro-MD" sz="1600" dirty="0">
                <a:solidFill>
                  <a:srgbClr val="24292F"/>
                </a:solidFill>
                <a:latin typeface="Times New Roman" panose="02020603050405020304" pitchFamily="18" charset="0"/>
                <a:cs typeface="Times New Roman" panose="02020603050405020304" pitchFamily="18" charset="0"/>
              </a:rPr>
              <a:t>-uri, de </a:t>
            </a:r>
            <a:r>
              <a:rPr lang="ro-MD" sz="1600" dirty="0" err="1">
                <a:solidFill>
                  <a:srgbClr val="24292F"/>
                </a:solidFill>
                <a:latin typeface="Times New Roman" panose="02020603050405020304" pitchFamily="18" charset="0"/>
                <a:cs typeface="Times New Roman" panose="02020603050405020304" pitchFamily="18" charset="0"/>
              </a:rPr>
              <a:t>desing</a:t>
            </a:r>
            <a:r>
              <a:rPr lang="ro-MD" sz="1600" dirty="0">
                <a:solidFill>
                  <a:srgbClr val="24292F"/>
                </a:solidFill>
                <a:latin typeface="Times New Roman" panose="02020603050405020304" pitchFamily="18" charset="0"/>
                <a:cs typeface="Times New Roman" panose="02020603050405020304" pitchFamily="18" charset="0"/>
              </a:rPr>
              <a:t>, funcționale și </a:t>
            </a:r>
            <a:r>
              <a:rPr lang="ro-MD" sz="1600" dirty="0" err="1">
                <a:solidFill>
                  <a:srgbClr val="24292F"/>
                </a:solidFill>
                <a:latin typeface="Times New Roman" panose="02020603050405020304" pitchFamily="18" charset="0"/>
                <a:cs typeface="Times New Roman" panose="02020603050405020304" pitchFamily="18" charset="0"/>
              </a:rPr>
              <a:t>nonfuncționale</a:t>
            </a:r>
            <a:r>
              <a:rPr lang="ro-MD" sz="1600" dirty="0">
                <a:solidFill>
                  <a:srgbClr val="24292F"/>
                </a:solidFill>
                <a:latin typeface="Times New Roman" panose="02020603050405020304" pitchFamily="18" charset="0"/>
                <a:cs typeface="Times New Roman" panose="02020603050405020304" pitchFamily="18" charset="0"/>
              </a:rPr>
              <a:t>. Dar totodată sunt și multe funcționalități lipsă care ar trebui introduse ca </a:t>
            </a:r>
            <a:r>
              <a:rPr lang="en-US" sz="1600" dirty="0">
                <a:solidFill>
                  <a:srgbClr val="24292F"/>
                </a:solidFill>
                <a:latin typeface="Times New Roman" panose="02020603050405020304" pitchFamily="18" charset="0"/>
                <a:cs typeface="Times New Roman" panose="02020603050405020304" pitchFamily="18" charset="0"/>
              </a:rPr>
              <a:t>“</a:t>
            </a:r>
            <a:r>
              <a:rPr lang="ro-MD" sz="1600" dirty="0" err="1">
                <a:solidFill>
                  <a:srgbClr val="24292F"/>
                </a:solidFill>
                <a:latin typeface="Times New Roman" panose="02020603050405020304" pitchFamily="18" charset="0"/>
                <a:cs typeface="Times New Roman" panose="02020603050405020304" pitchFamily="18" charset="0"/>
              </a:rPr>
              <a:t>feature</a:t>
            </a:r>
            <a:r>
              <a:rPr lang="en-US" sz="1600" dirty="0">
                <a:solidFill>
                  <a:srgbClr val="24292F"/>
                </a:solidFill>
                <a:latin typeface="Times New Roman" panose="02020603050405020304" pitchFamily="18" charset="0"/>
                <a:cs typeface="Times New Roman" panose="02020603050405020304" pitchFamily="18" charset="0"/>
              </a:rPr>
              <a:t>”</a:t>
            </a:r>
            <a:r>
              <a:rPr lang="ro-MD" sz="1600" dirty="0">
                <a:solidFill>
                  <a:srgbClr val="24292F"/>
                </a:solidFill>
                <a:latin typeface="Times New Roman" panose="02020603050405020304" pitchFamily="18" charset="0"/>
                <a:cs typeface="Times New Roman" panose="02020603050405020304" pitchFamily="18" charset="0"/>
              </a:rPr>
              <a:t> (funcționalități) utile iar unele de o necesitate majoră. În timpul identificării scenariilor de testare mereu am ținut cont de utilizatorul final, care va folosi cel din urmă aplicația. </a:t>
            </a:r>
          </a:p>
          <a:p>
            <a:pPr marL="285750" indent="-285750" algn="just">
              <a:buFont typeface="Arial" panose="020B0604020202020204" pitchFamily="34" charset="0"/>
              <a:buChar char="•"/>
            </a:pPr>
            <a:r>
              <a:rPr lang="ro-MD" sz="1600" dirty="0">
                <a:solidFill>
                  <a:srgbClr val="24292F"/>
                </a:solidFill>
                <a:latin typeface="Times New Roman" panose="02020603050405020304" pitchFamily="18" charset="0"/>
                <a:cs typeface="Times New Roman" panose="02020603050405020304" pitchFamily="18" charset="0"/>
              </a:rPr>
              <a:t>Au fost planificate     -  62 teste;</a:t>
            </a:r>
          </a:p>
          <a:p>
            <a:pPr marL="285750" indent="-285750" algn="just">
              <a:buFont typeface="Arial" panose="020B0604020202020204" pitchFamily="34" charset="0"/>
              <a:buChar char="•"/>
            </a:pPr>
            <a:r>
              <a:rPr lang="ro-MD" sz="1600" dirty="0">
                <a:solidFill>
                  <a:srgbClr val="24292F"/>
                </a:solidFill>
                <a:latin typeface="Times New Roman" panose="02020603050405020304" pitchFamily="18" charset="0"/>
                <a:cs typeface="Times New Roman" panose="02020603050405020304" pitchFamily="18" charset="0"/>
              </a:rPr>
              <a:t>Au fost executate       -  61 teste;</a:t>
            </a:r>
          </a:p>
          <a:p>
            <a:pPr marL="285750" indent="-285750" algn="just">
              <a:buFont typeface="Arial" panose="020B0604020202020204" pitchFamily="34" charset="0"/>
              <a:buChar char="•"/>
            </a:pPr>
            <a:r>
              <a:rPr lang="ro-MD" sz="1600" dirty="0">
                <a:solidFill>
                  <a:srgbClr val="24292F"/>
                </a:solidFill>
                <a:latin typeface="Times New Roman" panose="02020603050405020304" pitchFamily="18" charset="0"/>
                <a:cs typeface="Times New Roman" panose="02020603050405020304" pitchFamily="18" charset="0"/>
              </a:rPr>
              <a:t>Teste cu statutul Pass -  52 teste;</a:t>
            </a:r>
          </a:p>
          <a:p>
            <a:pPr marL="285750" indent="-285750" algn="just">
              <a:buFont typeface="Arial" panose="020B0604020202020204" pitchFamily="34" charset="0"/>
              <a:buChar char="•"/>
            </a:pPr>
            <a:r>
              <a:rPr lang="ro-MD" sz="1600" dirty="0">
                <a:solidFill>
                  <a:srgbClr val="24292F"/>
                </a:solidFill>
                <a:latin typeface="Times New Roman" panose="02020603050405020304" pitchFamily="18" charset="0"/>
                <a:cs typeface="Times New Roman" panose="02020603050405020304" pitchFamily="18" charset="0"/>
              </a:rPr>
              <a:t>Au fost depistate        -  9 </a:t>
            </a:r>
            <a:r>
              <a:rPr lang="ro-MD" sz="1600" dirty="0" err="1">
                <a:solidFill>
                  <a:srgbClr val="24292F"/>
                </a:solidFill>
                <a:latin typeface="Times New Roman" panose="02020603050405020304" pitchFamily="18" charset="0"/>
                <a:cs typeface="Times New Roman" panose="02020603050405020304" pitchFamily="18" charset="0"/>
              </a:rPr>
              <a:t>bug-ri</a:t>
            </a:r>
            <a:r>
              <a:rPr lang="ro-MD" sz="1600" dirty="0">
                <a:solidFill>
                  <a:srgbClr val="24292F"/>
                </a:solidFill>
                <a:latin typeface="Times New Roman" panose="02020603050405020304" pitchFamily="18" charset="0"/>
                <a:cs typeface="Times New Roman" panose="02020603050405020304" pitchFamily="18" charset="0"/>
              </a:rPr>
              <a:t> (Prioritate Medie).</a:t>
            </a:r>
          </a:p>
          <a:p>
            <a:pPr marL="285750" indent="-285750" algn="just">
              <a:buFont typeface="Arial" panose="020B0604020202020204" pitchFamily="34" charset="0"/>
              <a:buChar char="•"/>
            </a:pPr>
            <a:endParaRPr lang="ro-MD" sz="1600" dirty="0">
              <a:solidFill>
                <a:srgbClr val="24292F"/>
              </a:solidFill>
              <a:latin typeface="Times New Roman" panose="02020603050405020304" pitchFamily="18" charset="0"/>
              <a:cs typeface="Times New Roman" panose="02020603050405020304" pitchFamily="18" charset="0"/>
            </a:endParaRPr>
          </a:p>
          <a:p>
            <a:pPr algn="just"/>
            <a:r>
              <a:rPr lang="ro-MD" sz="1600" b="0" i="0" dirty="0">
                <a:solidFill>
                  <a:srgbClr val="24292F"/>
                </a:solidFill>
                <a:effectLst/>
                <a:latin typeface="Times New Roman" panose="02020603050405020304" pitchFamily="18" charset="0"/>
                <a:cs typeface="Times New Roman" panose="02020603050405020304" pitchFamily="18" charset="0"/>
              </a:rPr>
              <a:t>	</a:t>
            </a:r>
            <a:endParaRPr lang="en-US" sz="1600" b="0" i="0" dirty="0">
              <a:solidFill>
                <a:srgbClr val="24292F"/>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5DCFAFF-04E4-43F8-8362-62D46FAA2357}"/>
              </a:ext>
            </a:extLst>
          </p:cNvPr>
          <p:cNvSpPr/>
          <p:nvPr/>
        </p:nvSpPr>
        <p:spPr>
          <a:xfrm>
            <a:off x="109322" y="4366719"/>
            <a:ext cx="4897270" cy="400110"/>
          </a:xfrm>
          <a:prstGeom prst="rect">
            <a:avLst/>
          </a:prstGeom>
        </p:spPr>
        <p:txBody>
          <a:bodyPr wrap="square">
            <a:spAutoFit/>
          </a:bodyPr>
          <a:lstStyle/>
          <a:p>
            <a:pPr marL="342900" indent="-342900" algn="ctr">
              <a:buFont typeface="Wingdings" panose="05000000000000000000" pitchFamily="2" charset="2"/>
              <a:buChar char="Ø"/>
            </a:pPr>
            <a:r>
              <a:rPr lang="ro-MD" sz="2000" b="1" dirty="0">
                <a:solidFill>
                  <a:schemeClr val="bg1"/>
                </a:solidFill>
                <a:latin typeface="Times New Roman" panose="02020603050405020304" pitchFamily="18" charset="0"/>
                <a:cs typeface="Times New Roman" panose="02020603050405020304" pitchFamily="18" charset="0"/>
              </a:rPr>
              <a:t>Concluzii generale în urma testării</a:t>
            </a:r>
            <a:r>
              <a:rPr lang="en-US" sz="2000" b="1" dirty="0">
                <a:solidFill>
                  <a:schemeClr val="bg1"/>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6A46005B-A114-4A98-A57C-E1A702FD3AE6}"/>
              </a:ext>
            </a:extLst>
          </p:cNvPr>
          <p:cNvPicPr>
            <a:picLocks noChangeAspect="1"/>
          </p:cNvPicPr>
          <p:nvPr/>
        </p:nvPicPr>
        <p:blipFill>
          <a:blip r:embed="rId2"/>
          <a:stretch>
            <a:fillRect/>
          </a:stretch>
        </p:blipFill>
        <p:spPr>
          <a:xfrm>
            <a:off x="317746" y="664483"/>
            <a:ext cx="5633394" cy="3702235"/>
          </a:xfrm>
          <a:prstGeom prst="rect">
            <a:avLst/>
          </a:prstGeom>
        </p:spPr>
      </p:pic>
      <p:pic>
        <p:nvPicPr>
          <p:cNvPr id="6" name="Picture 5">
            <a:extLst>
              <a:ext uri="{FF2B5EF4-FFF2-40B4-BE49-F238E27FC236}">
                <a16:creationId xmlns:a16="http://schemas.microsoft.com/office/drawing/2014/main" id="{764344D8-633A-426F-AABB-88C6DCFC0353}"/>
              </a:ext>
            </a:extLst>
          </p:cNvPr>
          <p:cNvPicPr>
            <a:picLocks noChangeAspect="1"/>
          </p:cNvPicPr>
          <p:nvPr/>
        </p:nvPicPr>
        <p:blipFill>
          <a:blip r:embed="rId3"/>
          <a:stretch>
            <a:fillRect/>
          </a:stretch>
        </p:blipFill>
        <p:spPr>
          <a:xfrm>
            <a:off x="6077352" y="688886"/>
            <a:ext cx="5633394" cy="3702236"/>
          </a:xfrm>
          <a:prstGeom prst="rect">
            <a:avLst/>
          </a:prstGeom>
        </p:spPr>
      </p:pic>
    </p:spTree>
    <p:extLst>
      <p:ext uri="{BB962C8B-B14F-4D97-AF65-F5344CB8AC3E}">
        <p14:creationId xmlns:p14="http://schemas.microsoft.com/office/powerpoint/2010/main" val="188718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20B59-7DB5-43C5-97FA-BEDDED45D1D1}"/>
              </a:ext>
            </a:extLst>
          </p:cNvPr>
          <p:cNvSpPr>
            <a:spLocks noGrp="1"/>
          </p:cNvSpPr>
          <p:nvPr>
            <p:ph idx="1"/>
          </p:nvPr>
        </p:nvSpPr>
        <p:spPr>
          <a:xfrm>
            <a:off x="1828800" y="1395663"/>
            <a:ext cx="8534400" cy="3615267"/>
          </a:xfrm>
        </p:spPr>
        <p:txBody>
          <a:bodyPr/>
          <a:lstStyle/>
          <a:p>
            <a:pPr marL="0" indent="0" algn="ctr">
              <a:buNone/>
            </a:pPr>
            <a:r>
              <a:rPr lang="ro-MD" sz="4000" b="1" dirty="0">
                <a:latin typeface="Times New Roman" panose="02020603050405020304" pitchFamily="18" charset="0"/>
                <a:cs typeface="Times New Roman" panose="02020603050405020304" pitchFamily="18" charset="0"/>
              </a:rPr>
              <a:t>VĂ MULȚUMESC PENTRU ATENȚIE!</a:t>
            </a:r>
          </a:p>
          <a:p>
            <a:pPr marL="0" indent="0" algn="ctr">
              <a:buNone/>
            </a:pPr>
            <a:endParaRPr lang="ro-MD"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4326177-808A-4619-B6E5-01908312DE95}"/>
              </a:ext>
            </a:extLst>
          </p:cNvPr>
          <p:cNvSpPr/>
          <p:nvPr/>
        </p:nvSpPr>
        <p:spPr>
          <a:xfrm>
            <a:off x="3595155" y="6059723"/>
            <a:ext cx="5001690" cy="369332"/>
          </a:xfrm>
          <a:prstGeom prst="rect">
            <a:avLst/>
          </a:prstGeom>
        </p:spPr>
        <p:txBody>
          <a:bodyPr wrap="none">
            <a:spAutoFit/>
          </a:bodyPr>
          <a:lstStyle/>
          <a:p>
            <a:r>
              <a:rPr lang="en-US" dirty="0">
                <a:solidFill>
                  <a:schemeClr val="bg1"/>
                </a:solidFill>
              </a:rPr>
              <a:t>https://github.com/sipopovici/OrangeHRM</a:t>
            </a:r>
          </a:p>
        </p:txBody>
      </p:sp>
    </p:spTree>
    <p:extLst>
      <p:ext uri="{BB962C8B-B14F-4D97-AF65-F5344CB8AC3E}">
        <p14:creationId xmlns:p14="http://schemas.microsoft.com/office/powerpoint/2010/main" val="357257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C72F8-7494-4C77-AC30-2D0D931C0251}"/>
              </a:ext>
            </a:extLst>
          </p:cNvPr>
          <p:cNvSpPr>
            <a:spLocks noGrp="1"/>
          </p:cNvSpPr>
          <p:nvPr>
            <p:ph idx="1"/>
          </p:nvPr>
        </p:nvSpPr>
        <p:spPr>
          <a:xfrm>
            <a:off x="782053" y="343502"/>
            <a:ext cx="10491536" cy="5371498"/>
          </a:xfrm>
        </p:spPr>
        <p:txBody>
          <a:bodyPr>
            <a:normAutofit fontScale="92500" lnSpcReduction="20000"/>
          </a:bodyPr>
          <a:lstStyle/>
          <a:p>
            <a:pPr marL="0" indent="0" algn="ctr">
              <a:buNone/>
            </a:pPr>
            <a:r>
              <a:rPr lang="ro-MD" b="1" dirty="0">
                <a:latin typeface="Times New Roman" panose="02020603050405020304" pitchFamily="18" charset="0"/>
                <a:cs typeface="Times New Roman" panose="02020603050405020304" pitchFamily="18" charset="0"/>
              </a:rPr>
              <a:t>PARTEA I</a:t>
            </a:r>
          </a:p>
          <a:p>
            <a:r>
              <a:rPr lang="ro-MD" b="1" dirty="0">
                <a:latin typeface="Times New Roman" panose="02020603050405020304" pitchFamily="18" charset="0"/>
                <a:cs typeface="Times New Roman" panose="02020603050405020304" pitchFamily="18" charset="0"/>
              </a:rPr>
              <a:t>Explicați ce sunt acelea </a:t>
            </a:r>
            <a:r>
              <a:rPr lang="ro-MD" b="1" dirty="0" err="1">
                <a:latin typeface="Times New Roman" panose="02020603050405020304" pitchFamily="18" charset="0"/>
                <a:cs typeface="Times New Roman" panose="02020603050405020304" pitchFamily="18" charset="0"/>
              </a:rPr>
              <a:t>requirements</a:t>
            </a:r>
            <a:r>
              <a:rPr lang="ro-MD" b="1" dirty="0">
                <a:latin typeface="Times New Roman" panose="02020603050405020304" pitchFamily="18" charset="0"/>
                <a:cs typeface="Times New Roman" panose="02020603050405020304" pitchFamily="18" charset="0"/>
              </a:rPr>
              <a:t>.</a:t>
            </a:r>
            <a:endParaRPr lang="ro-MD"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Requirement-urile sunt </a:t>
            </a:r>
            <a:r>
              <a:rPr lang="en-US" sz="1700" dirty="0" err="1">
                <a:latin typeface="Times New Roman" panose="02020603050405020304" pitchFamily="18" charset="0"/>
                <a:cs typeface="Times New Roman" panose="02020603050405020304" pitchFamily="18" charset="0"/>
              </a:rPr>
              <a:t>documente</a:t>
            </a:r>
            <a:r>
              <a:rPr lang="en-US" sz="1700" dirty="0">
                <a:latin typeface="Times New Roman" panose="02020603050405020304" pitchFamily="18" charset="0"/>
                <a:cs typeface="Times New Roman" panose="02020603050405020304" pitchFamily="18" charset="0"/>
              </a:rPr>
              <a:t> care </a:t>
            </a:r>
            <a:r>
              <a:rPr lang="en-US" sz="1700" dirty="0" err="1">
                <a:latin typeface="Times New Roman" panose="02020603050405020304" pitchFamily="18" charset="0"/>
                <a:cs typeface="Times New Roman" panose="02020603050405020304" pitchFamily="18" charset="0"/>
              </a:rPr>
              <a:t>conțin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informații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despre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funcționalități</a:t>
            </a:r>
            <a:r>
              <a:rPr lang="en-US" sz="1700" dirty="0">
                <a:latin typeface="Times New Roman" panose="02020603050405020304" pitchFamily="18" charset="0"/>
                <a:cs typeface="Times New Roman" panose="02020603050405020304" pitchFamily="18" charset="0"/>
              </a:rPr>
              <a:t>, design </a:t>
            </a:r>
            <a:r>
              <a:rPr lang="en-US" sz="1700" dirty="0" err="1">
                <a:latin typeface="Times New Roman" panose="02020603050405020304" pitchFamily="18" charset="0"/>
                <a:cs typeface="Times New Roman" panose="02020603050405020304" pitchFamily="18" charset="0"/>
              </a:rPr>
              <a:t>sau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despre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comportamentul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unui</a:t>
            </a:r>
            <a:r>
              <a:rPr lang="en-US" sz="1700" dirty="0">
                <a:latin typeface="Times New Roman" panose="02020603050405020304" pitchFamily="18" charset="0"/>
                <a:cs typeface="Times New Roman" panose="02020603050405020304" pitchFamily="18" charset="0"/>
              </a:rPr>
              <a:t> software. </a:t>
            </a:r>
            <a:r>
              <a:rPr lang="en-US" sz="1700" dirty="0" err="1">
                <a:latin typeface="Times New Roman" panose="02020603050405020304" pitchFamily="18" charset="0"/>
                <a:cs typeface="Times New Roman" panose="02020603050405020304" pitchFamily="18" charset="0"/>
              </a:rPr>
              <a:t>Astfel</a:t>
            </a:r>
            <a:r>
              <a:rPr lang="en-US" sz="1700" dirty="0">
                <a:latin typeface="Times New Roman" panose="02020603050405020304" pitchFamily="18" charset="0"/>
                <a:cs typeface="Times New Roman" panose="02020603050405020304" pitchFamily="18" charset="0"/>
              </a:rPr>
              <a:t> de </a:t>
            </a:r>
            <a:r>
              <a:rPr lang="en-US" sz="1700" dirty="0" err="1">
                <a:latin typeface="Times New Roman" panose="02020603050405020304" pitchFamily="18" charset="0"/>
                <a:cs typeface="Times New Roman" panose="02020603050405020304" pitchFamily="18" charset="0"/>
              </a:rPr>
              <a:t>documente</a:t>
            </a:r>
            <a:r>
              <a:rPr lang="en-US" sz="1700" dirty="0">
                <a:latin typeface="Times New Roman" panose="02020603050405020304" pitchFamily="18" charset="0"/>
                <a:cs typeface="Times New Roman" panose="02020603050405020304" pitchFamily="18" charset="0"/>
              </a:rPr>
              <a:t> fie sunt </a:t>
            </a:r>
            <a:r>
              <a:rPr lang="en-US" sz="1700" dirty="0" err="1">
                <a:latin typeface="Times New Roman" panose="02020603050405020304" pitchFamily="18" charset="0"/>
                <a:cs typeface="Times New Roman" panose="02020603050405020304" pitchFamily="18" charset="0"/>
              </a:rPr>
              <a:t>primite</a:t>
            </a:r>
            <a:r>
              <a:rPr lang="en-US" sz="1700" dirty="0">
                <a:latin typeface="Times New Roman" panose="02020603050405020304" pitchFamily="18" charset="0"/>
                <a:cs typeface="Times New Roman" panose="02020603050405020304" pitchFamily="18" charset="0"/>
              </a:rPr>
              <a:t> de la client, fie </a:t>
            </a:r>
            <a:r>
              <a:rPr lang="en-US" sz="1700" dirty="0" err="1">
                <a:latin typeface="Times New Roman" panose="02020603050405020304" pitchFamily="18" charset="0"/>
                <a:cs typeface="Times New Roman" panose="02020603050405020304" pitchFamily="18" charset="0"/>
              </a:rPr>
              <a:t>există</a:t>
            </a:r>
            <a:r>
              <a:rPr lang="en-US" sz="1700" dirty="0">
                <a:latin typeface="Times New Roman" panose="02020603050405020304" pitchFamily="18" charset="0"/>
                <a:cs typeface="Times New Roman" panose="02020603050405020304" pitchFamily="18" charset="0"/>
              </a:rPr>
              <a:t> un </a:t>
            </a:r>
            <a:r>
              <a:rPr lang="en-US" sz="1700" dirty="0" err="1">
                <a:latin typeface="Times New Roman" panose="02020603050405020304" pitchFamily="18" charset="0"/>
                <a:cs typeface="Times New Roman" panose="02020603050405020304" pitchFamily="18" charset="0"/>
              </a:rPr>
              <a:t>membru</a:t>
            </a:r>
            <a:r>
              <a:rPr lang="en-US" sz="1700" dirty="0">
                <a:latin typeface="Times New Roman" panose="02020603050405020304" pitchFamily="18" charset="0"/>
                <a:cs typeface="Times New Roman" panose="02020603050405020304" pitchFamily="18" charset="0"/>
              </a:rPr>
              <a:t> al </a:t>
            </a:r>
            <a:r>
              <a:rPr lang="en-US" sz="1700" dirty="0" err="1">
                <a:latin typeface="Times New Roman" panose="02020603050405020304" pitchFamily="18" charset="0"/>
                <a:cs typeface="Times New Roman" panose="02020603050405020304" pitchFamily="18" charset="0"/>
              </a:rPr>
              <a:t>echipei</a:t>
            </a:r>
            <a:r>
              <a:rPr lang="en-US" sz="1700" dirty="0">
                <a:latin typeface="Times New Roman" panose="02020603050405020304" pitchFamily="18" charset="0"/>
                <a:cs typeface="Times New Roman" panose="02020603050405020304" pitchFamily="18" charset="0"/>
              </a:rPr>
              <a:t> care </a:t>
            </a:r>
            <a:r>
              <a:rPr lang="en-US" sz="1700" dirty="0" err="1">
                <a:latin typeface="Times New Roman" panose="02020603050405020304" pitchFamily="18" charset="0"/>
                <a:cs typeface="Times New Roman" panose="02020603050405020304" pitchFamily="18" charset="0"/>
              </a:rPr>
              <a:t>adună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informațiile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și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creează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documentele</a:t>
            </a:r>
            <a:r>
              <a:rPr lang="en-US" sz="1700" dirty="0">
                <a:latin typeface="Times New Roman" panose="02020603050405020304" pitchFamily="18" charset="0"/>
                <a:cs typeface="Times New Roman" panose="02020603050405020304" pitchFamily="18" charset="0"/>
              </a:rPr>
              <a:t>.</a:t>
            </a:r>
          </a:p>
          <a:p>
            <a:pPr marL="0" indent="0" algn="just">
              <a:lnSpc>
                <a:spcPct val="150000"/>
              </a:lnSpc>
              <a:spcBef>
                <a:spcPts val="0"/>
              </a:spcBef>
              <a:spcAft>
                <a:spcPts val="0"/>
              </a:spcAf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Exemple</a:t>
            </a:r>
            <a:r>
              <a:rPr lang="en-US" sz="1700" dirty="0">
                <a:latin typeface="Times New Roman" panose="02020603050405020304" pitchFamily="18" charset="0"/>
                <a:cs typeface="Times New Roman" panose="02020603050405020304" pitchFamily="18" charset="0"/>
              </a:rPr>
              <a:t> de </a:t>
            </a:r>
            <a:r>
              <a:rPr lang="en-US" sz="1700" dirty="0" err="1">
                <a:latin typeface="Times New Roman" panose="02020603050405020304" pitchFamily="18" charset="0"/>
                <a:cs typeface="Times New Roman" panose="02020603050405020304" pitchFamily="18" charset="0"/>
              </a:rPr>
              <a:t>documente</a:t>
            </a:r>
            <a:r>
              <a:rPr lang="en-US" sz="1700" dirty="0">
                <a:latin typeface="Times New Roman" panose="02020603050405020304" pitchFamily="18" charset="0"/>
                <a:cs typeface="Times New Roman" panose="02020603050405020304" pitchFamily="18" charset="0"/>
              </a:rPr>
              <a:t> care pot fi </a:t>
            </a:r>
            <a:r>
              <a:rPr lang="en-US" sz="1700" dirty="0" err="1">
                <a:latin typeface="Times New Roman" panose="02020603050405020304" pitchFamily="18" charset="0"/>
                <a:cs typeface="Times New Roman" panose="02020603050405020304" pitchFamily="18" charset="0"/>
              </a:rPr>
              <a:t>folosite</a:t>
            </a:r>
            <a:r>
              <a:rPr lang="en-US" sz="1700" dirty="0">
                <a:latin typeface="Times New Roman" panose="02020603050405020304" pitchFamily="18" charset="0"/>
                <a:cs typeface="Times New Roman" panose="02020603050405020304" pitchFamily="18" charset="0"/>
              </a:rPr>
              <a:t> ca </a:t>
            </a:r>
            <a:r>
              <a:rPr lang="en-US" sz="1700" dirty="0" err="1">
                <a:latin typeface="Times New Roman" panose="02020603050405020304" pitchFamily="18" charset="0"/>
                <a:cs typeface="Times New Roman" panose="02020603050405020304" pitchFamily="18" charset="0"/>
              </a:rPr>
              <a:t>și</a:t>
            </a:r>
            <a:r>
              <a:rPr lang="en-US" sz="1700" dirty="0">
                <a:latin typeface="Times New Roman" panose="02020603050405020304" pitchFamily="18" charset="0"/>
                <a:cs typeface="Times New Roman" panose="02020603050405020304" pitchFamily="18" charset="0"/>
              </a:rPr>
              <a:t> requirements: software requirements, business requirements, system requirements, epic stories, use cases, functional requirements, performance requirements, </a:t>
            </a:r>
            <a:r>
              <a:rPr lang="en-US" sz="1700" dirty="0" err="1">
                <a:latin typeface="Times New Roman" panose="02020603050405020304" pitchFamily="18" charset="0"/>
                <a:cs typeface="Times New Roman" panose="02020603050405020304" pitchFamily="18" charset="0"/>
              </a:rPr>
              <a:t>diagrame</a:t>
            </a:r>
            <a:r>
              <a:rPr lang="en-US" sz="1700" dirty="0">
                <a:latin typeface="Times New Roman" panose="02020603050405020304" pitchFamily="18" charset="0"/>
                <a:cs typeface="Times New Roman" panose="02020603050405020304" pitchFamily="18" charset="0"/>
              </a:rPr>
              <a:t> UML, design, etc.</a:t>
            </a:r>
            <a:r>
              <a:rPr lang="ro-MD" sz="1700" dirty="0">
                <a:latin typeface="Times New Roman" panose="02020603050405020304" pitchFamily="18" charset="0"/>
                <a:cs typeface="Times New Roman" panose="02020603050405020304" pitchFamily="18" charset="0"/>
              </a:rPr>
              <a:t> </a:t>
            </a:r>
          </a:p>
          <a:p>
            <a:pPr marL="0" indent="0" algn="just">
              <a:lnSpc>
                <a:spcPct val="150000"/>
              </a:lnSpc>
              <a:spcBef>
                <a:spcPts val="0"/>
              </a:spcBef>
              <a:spcAft>
                <a:spcPts val="0"/>
              </a:spcAft>
              <a:buNone/>
            </a:pPr>
            <a:r>
              <a:rPr lang="ro-MD" sz="17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Pe </a:t>
            </a:r>
            <a:r>
              <a:rPr lang="en-US" sz="1700" dirty="0" err="1">
                <a:latin typeface="Times New Roman" panose="02020603050405020304" pitchFamily="18" charset="0"/>
                <a:cs typeface="Times New Roman" panose="02020603050405020304" pitchFamily="18" charset="0"/>
              </a:rPr>
              <a:t>baza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acestor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documente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programatorii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vor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crea</a:t>
            </a:r>
            <a:r>
              <a:rPr lang="en-US" sz="1700" dirty="0">
                <a:latin typeface="Times New Roman" panose="02020603050405020304" pitchFamily="18" charset="0"/>
                <a:cs typeface="Times New Roman" panose="02020603050405020304" pitchFamily="18" charset="0"/>
              </a:rPr>
              <a:t> software-ul, </a:t>
            </a:r>
            <a:r>
              <a:rPr lang="en-US" sz="1700" dirty="0" err="1">
                <a:latin typeface="Times New Roman" panose="02020603050405020304" pitchFamily="18" charset="0"/>
                <a:cs typeface="Times New Roman" panose="02020603050405020304" pitchFamily="18" charset="0"/>
              </a:rPr>
              <a:t>iar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testerii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vor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crea</a:t>
            </a:r>
            <a:r>
              <a:rPr lang="en-US" sz="1700" dirty="0">
                <a:latin typeface="Times New Roman" panose="02020603050405020304" pitchFamily="18" charset="0"/>
                <a:cs typeface="Times New Roman" panose="02020603050405020304" pitchFamily="18" charset="0"/>
              </a:rPr>
              <a:t> teste.</a:t>
            </a:r>
          </a:p>
          <a:p>
            <a:pPr marL="0" indent="0">
              <a:buNone/>
            </a:pPr>
            <a:endParaRPr lang="ro-MD" sz="2200" b="1" dirty="0">
              <a:latin typeface="Times New Roman" panose="02020603050405020304" pitchFamily="18" charset="0"/>
              <a:cs typeface="Times New Roman" panose="02020603050405020304" pitchFamily="18" charset="0"/>
            </a:endParaRPr>
          </a:p>
          <a:p>
            <a:r>
              <a:rPr lang="ro-MD" sz="2200" b="1" dirty="0">
                <a:latin typeface="Times New Roman" panose="02020603050405020304" pitchFamily="18" charset="0"/>
                <a:cs typeface="Times New Roman" panose="02020603050405020304" pitchFamily="18" charset="0"/>
              </a:rPr>
              <a:t>Explicați ce este un test </a:t>
            </a:r>
            <a:r>
              <a:rPr lang="ro-MD" sz="2200" b="1" dirty="0" err="1">
                <a:latin typeface="Times New Roman" panose="02020603050405020304" pitchFamily="18" charset="0"/>
                <a:cs typeface="Times New Roman" panose="02020603050405020304" pitchFamily="18" charset="0"/>
              </a:rPr>
              <a:t>condition</a:t>
            </a:r>
            <a:r>
              <a:rPr lang="ro-MD" sz="2200" b="1" dirty="0">
                <a:latin typeface="Times New Roman" panose="02020603050405020304" pitchFamily="18" charset="0"/>
                <a:cs typeface="Times New Roman" panose="02020603050405020304" pitchFamily="18" charset="0"/>
              </a:rPr>
              <a:t>.</a:t>
            </a:r>
          </a:p>
          <a:p>
            <a:pPr marL="0" indent="0" algn="just">
              <a:lnSpc>
                <a:spcPct val="150000"/>
              </a:lnSpc>
              <a:buNone/>
            </a:pPr>
            <a:r>
              <a:rPr lang="ro-MD" sz="1600" dirty="0">
                <a:latin typeface="Times New Roman" panose="02020603050405020304" pitchFamily="18" charset="0"/>
                <a:cs typeface="Times New Roman" panose="02020603050405020304" pitchFamily="18" charset="0"/>
              </a:rPr>
              <a:t>	</a:t>
            </a:r>
            <a:r>
              <a:rPr lang="ro-RO" sz="1700" dirty="0">
                <a:latin typeface="Times New Roman" panose="02020603050405020304" pitchFamily="18" charset="0"/>
                <a:cs typeface="Times New Roman" panose="02020603050405020304" pitchFamily="18" charset="0"/>
              </a:rPr>
              <a:t>Condiția de testare reprezintă funcționalități individuale care pot fi evaluate prin testare pentru a înțelege dacă acele funcționalități corespund așteptările clientului. Totodată, condiția de testare este un element al unei componente sau al unui sistem care poate fi verificat printr-un test case (ex: o funcție, o tranzacție, o funcționalitate, un atribut, etc.). Răspunde la întrebarea: Ce voi testa?</a:t>
            </a:r>
            <a:endParaRPr lang="en-US" sz="1700" dirty="0">
              <a:latin typeface="Times New Roman" panose="02020603050405020304" pitchFamily="18" charset="0"/>
              <a:cs typeface="Times New Roman" panose="02020603050405020304" pitchFamily="18" charset="0"/>
            </a:endParaRPr>
          </a:p>
          <a:p>
            <a:pPr marL="0" indent="0">
              <a:buNone/>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11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4F498-ACF2-44E6-B985-8DBEFBA2A36B}"/>
              </a:ext>
            </a:extLst>
          </p:cNvPr>
          <p:cNvSpPr>
            <a:spLocks noGrp="1"/>
          </p:cNvSpPr>
          <p:nvPr>
            <p:ph idx="1"/>
          </p:nvPr>
        </p:nvSpPr>
        <p:spPr>
          <a:xfrm>
            <a:off x="684212" y="685800"/>
            <a:ext cx="10781883" cy="5342021"/>
          </a:xfrm>
        </p:spPr>
        <p:txBody>
          <a:bodyPr>
            <a:normAutofit/>
          </a:bodyPr>
          <a:lstStyle/>
          <a:p>
            <a:r>
              <a:rPr lang="ro-MD" b="1" dirty="0">
                <a:latin typeface="Times New Roman" panose="02020603050405020304" pitchFamily="18" charset="0"/>
                <a:cs typeface="Times New Roman" panose="02020603050405020304" pitchFamily="18" charset="0"/>
              </a:rPr>
              <a:t>Explicați ce este un test case și la ce folosește.</a:t>
            </a:r>
          </a:p>
          <a:p>
            <a:pPr marL="0" indent="0" algn="just">
              <a:buNone/>
            </a:pPr>
            <a:r>
              <a:rPr lang="ro-MD" sz="1600" dirty="0">
                <a:latin typeface="Times New Roman" panose="02020603050405020304" pitchFamily="18" charset="0"/>
                <a:cs typeface="Times New Roman" panose="02020603050405020304" pitchFamily="18" charset="0"/>
              </a:rPr>
              <a:t>	</a:t>
            </a:r>
            <a:r>
              <a:rPr lang="it-IT" sz="1600" dirty="0">
                <a:latin typeface="Times New Roman" panose="02020603050405020304" pitchFamily="18" charset="0"/>
                <a:cs typeface="Times New Roman" panose="02020603050405020304" pitchFamily="18" charset="0"/>
              </a:rPr>
              <a:t>Un testcase este o succesiune de pa</a:t>
            </a:r>
            <a:r>
              <a:rPr lang="ro-MD" sz="1600" dirty="0">
                <a:latin typeface="Times New Roman" panose="02020603050405020304" pitchFamily="18" charset="0"/>
                <a:cs typeface="Times New Roman" panose="02020603050405020304" pitchFamily="18" charset="0"/>
              </a:rPr>
              <a:t>ș</a:t>
            </a:r>
            <a:r>
              <a:rPr lang="it-IT" sz="1600" dirty="0">
                <a:latin typeface="Times New Roman" panose="02020603050405020304" pitchFamily="18" charset="0"/>
                <a:cs typeface="Times New Roman" panose="02020603050405020304" pitchFamily="18" charset="0"/>
              </a:rPr>
              <a:t>i pe care un tester </a:t>
            </a:r>
            <a:r>
              <a:rPr lang="ro-MD" sz="1600" dirty="0">
                <a:latin typeface="Times New Roman" panose="02020603050405020304" pitchFamily="18" charset="0"/>
                <a:cs typeface="Times New Roman" panose="02020603050405020304" pitchFamily="18" charset="0"/>
              </a:rPr>
              <a:t>î</a:t>
            </a:r>
            <a:r>
              <a:rPr lang="it-IT" sz="1600" dirty="0">
                <a:latin typeface="Times New Roman" panose="02020603050405020304" pitchFamily="18" charset="0"/>
                <a:cs typeface="Times New Roman" panose="02020603050405020304" pitchFamily="18" charset="0"/>
              </a:rPr>
              <a:t>i ruleaza pentru a vedea daca una dintre func</a:t>
            </a:r>
            <a:r>
              <a:rPr lang="ro-MD" sz="1600" dirty="0">
                <a:latin typeface="Times New Roman" panose="02020603050405020304" pitchFamily="18" charset="0"/>
                <a:cs typeface="Times New Roman" panose="02020603050405020304" pitchFamily="18" charset="0"/>
              </a:rPr>
              <a:t>ț</a:t>
            </a:r>
            <a:r>
              <a:rPr lang="it-IT" sz="1600" dirty="0">
                <a:latin typeface="Times New Roman" panose="02020603050405020304" pitchFamily="18" charset="0"/>
                <a:cs typeface="Times New Roman" panose="02020603050405020304" pitchFamily="18" charset="0"/>
              </a:rPr>
              <a:t>ionalit</a:t>
            </a:r>
            <a:r>
              <a:rPr lang="ro-MD" sz="1600" dirty="0" err="1">
                <a:latin typeface="Times New Roman" panose="02020603050405020304" pitchFamily="18" charset="0"/>
                <a:cs typeface="Times New Roman" panose="02020603050405020304" pitchFamily="18" charset="0"/>
              </a:rPr>
              <a:t>ăț</a:t>
            </a:r>
            <a:r>
              <a:rPr lang="it-IT" sz="1600" dirty="0">
                <a:latin typeface="Times New Roman" panose="02020603050405020304" pitchFamily="18" charset="0"/>
                <a:cs typeface="Times New Roman" panose="02020603050405020304" pitchFamily="18" charset="0"/>
              </a:rPr>
              <a:t>ile unui produs sau a părții software-ului testat</a:t>
            </a:r>
            <a:r>
              <a:rPr lang="ro-MD" sz="1600" dirty="0">
                <a:latin typeface="Times New Roman" panose="02020603050405020304" pitchFamily="18" charset="0"/>
                <a:cs typeface="Times New Roman" panose="02020603050405020304" pitchFamily="18" charset="0"/>
              </a:rPr>
              <a:t> </a:t>
            </a:r>
            <a:r>
              <a:rPr lang="it-IT" sz="1600" dirty="0">
                <a:latin typeface="Times New Roman" panose="02020603050405020304" pitchFamily="18" charset="0"/>
                <a:cs typeface="Times New Roman" panose="02020603050405020304" pitchFamily="18" charset="0"/>
              </a:rPr>
              <a:t>este implementat</a:t>
            </a:r>
            <a:r>
              <a:rPr lang="ro-MD" sz="1600" dirty="0">
                <a:latin typeface="Times New Roman" panose="02020603050405020304" pitchFamily="18" charset="0"/>
                <a:cs typeface="Times New Roman" panose="02020603050405020304" pitchFamily="18" charset="0"/>
              </a:rPr>
              <a:t>ă</a:t>
            </a:r>
            <a:r>
              <a:rPr lang="it-IT" sz="1600" dirty="0">
                <a:latin typeface="Times New Roman" panose="02020603050405020304" pitchFamily="18" charset="0"/>
                <a:cs typeface="Times New Roman" panose="02020603050405020304" pitchFamily="18" charset="0"/>
              </a:rPr>
              <a:t>.</a:t>
            </a:r>
            <a:endParaRPr lang="ro-MD" sz="1600" dirty="0">
              <a:latin typeface="Times New Roman" panose="02020603050405020304" pitchFamily="18" charset="0"/>
              <a:cs typeface="Times New Roman" panose="02020603050405020304" pitchFamily="18" charset="0"/>
            </a:endParaRPr>
          </a:p>
          <a:p>
            <a:pPr marL="0" indent="0" algn="just">
              <a:buNone/>
            </a:pPr>
            <a:r>
              <a:rPr lang="ro-MD" sz="1600" dirty="0">
                <a:latin typeface="Times New Roman" panose="02020603050405020304" pitchFamily="18" charset="0"/>
                <a:cs typeface="Times New Roman" panose="02020603050405020304" pitchFamily="18" charset="0"/>
              </a:rPr>
              <a:t>	Ne ajută la descoperirea timpurie a </a:t>
            </a:r>
            <a:r>
              <a:rPr lang="ro-MD" sz="1600" dirty="0" err="1">
                <a:latin typeface="Times New Roman" panose="02020603050405020304" pitchFamily="18" charset="0"/>
                <a:cs typeface="Times New Roman" panose="02020603050405020304" pitchFamily="18" charset="0"/>
              </a:rPr>
              <a:t>bugurilor</a:t>
            </a:r>
            <a:r>
              <a:rPr lang="ro-MD" sz="1600" dirty="0">
                <a:latin typeface="Times New Roman" panose="02020603050405020304" pitchFamily="18" charset="0"/>
                <a:cs typeface="Times New Roman" panose="02020603050405020304" pitchFamily="18" charset="0"/>
              </a:rPr>
              <a:t>, verificarea corectitudinii de </a:t>
            </a:r>
            <a:r>
              <a:rPr lang="ro-MD" sz="1600" dirty="0" err="1">
                <a:latin typeface="Times New Roman" panose="02020603050405020304" pitchFamily="18" charset="0"/>
                <a:cs typeface="Times New Roman" panose="02020603050405020304" pitchFamily="18" charset="0"/>
              </a:rPr>
              <a:t>impl</a:t>
            </a:r>
            <a:r>
              <a:rPr lang="en-US" sz="1600" dirty="0">
                <a:latin typeface="Times New Roman" panose="02020603050405020304" pitchFamily="18" charset="0"/>
                <a:cs typeface="Times New Roman" panose="02020603050405020304" pitchFamily="18" charset="0"/>
              </a:rPr>
              <a:t>e</a:t>
            </a:r>
            <a:r>
              <a:rPr lang="ro-MD" sz="1600" dirty="0" err="1">
                <a:latin typeface="Times New Roman" panose="02020603050405020304" pitchFamily="18" charset="0"/>
                <a:cs typeface="Times New Roman" panose="02020603050405020304" pitchFamily="18" charset="0"/>
              </a:rPr>
              <a:t>mentare</a:t>
            </a:r>
            <a:r>
              <a:rPr lang="ro-MD" sz="1600" dirty="0">
                <a:latin typeface="Times New Roman" panose="02020603050405020304" pitchFamily="18" charset="0"/>
                <a:cs typeface="Times New Roman" panose="02020603050405020304" pitchFamily="18" charset="0"/>
              </a:rPr>
              <a:t> a specificațiilor, minimizarea riscurilor, asigurarea calității și minimizarea costurilor.</a:t>
            </a:r>
          </a:p>
          <a:p>
            <a:pPr algn="just"/>
            <a:r>
              <a:rPr lang="ro-MD" b="1" dirty="0">
                <a:latin typeface="Times New Roman" panose="02020603050405020304" pitchFamily="18" charset="0"/>
                <a:cs typeface="Times New Roman" panose="02020603050405020304" pitchFamily="18" charset="0"/>
              </a:rPr>
              <a:t>Explicați cum se poate folosi un test plan (test suite) care este scopul unui test plan.</a:t>
            </a:r>
          </a:p>
          <a:p>
            <a:pPr marL="0" indent="0" algn="just">
              <a:buNone/>
            </a:pPr>
            <a:r>
              <a:rPr lang="ro-MD" sz="1600" dirty="0">
                <a:latin typeface="Times New Roman" panose="02020603050405020304" pitchFamily="18" charset="0"/>
                <a:cs typeface="Times New Roman" panose="02020603050405020304" pitchFamily="18" charset="0"/>
              </a:rPr>
              <a:t>	Odată ce avem un test plan creat pentru proiectul care urmează să fie testat, vom observa faptul că foarte multe lucruri din proces se simplifică.</a:t>
            </a:r>
          </a:p>
          <a:p>
            <a:pPr marL="0" indent="0" algn="just">
              <a:buNone/>
            </a:pPr>
            <a:r>
              <a:rPr lang="ro-MD" sz="1600" dirty="0">
                <a:latin typeface="Times New Roman" panose="02020603050405020304" pitchFamily="18" charset="0"/>
                <a:cs typeface="Times New Roman" panose="02020603050405020304" pitchFamily="18" charset="0"/>
              </a:rPr>
              <a:t>	Astfel, când începem proiectul, avem deja formată o imagine de ansamblu asupra sa. Persoanele implicate își cunosc responsabilitățile. Deoarece procesul de dezvoltare este unul dinamic, în cazul în care nu putem avansa pe o anumită zonă, avem un plan după care ne ghidăm și cu ușurință, putem găsi o zonă în care putem progresa.</a:t>
            </a:r>
          </a:p>
          <a:p>
            <a:pPr marL="0" indent="0" algn="just">
              <a:buNone/>
            </a:pPr>
            <a:r>
              <a:rPr lang="ro-MD" sz="1600" dirty="0">
                <a:latin typeface="Times New Roman" panose="02020603050405020304" pitchFamily="18" charset="0"/>
                <a:cs typeface="Times New Roman" panose="02020603050405020304" pitchFamily="18" charset="0"/>
              </a:rPr>
              <a:t>	Cunoscând responsabilitățile membrilor vom găsi cu ușurință persoana potrivită cu care să discutăm diferitele probleme apărute.</a:t>
            </a:r>
          </a:p>
          <a:p>
            <a:pPr marL="0" indent="0" algn="just">
              <a:buNone/>
            </a:pPr>
            <a:r>
              <a:rPr lang="ro-MD" sz="1600" dirty="0">
                <a:latin typeface="Times New Roman" panose="02020603050405020304" pitchFamily="18" charset="0"/>
                <a:cs typeface="Times New Roman" panose="02020603050405020304" pitchFamily="18" charset="0"/>
              </a:rPr>
              <a:t>	Unele situații pot deveni mult mai complexe sau mai simple decât au fost prevăzute. În acest fel este foarte ușor să ne pierdem </a:t>
            </a:r>
            <a:r>
              <a:rPr lang="ro-MD" sz="1600" dirty="0" err="1">
                <a:latin typeface="Times New Roman" panose="02020603050405020304" pitchFamily="18" charset="0"/>
                <a:cs typeface="Times New Roman" panose="02020603050405020304" pitchFamily="18" charset="0"/>
              </a:rPr>
              <a:t>targhetul</a:t>
            </a:r>
            <a:r>
              <a:rPr lang="ro-MD" sz="1600" dirty="0">
                <a:latin typeface="Times New Roman" panose="02020603050405020304" pitchFamily="18" charset="0"/>
                <a:cs typeface="Times New Roman" panose="02020603050405020304" pitchFamily="18" charset="0"/>
              </a:rPr>
              <a:t> și să deviem de la cursul normal al procesului. Dar având un plan, vom reuși să păstrăm concentrarea asupra scopului stabilit.</a:t>
            </a:r>
          </a:p>
          <a:p>
            <a:pPr marL="0" indent="0">
              <a:buNone/>
            </a:pPr>
            <a:endParaRPr lang="en-US" sz="1900" dirty="0">
              <a:cs typeface="Times New Roman" panose="02020603050405020304" pitchFamily="18" charset="0"/>
            </a:endParaRPr>
          </a:p>
        </p:txBody>
      </p:sp>
    </p:spTree>
    <p:extLst>
      <p:ext uri="{BB962C8B-B14F-4D97-AF65-F5344CB8AC3E}">
        <p14:creationId xmlns:p14="http://schemas.microsoft.com/office/powerpoint/2010/main" val="22829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F7C5E-DC69-417B-92A4-49B4FA4B9069}"/>
              </a:ext>
            </a:extLst>
          </p:cNvPr>
          <p:cNvSpPr>
            <a:spLocks noGrp="1"/>
          </p:cNvSpPr>
          <p:nvPr>
            <p:ph idx="1"/>
          </p:nvPr>
        </p:nvSpPr>
        <p:spPr>
          <a:xfrm>
            <a:off x="589547" y="782053"/>
            <a:ext cx="4884821" cy="3284621"/>
          </a:xfrm>
        </p:spPr>
        <p:txBody>
          <a:bodyPr>
            <a:normAutofit/>
          </a:bodyPr>
          <a:lstStyle/>
          <a:p>
            <a:pPr algn="ctr"/>
            <a:r>
              <a:rPr lang="ro-MD" sz="1600" b="1" dirty="0">
                <a:latin typeface="Times New Roman" panose="02020603050405020304" pitchFamily="18" charset="0"/>
                <a:cs typeface="Times New Roman" panose="02020603050405020304" pitchFamily="18" charset="0"/>
              </a:rPr>
              <a:t>Enumerați statusurile pe care poate să le aibă rularea unui test case.</a:t>
            </a:r>
          </a:p>
          <a:p>
            <a:pPr marL="457200" lvl="1" indent="0">
              <a:buNone/>
            </a:pPr>
            <a:r>
              <a:rPr lang="en-US" sz="1600" dirty="0">
                <a:latin typeface="Times New Roman" panose="02020603050405020304" pitchFamily="18" charset="0"/>
                <a:cs typeface="Times New Roman" panose="02020603050405020304" pitchFamily="18" charset="0"/>
              </a:rPr>
              <a:t>1. </a:t>
            </a:r>
            <a:r>
              <a:rPr lang="ro-MD" sz="1600" dirty="0" err="1">
                <a:latin typeface="Times New Roman" panose="02020603050405020304" pitchFamily="18" charset="0"/>
                <a:cs typeface="Times New Roman" panose="02020603050405020304" pitchFamily="18" charset="0"/>
              </a:rPr>
              <a:t>Passed</a:t>
            </a:r>
            <a:r>
              <a:rPr lang="ro-MD" sz="1600" dirty="0">
                <a:latin typeface="Times New Roman" panose="02020603050405020304" pitchFamily="18" charset="0"/>
                <a:cs typeface="Times New Roman" panose="02020603050405020304" pitchFamily="18" charset="0"/>
              </a:rPr>
              <a:t>;</a:t>
            </a:r>
          </a:p>
          <a:p>
            <a:pPr marL="457200" lvl="1" indent="0">
              <a:buNone/>
            </a:pPr>
            <a:r>
              <a:rPr lang="en-US" sz="1600" dirty="0">
                <a:latin typeface="Times New Roman" panose="02020603050405020304" pitchFamily="18" charset="0"/>
                <a:cs typeface="Times New Roman" panose="02020603050405020304" pitchFamily="18" charset="0"/>
              </a:rPr>
              <a:t>2. </a:t>
            </a:r>
            <a:r>
              <a:rPr lang="ro-MD" sz="1600" dirty="0" err="1">
                <a:latin typeface="Times New Roman" panose="02020603050405020304" pitchFamily="18" charset="0"/>
                <a:cs typeface="Times New Roman" panose="02020603050405020304" pitchFamily="18" charset="0"/>
              </a:rPr>
              <a:t>Failed</a:t>
            </a:r>
            <a:r>
              <a:rPr lang="ro-MD" sz="1600" dirty="0">
                <a:latin typeface="Times New Roman" panose="02020603050405020304" pitchFamily="18" charset="0"/>
                <a:cs typeface="Times New Roman" panose="02020603050405020304" pitchFamily="18" charset="0"/>
              </a:rPr>
              <a:t>;</a:t>
            </a:r>
          </a:p>
          <a:p>
            <a:pPr marL="457200" lvl="1" indent="0">
              <a:buNone/>
            </a:pPr>
            <a:r>
              <a:rPr lang="en-US" sz="1600" dirty="0">
                <a:latin typeface="Times New Roman" panose="02020603050405020304" pitchFamily="18" charset="0"/>
                <a:cs typeface="Times New Roman" panose="02020603050405020304" pitchFamily="18" charset="0"/>
              </a:rPr>
              <a:t>3. </a:t>
            </a:r>
            <a:r>
              <a:rPr lang="ro-MD" sz="1600" dirty="0" err="1">
                <a:latin typeface="Times New Roman" panose="02020603050405020304" pitchFamily="18" charset="0"/>
                <a:cs typeface="Times New Roman" panose="02020603050405020304" pitchFamily="18" charset="0"/>
              </a:rPr>
              <a:t>Blocked</a:t>
            </a:r>
            <a:r>
              <a:rPr lang="ro-MD" sz="1600" dirty="0">
                <a:latin typeface="Times New Roman" panose="02020603050405020304" pitchFamily="18" charset="0"/>
                <a:cs typeface="Times New Roman" panose="02020603050405020304" pitchFamily="18" charset="0"/>
              </a:rPr>
              <a:t>;</a:t>
            </a:r>
          </a:p>
          <a:p>
            <a:pPr marL="457200" lvl="1" indent="0">
              <a:buNone/>
            </a:pPr>
            <a:r>
              <a:rPr lang="en-US" sz="1600" dirty="0">
                <a:latin typeface="Times New Roman" panose="02020603050405020304" pitchFamily="18" charset="0"/>
                <a:cs typeface="Times New Roman" panose="02020603050405020304" pitchFamily="18" charset="0"/>
              </a:rPr>
              <a:t>4. </a:t>
            </a:r>
            <a:r>
              <a:rPr lang="ro-MD" sz="1600" dirty="0">
                <a:latin typeface="Times New Roman" panose="02020603050405020304" pitchFamily="18" charset="0"/>
                <a:cs typeface="Times New Roman" panose="02020603050405020304" pitchFamily="18" charset="0"/>
              </a:rPr>
              <a:t>WIP;</a:t>
            </a:r>
          </a:p>
          <a:p>
            <a:pPr marL="457200" lvl="1" indent="0">
              <a:buNone/>
            </a:pPr>
            <a:r>
              <a:rPr lang="en-US" sz="1600" dirty="0">
                <a:latin typeface="Times New Roman" panose="02020603050405020304" pitchFamily="18" charset="0"/>
                <a:cs typeface="Times New Roman" panose="02020603050405020304" pitchFamily="18" charset="0"/>
              </a:rPr>
              <a:t>5. </a:t>
            </a:r>
            <a:r>
              <a:rPr lang="ro-MD" sz="1600" dirty="0" err="1">
                <a:latin typeface="Times New Roman" panose="02020603050405020304" pitchFamily="18" charset="0"/>
                <a:cs typeface="Times New Roman" panose="02020603050405020304" pitchFamily="18" charset="0"/>
              </a:rPr>
              <a:t>Not</a:t>
            </a:r>
            <a:r>
              <a:rPr lang="ro-MD" sz="1600" dirty="0">
                <a:latin typeface="Times New Roman" panose="02020603050405020304" pitchFamily="18" charset="0"/>
                <a:cs typeface="Times New Roman" panose="02020603050405020304" pitchFamily="18" charset="0"/>
              </a:rPr>
              <a:t> </a:t>
            </a:r>
            <a:r>
              <a:rPr lang="ro-MD" sz="1600" dirty="0" err="1">
                <a:latin typeface="Times New Roman" panose="02020603050405020304" pitchFamily="18" charset="0"/>
                <a:cs typeface="Times New Roman" panose="02020603050405020304" pitchFamily="18" charset="0"/>
              </a:rPr>
              <a:t>Run</a:t>
            </a:r>
            <a:r>
              <a:rPr lang="ro-MD" sz="1600" dirty="0">
                <a:latin typeface="Times New Roman" panose="02020603050405020304" pitchFamily="18" charset="0"/>
                <a:cs typeface="Times New Roman" panose="02020603050405020304" pitchFamily="18" charset="0"/>
              </a:rPr>
              <a:t>/</a:t>
            </a:r>
            <a:r>
              <a:rPr lang="ro-MD" sz="1600" dirty="0" err="1">
                <a:latin typeface="Times New Roman" panose="02020603050405020304" pitchFamily="18" charset="0"/>
                <a:cs typeface="Times New Roman" panose="02020603050405020304" pitchFamily="18" charset="0"/>
              </a:rPr>
              <a:t>Unexecuted</a:t>
            </a:r>
            <a:r>
              <a:rPr lang="ro-MD"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62886263-827E-4FE0-82EE-9778B7433702}"/>
              </a:ext>
            </a:extLst>
          </p:cNvPr>
          <p:cNvSpPr txBox="1">
            <a:spLocks/>
          </p:cNvSpPr>
          <p:nvPr/>
        </p:nvSpPr>
        <p:spPr>
          <a:xfrm>
            <a:off x="5791200" y="914401"/>
            <a:ext cx="5181600" cy="116706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ctr"/>
            <a:r>
              <a:rPr lang="ro-MD" sz="1600" b="1" dirty="0">
                <a:latin typeface="Times New Roman" panose="02020603050405020304" pitchFamily="18" charset="0"/>
                <a:cs typeface="Times New Roman" panose="02020603050405020304" pitchFamily="18" charset="0"/>
              </a:rPr>
              <a:t>Enumerați statusurile pe care poate să le aibă un defect.</a:t>
            </a:r>
          </a:p>
        </p:txBody>
      </p:sp>
      <p:pic>
        <p:nvPicPr>
          <p:cNvPr id="5" name="Picture 4">
            <a:extLst>
              <a:ext uri="{FF2B5EF4-FFF2-40B4-BE49-F238E27FC236}">
                <a16:creationId xmlns:a16="http://schemas.microsoft.com/office/drawing/2014/main" id="{DCBFA398-32A3-4511-B96A-626F126663E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6096000" y="2081465"/>
            <a:ext cx="4660232" cy="3621503"/>
          </a:xfrm>
          <a:prstGeom prst="rect">
            <a:avLst/>
          </a:prstGeom>
        </p:spPr>
      </p:pic>
    </p:spTree>
    <p:extLst>
      <p:ext uri="{BB962C8B-B14F-4D97-AF65-F5344CB8AC3E}">
        <p14:creationId xmlns:p14="http://schemas.microsoft.com/office/powerpoint/2010/main" val="218074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A1E95-27AC-4B2C-89C5-4F1DCF09418E}"/>
              </a:ext>
            </a:extLst>
          </p:cNvPr>
          <p:cNvSpPr>
            <a:spLocks noGrp="1"/>
          </p:cNvSpPr>
          <p:nvPr>
            <p:ph idx="1"/>
          </p:nvPr>
        </p:nvSpPr>
        <p:spPr>
          <a:xfrm>
            <a:off x="431549" y="204537"/>
            <a:ext cx="10697662" cy="5816600"/>
          </a:xfrm>
        </p:spPr>
        <p:txBody>
          <a:bodyPr>
            <a:normAutofit/>
          </a:bodyPr>
          <a:lstStyle/>
          <a:p>
            <a:r>
              <a:rPr lang="ro-MD" b="1" dirty="0">
                <a:latin typeface="Times New Roman" panose="02020603050405020304" pitchFamily="18" charset="0"/>
                <a:cs typeface="Times New Roman" panose="02020603050405020304" pitchFamily="18" charset="0"/>
              </a:rPr>
              <a:t>Explicați care sunt </a:t>
            </a:r>
            <a:r>
              <a:rPr lang="ro-MD" b="1" dirty="0" err="1">
                <a:latin typeface="Times New Roman" panose="02020603050405020304" pitchFamily="18" charset="0"/>
                <a:cs typeface="Times New Roman" panose="02020603050405020304" pitchFamily="18" charset="0"/>
              </a:rPr>
              <a:t>eta</a:t>
            </a:r>
            <a:r>
              <a:rPr lang="en-US" b="1" dirty="0">
                <a:latin typeface="Times New Roman" panose="02020603050405020304" pitchFamily="18" charset="0"/>
                <a:cs typeface="Times New Roman" panose="02020603050405020304" pitchFamily="18" charset="0"/>
              </a:rPr>
              <a:t>p</a:t>
            </a:r>
            <a:r>
              <a:rPr lang="ro-MD" b="1" dirty="0">
                <a:latin typeface="Times New Roman" panose="02020603050405020304" pitchFamily="18" charset="0"/>
                <a:cs typeface="Times New Roman" panose="02020603050405020304" pitchFamily="18" charset="0"/>
              </a:rPr>
              <a:t>ele procesului de testare.</a:t>
            </a:r>
          </a:p>
          <a:p>
            <a:pPr marL="0" lvl="0" indent="0">
              <a:buClr>
                <a:prstClr val="white"/>
              </a:buClr>
              <a:buNone/>
            </a:pPr>
            <a:r>
              <a:rPr lang="en-US" sz="1600" dirty="0">
                <a:solidFill>
                  <a:srgbClr val="146194">
                    <a:lumMod val="75000"/>
                  </a:srgbClr>
                </a:solidFill>
                <a:latin typeface="Times New Roman" panose="02020603050405020304" pitchFamily="18" charset="0"/>
                <a:cs typeface="Times New Roman" panose="02020603050405020304" pitchFamily="18" charset="0"/>
              </a:rPr>
              <a:t>	</a:t>
            </a:r>
            <a:r>
              <a:rPr lang="en-US" sz="1600" dirty="0" err="1">
                <a:solidFill>
                  <a:srgbClr val="146194">
                    <a:lumMod val="75000"/>
                  </a:srgbClr>
                </a:solidFill>
                <a:latin typeface="Times New Roman" panose="02020603050405020304" pitchFamily="18" charset="0"/>
                <a:cs typeface="Times New Roman" panose="02020603050405020304" pitchFamily="18" charset="0"/>
              </a:rPr>
              <a:t>În</a:t>
            </a:r>
            <a:r>
              <a:rPr lang="en-US" sz="1600" dirty="0">
                <a:solidFill>
                  <a:srgbClr val="146194">
                    <a:lumMod val="75000"/>
                  </a:srgbClr>
                </a:solidFill>
                <a:latin typeface="Times New Roman" panose="02020603050405020304" pitchFamily="18" charset="0"/>
                <a:cs typeface="Times New Roman" panose="02020603050405020304" pitchFamily="18" charset="0"/>
              </a:rPr>
              <a:t> </a:t>
            </a:r>
            <a:r>
              <a:rPr lang="en-US" sz="1600" dirty="0" err="1">
                <a:solidFill>
                  <a:srgbClr val="146194">
                    <a:lumMod val="75000"/>
                  </a:srgbClr>
                </a:solidFill>
                <a:latin typeface="Times New Roman" panose="02020603050405020304" pitchFamily="18" charset="0"/>
                <a:cs typeface="Times New Roman" panose="02020603050405020304" pitchFamily="18" charset="0"/>
              </a:rPr>
              <a:t>funcție</a:t>
            </a:r>
            <a:r>
              <a:rPr lang="en-US" sz="1600" dirty="0">
                <a:solidFill>
                  <a:srgbClr val="146194">
                    <a:lumMod val="75000"/>
                  </a:srgbClr>
                </a:solidFill>
                <a:latin typeface="Times New Roman" panose="02020603050405020304" pitchFamily="18" charset="0"/>
                <a:cs typeface="Times New Roman" panose="02020603050405020304" pitchFamily="18" charset="0"/>
              </a:rPr>
              <a:t> de </a:t>
            </a:r>
            <a:r>
              <a:rPr lang="en-US" sz="1600" dirty="0" err="1">
                <a:solidFill>
                  <a:srgbClr val="146194">
                    <a:lumMod val="75000"/>
                  </a:srgbClr>
                </a:solidFill>
                <a:latin typeface="Times New Roman" panose="02020603050405020304" pitchFamily="18" charset="0"/>
                <a:cs typeface="Times New Roman" panose="02020603050405020304" pitchFamily="18" charset="0"/>
              </a:rPr>
              <a:t>proiect</a:t>
            </a:r>
            <a:r>
              <a:rPr lang="en-US" sz="1600" dirty="0">
                <a:solidFill>
                  <a:srgbClr val="146194">
                    <a:lumMod val="75000"/>
                  </a:srgbClr>
                </a:solidFill>
                <a:latin typeface="Times New Roman" panose="02020603050405020304" pitchFamily="18" charset="0"/>
                <a:cs typeface="Times New Roman" panose="02020603050405020304" pitchFamily="18" charset="0"/>
              </a:rPr>
              <a:t>, </a:t>
            </a:r>
            <a:r>
              <a:rPr lang="en-US" sz="1600" dirty="0" err="1">
                <a:solidFill>
                  <a:srgbClr val="146194">
                    <a:lumMod val="75000"/>
                  </a:srgbClr>
                </a:solidFill>
                <a:latin typeface="Times New Roman" panose="02020603050405020304" pitchFamily="18" charset="0"/>
                <a:cs typeface="Times New Roman" panose="02020603050405020304" pitchFamily="18" charset="0"/>
              </a:rPr>
              <a:t>aceste</a:t>
            </a:r>
            <a:r>
              <a:rPr lang="en-US" sz="1600" dirty="0">
                <a:solidFill>
                  <a:srgbClr val="146194">
                    <a:lumMod val="75000"/>
                  </a:srgbClr>
                </a:solidFill>
                <a:latin typeface="Times New Roman" panose="02020603050405020304" pitchFamily="18" charset="0"/>
                <a:cs typeface="Times New Roman" panose="02020603050405020304" pitchFamily="18" charset="0"/>
              </a:rPr>
              <a:t> </a:t>
            </a:r>
            <a:r>
              <a:rPr lang="en-US" sz="1600" dirty="0" err="1">
                <a:solidFill>
                  <a:srgbClr val="146194">
                    <a:lumMod val="75000"/>
                  </a:srgbClr>
                </a:solidFill>
                <a:latin typeface="Times New Roman" panose="02020603050405020304" pitchFamily="18" charset="0"/>
                <a:cs typeface="Times New Roman" panose="02020603050405020304" pitchFamily="18" charset="0"/>
              </a:rPr>
              <a:t>etape</a:t>
            </a:r>
            <a:r>
              <a:rPr lang="en-US" sz="1600" dirty="0">
                <a:solidFill>
                  <a:srgbClr val="146194">
                    <a:lumMod val="75000"/>
                  </a:srgbClr>
                </a:solidFill>
                <a:latin typeface="Times New Roman" panose="02020603050405020304" pitchFamily="18" charset="0"/>
                <a:cs typeface="Times New Roman" panose="02020603050405020304" pitchFamily="18" charset="0"/>
              </a:rPr>
              <a:t> pot fi </a:t>
            </a:r>
            <a:r>
              <a:rPr lang="en-US" sz="1600" dirty="0" err="1">
                <a:solidFill>
                  <a:srgbClr val="146194">
                    <a:lumMod val="75000"/>
                  </a:srgbClr>
                </a:solidFill>
                <a:latin typeface="Times New Roman" panose="02020603050405020304" pitchFamily="18" charset="0"/>
                <a:cs typeface="Times New Roman" panose="02020603050405020304" pitchFamily="18" charset="0"/>
              </a:rPr>
              <a:t>executate</a:t>
            </a:r>
            <a:r>
              <a:rPr lang="en-US" sz="1600" dirty="0">
                <a:solidFill>
                  <a:srgbClr val="146194">
                    <a:lumMod val="75000"/>
                  </a:srgbClr>
                </a:solidFill>
                <a:latin typeface="Times New Roman" panose="02020603050405020304" pitchFamily="18" charset="0"/>
                <a:cs typeface="Times New Roman" panose="02020603050405020304" pitchFamily="18" charset="0"/>
              </a:rPr>
              <a:t> </a:t>
            </a:r>
            <a:r>
              <a:rPr lang="en-US" sz="1600" dirty="0" err="1">
                <a:solidFill>
                  <a:srgbClr val="146194">
                    <a:lumMod val="75000"/>
                  </a:srgbClr>
                </a:solidFill>
                <a:latin typeface="Times New Roman" panose="02020603050405020304" pitchFamily="18" charset="0"/>
                <a:cs typeface="Times New Roman" panose="02020603050405020304" pitchFamily="18" charset="0"/>
              </a:rPr>
              <a:t>în</a:t>
            </a:r>
            <a:r>
              <a:rPr lang="en-US" sz="1600" dirty="0">
                <a:solidFill>
                  <a:srgbClr val="146194">
                    <a:lumMod val="75000"/>
                  </a:srgbClr>
                </a:solidFill>
                <a:latin typeface="Times New Roman" panose="02020603050405020304" pitchFamily="18" charset="0"/>
                <a:cs typeface="Times New Roman" panose="02020603050405020304" pitchFamily="18" charset="0"/>
              </a:rPr>
              <a:t> </a:t>
            </a:r>
            <a:r>
              <a:rPr lang="en-US" sz="1600" dirty="0" err="1">
                <a:solidFill>
                  <a:srgbClr val="146194">
                    <a:lumMod val="75000"/>
                  </a:srgbClr>
                </a:solidFill>
                <a:latin typeface="Times New Roman" panose="02020603050405020304" pitchFamily="18" charset="0"/>
                <a:cs typeface="Times New Roman" panose="02020603050405020304" pitchFamily="18" charset="0"/>
              </a:rPr>
              <a:t>altă</a:t>
            </a:r>
            <a:r>
              <a:rPr lang="en-US" sz="1600" dirty="0">
                <a:solidFill>
                  <a:srgbClr val="146194">
                    <a:lumMod val="75000"/>
                  </a:srgbClr>
                </a:solidFill>
                <a:latin typeface="Times New Roman" panose="02020603050405020304" pitchFamily="18" charset="0"/>
                <a:cs typeface="Times New Roman" panose="02020603050405020304" pitchFamily="18" charset="0"/>
              </a:rPr>
              <a:t> </a:t>
            </a:r>
            <a:r>
              <a:rPr lang="en-US" sz="1600" dirty="0" err="1">
                <a:solidFill>
                  <a:srgbClr val="146194">
                    <a:lumMod val="75000"/>
                  </a:srgbClr>
                </a:solidFill>
                <a:latin typeface="Times New Roman" panose="02020603050405020304" pitchFamily="18" charset="0"/>
                <a:cs typeface="Times New Roman" panose="02020603050405020304" pitchFamily="18" charset="0"/>
              </a:rPr>
              <a:t>ordine</a:t>
            </a:r>
            <a:r>
              <a:rPr lang="en-US" sz="1600" dirty="0">
                <a:solidFill>
                  <a:srgbClr val="146194">
                    <a:lumMod val="75000"/>
                  </a:srgbClr>
                </a:solidFill>
                <a:latin typeface="Times New Roman" panose="02020603050405020304" pitchFamily="18" charset="0"/>
                <a:cs typeface="Times New Roman" panose="02020603050405020304" pitchFamily="18" charset="0"/>
              </a:rPr>
              <a:t> </a:t>
            </a:r>
            <a:r>
              <a:rPr lang="en-US" sz="1600" dirty="0" err="1">
                <a:solidFill>
                  <a:srgbClr val="146194">
                    <a:lumMod val="75000"/>
                  </a:srgbClr>
                </a:solidFill>
                <a:latin typeface="Times New Roman" panose="02020603050405020304" pitchFamily="18" charset="0"/>
                <a:cs typeface="Times New Roman" panose="02020603050405020304" pitchFamily="18" charset="0"/>
              </a:rPr>
              <a:t>sau</a:t>
            </a:r>
            <a:r>
              <a:rPr lang="en-US" sz="1600" dirty="0">
                <a:solidFill>
                  <a:srgbClr val="146194">
                    <a:lumMod val="75000"/>
                  </a:srgbClr>
                </a:solidFill>
                <a:latin typeface="Times New Roman" panose="02020603050405020304" pitchFamily="18" charset="0"/>
                <a:cs typeface="Times New Roman" panose="02020603050405020304" pitchFamily="18" charset="0"/>
              </a:rPr>
              <a:t> </a:t>
            </a:r>
            <a:r>
              <a:rPr lang="en-US" sz="1600" dirty="0" err="1">
                <a:solidFill>
                  <a:srgbClr val="146194">
                    <a:lumMod val="75000"/>
                  </a:srgbClr>
                </a:solidFill>
                <a:latin typeface="Times New Roman" panose="02020603050405020304" pitchFamily="18" charset="0"/>
                <a:cs typeface="Times New Roman" panose="02020603050405020304" pitchFamily="18" charset="0"/>
              </a:rPr>
              <a:t>chiar</a:t>
            </a:r>
            <a:r>
              <a:rPr lang="en-US" sz="1600" dirty="0">
                <a:solidFill>
                  <a:srgbClr val="146194">
                    <a:lumMod val="75000"/>
                  </a:srgbClr>
                </a:solidFill>
                <a:latin typeface="Times New Roman" panose="02020603050405020304" pitchFamily="18" charset="0"/>
                <a:cs typeface="Times New Roman" panose="02020603050405020304" pitchFamily="18" charset="0"/>
              </a:rPr>
              <a:t> </a:t>
            </a:r>
            <a:r>
              <a:rPr lang="en-US" sz="1600" dirty="0" err="1">
                <a:solidFill>
                  <a:srgbClr val="146194">
                    <a:lumMod val="75000"/>
                  </a:srgbClr>
                </a:solidFill>
                <a:latin typeface="Times New Roman" panose="02020603050405020304" pitchFamily="18" charset="0"/>
                <a:cs typeface="Times New Roman" panose="02020603050405020304" pitchFamily="18" charset="0"/>
              </a:rPr>
              <a:t>să</a:t>
            </a:r>
            <a:r>
              <a:rPr lang="en-US" sz="1600" dirty="0">
                <a:solidFill>
                  <a:srgbClr val="146194">
                    <a:lumMod val="75000"/>
                  </a:srgbClr>
                </a:solidFill>
                <a:latin typeface="Times New Roman" panose="02020603050405020304" pitchFamily="18" charset="0"/>
                <a:cs typeface="Times New Roman" panose="02020603050405020304" pitchFamily="18" charset="0"/>
              </a:rPr>
              <a:t> se </a:t>
            </a:r>
            <a:r>
              <a:rPr lang="en-US" sz="1600" dirty="0" err="1">
                <a:solidFill>
                  <a:srgbClr val="146194">
                    <a:lumMod val="75000"/>
                  </a:srgbClr>
                </a:solidFill>
                <a:latin typeface="Times New Roman" panose="02020603050405020304" pitchFamily="18" charset="0"/>
                <a:cs typeface="Times New Roman" panose="02020603050405020304" pitchFamily="18" charset="0"/>
              </a:rPr>
              <a:t>suprapună</a:t>
            </a:r>
            <a:r>
              <a:rPr lang="en-US" sz="1600" dirty="0">
                <a:solidFill>
                  <a:srgbClr val="146194">
                    <a:lumMod val="75000"/>
                  </a:srgbClr>
                </a:solidFill>
                <a:latin typeface="Times New Roman" panose="02020603050405020304" pitchFamily="18" charset="0"/>
                <a:cs typeface="Times New Roman" panose="02020603050405020304" pitchFamily="18" charset="0"/>
              </a:rPr>
              <a:t>.</a:t>
            </a:r>
          </a:p>
          <a:p>
            <a:pPr marL="0" lvl="0" indent="0">
              <a:buClr>
                <a:prstClr val="white"/>
              </a:buClr>
              <a:buNone/>
            </a:pPr>
            <a:endParaRPr lang="ro-MD" sz="1600" dirty="0">
              <a:solidFill>
                <a:srgbClr val="146194">
                  <a:lumMod val="75000"/>
                </a:srgbClr>
              </a:solidFill>
              <a:latin typeface="Times New Roman" panose="02020603050405020304" pitchFamily="18" charset="0"/>
              <a:cs typeface="Times New Roman" panose="02020603050405020304" pitchFamily="18" charset="0"/>
            </a:endParaRPr>
          </a:p>
          <a:p>
            <a:pPr marL="0" lvl="0" indent="0">
              <a:buClr>
                <a:prstClr val="white"/>
              </a:buClr>
              <a:buNone/>
            </a:pPr>
            <a:endParaRPr lang="en-US" sz="1600" dirty="0">
              <a:solidFill>
                <a:srgbClr val="146194">
                  <a:lumMod val="75000"/>
                </a:srgbClr>
              </a:solidFill>
              <a:latin typeface="Times New Roman" panose="02020603050405020304" pitchFamily="18" charset="0"/>
              <a:cs typeface="Times New Roman" panose="02020603050405020304" pitchFamily="18" charset="0"/>
            </a:endParaRPr>
          </a:p>
          <a:p>
            <a:pPr marL="0" lvl="0" indent="0">
              <a:buClr>
                <a:prstClr val="white"/>
              </a:buClr>
              <a:buNone/>
            </a:pPr>
            <a:endParaRPr lang="en-US" b="1" dirty="0">
              <a:solidFill>
                <a:srgbClr val="146194">
                  <a:lumMod val="75000"/>
                </a:srgbClr>
              </a:solidFill>
              <a:latin typeface="Times New Roman" panose="02020603050405020304" pitchFamily="18" charset="0"/>
              <a:cs typeface="Times New Roman" panose="02020603050405020304" pitchFamily="18" charset="0"/>
            </a:endParaRPr>
          </a:p>
          <a:p>
            <a:pPr marL="0" lvl="0" indent="0">
              <a:buClr>
                <a:prstClr val="white"/>
              </a:buClr>
              <a:buNone/>
            </a:pPr>
            <a:r>
              <a:rPr lang="en-US" b="1" dirty="0">
                <a:solidFill>
                  <a:srgbClr val="146194">
                    <a:lumMod val="75000"/>
                  </a:srgbClr>
                </a:solidFill>
                <a:latin typeface="Times New Roman" panose="02020603050405020304" pitchFamily="18" charset="0"/>
                <a:cs typeface="Times New Roman" panose="02020603050405020304" pitchFamily="18" charset="0"/>
              </a:rPr>
              <a:t>	</a:t>
            </a:r>
            <a:r>
              <a:rPr lang="ro-MD"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r>
              <a:rPr lang="ro-MD" b="1" dirty="0">
                <a:latin typeface="Times New Roman" panose="02020603050405020304" pitchFamily="18" charset="0"/>
                <a:cs typeface="Times New Roman" panose="02020603050405020304" pitchFamily="18" charset="0"/>
              </a:rPr>
              <a:t>Explicați diferența între re-</a:t>
            </a:r>
            <a:r>
              <a:rPr lang="ro-MD" b="1" dirty="0" err="1">
                <a:latin typeface="Times New Roman" panose="02020603050405020304" pitchFamily="18" charset="0"/>
                <a:cs typeface="Times New Roman" panose="02020603050405020304" pitchFamily="18" charset="0"/>
              </a:rPr>
              <a:t>testing</a:t>
            </a:r>
            <a:r>
              <a:rPr lang="ro-MD" b="1" dirty="0">
                <a:latin typeface="Times New Roman" panose="02020603050405020304" pitchFamily="18" charset="0"/>
                <a:cs typeface="Times New Roman" panose="02020603050405020304" pitchFamily="18" charset="0"/>
              </a:rPr>
              <a:t> și </a:t>
            </a:r>
            <a:r>
              <a:rPr lang="ro-MD" b="1" dirty="0" err="1">
                <a:latin typeface="Times New Roman" panose="02020603050405020304" pitchFamily="18" charset="0"/>
                <a:cs typeface="Times New Roman" panose="02020603050405020304" pitchFamily="18" charset="0"/>
              </a:rPr>
              <a:t>regression</a:t>
            </a:r>
            <a:r>
              <a:rPr lang="ro-MD" b="1" dirty="0">
                <a:latin typeface="Times New Roman" panose="02020603050405020304" pitchFamily="18" charset="0"/>
                <a:cs typeface="Times New Roman" panose="02020603050405020304" pitchFamily="18" charset="0"/>
              </a:rPr>
              <a:t> </a:t>
            </a:r>
            <a:r>
              <a:rPr lang="ro-MD" b="1" dirty="0" err="1">
                <a:latin typeface="Times New Roman" panose="02020603050405020304" pitchFamily="18" charset="0"/>
                <a:cs typeface="Times New Roman" panose="02020603050405020304" pitchFamily="18" charset="0"/>
              </a:rPr>
              <a:t>testing</a:t>
            </a:r>
            <a:r>
              <a:rPr lang="ro-MD"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latin typeface="Times New Roman" panose="02020603050405020304" pitchFamily="18" charset="0"/>
                <a:cs typeface="Times New Roman" panose="02020603050405020304" pitchFamily="18" charset="0"/>
              </a:rPr>
              <a:t>	</a:t>
            </a:r>
            <a:r>
              <a:rPr lang="ro-MD" sz="1600" dirty="0">
                <a:latin typeface="Times New Roman" panose="02020603050405020304" pitchFamily="18" charset="0"/>
                <a:cs typeface="Times New Roman" panose="02020603050405020304" pitchFamily="18" charset="0"/>
              </a:rPr>
              <a:t>Prin </a:t>
            </a:r>
            <a:r>
              <a:rPr lang="ro-MD" sz="1600" b="1" dirty="0">
                <a:latin typeface="Times New Roman" panose="02020603050405020304" pitchFamily="18" charset="0"/>
                <a:cs typeface="Times New Roman" panose="02020603050405020304" pitchFamily="18" charset="0"/>
              </a:rPr>
              <a:t>re-</a:t>
            </a:r>
            <a:r>
              <a:rPr lang="ro-MD" sz="1600" b="1" dirty="0" err="1">
                <a:latin typeface="Times New Roman" panose="02020603050405020304" pitchFamily="18" charset="0"/>
                <a:cs typeface="Times New Roman" panose="02020603050405020304" pitchFamily="18" charset="0"/>
              </a:rPr>
              <a:t>testing</a:t>
            </a:r>
            <a:r>
              <a:rPr lang="ro-MD" sz="1600" dirty="0">
                <a:latin typeface="Times New Roman" panose="02020603050405020304" pitchFamily="18" charset="0"/>
                <a:cs typeface="Times New Roman" panose="02020603050405020304" pitchFamily="18" charset="0"/>
              </a:rPr>
              <a:t> se verifică dacă un </a:t>
            </a:r>
            <a:r>
              <a:rPr lang="ro-MD" sz="1600" dirty="0" err="1">
                <a:latin typeface="Times New Roman" panose="02020603050405020304" pitchFamily="18" charset="0"/>
                <a:cs typeface="Times New Roman" panose="02020603050405020304" pitchFamily="18" charset="0"/>
              </a:rPr>
              <a:t>bug</a:t>
            </a:r>
            <a:r>
              <a:rPr lang="ro-MD" sz="1600" dirty="0">
                <a:latin typeface="Times New Roman" panose="02020603050405020304" pitchFamily="18" charset="0"/>
                <a:cs typeface="Times New Roman" panose="02020603050405020304" pitchFamily="18" charset="0"/>
              </a:rPr>
              <a:t> a fost reparat folosind exact aceiași pași care au dus la descoperirea </a:t>
            </a:r>
            <a:r>
              <a:rPr lang="ro-MD" sz="1600" dirty="0" err="1">
                <a:latin typeface="Times New Roman" panose="02020603050405020304" pitchFamily="18" charset="0"/>
                <a:cs typeface="Times New Roman" panose="02020603050405020304" pitchFamily="18" charset="0"/>
              </a:rPr>
              <a:t>bug</a:t>
            </a:r>
            <a:r>
              <a:rPr lang="ro-MD" sz="1600" dirty="0">
                <a:latin typeface="Times New Roman" panose="02020603050405020304" pitchFamily="18" charset="0"/>
                <a:cs typeface="Times New Roman" panose="02020603050405020304" pitchFamily="18" charset="0"/>
              </a:rPr>
              <a:t>-ului. Dacă </a:t>
            </a:r>
            <a:r>
              <a:rPr lang="ro-MD" sz="1600" dirty="0" err="1">
                <a:latin typeface="Times New Roman" panose="02020603050405020304" pitchFamily="18" charset="0"/>
                <a:cs typeface="Times New Roman" panose="02020603050405020304" pitchFamily="18" charset="0"/>
              </a:rPr>
              <a:t>bug-ul</a:t>
            </a:r>
            <a:r>
              <a:rPr lang="ro-MD" sz="1600" dirty="0">
                <a:latin typeface="Times New Roman" panose="02020603050405020304" pitchFamily="18" charset="0"/>
                <a:cs typeface="Times New Roman" panose="02020603050405020304" pitchFamily="18" charset="0"/>
              </a:rPr>
              <a:t> a fost descoperit în urma rulării unor teste automate, atunci se vor rula din nou acele teste. Prin </a:t>
            </a:r>
            <a:r>
              <a:rPr lang="ro-MD" sz="1600" b="1" dirty="0" err="1">
                <a:latin typeface="Times New Roman" panose="02020603050405020304" pitchFamily="18" charset="0"/>
                <a:cs typeface="Times New Roman" panose="02020603050405020304" pitchFamily="18" charset="0"/>
              </a:rPr>
              <a:t>regression</a:t>
            </a:r>
            <a:r>
              <a:rPr lang="ro-MD" sz="1600" b="1" dirty="0">
                <a:latin typeface="Times New Roman" panose="02020603050405020304" pitchFamily="18" charset="0"/>
                <a:cs typeface="Times New Roman" panose="02020603050405020304" pitchFamily="18" charset="0"/>
              </a:rPr>
              <a:t> </a:t>
            </a:r>
            <a:r>
              <a:rPr lang="ro-MD" sz="1600" b="1" dirty="0" err="1">
                <a:latin typeface="Times New Roman" panose="02020603050405020304" pitchFamily="18" charset="0"/>
                <a:cs typeface="Times New Roman" panose="02020603050405020304" pitchFamily="18" charset="0"/>
              </a:rPr>
              <a:t>testing</a:t>
            </a:r>
            <a:r>
              <a:rPr lang="ro-MD" sz="1600" dirty="0">
                <a:latin typeface="Times New Roman" panose="02020603050405020304" pitchFamily="18" charset="0"/>
                <a:cs typeface="Times New Roman" panose="02020603050405020304" pitchFamily="18" charset="0"/>
              </a:rPr>
              <a:t> se verifică dacă zonele adiacente nu au fost afectate sau schimbările făcute nu au avut un impact negativ asupra funcționalității existente.</a:t>
            </a:r>
            <a:endParaRPr lang="en-US"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2A7515B-AFDB-4D28-B0BD-943548A294F2}"/>
              </a:ext>
            </a:extLst>
          </p:cNvPr>
          <p:cNvSpPr/>
          <p:nvPr/>
        </p:nvSpPr>
        <p:spPr>
          <a:xfrm>
            <a:off x="704218" y="2004259"/>
            <a:ext cx="1412909" cy="615283"/>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46194">
                    <a:lumMod val="75000"/>
                  </a:srgbClr>
                </a:solidFill>
                <a:latin typeface="Times New Roman" panose="02020603050405020304" pitchFamily="18" charset="0"/>
                <a:cs typeface="Times New Roman" panose="02020603050405020304" pitchFamily="18" charset="0"/>
              </a:rPr>
              <a:t>Test planning</a:t>
            </a:r>
            <a:endParaRPr lang="en-US" dirty="0"/>
          </a:p>
        </p:txBody>
      </p:sp>
      <p:sp>
        <p:nvSpPr>
          <p:cNvPr id="6" name="Rectangle 5">
            <a:extLst>
              <a:ext uri="{FF2B5EF4-FFF2-40B4-BE49-F238E27FC236}">
                <a16:creationId xmlns:a16="http://schemas.microsoft.com/office/drawing/2014/main" id="{4C91DC25-C922-4916-8FD8-1B91FE99A3BD}"/>
              </a:ext>
            </a:extLst>
          </p:cNvPr>
          <p:cNvSpPr/>
          <p:nvPr/>
        </p:nvSpPr>
        <p:spPr>
          <a:xfrm>
            <a:off x="2107842" y="2179711"/>
            <a:ext cx="1575877" cy="587874"/>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MD" sz="1600" dirty="0">
                <a:solidFill>
                  <a:srgbClr val="146194">
                    <a:lumMod val="75000"/>
                  </a:srgbClr>
                </a:solidFill>
                <a:latin typeface="Times New Roman" panose="02020603050405020304" pitchFamily="18" charset="0"/>
                <a:cs typeface="Times New Roman" panose="02020603050405020304" pitchFamily="18" charset="0"/>
              </a:rPr>
              <a:t>Test monitoring și control</a:t>
            </a:r>
            <a:endParaRPr lang="en-US" dirty="0"/>
          </a:p>
        </p:txBody>
      </p:sp>
      <p:sp>
        <p:nvSpPr>
          <p:cNvPr id="7" name="Rectangle 6">
            <a:extLst>
              <a:ext uri="{FF2B5EF4-FFF2-40B4-BE49-F238E27FC236}">
                <a16:creationId xmlns:a16="http://schemas.microsoft.com/office/drawing/2014/main" id="{6BEB6228-382E-4BF3-9218-13C648BA9180}"/>
              </a:ext>
            </a:extLst>
          </p:cNvPr>
          <p:cNvSpPr/>
          <p:nvPr/>
        </p:nvSpPr>
        <p:spPr>
          <a:xfrm>
            <a:off x="3698352" y="2311900"/>
            <a:ext cx="1359569" cy="587874"/>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46194">
                    <a:lumMod val="75000"/>
                  </a:srgbClr>
                </a:solidFill>
                <a:latin typeface="Times New Roman" panose="02020603050405020304" pitchFamily="18" charset="0"/>
                <a:cs typeface="Times New Roman" panose="02020603050405020304" pitchFamily="18" charset="0"/>
              </a:rPr>
              <a:t>Test </a:t>
            </a:r>
            <a:r>
              <a:rPr lang="ro-MD" sz="1600" dirty="0" err="1">
                <a:solidFill>
                  <a:srgbClr val="146194">
                    <a:lumMod val="75000"/>
                  </a:srgbClr>
                </a:solidFill>
                <a:latin typeface="Times New Roman" panose="02020603050405020304" pitchFamily="18" charset="0"/>
                <a:cs typeface="Times New Roman" panose="02020603050405020304" pitchFamily="18" charset="0"/>
              </a:rPr>
              <a:t>analysis</a:t>
            </a:r>
            <a:endParaRPr lang="en-US" dirty="0"/>
          </a:p>
        </p:txBody>
      </p:sp>
      <p:sp>
        <p:nvSpPr>
          <p:cNvPr id="8" name="Rectangle 7">
            <a:extLst>
              <a:ext uri="{FF2B5EF4-FFF2-40B4-BE49-F238E27FC236}">
                <a16:creationId xmlns:a16="http://schemas.microsoft.com/office/drawing/2014/main" id="{8983F596-DB53-4463-8908-5C12B09B9A16}"/>
              </a:ext>
            </a:extLst>
          </p:cNvPr>
          <p:cNvSpPr/>
          <p:nvPr/>
        </p:nvSpPr>
        <p:spPr>
          <a:xfrm>
            <a:off x="5068543" y="2421018"/>
            <a:ext cx="1359569" cy="587874"/>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46194">
                    <a:lumMod val="75000"/>
                  </a:srgbClr>
                </a:solidFill>
                <a:latin typeface="Times New Roman" panose="02020603050405020304" pitchFamily="18" charset="0"/>
                <a:cs typeface="Times New Roman" panose="02020603050405020304" pitchFamily="18" charset="0"/>
              </a:rPr>
              <a:t>Test </a:t>
            </a:r>
            <a:r>
              <a:rPr lang="ro-MD" sz="1600" dirty="0">
                <a:solidFill>
                  <a:srgbClr val="146194">
                    <a:lumMod val="75000"/>
                  </a:srgbClr>
                </a:solidFill>
                <a:latin typeface="Times New Roman" panose="02020603050405020304" pitchFamily="18" charset="0"/>
                <a:cs typeface="Times New Roman" panose="02020603050405020304" pitchFamily="18" charset="0"/>
              </a:rPr>
              <a:t>design</a:t>
            </a:r>
            <a:endParaRPr lang="en-US" dirty="0"/>
          </a:p>
        </p:txBody>
      </p:sp>
      <p:sp>
        <p:nvSpPr>
          <p:cNvPr id="9" name="Rectangle 8">
            <a:extLst>
              <a:ext uri="{FF2B5EF4-FFF2-40B4-BE49-F238E27FC236}">
                <a16:creationId xmlns:a16="http://schemas.microsoft.com/office/drawing/2014/main" id="{6EF38C08-22D6-4087-82D2-B38933CCBA4F}"/>
              </a:ext>
            </a:extLst>
          </p:cNvPr>
          <p:cNvSpPr/>
          <p:nvPr/>
        </p:nvSpPr>
        <p:spPr>
          <a:xfrm>
            <a:off x="6438734" y="2524963"/>
            <a:ext cx="1473826" cy="587874"/>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MD" sz="1600" dirty="0">
                <a:solidFill>
                  <a:srgbClr val="146194">
                    <a:lumMod val="75000"/>
                  </a:srgbClr>
                </a:solidFill>
                <a:latin typeface="Times New Roman" panose="02020603050405020304" pitchFamily="18" charset="0"/>
                <a:cs typeface="Times New Roman" panose="02020603050405020304" pitchFamily="18" charset="0"/>
              </a:rPr>
              <a:t>Test </a:t>
            </a:r>
            <a:r>
              <a:rPr lang="ro-MD" sz="1600" dirty="0" err="1">
                <a:solidFill>
                  <a:srgbClr val="146194">
                    <a:lumMod val="75000"/>
                  </a:srgbClr>
                </a:solidFill>
                <a:latin typeface="Times New Roman" panose="02020603050405020304" pitchFamily="18" charset="0"/>
                <a:cs typeface="Times New Roman" panose="02020603050405020304" pitchFamily="18" charset="0"/>
              </a:rPr>
              <a:t>implementation</a:t>
            </a:r>
            <a:endParaRPr lang="en-US" dirty="0"/>
          </a:p>
        </p:txBody>
      </p:sp>
      <p:sp>
        <p:nvSpPr>
          <p:cNvPr id="10" name="Rectangle 9">
            <a:extLst>
              <a:ext uri="{FF2B5EF4-FFF2-40B4-BE49-F238E27FC236}">
                <a16:creationId xmlns:a16="http://schemas.microsoft.com/office/drawing/2014/main" id="{A9C31339-233D-4382-B0B6-249E340E93BC}"/>
              </a:ext>
            </a:extLst>
          </p:cNvPr>
          <p:cNvSpPr/>
          <p:nvPr/>
        </p:nvSpPr>
        <p:spPr>
          <a:xfrm>
            <a:off x="7923182" y="2649622"/>
            <a:ext cx="1359569" cy="587874"/>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46194">
                    <a:lumMod val="75000"/>
                  </a:srgbClr>
                </a:solidFill>
                <a:latin typeface="Times New Roman" panose="02020603050405020304" pitchFamily="18" charset="0"/>
                <a:cs typeface="Times New Roman" panose="02020603050405020304" pitchFamily="18" charset="0"/>
              </a:rPr>
              <a:t>Test </a:t>
            </a:r>
            <a:r>
              <a:rPr lang="ro-MD" sz="1600" dirty="0" err="1">
                <a:solidFill>
                  <a:srgbClr val="146194">
                    <a:lumMod val="75000"/>
                  </a:srgbClr>
                </a:solidFill>
                <a:latin typeface="Times New Roman" panose="02020603050405020304" pitchFamily="18" charset="0"/>
                <a:cs typeface="Times New Roman" panose="02020603050405020304" pitchFamily="18" charset="0"/>
              </a:rPr>
              <a:t>execution</a:t>
            </a:r>
            <a:endParaRPr lang="en-US" dirty="0"/>
          </a:p>
        </p:txBody>
      </p:sp>
      <p:sp>
        <p:nvSpPr>
          <p:cNvPr id="11" name="Rectangle 10">
            <a:extLst>
              <a:ext uri="{FF2B5EF4-FFF2-40B4-BE49-F238E27FC236}">
                <a16:creationId xmlns:a16="http://schemas.microsoft.com/office/drawing/2014/main" id="{DC4921A1-EB71-4063-B6BB-F2D440D9511E}"/>
              </a:ext>
            </a:extLst>
          </p:cNvPr>
          <p:cNvSpPr/>
          <p:nvPr/>
        </p:nvSpPr>
        <p:spPr>
          <a:xfrm>
            <a:off x="9293373" y="2768586"/>
            <a:ext cx="1359569" cy="587874"/>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46194">
                    <a:lumMod val="75000"/>
                  </a:srgbClr>
                </a:solidFill>
                <a:latin typeface="Times New Roman" panose="02020603050405020304" pitchFamily="18" charset="0"/>
                <a:cs typeface="Times New Roman" panose="02020603050405020304" pitchFamily="18" charset="0"/>
              </a:rPr>
              <a:t>Test </a:t>
            </a:r>
            <a:r>
              <a:rPr lang="ro-MD" sz="1600" dirty="0" err="1">
                <a:solidFill>
                  <a:srgbClr val="146194">
                    <a:lumMod val="75000"/>
                  </a:srgbClr>
                </a:solidFill>
                <a:latin typeface="Times New Roman" panose="02020603050405020304" pitchFamily="18" charset="0"/>
                <a:cs typeface="Times New Roman" panose="02020603050405020304" pitchFamily="18" charset="0"/>
              </a:rPr>
              <a:t>compl</a:t>
            </a:r>
            <a:r>
              <a:rPr lang="en-US" sz="1600" dirty="0">
                <a:solidFill>
                  <a:srgbClr val="146194">
                    <a:lumMod val="75000"/>
                  </a:srgbClr>
                </a:solidFill>
                <a:latin typeface="Times New Roman" panose="02020603050405020304" pitchFamily="18" charset="0"/>
                <a:cs typeface="Times New Roman" panose="02020603050405020304" pitchFamily="18" charset="0"/>
              </a:rPr>
              <a:t>e</a:t>
            </a:r>
            <a:r>
              <a:rPr lang="ro-MD" sz="1600" dirty="0" err="1">
                <a:solidFill>
                  <a:srgbClr val="146194">
                    <a:lumMod val="75000"/>
                  </a:srgbClr>
                </a:solidFill>
                <a:latin typeface="Times New Roman" panose="02020603050405020304" pitchFamily="18" charset="0"/>
                <a:cs typeface="Times New Roman" panose="02020603050405020304" pitchFamily="18" charset="0"/>
              </a:rPr>
              <a:t>tion</a:t>
            </a:r>
            <a:endParaRPr lang="en-US" dirty="0"/>
          </a:p>
        </p:txBody>
      </p:sp>
    </p:spTree>
    <p:extLst>
      <p:ext uri="{BB962C8B-B14F-4D97-AF65-F5344CB8AC3E}">
        <p14:creationId xmlns:p14="http://schemas.microsoft.com/office/powerpoint/2010/main" val="335232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5E6D2-A0BD-4C68-8F69-91C2222E2711}"/>
              </a:ext>
            </a:extLst>
          </p:cNvPr>
          <p:cNvSpPr>
            <a:spLocks noGrp="1"/>
          </p:cNvSpPr>
          <p:nvPr>
            <p:ph idx="1"/>
          </p:nvPr>
        </p:nvSpPr>
        <p:spPr>
          <a:xfrm>
            <a:off x="1179922" y="336885"/>
            <a:ext cx="8191850" cy="757990"/>
          </a:xfrm>
        </p:spPr>
        <p:txBody>
          <a:bodyPr>
            <a:normAutofit/>
          </a:bodyPr>
          <a:lstStyle/>
          <a:p>
            <a:r>
              <a:rPr lang="ro-MD" b="1" dirty="0">
                <a:latin typeface="Times New Roman" panose="02020603050405020304" pitchFamily="18" charset="0"/>
                <a:cs typeface="Times New Roman" panose="02020603050405020304" pitchFamily="18" charset="0"/>
              </a:rPr>
              <a:t>Explicați diferența între funcțional test</a:t>
            </a:r>
            <a:r>
              <a:rPr lang="en-US" b="1" dirty="0">
                <a:latin typeface="Times New Roman" panose="02020603050405020304" pitchFamily="18" charset="0"/>
                <a:cs typeface="Times New Roman" panose="02020603050405020304" pitchFamily="18" charset="0"/>
              </a:rPr>
              <a:t>i</a:t>
            </a:r>
            <a:r>
              <a:rPr lang="ro-MD" b="1" dirty="0">
                <a:latin typeface="Times New Roman" panose="02020603050405020304" pitchFamily="18" charset="0"/>
                <a:cs typeface="Times New Roman" panose="02020603050405020304" pitchFamily="18" charset="0"/>
              </a:rPr>
              <a:t>ng și non-funcțional test</a:t>
            </a:r>
            <a:r>
              <a:rPr lang="en-US" b="1" dirty="0" err="1">
                <a:latin typeface="Times New Roman" panose="02020603050405020304" pitchFamily="18" charset="0"/>
                <a:cs typeface="Times New Roman" panose="02020603050405020304" pitchFamily="18" charset="0"/>
              </a:rPr>
              <a:t>i</a:t>
            </a:r>
            <a:r>
              <a:rPr lang="ro-MD" b="1" dirty="0">
                <a:latin typeface="Times New Roman" panose="02020603050405020304" pitchFamily="18" charset="0"/>
                <a:cs typeface="Times New Roman" panose="02020603050405020304" pitchFamily="18" charset="0"/>
              </a:rPr>
              <a:t>ng.</a:t>
            </a:r>
          </a:p>
        </p:txBody>
      </p:sp>
      <p:graphicFrame>
        <p:nvGraphicFramePr>
          <p:cNvPr id="7" name="Table 6">
            <a:extLst>
              <a:ext uri="{FF2B5EF4-FFF2-40B4-BE49-F238E27FC236}">
                <a16:creationId xmlns:a16="http://schemas.microsoft.com/office/drawing/2014/main" id="{24A37750-1CB1-4413-93E9-70D4F269E83D}"/>
              </a:ext>
            </a:extLst>
          </p:cNvPr>
          <p:cNvGraphicFramePr>
            <a:graphicFrameLocks noGrp="1"/>
          </p:cNvGraphicFramePr>
          <p:nvPr>
            <p:extLst>
              <p:ext uri="{D42A27DB-BD31-4B8C-83A1-F6EECF244321}">
                <p14:modId xmlns:p14="http://schemas.microsoft.com/office/powerpoint/2010/main" val="3043088099"/>
              </p:ext>
            </p:extLst>
          </p:nvPr>
        </p:nvGraphicFramePr>
        <p:xfrm>
          <a:off x="1347537" y="1094875"/>
          <a:ext cx="9071810" cy="5441392"/>
        </p:xfrm>
        <a:graphic>
          <a:graphicData uri="http://schemas.openxmlformats.org/drawingml/2006/table">
            <a:tbl>
              <a:tblPr firstRow="1" bandRow="1">
                <a:tableStyleId>{5C22544A-7EE6-4342-B048-85BDC9FD1C3A}</a:tableStyleId>
              </a:tblPr>
              <a:tblGrid>
                <a:gridCol w="4529220">
                  <a:extLst>
                    <a:ext uri="{9D8B030D-6E8A-4147-A177-3AD203B41FA5}">
                      <a16:colId xmlns:a16="http://schemas.microsoft.com/office/drawing/2014/main" val="1510652868"/>
                    </a:ext>
                  </a:extLst>
                </a:gridCol>
                <a:gridCol w="4542590">
                  <a:extLst>
                    <a:ext uri="{9D8B030D-6E8A-4147-A177-3AD203B41FA5}">
                      <a16:colId xmlns:a16="http://schemas.microsoft.com/office/drawing/2014/main" val="2392450731"/>
                    </a:ext>
                  </a:extLst>
                </a:gridCol>
              </a:tblGrid>
              <a:tr h="522148">
                <a:tc>
                  <a:txBody>
                    <a:bodyPr/>
                    <a:lstStyle/>
                    <a:p>
                      <a:pPr algn="ctr"/>
                      <a:r>
                        <a:rPr lang="ro-MD" dirty="0">
                          <a:solidFill>
                            <a:schemeClr val="bg2">
                              <a:lumMod val="75000"/>
                            </a:schemeClr>
                          </a:solidFill>
                          <a:latin typeface="Times New Roman" panose="02020603050405020304" pitchFamily="18" charset="0"/>
                          <a:cs typeface="Times New Roman" panose="02020603050405020304" pitchFamily="18" charset="0"/>
                        </a:rPr>
                        <a:t>Testarea funcțională</a:t>
                      </a:r>
                      <a:endParaRPr lang="en-US" dirty="0">
                        <a:solidFill>
                          <a:schemeClr val="bg2">
                            <a:lumMod val="75000"/>
                          </a:schemeClr>
                        </a:solidFill>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pPr algn="ctr"/>
                      <a:r>
                        <a:rPr lang="ro-MD" dirty="0">
                          <a:solidFill>
                            <a:schemeClr val="bg2">
                              <a:lumMod val="75000"/>
                            </a:schemeClr>
                          </a:solidFill>
                          <a:latin typeface="Times New Roman" panose="02020603050405020304" pitchFamily="18" charset="0"/>
                          <a:cs typeface="Times New Roman" panose="02020603050405020304" pitchFamily="18" charset="0"/>
                        </a:rPr>
                        <a:t>Testarea </a:t>
                      </a:r>
                      <a:r>
                        <a:rPr lang="en-US" dirty="0">
                          <a:solidFill>
                            <a:schemeClr val="bg2">
                              <a:lumMod val="75000"/>
                            </a:schemeClr>
                          </a:solidFill>
                          <a:latin typeface="Times New Roman" panose="02020603050405020304" pitchFamily="18" charset="0"/>
                          <a:cs typeface="Times New Roman" panose="02020603050405020304" pitchFamily="18" charset="0"/>
                        </a:rPr>
                        <a:t>ne</a:t>
                      </a:r>
                      <a:r>
                        <a:rPr lang="ro-MD" dirty="0">
                          <a:solidFill>
                            <a:schemeClr val="bg2">
                              <a:lumMod val="75000"/>
                            </a:schemeClr>
                          </a:solidFill>
                          <a:latin typeface="Times New Roman" panose="02020603050405020304" pitchFamily="18" charset="0"/>
                          <a:cs typeface="Times New Roman" panose="02020603050405020304" pitchFamily="18" charset="0"/>
                        </a:rPr>
                        <a:t>funcțională</a:t>
                      </a:r>
                      <a:endParaRPr lang="en-US" dirty="0">
                        <a:solidFill>
                          <a:schemeClr val="bg2">
                            <a:lumMod val="75000"/>
                          </a:schemeClr>
                        </a:solidFill>
                        <a:latin typeface="Times New Roman" panose="02020603050405020304" pitchFamily="18" charset="0"/>
                        <a:cs typeface="Times New Roman" panose="02020603050405020304" pitchFamily="18" charset="0"/>
                      </a:endParaRPr>
                    </a:p>
                  </a:txBody>
                  <a:tcPr>
                    <a:solidFill>
                      <a:schemeClr val="tx1">
                        <a:lumMod val="85000"/>
                      </a:schemeClr>
                    </a:solidFill>
                  </a:tcPr>
                </a:tc>
                <a:extLst>
                  <a:ext uri="{0D108BD9-81ED-4DB2-BD59-A6C34878D82A}">
                    <a16:rowId xmlns:a16="http://schemas.microsoft.com/office/drawing/2014/main" val="4180886105"/>
                  </a:ext>
                </a:extLst>
              </a:tr>
              <a:tr h="0">
                <a:tc>
                  <a:txBody>
                    <a:bodyPr/>
                    <a:lstStyle/>
                    <a:p>
                      <a:pPr algn="l" fontAlgn="t"/>
                      <a:r>
                        <a:rPr lang="ro-MD" sz="1500" dirty="0">
                          <a:effectLst/>
                          <a:latin typeface="Times New Roman" panose="02020603050405020304" pitchFamily="18" charset="0"/>
                          <a:cs typeface="Times New Roman" panose="02020603050405020304" pitchFamily="18" charset="0"/>
                        </a:rPr>
                        <a:t>T</a:t>
                      </a:r>
                      <a:r>
                        <a:rPr lang="en-US" sz="1500" dirty="0" err="1">
                          <a:effectLst/>
                          <a:latin typeface="Times New Roman" panose="02020603050405020304" pitchFamily="18" charset="0"/>
                          <a:cs typeface="Times New Roman" panose="02020603050405020304" pitchFamily="18" charset="0"/>
                        </a:rPr>
                        <a:t>estează</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funcționalitatea</a:t>
                      </a:r>
                      <a:r>
                        <a:rPr lang="en-US" sz="1500" dirty="0">
                          <a:effectLst/>
                          <a:latin typeface="Times New Roman" panose="02020603050405020304" pitchFamily="18" charset="0"/>
                          <a:cs typeface="Times New Roman" panose="02020603050405020304" pitchFamily="18" charset="0"/>
                        </a:rPr>
                        <a:t> software-</a:t>
                      </a:r>
                      <a:r>
                        <a:rPr lang="en-US" sz="1500" dirty="0" err="1">
                          <a:effectLst/>
                          <a:latin typeface="Times New Roman" panose="02020603050405020304" pitchFamily="18" charset="0"/>
                          <a:cs typeface="Times New Roman" panose="02020603050405020304" pitchFamily="18" charset="0"/>
                        </a:rPr>
                        <a:t>ului</a:t>
                      </a:r>
                      <a:r>
                        <a:rPr lang="en-US" sz="1500" dirty="0">
                          <a:effectLst/>
                          <a:latin typeface="Times New Roman" panose="02020603050405020304" pitchFamily="18" charset="0"/>
                          <a:cs typeface="Times New Roman" panose="02020603050405020304" pitchFamily="18" charset="0"/>
                        </a:rPr>
                        <a:t>.</a:t>
                      </a:r>
                    </a:p>
                  </a:txBody>
                  <a:tcPr marL="76200" marR="76200" marT="76200" marB="76200">
                    <a:solidFill>
                      <a:schemeClr val="tx1">
                        <a:lumMod val="85000"/>
                      </a:schemeClr>
                    </a:solidFill>
                  </a:tcPr>
                </a:tc>
                <a:tc>
                  <a:txBody>
                    <a:bodyPr/>
                    <a:lstStyle/>
                    <a:p>
                      <a:pPr fontAlgn="t"/>
                      <a:r>
                        <a:rPr lang="ro-MD" sz="1500" dirty="0">
                          <a:effectLst/>
                          <a:latin typeface="Times New Roman" panose="02020603050405020304" pitchFamily="18" charset="0"/>
                          <a:cs typeface="Times New Roman" panose="02020603050405020304" pitchFamily="18" charset="0"/>
                        </a:rPr>
                        <a:t>T</a:t>
                      </a:r>
                      <a:r>
                        <a:rPr lang="en-US" sz="1500" dirty="0" err="1">
                          <a:effectLst/>
                          <a:latin typeface="Times New Roman" panose="02020603050405020304" pitchFamily="18" charset="0"/>
                          <a:cs typeface="Times New Roman" panose="02020603050405020304" pitchFamily="18" charset="0"/>
                        </a:rPr>
                        <a:t>estează</a:t>
                      </a:r>
                      <a:r>
                        <a:rPr lang="en-US" sz="1500" dirty="0">
                          <a:effectLst/>
                          <a:latin typeface="Times New Roman" panose="02020603050405020304" pitchFamily="18" charset="0"/>
                          <a:cs typeface="Times New Roman" panose="02020603050405020304" pitchFamily="18" charset="0"/>
                        </a:rPr>
                        <a:t> </a:t>
                      </a:r>
                      <a:r>
                        <a:rPr lang="ro-MD" sz="1500" dirty="0">
                          <a:effectLst/>
                          <a:latin typeface="Times New Roman" panose="02020603050405020304" pitchFamily="18" charset="0"/>
                          <a:cs typeface="Times New Roman" panose="02020603050405020304" pitchFamily="18" charset="0"/>
                        </a:rPr>
                        <a:t>securitatea, </a:t>
                      </a:r>
                      <a:r>
                        <a:rPr lang="en-US" sz="1500" dirty="0" err="1">
                          <a:effectLst/>
                          <a:latin typeface="Times New Roman" panose="02020603050405020304" pitchFamily="18" charset="0"/>
                          <a:cs typeface="Times New Roman" panose="02020603050405020304" pitchFamily="18" charset="0"/>
                        </a:rPr>
                        <a:t>performanța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abilitatea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mentenan</a:t>
                      </a:r>
                      <a:r>
                        <a:rPr lang="ro-MD" sz="1500" dirty="0">
                          <a:effectLst/>
                          <a:latin typeface="Times New Roman" panose="02020603050405020304" pitchFamily="18" charset="0"/>
                          <a:cs typeface="Times New Roman" panose="02020603050405020304" pitchFamily="18" charset="0"/>
                        </a:rPr>
                        <a:t>ța</a:t>
                      </a:r>
                      <a:r>
                        <a:rPr lang="en-US" sz="1500" dirty="0">
                          <a:effectLst/>
                          <a:latin typeface="Times New Roman" panose="02020603050405020304" pitchFamily="18" charset="0"/>
                          <a:cs typeface="Times New Roman" panose="02020603050405020304" pitchFamily="18" charset="0"/>
                        </a:rPr>
                        <a:t> </a:t>
                      </a:r>
                      <a:r>
                        <a:rPr lang="ro-MD" sz="1500" dirty="0">
                          <a:effectLst/>
                          <a:latin typeface="Times New Roman" panose="02020603050405020304" pitchFamily="18" charset="0"/>
                          <a:cs typeface="Times New Roman" panose="02020603050405020304" pitchFamily="18" charset="0"/>
                        </a:rPr>
                        <a:t> și alte proprietăți globale ce caracterizează calitatea sistemului </a:t>
                      </a:r>
                      <a:r>
                        <a:rPr lang="en-US" sz="1500" dirty="0" err="1">
                          <a:effectLst/>
                          <a:latin typeface="Times New Roman" panose="02020603050405020304" pitchFamily="18" charset="0"/>
                          <a:cs typeface="Times New Roman" panose="02020603050405020304" pitchFamily="18" charset="0"/>
                        </a:rPr>
                        <a:t>softwar</a:t>
                      </a:r>
                      <a:r>
                        <a:rPr lang="ro-MD" sz="1500" dirty="0">
                          <a:effectLst/>
                          <a:latin typeface="Times New Roman" panose="02020603050405020304" pitchFamily="18" charset="0"/>
                          <a:cs typeface="Times New Roman" panose="02020603050405020304" pitchFamily="18" charset="0"/>
                        </a:rPr>
                        <a:t>e în ansamblu</a:t>
                      </a:r>
                      <a:r>
                        <a:rPr lang="en-US" sz="1500" dirty="0">
                          <a:effectLst/>
                          <a:latin typeface="Times New Roman" panose="02020603050405020304" pitchFamily="18" charset="0"/>
                          <a:cs typeface="Times New Roman" panose="02020603050405020304" pitchFamily="18" charset="0"/>
                        </a:rPr>
                        <a:t>.</a:t>
                      </a:r>
                    </a:p>
                  </a:txBody>
                  <a:tcPr marL="76200" marR="76200" marT="76200" marB="76200">
                    <a:solidFill>
                      <a:schemeClr val="tx1">
                        <a:lumMod val="85000"/>
                      </a:schemeClr>
                    </a:solidFill>
                  </a:tcPr>
                </a:tc>
                <a:extLst>
                  <a:ext uri="{0D108BD9-81ED-4DB2-BD59-A6C34878D82A}">
                    <a16:rowId xmlns:a16="http://schemas.microsoft.com/office/drawing/2014/main" val="2741112903"/>
                  </a:ext>
                </a:extLst>
              </a:tr>
              <a:tr h="522148">
                <a:tc>
                  <a:txBody>
                    <a:bodyPr/>
                    <a:lstStyle/>
                    <a:p>
                      <a:pPr fontAlgn="t"/>
                      <a:r>
                        <a:rPr lang="en-US" sz="1500" dirty="0" err="1">
                          <a:effectLst/>
                          <a:latin typeface="Times New Roman" panose="02020603050405020304" pitchFamily="18" charset="0"/>
                          <a:cs typeface="Times New Roman" panose="02020603050405020304" pitchFamily="18" charset="0"/>
                        </a:rPr>
                        <a:t>Verifică</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operațiunile</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și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acțiunile</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unei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aplicații</a:t>
                      </a:r>
                      <a:r>
                        <a:rPr lang="en-US" sz="1500" dirty="0">
                          <a:effectLst/>
                          <a:latin typeface="Times New Roman" panose="02020603050405020304" pitchFamily="18" charset="0"/>
                          <a:cs typeface="Times New Roman" panose="02020603050405020304" pitchFamily="18" charset="0"/>
                        </a:rPr>
                        <a:t>. </a:t>
                      </a:r>
                    </a:p>
                  </a:txBody>
                  <a:tcPr marL="76200" marR="76200" marT="76200" marB="76200">
                    <a:solidFill>
                      <a:schemeClr val="tx1">
                        <a:lumMod val="85000"/>
                      </a:schemeClr>
                    </a:solidFill>
                  </a:tcPr>
                </a:tc>
                <a:tc>
                  <a:txBody>
                    <a:bodyPr/>
                    <a:lstStyle/>
                    <a:p>
                      <a:pPr fontAlgn="t"/>
                      <a:r>
                        <a:rPr lang="en-US" sz="1500" dirty="0" err="1">
                          <a:effectLst/>
                          <a:latin typeface="Times New Roman" panose="02020603050405020304" pitchFamily="18" charset="0"/>
                          <a:cs typeface="Times New Roman" panose="02020603050405020304" pitchFamily="18" charset="0"/>
                        </a:rPr>
                        <a:t>Verifică</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comportamentul</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unei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aplicații</a:t>
                      </a:r>
                      <a:r>
                        <a:rPr lang="en-US" sz="1500" dirty="0">
                          <a:effectLst/>
                          <a:latin typeface="Times New Roman" panose="02020603050405020304" pitchFamily="18" charset="0"/>
                          <a:cs typeface="Times New Roman" panose="02020603050405020304" pitchFamily="18" charset="0"/>
                        </a:rPr>
                        <a:t>.</a:t>
                      </a:r>
                      <a:r>
                        <a:rPr lang="ro-MD" sz="1500" dirty="0">
                          <a:effectLst/>
                          <a:latin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cs typeface="Times New Roman" panose="02020603050405020304" pitchFamily="18" charset="0"/>
                      </a:endParaRPr>
                    </a:p>
                  </a:txBody>
                  <a:tcPr marL="76200" marR="76200" marT="76200" marB="76200">
                    <a:solidFill>
                      <a:schemeClr val="tx1">
                        <a:lumMod val="85000"/>
                      </a:schemeClr>
                    </a:solidFill>
                  </a:tcPr>
                </a:tc>
                <a:extLst>
                  <a:ext uri="{0D108BD9-81ED-4DB2-BD59-A6C34878D82A}">
                    <a16:rowId xmlns:a16="http://schemas.microsoft.com/office/drawing/2014/main" val="2798699525"/>
                  </a:ext>
                </a:extLst>
              </a:tr>
              <a:tr h="522148">
                <a:tc>
                  <a:txBody>
                    <a:bodyPr/>
                    <a:lstStyle/>
                    <a:p>
                      <a:pPr fontAlgn="t"/>
                      <a:r>
                        <a:rPr lang="pt-BR" sz="1500" dirty="0">
                          <a:effectLst/>
                          <a:latin typeface="Times New Roman" panose="02020603050405020304" pitchFamily="18" charset="0"/>
                          <a:cs typeface="Times New Roman" panose="02020603050405020304" pitchFamily="18" charset="0"/>
                        </a:rPr>
                        <a:t>Testarea funcțională se face pe baza cerințelor afacerii.</a:t>
                      </a:r>
                    </a:p>
                  </a:txBody>
                  <a:tcPr marL="76200" marR="76200" marT="76200" marB="76200">
                    <a:solidFill>
                      <a:schemeClr val="tx1">
                        <a:lumMod val="85000"/>
                      </a:schemeClr>
                    </a:solidFill>
                  </a:tcPr>
                </a:tc>
                <a:tc>
                  <a:txBody>
                    <a:bodyPr/>
                    <a:lstStyle/>
                    <a:p>
                      <a:pPr fontAlgn="t"/>
                      <a:r>
                        <a:rPr lang="en-US" sz="1500" dirty="0" err="1">
                          <a:effectLst/>
                          <a:latin typeface="Times New Roman" panose="02020603050405020304" pitchFamily="18" charset="0"/>
                          <a:cs typeface="Times New Roman" panose="02020603050405020304" pitchFamily="18" charset="0"/>
                        </a:rPr>
                        <a:t>Testarea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nefuncțională</a:t>
                      </a:r>
                      <a:r>
                        <a:rPr lang="en-US" sz="1500" dirty="0">
                          <a:effectLst/>
                          <a:latin typeface="Times New Roman" panose="02020603050405020304" pitchFamily="18" charset="0"/>
                          <a:cs typeface="Times New Roman" panose="02020603050405020304" pitchFamily="18" charset="0"/>
                        </a:rPr>
                        <a:t> se face pe </a:t>
                      </a:r>
                      <a:r>
                        <a:rPr lang="en-US" sz="1500" dirty="0" err="1">
                          <a:effectLst/>
                          <a:latin typeface="Times New Roman" panose="02020603050405020304" pitchFamily="18" charset="0"/>
                          <a:cs typeface="Times New Roman" panose="02020603050405020304" pitchFamily="18" charset="0"/>
                        </a:rPr>
                        <a:t>baza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așteptărilor</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clienților</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și</a:t>
                      </a:r>
                      <a:r>
                        <a:rPr lang="en-US" sz="1500" dirty="0">
                          <a:effectLst/>
                          <a:latin typeface="Times New Roman" panose="02020603050405020304" pitchFamily="18" charset="0"/>
                          <a:cs typeface="Times New Roman" panose="02020603050405020304" pitchFamily="18" charset="0"/>
                        </a:rPr>
                        <a:t> a </a:t>
                      </a:r>
                      <a:r>
                        <a:rPr lang="en-US" sz="1500" dirty="0" err="1">
                          <a:effectLst/>
                          <a:latin typeface="Times New Roman" panose="02020603050405020304" pitchFamily="18" charset="0"/>
                          <a:cs typeface="Times New Roman" panose="02020603050405020304" pitchFamily="18" charset="0"/>
                        </a:rPr>
                        <a:t>cerințe</a:t>
                      </a:r>
                      <a:r>
                        <a:rPr lang="ro-MD" sz="1500" dirty="0">
                          <a:effectLst/>
                          <a:latin typeface="Times New Roman" panose="02020603050405020304" pitchFamily="18" charset="0"/>
                          <a:cs typeface="Times New Roman" panose="02020603050405020304" pitchFamily="18" charset="0"/>
                        </a:rPr>
                        <a:t>lor</a:t>
                      </a:r>
                      <a:r>
                        <a:rPr lang="en-US" sz="1500" dirty="0">
                          <a:effectLst/>
                          <a:latin typeface="Times New Roman" panose="02020603050405020304" pitchFamily="18" charset="0"/>
                          <a:cs typeface="Times New Roman" panose="02020603050405020304" pitchFamily="18" charset="0"/>
                        </a:rPr>
                        <a:t> </a:t>
                      </a:r>
                      <a:r>
                        <a:rPr lang="ro-MD" sz="1500" dirty="0">
                          <a:effectLst/>
                          <a:latin typeface="Times New Roman" panose="02020603050405020304" pitchFamily="18" charset="0"/>
                          <a:cs typeface="Times New Roman" panose="02020603050405020304" pitchFamily="18" charset="0"/>
                        </a:rPr>
                        <a:t>nefuncționale</a:t>
                      </a:r>
                      <a:r>
                        <a:rPr lang="en-US" sz="1500" dirty="0">
                          <a:effectLst/>
                          <a:latin typeface="Times New Roman" panose="02020603050405020304" pitchFamily="18" charset="0"/>
                          <a:cs typeface="Times New Roman" panose="02020603050405020304" pitchFamily="18" charset="0"/>
                        </a:rPr>
                        <a:t>.</a:t>
                      </a:r>
                    </a:p>
                  </a:txBody>
                  <a:tcPr marL="76200" marR="76200" marT="76200" marB="76200">
                    <a:solidFill>
                      <a:schemeClr val="tx1">
                        <a:lumMod val="85000"/>
                      </a:schemeClr>
                    </a:solidFill>
                  </a:tcPr>
                </a:tc>
                <a:extLst>
                  <a:ext uri="{0D108BD9-81ED-4DB2-BD59-A6C34878D82A}">
                    <a16:rowId xmlns:a16="http://schemas.microsoft.com/office/drawing/2014/main" val="81206052"/>
                  </a:ext>
                </a:extLst>
              </a:tr>
              <a:tr h="522148">
                <a:tc>
                  <a:txBody>
                    <a:bodyPr/>
                    <a:lstStyle/>
                    <a:p>
                      <a:pPr fontAlgn="t"/>
                      <a:r>
                        <a:rPr lang="en-US" sz="1500">
                          <a:effectLst/>
                          <a:latin typeface="Times New Roman" panose="02020603050405020304" pitchFamily="18" charset="0"/>
                          <a:cs typeface="Times New Roman" panose="02020603050405020304" pitchFamily="18" charset="0"/>
                        </a:rPr>
                        <a:t>Testează dacă rezultatul real funcționează în funcție de rezultatul scontat.</a:t>
                      </a:r>
                    </a:p>
                  </a:txBody>
                  <a:tcPr marL="76200" marR="76200" marT="76200" marB="76200">
                    <a:solidFill>
                      <a:schemeClr val="tx1">
                        <a:lumMod val="85000"/>
                      </a:schemeClr>
                    </a:solidFill>
                  </a:tcPr>
                </a:tc>
                <a:tc>
                  <a:txBody>
                    <a:bodyPr/>
                    <a:lstStyle/>
                    <a:p>
                      <a:pPr fontAlgn="t"/>
                      <a:r>
                        <a:rPr lang="ro-MD" sz="1500" dirty="0">
                          <a:effectLst/>
                          <a:latin typeface="Times New Roman" panose="02020603050405020304" pitchFamily="18" charset="0"/>
                          <a:cs typeface="Times New Roman" panose="02020603050405020304" pitchFamily="18" charset="0"/>
                        </a:rPr>
                        <a:t>V</a:t>
                      </a:r>
                      <a:r>
                        <a:rPr lang="en-US" sz="1500" dirty="0" err="1">
                          <a:effectLst/>
                          <a:latin typeface="Times New Roman" panose="02020603050405020304" pitchFamily="18" charset="0"/>
                          <a:cs typeface="Times New Roman" panose="02020603050405020304" pitchFamily="18" charset="0"/>
                        </a:rPr>
                        <a:t>erifică</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timpul</a:t>
                      </a:r>
                      <a:r>
                        <a:rPr lang="en-US" sz="1500" dirty="0">
                          <a:effectLst/>
                          <a:latin typeface="Times New Roman" panose="02020603050405020304" pitchFamily="18" charset="0"/>
                          <a:cs typeface="Times New Roman" panose="02020603050405020304" pitchFamily="18" charset="0"/>
                        </a:rPr>
                        <a:t> de </a:t>
                      </a:r>
                      <a:r>
                        <a:rPr lang="en-US" sz="1500" dirty="0" err="1">
                          <a:effectLst/>
                          <a:latin typeface="Times New Roman" panose="02020603050405020304" pitchFamily="18" charset="0"/>
                          <a:cs typeface="Times New Roman" panose="02020603050405020304" pitchFamily="18" charset="0"/>
                        </a:rPr>
                        <a:t>răspuns</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și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viteza</a:t>
                      </a:r>
                      <a:r>
                        <a:rPr lang="en-US" sz="1500" dirty="0">
                          <a:effectLst/>
                          <a:latin typeface="Times New Roman" panose="02020603050405020304" pitchFamily="18" charset="0"/>
                          <a:cs typeface="Times New Roman" panose="02020603050405020304" pitchFamily="18" charset="0"/>
                        </a:rPr>
                        <a:t> software-</a:t>
                      </a:r>
                      <a:r>
                        <a:rPr lang="en-US" sz="1500" dirty="0" err="1">
                          <a:effectLst/>
                          <a:latin typeface="Times New Roman" panose="02020603050405020304" pitchFamily="18" charset="0"/>
                          <a:cs typeface="Times New Roman" panose="02020603050405020304" pitchFamily="18" charset="0"/>
                        </a:rPr>
                        <a:t>ului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în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condiții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specifice</a:t>
                      </a:r>
                      <a:r>
                        <a:rPr lang="en-US" sz="1500" dirty="0">
                          <a:effectLst/>
                          <a:latin typeface="Times New Roman" panose="02020603050405020304" pitchFamily="18" charset="0"/>
                          <a:cs typeface="Times New Roman" panose="02020603050405020304" pitchFamily="18" charset="0"/>
                        </a:rPr>
                        <a:t>.</a:t>
                      </a:r>
                    </a:p>
                  </a:txBody>
                  <a:tcPr marL="76200" marR="76200" marT="76200" marB="76200">
                    <a:solidFill>
                      <a:schemeClr val="tx1">
                        <a:lumMod val="85000"/>
                      </a:schemeClr>
                    </a:solidFill>
                  </a:tcPr>
                </a:tc>
                <a:extLst>
                  <a:ext uri="{0D108BD9-81ED-4DB2-BD59-A6C34878D82A}">
                    <a16:rowId xmlns:a16="http://schemas.microsoft.com/office/drawing/2014/main" val="4004725763"/>
                  </a:ext>
                </a:extLst>
              </a:tr>
              <a:tr h="522148">
                <a:tc>
                  <a:txBody>
                    <a:bodyPr/>
                    <a:lstStyle/>
                    <a:p>
                      <a:pPr fontAlgn="t"/>
                      <a:r>
                        <a:rPr lang="pt-BR" sz="1500" dirty="0">
                          <a:effectLst/>
                          <a:latin typeface="Times New Roman" panose="02020603050405020304" pitchFamily="18" charset="0"/>
                          <a:cs typeface="Times New Roman" panose="02020603050405020304" pitchFamily="18" charset="0"/>
                        </a:rPr>
                        <a:t>Testarea funcțională are următoarele tipuri:</a:t>
                      </a:r>
                    </a:p>
                    <a:p>
                      <a:pPr fontAlgn="t"/>
                      <a:r>
                        <a:rPr lang="pt-BR" sz="1500" dirty="0">
                          <a:effectLst/>
                          <a:latin typeface="Times New Roman" panose="02020603050405020304" pitchFamily="18" charset="0"/>
                          <a:cs typeface="Times New Roman" panose="02020603050405020304" pitchFamily="18" charset="0"/>
                        </a:rPr>
                        <a:t>• Positive testing;                    Boundary Value Analysis;</a:t>
                      </a:r>
                    </a:p>
                    <a:p>
                      <a:pPr fontAlgn="t"/>
                      <a:r>
                        <a:rPr lang="pt-BR" sz="1500" dirty="0">
                          <a:effectLst/>
                          <a:latin typeface="Times New Roman" panose="02020603050405020304" pitchFamily="18" charset="0"/>
                          <a:cs typeface="Times New Roman" panose="02020603050405020304" pitchFamily="18" charset="0"/>
                        </a:rPr>
                        <a:t>• Decision Tables;                   Ad-hoc tests.</a:t>
                      </a:r>
                    </a:p>
                    <a:p>
                      <a:pPr fontAlgn="t"/>
                      <a:r>
                        <a:rPr lang="pt-BR" sz="1500" dirty="0">
                          <a:effectLst/>
                          <a:latin typeface="Times New Roman" panose="02020603050405020304" pitchFamily="18" charset="0"/>
                          <a:cs typeface="Times New Roman" panose="02020603050405020304" pitchFamily="18" charset="0"/>
                        </a:rPr>
                        <a:t>• Negative testing;</a:t>
                      </a:r>
                    </a:p>
                    <a:p>
                      <a:pPr fontAlgn="t"/>
                      <a:r>
                        <a:rPr lang="pt-BR" sz="1500" dirty="0">
                          <a:effectLst/>
                          <a:latin typeface="Times New Roman" panose="02020603050405020304" pitchFamily="18" charset="0"/>
                          <a:cs typeface="Times New Roman" panose="02020603050405020304" pitchFamily="18" charset="0"/>
                        </a:rPr>
                        <a:t>• Equivalence tests;</a:t>
                      </a:r>
                    </a:p>
                  </a:txBody>
                  <a:tcPr marL="76200" marR="76200" marT="76200" marB="76200">
                    <a:solidFill>
                      <a:schemeClr val="tx1">
                        <a:lumMod val="85000"/>
                      </a:schemeClr>
                    </a:solidFill>
                  </a:tcPr>
                </a:tc>
                <a:tc>
                  <a:txBody>
                    <a:bodyPr/>
                    <a:lstStyle/>
                    <a:p>
                      <a:pPr fontAlgn="t"/>
                      <a:r>
                        <a:rPr lang="en-US" sz="1500" dirty="0" err="1">
                          <a:effectLst/>
                          <a:latin typeface="Times New Roman" panose="02020603050405020304" pitchFamily="18" charset="0"/>
                          <a:cs typeface="Times New Roman" panose="02020603050405020304" pitchFamily="18" charset="0"/>
                        </a:rPr>
                        <a:t>Testarea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nefuncțională</a:t>
                      </a:r>
                      <a:r>
                        <a:rPr lang="en-US" sz="1500" dirty="0">
                          <a:effectLst/>
                          <a:latin typeface="Times New Roman" panose="02020603050405020304" pitchFamily="18" charset="0"/>
                          <a:cs typeface="Times New Roman" panose="02020603050405020304" pitchFamily="18" charset="0"/>
                        </a:rPr>
                        <a:t> include:</a:t>
                      </a:r>
                    </a:p>
                    <a:p>
                      <a:pPr fontAlgn="t"/>
                      <a:r>
                        <a:rPr lang="en-US" sz="1500" dirty="0">
                          <a:effectLst/>
                          <a:latin typeface="Times New Roman" panose="02020603050405020304" pitchFamily="18" charset="0"/>
                          <a:cs typeface="Times New Roman" panose="02020603050405020304" pitchFamily="18" charset="0"/>
                        </a:rPr>
                        <a:t>• </a:t>
                      </a:r>
                      <a:r>
                        <a:rPr lang="ro-MD" sz="1500" dirty="0">
                          <a:effectLst/>
                          <a:latin typeface="Times New Roman" panose="02020603050405020304" pitchFamily="18" charset="0"/>
                          <a:cs typeface="Times New Roman" panose="02020603050405020304" pitchFamily="18" charset="0"/>
                        </a:rPr>
                        <a:t>Performance </a:t>
                      </a:r>
                      <a:r>
                        <a:rPr lang="ro-MD" sz="1500" dirty="0" err="1">
                          <a:effectLst/>
                          <a:latin typeface="Times New Roman" panose="02020603050405020304" pitchFamily="18" charset="0"/>
                          <a:cs typeface="Times New Roman" panose="02020603050405020304" pitchFamily="18" charset="0"/>
                        </a:rPr>
                        <a:t>testing</a:t>
                      </a:r>
                      <a:r>
                        <a:rPr lang="ro-MD" sz="1500" dirty="0">
                          <a:effectLst/>
                          <a:latin typeface="Times New Roman" panose="02020603050405020304" pitchFamily="18" charset="0"/>
                          <a:cs typeface="Times New Roman" panose="02020603050405020304" pitchFamily="18" charset="0"/>
                        </a:rPr>
                        <a:t>;                Testarea securității;</a:t>
                      </a:r>
                      <a:endParaRPr lang="en-US" sz="1500" dirty="0">
                        <a:effectLst/>
                        <a:latin typeface="Times New Roman" panose="02020603050405020304" pitchFamily="18" charset="0"/>
                        <a:cs typeface="Times New Roman" panose="02020603050405020304" pitchFamily="18" charset="0"/>
                      </a:endParaRPr>
                    </a:p>
                    <a:p>
                      <a:pPr fontAlgn="t"/>
                      <a:r>
                        <a:rPr lang="en-US" sz="1500" dirty="0">
                          <a:effectLst/>
                          <a:latin typeface="Times New Roman" panose="02020603050405020304" pitchFamily="18" charset="0"/>
                          <a:cs typeface="Times New Roman" panose="02020603050405020304" pitchFamily="18" charset="0"/>
                        </a:rPr>
                        <a:t>• Load testing</a:t>
                      </a:r>
                      <a:r>
                        <a:rPr lang="ro-MD" sz="1500" dirty="0">
                          <a:effectLst/>
                          <a:latin typeface="Times New Roman" panose="02020603050405020304" pitchFamily="18" charset="0"/>
                          <a:cs typeface="Times New Roman" panose="02020603050405020304" pitchFamily="18" charset="0"/>
                        </a:rPr>
                        <a:t>;</a:t>
                      </a:r>
                      <a:r>
                        <a:rPr lang="en-US" sz="1500" dirty="0">
                          <a:effectLst/>
                          <a:latin typeface="Times New Roman" panose="02020603050405020304" pitchFamily="18" charset="0"/>
                          <a:cs typeface="Times New Roman" panose="02020603050405020304" pitchFamily="18" charset="0"/>
                        </a:rPr>
                        <a:t>         </a:t>
                      </a:r>
                      <a:r>
                        <a:rPr lang="ro-MD" sz="1500" dirty="0">
                          <a:effectLst/>
                          <a:latin typeface="Times New Roman" panose="02020603050405020304" pitchFamily="18" charset="0"/>
                          <a:cs typeface="Times New Roman" panose="02020603050405020304" pitchFamily="18" charset="0"/>
                        </a:rPr>
                        <a:t>                   Testarea instalării;</a:t>
                      </a:r>
                      <a:endParaRPr lang="en-US" sz="1500" dirty="0">
                        <a:effectLst/>
                        <a:latin typeface="Times New Roman" panose="02020603050405020304" pitchFamily="18" charset="0"/>
                        <a:cs typeface="Times New Roman" panose="02020603050405020304" pitchFamily="18" charset="0"/>
                      </a:endParaRPr>
                    </a:p>
                    <a:p>
                      <a:pPr fontAlgn="t"/>
                      <a:r>
                        <a:rPr lang="en-US" sz="1500" dirty="0">
                          <a:effectLst/>
                          <a:latin typeface="Times New Roman" panose="02020603050405020304" pitchFamily="18" charset="0"/>
                          <a:cs typeface="Times New Roman" panose="02020603050405020304" pitchFamily="18" charset="0"/>
                        </a:rPr>
                        <a:t>• Stress testing</a:t>
                      </a:r>
                      <a:r>
                        <a:rPr lang="ro-MD" sz="1500"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     </a:t>
                      </a:r>
                      <a:r>
                        <a:rPr lang="ro-MD" sz="1500"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 </a:t>
                      </a:r>
                      <a:r>
                        <a:rPr kumimoji="0" lang="en-US" sz="15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Testarea</a:t>
                      </a: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5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volumului</a:t>
                      </a:r>
                      <a:r>
                        <a:rPr kumimoji="0" lang="ro-MD"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fontAlgn="t"/>
                      <a:r>
                        <a:rPr lang="en-US" sz="1500" dirty="0">
                          <a:effectLst/>
                          <a:latin typeface="Times New Roman" panose="02020603050405020304" pitchFamily="18" charset="0"/>
                          <a:cs typeface="Times New Roman" panose="02020603050405020304" pitchFamily="18" charset="0"/>
                        </a:rPr>
                        <a:t>• </a:t>
                      </a: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Recovery </a:t>
                      </a:r>
                      <a:r>
                        <a:rPr kumimoji="0" lang="en-US" sz="15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testin</a:t>
                      </a:r>
                      <a:r>
                        <a:rPr kumimoji="0" lang="ro-MD"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a:t>
                      </a:r>
                      <a:endParaRPr lang="en-US" sz="1500" dirty="0">
                        <a:effectLst/>
                        <a:latin typeface="Times New Roman" panose="02020603050405020304" pitchFamily="18" charset="0"/>
                        <a:cs typeface="Times New Roman" panose="02020603050405020304" pitchFamily="18" charset="0"/>
                      </a:endParaRPr>
                    </a:p>
                  </a:txBody>
                  <a:tcPr marL="76200" marR="76200" marT="76200" marB="76200">
                    <a:solidFill>
                      <a:schemeClr val="tx1">
                        <a:lumMod val="85000"/>
                      </a:schemeClr>
                    </a:solidFill>
                  </a:tcPr>
                </a:tc>
                <a:extLst>
                  <a:ext uri="{0D108BD9-81ED-4DB2-BD59-A6C34878D82A}">
                    <a16:rowId xmlns:a16="http://schemas.microsoft.com/office/drawing/2014/main" val="2624593520"/>
                  </a:ext>
                </a:extLst>
              </a:tr>
              <a:tr h="522148">
                <a:tc>
                  <a:txBody>
                    <a:bodyPr/>
                    <a:lstStyle/>
                    <a:p>
                      <a:pPr fontAlgn="t"/>
                      <a:r>
                        <a:rPr lang="en-US" sz="1500" dirty="0" err="1">
                          <a:effectLst/>
                          <a:latin typeface="Times New Roman" panose="02020603050405020304" pitchFamily="18" charset="0"/>
                          <a:cs typeface="Times New Roman" panose="02020603050405020304" pitchFamily="18" charset="0"/>
                        </a:rPr>
                        <a:t>Testează</a:t>
                      </a:r>
                      <a:r>
                        <a:rPr lang="en-US" sz="1500" dirty="0">
                          <a:effectLst/>
                          <a:latin typeface="Times New Roman" panose="02020603050405020304" pitchFamily="18" charset="0"/>
                          <a:cs typeface="Times New Roman" panose="02020603050405020304" pitchFamily="18" charset="0"/>
                        </a:rPr>
                        <a:t> conform </a:t>
                      </a:r>
                      <a:r>
                        <a:rPr lang="en-US" sz="1500" dirty="0" err="1">
                          <a:effectLst/>
                          <a:latin typeface="Times New Roman" panose="02020603050405020304" pitchFamily="18" charset="0"/>
                          <a:cs typeface="Times New Roman" panose="02020603050405020304" pitchFamily="18" charset="0"/>
                        </a:rPr>
                        <a:t>cerințelor</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clientului</a:t>
                      </a:r>
                      <a:r>
                        <a:rPr lang="en-US" sz="1500" dirty="0">
                          <a:effectLst/>
                          <a:latin typeface="Times New Roman" panose="02020603050405020304" pitchFamily="18" charset="0"/>
                          <a:cs typeface="Times New Roman" panose="02020603050405020304" pitchFamily="18" charset="0"/>
                        </a:rPr>
                        <a:t>.</a:t>
                      </a:r>
                    </a:p>
                  </a:txBody>
                  <a:tcPr marL="76200" marR="76200" marT="76200" marB="76200">
                    <a:solidFill>
                      <a:schemeClr val="tx1">
                        <a:lumMod val="85000"/>
                      </a:schemeClr>
                    </a:solidFill>
                  </a:tcPr>
                </a:tc>
                <a:tc>
                  <a:txBody>
                    <a:bodyPr/>
                    <a:lstStyle/>
                    <a:p>
                      <a:pPr fontAlgn="t"/>
                      <a:r>
                        <a:rPr lang="en-US" sz="1500" dirty="0" err="1">
                          <a:effectLst/>
                          <a:latin typeface="Times New Roman" panose="02020603050405020304" pitchFamily="18" charset="0"/>
                          <a:cs typeface="Times New Roman" panose="02020603050405020304" pitchFamily="18" charset="0"/>
                        </a:rPr>
                        <a:t>Testează</a:t>
                      </a:r>
                      <a:r>
                        <a:rPr lang="en-US" sz="1500" dirty="0">
                          <a:effectLst/>
                          <a:latin typeface="Times New Roman" panose="02020603050405020304" pitchFamily="18" charset="0"/>
                          <a:cs typeface="Times New Roman" panose="02020603050405020304" pitchFamily="18" charset="0"/>
                        </a:rPr>
                        <a:t> conform </a:t>
                      </a:r>
                      <a:r>
                        <a:rPr lang="en-US" sz="1500" dirty="0" err="1">
                          <a:effectLst/>
                          <a:latin typeface="Times New Roman" panose="02020603050405020304" pitchFamily="18" charset="0"/>
                          <a:cs typeface="Times New Roman" panose="02020603050405020304" pitchFamily="18" charset="0"/>
                        </a:rPr>
                        <a:t>așteptărilor</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clien</a:t>
                      </a:r>
                      <a:r>
                        <a:rPr lang="ro-MD" sz="1500" dirty="0" err="1">
                          <a:effectLst/>
                          <a:latin typeface="Times New Roman" panose="02020603050405020304" pitchFamily="18" charset="0"/>
                          <a:cs typeface="Times New Roman" panose="02020603050405020304" pitchFamily="18" charset="0"/>
                        </a:rPr>
                        <a:t>tului</a:t>
                      </a:r>
                      <a:r>
                        <a:rPr lang="en-US" sz="1500" dirty="0">
                          <a:effectLst/>
                          <a:latin typeface="Times New Roman" panose="02020603050405020304" pitchFamily="18" charset="0"/>
                          <a:cs typeface="Times New Roman" panose="02020603050405020304" pitchFamily="18" charset="0"/>
                        </a:rPr>
                        <a:t>.</a:t>
                      </a:r>
                    </a:p>
                  </a:txBody>
                  <a:tcPr marL="76200" marR="76200" marT="76200" marB="76200">
                    <a:solidFill>
                      <a:schemeClr val="tx1">
                        <a:lumMod val="85000"/>
                      </a:schemeClr>
                    </a:solidFill>
                  </a:tcPr>
                </a:tc>
                <a:extLst>
                  <a:ext uri="{0D108BD9-81ED-4DB2-BD59-A6C34878D82A}">
                    <a16:rowId xmlns:a16="http://schemas.microsoft.com/office/drawing/2014/main" val="936954891"/>
                  </a:ext>
                </a:extLst>
              </a:tr>
              <a:tr h="522148">
                <a:tc>
                  <a:txBody>
                    <a:bodyPr/>
                    <a:lstStyle/>
                    <a:p>
                      <a:pPr fontAlgn="t"/>
                      <a:r>
                        <a:rPr lang="en-US" sz="1500" dirty="0" err="1">
                          <a:effectLst/>
                          <a:latin typeface="Times New Roman" panose="02020603050405020304" pitchFamily="18" charset="0"/>
                          <a:cs typeface="Times New Roman" panose="02020603050405020304" pitchFamily="18" charset="0"/>
                        </a:rPr>
                        <a:t>Testează</a:t>
                      </a:r>
                      <a:r>
                        <a:rPr lang="en-US" sz="1500" dirty="0">
                          <a:effectLst/>
                          <a:latin typeface="Times New Roman" panose="02020603050405020304" pitchFamily="18" charset="0"/>
                          <a:cs typeface="Times New Roman" panose="02020603050405020304" pitchFamily="18" charset="0"/>
                        </a:rPr>
                        <a:t> </a:t>
                      </a:r>
                      <a:r>
                        <a:rPr lang="en-US" sz="1500" b="1" dirty="0">
                          <a:effectLst/>
                          <a:latin typeface="Times New Roman" panose="02020603050405020304" pitchFamily="18" charset="0"/>
                          <a:cs typeface="Times New Roman" panose="02020603050405020304" pitchFamily="18" charset="0"/>
                        </a:rPr>
                        <a:t>„Ce” </a:t>
                      </a:r>
                      <a:r>
                        <a:rPr lang="en-US" sz="1500" dirty="0">
                          <a:effectLst/>
                          <a:latin typeface="Times New Roman" panose="02020603050405020304" pitchFamily="18" charset="0"/>
                          <a:cs typeface="Times New Roman" panose="02020603050405020304" pitchFamily="18" charset="0"/>
                        </a:rPr>
                        <a:t>face </a:t>
                      </a:r>
                      <a:r>
                        <a:rPr lang="en-US" sz="1500" dirty="0" err="1">
                          <a:effectLst/>
                          <a:latin typeface="Times New Roman" panose="02020603050405020304" pitchFamily="18" charset="0"/>
                          <a:cs typeface="Times New Roman" panose="02020603050405020304" pitchFamily="18" charset="0"/>
                        </a:rPr>
                        <a:t>produsul</a:t>
                      </a:r>
                      <a:r>
                        <a:rPr lang="en-US" sz="1500" dirty="0">
                          <a:effectLst/>
                          <a:latin typeface="Times New Roman" panose="02020603050405020304" pitchFamily="18" charset="0"/>
                          <a:cs typeface="Times New Roman" panose="02020603050405020304" pitchFamily="18" charset="0"/>
                        </a:rPr>
                        <a:t>. </a:t>
                      </a:r>
                    </a:p>
                  </a:txBody>
                  <a:tcPr marL="76200" marR="76200" marT="76200" marB="76200">
                    <a:solidFill>
                      <a:schemeClr val="tx1">
                        <a:lumMod val="85000"/>
                      </a:schemeClr>
                    </a:solidFill>
                  </a:tcPr>
                </a:tc>
                <a:tc>
                  <a:txBody>
                    <a:bodyPr/>
                    <a:lstStyle/>
                    <a:p>
                      <a:pPr fontAlgn="t"/>
                      <a:r>
                        <a:rPr lang="ro-MD" sz="1500" noProof="0" dirty="0">
                          <a:effectLst/>
                          <a:latin typeface="Times New Roman" panose="02020603050405020304" pitchFamily="18" charset="0"/>
                          <a:cs typeface="Times New Roman" panose="02020603050405020304" pitchFamily="18" charset="0"/>
                        </a:rPr>
                        <a:t>Testează</a:t>
                      </a:r>
                      <a:r>
                        <a:rPr lang="en-US" sz="1500" dirty="0">
                          <a:effectLst/>
                          <a:latin typeface="Times New Roman" panose="02020603050405020304" pitchFamily="18" charset="0"/>
                          <a:cs typeface="Times New Roman" panose="02020603050405020304" pitchFamily="18" charset="0"/>
                        </a:rPr>
                        <a:t> </a:t>
                      </a:r>
                      <a:r>
                        <a:rPr lang="en-US" sz="1500" b="1" dirty="0">
                          <a:effectLst/>
                          <a:latin typeface="Times New Roman" panose="02020603050405020304" pitchFamily="18" charset="0"/>
                          <a:cs typeface="Times New Roman" panose="02020603050405020304" pitchFamily="18" charset="0"/>
                        </a:rPr>
                        <a:t>„C</a:t>
                      </a:r>
                      <a:r>
                        <a:rPr lang="ro-MD" sz="1500" b="1" dirty="0">
                          <a:effectLst/>
                          <a:latin typeface="Times New Roman" panose="02020603050405020304" pitchFamily="18" charset="0"/>
                          <a:cs typeface="Times New Roman" panose="02020603050405020304" pitchFamily="18" charset="0"/>
                        </a:rPr>
                        <a:t>at de bine</a:t>
                      </a:r>
                      <a:r>
                        <a:rPr lang="en-US" sz="1500" b="1" dirty="0">
                          <a:effectLst/>
                          <a:latin typeface="Times New Roman" panose="02020603050405020304" pitchFamily="18" charset="0"/>
                          <a:cs typeface="Times New Roman" panose="02020603050405020304" pitchFamily="18" charset="0"/>
                        </a:rPr>
                        <a:t>”</a:t>
                      </a:r>
                      <a:r>
                        <a:rPr lang="ro-MD" sz="1500" b="1" dirty="0">
                          <a:effectLst/>
                          <a:latin typeface="Times New Roman" panose="02020603050405020304" pitchFamily="18" charset="0"/>
                          <a:cs typeface="Times New Roman" panose="02020603050405020304" pitchFamily="18" charset="0"/>
                        </a:rPr>
                        <a:t> </a:t>
                      </a:r>
                      <a:r>
                        <a:rPr lang="ro-MD" sz="1500" dirty="0">
                          <a:effectLst/>
                          <a:latin typeface="Times New Roman" panose="02020603050405020304" pitchFamily="18" charset="0"/>
                          <a:cs typeface="Times New Roman" panose="02020603050405020304" pitchFamily="18" charset="0"/>
                        </a:rPr>
                        <a:t>își</a:t>
                      </a:r>
                      <a:r>
                        <a:rPr lang="en-US" sz="1500" dirty="0">
                          <a:effectLst/>
                          <a:latin typeface="Times New Roman" panose="02020603050405020304" pitchFamily="18" charset="0"/>
                          <a:cs typeface="Times New Roman" panose="02020603050405020304" pitchFamily="18" charset="0"/>
                        </a:rPr>
                        <a:t> face </a:t>
                      </a:r>
                      <a:r>
                        <a:rPr lang="ro-MD" sz="1500" dirty="0">
                          <a:effectLst/>
                          <a:latin typeface="Times New Roman" panose="02020603050405020304" pitchFamily="18" charset="0"/>
                          <a:cs typeface="Times New Roman" panose="02020603050405020304" pitchFamily="18" charset="0"/>
                        </a:rPr>
                        <a:t>treaba </a:t>
                      </a:r>
                      <a:r>
                        <a:rPr lang="ro-MD" sz="1500" noProof="0" dirty="0">
                          <a:effectLst/>
                          <a:latin typeface="Times New Roman" panose="02020603050405020304" pitchFamily="18" charset="0"/>
                          <a:cs typeface="Times New Roman" panose="02020603050405020304" pitchFamily="18" charset="0"/>
                        </a:rPr>
                        <a:t>produsul</a:t>
                      </a:r>
                      <a:r>
                        <a:rPr lang="en-US" sz="1500" dirty="0">
                          <a:effectLst/>
                          <a:latin typeface="Times New Roman" panose="02020603050405020304" pitchFamily="18" charset="0"/>
                          <a:cs typeface="Times New Roman" panose="02020603050405020304" pitchFamily="18" charset="0"/>
                        </a:rPr>
                        <a:t>. </a:t>
                      </a:r>
                    </a:p>
                  </a:txBody>
                  <a:tcPr marL="76200" marR="76200" marT="76200" marB="76200">
                    <a:solidFill>
                      <a:schemeClr val="tx1">
                        <a:lumMod val="85000"/>
                      </a:schemeClr>
                    </a:solidFill>
                  </a:tcPr>
                </a:tc>
                <a:extLst>
                  <a:ext uri="{0D108BD9-81ED-4DB2-BD59-A6C34878D82A}">
                    <a16:rowId xmlns:a16="http://schemas.microsoft.com/office/drawing/2014/main" val="2187177549"/>
                  </a:ext>
                </a:extLst>
              </a:tr>
            </a:tbl>
          </a:graphicData>
        </a:graphic>
      </p:graphicFrame>
    </p:spTree>
    <p:extLst>
      <p:ext uri="{BB962C8B-B14F-4D97-AF65-F5344CB8AC3E}">
        <p14:creationId xmlns:p14="http://schemas.microsoft.com/office/powerpoint/2010/main" val="63963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39881-1150-48C4-8108-98D7DF1A4688}"/>
              </a:ext>
            </a:extLst>
          </p:cNvPr>
          <p:cNvSpPr>
            <a:spLocks noGrp="1"/>
          </p:cNvSpPr>
          <p:nvPr>
            <p:ph idx="1"/>
          </p:nvPr>
        </p:nvSpPr>
        <p:spPr>
          <a:xfrm>
            <a:off x="264695" y="1318962"/>
            <a:ext cx="4375484" cy="4220076"/>
          </a:xfrm>
        </p:spPr>
        <p:txBody>
          <a:bodyPr>
            <a:normAutofit/>
          </a:bodyPr>
          <a:lstStyle/>
          <a:p>
            <a:pPr marL="0" indent="0">
              <a:buNone/>
            </a:pPr>
            <a:r>
              <a:rPr lang="ro-MD" b="1" dirty="0">
                <a:latin typeface="Times New Roman" panose="02020603050405020304" pitchFamily="18" charset="0"/>
                <a:cs typeface="Times New Roman" panose="02020603050405020304" pitchFamily="18" charset="0"/>
              </a:rPr>
              <a:t>	</a:t>
            </a:r>
            <a:r>
              <a:rPr lang="ro-MD" b="1" dirty="0">
                <a:solidFill>
                  <a:schemeClr val="tx1"/>
                </a:solidFill>
                <a:latin typeface="Times New Roman" panose="02020603050405020304" pitchFamily="18" charset="0"/>
                <a:cs typeface="Times New Roman" panose="02020603050405020304" pitchFamily="18" charset="0"/>
              </a:rPr>
              <a:t>•</a:t>
            </a:r>
            <a:r>
              <a:rPr lang="ro-MD" b="1" dirty="0">
                <a:latin typeface="Times New Roman" panose="02020603050405020304" pitchFamily="18" charset="0"/>
                <a:cs typeface="Times New Roman" panose="02020603050405020304" pitchFamily="18" charset="0"/>
              </a:rPr>
              <a:t> </a:t>
            </a:r>
            <a:r>
              <a:rPr lang="ro-MD" sz="1600" b="1" u="sng" dirty="0">
                <a:latin typeface="Times New Roman" panose="02020603050405020304" pitchFamily="18" charset="0"/>
                <a:cs typeface="Times New Roman" panose="02020603050405020304" pitchFamily="18" charset="0"/>
              </a:rPr>
              <a:t>Tehnici de testare a cutiei negre. </a:t>
            </a:r>
          </a:p>
          <a:p>
            <a:pPr marL="0" indent="0">
              <a:buNone/>
            </a:pPr>
            <a:r>
              <a:rPr lang="ro-MD" sz="1600" b="1" dirty="0">
                <a:latin typeface="Times New Roman" panose="02020603050405020304" pitchFamily="18" charset="0"/>
                <a:cs typeface="Times New Roman" panose="02020603050405020304" pitchFamily="18" charset="0"/>
              </a:rPr>
              <a:t>	</a:t>
            </a:r>
            <a:r>
              <a:rPr lang="ro-MD" sz="1500" dirty="0">
                <a:solidFill>
                  <a:schemeClr val="tx1"/>
                </a:solidFill>
                <a:latin typeface="Times New Roman" panose="02020603050405020304" pitchFamily="18" charset="0"/>
                <a:cs typeface="Times New Roman" panose="02020603050405020304" pitchFamily="18" charset="0"/>
              </a:rPr>
              <a:t>1. </a:t>
            </a:r>
            <a:r>
              <a:rPr lang="ro-MD" sz="1500" dirty="0">
                <a:latin typeface="Times New Roman" panose="02020603050405020304" pitchFamily="18" charset="0"/>
                <a:cs typeface="Times New Roman" panose="02020603050405020304" pitchFamily="18" charset="0"/>
              </a:rPr>
              <a:t>Partiționarea echivalenței</a:t>
            </a:r>
          </a:p>
          <a:p>
            <a:pPr marL="0" indent="0">
              <a:buNone/>
            </a:pPr>
            <a:r>
              <a:rPr lang="ro-MD" sz="1500" dirty="0">
                <a:latin typeface="Times New Roman" panose="02020603050405020304" pitchFamily="18" charset="0"/>
                <a:cs typeface="Times New Roman" panose="02020603050405020304" pitchFamily="18" charset="0"/>
              </a:rPr>
              <a:t>	</a:t>
            </a:r>
            <a:r>
              <a:rPr lang="ro-MD" sz="1500" dirty="0">
                <a:solidFill>
                  <a:schemeClr val="tx1"/>
                </a:solidFill>
                <a:latin typeface="Times New Roman" panose="02020603050405020304" pitchFamily="18" charset="0"/>
                <a:cs typeface="Times New Roman" panose="02020603050405020304" pitchFamily="18" charset="0"/>
              </a:rPr>
              <a:t>2. </a:t>
            </a:r>
            <a:r>
              <a:rPr lang="ro-MD" sz="1500" dirty="0">
                <a:latin typeface="Times New Roman" panose="02020603050405020304" pitchFamily="18" charset="0"/>
                <a:cs typeface="Times New Roman" panose="02020603050405020304" pitchFamily="18" charset="0"/>
              </a:rPr>
              <a:t>Analiza valorii limită</a:t>
            </a:r>
          </a:p>
          <a:p>
            <a:pPr marL="0" indent="0">
              <a:buNone/>
            </a:pPr>
            <a:r>
              <a:rPr lang="ro-MD" sz="1500" dirty="0">
                <a:latin typeface="Times New Roman" panose="02020603050405020304" pitchFamily="18" charset="0"/>
                <a:cs typeface="Times New Roman" panose="02020603050405020304" pitchFamily="18" charset="0"/>
              </a:rPr>
              <a:t>	</a:t>
            </a:r>
            <a:r>
              <a:rPr lang="ro-MD" sz="1500" dirty="0">
                <a:solidFill>
                  <a:schemeClr val="tx1"/>
                </a:solidFill>
                <a:latin typeface="Times New Roman" panose="02020603050405020304" pitchFamily="18" charset="0"/>
                <a:cs typeface="Times New Roman" panose="02020603050405020304" pitchFamily="18" charset="0"/>
              </a:rPr>
              <a:t>3. </a:t>
            </a:r>
            <a:r>
              <a:rPr lang="ro-MD" sz="1500" dirty="0">
                <a:latin typeface="Times New Roman" panose="02020603050405020304" pitchFamily="18" charset="0"/>
                <a:cs typeface="Times New Roman" panose="02020603050405020304" pitchFamily="18" charset="0"/>
              </a:rPr>
              <a:t>Testarea tabelului decizional</a:t>
            </a:r>
          </a:p>
          <a:p>
            <a:pPr marL="0" indent="0">
              <a:buNone/>
            </a:pPr>
            <a:r>
              <a:rPr lang="ro-MD" sz="1500" dirty="0">
                <a:latin typeface="Times New Roman" panose="02020603050405020304" pitchFamily="18" charset="0"/>
                <a:cs typeface="Times New Roman" panose="02020603050405020304" pitchFamily="18" charset="0"/>
              </a:rPr>
              <a:t>	</a:t>
            </a:r>
            <a:r>
              <a:rPr lang="ro-MD" sz="1500" dirty="0">
                <a:solidFill>
                  <a:schemeClr val="tx1"/>
                </a:solidFill>
                <a:latin typeface="Times New Roman" panose="02020603050405020304" pitchFamily="18" charset="0"/>
                <a:cs typeface="Times New Roman" panose="02020603050405020304" pitchFamily="18" charset="0"/>
              </a:rPr>
              <a:t>4. </a:t>
            </a:r>
            <a:r>
              <a:rPr lang="ro-MD" sz="1500" dirty="0">
                <a:latin typeface="Times New Roman" panose="02020603050405020304" pitchFamily="18" charset="0"/>
                <a:cs typeface="Times New Roman" panose="02020603050405020304" pitchFamily="18" charset="0"/>
              </a:rPr>
              <a:t>Testarea tranziției de sta</a:t>
            </a:r>
            <a:r>
              <a:rPr lang="en-US" sz="1500" dirty="0">
                <a:latin typeface="Times New Roman" panose="02020603050405020304" pitchFamily="18" charset="0"/>
                <a:cs typeface="Times New Roman" panose="02020603050405020304" pitchFamily="18" charset="0"/>
              </a:rPr>
              <a:t>re</a:t>
            </a:r>
            <a:endParaRPr lang="ro-MD" sz="1500" dirty="0">
              <a:latin typeface="Times New Roman" panose="02020603050405020304" pitchFamily="18" charset="0"/>
              <a:cs typeface="Times New Roman" panose="02020603050405020304" pitchFamily="18" charset="0"/>
            </a:endParaRPr>
          </a:p>
          <a:p>
            <a:pPr marL="0" indent="0">
              <a:buNone/>
            </a:pPr>
            <a:r>
              <a:rPr lang="ro-MD" sz="1500" dirty="0">
                <a:latin typeface="Times New Roman" panose="02020603050405020304" pitchFamily="18" charset="0"/>
                <a:cs typeface="Times New Roman" panose="02020603050405020304" pitchFamily="18" charset="0"/>
              </a:rPr>
              <a:t>	</a:t>
            </a:r>
            <a:r>
              <a:rPr lang="ro-MD" sz="1500" dirty="0">
                <a:solidFill>
                  <a:schemeClr val="tx1"/>
                </a:solidFill>
                <a:latin typeface="Times New Roman" panose="02020603050405020304" pitchFamily="18" charset="0"/>
                <a:cs typeface="Times New Roman" panose="02020603050405020304" pitchFamily="18" charset="0"/>
              </a:rPr>
              <a:t>5. </a:t>
            </a:r>
            <a:r>
              <a:rPr lang="ro-MD" sz="1500" dirty="0">
                <a:latin typeface="Times New Roman" panose="02020603050405020304" pitchFamily="18" charset="0"/>
                <a:cs typeface="Times New Roman" panose="02020603050405020304" pitchFamily="18" charset="0"/>
              </a:rPr>
              <a:t>Metode de testare bazate pe grafice</a:t>
            </a:r>
          </a:p>
          <a:p>
            <a:pPr marL="0" lvl="0" indent="0">
              <a:buClr>
                <a:prstClr val="white"/>
              </a:buClr>
              <a:buNone/>
            </a:pPr>
            <a:r>
              <a:rPr lang="ro-MD" sz="1500" dirty="0">
                <a:latin typeface="Times New Roman" panose="02020603050405020304" pitchFamily="18" charset="0"/>
                <a:cs typeface="Times New Roman" panose="02020603050405020304" pitchFamily="18" charset="0"/>
              </a:rPr>
              <a:t>	</a:t>
            </a:r>
            <a:r>
              <a:rPr lang="ro-MD" sz="1500" dirty="0">
                <a:solidFill>
                  <a:schemeClr val="tx1"/>
                </a:solidFill>
                <a:latin typeface="Times New Roman" panose="02020603050405020304" pitchFamily="18" charset="0"/>
                <a:cs typeface="Times New Roman" panose="02020603050405020304" pitchFamily="18" charset="0"/>
              </a:rPr>
              <a:t>6. </a:t>
            </a:r>
            <a:r>
              <a:rPr lang="ro-MD" sz="1500" dirty="0">
                <a:solidFill>
                  <a:srgbClr val="146194">
                    <a:lumMod val="75000"/>
                  </a:srgbClr>
                </a:solidFill>
                <a:latin typeface="Times New Roman" panose="02020603050405020304" pitchFamily="18" charset="0"/>
                <a:cs typeface="Times New Roman" panose="02020603050405020304" pitchFamily="18" charset="0"/>
              </a:rPr>
              <a:t>Testarea comparativă.</a:t>
            </a:r>
          </a:p>
          <a:p>
            <a:pPr marL="0" indent="0">
              <a:buNone/>
            </a:pPr>
            <a:endParaRPr lang="ro-MD" sz="1500" dirty="0">
              <a:latin typeface="Times New Roman" panose="02020603050405020304" pitchFamily="18" charset="0"/>
              <a:cs typeface="Times New Roman" panose="02020603050405020304" pitchFamily="18" charset="0"/>
            </a:endParaRPr>
          </a:p>
          <a:p>
            <a:pPr marL="0" indent="0">
              <a:buNone/>
            </a:pPr>
            <a:r>
              <a:rPr lang="ro-MD" sz="1500" dirty="0">
                <a:latin typeface="Times New Roman" panose="02020603050405020304" pitchFamily="18" charset="0"/>
                <a:cs typeface="Times New Roman" panose="02020603050405020304" pitchFamily="18" charset="0"/>
              </a:rPr>
              <a:t>	</a:t>
            </a:r>
            <a:endParaRPr lang="ro-MD" sz="1600" b="1" dirty="0">
              <a:cs typeface="Times New Roman" panose="02020603050405020304" pitchFamily="18" charset="0"/>
            </a:endParaRPr>
          </a:p>
          <a:p>
            <a:pPr marL="0" indent="0">
              <a:buNone/>
            </a:pPr>
            <a:endParaRPr lang="ro-MD" sz="1800" dirty="0">
              <a:cs typeface="Times New Roman" panose="02020603050405020304" pitchFamily="18" charset="0"/>
            </a:endParaRPr>
          </a:p>
          <a:p>
            <a:pPr marL="0" indent="0">
              <a:buNone/>
            </a:pPr>
            <a:endParaRPr lang="ro-MD"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EF059E9-74FC-40E8-9E88-68BA600BD661}"/>
              </a:ext>
            </a:extLst>
          </p:cNvPr>
          <p:cNvSpPr txBox="1">
            <a:spLocks/>
          </p:cNvSpPr>
          <p:nvPr/>
        </p:nvSpPr>
        <p:spPr>
          <a:xfrm>
            <a:off x="3181141" y="828267"/>
            <a:ext cx="5204074" cy="546835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ro-MD" sz="1600" b="1" dirty="0">
                <a:cs typeface="Times New Roman" panose="02020603050405020304" pitchFamily="18" charset="0"/>
              </a:rPr>
              <a:t> 		</a:t>
            </a:r>
            <a:r>
              <a:rPr lang="ro-MD" sz="1600" b="1" dirty="0">
                <a:solidFill>
                  <a:schemeClr val="tx1"/>
                </a:solidFill>
                <a:cs typeface="Times New Roman" panose="02020603050405020304" pitchFamily="18" charset="0"/>
              </a:rPr>
              <a:t>•</a:t>
            </a:r>
            <a:r>
              <a:rPr lang="ro-MD" sz="1600" b="1" dirty="0">
                <a:cs typeface="Times New Roman" panose="02020603050405020304" pitchFamily="18" charset="0"/>
              </a:rPr>
              <a:t> </a:t>
            </a:r>
            <a:r>
              <a:rPr lang="ro-MD" sz="1600" b="1" u="sng" dirty="0">
                <a:latin typeface="Times New Roman" panose="02020603050405020304" pitchFamily="18" charset="0"/>
                <a:cs typeface="Times New Roman" panose="02020603050405020304" pitchFamily="18" charset="0"/>
              </a:rPr>
              <a:t>Tehnici de testare a cutiei albe. </a:t>
            </a:r>
            <a:endParaRPr lang="en-US" sz="1600" b="1" u="sng" dirty="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r>
              <a:rPr lang="ro-MD" sz="2100" dirty="0">
                <a:latin typeface="Times New Roman" panose="02020603050405020304" pitchFamily="18" charset="0"/>
                <a:cs typeface="Times New Roman" panose="02020603050405020304" pitchFamily="18" charset="0"/>
              </a:rPr>
              <a:t>	</a:t>
            </a:r>
            <a:r>
              <a:rPr lang="ro-MD"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1</a:t>
            </a:r>
            <a:r>
              <a:rPr lang="ro-MD"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Statement Coverage</a:t>
            </a:r>
            <a:r>
              <a:rPr lang="ro-MD"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r>
              <a:rPr lang="ro-MD"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2</a:t>
            </a:r>
            <a:r>
              <a:rPr lang="ro-MD"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Decision Coverage</a:t>
            </a:r>
            <a:r>
              <a:rPr lang="ro-MD"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r>
              <a:rPr lang="ro-MD"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3</a:t>
            </a:r>
            <a:r>
              <a:rPr lang="ro-MD"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Branch Coverage</a:t>
            </a:r>
            <a:r>
              <a:rPr lang="ro-MD"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r>
              <a:rPr lang="ro-MD"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4</a:t>
            </a:r>
            <a:r>
              <a:rPr lang="ro-MD"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Condition Coverage</a:t>
            </a:r>
            <a:r>
              <a:rPr lang="ro-MD"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r>
              <a:rPr lang="ro-MD"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5</a:t>
            </a:r>
            <a:r>
              <a:rPr lang="ro-MD"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Multiple Condition Coverage</a:t>
            </a:r>
            <a:r>
              <a:rPr lang="ro-MD"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r>
              <a:rPr lang="ro-MD"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6</a:t>
            </a:r>
            <a:r>
              <a:rPr lang="ro-MD"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Finite State Machine Coverage</a:t>
            </a:r>
            <a:r>
              <a:rPr lang="ro-MD"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r>
              <a:rPr lang="ro-MD"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7</a:t>
            </a:r>
            <a:r>
              <a:rPr lang="ro-MD"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Path Coverage</a:t>
            </a:r>
            <a:r>
              <a:rPr lang="ro-MD"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r>
              <a:rPr lang="ro-MD"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8</a:t>
            </a:r>
            <a:r>
              <a:rPr lang="ro-MD"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Control flow testing</a:t>
            </a:r>
            <a:r>
              <a:rPr lang="ro-MD"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Font typeface="Wingdings 3" panose="05040102010807070707" pitchFamily="18" charset="2"/>
              <a:buNone/>
            </a:pPr>
            <a:r>
              <a:rPr lang="ro-MD"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9</a:t>
            </a:r>
            <a:r>
              <a:rPr lang="ro-MD"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Data flow testing</a:t>
            </a:r>
            <a:r>
              <a:rPr lang="ro-MD" sz="1600" dirty="0">
                <a:latin typeface="Times New Roman" panose="02020603050405020304" pitchFamily="18" charset="0"/>
                <a:cs typeface="Times New Roman" panose="02020603050405020304" pitchFamily="18" charset="0"/>
              </a:rPr>
              <a:t>.</a:t>
            </a:r>
          </a:p>
          <a:p>
            <a:pPr marL="0" indent="0">
              <a:buFont typeface="Wingdings 3" panose="05040102010807070707" pitchFamily="18" charset="2"/>
              <a:buNone/>
            </a:pPr>
            <a:endParaRPr lang="ro-MD"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01DC64E-7452-412B-90B1-992C8693B0C9}"/>
              </a:ext>
            </a:extLst>
          </p:cNvPr>
          <p:cNvSpPr txBox="1">
            <a:spLocks/>
          </p:cNvSpPr>
          <p:nvPr/>
        </p:nvSpPr>
        <p:spPr>
          <a:xfrm>
            <a:off x="684212" y="140275"/>
            <a:ext cx="11190955" cy="111100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ctr"/>
            <a:r>
              <a:rPr lang="ro-MD" b="1" dirty="0">
                <a:latin typeface="Times New Roman" panose="02020603050405020304" pitchFamily="18" charset="0"/>
                <a:cs typeface="Times New Roman" panose="02020603050405020304" pitchFamily="18" charset="0"/>
              </a:rPr>
              <a:t>Enumerați tehnicele de testare și grupați-le în categoria corespunzătoare  </a:t>
            </a:r>
            <a:endParaRPr lang="en-US" b="1" dirty="0">
              <a:latin typeface="Times New Roman" panose="02020603050405020304" pitchFamily="18" charset="0"/>
              <a:cs typeface="Times New Roman" panose="02020603050405020304" pitchFamily="18" charset="0"/>
            </a:endParaRPr>
          </a:p>
          <a:p>
            <a:pPr algn="ctr"/>
            <a:r>
              <a:rPr lang="ro-MD" b="1" dirty="0">
                <a:latin typeface="Times New Roman" panose="02020603050405020304" pitchFamily="18" charset="0"/>
                <a:cs typeface="Times New Roman" panose="02020603050405020304" pitchFamily="18" charset="0"/>
              </a:rPr>
              <a:t>(Black-Box, White-Box, </a:t>
            </a:r>
            <a:r>
              <a:rPr lang="ro-MD" b="1" dirty="0" err="1">
                <a:latin typeface="Times New Roman" panose="02020603050405020304" pitchFamily="18" charset="0"/>
                <a:cs typeface="Times New Roman" panose="02020603050405020304" pitchFamily="18" charset="0"/>
              </a:rPr>
              <a:t>Experience-Based</a:t>
            </a:r>
            <a:r>
              <a:rPr lang="ro-MD" b="1" dirty="0">
                <a:latin typeface="Times New Roman" panose="02020603050405020304" pitchFamily="18" charset="0"/>
                <a:cs typeface="Times New Roman" panose="02020603050405020304" pitchFamily="18" charset="0"/>
              </a:rPr>
              <a:t>).</a:t>
            </a:r>
            <a:endParaRPr lang="ro-MD" sz="1600" dirty="0">
              <a:cs typeface="Times New Roman" panose="02020603050405020304" pitchFamily="18" charset="0"/>
            </a:endParaRPr>
          </a:p>
        </p:txBody>
      </p:sp>
      <p:sp>
        <p:nvSpPr>
          <p:cNvPr id="7" name="Content Placeholder 2">
            <a:extLst>
              <a:ext uri="{FF2B5EF4-FFF2-40B4-BE49-F238E27FC236}">
                <a16:creationId xmlns:a16="http://schemas.microsoft.com/office/drawing/2014/main" id="{D338269F-B1CC-40A5-89B9-3B54E5075D18}"/>
              </a:ext>
            </a:extLst>
          </p:cNvPr>
          <p:cNvSpPr txBox="1">
            <a:spLocks/>
          </p:cNvSpPr>
          <p:nvPr/>
        </p:nvSpPr>
        <p:spPr>
          <a:xfrm>
            <a:off x="7551823" y="1001057"/>
            <a:ext cx="4203032" cy="532397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lvl="0" indent="0">
              <a:buClr>
                <a:prstClr val="white"/>
              </a:buClr>
              <a:buNone/>
            </a:pPr>
            <a:r>
              <a:rPr lang="ro-MD" sz="1600" b="1" dirty="0">
                <a:cs typeface="Times New Roman" panose="02020603050405020304" pitchFamily="18" charset="0"/>
              </a:rPr>
              <a:t> </a:t>
            </a:r>
            <a:r>
              <a:rPr lang="it-IT" sz="2100" b="1" dirty="0">
                <a:solidFill>
                  <a:prstClr val="white"/>
                </a:solidFill>
                <a:latin typeface="Times New Roman" panose="02020603050405020304" pitchFamily="18" charset="0"/>
                <a:cs typeface="Times New Roman" panose="02020603050405020304" pitchFamily="18" charset="0"/>
              </a:rPr>
              <a:t>•</a:t>
            </a:r>
            <a:r>
              <a:rPr lang="it-IT" sz="2100" b="1" dirty="0">
                <a:solidFill>
                  <a:srgbClr val="146194">
                    <a:lumMod val="75000"/>
                  </a:srgbClr>
                </a:solidFill>
                <a:latin typeface="Times New Roman" panose="02020603050405020304" pitchFamily="18" charset="0"/>
                <a:cs typeface="Times New Roman" panose="02020603050405020304" pitchFamily="18" charset="0"/>
              </a:rPr>
              <a:t> </a:t>
            </a:r>
            <a:r>
              <a:rPr lang="it-IT" sz="1600" b="1" u="sng" dirty="0">
                <a:solidFill>
                  <a:srgbClr val="146194">
                    <a:lumMod val="75000"/>
                  </a:srgbClr>
                </a:solidFill>
                <a:latin typeface="Times New Roman" panose="02020603050405020304" pitchFamily="18" charset="0"/>
                <a:cs typeface="Times New Roman" panose="02020603050405020304" pitchFamily="18" charset="0"/>
              </a:rPr>
              <a:t>Tehnici de testare </a:t>
            </a:r>
            <a:r>
              <a:rPr lang="ro-MD" sz="1600" b="1" u="sng" dirty="0">
                <a:solidFill>
                  <a:srgbClr val="146194">
                    <a:lumMod val="75000"/>
                  </a:srgbClr>
                </a:solidFill>
                <a:latin typeface="Times New Roman" panose="02020603050405020304" pitchFamily="18" charset="0"/>
                <a:cs typeface="Times New Roman" panose="02020603050405020304" pitchFamily="18" charset="0"/>
              </a:rPr>
              <a:t>pe bază de experiență</a:t>
            </a:r>
            <a:r>
              <a:rPr lang="it-IT" sz="1600" b="1" u="sng" dirty="0">
                <a:solidFill>
                  <a:srgbClr val="146194">
                    <a:lumMod val="75000"/>
                  </a:srgbClr>
                </a:solidFill>
                <a:latin typeface="Times New Roman" panose="02020603050405020304" pitchFamily="18" charset="0"/>
                <a:cs typeface="Times New Roman" panose="02020603050405020304" pitchFamily="18" charset="0"/>
              </a:rPr>
              <a:t>. </a:t>
            </a:r>
            <a:endParaRPr lang="ro-MD" sz="1600" b="1" u="sng" dirty="0">
              <a:solidFill>
                <a:srgbClr val="146194">
                  <a:lumMod val="75000"/>
                </a:srgbClr>
              </a:solidFill>
              <a:latin typeface="Times New Roman" panose="02020603050405020304" pitchFamily="18" charset="0"/>
              <a:cs typeface="Times New Roman" panose="02020603050405020304" pitchFamily="18" charset="0"/>
            </a:endParaRPr>
          </a:p>
          <a:p>
            <a:pPr marL="0" lvl="0" indent="0">
              <a:lnSpc>
                <a:spcPct val="107000"/>
              </a:lnSpc>
              <a:spcBef>
                <a:spcPts val="0"/>
              </a:spcBef>
              <a:spcAft>
                <a:spcPts val="800"/>
              </a:spcAft>
              <a:buClr>
                <a:prstClr val="white"/>
              </a:buClr>
              <a:buNone/>
            </a:pPr>
            <a:r>
              <a:rPr lang="en-US" sz="21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1</a:t>
            </a:r>
            <a:r>
              <a:rPr lang="ro-MD" sz="21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 </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Ad </a:t>
            </a:r>
            <a:r>
              <a:rPr lang="ro-MD" sz="1600" dirty="0" err="1">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hoc</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 </a:t>
            </a:r>
            <a:r>
              <a:rPr lang="ro-MD" sz="1600" dirty="0" err="1">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testing</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Clr>
                <a:prstClr val="white"/>
              </a:buClr>
              <a:buNone/>
            </a:pPr>
            <a:r>
              <a:rPr lang="ro-MD" sz="16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2. </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G</a:t>
            </a:r>
            <a:r>
              <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h</a:t>
            </a:r>
            <a:r>
              <a:rPr lang="ro-MD" sz="1600" dirty="0" err="1">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icirea</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 erorilor;</a:t>
            </a:r>
            <a:endPar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Clr>
                <a:prstClr val="white"/>
              </a:buClr>
              <a:buNone/>
            </a:pPr>
            <a:r>
              <a:rPr lang="ro-MD" sz="16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3. </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Testare </a:t>
            </a:r>
            <a:r>
              <a:rPr lang="ro-MD" sz="1600" dirty="0" err="1">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exp</a:t>
            </a:r>
            <a:r>
              <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l</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oratorie;</a:t>
            </a:r>
            <a:endPar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Clr>
                <a:prstClr val="white"/>
              </a:buClr>
              <a:buNone/>
            </a:pPr>
            <a:r>
              <a:rPr lang="ro-MD" sz="16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4. </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Tururi ex</a:t>
            </a:r>
            <a:r>
              <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p</a:t>
            </a:r>
            <a:r>
              <a:rPr lang="ro-MD" sz="1600" dirty="0" err="1">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loratorii</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Clr>
                <a:prstClr val="white"/>
              </a:buClr>
              <a:buNone/>
            </a:pPr>
            <a:r>
              <a:rPr lang="ro-MD" sz="16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5. </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Calea intelectualilor;</a:t>
            </a:r>
            <a:endPar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Clr>
                <a:prstClr val="white"/>
              </a:buClr>
              <a:buNone/>
            </a:pPr>
            <a:r>
              <a:rPr lang="ro-MD" sz="16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6. </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Calea actorului de suport;</a:t>
            </a:r>
            <a:endPar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Clr>
                <a:prstClr val="white"/>
              </a:buClr>
              <a:buNone/>
            </a:pPr>
            <a:r>
              <a:rPr lang="ro-MD" sz="16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7. </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Calea aleii întunecate;</a:t>
            </a:r>
            <a:endPar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Clr>
                <a:prstClr val="white"/>
              </a:buClr>
              <a:buNone/>
            </a:pPr>
            <a:r>
              <a:rPr lang="ro-MD" sz="16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8. </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Calea </a:t>
            </a:r>
            <a:r>
              <a:rPr lang="ro-MD" sz="1600" dirty="0" err="1">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supermodelului</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Clr>
                <a:prstClr val="white"/>
              </a:buClr>
              <a:buNone/>
            </a:pPr>
            <a:r>
              <a:rPr lang="ro-MD" sz="16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9. </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Calea nesigură;</a:t>
            </a:r>
            <a:endPar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Clr>
                <a:prstClr val="white"/>
              </a:buClr>
              <a:buNone/>
            </a:pPr>
            <a:r>
              <a:rPr lang="ro-MD" sz="16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10. </a:t>
            </a:r>
            <a:r>
              <a:rPr lang="ro-MD"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Calea sabotorului</a:t>
            </a:r>
            <a:r>
              <a:rPr lang="en-US" sz="1600" dirty="0">
                <a:solidFill>
                  <a:srgbClr val="146194">
                    <a:lumMod val="75000"/>
                  </a:srgbClr>
                </a:solidFill>
                <a:latin typeface="Times New Roman" panose="02020603050405020304" pitchFamily="18" charset="0"/>
                <a:ea typeface="Calibri" panose="020F0502020204030204" pitchFamily="34" charset="0"/>
                <a:cs typeface="Times New Roman" panose="02020603050405020304" pitchFamily="18" charset="0"/>
              </a:rPr>
              <a:t>;</a:t>
            </a:r>
          </a:p>
          <a:p>
            <a:pPr marL="0" indent="0">
              <a:buFont typeface="Wingdings 3" panose="05040102010807070707" pitchFamily="18" charset="2"/>
              <a:buNone/>
            </a:pPr>
            <a:endParaRPr lang="ro-MD"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9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8E1AC-9BBE-465A-9D45-06ABB3880E46}"/>
              </a:ext>
            </a:extLst>
          </p:cNvPr>
          <p:cNvSpPr>
            <a:spLocks noGrp="1"/>
          </p:cNvSpPr>
          <p:nvPr>
            <p:ph idx="1"/>
          </p:nvPr>
        </p:nvSpPr>
        <p:spPr>
          <a:xfrm>
            <a:off x="684212" y="685800"/>
            <a:ext cx="8534400" cy="4213578"/>
          </a:xfrm>
        </p:spPr>
        <p:txBody>
          <a:bodyPr>
            <a:normAutofit/>
          </a:bodyPr>
          <a:lstStyle/>
          <a:p>
            <a:pPr marL="0" indent="0">
              <a:buNone/>
            </a:pPr>
            <a:r>
              <a:rPr lang="ro-MD" b="1" dirty="0"/>
              <a:t>		</a:t>
            </a:r>
            <a:endParaRPr lang="en-US" b="1" dirty="0"/>
          </a:p>
        </p:txBody>
      </p:sp>
      <p:sp>
        <p:nvSpPr>
          <p:cNvPr id="5" name="Content Placeholder 2">
            <a:extLst>
              <a:ext uri="{FF2B5EF4-FFF2-40B4-BE49-F238E27FC236}">
                <a16:creationId xmlns:a16="http://schemas.microsoft.com/office/drawing/2014/main" id="{B2EBE5E0-3F7C-44CC-B756-4172E2071E82}"/>
              </a:ext>
            </a:extLst>
          </p:cNvPr>
          <p:cNvSpPr txBox="1">
            <a:spLocks/>
          </p:cNvSpPr>
          <p:nvPr/>
        </p:nvSpPr>
        <p:spPr>
          <a:xfrm>
            <a:off x="1172039" y="505326"/>
            <a:ext cx="10082463" cy="56668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lnSpc>
                <a:spcPct val="110000"/>
              </a:lnSpc>
              <a:spcBef>
                <a:spcPts val="0"/>
              </a:spcBef>
              <a:spcAft>
                <a:spcPts val="0"/>
              </a:spcAft>
              <a:buFont typeface="Wingdings 3" panose="05040102010807070707" pitchFamily="18" charset="2"/>
              <a:buNone/>
            </a:pPr>
            <a:r>
              <a:rPr lang="ro-MD" b="1" dirty="0">
                <a:latin typeface="Times New Roman" panose="02020603050405020304" pitchFamily="18" charset="0"/>
                <a:cs typeface="Times New Roman" panose="02020603050405020304" pitchFamily="18" charset="0"/>
              </a:rPr>
              <a:t>Partea II</a:t>
            </a:r>
          </a:p>
          <a:p>
            <a:pPr marL="0" indent="0">
              <a:lnSpc>
                <a:spcPct val="110000"/>
              </a:lnSpc>
              <a:spcBef>
                <a:spcPts val="0"/>
              </a:spcBef>
              <a:spcAft>
                <a:spcPts val="0"/>
              </a:spcAft>
            </a:pPr>
            <a:r>
              <a:rPr lang="ro-MD" b="1" dirty="0">
                <a:latin typeface="Times New Roman" panose="02020603050405020304" pitchFamily="18" charset="0"/>
                <a:cs typeface="Times New Roman" panose="02020603050405020304" pitchFamily="18" charset="0"/>
              </a:rPr>
              <a:t>Cerințele pentru aplicație. </a:t>
            </a:r>
            <a:r>
              <a:rPr lang="en-US" b="1" dirty="0">
                <a:latin typeface="Times New Roman" panose="02020603050405020304" pitchFamily="18" charset="0"/>
                <a:cs typeface="Times New Roman" panose="02020603050405020304" pitchFamily="18" charset="0"/>
              </a:rPr>
              <a:t>	</a:t>
            </a:r>
            <a:endParaRPr lang="ro-MD" b="1" dirty="0">
              <a:latin typeface="Times New Roman" panose="02020603050405020304" pitchFamily="18" charset="0"/>
              <a:cs typeface="Times New Roman" panose="02020603050405020304" pitchFamily="18" charset="0"/>
            </a:endParaRPr>
          </a:p>
          <a:p>
            <a:pPr marL="0" indent="0" algn="just">
              <a:lnSpc>
                <a:spcPct val="110000"/>
              </a:lnSpc>
              <a:spcBef>
                <a:spcPts val="0"/>
              </a:spcBef>
              <a:spcAft>
                <a:spcPts val="0"/>
              </a:spcAft>
              <a:buNone/>
            </a:pPr>
            <a:r>
              <a:rPr lang="ro-MD" sz="1400" dirty="0">
                <a:latin typeface="Times New Roman" panose="02020603050405020304" pitchFamily="18" charset="0"/>
                <a:cs typeface="Times New Roman" panose="02020603050405020304" pitchFamily="18" charset="0"/>
              </a:rPr>
              <a:t>	Pentru testarea manuală am ales aplicația Orange HRM 5.3 care este un program gratuit creat pentru departamentul de resurse umane, respectiv am folosit cerințele de business acestei aplicații. Totodată procesul de testare a fost efectuat cu ajutorul </a:t>
            </a:r>
            <a:r>
              <a:rPr lang="ro-MD" sz="1400" dirty="0" err="1">
                <a:latin typeface="Times New Roman" panose="02020603050405020304" pitchFamily="18" charset="0"/>
                <a:cs typeface="Times New Roman" panose="02020603050405020304" pitchFamily="18" charset="0"/>
              </a:rPr>
              <a:t>tool</a:t>
            </a:r>
            <a:r>
              <a:rPr lang="ro-MD" sz="1400" dirty="0">
                <a:latin typeface="Times New Roman" panose="02020603050405020304" pitchFamily="18" charset="0"/>
                <a:cs typeface="Times New Roman" panose="02020603050405020304" pitchFamily="18" charset="0"/>
              </a:rPr>
              <a:t>-ului JIRA. </a:t>
            </a:r>
          </a:p>
          <a:p>
            <a:pPr marL="0" indent="0" algn="just">
              <a:lnSpc>
                <a:spcPct val="110000"/>
              </a:lnSpc>
              <a:spcBef>
                <a:spcPts val="0"/>
              </a:spcBef>
              <a:spcAft>
                <a:spcPts val="0"/>
              </a:spcAft>
              <a:buNone/>
            </a:pPr>
            <a:endParaRPr lang="ro-MD" sz="1400" b="1" dirty="0">
              <a:latin typeface="Times New Roman" panose="02020603050405020304" pitchFamily="18" charset="0"/>
              <a:cs typeface="Times New Roman" panose="02020603050405020304" pitchFamily="18" charset="0"/>
            </a:endParaRPr>
          </a:p>
          <a:p>
            <a:pPr marL="0" indent="0" algn="just">
              <a:lnSpc>
                <a:spcPct val="110000"/>
              </a:lnSpc>
              <a:spcBef>
                <a:spcPts val="0"/>
              </a:spcBef>
              <a:spcAft>
                <a:spcPts val="0"/>
              </a:spcAft>
              <a:buNone/>
            </a:pPr>
            <a:r>
              <a:rPr lang="ro-MD" sz="1400" b="1" dirty="0">
                <a:latin typeface="Times New Roman" panose="02020603050405020304" pitchFamily="18" charset="0"/>
                <a:cs typeface="Times New Roman" panose="02020603050405020304" pitchFamily="18" charset="0"/>
              </a:rPr>
              <a:t>Modulul 6.0 PIM Module</a:t>
            </a:r>
          </a:p>
          <a:p>
            <a:pPr marL="0" indent="0" algn="just">
              <a:lnSpc>
                <a:spcPct val="110000"/>
              </a:lnSpc>
              <a:spcBef>
                <a:spcPts val="0"/>
              </a:spcBef>
              <a:spcAft>
                <a:spcPts val="0"/>
              </a:spcAft>
              <a:buNone/>
            </a:pPr>
            <a:r>
              <a:rPr lang="ro-MD" sz="1400" dirty="0">
                <a:latin typeface="Times New Roman" panose="02020603050405020304" pitchFamily="18" charset="0"/>
                <a:cs typeface="Times New Roman" panose="02020603050405020304" pitchFamily="18" charset="0"/>
              </a:rPr>
              <a:t>Acest modul de bază menține toate informațiile relevante legate de angajați, inclusiv diferite tipuri de informații personale, calificări detaliate, experiență de muncă, informații legate de post etc. Informații capturate în acest modul este utilizat de toate celelalte module. Înregistrările pot fi introduse fie manual unul câte unul sau importate dintr-un fișier CSV. Nu puteți importa toate detaliile, dar le puteți edita câmpurile rămase. Funcționalitatea Modulului PIM diferă în funcție de drepturile utilizatorului.</a:t>
            </a:r>
          </a:p>
          <a:p>
            <a:pPr marL="0" indent="0" algn="just">
              <a:lnSpc>
                <a:spcPct val="110000"/>
              </a:lnSpc>
              <a:spcBef>
                <a:spcPts val="0"/>
              </a:spcBef>
              <a:spcAft>
                <a:spcPts val="0"/>
              </a:spcAft>
              <a:buNone/>
            </a:pPr>
            <a:r>
              <a:rPr lang="ro-MD" sz="1400" i="1" dirty="0">
                <a:latin typeface="Times New Roman" panose="02020603050405020304" pitchFamily="18" charset="0"/>
                <a:cs typeface="Times New Roman" panose="02020603050405020304" pitchFamily="18" charset="0"/>
              </a:rPr>
              <a:t>HR poate: </a:t>
            </a:r>
            <a:r>
              <a:rPr lang="ro-MD" sz="1400" dirty="0">
                <a:latin typeface="Times New Roman" panose="02020603050405020304" pitchFamily="18" charset="0"/>
                <a:cs typeface="Times New Roman" panose="02020603050405020304" pitchFamily="18" charset="0"/>
              </a:rPr>
              <a:t>configura câmpuri opționale/personalizate, import de date din CSV, defini metode de raportare și terminare motive care vor fi folosite pe tot parcursul modulului. Vizualiza toate detaliile angajaților, adăuga un angajat pe listă, genera raportul angajatului.</a:t>
            </a:r>
          </a:p>
          <a:p>
            <a:pPr marL="0" indent="0" algn="just">
              <a:lnSpc>
                <a:spcPct val="110000"/>
              </a:lnSpc>
              <a:spcBef>
                <a:spcPts val="0"/>
              </a:spcBef>
              <a:spcAft>
                <a:spcPts val="0"/>
              </a:spcAft>
              <a:buNone/>
            </a:pPr>
            <a:r>
              <a:rPr lang="ro-MD" sz="1400" i="1" dirty="0">
                <a:latin typeface="Times New Roman" panose="02020603050405020304" pitchFamily="18" charset="0"/>
                <a:cs typeface="Times New Roman" panose="02020603050405020304" pitchFamily="18" charset="0"/>
              </a:rPr>
              <a:t>ESS-</a:t>
            </a:r>
            <a:r>
              <a:rPr lang="ro-MD" sz="1400" i="1" dirty="0" err="1">
                <a:latin typeface="Times New Roman" panose="02020603050405020304" pitchFamily="18" charset="0"/>
                <a:cs typeface="Times New Roman" panose="02020603050405020304" pitchFamily="18" charset="0"/>
              </a:rPr>
              <a:t>Supervisor</a:t>
            </a:r>
            <a:r>
              <a:rPr lang="ro-MD" sz="1400" i="1" dirty="0">
                <a:latin typeface="Times New Roman" panose="02020603050405020304" pitchFamily="18" charset="0"/>
                <a:cs typeface="Times New Roman" panose="02020603050405020304" pitchFamily="18" charset="0"/>
              </a:rPr>
              <a:t> poate</a:t>
            </a:r>
            <a:r>
              <a:rPr lang="ro-MD" sz="1400" dirty="0">
                <a:latin typeface="Times New Roman" panose="02020603050405020304" pitchFamily="18" charset="0"/>
                <a:cs typeface="Times New Roman" panose="02020603050405020304" pitchFamily="18" charset="0"/>
              </a:rPr>
              <a:t>: vizualiza detaliile sale personale, precum și subordonații săi.</a:t>
            </a:r>
          </a:p>
          <a:p>
            <a:pPr marL="0" indent="0" algn="just">
              <a:lnSpc>
                <a:spcPct val="110000"/>
              </a:lnSpc>
              <a:spcBef>
                <a:spcPts val="0"/>
              </a:spcBef>
              <a:spcAft>
                <a:spcPts val="0"/>
              </a:spcAft>
              <a:buNone/>
            </a:pPr>
            <a:r>
              <a:rPr lang="ro-MD" sz="1400" i="1" dirty="0">
                <a:latin typeface="Times New Roman" panose="02020603050405020304" pitchFamily="18" charset="0"/>
                <a:cs typeface="Times New Roman" panose="02020603050405020304" pitchFamily="18" charset="0"/>
              </a:rPr>
              <a:t>ESS-Angajat:</a:t>
            </a:r>
            <a:r>
              <a:rPr lang="ro-MD" sz="1400" dirty="0">
                <a:latin typeface="Times New Roman" panose="02020603050405020304" pitchFamily="18" charset="0"/>
                <a:cs typeface="Times New Roman" panose="02020603050405020304" pitchFamily="18" charset="0"/>
              </a:rPr>
              <a:t> nu are acces la modulul PIM, dar își poate vedea detaliile personale în modulul „Informațiile mele”.</a:t>
            </a:r>
          </a:p>
          <a:p>
            <a:pPr marL="0" indent="0" algn="just">
              <a:lnSpc>
                <a:spcPct val="110000"/>
              </a:lnSpc>
              <a:spcBef>
                <a:spcPts val="0"/>
              </a:spcBef>
              <a:spcAft>
                <a:spcPts val="0"/>
              </a:spcAft>
              <a:buNone/>
            </a:pPr>
            <a:r>
              <a:rPr lang="ro-MD" sz="1400" b="1" dirty="0">
                <a:latin typeface="Times New Roman" panose="02020603050405020304" pitchFamily="18" charset="0"/>
                <a:cs typeface="Times New Roman" panose="02020603050405020304" pitchFamily="18" charset="0"/>
              </a:rPr>
              <a:t>Modulul 7.0 </a:t>
            </a:r>
            <a:r>
              <a:rPr lang="ro-MD" sz="1400" b="1" dirty="0" err="1">
                <a:latin typeface="Times New Roman" panose="02020603050405020304" pitchFamily="18" charset="0"/>
                <a:cs typeface="Times New Roman" panose="02020603050405020304" pitchFamily="18" charset="0"/>
              </a:rPr>
              <a:t>Leave</a:t>
            </a:r>
            <a:r>
              <a:rPr lang="ro-MD" sz="1400" b="1" dirty="0">
                <a:latin typeface="Times New Roman" panose="02020603050405020304" pitchFamily="18" charset="0"/>
                <a:cs typeface="Times New Roman" panose="02020603050405020304" pitchFamily="18" charset="0"/>
              </a:rPr>
              <a:t> Module</a:t>
            </a:r>
          </a:p>
          <a:p>
            <a:pPr marL="0" indent="0" algn="just">
              <a:lnSpc>
                <a:spcPct val="110000"/>
              </a:lnSpc>
              <a:spcBef>
                <a:spcPts val="0"/>
              </a:spcBef>
              <a:spcAft>
                <a:spcPts val="0"/>
              </a:spcAft>
              <a:buNone/>
            </a:pPr>
            <a:r>
              <a:rPr lang="ro-MD" sz="1400" dirty="0">
                <a:latin typeface="Times New Roman" panose="02020603050405020304" pitchFamily="18" charset="0"/>
                <a:cs typeface="Times New Roman" panose="02020603050405020304" pitchFamily="18" charset="0"/>
              </a:rPr>
              <a:t>Un modul cuprinzător de gestionare a concediilor cu posibilități extinse de definire a tipurilor de concediu, concediu de odihnă, solicitarea și acordarea de concediilor pentru angajații societății. Se adresează tuturor aplicațiilor și procesele de aprobare și poate afișa informații despre dreptul de concediu, sold, istoric etc. Funcționalitatea Modulului </a:t>
            </a:r>
            <a:r>
              <a:rPr lang="ro-MD" sz="1400" dirty="0" err="1">
                <a:latin typeface="Times New Roman" panose="02020603050405020304" pitchFamily="18" charset="0"/>
                <a:cs typeface="Times New Roman" panose="02020603050405020304" pitchFamily="18" charset="0"/>
              </a:rPr>
              <a:t>Leave</a:t>
            </a:r>
            <a:r>
              <a:rPr lang="ro-MD" sz="1400" dirty="0">
                <a:latin typeface="Times New Roman" panose="02020603050405020304" pitchFamily="18" charset="0"/>
                <a:cs typeface="Times New Roman" panose="02020603050405020304" pitchFamily="18" charset="0"/>
              </a:rPr>
              <a:t> diferă în funcție de drepturile utilizatorului. Modulul </a:t>
            </a:r>
            <a:r>
              <a:rPr lang="ro-MD" sz="1400" dirty="0" err="1">
                <a:latin typeface="Times New Roman" panose="02020603050405020304" pitchFamily="18" charset="0"/>
                <a:cs typeface="Times New Roman" panose="02020603050405020304" pitchFamily="18" charset="0"/>
              </a:rPr>
              <a:t>Leave</a:t>
            </a:r>
            <a:r>
              <a:rPr lang="ro-MD" sz="1400" dirty="0">
                <a:latin typeface="Times New Roman" panose="02020603050405020304" pitchFamily="18" charset="0"/>
                <a:cs typeface="Times New Roman" panose="02020603050405020304" pitchFamily="18" charset="0"/>
              </a:rPr>
              <a:t> va fi descris din perspectiva unui administrator, a unui utilizator ESS care este supervizor și a ESS normal utilizator.</a:t>
            </a:r>
          </a:p>
          <a:p>
            <a:pPr marL="0" indent="0" algn="just">
              <a:lnSpc>
                <a:spcPct val="110000"/>
              </a:lnSpc>
              <a:spcBef>
                <a:spcPts val="0"/>
              </a:spcBef>
              <a:spcAft>
                <a:spcPts val="0"/>
              </a:spcAft>
              <a:buNone/>
            </a:pPr>
            <a:r>
              <a:rPr lang="ro-MD" sz="1400" i="1" dirty="0">
                <a:latin typeface="Times New Roman" panose="02020603050405020304" pitchFamily="18" charset="0"/>
                <a:cs typeface="Times New Roman" panose="02020603050405020304" pitchFamily="18" charset="0"/>
              </a:rPr>
              <a:t>Administratorul poate: v</a:t>
            </a:r>
            <a:r>
              <a:rPr lang="ro-MD" sz="1400" dirty="0">
                <a:latin typeface="Times New Roman" panose="02020603050405020304" pitchFamily="18" charset="0"/>
                <a:cs typeface="Times New Roman" panose="02020603050405020304" pitchFamily="18" charset="0"/>
              </a:rPr>
              <a:t>izualiza, genera, configura, aloca </a:t>
            </a:r>
            <a:r>
              <a:rPr lang="pt-BR" sz="1400" dirty="0">
                <a:latin typeface="Times New Roman" panose="02020603050405020304" pitchFamily="18" charset="0"/>
                <a:cs typeface="Times New Roman" panose="02020603050405020304" pitchFamily="18" charset="0"/>
              </a:rPr>
              <a:t>perioadele de concediu, tipurile de concediu, săptămâna de lucru și vacanțele</a:t>
            </a:r>
            <a:r>
              <a:rPr lang="ro-MD" sz="1400" dirty="0">
                <a:latin typeface="Times New Roman" panose="02020603050405020304" pitchFamily="18" charset="0"/>
                <a:cs typeface="Times New Roman" panose="02020603050405020304" pitchFamily="18" charset="0"/>
              </a:rPr>
              <a:t>.</a:t>
            </a:r>
          </a:p>
          <a:p>
            <a:pPr marL="0" indent="0" algn="just">
              <a:lnSpc>
                <a:spcPct val="110000"/>
              </a:lnSpc>
              <a:spcBef>
                <a:spcPts val="0"/>
              </a:spcBef>
              <a:spcAft>
                <a:spcPts val="0"/>
              </a:spcAft>
              <a:buNone/>
            </a:pPr>
            <a:r>
              <a:rPr lang="ro-MD" sz="1400" i="1" dirty="0">
                <a:latin typeface="Times New Roman" panose="02020603050405020304" pitchFamily="18" charset="0"/>
                <a:cs typeface="Times New Roman" panose="02020603050405020304" pitchFamily="18" charset="0"/>
              </a:rPr>
              <a:t>Un supervizor poate: v</a:t>
            </a:r>
            <a:r>
              <a:rPr lang="ro-MD" sz="1400" dirty="0">
                <a:latin typeface="Times New Roman" panose="02020603050405020304" pitchFamily="18" charset="0"/>
                <a:cs typeface="Times New Roman" panose="02020603050405020304" pitchFamily="18" charset="0"/>
              </a:rPr>
              <a:t>izualiza, genera, aloca, aproba/respinge drepturile de concediu personale sau ale angajaților (subordonați).</a:t>
            </a:r>
          </a:p>
          <a:p>
            <a:pPr marL="0" indent="0" algn="just">
              <a:lnSpc>
                <a:spcPct val="110000"/>
              </a:lnSpc>
              <a:spcBef>
                <a:spcPts val="0"/>
              </a:spcBef>
              <a:spcAft>
                <a:spcPts val="0"/>
              </a:spcAft>
              <a:buNone/>
            </a:pPr>
            <a:r>
              <a:rPr lang="ro-MD" sz="1400" i="1" dirty="0">
                <a:latin typeface="Times New Roman" panose="02020603050405020304" pitchFamily="18" charset="0"/>
                <a:cs typeface="Times New Roman" panose="02020603050405020304" pitchFamily="18" charset="0"/>
              </a:rPr>
              <a:t>Utilizatorul ESS poate</a:t>
            </a:r>
            <a:r>
              <a:rPr lang="ro-MD" sz="1400" dirty="0">
                <a:latin typeface="Times New Roman" panose="02020603050405020304" pitchFamily="18" charset="0"/>
                <a:cs typeface="Times New Roman" panose="02020603050405020304" pitchFamily="18" charset="0"/>
              </a:rPr>
              <a:t>: vizualiza, genera, solicita detalii despre concediu.</a:t>
            </a:r>
          </a:p>
        </p:txBody>
      </p:sp>
    </p:spTree>
    <p:extLst>
      <p:ext uri="{BB962C8B-B14F-4D97-AF65-F5344CB8AC3E}">
        <p14:creationId xmlns:p14="http://schemas.microsoft.com/office/powerpoint/2010/main" val="201881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A5C3D6"/>
            </a:gs>
            <a:gs pos="10000">
              <a:schemeClr val="bg2">
                <a:tint val="97000"/>
                <a:hueMod val="92000"/>
                <a:satMod val="169000"/>
                <a:lumMod val="0"/>
                <a:lumOff val="100000"/>
                <a:alpha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2C7E0C5-0555-47DA-A67E-84D1D717467B}"/>
              </a:ext>
            </a:extLst>
          </p:cNvPr>
          <p:cNvSpPr>
            <a:spLocks noGrp="1"/>
          </p:cNvSpPr>
          <p:nvPr>
            <p:ph idx="1"/>
          </p:nvPr>
        </p:nvSpPr>
        <p:spPr>
          <a:xfrm>
            <a:off x="389021" y="198020"/>
            <a:ext cx="11118767" cy="770021"/>
          </a:xfrm>
        </p:spPr>
        <p:txBody>
          <a:bodyPr>
            <a:normAutofit/>
          </a:bodyPr>
          <a:lstStyle/>
          <a:p>
            <a:r>
              <a:rPr lang="ro-MD" b="1" dirty="0">
                <a:latin typeface="Times New Roman" panose="02020603050405020304" pitchFamily="18" charset="0"/>
                <a:cs typeface="Times New Roman" panose="02020603050405020304" pitchFamily="18" charset="0"/>
              </a:rPr>
              <a:t>Detaliază cerințele pentru aplicație.</a:t>
            </a:r>
          </a:p>
        </p:txBody>
      </p:sp>
      <p:pic>
        <p:nvPicPr>
          <p:cNvPr id="6" name="Picture 5">
            <a:extLst>
              <a:ext uri="{FF2B5EF4-FFF2-40B4-BE49-F238E27FC236}">
                <a16:creationId xmlns:a16="http://schemas.microsoft.com/office/drawing/2014/main" id="{7BC0D096-E9B7-4733-9E76-8F1CD9D74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21" y="1040230"/>
            <a:ext cx="5963653" cy="5619750"/>
          </a:xfrm>
          <a:prstGeom prst="rect">
            <a:avLst/>
          </a:prstGeom>
        </p:spPr>
      </p:pic>
      <p:pic>
        <p:nvPicPr>
          <p:cNvPr id="8" name="Picture 7">
            <a:extLst>
              <a:ext uri="{FF2B5EF4-FFF2-40B4-BE49-F238E27FC236}">
                <a16:creationId xmlns:a16="http://schemas.microsoft.com/office/drawing/2014/main" id="{872F2EF9-EE76-4143-934E-74A3C1513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958" y="1057776"/>
            <a:ext cx="5534526" cy="5619750"/>
          </a:xfrm>
          <a:prstGeom prst="rect">
            <a:avLst/>
          </a:prstGeom>
        </p:spPr>
      </p:pic>
    </p:spTree>
    <p:extLst>
      <p:ext uri="{BB962C8B-B14F-4D97-AF65-F5344CB8AC3E}">
        <p14:creationId xmlns:p14="http://schemas.microsoft.com/office/powerpoint/2010/main" val="32043245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1643</TotalTime>
  <Words>1734</Words>
  <Application>Microsoft Office PowerPoint</Application>
  <PresentationFormat>Widescreen</PresentationFormat>
  <Paragraphs>145</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Century Gothic</vt:lpstr>
      <vt:lpstr>Times New Roman</vt:lpstr>
      <vt:lpstr>Wingdings</vt:lpstr>
      <vt:lpstr>Wingdings 3</vt:lpstr>
      <vt:lpstr>Slice</vt:lpstr>
      <vt:lpstr>PROIECT FINAL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Professional</dc:creator>
  <cp:lastModifiedBy>Professional</cp:lastModifiedBy>
  <cp:revision>124</cp:revision>
  <dcterms:created xsi:type="dcterms:W3CDTF">2023-03-02T20:00:52Z</dcterms:created>
  <dcterms:modified xsi:type="dcterms:W3CDTF">2023-03-31T12:53:12Z</dcterms:modified>
</cp:coreProperties>
</file>