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89" r:id="rId3"/>
    <p:sldId id="299" r:id="rId4"/>
    <p:sldId id="293" r:id="rId5"/>
    <p:sldId id="262" r:id="rId6"/>
    <p:sldId id="294" r:id="rId7"/>
    <p:sldId id="295" r:id="rId8"/>
    <p:sldId id="301" r:id="rId9"/>
    <p:sldId id="296" r:id="rId10"/>
    <p:sldId id="302" r:id="rId11"/>
    <p:sldId id="303" r:id="rId12"/>
    <p:sldId id="304" r:id="rId13"/>
    <p:sldId id="305" r:id="rId14"/>
    <p:sldId id="300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74913B"/>
    <a:srgbClr val="669900"/>
    <a:srgbClr val="336600"/>
    <a:srgbClr val="ADDB7B"/>
    <a:srgbClr val="CCFF99"/>
    <a:srgbClr val="FFFF99"/>
    <a:srgbClr val="F0E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71" autoAdjust="0"/>
  </p:normalViewPr>
  <p:slideViewPr>
    <p:cSldViewPr snapToGrid="0" snapToObjects="1">
      <p:cViewPr>
        <p:scale>
          <a:sx n="75" d="100"/>
          <a:sy n="75" d="100"/>
        </p:scale>
        <p:origin x="2028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BF3C9D6-E842-4346-8ED8-F676C0DB0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5FBEDB-0AE3-4F9E-A8CF-668B473B3B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085D2B7-4377-496F-8934-06500A7B15E9}" type="datetimeFigureOut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F02E8AC-251B-4F84-8740-A77553C0EE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38017F1-C06F-4839-A8CA-0E1CFD176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C62FD-1EB5-4E81-B013-B9868DAC35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2C6B2-2E17-4698-AEBE-624DD445C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C8BF8A-7385-418B-8D9D-CC7FBDAB341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iakép helye 1">
            <a:extLst>
              <a:ext uri="{FF2B5EF4-FFF2-40B4-BE49-F238E27FC236}">
                <a16:creationId xmlns:a16="http://schemas.microsoft.com/office/drawing/2014/main" id="{4B15D4BA-3A43-4201-A461-AC9264F7C0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Jegyzetek helye 2">
            <a:extLst>
              <a:ext uri="{FF2B5EF4-FFF2-40B4-BE49-F238E27FC236}">
                <a16:creationId xmlns:a16="http://schemas.microsoft.com/office/drawing/2014/main" id="{CF4E134C-EF7A-469B-9625-9A949B3C9D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ea typeface="宋体" panose="02010600030101010101" pitchFamily="2" charset="-122"/>
            </a:endParaRPr>
          </a:p>
        </p:txBody>
      </p:sp>
      <p:sp>
        <p:nvSpPr>
          <p:cNvPr id="13316" name="Dia számának helye 3">
            <a:extLst>
              <a:ext uri="{FF2B5EF4-FFF2-40B4-BE49-F238E27FC236}">
                <a16:creationId xmlns:a16="http://schemas.microsoft.com/office/drawing/2014/main" id="{546C0287-48DC-401C-9658-CA24661AA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A2AAF5-DFB3-4AFE-86CD-968BA0F0ADDA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iakép helye 1">
            <a:extLst>
              <a:ext uri="{FF2B5EF4-FFF2-40B4-BE49-F238E27FC236}">
                <a16:creationId xmlns:a16="http://schemas.microsoft.com/office/drawing/2014/main" id="{536F08C1-A0A6-44C3-A869-8AD757498A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Jegyzetek helye 2">
            <a:extLst>
              <a:ext uri="{FF2B5EF4-FFF2-40B4-BE49-F238E27FC236}">
                <a16:creationId xmlns:a16="http://schemas.microsoft.com/office/drawing/2014/main" id="{09FE70CE-9193-472A-AACE-4244B85ED4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ea typeface="宋体" panose="02010600030101010101" pitchFamily="2" charset="-122"/>
            </a:endParaRPr>
          </a:p>
        </p:txBody>
      </p:sp>
      <p:sp>
        <p:nvSpPr>
          <p:cNvPr id="14340" name="Dia számának helye 3">
            <a:extLst>
              <a:ext uri="{FF2B5EF4-FFF2-40B4-BE49-F238E27FC236}">
                <a16:creationId xmlns:a16="http://schemas.microsoft.com/office/drawing/2014/main" id="{054F1649-426F-4159-B4A7-8A5B49B2D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D33E3-E613-4D16-93D9-5DE0E73939BA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kép helye 1">
            <a:extLst>
              <a:ext uri="{FF2B5EF4-FFF2-40B4-BE49-F238E27FC236}">
                <a16:creationId xmlns:a16="http://schemas.microsoft.com/office/drawing/2014/main" id="{AC83B9BC-5BA4-4F01-B25D-D25BB0ED32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Jegyzetek helye 2">
            <a:extLst>
              <a:ext uri="{FF2B5EF4-FFF2-40B4-BE49-F238E27FC236}">
                <a16:creationId xmlns:a16="http://schemas.microsoft.com/office/drawing/2014/main" id="{3174712F-3DF8-4948-8403-C47E4BEF1A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ea typeface="宋体" panose="02010600030101010101" pitchFamily="2" charset="-122"/>
            </a:endParaRPr>
          </a:p>
        </p:txBody>
      </p:sp>
      <p:sp>
        <p:nvSpPr>
          <p:cNvPr id="15364" name="Dia számának helye 3">
            <a:extLst>
              <a:ext uri="{FF2B5EF4-FFF2-40B4-BE49-F238E27FC236}">
                <a16:creationId xmlns:a16="http://schemas.microsoft.com/office/drawing/2014/main" id="{42D57AD9-A378-4CAE-9732-CEFF61A0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8350FE-8B2C-407C-9468-1FE7B5BADFA3}" type="slidenum">
              <a:rPr lang="zh-CN" altLang="en-US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iakép helye 1">
            <a:extLst>
              <a:ext uri="{FF2B5EF4-FFF2-40B4-BE49-F238E27FC236}">
                <a16:creationId xmlns:a16="http://schemas.microsoft.com/office/drawing/2014/main" id="{A31BB412-DECE-4EFA-9330-F35B16DED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2AA1DA2-30F5-451A-B6CD-09B63845F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br>
              <a:rPr lang="hu-HU" dirty="0">
                <a:latin typeface="+mj-lt"/>
              </a:rPr>
            </a:br>
            <a:br>
              <a:rPr lang="hu-HU" dirty="0">
                <a:latin typeface="+mj-lt"/>
              </a:rPr>
            </a:b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memórába</a:t>
            </a:r>
            <a:r>
              <a:rPr lang="hu-HU" dirty="0">
                <a:latin typeface="+mj-lt"/>
              </a:rPr>
              <a:t> belefért a 16</a:t>
            </a:r>
            <a:br>
              <a:rPr lang="hu-HU" dirty="0">
                <a:latin typeface="+mj-lt"/>
              </a:rPr>
            </a:br>
            <a:r>
              <a:rPr lang="hu-HU" dirty="0">
                <a:latin typeface="+mj-lt"/>
              </a:rPr>
              <a:t>, perifériák amik kellenek:</a:t>
            </a:r>
          </a:p>
          <a:p>
            <a:pPr>
              <a:defRPr/>
            </a:pPr>
            <a:r>
              <a:rPr lang="hu-HU" dirty="0">
                <a:latin typeface="+mj-lt"/>
              </a:rPr>
              <a:t>2 db UART,</a:t>
            </a:r>
          </a:p>
          <a:p>
            <a:pPr>
              <a:defRPr/>
            </a:pPr>
            <a:r>
              <a:rPr lang="hu-HU" dirty="0">
                <a:latin typeface="+mj-lt"/>
              </a:rPr>
              <a:t> SPI,</a:t>
            </a:r>
          </a:p>
          <a:p>
            <a:pPr>
              <a:defRPr/>
            </a:pPr>
            <a:r>
              <a:rPr lang="hu-HU" dirty="0">
                <a:latin typeface="+mj-lt"/>
              </a:rPr>
              <a:t> ADC,</a:t>
            </a:r>
          </a:p>
          <a:p>
            <a:pPr>
              <a:defRPr/>
            </a:pP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Timer</a:t>
            </a:r>
            <a:r>
              <a:rPr lang="hu-HU" dirty="0">
                <a:latin typeface="+mj-lt"/>
              </a:rPr>
              <a:t>,  (oldalra egy kép róla) </a:t>
            </a:r>
          </a:p>
          <a:p>
            <a:pPr>
              <a:defRPr/>
            </a:pPr>
            <a:endParaRPr lang="hu-HU" dirty="0">
              <a:latin typeface="+mj-lt"/>
            </a:endParaRPr>
          </a:p>
          <a:p>
            <a:pPr>
              <a:defRPr/>
            </a:pPr>
            <a:r>
              <a:rPr lang="hu-HU" dirty="0">
                <a:latin typeface="+mj-lt"/>
              </a:rPr>
              <a:t>A többi szoftver is erre típusra van megírva</a:t>
            </a:r>
          </a:p>
          <a:p>
            <a:pPr>
              <a:defRPr/>
            </a:pPr>
            <a:endParaRPr lang="hu-HU" dirty="0"/>
          </a:p>
        </p:txBody>
      </p:sp>
      <p:sp>
        <p:nvSpPr>
          <p:cNvPr id="16388" name="Dia számának helye 3">
            <a:extLst>
              <a:ext uri="{FF2B5EF4-FFF2-40B4-BE49-F238E27FC236}">
                <a16:creationId xmlns:a16="http://schemas.microsoft.com/office/drawing/2014/main" id="{E8A3A6B9-2990-4CB4-8CBB-A77785461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AEE8E8-18B7-4C19-B4AB-AB0A95A1EB1C}" type="slidenum">
              <a:rPr lang="zh-CN" altLang="en-US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kép helye 1">
            <a:extLst>
              <a:ext uri="{FF2B5EF4-FFF2-40B4-BE49-F238E27FC236}">
                <a16:creationId xmlns:a16="http://schemas.microsoft.com/office/drawing/2014/main" id="{2664D1D0-1EC7-4E47-998C-A0C9F84B26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Jegyzetek helye 2">
            <a:extLst>
              <a:ext uri="{FF2B5EF4-FFF2-40B4-BE49-F238E27FC236}">
                <a16:creationId xmlns:a16="http://schemas.microsoft.com/office/drawing/2014/main" id="{B8B7FC58-95E1-470F-99A5-3D4F752FAC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>
              <a:ea typeface="宋体" panose="02010600030101010101" pitchFamily="2" charset="-122"/>
            </a:endParaRPr>
          </a:p>
        </p:txBody>
      </p:sp>
      <p:sp>
        <p:nvSpPr>
          <p:cNvPr id="17412" name="Dia számának helye 3">
            <a:extLst>
              <a:ext uri="{FF2B5EF4-FFF2-40B4-BE49-F238E27FC236}">
                <a16:creationId xmlns:a16="http://schemas.microsoft.com/office/drawing/2014/main" id="{CC0EF42A-A980-46CB-8E0A-B67D38287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0F4000-E441-4ECC-AB32-DCCEFA8FE0B5}" type="slidenum">
              <a:rPr lang="zh-CN" altLang="en-US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iakép helye 1">
            <a:extLst>
              <a:ext uri="{FF2B5EF4-FFF2-40B4-BE49-F238E27FC236}">
                <a16:creationId xmlns:a16="http://schemas.microsoft.com/office/drawing/2014/main" id="{A7A71F78-7823-4667-83A4-666CE33B58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Jegyzetek helye 2">
            <a:extLst>
              <a:ext uri="{FF2B5EF4-FFF2-40B4-BE49-F238E27FC236}">
                <a16:creationId xmlns:a16="http://schemas.microsoft.com/office/drawing/2014/main" id="{E4AF2DE5-7AB0-4293-86C9-2A7F0E9D04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>
              <a:ea typeface="宋体" panose="02010600030101010101" pitchFamily="2" charset="-122"/>
            </a:endParaRPr>
          </a:p>
        </p:txBody>
      </p:sp>
      <p:sp>
        <p:nvSpPr>
          <p:cNvPr id="18436" name="Dia számának helye 3">
            <a:extLst>
              <a:ext uri="{FF2B5EF4-FFF2-40B4-BE49-F238E27FC236}">
                <a16:creationId xmlns:a16="http://schemas.microsoft.com/office/drawing/2014/main" id="{64932EDA-451F-4DB8-8727-88E997D4C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20CBBD-6190-44AF-AE01-63DD745AFB98}" type="slidenum">
              <a:rPr lang="zh-CN" altLang="en-US"/>
              <a:pPr eaLnBrk="1" hangingPunct="1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71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.PC-201002241549\桌面\SLIDE\DL.jpg">
            <a:extLst>
              <a:ext uri="{FF2B5EF4-FFF2-40B4-BE49-F238E27FC236}">
                <a16:creationId xmlns:a16="http://schemas.microsoft.com/office/drawing/2014/main" id="{5DCAB6D2-540A-4082-96CE-93F531BC6E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9">
            <a:extLst>
              <a:ext uri="{FF2B5EF4-FFF2-40B4-BE49-F238E27FC236}">
                <a16:creationId xmlns:a16="http://schemas.microsoft.com/office/drawing/2014/main" id="{3D533A0D-0534-42B4-B318-9666E6A1B7B8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H="1" flipV="1">
            <a:off x="0" y="3284538"/>
            <a:ext cx="9144000" cy="1873250"/>
          </a:xfrm>
          <a:prstGeom prst="rect">
            <a:avLst/>
          </a:prstGeom>
          <a:solidFill>
            <a:srgbClr val="92D05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de-DE" altLang="zh-CN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471143"/>
            <a:ext cx="7772400" cy="893961"/>
          </a:xfrm>
        </p:spPr>
        <p:txBody>
          <a:bodyPr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57606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38880B0-7377-4208-B6FD-F8B8ED62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AC396-6F17-4B2A-AB66-D7954149845F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D404009-DA6A-4824-AAA9-99928050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282F7D7-E40C-489D-A696-5BA18C67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FD9F1-63DE-44C7-AE3B-708919F25E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81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22F4D-2CB0-45E6-8323-45A288EB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E92F2-4E2E-410C-A0C4-4E3C212B9CDF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BEFA4-D1A9-402F-B4DE-D699523E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450EB-3922-4CFF-892B-9B41AE03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A786-39C4-4038-BBCB-A558A0BF22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28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9DCC3-384B-47EE-B8E4-830F0F8F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EB8BE-E22A-4134-9465-D882B3E47CA6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11500-13D1-4D67-B28C-B852CE4F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30FA2-78FB-47AA-B5F1-714B2517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3C8C4-045C-475B-9E55-228C062193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5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16" y="116573"/>
            <a:ext cx="7236296" cy="7647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B8CE6-B83B-4705-8F9D-A634F359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C09A6-3611-4336-971E-715039671B3A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BA1D7-E237-4C29-A6F2-9A5AFCB2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03FD4-59DF-44AC-8E01-754172A1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BCC6C-1319-4FB5-A894-D2D836FC02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96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0C2A8-5B13-444D-8AE7-29328023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B3334-B086-4B41-B2BB-6D85B3CBF402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1D742-546F-4FCE-8935-CFEB6D96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B570A-2472-4632-AB0A-F921E8AC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73C09-EE23-41E2-96C5-5C5E5D59F8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31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C0BBE1A-1031-4F27-A444-8E6137E3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389A-7FE3-467C-A6EC-B48C31FD94DD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75BC06B-06D4-4262-8936-978E9F24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CA16121-F195-4358-BBFD-297DD0D6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D7818-769A-440D-9CFE-B9930D1F81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89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2C801CB-DA7F-4F92-9A39-EF62A66A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B475F-0D9C-4C5E-AA55-81BC6ED6B0B8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1A00D3A-FE27-4BEE-B602-16A15747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E757C50-25DC-47BC-B99A-66486B6D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04E6-0ED9-4180-A6BC-9E79FA4EE1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65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CF5F7B6-6939-47B3-8EBB-2F8E9DD5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AA8A9-76B8-45D3-95D4-3522FA45A5B0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2236DFD-74E0-4008-B955-801E86FD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2BE94E4-F85D-415E-B7CF-D0A1D6F6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7570B-3A7E-436A-AA75-DB255CFE86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02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E015228-1ADC-41B5-9CC8-BB60E64D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1A458-D7AC-496C-9C30-3725B06C75B1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CE29049-6722-4F8E-B572-85C40CE5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9173A71-CF81-40B7-9B72-0E6F5C45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AE666-D5F3-42FC-AD7F-2ECE33C310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6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1D9DE4C-6CB7-4C93-AC0F-54E0805C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DE368-B8D7-45BA-8FDC-E9F231B5EB94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34DD9B1-5A0D-49F0-99A0-7158E41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5A8E109-8576-4AA7-8421-D9DC51DE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B19AB-D7BC-4C9C-94BA-7A03FE7489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85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966FAC4-3141-41C8-9106-23EA0248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2F0CF-5B59-463E-81BD-04581F7B507B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39D09C5-4984-4010-8911-4E0D50F2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3399DCF-3F90-46A9-904B-D55382A2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E05CC-E1E1-4734-9E68-BDCE2C7FDF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54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Documents and Settings\Administrator.PC-201002241549\桌面\SLIDE\s23.bmp">
            <a:extLst>
              <a:ext uri="{FF2B5EF4-FFF2-40B4-BE49-F238E27FC236}">
                <a16:creationId xmlns:a16="http://schemas.microsoft.com/office/drawing/2014/main" id="{F58FB5EA-C727-414B-87F7-6A0B513782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8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C061C304-9F72-4FF9-AA68-CC04D7E081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7475"/>
            <a:ext cx="72358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 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B7495F38-9283-4160-A417-C2233499F8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30188" y="1341438"/>
            <a:ext cx="8518525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3ADD7-5DCD-4064-B242-B37EDF3EC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799F217-66F4-42A8-A62E-A1D6D6D81C2D}" type="datetime1">
              <a:rPr lang="zh-CN" altLang="en-US"/>
              <a:pPr>
                <a:defRPr/>
              </a:pPr>
              <a:t>2018/5/23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C2094-6D27-4958-AB7E-83F7DAD6D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9A17F-E1B8-410C-A42A-B439E8E8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F0A00AD-F4AE-4F4E-B743-E6BD5D7FFA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67A2A88A-0E04-495F-9C5A-0C25B627081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075" name="Dia számának helye 3">
            <a:extLst>
              <a:ext uri="{FF2B5EF4-FFF2-40B4-BE49-F238E27FC236}">
                <a16:creationId xmlns:a16="http://schemas.microsoft.com/office/drawing/2014/main" id="{CC87BB21-1C36-44E8-A54A-26519945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3AFF69-0CCB-45EE-BC81-E002E8550766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19B4641A-3DB3-4C5A-AE4E-4CE30F8090E3}"/>
              </a:ext>
            </a:extLst>
          </p:cNvPr>
          <p:cNvSpPr/>
          <p:nvPr/>
        </p:nvSpPr>
        <p:spPr>
          <a:xfrm>
            <a:off x="0" y="0"/>
            <a:ext cx="9144000" cy="3284538"/>
          </a:xfrm>
          <a:prstGeom prst="rect">
            <a:avLst/>
          </a:prstGeom>
          <a:solidFill>
            <a:srgbClr val="92D05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D869E18-1EF6-4067-9FA3-B23FCEAF00AD}"/>
              </a:ext>
            </a:extLst>
          </p:cNvPr>
          <p:cNvSpPr/>
          <p:nvPr/>
        </p:nvSpPr>
        <p:spPr>
          <a:xfrm>
            <a:off x="-6350" y="620713"/>
            <a:ext cx="9144000" cy="1512887"/>
          </a:xfrm>
          <a:prstGeom prst="rect">
            <a:avLst/>
          </a:prstGeom>
          <a:solidFill>
            <a:srgbClr val="60783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C1CE98-287B-4D27-BFE6-2AFE66F4B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20713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u-H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IoT alapú testreszabható szoba-termosztát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F04EDB56-1015-4DF9-B001-DF45D9F0E275}"/>
              </a:ext>
            </a:extLst>
          </p:cNvPr>
          <p:cNvSpPr/>
          <p:nvPr/>
        </p:nvSpPr>
        <p:spPr>
          <a:xfrm>
            <a:off x="-6350" y="5157788"/>
            <a:ext cx="9144000" cy="1774825"/>
          </a:xfrm>
          <a:prstGeom prst="rect">
            <a:avLst/>
          </a:prstGeom>
          <a:solidFill>
            <a:srgbClr val="92D05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786950-8E13-44CD-B87E-4326F31E8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913" y="2373313"/>
            <a:ext cx="6400800" cy="3719512"/>
          </a:xfrm>
        </p:spPr>
        <p:txBody>
          <a:bodyPr/>
          <a:lstStyle/>
          <a:p>
            <a:pPr>
              <a:defRPr/>
            </a:pPr>
            <a:r>
              <a:rPr lang="hu-HU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Önálló Laboratórium előadás</a:t>
            </a:r>
            <a:br>
              <a:rPr lang="hu-HU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u-HU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2017/18 II.félév</a:t>
            </a:r>
            <a:br>
              <a:rPr lang="hu-HU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br>
              <a:rPr lang="hu-HU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u-HU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Sipos Roland</a:t>
            </a:r>
            <a:br>
              <a:rPr lang="hu-HU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u-HU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Bsc. villamosmérnök hallgató</a:t>
            </a:r>
            <a:br>
              <a:rPr lang="hu-HU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u-HU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Beágyazott és irányító rendszerek specializáció</a:t>
            </a:r>
            <a:br>
              <a:rPr lang="hu-HU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u-HU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Számítógép alapú rendszerek ágazat (AUT)</a:t>
            </a:r>
            <a:br>
              <a:rPr lang="hu-HU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br>
              <a:rPr lang="hu-HU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u-H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Konzulens:</a:t>
            </a:r>
            <a:br>
              <a:rPr lang="hu-H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u-H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Dudás Ákos</a:t>
            </a:r>
            <a:br>
              <a:rPr lang="hu-H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br>
              <a:rPr lang="hu-H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u-H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Automatizálási és Alkalmazott Informatikai Tanszék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E84EA1-7123-41AC-A1CE-2F646D9C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Napi beállítás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779E662-F9A5-4B09-8BD4-DEFCFD02343F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2" name="Dia számának helye 4">
            <a:extLst>
              <a:ext uri="{FF2B5EF4-FFF2-40B4-BE49-F238E27FC236}">
                <a16:creationId xmlns:a16="http://schemas.microsoft.com/office/drawing/2014/main" id="{1757576F-2855-47B0-A37B-AC46E9D46D5F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</a:t>
            </a: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0" name="Dia számának helye 4">
            <a:extLst>
              <a:ext uri="{FF2B5EF4-FFF2-40B4-BE49-F238E27FC236}">
                <a16:creationId xmlns:a16="http://schemas.microsoft.com/office/drawing/2014/main" id="{BB50AC8C-524E-4F5A-BA9F-78780D973C44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4AB1C08-B36F-4FAF-8B71-80F2B336CA8E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10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BC3248-6317-4525-B91A-3D580BE17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" t="3827" r="8611" b="8025"/>
          <a:stretch/>
        </p:blipFill>
        <p:spPr>
          <a:xfrm>
            <a:off x="415507" y="1371600"/>
            <a:ext cx="8312986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5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68823CC-38E1-4BE1-9CEB-C64C1C88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9" y="1172400"/>
            <a:ext cx="6116365" cy="365378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EE84EA1-7123-41AC-A1CE-2F646D9C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Beállítások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779E662-F9A5-4B09-8BD4-DEFCFD02343F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2" name="Dia számának helye 4">
            <a:extLst>
              <a:ext uri="{FF2B5EF4-FFF2-40B4-BE49-F238E27FC236}">
                <a16:creationId xmlns:a16="http://schemas.microsoft.com/office/drawing/2014/main" id="{1757576F-2855-47B0-A37B-AC46E9D46D5F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</a:t>
            </a: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0" name="Dia számának helye 4">
            <a:extLst>
              <a:ext uri="{FF2B5EF4-FFF2-40B4-BE49-F238E27FC236}">
                <a16:creationId xmlns:a16="http://schemas.microsoft.com/office/drawing/2014/main" id="{BB50AC8C-524E-4F5A-BA9F-78780D973C44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4AB1C08-B36F-4FAF-8B71-80F2B336CA8E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11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E0C25D49-CE08-4DB0-B4D8-8BA50E881896}"/>
              </a:ext>
            </a:extLst>
          </p:cNvPr>
          <p:cNvGrpSpPr/>
          <p:nvPr/>
        </p:nvGrpSpPr>
        <p:grpSpPr>
          <a:xfrm>
            <a:off x="3817144" y="4108795"/>
            <a:ext cx="2276475" cy="584775"/>
            <a:chOff x="3817144" y="4108795"/>
            <a:chExt cx="2276475" cy="584775"/>
          </a:xfrm>
        </p:grpSpPr>
        <p:sp>
          <p:nvSpPr>
            <p:cNvPr id="15" name="Jobb oldali kapcsos zárójel 14">
              <a:extLst>
                <a:ext uri="{FF2B5EF4-FFF2-40B4-BE49-F238E27FC236}">
                  <a16:creationId xmlns:a16="http://schemas.microsoft.com/office/drawing/2014/main" id="{F25C3439-9C03-4318-B9D9-D73F702FE1F3}"/>
                </a:ext>
              </a:extLst>
            </p:cNvPr>
            <p:cNvSpPr/>
            <p:nvPr/>
          </p:nvSpPr>
          <p:spPr>
            <a:xfrm>
              <a:off x="3817144" y="4188041"/>
              <a:ext cx="609600" cy="411373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4256C5BD-D62D-43CD-A971-553F5E890340}"/>
                </a:ext>
              </a:extLst>
            </p:cNvPr>
            <p:cNvSpPr/>
            <p:nvPr/>
          </p:nvSpPr>
          <p:spPr>
            <a:xfrm>
              <a:off x="4426744" y="4108795"/>
              <a:ext cx="16668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1600" b="1" dirty="0">
                  <a:latin typeface="+mj-lt"/>
                </a:rPr>
                <a:t>Mentés gomb (perzisztens)</a:t>
              </a:r>
              <a:endParaRPr lang="hu-HU" sz="1400" b="1" dirty="0">
                <a:latin typeface="+mj-lt"/>
              </a:endParaRPr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6B179D93-506D-45F4-8614-D1D91B0BA2C0}"/>
              </a:ext>
            </a:extLst>
          </p:cNvPr>
          <p:cNvGrpSpPr/>
          <p:nvPr/>
        </p:nvGrpSpPr>
        <p:grpSpPr>
          <a:xfrm>
            <a:off x="5745654" y="2243019"/>
            <a:ext cx="3296746" cy="997417"/>
            <a:chOff x="5745654" y="2243019"/>
            <a:chExt cx="3296746" cy="997417"/>
          </a:xfrm>
        </p:grpSpPr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BC9076E-C0C6-4DD2-9821-45F26C23894B}"/>
                </a:ext>
              </a:extLst>
            </p:cNvPr>
            <p:cNvSpPr/>
            <p:nvPr/>
          </p:nvSpPr>
          <p:spPr>
            <a:xfrm>
              <a:off x="6215554" y="2596505"/>
              <a:ext cx="28268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1600" b="1" dirty="0">
                  <a:latin typeface="+mj-lt"/>
                </a:rPr>
                <a:t>Időintervallum beállítások</a:t>
              </a:r>
              <a:endParaRPr lang="hu-HU" sz="1400" b="1" dirty="0">
                <a:latin typeface="+mj-lt"/>
              </a:endParaRPr>
            </a:p>
          </p:txBody>
        </p:sp>
        <p:sp>
          <p:nvSpPr>
            <p:cNvPr id="21" name="Jobb oldali kapcsos zárójel 20">
              <a:extLst>
                <a:ext uri="{FF2B5EF4-FFF2-40B4-BE49-F238E27FC236}">
                  <a16:creationId xmlns:a16="http://schemas.microsoft.com/office/drawing/2014/main" id="{1D818AAA-D865-4F45-9195-4C21063E8DDF}"/>
                </a:ext>
              </a:extLst>
            </p:cNvPr>
            <p:cNvSpPr/>
            <p:nvPr/>
          </p:nvSpPr>
          <p:spPr>
            <a:xfrm>
              <a:off x="5745654" y="2243019"/>
              <a:ext cx="609600" cy="997417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49F26B98-9671-4142-A163-2C02419C1561}"/>
              </a:ext>
            </a:extLst>
          </p:cNvPr>
          <p:cNvGrpSpPr/>
          <p:nvPr/>
        </p:nvGrpSpPr>
        <p:grpSpPr>
          <a:xfrm>
            <a:off x="5758354" y="3343162"/>
            <a:ext cx="3469190" cy="714602"/>
            <a:chOff x="5758354" y="3343162"/>
            <a:chExt cx="3469190" cy="714602"/>
          </a:xfrm>
        </p:grpSpPr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5B1D8A36-8BE8-4B86-95C1-6C73A51CEDF0}"/>
                </a:ext>
              </a:extLst>
            </p:cNvPr>
            <p:cNvSpPr/>
            <p:nvPr/>
          </p:nvSpPr>
          <p:spPr>
            <a:xfrm>
              <a:off x="6400698" y="3532647"/>
              <a:ext cx="28268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hu-HU" sz="1600" b="1" dirty="0">
                  <a:latin typeface="+mj-lt"/>
                </a:rPr>
                <a:t>Vizsgálati hőmérséklet beállító</a:t>
              </a:r>
              <a:endParaRPr lang="hu-HU" sz="1400" b="1" dirty="0">
                <a:latin typeface="+mj-lt"/>
              </a:endParaRPr>
            </a:p>
          </p:txBody>
        </p:sp>
        <p:sp>
          <p:nvSpPr>
            <p:cNvPr id="23" name="Jobb oldali kapcsos zárójel 22">
              <a:extLst>
                <a:ext uri="{FF2B5EF4-FFF2-40B4-BE49-F238E27FC236}">
                  <a16:creationId xmlns:a16="http://schemas.microsoft.com/office/drawing/2014/main" id="{156F3481-3946-43D0-807D-168CA9BB3712}"/>
                </a:ext>
              </a:extLst>
            </p:cNvPr>
            <p:cNvSpPr/>
            <p:nvPr/>
          </p:nvSpPr>
          <p:spPr>
            <a:xfrm>
              <a:off x="5758354" y="3343162"/>
              <a:ext cx="497832" cy="714602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7" name="Csoportba foglalás 36">
            <a:extLst>
              <a:ext uri="{FF2B5EF4-FFF2-40B4-BE49-F238E27FC236}">
                <a16:creationId xmlns:a16="http://schemas.microsoft.com/office/drawing/2014/main" id="{A13DD866-B8B9-4BCA-8B2F-180738BEC3E1}"/>
              </a:ext>
            </a:extLst>
          </p:cNvPr>
          <p:cNvGrpSpPr/>
          <p:nvPr/>
        </p:nvGrpSpPr>
        <p:grpSpPr>
          <a:xfrm>
            <a:off x="7288213" y="4735452"/>
            <a:ext cx="1827212" cy="808491"/>
            <a:chOff x="7288213" y="4735452"/>
            <a:chExt cx="1827212" cy="808491"/>
          </a:xfrm>
        </p:grpSpPr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3B4EC4F1-210A-4662-A63F-32D7071E2D25}"/>
                </a:ext>
              </a:extLst>
            </p:cNvPr>
            <p:cNvCxnSpPr>
              <a:cxnSpLocks/>
            </p:cNvCxnSpPr>
            <p:nvPr/>
          </p:nvCxnSpPr>
          <p:spPr>
            <a:xfrm>
              <a:off x="7341363" y="4735452"/>
              <a:ext cx="0" cy="8084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B3557366-FAF1-45E3-8B82-4F050C51F240}"/>
                </a:ext>
              </a:extLst>
            </p:cNvPr>
            <p:cNvSpPr txBox="1"/>
            <p:nvPr/>
          </p:nvSpPr>
          <p:spPr>
            <a:xfrm>
              <a:off x="7288213" y="4916903"/>
              <a:ext cx="1827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accent2"/>
                  </a:solidFill>
                </a:rPr>
                <a:t>Felső küszöb</a:t>
              </a:r>
              <a:endParaRPr lang="hu-HU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8CC4EB2E-F1C5-401D-B367-C0AB74615921}"/>
              </a:ext>
            </a:extLst>
          </p:cNvPr>
          <p:cNvGrpSpPr/>
          <p:nvPr/>
        </p:nvGrpSpPr>
        <p:grpSpPr>
          <a:xfrm>
            <a:off x="4976813" y="5230763"/>
            <a:ext cx="2854370" cy="646331"/>
            <a:chOff x="4976813" y="5230763"/>
            <a:chExt cx="2854370" cy="646331"/>
          </a:xfrm>
        </p:grpSpPr>
        <p:cxnSp>
          <p:nvCxnSpPr>
            <p:cNvPr id="7" name="Egyenes összekötő 6">
              <a:extLst>
                <a:ext uri="{FF2B5EF4-FFF2-40B4-BE49-F238E27FC236}">
                  <a16:creationId xmlns:a16="http://schemas.microsoft.com/office/drawing/2014/main" id="{2CB98BC8-FF62-42CA-97BE-EBEC1E217B4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544" y="5565218"/>
              <a:ext cx="97963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82986353-A622-48B6-8B05-18C74834FACC}"/>
                </a:ext>
              </a:extLst>
            </p:cNvPr>
            <p:cNvSpPr txBox="1"/>
            <p:nvPr/>
          </p:nvSpPr>
          <p:spPr>
            <a:xfrm>
              <a:off x="4976813" y="5230763"/>
              <a:ext cx="1827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b="1" dirty="0">
                  <a:solidFill>
                    <a:schemeClr val="accent1"/>
                  </a:solidFill>
                </a:rPr>
                <a:t>Beállított hőmérséklet</a:t>
              </a:r>
              <a:endParaRPr lang="hu-HU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55D39A3-3AD7-4210-B77E-4E9B238603C1}"/>
              </a:ext>
            </a:extLst>
          </p:cNvPr>
          <p:cNvGrpSpPr/>
          <p:nvPr/>
        </p:nvGrpSpPr>
        <p:grpSpPr>
          <a:xfrm>
            <a:off x="7288213" y="5582291"/>
            <a:ext cx="1827212" cy="808491"/>
            <a:chOff x="7288213" y="5582291"/>
            <a:chExt cx="1827212" cy="808491"/>
          </a:xfrm>
        </p:grpSpPr>
        <p:cxnSp>
          <p:nvCxnSpPr>
            <p:cNvPr id="29" name="Egyenes összekötő nyíllal 28">
              <a:extLst>
                <a:ext uri="{FF2B5EF4-FFF2-40B4-BE49-F238E27FC236}">
                  <a16:creationId xmlns:a16="http://schemas.microsoft.com/office/drawing/2014/main" id="{3D914D8C-A355-4725-8610-EDF601E70FBF}"/>
                </a:ext>
              </a:extLst>
            </p:cNvPr>
            <p:cNvCxnSpPr>
              <a:cxnSpLocks/>
            </p:cNvCxnSpPr>
            <p:nvPr/>
          </p:nvCxnSpPr>
          <p:spPr>
            <a:xfrm>
              <a:off x="7341363" y="5582291"/>
              <a:ext cx="0" cy="8084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A7F0A281-0926-4628-AEB0-887CE4DDF466}"/>
                </a:ext>
              </a:extLst>
            </p:cNvPr>
            <p:cNvSpPr txBox="1"/>
            <p:nvPr/>
          </p:nvSpPr>
          <p:spPr>
            <a:xfrm>
              <a:off x="7288213" y="5859009"/>
              <a:ext cx="1827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accent6"/>
                  </a:solidFill>
                </a:rPr>
                <a:t>Alsó küszöb</a:t>
              </a:r>
              <a:endParaRPr lang="hu-HU" sz="14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3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E84EA1-7123-41AC-A1CE-2F646D9C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Beállítások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779E662-F9A5-4B09-8BD4-DEFCFD02343F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2" name="Dia számának helye 4">
            <a:extLst>
              <a:ext uri="{FF2B5EF4-FFF2-40B4-BE49-F238E27FC236}">
                <a16:creationId xmlns:a16="http://schemas.microsoft.com/office/drawing/2014/main" id="{1757576F-2855-47B0-A37B-AC46E9D46D5F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</a:t>
            </a: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0" name="Dia számának helye 4">
            <a:extLst>
              <a:ext uri="{FF2B5EF4-FFF2-40B4-BE49-F238E27FC236}">
                <a16:creationId xmlns:a16="http://schemas.microsoft.com/office/drawing/2014/main" id="{BB50AC8C-524E-4F5A-BA9F-78780D973C44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4AB1C08-B36F-4FAF-8B71-80F2B336CA8E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12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41E776C-286F-4E70-A9D6-4B27F7475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3582" r="8473" b="9999"/>
          <a:stretch/>
        </p:blipFill>
        <p:spPr>
          <a:xfrm>
            <a:off x="391668" y="1333500"/>
            <a:ext cx="8360664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8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E84EA1-7123-41AC-A1CE-2F646D9C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5"/>
            <a:ext cx="7235825" cy="763588"/>
          </a:xfrm>
        </p:spPr>
        <p:txBody>
          <a:bodyPr/>
          <a:lstStyle/>
          <a:p>
            <a:pPr>
              <a:defRPr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Szoftver felépítése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779E662-F9A5-4B09-8BD4-DEFCFD02343F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2" name="Dia számának helye 4">
            <a:extLst>
              <a:ext uri="{FF2B5EF4-FFF2-40B4-BE49-F238E27FC236}">
                <a16:creationId xmlns:a16="http://schemas.microsoft.com/office/drawing/2014/main" id="{1757576F-2855-47B0-A37B-AC46E9D46D5F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</a:t>
            </a: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0" name="Dia számának helye 4">
            <a:extLst>
              <a:ext uri="{FF2B5EF4-FFF2-40B4-BE49-F238E27FC236}">
                <a16:creationId xmlns:a16="http://schemas.microsoft.com/office/drawing/2014/main" id="{BB50AC8C-524E-4F5A-BA9F-78780D973C44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4AB1C08-B36F-4FAF-8B71-80F2B336CA8E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13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CC9A78C-AE36-470A-B253-A19B7BE5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228724"/>
            <a:ext cx="2540000" cy="2633089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007DDAA1-32E8-40C0-BE12-89F6D541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4212650"/>
            <a:ext cx="3479800" cy="2196992"/>
          </a:xfrm>
          <a:prstGeom prst="rect">
            <a:avLst/>
          </a:prstGeom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10EEFE19-F6DD-436F-83E0-8D72CEE57179}"/>
              </a:ext>
            </a:extLst>
          </p:cNvPr>
          <p:cNvGrpSpPr/>
          <p:nvPr/>
        </p:nvGrpSpPr>
        <p:grpSpPr>
          <a:xfrm>
            <a:off x="2806700" y="1282502"/>
            <a:ext cx="6337300" cy="1332250"/>
            <a:chOff x="2806700" y="1282502"/>
            <a:chExt cx="6337300" cy="1332250"/>
          </a:xfrm>
        </p:grpSpPr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98D90E63-F6BC-4B19-AD03-04FFA5842F36}"/>
                </a:ext>
              </a:extLst>
            </p:cNvPr>
            <p:cNvSpPr/>
            <p:nvPr/>
          </p:nvSpPr>
          <p:spPr>
            <a:xfrm>
              <a:off x="3388708" y="1282502"/>
              <a:ext cx="57552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b="1" dirty="0">
                  <a:latin typeface="+mj-lt"/>
                </a:rPr>
                <a:t>A használt eszközöket / szenzorokat reprezentáló osztályok</a:t>
              </a:r>
              <a:endParaRPr lang="hu-HU" sz="1600" b="1" dirty="0">
                <a:latin typeface="+mj-lt"/>
              </a:endParaRPr>
            </a:p>
          </p:txBody>
        </p:sp>
        <p:sp>
          <p:nvSpPr>
            <p:cNvPr id="11" name="Jobb oldali kapcsos zárójel 10">
              <a:extLst>
                <a:ext uri="{FF2B5EF4-FFF2-40B4-BE49-F238E27FC236}">
                  <a16:creationId xmlns:a16="http://schemas.microsoft.com/office/drawing/2014/main" id="{3F4A6FEA-09E1-48D3-8963-88B6A9B7D2DA}"/>
                </a:ext>
              </a:extLst>
            </p:cNvPr>
            <p:cNvSpPr/>
            <p:nvPr/>
          </p:nvSpPr>
          <p:spPr>
            <a:xfrm>
              <a:off x="2806700" y="1443275"/>
              <a:ext cx="609600" cy="997417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89538401-0575-46A7-BFF0-408B6DF5ED2D}"/>
                </a:ext>
              </a:extLst>
            </p:cNvPr>
            <p:cNvSpPr/>
            <p:nvPr/>
          </p:nvSpPr>
          <p:spPr>
            <a:xfrm>
              <a:off x="3617912" y="1537534"/>
              <a:ext cx="439639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Inicializáló metódusok (I2C, GPIO, stb.)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Kommunikációra jellemző objektum típusok</a:t>
              </a:r>
              <a:endParaRPr lang="hu-HU" sz="1400" dirty="0"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Inicializáció ellenőrzése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Vezérlő funkciók (hőmérséklet)</a:t>
              </a:r>
              <a:endParaRPr lang="hu-HU" sz="1400" dirty="0">
                <a:latin typeface="+mj-lt"/>
              </a:endParaRPr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409606E7-4BAF-4AAF-BB3E-380ADDA6A9CE}"/>
              </a:ext>
            </a:extLst>
          </p:cNvPr>
          <p:cNvGrpSpPr/>
          <p:nvPr/>
        </p:nvGrpSpPr>
        <p:grpSpPr>
          <a:xfrm>
            <a:off x="2806700" y="2605875"/>
            <a:ext cx="6337300" cy="1332250"/>
            <a:chOff x="2806700" y="2605875"/>
            <a:chExt cx="6337300" cy="1332250"/>
          </a:xfrm>
        </p:grpSpPr>
        <p:sp>
          <p:nvSpPr>
            <p:cNvPr id="14" name="Jobb oldali kapcsos zárójel 13">
              <a:extLst>
                <a:ext uri="{FF2B5EF4-FFF2-40B4-BE49-F238E27FC236}">
                  <a16:creationId xmlns:a16="http://schemas.microsoft.com/office/drawing/2014/main" id="{9A9E348F-087F-4713-9C68-13BAD6075814}"/>
                </a:ext>
              </a:extLst>
            </p:cNvPr>
            <p:cNvSpPr/>
            <p:nvPr/>
          </p:nvSpPr>
          <p:spPr>
            <a:xfrm>
              <a:off x="2806700" y="2790541"/>
              <a:ext cx="609600" cy="997417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89FF83F0-531B-4DBD-9249-EB7F162BC6CE}"/>
                </a:ext>
              </a:extLst>
            </p:cNvPr>
            <p:cNvSpPr/>
            <p:nvPr/>
          </p:nvSpPr>
          <p:spPr>
            <a:xfrm>
              <a:off x="3388708" y="2605875"/>
              <a:ext cx="57552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hu-HU" b="1" dirty="0">
                  <a:latin typeface="+mj-lt"/>
                </a:rPr>
                <a:t>Adatok tárolása, fájl-kezelés és elérésük</a:t>
              </a:r>
              <a:endParaRPr lang="hu-HU" sz="1600" b="1" dirty="0">
                <a:latin typeface="+mj-lt"/>
              </a:endParaRP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691DC19E-1CBF-40DC-998C-1EE869362897}"/>
                </a:ext>
              </a:extLst>
            </p:cNvPr>
            <p:cNvSpPr/>
            <p:nvPr/>
          </p:nvSpPr>
          <p:spPr>
            <a:xfrm>
              <a:off x="3617912" y="2860907"/>
              <a:ext cx="439639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Adatstruktúrák létrehozása és kezelése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Adatok mentése és beolvasása</a:t>
              </a:r>
              <a:endParaRPr lang="hu-HU" sz="1400" dirty="0"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A TempDocument-en keresztül érhetők el (instance)</a:t>
              </a:r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28B39F6F-6EA9-412C-A9D5-44F1185E8611}"/>
              </a:ext>
            </a:extLst>
          </p:cNvPr>
          <p:cNvGrpSpPr/>
          <p:nvPr/>
        </p:nvGrpSpPr>
        <p:grpSpPr>
          <a:xfrm>
            <a:off x="3817144" y="4236344"/>
            <a:ext cx="6296327" cy="2184729"/>
            <a:chOff x="3817144" y="4236344"/>
            <a:chExt cx="6296327" cy="2184729"/>
          </a:xfrm>
        </p:grpSpPr>
        <p:sp>
          <p:nvSpPr>
            <p:cNvPr id="17" name="Jobb oldali kapcsos zárójel 16">
              <a:extLst>
                <a:ext uri="{FF2B5EF4-FFF2-40B4-BE49-F238E27FC236}">
                  <a16:creationId xmlns:a16="http://schemas.microsoft.com/office/drawing/2014/main" id="{FF4CEEFE-1CEE-4A55-934D-F9BAEB932139}"/>
                </a:ext>
              </a:extLst>
            </p:cNvPr>
            <p:cNvSpPr/>
            <p:nvPr/>
          </p:nvSpPr>
          <p:spPr>
            <a:xfrm>
              <a:off x="3817144" y="4236344"/>
              <a:ext cx="609600" cy="2184729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CEAFB404-1595-4434-9F5C-F0F731E81A26}"/>
                </a:ext>
              </a:extLst>
            </p:cNvPr>
            <p:cNvSpPr/>
            <p:nvPr/>
          </p:nvSpPr>
          <p:spPr>
            <a:xfrm>
              <a:off x="4358179" y="4461140"/>
              <a:ext cx="57552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hu-HU" b="1" dirty="0">
                  <a:latin typeface="+mj-lt"/>
                </a:rPr>
                <a:t>XAML alapú UI felületek és az app leképzése</a:t>
              </a:r>
              <a:endParaRPr lang="hu-HU" sz="1600" b="1" dirty="0">
                <a:latin typeface="+mj-lt"/>
              </a:endParaRP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5EB7F4F5-AD7B-46E2-BC85-BCEC3E929660}"/>
                </a:ext>
              </a:extLst>
            </p:cNvPr>
            <p:cNvSpPr/>
            <p:nvPr/>
          </p:nvSpPr>
          <p:spPr>
            <a:xfrm>
              <a:off x="4587383" y="4716172"/>
              <a:ext cx="439639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Elemek létrehozása és kezelése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Eseménykezelők </a:t>
              </a:r>
              <a:endParaRPr lang="hu-HU" sz="1400" dirty="0"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Másodperceként frissített UI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5 másodpercenként futó adatbekérés egy háttérszálon futó időzítővel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Navigáció az oldalak között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29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4FE66F-185F-46C5-A4F8-19748D55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CE8ED9-D1B4-451B-9605-9D1ECD84EF0C}"/>
              </a:ext>
            </a:extLst>
          </p:cNvPr>
          <p:cNvSpPr txBox="1"/>
          <p:nvPr/>
        </p:nvSpPr>
        <p:spPr>
          <a:xfrm>
            <a:off x="206375" y="4164955"/>
            <a:ext cx="4778375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hu-HU" sz="2400" b="1" u="sng" dirty="0">
                <a:latin typeface="+mj-lt"/>
              </a:rPr>
              <a:t>Bővítési lehetőségek: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400" dirty="0">
                <a:latin typeface="+mj-lt"/>
              </a:rPr>
              <a:t>Statisztika hozzáadása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400" dirty="0">
                <a:latin typeface="+mj-lt"/>
              </a:rPr>
              <a:t>Távoli vezérlés kialakítása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400" dirty="0">
                <a:latin typeface="+mj-lt"/>
              </a:rPr>
              <a:t>Külső hőmérő illesztése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400" dirty="0">
                <a:latin typeface="+mj-lt"/>
              </a:rPr>
              <a:t>„Öntanuló” beállítások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hu-HU" sz="2400" dirty="0">
              <a:latin typeface="+mj-lt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5905DD-81AA-4E6D-86B5-09C422931349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Dia számának helye 4">
            <a:extLst>
              <a:ext uri="{FF2B5EF4-FFF2-40B4-BE49-F238E27FC236}">
                <a16:creationId xmlns:a16="http://schemas.microsoft.com/office/drawing/2014/main" id="{CBD058E4-1CD7-4A85-ABE1-B9BA9F4BE8F7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2C580EE-F7B7-40C0-838D-E035515D5E26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14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Dia számának helye 4">
            <a:extLst>
              <a:ext uri="{FF2B5EF4-FFF2-40B4-BE49-F238E27FC236}">
                <a16:creationId xmlns:a16="http://schemas.microsoft.com/office/drawing/2014/main" id="{5DB13632-FA90-4520-B7B7-D6C6155F2AF9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</a:t>
            </a: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DDB461D-E99E-45C4-A58D-492569893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r="3895" b="8829"/>
          <a:stretch/>
        </p:blipFill>
        <p:spPr>
          <a:xfrm rot="10800000">
            <a:off x="3546475" y="1098550"/>
            <a:ext cx="5505450" cy="32323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D9AD02-0B6B-4CE6-924E-606B5AD758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" r="10473" b="10294"/>
          <a:stretch/>
        </p:blipFill>
        <p:spPr>
          <a:xfrm>
            <a:off x="5346330" y="4351523"/>
            <a:ext cx="3705595" cy="2161989"/>
          </a:xfrm>
          <a:prstGeom prst="rect">
            <a:avLst/>
          </a:prstGeom>
        </p:spPr>
      </p:pic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3C6DE8A-034A-4292-80CC-878D193ECEFB}"/>
              </a:ext>
            </a:extLst>
          </p:cNvPr>
          <p:cNvGrpSpPr/>
          <p:nvPr/>
        </p:nvGrpSpPr>
        <p:grpSpPr>
          <a:xfrm>
            <a:off x="-1" y="1173056"/>
            <a:ext cx="3340102" cy="2730421"/>
            <a:chOff x="-1" y="2095500"/>
            <a:chExt cx="3340102" cy="2730421"/>
          </a:xfrm>
        </p:grpSpPr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763FBAF6-5F02-4889-8179-218D1A71F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771" r="63472" b="16385"/>
            <a:stretch/>
          </p:blipFill>
          <p:spPr>
            <a:xfrm>
              <a:off x="0" y="2095500"/>
              <a:ext cx="3340101" cy="2340886"/>
            </a:xfrm>
            <a:prstGeom prst="rect">
              <a:avLst/>
            </a:prstGeom>
          </p:spPr>
        </p:pic>
        <p:pic>
          <p:nvPicPr>
            <p:cNvPr id="14" name="Kép 13">
              <a:extLst>
                <a:ext uri="{FF2B5EF4-FFF2-40B4-BE49-F238E27FC236}">
                  <a16:creationId xmlns:a16="http://schemas.microsoft.com/office/drawing/2014/main" id="{A8E8CDE2-8D4A-4573-A308-81A3BB3F5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33" r="64444" b="65278"/>
            <a:stretch/>
          </p:blipFill>
          <p:spPr>
            <a:xfrm>
              <a:off x="-1" y="4394121"/>
              <a:ext cx="3340101" cy="431800"/>
            </a:xfrm>
            <a:prstGeom prst="rect">
              <a:avLst/>
            </a:prstGeom>
          </p:spPr>
        </p:pic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5126255C-ACAC-48B4-84F0-15737B8D7CA5}"/>
                </a:ext>
              </a:extLst>
            </p:cNvPr>
            <p:cNvCxnSpPr>
              <a:cxnSpLocks/>
            </p:cNvCxnSpPr>
            <p:nvPr/>
          </p:nvCxnSpPr>
          <p:spPr>
            <a:xfrm>
              <a:off x="88900" y="4279742"/>
              <a:ext cx="0" cy="54617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Egyenes összekötő 21">
              <a:extLst>
                <a:ext uri="{FF2B5EF4-FFF2-40B4-BE49-F238E27FC236}">
                  <a16:creationId xmlns:a16="http://schemas.microsoft.com/office/drawing/2014/main" id="{E68EF7C1-91A8-4E6B-91E2-181D838F336B}"/>
                </a:ext>
              </a:extLst>
            </p:cNvPr>
            <p:cNvCxnSpPr>
              <a:cxnSpLocks/>
            </p:cNvCxnSpPr>
            <p:nvPr/>
          </p:nvCxnSpPr>
          <p:spPr>
            <a:xfrm>
              <a:off x="117475" y="3631258"/>
              <a:ext cx="0" cy="2676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Egyenes összekötő 24">
              <a:extLst>
                <a:ext uri="{FF2B5EF4-FFF2-40B4-BE49-F238E27FC236}">
                  <a16:creationId xmlns:a16="http://schemas.microsoft.com/office/drawing/2014/main" id="{02BE292E-F60D-435F-B8C7-6D5FB78A2362}"/>
                </a:ext>
              </a:extLst>
            </p:cNvPr>
            <p:cNvCxnSpPr>
              <a:cxnSpLocks/>
            </p:cNvCxnSpPr>
            <p:nvPr/>
          </p:nvCxnSpPr>
          <p:spPr>
            <a:xfrm>
              <a:off x="117475" y="2805758"/>
              <a:ext cx="0" cy="2676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5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3">
            <a:extLst>
              <a:ext uri="{FF2B5EF4-FFF2-40B4-BE49-F238E27FC236}">
                <a16:creationId xmlns:a16="http://schemas.microsoft.com/office/drawing/2014/main" id="{4008DBDA-3992-4739-9ECC-FF014E6C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itchFamily="49" charset="-122"/>
              </a:rPr>
              <a:t>A feladat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黑体" pitchFamily="49" charset="-122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7B89356-4E4C-4D38-9A3A-2CE6B5568862}"/>
              </a:ext>
            </a:extLst>
          </p:cNvPr>
          <p:cNvSpPr txBox="1"/>
          <p:nvPr/>
        </p:nvSpPr>
        <p:spPr>
          <a:xfrm>
            <a:off x="250825" y="1196975"/>
            <a:ext cx="85693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hu-HU" sz="2400" dirty="0">
                <a:latin typeface="+mj-lt"/>
              </a:rPr>
              <a:t>Egy </a:t>
            </a:r>
            <a:r>
              <a:rPr lang="hu-HU" sz="2400" b="1" dirty="0">
                <a:latin typeface="+mj-lt"/>
              </a:rPr>
              <a:t>prototípus</a:t>
            </a:r>
            <a:r>
              <a:rPr lang="hu-HU" sz="2400" dirty="0">
                <a:latin typeface="+mj-lt"/>
              </a:rPr>
              <a:t> rendszer elkészítése, amely </a:t>
            </a:r>
            <a:r>
              <a:rPr lang="hu-HU" sz="2400" b="1" dirty="0">
                <a:latin typeface="+mj-lt"/>
              </a:rPr>
              <a:t>hőmérő</a:t>
            </a:r>
            <a:r>
              <a:rPr lang="hu-HU" sz="2400" dirty="0">
                <a:latin typeface="+mj-lt"/>
              </a:rPr>
              <a:t> és </a:t>
            </a:r>
            <a:r>
              <a:rPr lang="hu-HU" sz="2400" b="1" dirty="0">
                <a:latin typeface="+mj-lt"/>
              </a:rPr>
              <a:t>Raspberry Pi </a:t>
            </a:r>
            <a:r>
              <a:rPr lang="hu-HU" sz="2400" dirty="0">
                <a:latin typeface="+mj-lt"/>
              </a:rPr>
              <a:t>platformon alapuló </a:t>
            </a:r>
            <a:r>
              <a:rPr lang="hu-HU" sz="2400" b="1" dirty="0">
                <a:latin typeface="+mj-lt"/>
              </a:rPr>
              <a:t>központi egységet </a:t>
            </a:r>
            <a:r>
              <a:rPr lang="hu-HU" sz="2400" dirty="0">
                <a:latin typeface="+mj-lt"/>
              </a:rPr>
              <a:t>tartalmaz, és képes a hőmérséklet vezérlésére </a:t>
            </a:r>
            <a:r>
              <a:rPr lang="hu-HU" sz="2400" b="1" dirty="0">
                <a:latin typeface="+mj-lt"/>
              </a:rPr>
              <a:t>intelligens </a:t>
            </a:r>
            <a:r>
              <a:rPr lang="hu-HU" sz="2400" dirty="0">
                <a:latin typeface="+mj-lt"/>
              </a:rPr>
              <a:t>és</a:t>
            </a:r>
            <a:r>
              <a:rPr lang="hu-HU" sz="2400" b="1" dirty="0">
                <a:latin typeface="+mj-lt"/>
              </a:rPr>
              <a:t> testre szabható </a:t>
            </a:r>
            <a:r>
              <a:rPr lang="hu-HU" sz="2400" dirty="0">
                <a:latin typeface="+mj-lt"/>
              </a:rPr>
              <a:t>módon.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9681BCD3-2067-4137-949C-52241EF63C2D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8" name="Dia számának helye 4">
            <a:extLst>
              <a:ext uri="{FF2B5EF4-FFF2-40B4-BE49-F238E27FC236}">
                <a16:creationId xmlns:a16="http://schemas.microsoft.com/office/drawing/2014/main" id="{60BCA920-C0E6-470B-B75C-93845A6B883F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8452EDB-E82A-42AF-B267-CA6166951E27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2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9" name="Dia számának helye 4">
            <a:extLst>
              <a:ext uri="{FF2B5EF4-FFF2-40B4-BE49-F238E27FC236}">
                <a16:creationId xmlns:a16="http://schemas.microsoft.com/office/drawing/2014/main" id="{8447B55E-311B-4577-95B1-D9358ACDE27B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B971C89B-01B4-4D96-BE02-88714F7FDDB1}"/>
              </a:ext>
            </a:extLst>
          </p:cNvPr>
          <p:cNvGrpSpPr/>
          <p:nvPr/>
        </p:nvGrpSpPr>
        <p:grpSpPr>
          <a:xfrm>
            <a:off x="250825" y="2716511"/>
            <a:ext cx="8137069" cy="3231654"/>
            <a:chOff x="250825" y="2716511"/>
            <a:chExt cx="8137069" cy="3231654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8A043562-BBD5-4210-9E7C-E17C844AF8E9}"/>
                </a:ext>
              </a:extLst>
            </p:cNvPr>
            <p:cNvSpPr/>
            <p:nvPr/>
          </p:nvSpPr>
          <p:spPr>
            <a:xfrm>
              <a:off x="250825" y="2716511"/>
              <a:ext cx="5459413" cy="32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hu-HU" sz="2400" b="1" u="sng" dirty="0">
                  <a:latin typeface="+mj-lt"/>
                </a:rPr>
                <a:t>Igények az eszközzel kapcsolatban: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sz="2400" dirty="0">
                  <a:latin typeface="+mj-lt"/>
                </a:rPr>
                <a:t>Alapvetően padlófűtésre tervezve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sz="2400" dirty="0">
                  <a:latin typeface="+mj-lt"/>
                </a:rPr>
                <a:t>Kijelző grafikus felülettel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sz="2400" dirty="0">
                  <a:latin typeface="+mj-lt"/>
                </a:rPr>
                <a:t>Testre szabható hőmérséklet beállítások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sz="2400" dirty="0">
                  <a:latin typeface="+mj-lt"/>
                </a:rPr>
                <a:t>Több szenzor egyidejű használata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sz="2400" dirty="0">
                  <a:latin typeface="+mj-lt"/>
                </a:rPr>
                <a:t>Perzisztens adatkezelés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sz="2000" strike="sngStrik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Adatok és események naplózása / statisztika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sz="2000" strike="sngStrik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Távoli elérés biztosítása 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sz="2000" strike="sngStrik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Akár „öntanuló” is lehet </a:t>
              </a:r>
            </a:p>
          </p:txBody>
        </p:sp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8D96E3BE-2089-49AE-84AE-40AC9E2EE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38" y="3035498"/>
              <a:ext cx="2677656" cy="26776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0F5AA-CCDC-4D12-A146-403D5BC3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Rendszerterv</a:t>
            </a: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F634AC1-BD24-4305-A1A7-A60D6E8D1465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5" name="Dia számának helye 4">
            <a:extLst>
              <a:ext uri="{FF2B5EF4-FFF2-40B4-BE49-F238E27FC236}">
                <a16:creationId xmlns:a16="http://schemas.microsoft.com/office/drawing/2014/main" id="{8E4F9A4D-5B5D-4DE0-9E21-1FD5AF5B8EF2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FC874A5-974D-4887-B6EB-1C3FAC4322E9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3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6" name="Dia számának helye 4">
            <a:extLst>
              <a:ext uri="{FF2B5EF4-FFF2-40B4-BE49-F238E27FC236}">
                <a16:creationId xmlns:a16="http://schemas.microsoft.com/office/drawing/2014/main" id="{9FACB34D-BC8C-498D-9C33-9404C7D55731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</a:t>
            </a: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3" name="Téglalap: lekerekített 82">
            <a:extLst>
              <a:ext uri="{FF2B5EF4-FFF2-40B4-BE49-F238E27FC236}">
                <a16:creationId xmlns:a16="http://schemas.microsoft.com/office/drawing/2014/main" id="{6D729D10-3D92-4267-8888-832AC1139943}"/>
              </a:ext>
            </a:extLst>
          </p:cNvPr>
          <p:cNvSpPr/>
          <p:nvPr/>
        </p:nvSpPr>
        <p:spPr>
          <a:xfrm>
            <a:off x="2993360" y="2962788"/>
            <a:ext cx="2978870" cy="1206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/>
                </a:solidFill>
              </a:rPr>
              <a:t>Központi Termosztát</a:t>
            </a:r>
          </a:p>
          <a:p>
            <a:pPr algn="ctr"/>
            <a:r>
              <a:rPr lang="hu-HU" sz="1400" dirty="0">
                <a:solidFill>
                  <a:schemeClr val="tx1"/>
                </a:solidFill>
              </a:rPr>
              <a:t>HW: Raspberry PI 3,</a:t>
            </a:r>
          </a:p>
          <a:p>
            <a:pPr algn="ctr"/>
            <a:r>
              <a:rPr lang="hu-HU" sz="1400" dirty="0">
                <a:solidFill>
                  <a:schemeClr val="tx1"/>
                </a:solidFill>
              </a:rPr>
              <a:t>OS: MS IoT Core  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8B3CCEC0-9429-49B9-8226-26AC764FA1D2}"/>
              </a:ext>
            </a:extLst>
          </p:cNvPr>
          <p:cNvGrpSpPr/>
          <p:nvPr/>
        </p:nvGrpSpPr>
        <p:grpSpPr>
          <a:xfrm>
            <a:off x="2714285" y="1268320"/>
            <a:ext cx="3360732" cy="1706199"/>
            <a:chOff x="2714285" y="1268320"/>
            <a:chExt cx="3360732" cy="1706199"/>
          </a:xfrm>
        </p:grpSpPr>
        <p:sp>
          <p:nvSpPr>
            <p:cNvPr id="84" name="Téglalap: lekerekített 83">
              <a:extLst>
                <a:ext uri="{FF2B5EF4-FFF2-40B4-BE49-F238E27FC236}">
                  <a16:creationId xmlns:a16="http://schemas.microsoft.com/office/drawing/2014/main" id="{E3112E48-BC39-4D79-8D9F-EEA48126FC64}"/>
                </a:ext>
              </a:extLst>
            </p:cNvPr>
            <p:cNvSpPr/>
            <p:nvPr/>
          </p:nvSpPr>
          <p:spPr>
            <a:xfrm>
              <a:off x="2993360" y="1268320"/>
              <a:ext cx="2978870" cy="12066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dirty="0">
                  <a:solidFill>
                    <a:schemeClr val="tx1"/>
                  </a:solidFill>
                </a:rPr>
                <a:t>Érintőképernyős kijelző</a:t>
              </a:r>
            </a:p>
            <a:p>
              <a:pPr algn="ctr"/>
              <a:r>
                <a:rPr lang="hu-HU" sz="1400" i="1" dirty="0">
                  <a:solidFill>
                    <a:schemeClr val="tx1"/>
                  </a:solidFill>
                </a:rPr>
                <a:t>Raspberry PI 7’’ Touchscreen </a:t>
              </a:r>
            </a:p>
            <a:p>
              <a:pPr algn="ctr"/>
              <a:r>
                <a:rPr lang="hu-HU" sz="1400" i="1" dirty="0">
                  <a:solidFill>
                    <a:schemeClr val="tx1"/>
                  </a:solidFill>
                </a:rPr>
                <a:t>Display</a:t>
              </a:r>
            </a:p>
          </p:txBody>
        </p:sp>
        <p:pic>
          <p:nvPicPr>
            <p:cNvPr id="85" name="Kép 84">
              <a:extLst>
                <a:ext uri="{FF2B5EF4-FFF2-40B4-BE49-F238E27FC236}">
                  <a16:creationId xmlns:a16="http://schemas.microsoft.com/office/drawing/2014/main" id="{1C9BCC53-BFFB-4ACC-AA7D-F378DB765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9" t="3711" r="27945" b="38969"/>
            <a:stretch/>
          </p:blipFill>
          <p:spPr>
            <a:xfrm>
              <a:off x="5170951" y="2006885"/>
              <a:ext cx="904066" cy="532479"/>
            </a:xfrm>
            <a:prstGeom prst="rect">
              <a:avLst/>
            </a:prstGeom>
          </p:spPr>
        </p:pic>
        <p:sp>
          <p:nvSpPr>
            <p:cNvPr id="87" name="Nyíl: felfelé-lefelé mutató 86">
              <a:extLst>
                <a:ext uri="{FF2B5EF4-FFF2-40B4-BE49-F238E27FC236}">
                  <a16:creationId xmlns:a16="http://schemas.microsoft.com/office/drawing/2014/main" id="{0ECF7EE4-5910-4793-8BB0-8A07F9C72C6E}"/>
                </a:ext>
              </a:extLst>
            </p:cNvPr>
            <p:cNvSpPr/>
            <p:nvPr/>
          </p:nvSpPr>
          <p:spPr>
            <a:xfrm>
              <a:off x="3483552" y="2484378"/>
              <a:ext cx="952109" cy="468982"/>
            </a:xfrm>
            <a:prstGeom prst="upDownArrow">
              <a:avLst>
                <a:gd name="adj1" fmla="val 8166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8" name="Szövegdoboz 87">
              <a:extLst>
                <a:ext uri="{FF2B5EF4-FFF2-40B4-BE49-F238E27FC236}">
                  <a16:creationId xmlns:a16="http://schemas.microsoft.com/office/drawing/2014/main" id="{0D2EACB5-C75E-4293-B834-9270E78E4EB6}"/>
                </a:ext>
              </a:extLst>
            </p:cNvPr>
            <p:cNvSpPr txBox="1"/>
            <p:nvPr/>
          </p:nvSpPr>
          <p:spPr>
            <a:xfrm>
              <a:off x="2714285" y="2503425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1200" b="1" dirty="0"/>
                <a:t>Pi Display </a:t>
              </a:r>
            </a:p>
            <a:p>
              <a:pPr algn="ctr"/>
              <a:r>
                <a:rPr lang="hu-HU" sz="1200" b="1" dirty="0"/>
                <a:t>Port</a:t>
              </a:r>
            </a:p>
          </p:txBody>
        </p:sp>
        <p:sp>
          <p:nvSpPr>
            <p:cNvPr id="89" name="Nyíl: felfelé-lefelé mutató 88">
              <a:extLst>
                <a:ext uri="{FF2B5EF4-FFF2-40B4-BE49-F238E27FC236}">
                  <a16:creationId xmlns:a16="http://schemas.microsoft.com/office/drawing/2014/main" id="{B8BEDDE6-5561-4950-B76C-A7314363F02F}"/>
                </a:ext>
              </a:extLst>
            </p:cNvPr>
            <p:cNvSpPr/>
            <p:nvPr/>
          </p:nvSpPr>
          <p:spPr>
            <a:xfrm>
              <a:off x="4738889" y="2484572"/>
              <a:ext cx="188536" cy="46898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Szövegdoboz 89">
              <a:extLst>
                <a:ext uri="{FF2B5EF4-FFF2-40B4-BE49-F238E27FC236}">
                  <a16:creationId xmlns:a16="http://schemas.microsoft.com/office/drawing/2014/main" id="{A636010F-E701-4BDD-83FC-148874FD809C}"/>
                </a:ext>
              </a:extLst>
            </p:cNvPr>
            <p:cNvSpPr txBox="1"/>
            <p:nvPr/>
          </p:nvSpPr>
          <p:spPr>
            <a:xfrm>
              <a:off x="4871836" y="2512854"/>
              <a:ext cx="10358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1200" b="1" dirty="0"/>
                <a:t>4 vezetékes</a:t>
              </a:r>
            </a:p>
            <a:p>
              <a:pPr algn="ctr"/>
              <a:r>
                <a:rPr lang="hu-HU" sz="1200" b="1" dirty="0"/>
                <a:t>I2C</a:t>
              </a:r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1FF818F3-50B6-4EA2-B1D3-D896E473DE8C}"/>
              </a:ext>
            </a:extLst>
          </p:cNvPr>
          <p:cNvGrpSpPr/>
          <p:nvPr/>
        </p:nvGrpSpPr>
        <p:grpSpPr>
          <a:xfrm>
            <a:off x="452570" y="2609552"/>
            <a:ext cx="2606449" cy="1932495"/>
            <a:chOff x="452570" y="2609552"/>
            <a:chExt cx="2606449" cy="1932495"/>
          </a:xfrm>
        </p:grpSpPr>
        <p:sp>
          <p:nvSpPr>
            <p:cNvPr id="91" name="Téglalap: felső két sarkán levágva 90">
              <a:extLst>
                <a:ext uri="{FF2B5EF4-FFF2-40B4-BE49-F238E27FC236}">
                  <a16:creationId xmlns:a16="http://schemas.microsoft.com/office/drawing/2014/main" id="{F0868F25-D5FC-44F3-BE41-397D3162C90E}"/>
                </a:ext>
              </a:extLst>
            </p:cNvPr>
            <p:cNvSpPr/>
            <p:nvPr/>
          </p:nvSpPr>
          <p:spPr>
            <a:xfrm rot="5400000">
              <a:off x="-273294" y="3335416"/>
              <a:ext cx="1932495" cy="480767"/>
            </a:xfrm>
            <a:prstGeom prst="snip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>
                  <a:solidFill>
                    <a:schemeClr val="tx1"/>
                  </a:solidFill>
                </a:rPr>
                <a:t>Fűtés on/off</a:t>
              </a:r>
            </a:p>
          </p:txBody>
        </p:sp>
        <p:sp>
          <p:nvSpPr>
            <p:cNvPr id="92" name="Téglalap: lekerekített 91">
              <a:extLst>
                <a:ext uri="{FF2B5EF4-FFF2-40B4-BE49-F238E27FC236}">
                  <a16:creationId xmlns:a16="http://schemas.microsoft.com/office/drawing/2014/main" id="{B9057C8A-A69D-40A8-81C8-0FF56892F988}"/>
                </a:ext>
              </a:extLst>
            </p:cNvPr>
            <p:cNvSpPr/>
            <p:nvPr/>
          </p:nvSpPr>
          <p:spPr>
            <a:xfrm>
              <a:off x="1138934" y="3162085"/>
              <a:ext cx="1197207" cy="82300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dirty="0">
                  <a:solidFill>
                    <a:schemeClr val="tx1"/>
                  </a:solidFill>
                </a:rPr>
                <a:t>Relé</a:t>
              </a:r>
            </a:p>
            <a:p>
              <a:pPr algn="ctr"/>
              <a:r>
                <a:rPr lang="hu-HU" sz="1100" i="1" dirty="0">
                  <a:solidFill>
                    <a:schemeClr val="tx1"/>
                  </a:solidFill>
                </a:rPr>
                <a:t>1cs., Arduino relé</a:t>
              </a:r>
            </a:p>
          </p:txBody>
        </p:sp>
        <p:cxnSp>
          <p:nvCxnSpPr>
            <p:cNvPr id="94" name="Egyenes összekötő nyíllal 93">
              <a:extLst>
                <a:ext uri="{FF2B5EF4-FFF2-40B4-BE49-F238E27FC236}">
                  <a16:creationId xmlns:a16="http://schemas.microsoft.com/office/drawing/2014/main" id="{2D18F593-AC1D-4C7E-971F-22A807770077}"/>
                </a:ext>
              </a:extLst>
            </p:cNvPr>
            <p:cNvCxnSpPr>
              <a:cxnSpLocks/>
              <a:stCxn id="92" idx="1"/>
              <a:endCxn id="91" idx="3"/>
            </p:cNvCxnSpPr>
            <p:nvPr/>
          </p:nvCxnSpPr>
          <p:spPr>
            <a:xfrm flipH="1">
              <a:off x="933337" y="3573588"/>
              <a:ext cx="205597" cy="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Összekötő: szögletes 23">
              <a:extLst>
                <a:ext uri="{FF2B5EF4-FFF2-40B4-BE49-F238E27FC236}">
                  <a16:creationId xmlns:a16="http://schemas.microsoft.com/office/drawing/2014/main" id="{6F030FA3-E327-4E0E-B8E5-DA5C32BF235A}"/>
                </a:ext>
              </a:extLst>
            </p:cNvPr>
            <p:cNvCxnSpPr>
              <a:cxnSpLocks/>
              <a:stCxn id="83" idx="1"/>
              <a:endCxn id="92" idx="3"/>
            </p:cNvCxnSpPr>
            <p:nvPr/>
          </p:nvCxnSpPr>
          <p:spPr>
            <a:xfrm flipH="1">
              <a:off x="2336141" y="3566104"/>
              <a:ext cx="657219" cy="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Szövegdoboz 95">
              <a:extLst>
                <a:ext uri="{FF2B5EF4-FFF2-40B4-BE49-F238E27FC236}">
                  <a16:creationId xmlns:a16="http://schemas.microsoft.com/office/drawing/2014/main" id="{3D7C000B-5E13-4887-8454-F86AB27256D5}"/>
                </a:ext>
              </a:extLst>
            </p:cNvPr>
            <p:cNvSpPr txBox="1"/>
            <p:nvPr/>
          </p:nvSpPr>
          <p:spPr>
            <a:xfrm>
              <a:off x="2297272" y="3608952"/>
              <a:ext cx="761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b="1" dirty="0"/>
                <a:t>Vezeték</a:t>
              </a:r>
            </a:p>
          </p:txBody>
        </p:sp>
        <p:pic>
          <p:nvPicPr>
            <p:cNvPr id="99" name="Kép 98">
              <a:extLst>
                <a:ext uri="{FF2B5EF4-FFF2-40B4-BE49-F238E27FC236}">
                  <a16:creationId xmlns:a16="http://schemas.microsoft.com/office/drawing/2014/main" id="{1F57E710-875D-4363-8584-CBD9A7D3C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88" b="16753"/>
            <a:stretch/>
          </p:blipFill>
          <p:spPr>
            <a:xfrm>
              <a:off x="1993039" y="3040881"/>
              <a:ext cx="684104" cy="417030"/>
            </a:xfrm>
            <a:prstGeom prst="rect">
              <a:avLst/>
            </a:prstGeom>
          </p:spPr>
        </p:pic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10D1DDE9-1376-45AC-948D-EF9A40F39763}"/>
              </a:ext>
            </a:extLst>
          </p:cNvPr>
          <p:cNvGrpSpPr/>
          <p:nvPr/>
        </p:nvGrpSpPr>
        <p:grpSpPr>
          <a:xfrm>
            <a:off x="5935479" y="2568475"/>
            <a:ext cx="2886996" cy="2042986"/>
            <a:chOff x="5935479" y="2568475"/>
            <a:chExt cx="2886996" cy="2042986"/>
          </a:xfrm>
        </p:grpSpPr>
        <p:pic>
          <p:nvPicPr>
            <p:cNvPr id="101" name="Kép 100">
              <a:extLst>
                <a:ext uri="{FF2B5EF4-FFF2-40B4-BE49-F238E27FC236}">
                  <a16:creationId xmlns:a16="http://schemas.microsoft.com/office/drawing/2014/main" id="{204F89DF-4B86-4F19-8D67-5426C36DC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513" y="3184659"/>
              <a:ext cx="1138293" cy="682976"/>
            </a:xfrm>
            <a:prstGeom prst="rect">
              <a:avLst/>
            </a:prstGeom>
          </p:spPr>
        </p:pic>
        <p:cxnSp>
          <p:nvCxnSpPr>
            <p:cNvPr id="102" name="Egyenes összekötő nyíllal 101">
              <a:extLst>
                <a:ext uri="{FF2B5EF4-FFF2-40B4-BE49-F238E27FC236}">
                  <a16:creationId xmlns:a16="http://schemas.microsoft.com/office/drawing/2014/main" id="{5F87D102-502D-4AE4-A7CA-5BB2359C6D4A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H="1">
              <a:off x="5972230" y="3558620"/>
              <a:ext cx="627701" cy="748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3" name="Szövegdoboz 102">
              <a:extLst>
                <a:ext uri="{FF2B5EF4-FFF2-40B4-BE49-F238E27FC236}">
                  <a16:creationId xmlns:a16="http://schemas.microsoft.com/office/drawing/2014/main" id="{59181C73-9D67-4C15-BFB0-BFD0270C2E18}"/>
                </a:ext>
              </a:extLst>
            </p:cNvPr>
            <p:cNvSpPr txBox="1"/>
            <p:nvPr/>
          </p:nvSpPr>
          <p:spPr>
            <a:xfrm>
              <a:off x="7020818" y="3457911"/>
              <a:ext cx="738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100" dirty="0">
                  <a:solidFill>
                    <a:schemeClr val="bg1">
                      <a:lumMod val="65000"/>
                    </a:schemeClr>
                  </a:solidFill>
                </a:rPr>
                <a:t>Firebug</a:t>
              </a:r>
            </a:p>
          </p:txBody>
        </p:sp>
        <p:pic>
          <p:nvPicPr>
            <p:cNvPr id="104" name="Kép 103">
              <a:extLst>
                <a:ext uri="{FF2B5EF4-FFF2-40B4-BE49-F238E27FC236}">
                  <a16:creationId xmlns:a16="http://schemas.microsoft.com/office/drawing/2014/main" id="{B0AE0D8A-692B-4474-A1E4-07E923992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0827" y="2568475"/>
              <a:ext cx="785010" cy="785010"/>
            </a:xfrm>
            <a:prstGeom prst="rect">
              <a:avLst/>
            </a:prstGeom>
          </p:spPr>
        </p:pic>
        <p:cxnSp>
          <p:nvCxnSpPr>
            <p:cNvPr id="105" name="Egyenes összekötő nyíllal 104">
              <a:extLst>
                <a:ext uri="{FF2B5EF4-FFF2-40B4-BE49-F238E27FC236}">
                  <a16:creationId xmlns:a16="http://schemas.microsoft.com/office/drawing/2014/main" id="{94B84F4A-CA06-4FF0-9575-865599D8D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6659" y="2962788"/>
              <a:ext cx="774165" cy="4226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Egyenes összekötő nyíllal 105">
              <a:extLst>
                <a:ext uri="{FF2B5EF4-FFF2-40B4-BE49-F238E27FC236}">
                  <a16:creationId xmlns:a16="http://schemas.microsoft.com/office/drawing/2014/main" id="{35612C00-7149-413A-BE45-DB314E37C8C2}"/>
                </a:ext>
              </a:extLst>
            </p:cNvPr>
            <p:cNvCxnSpPr>
              <a:cxnSpLocks/>
            </p:cNvCxnSpPr>
            <p:nvPr/>
          </p:nvCxnSpPr>
          <p:spPr>
            <a:xfrm>
              <a:off x="7458077" y="3719521"/>
              <a:ext cx="574176" cy="4851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107" name="Kép 106">
              <a:extLst>
                <a:ext uri="{FF2B5EF4-FFF2-40B4-BE49-F238E27FC236}">
                  <a16:creationId xmlns:a16="http://schemas.microsoft.com/office/drawing/2014/main" id="{D5C5DD6B-45FA-40B6-B4FE-5A65798B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1573" y="3690559"/>
              <a:ext cx="920902" cy="920902"/>
            </a:xfrm>
            <a:prstGeom prst="rect">
              <a:avLst/>
            </a:prstGeom>
          </p:spPr>
        </p:pic>
        <p:sp>
          <p:nvSpPr>
            <p:cNvPr id="108" name="Szövegdoboz 107">
              <a:extLst>
                <a:ext uri="{FF2B5EF4-FFF2-40B4-BE49-F238E27FC236}">
                  <a16:creationId xmlns:a16="http://schemas.microsoft.com/office/drawing/2014/main" id="{E6EB2049-19BB-4FDB-944D-D1DCC6ED03BE}"/>
                </a:ext>
              </a:extLst>
            </p:cNvPr>
            <p:cNvSpPr txBox="1"/>
            <p:nvPr/>
          </p:nvSpPr>
          <p:spPr>
            <a:xfrm>
              <a:off x="7292870" y="2830175"/>
              <a:ext cx="761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100" dirty="0">
                  <a:solidFill>
                    <a:schemeClr val="bg1">
                      <a:lumMod val="65000"/>
                    </a:schemeClr>
                  </a:solidFill>
                </a:rPr>
                <a:t>Internet</a:t>
              </a:r>
            </a:p>
          </p:txBody>
        </p:sp>
        <p:sp>
          <p:nvSpPr>
            <p:cNvPr id="115" name="Szövegdoboz 114">
              <a:extLst>
                <a:ext uri="{FF2B5EF4-FFF2-40B4-BE49-F238E27FC236}">
                  <a16:creationId xmlns:a16="http://schemas.microsoft.com/office/drawing/2014/main" id="{8344A880-ED99-4822-BB3A-C93AF00E6CBA}"/>
                </a:ext>
              </a:extLst>
            </p:cNvPr>
            <p:cNvSpPr txBox="1"/>
            <p:nvPr/>
          </p:nvSpPr>
          <p:spPr>
            <a:xfrm>
              <a:off x="5935479" y="3102269"/>
              <a:ext cx="7617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100" dirty="0">
                  <a:solidFill>
                    <a:schemeClr val="bg1">
                      <a:lumMod val="65000"/>
                    </a:schemeClr>
                  </a:solidFill>
                </a:rPr>
                <a:t>WiFi / Ethernet</a:t>
              </a:r>
            </a:p>
          </p:txBody>
        </p:sp>
        <p:sp>
          <p:nvSpPr>
            <p:cNvPr id="116" name="Szövegdoboz 115">
              <a:extLst>
                <a:ext uri="{FF2B5EF4-FFF2-40B4-BE49-F238E27FC236}">
                  <a16:creationId xmlns:a16="http://schemas.microsoft.com/office/drawing/2014/main" id="{4EF4725A-D289-456B-B66D-2F742F6258A0}"/>
                </a:ext>
              </a:extLst>
            </p:cNvPr>
            <p:cNvSpPr txBox="1"/>
            <p:nvPr/>
          </p:nvSpPr>
          <p:spPr>
            <a:xfrm>
              <a:off x="7123312" y="3936363"/>
              <a:ext cx="761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100" dirty="0">
                  <a:solidFill>
                    <a:schemeClr val="bg1">
                      <a:lumMod val="65000"/>
                    </a:schemeClr>
                  </a:solidFill>
                </a:rPr>
                <a:t>Internet</a:t>
              </a:r>
            </a:p>
          </p:txBody>
        </p:sp>
      </p:grpSp>
      <p:sp>
        <p:nvSpPr>
          <p:cNvPr id="117" name="Téglalap 116">
            <a:extLst>
              <a:ext uri="{FF2B5EF4-FFF2-40B4-BE49-F238E27FC236}">
                <a16:creationId xmlns:a16="http://schemas.microsoft.com/office/drawing/2014/main" id="{A2620FC7-4A54-405E-9086-66A34D11B050}"/>
              </a:ext>
            </a:extLst>
          </p:cNvPr>
          <p:cNvSpPr/>
          <p:nvPr/>
        </p:nvSpPr>
        <p:spPr>
          <a:xfrm>
            <a:off x="2084837" y="5555568"/>
            <a:ext cx="425450" cy="3905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D56DA720-6BC8-4E86-B8AF-3AE00C549596}"/>
              </a:ext>
            </a:extLst>
          </p:cNvPr>
          <p:cNvGrpSpPr/>
          <p:nvPr/>
        </p:nvGrpSpPr>
        <p:grpSpPr>
          <a:xfrm>
            <a:off x="1985419" y="3719521"/>
            <a:ext cx="5633218" cy="2462178"/>
            <a:chOff x="1985419" y="3719521"/>
            <a:chExt cx="5633218" cy="2462178"/>
          </a:xfrm>
        </p:grpSpPr>
        <p:cxnSp>
          <p:nvCxnSpPr>
            <p:cNvPr id="81" name="Összekötő: szögletes 80">
              <a:extLst>
                <a:ext uri="{FF2B5EF4-FFF2-40B4-BE49-F238E27FC236}">
                  <a16:creationId xmlns:a16="http://schemas.microsoft.com/office/drawing/2014/main" id="{9551AA3B-357B-4D97-8524-A1B3A71430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46062" y="4251026"/>
              <a:ext cx="652542" cy="48932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86" name="Kép 85">
              <a:extLst>
                <a:ext uri="{FF2B5EF4-FFF2-40B4-BE49-F238E27FC236}">
                  <a16:creationId xmlns:a16="http://schemas.microsoft.com/office/drawing/2014/main" id="{97F6C871-6A4B-4A49-8366-CF823286D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7" t="4671"/>
            <a:stretch/>
          </p:blipFill>
          <p:spPr>
            <a:xfrm>
              <a:off x="5294864" y="3719521"/>
              <a:ext cx="780153" cy="523364"/>
            </a:xfrm>
            <a:prstGeom prst="rect">
              <a:avLst/>
            </a:prstGeom>
          </p:spPr>
        </p:pic>
        <p:sp>
          <p:nvSpPr>
            <p:cNvPr id="109" name="Téglalap: lekerekített 108">
              <a:extLst>
                <a:ext uri="{FF2B5EF4-FFF2-40B4-BE49-F238E27FC236}">
                  <a16:creationId xmlns:a16="http://schemas.microsoft.com/office/drawing/2014/main" id="{B0CEC2A4-0DE0-43F8-856C-7289586DBED4}"/>
                </a:ext>
              </a:extLst>
            </p:cNvPr>
            <p:cNvSpPr/>
            <p:nvPr/>
          </p:nvSpPr>
          <p:spPr>
            <a:xfrm>
              <a:off x="2143475" y="4826122"/>
              <a:ext cx="1528614" cy="108961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dirty="0">
                  <a:solidFill>
                    <a:schemeClr val="tx1"/>
                  </a:solidFill>
                </a:rPr>
                <a:t>IR Hőmérő</a:t>
              </a:r>
            </a:p>
            <a:p>
              <a:pPr algn="ctr"/>
              <a:r>
                <a:rPr lang="hu-HU" sz="1100" dirty="0">
                  <a:solidFill>
                    <a:schemeClr val="tx1"/>
                  </a:solidFill>
                </a:rPr>
                <a:t>TMP007, környezeti és objektum hőmérséklet</a:t>
              </a:r>
            </a:p>
          </p:txBody>
        </p:sp>
        <p:cxnSp>
          <p:nvCxnSpPr>
            <p:cNvPr id="110" name="Összekötő: szögletes 109">
              <a:extLst>
                <a:ext uri="{FF2B5EF4-FFF2-40B4-BE49-F238E27FC236}">
                  <a16:creationId xmlns:a16="http://schemas.microsoft.com/office/drawing/2014/main" id="{0A728764-7008-46E7-9509-4281108A3C60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 rot="5400000">
              <a:off x="2755298" y="4323920"/>
              <a:ext cx="654686" cy="34971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Szövegdoboz 110">
              <a:extLst>
                <a:ext uri="{FF2B5EF4-FFF2-40B4-BE49-F238E27FC236}">
                  <a16:creationId xmlns:a16="http://schemas.microsoft.com/office/drawing/2014/main" id="{63531617-CA91-49AB-9E9C-7D6BD153B9A7}"/>
                </a:ext>
              </a:extLst>
            </p:cNvPr>
            <p:cNvSpPr txBox="1"/>
            <p:nvPr/>
          </p:nvSpPr>
          <p:spPr>
            <a:xfrm>
              <a:off x="2707007" y="4228274"/>
              <a:ext cx="761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b="1" dirty="0"/>
                <a:t>I2C</a:t>
              </a:r>
            </a:p>
          </p:txBody>
        </p:sp>
        <p:cxnSp>
          <p:nvCxnSpPr>
            <p:cNvPr id="112" name="Összekötő: szögletes 90">
              <a:extLst>
                <a:ext uri="{FF2B5EF4-FFF2-40B4-BE49-F238E27FC236}">
                  <a16:creationId xmlns:a16="http://schemas.microsoft.com/office/drawing/2014/main" id="{84D4B05B-4715-479D-BC00-0AE0AAAA6ABD}"/>
                </a:ext>
              </a:extLst>
            </p:cNvPr>
            <p:cNvCxnSpPr>
              <a:cxnSpLocks/>
            </p:cNvCxnSpPr>
            <p:nvPr/>
          </p:nvCxnSpPr>
          <p:spPr>
            <a:xfrm>
              <a:off x="4435661" y="4178653"/>
              <a:ext cx="0" cy="64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3" name="Szövegdoboz 112">
              <a:extLst>
                <a:ext uri="{FF2B5EF4-FFF2-40B4-BE49-F238E27FC236}">
                  <a16:creationId xmlns:a16="http://schemas.microsoft.com/office/drawing/2014/main" id="{4BDAF560-90DC-43C5-A4EE-3A4FD45492AB}"/>
                </a:ext>
              </a:extLst>
            </p:cNvPr>
            <p:cNvSpPr txBox="1"/>
            <p:nvPr/>
          </p:nvSpPr>
          <p:spPr>
            <a:xfrm>
              <a:off x="3961528" y="4349851"/>
              <a:ext cx="565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b="1" dirty="0"/>
                <a:t>I2C</a:t>
              </a:r>
            </a:p>
          </p:txBody>
        </p:sp>
        <p:pic>
          <p:nvPicPr>
            <p:cNvPr id="118" name="Kép 117">
              <a:extLst>
                <a:ext uri="{FF2B5EF4-FFF2-40B4-BE49-F238E27FC236}">
                  <a16:creationId xmlns:a16="http://schemas.microsoft.com/office/drawing/2014/main" id="{98C264AA-CAD8-4649-9476-CACB38E7B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874" t="25440" r="53232" b="26832"/>
            <a:stretch/>
          </p:blipFill>
          <p:spPr>
            <a:xfrm>
              <a:off x="1985419" y="5563188"/>
              <a:ext cx="498776" cy="452227"/>
            </a:xfrm>
            <a:prstGeom prst="rect">
              <a:avLst/>
            </a:prstGeom>
          </p:spPr>
        </p:pic>
        <p:sp>
          <p:nvSpPr>
            <p:cNvPr id="119" name="Téglalap: lekerekített 118">
              <a:extLst>
                <a:ext uri="{FF2B5EF4-FFF2-40B4-BE49-F238E27FC236}">
                  <a16:creationId xmlns:a16="http://schemas.microsoft.com/office/drawing/2014/main" id="{E3C33A4B-2CDB-4DD9-95B6-333EFAFC671C}"/>
                </a:ext>
              </a:extLst>
            </p:cNvPr>
            <p:cNvSpPr/>
            <p:nvPr/>
          </p:nvSpPr>
          <p:spPr>
            <a:xfrm>
              <a:off x="3791664" y="4826847"/>
              <a:ext cx="1528614" cy="108961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dirty="0">
                  <a:solidFill>
                    <a:schemeClr val="tx1"/>
                  </a:solidFill>
                </a:rPr>
                <a:t>Hőmérő</a:t>
              </a:r>
            </a:p>
            <a:p>
              <a:pPr algn="ctr"/>
              <a:r>
                <a:rPr lang="hu-HU" sz="1100" dirty="0">
                  <a:solidFill>
                    <a:schemeClr val="tx1"/>
                  </a:solidFill>
                </a:rPr>
                <a:t>MCP9808, „nagy” pontosságú környezeti hőm.</a:t>
              </a:r>
            </a:p>
          </p:txBody>
        </p:sp>
        <p:pic>
          <p:nvPicPr>
            <p:cNvPr id="120" name="Kép 119">
              <a:extLst>
                <a:ext uri="{FF2B5EF4-FFF2-40B4-BE49-F238E27FC236}">
                  <a16:creationId xmlns:a16="http://schemas.microsoft.com/office/drawing/2014/main" id="{2A8FE388-8325-4FB0-88DB-A705242B2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485" y="5596050"/>
              <a:ext cx="652571" cy="415272"/>
            </a:xfrm>
            <a:prstGeom prst="rect">
              <a:avLst/>
            </a:prstGeom>
          </p:spPr>
        </p:pic>
        <p:sp>
          <p:nvSpPr>
            <p:cNvPr id="121" name="Téglalap: lekerekített 120">
              <a:extLst>
                <a:ext uri="{FF2B5EF4-FFF2-40B4-BE49-F238E27FC236}">
                  <a16:creationId xmlns:a16="http://schemas.microsoft.com/office/drawing/2014/main" id="{013F1A74-AFA9-471A-B670-D016FBF275D4}"/>
                </a:ext>
              </a:extLst>
            </p:cNvPr>
            <p:cNvSpPr/>
            <p:nvPr/>
          </p:nvSpPr>
          <p:spPr>
            <a:xfrm>
              <a:off x="5722669" y="4821961"/>
              <a:ext cx="1735389" cy="108961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dirty="0">
                  <a:solidFill>
                    <a:schemeClr val="tx1"/>
                  </a:solidFill>
                </a:rPr>
                <a:t>Pára/hőmérő</a:t>
              </a:r>
            </a:p>
            <a:p>
              <a:pPr algn="ctr"/>
              <a:r>
                <a:rPr lang="hu-HU" sz="1100" dirty="0">
                  <a:solidFill>
                    <a:schemeClr val="tx1"/>
                  </a:solidFill>
                </a:rPr>
                <a:t>DHT11, „kis” pontosságú hőm. és páratartalom</a:t>
              </a:r>
            </a:p>
          </p:txBody>
        </p:sp>
        <p:sp>
          <p:nvSpPr>
            <p:cNvPr id="122" name="Szövegdoboz 121">
              <a:extLst>
                <a:ext uri="{FF2B5EF4-FFF2-40B4-BE49-F238E27FC236}">
                  <a16:creationId xmlns:a16="http://schemas.microsoft.com/office/drawing/2014/main" id="{19ED9EF8-F984-4729-A60D-10297CEBE03C}"/>
                </a:ext>
              </a:extLst>
            </p:cNvPr>
            <p:cNvSpPr txBox="1"/>
            <p:nvPr/>
          </p:nvSpPr>
          <p:spPr>
            <a:xfrm>
              <a:off x="6045179" y="4213672"/>
              <a:ext cx="1291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b="1" dirty="0"/>
                <a:t>1 adatkábeles kapcsolat</a:t>
              </a:r>
            </a:p>
          </p:txBody>
        </p:sp>
        <p:pic>
          <p:nvPicPr>
            <p:cNvPr id="123" name="Kép 122">
              <a:extLst>
                <a:ext uri="{FF2B5EF4-FFF2-40B4-BE49-F238E27FC236}">
                  <a16:creationId xmlns:a16="http://schemas.microsoft.com/office/drawing/2014/main" id="{6C13A2B0-44D0-427F-926D-43FC76B9E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8" t="6369" r="18060" b="4766"/>
            <a:stretch/>
          </p:blipFill>
          <p:spPr>
            <a:xfrm>
              <a:off x="7210036" y="5555568"/>
              <a:ext cx="408601" cy="6261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DCEDF6-906E-48D4-9EAE-DCA9AE17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5"/>
            <a:ext cx="7235825" cy="763588"/>
          </a:xfrm>
        </p:spPr>
        <p:txBody>
          <a:bodyPr/>
          <a:lstStyle/>
          <a:p>
            <a:pPr>
              <a:defRPr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Központi egység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0C6D074-D97A-4959-B148-DC2D8169B596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7" name="Dia számának helye 4">
            <a:extLst>
              <a:ext uri="{FF2B5EF4-FFF2-40B4-BE49-F238E27FC236}">
                <a16:creationId xmlns:a16="http://schemas.microsoft.com/office/drawing/2014/main" id="{81B4DAF8-7D65-411F-8CB7-207B77CC8DF8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823132A-5BD3-44F3-A0DB-AEFC21581E46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4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Dia számának helye 4">
            <a:extLst>
              <a:ext uri="{FF2B5EF4-FFF2-40B4-BE49-F238E27FC236}">
                <a16:creationId xmlns:a16="http://schemas.microsoft.com/office/drawing/2014/main" id="{E6D9D385-8ACD-4A8B-A0F7-818DF920785F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</a:t>
            </a: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992B94A-22AB-4653-ADF2-3767CB235F02}"/>
              </a:ext>
            </a:extLst>
          </p:cNvPr>
          <p:cNvSpPr txBox="1"/>
          <p:nvPr/>
        </p:nvSpPr>
        <p:spPr>
          <a:xfrm>
            <a:off x="254000" y="830263"/>
            <a:ext cx="4414863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defRPr/>
            </a:pPr>
            <a:br>
              <a:rPr lang="hu-HU" sz="2400" dirty="0">
                <a:latin typeface="+mj-lt"/>
              </a:rPr>
            </a:br>
            <a:br>
              <a:rPr lang="hu-HU" sz="2400" dirty="0">
                <a:latin typeface="+mj-lt"/>
              </a:rPr>
            </a:br>
            <a:br>
              <a:rPr lang="hu-HU" sz="2400" dirty="0">
                <a:latin typeface="+mj-lt"/>
              </a:rPr>
            </a:br>
            <a:r>
              <a:rPr lang="hu-HU" sz="2400" u="sng" dirty="0">
                <a:latin typeface="+mj-lt"/>
              </a:rPr>
              <a:t>Kiválasztási szempontok, előnyök: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000" dirty="0">
                <a:latin typeface="+mj-lt"/>
              </a:rPr>
              <a:t>Grafikus megjelenítés </a:t>
            </a:r>
            <a:r>
              <a:rPr lang="hu-HU" dirty="0">
                <a:latin typeface="+mj-lt"/>
              </a:rPr>
              <a:t>(kompatibilitás)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000" dirty="0">
                <a:latin typeface="+mj-lt"/>
              </a:rPr>
              <a:t>I2C kommunikáció  + GPIO 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000" dirty="0">
                <a:latin typeface="+mj-lt"/>
              </a:rPr>
              <a:t>5V és 3.3V tápok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000" dirty="0">
                <a:latin typeface="+mj-lt"/>
              </a:rPr>
              <a:t>Internet elérés </a:t>
            </a:r>
            <a:r>
              <a:rPr lang="hu-HU" dirty="0">
                <a:latin typeface="+mj-lt"/>
              </a:rPr>
              <a:t>(WiFi + Ethernet)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000" dirty="0">
                <a:latin typeface="+mj-lt"/>
              </a:rPr>
              <a:t>.Net Core + UWP </a:t>
            </a:r>
            <a:r>
              <a:rPr lang="hu-HU" dirty="0">
                <a:latin typeface="+mj-lt"/>
              </a:rPr>
              <a:t>(C#)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i="1" dirty="0">
                <a:latin typeface="+mj-lt"/>
              </a:rPr>
              <a:t>Példák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hu-HU" sz="2000" dirty="0">
              <a:latin typeface="+mj-lt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78687CF-BA00-4EC7-86D8-A1E630238F4B}"/>
              </a:ext>
            </a:extLst>
          </p:cNvPr>
          <p:cNvSpPr txBox="1"/>
          <p:nvPr/>
        </p:nvSpPr>
        <p:spPr>
          <a:xfrm>
            <a:off x="5041900" y="1932558"/>
            <a:ext cx="3420616" cy="2000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hu-HU" sz="2400" u="sng" dirty="0">
                <a:latin typeface="+mj-lt"/>
              </a:rPr>
              <a:t>Hátrányok: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000" dirty="0">
                <a:latin typeface="+mj-lt"/>
              </a:rPr>
              <a:t>Maximum felbontás milisec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000" dirty="0">
                <a:latin typeface="+mj-lt"/>
              </a:rPr>
              <a:t>Lassú bootolás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hu-HU" sz="2000" dirty="0">
                <a:latin typeface="+mj-lt"/>
              </a:rPr>
              <a:t>Drága </a:t>
            </a:r>
            <a:r>
              <a:rPr lang="hu-HU" dirty="0">
                <a:latin typeface="+mj-lt"/>
              </a:rPr>
              <a:t>(Arduinóhoz képest pl.) </a:t>
            </a:r>
            <a:endParaRPr lang="hu-HU" sz="2000" dirty="0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hu-HU" sz="2000" dirty="0">
              <a:latin typeface="+mj-lt"/>
            </a:endParaRPr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EBC9E725-F6E3-4BBC-9527-F1D8111F8A18}"/>
              </a:ext>
            </a:extLst>
          </p:cNvPr>
          <p:cNvGrpSpPr/>
          <p:nvPr/>
        </p:nvGrpSpPr>
        <p:grpSpPr>
          <a:xfrm>
            <a:off x="353920" y="1068161"/>
            <a:ext cx="8433091" cy="5308630"/>
            <a:chOff x="353920" y="1068161"/>
            <a:chExt cx="8433091" cy="5308630"/>
          </a:xfrm>
        </p:grpSpPr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795350A3-A20D-4AA3-9A72-1A52215F3552}"/>
                </a:ext>
              </a:extLst>
            </p:cNvPr>
            <p:cNvSpPr txBox="1"/>
            <p:nvPr/>
          </p:nvSpPr>
          <p:spPr>
            <a:xfrm>
              <a:off x="3692525" y="1120303"/>
              <a:ext cx="35433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hu-HU" sz="2400" b="1" dirty="0">
                  <a:latin typeface="+mj-lt"/>
                </a:rPr>
                <a:t>Raspberry Pi 3 + 7’’ kijelző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121D60BB-2DD9-46D0-B203-C4716A5B4FBE}"/>
                </a:ext>
              </a:extLst>
            </p:cNvPr>
            <p:cNvSpPr txBox="1"/>
            <p:nvPr/>
          </p:nvSpPr>
          <p:spPr>
            <a:xfrm>
              <a:off x="353920" y="1132186"/>
              <a:ext cx="35433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hu-HU" sz="2400" b="1" dirty="0">
                  <a:latin typeface="+mj-lt"/>
                </a:rPr>
                <a:t>Windows IoT Core 10</a:t>
              </a:r>
            </a:p>
          </p:txBody>
        </p:sp>
        <p:pic>
          <p:nvPicPr>
            <p:cNvPr id="15" name="Kép 14">
              <a:extLst>
                <a:ext uri="{FF2B5EF4-FFF2-40B4-BE49-F238E27FC236}">
                  <a16:creationId xmlns:a16="http://schemas.microsoft.com/office/drawing/2014/main" id="{979EB41A-B43E-4FBA-82DC-DE5539AA0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275" y="4682578"/>
              <a:ext cx="2419350" cy="136088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9" name="Kép 18">
              <a:extLst>
                <a:ext uri="{FF2B5EF4-FFF2-40B4-BE49-F238E27FC236}">
                  <a16:creationId xmlns:a16="http://schemas.microsoft.com/office/drawing/2014/main" id="{D8EE52A4-538B-4EFB-8191-2835C7828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865" b="34470"/>
            <a:stretch/>
          </p:blipFill>
          <p:spPr>
            <a:xfrm>
              <a:off x="4821038" y="3747590"/>
              <a:ext cx="3965973" cy="2629201"/>
            </a:xfrm>
            <a:prstGeom prst="rect">
              <a:avLst/>
            </a:prstGeom>
          </p:spPr>
        </p:pic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FDAF6A52-8F33-4E94-AD72-CC54D9D3ED01}"/>
                </a:ext>
              </a:extLst>
            </p:cNvPr>
            <p:cNvSpPr txBox="1"/>
            <p:nvPr/>
          </p:nvSpPr>
          <p:spPr>
            <a:xfrm>
              <a:off x="3258897" y="1068161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b="1" dirty="0"/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标题 19">
            <a:extLst>
              <a:ext uri="{FF2B5EF4-FFF2-40B4-BE49-F238E27FC236}">
                <a16:creationId xmlns:a16="http://schemas.microsoft.com/office/drawing/2014/main" id="{8383624E-6919-4187-B20B-A1FDF721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itchFamily="49" charset="-122"/>
              </a:rPr>
              <a:t>A szenzorok és feladataik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黑体" pitchFamily="49" charset="-122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201D4CB9-31A5-4439-9B70-A66D16D0957D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5" name="Dia számának helye 4">
            <a:extLst>
              <a:ext uri="{FF2B5EF4-FFF2-40B4-BE49-F238E27FC236}">
                <a16:creationId xmlns:a16="http://schemas.microsoft.com/office/drawing/2014/main" id="{B96815D2-9DA1-4380-A079-46356C0D8329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CA674CC-E51B-4514-A0AA-5FE6A2FA0DD0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5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6" name="Dia számának helye 4">
            <a:extLst>
              <a:ext uri="{FF2B5EF4-FFF2-40B4-BE49-F238E27FC236}">
                <a16:creationId xmlns:a16="http://schemas.microsoft.com/office/drawing/2014/main" id="{ECBF9BC3-E041-4A4A-8E7E-F03108A48B03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BME VIK 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E0E431E7-CA09-4332-A36D-00700B605CA7}"/>
              </a:ext>
            </a:extLst>
          </p:cNvPr>
          <p:cNvGrpSpPr/>
          <p:nvPr/>
        </p:nvGrpSpPr>
        <p:grpSpPr>
          <a:xfrm>
            <a:off x="-18362" y="1145156"/>
            <a:ext cx="3267999" cy="4585230"/>
            <a:chOff x="-18362" y="1145156"/>
            <a:chExt cx="3267999" cy="4585230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8F337D2D-6777-43CA-8A9A-BDB5F0A87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16" r="52051" b="25538"/>
            <a:stretch/>
          </p:blipFill>
          <p:spPr>
            <a:xfrm>
              <a:off x="928027" y="1145156"/>
              <a:ext cx="1632073" cy="1696658"/>
            </a:xfrm>
            <a:prstGeom prst="rect">
              <a:avLst/>
            </a:prstGeom>
          </p:spPr>
        </p:pic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EFC9884E-870D-4714-BE36-E1FBB5A38E7D}"/>
                </a:ext>
              </a:extLst>
            </p:cNvPr>
            <p:cNvSpPr/>
            <p:nvPr/>
          </p:nvSpPr>
          <p:spPr>
            <a:xfrm>
              <a:off x="-18362" y="2960397"/>
              <a:ext cx="3267999" cy="2769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2400" dirty="0">
                  <a:latin typeface="+mj-lt"/>
                </a:rPr>
                <a:t>TMP007</a:t>
              </a:r>
              <a:br>
                <a:rPr lang="hu-HU" sz="2400" dirty="0">
                  <a:latin typeface="+mj-lt"/>
                </a:rPr>
              </a:br>
              <a:r>
                <a:rPr lang="hu-HU" sz="2000" dirty="0">
                  <a:latin typeface="+mj-lt"/>
                </a:rPr>
                <a:t>Infravörös érintkezés-nélküli hőmérséklet szenzor</a:t>
              </a:r>
              <a:br>
                <a:rPr lang="hu-HU" sz="2400" dirty="0">
                  <a:latin typeface="+mj-lt"/>
                </a:rPr>
              </a:br>
              <a:endParaRPr lang="hu-HU" sz="2000" dirty="0">
                <a:latin typeface="+mj-lt"/>
              </a:endParaRP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dirty="0">
                  <a:latin typeface="+mj-lt"/>
                </a:rPr>
                <a:t>0.03125 Celsius felbontás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b="1" dirty="0">
                  <a:latin typeface="+mj-lt"/>
                </a:rPr>
                <a:t>Padló hőmérséklet </a:t>
              </a:r>
              <a:r>
                <a:rPr lang="hu-HU" dirty="0">
                  <a:latin typeface="+mj-lt"/>
                </a:rPr>
                <a:t>mérése kalibráláshoz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dirty="0">
                  <a:latin typeface="+mj-lt"/>
                </a:rPr>
                <a:t>Környezeti hőmérséklet pontosításához</a:t>
              </a:r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669B07E2-BB65-4AE1-8AC1-EE5DB1BAD0B3}"/>
              </a:ext>
            </a:extLst>
          </p:cNvPr>
          <p:cNvGrpSpPr/>
          <p:nvPr/>
        </p:nvGrpSpPr>
        <p:grpSpPr>
          <a:xfrm>
            <a:off x="2943682" y="1229564"/>
            <a:ext cx="3267999" cy="3919142"/>
            <a:chOff x="2943682" y="1229564"/>
            <a:chExt cx="3267999" cy="3919142"/>
          </a:xfrm>
        </p:grpSpPr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2BD35628-2E83-4E83-B42F-6FFC0DF0B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601" y="1229564"/>
              <a:ext cx="1632074" cy="1038593"/>
            </a:xfrm>
            <a:prstGeom prst="rect">
              <a:avLst/>
            </a:prstGeom>
          </p:spPr>
        </p:pic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201933EA-7160-4C2C-A521-EE4D48BFE079}"/>
                </a:ext>
              </a:extLst>
            </p:cNvPr>
            <p:cNvSpPr/>
            <p:nvPr/>
          </p:nvSpPr>
          <p:spPr>
            <a:xfrm>
              <a:off x="2943682" y="2963492"/>
              <a:ext cx="3267999" cy="2185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2400" dirty="0">
                  <a:latin typeface="+mj-lt"/>
                </a:rPr>
                <a:t>MCP9808</a:t>
              </a:r>
              <a:br>
                <a:rPr lang="hu-HU" sz="2400" dirty="0">
                  <a:latin typeface="+mj-lt"/>
                </a:rPr>
              </a:br>
              <a:r>
                <a:rPr lang="hu-HU" sz="2000" dirty="0">
                  <a:latin typeface="+mj-lt"/>
                </a:rPr>
                <a:t>Hőmérséklet érzékelő </a:t>
              </a:r>
            </a:p>
            <a:p>
              <a:pPr algn="ctr">
                <a:defRPr/>
              </a:pPr>
              <a:r>
                <a:rPr lang="hu-HU" sz="2000" dirty="0">
                  <a:latin typeface="+mj-lt"/>
                </a:rPr>
                <a:t>szenzor</a:t>
              </a:r>
              <a:br>
                <a:rPr lang="hu-HU" sz="2400" dirty="0">
                  <a:latin typeface="+mj-lt"/>
                </a:rPr>
              </a:br>
              <a:endParaRPr lang="hu-HU" dirty="0">
                <a:latin typeface="+mj-lt"/>
              </a:endParaRP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dirty="0">
                  <a:latin typeface="+mj-lt"/>
                </a:rPr>
                <a:t>0.0625 Celsius felbontás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dirty="0">
                  <a:latin typeface="+mj-lt"/>
                </a:rPr>
                <a:t>Környezeti hőmérséklet pontosításához</a:t>
              </a:r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83E31A6-8CFE-42F8-9074-7FB112BABC7B}"/>
              </a:ext>
            </a:extLst>
          </p:cNvPr>
          <p:cNvGrpSpPr/>
          <p:nvPr/>
        </p:nvGrpSpPr>
        <p:grpSpPr>
          <a:xfrm>
            <a:off x="5894365" y="1134004"/>
            <a:ext cx="3241454" cy="4316956"/>
            <a:chOff x="5894365" y="1134004"/>
            <a:chExt cx="3241454" cy="4316956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6E98A0E8-15CF-4979-A716-9287DC24E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05" t="6155" r="20463" b="14779"/>
            <a:stretch/>
          </p:blipFill>
          <p:spPr>
            <a:xfrm>
              <a:off x="6984848" y="1134004"/>
              <a:ext cx="1075940" cy="1595128"/>
            </a:xfrm>
            <a:prstGeom prst="rect">
              <a:avLst/>
            </a:prstGeom>
          </p:spPr>
        </p:pic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6178E0CF-80AD-40A4-A046-A50AE3AF3E4A}"/>
                </a:ext>
              </a:extLst>
            </p:cNvPr>
            <p:cNvSpPr/>
            <p:nvPr/>
          </p:nvSpPr>
          <p:spPr>
            <a:xfrm>
              <a:off x="5894365" y="2957970"/>
              <a:ext cx="3241454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2400" dirty="0">
                  <a:latin typeface="+mj-lt"/>
                </a:rPr>
                <a:t>DHT11</a:t>
              </a:r>
              <a:br>
                <a:rPr lang="hu-HU" sz="2400" dirty="0">
                  <a:latin typeface="+mj-lt"/>
                </a:rPr>
              </a:br>
              <a:r>
                <a:rPr lang="hu-HU" sz="2000" dirty="0">
                  <a:latin typeface="+mj-lt"/>
                </a:rPr>
                <a:t>Hőm. és páratartalom érzékelő szenzor</a:t>
              </a:r>
              <a:br>
                <a:rPr lang="hu-HU" sz="2400" dirty="0">
                  <a:latin typeface="+mj-lt"/>
                </a:rPr>
              </a:br>
              <a:endParaRPr lang="hu-HU" sz="2000" dirty="0">
                <a:latin typeface="+mj-lt"/>
              </a:endParaRP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dirty="0">
                  <a:latin typeface="+mj-lt"/>
                </a:rPr>
                <a:t>0.25 Celsius felbontás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b="1" dirty="0">
                  <a:latin typeface="+mj-lt"/>
                </a:rPr>
                <a:t>Páratartalom</a:t>
              </a:r>
              <a:r>
                <a:rPr lang="hu-HU" dirty="0">
                  <a:latin typeface="+mj-lt"/>
                </a:rPr>
                <a:t> mérése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hu-HU" dirty="0">
                  <a:latin typeface="+mj-lt"/>
                </a:rPr>
                <a:t>Környezeti hőmérséklet pontosítás</a:t>
              </a:r>
            </a:p>
          </p:txBody>
        </p:sp>
      </p:grp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5E5190CB-05C5-43C5-A490-B816222B9948}"/>
              </a:ext>
            </a:extLst>
          </p:cNvPr>
          <p:cNvSpPr txBox="1"/>
          <p:nvPr/>
        </p:nvSpPr>
        <p:spPr>
          <a:xfrm>
            <a:off x="2336705" y="5844041"/>
            <a:ext cx="4433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sz="2400" dirty="0">
                <a:latin typeface="+mj-lt"/>
              </a:rPr>
              <a:t>Környezeti hőmérséklet </a:t>
            </a:r>
            <a:r>
              <a:rPr lang="hu-HU" sz="2400" b="1" dirty="0">
                <a:latin typeface="+mj-lt"/>
              </a:rPr>
              <a:t>átlagolva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53347F-56E5-44E6-A483-EE2E0E31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5"/>
            <a:ext cx="7235825" cy="763588"/>
          </a:xfrm>
        </p:spPr>
        <p:txBody>
          <a:bodyPr/>
          <a:lstStyle/>
          <a:p>
            <a:pPr>
              <a:defRPr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hőmérséklet szabályozása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D892D18-9327-4EA6-B957-D2E81287AE5D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Dia számának helye 4">
            <a:extLst>
              <a:ext uri="{FF2B5EF4-FFF2-40B4-BE49-F238E27FC236}">
                <a16:creationId xmlns:a16="http://schemas.microsoft.com/office/drawing/2014/main" id="{2C41A3C3-0FE8-49B7-AF1B-52B4FA216F6A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B0E1A1E-FCD1-46C4-88D2-430C1A5D709D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6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Dia számának helye 4">
            <a:extLst>
              <a:ext uri="{FF2B5EF4-FFF2-40B4-BE49-F238E27FC236}">
                <a16:creationId xmlns:a16="http://schemas.microsoft.com/office/drawing/2014/main" id="{EC75E1E6-AB6A-430F-BBBF-5115CE35F579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</a:t>
            </a: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17367FF-F457-44A0-B2A1-403A7E09F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7" y="1119188"/>
            <a:ext cx="1456619" cy="12446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35B0302-FF73-4BC0-87F6-70977AD8E6A8}"/>
              </a:ext>
            </a:extLst>
          </p:cNvPr>
          <p:cNvSpPr txBox="1"/>
          <p:nvPr/>
        </p:nvSpPr>
        <p:spPr>
          <a:xfrm>
            <a:off x="1846262" y="1146772"/>
            <a:ext cx="354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sz="2400" b="1" dirty="0">
                <a:latin typeface="+mj-lt"/>
              </a:rPr>
              <a:t>Relés ki/be kapcsolás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990A2B10-FD1C-41C6-960D-4885710FAACE}"/>
              </a:ext>
            </a:extLst>
          </p:cNvPr>
          <p:cNvSpPr/>
          <p:nvPr/>
        </p:nvSpPr>
        <p:spPr>
          <a:xfrm>
            <a:off x="1846261" y="1608437"/>
            <a:ext cx="5389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sz="2000" dirty="0">
                <a:latin typeface="+mj-lt"/>
              </a:rPr>
              <a:t>Padlófűtés miatt további időzítések szükségesek </a:t>
            </a:r>
            <a:endParaRPr lang="hu-HU" dirty="0">
              <a:latin typeface="+mj-lt"/>
            </a:endParaRPr>
          </a:p>
        </p:txBody>
      </p: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E87A7481-7031-44D8-9884-F0B4AF427288}"/>
              </a:ext>
            </a:extLst>
          </p:cNvPr>
          <p:cNvGrpSpPr/>
          <p:nvPr/>
        </p:nvGrpSpPr>
        <p:grpSpPr>
          <a:xfrm>
            <a:off x="393700" y="5313349"/>
            <a:ext cx="8166100" cy="618951"/>
            <a:chOff x="393700" y="5313349"/>
            <a:chExt cx="8166100" cy="618951"/>
          </a:xfrm>
        </p:grpSpPr>
        <p:cxnSp>
          <p:nvCxnSpPr>
            <p:cNvPr id="25" name="Egyenes összekötő nyíllal 24">
              <a:extLst>
                <a:ext uri="{FF2B5EF4-FFF2-40B4-BE49-F238E27FC236}">
                  <a16:creationId xmlns:a16="http://schemas.microsoft.com/office/drawing/2014/main" id="{E7A32C6A-E3CF-411F-BBE2-63AD16DC9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700" y="5313349"/>
              <a:ext cx="8166100" cy="341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A699B7D0-CD3D-4A08-B27B-44AE646624B6}"/>
                </a:ext>
              </a:extLst>
            </p:cNvPr>
            <p:cNvSpPr txBox="1"/>
            <p:nvPr/>
          </p:nvSpPr>
          <p:spPr>
            <a:xfrm>
              <a:off x="2879144" y="5347525"/>
              <a:ext cx="2877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>
                  <a:solidFill>
                    <a:srgbClr val="7030A0"/>
                  </a:solidFill>
                </a:rPr>
                <a:t>Maximum napi fűtési idő</a:t>
              </a:r>
            </a:p>
            <a:p>
              <a:pPr algn="ctr"/>
              <a:r>
                <a:rPr lang="hu-HU" sz="1400" dirty="0">
                  <a:solidFill>
                    <a:srgbClr val="7030A0"/>
                  </a:solidFill>
                </a:rPr>
                <a:t>Kb. 18 óra</a:t>
              </a:r>
            </a:p>
          </p:txBody>
        </p: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9E98C2D1-43DF-45CF-AF2C-61C860D29DB4}"/>
              </a:ext>
            </a:extLst>
          </p:cNvPr>
          <p:cNvGrpSpPr/>
          <p:nvPr/>
        </p:nvGrpSpPr>
        <p:grpSpPr>
          <a:xfrm>
            <a:off x="4827270" y="4681656"/>
            <a:ext cx="2954655" cy="631693"/>
            <a:chOff x="4827270" y="4681656"/>
            <a:chExt cx="2954655" cy="631693"/>
          </a:xfrm>
        </p:grpSpPr>
        <p:cxnSp>
          <p:nvCxnSpPr>
            <p:cNvPr id="23" name="Egyenes összekötő nyíllal 22">
              <a:extLst>
                <a:ext uri="{FF2B5EF4-FFF2-40B4-BE49-F238E27FC236}">
                  <a16:creationId xmlns:a16="http://schemas.microsoft.com/office/drawing/2014/main" id="{86A2F9F5-D906-4111-AF91-9C4D51EA0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9562" y="4681656"/>
              <a:ext cx="225583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570CCF1F-C971-4058-94FB-DF040E3FAC54}"/>
                </a:ext>
              </a:extLst>
            </p:cNvPr>
            <p:cNvSpPr txBox="1"/>
            <p:nvPr/>
          </p:nvSpPr>
          <p:spPr>
            <a:xfrm>
              <a:off x="4827270" y="4728574"/>
              <a:ext cx="2954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accent6"/>
                  </a:solidFill>
                </a:rPr>
                <a:t>Már ne induljon el a fűtés</a:t>
              </a:r>
            </a:p>
            <a:p>
              <a:pPr algn="r"/>
              <a:r>
                <a:rPr lang="hu-HU" sz="1400" dirty="0">
                  <a:solidFill>
                    <a:schemeClr val="accent6"/>
                  </a:solidFill>
                </a:rPr>
                <a:t>Kb. 2 óra </a:t>
              </a:r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33F4A569-173D-4F9D-BEB9-BD5FF0C35BF9}"/>
              </a:ext>
            </a:extLst>
          </p:cNvPr>
          <p:cNvGrpSpPr/>
          <p:nvPr/>
        </p:nvGrpSpPr>
        <p:grpSpPr>
          <a:xfrm>
            <a:off x="6291897" y="4011672"/>
            <a:ext cx="1460501" cy="643929"/>
            <a:chOff x="6291897" y="4011672"/>
            <a:chExt cx="1460501" cy="643929"/>
          </a:xfrm>
        </p:grpSpPr>
        <p:cxnSp>
          <p:nvCxnSpPr>
            <p:cNvPr id="21" name="Egyenes összekötő nyíllal 20">
              <a:extLst>
                <a:ext uri="{FF2B5EF4-FFF2-40B4-BE49-F238E27FC236}">
                  <a16:creationId xmlns:a16="http://schemas.microsoft.com/office/drawing/2014/main" id="{A5EE30EF-5B55-4E06-A31B-5EFF51D33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5000" y="4011672"/>
              <a:ext cx="660400" cy="79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59A5244C-230E-4F5B-A729-4D60A685950A}"/>
                </a:ext>
              </a:extLst>
            </p:cNvPr>
            <p:cNvSpPr txBox="1"/>
            <p:nvPr/>
          </p:nvSpPr>
          <p:spPr>
            <a:xfrm>
              <a:off x="6291897" y="4070826"/>
              <a:ext cx="146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b="1" dirty="0">
                  <a:solidFill>
                    <a:srgbClr val="0070C0"/>
                  </a:solidFill>
                </a:rPr>
                <a:t>Lehűlés idő</a:t>
              </a:r>
              <a:endParaRPr lang="hu-HU" b="1" dirty="0">
                <a:solidFill>
                  <a:schemeClr val="accent1"/>
                </a:solidFill>
              </a:endParaRPr>
            </a:p>
            <a:p>
              <a:pPr algn="r"/>
              <a:r>
                <a:rPr lang="hu-HU" sz="1400" dirty="0">
                  <a:solidFill>
                    <a:srgbClr val="0070C0"/>
                  </a:solidFill>
                </a:rPr>
                <a:t>Kb. 30 perc</a:t>
              </a:r>
              <a:endParaRPr lang="hu-HU" sz="1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1E6C3CBE-ADC9-4506-B4EC-2809B282A8B8}"/>
              </a:ext>
            </a:extLst>
          </p:cNvPr>
          <p:cNvGrpSpPr/>
          <p:nvPr/>
        </p:nvGrpSpPr>
        <p:grpSpPr>
          <a:xfrm>
            <a:off x="990600" y="3611563"/>
            <a:ext cx="2057400" cy="623489"/>
            <a:chOff x="990600" y="3611563"/>
            <a:chExt cx="2057400" cy="623489"/>
          </a:xfrm>
        </p:grpSpPr>
        <p:cxnSp>
          <p:nvCxnSpPr>
            <p:cNvPr id="8" name="Egyenes összekötő nyíllal 7">
              <a:extLst>
                <a:ext uri="{FF2B5EF4-FFF2-40B4-BE49-F238E27FC236}">
                  <a16:creationId xmlns:a16="http://schemas.microsoft.com/office/drawing/2014/main" id="{90AA744B-39E7-459F-AF76-63E61FE5548A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990600" y="3611563"/>
              <a:ext cx="2057400" cy="79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2046ED8A-D717-448D-A214-50B4F6B6CA97}"/>
                </a:ext>
              </a:extLst>
            </p:cNvPr>
            <p:cNvSpPr txBox="1"/>
            <p:nvPr/>
          </p:nvSpPr>
          <p:spPr>
            <a:xfrm>
              <a:off x="1220788" y="3650277"/>
              <a:ext cx="1597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accent2"/>
                  </a:solidFill>
                </a:rPr>
                <a:t>Előfűtési idő</a:t>
              </a:r>
            </a:p>
            <a:p>
              <a:pPr algn="ctr"/>
              <a:r>
                <a:rPr lang="hu-HU" sz="1400" dirty="0">
                  <a:solidFill>
                    <a:schemeClr val="accent2"/>
                  </a:solidFill>
                </a:rPr>
                <a:t>Kb. 1.5 óra</a:t>
              </a:r>
            </a:p>
          </p:txBody>
        </p: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30FAE535-0768-4E49-A58D-4368C8D5CA55}"/>
              </a:ext>
            </a:extLst>
          </p:cNvPr>
          <p:cNvGrpSpPr/>
          <p:nvPr/>
        </p:nvGrpSpPr>
        <p:grpSpPr>
          <a:xfrm>
            <a:off x="3048000" y="2585494"/>
            <a:ext cx="4597400" cy="1208631"/>
            <a:chOff x="3048000" y="2585494"/>
            <a:chExt cx="4597400" cy="1208631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1364073C-4C8C-4D46-97EF-D6875D69280A}"/>
                </a:ext>
              </a:extLst>
            </p:cNvPr>
            <p:cNvSpPr/>
            <p:nvPr/>
          </p:nvSpPr>
          <p:spPr>
            <a:xfrm>
              <a:off x="3048000" y="3429000"/>
              <a:ext cx="4597400" cy="3651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9" name="Egyenes összekötő nyíllal 18">
              <a:extLst>
                <a:ext uri="{FF2B5EF4-FFF2-40B4-BE49-F238E27FC236}">
                  <a16:creationId xmlns:a16="http://schemas.microsoft.com/office/drawing/2014/main" id="{5225563C-F243-4D23-B9D4-5BE5CB02E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8000" y="3195578"/>
              <a:ext cx="4597400" cy="158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AADFE576-7E70-49BC-A5BC-89BABFCABFE7}"/>
                </a:ext>
              </a:extLst>
            </p:cNvPr>
            <p:cNvSpPr txBox="1"/>
            <p:nvPr/>
          </p:nvSpPr>
          <p:spPr>
            <a:xfrm>
              <a:off x="3481387" y="2585494"/>
              <a:ext cx="3841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>
                  <a:solidFill>
                    <a:schemeClr val="accent3">
                      <a:lumMod val="75000"/>
                    </a:schemeClr>
                  </a:solidFill>
                </a:rPr>
                <a:t>Megadott hőmérsékletű időszak</a:t>
              </a:r>
            </a:p>
            <a:p>
              <a:pPr algn="ctr"/>
              <a:r>
                <a:rPr lang="hu-HU" sz="1400" dirty="0">
                  <a:solidFill>
                    <a:schemeClr val="accent3">
                      <a:lumMod val="75000"/>
                    </a:schemeClr>
                  </a:solidFill>
                </a:rPr>
                <a:t>Kb. 6 óra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5A5E4-E739-41E6-A02E-FD5E716C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5"/>
            <a:ext cx="7235825" cy="763588"/>
          </a:xfrm>
        </p:spPr>
        <p:txBody>
          <a:bodyPr/>
          <a:lstStyle/>
          <a:p>
            <a:pPr>
              <a:defRPr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 applikáció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82D26DBC-D9FE-4460-9C76-150345F3730A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Dia számának helye 4">
            <a:extLst>
              <a:ext uri="{FF2B5EF4-FFF2-40B4-BE49-F238E27FC236}">
                <a16:creationId xmlns:a16="http://schemas.microsoft.com/office/drawing/2014/main" id="{C0E9243C-2301-4F00-9CED-A6F300FD0841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EF6FE70-18BD-4398-8FE2-442E951F58BC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7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Dia számának helye 4">
            <a:extLst>
              <a:ext uri="{FF2B5EF4-FFF2-40B4-BE49-F238E27FC236}">
                <a16:creationId xmlns:a16="http://schemas.microsoft.com/office/drawing/2014/main" id="{129D29BC-4D1D-45BE-A676-EC3499115072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</a:t>
            </a: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E104C24-FB14-4763-BBB7-A3C55D2B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184274"/>
            <a:ext cx="5630863" cy="3376421"/>
          </a:xfrm>
          <a:prstGeom prst="rect">
            <a:avLst/>
          </a:prstGeom>
        </p:spPr>
      </p:pic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01AC834C-F3B8-461A-95D0-C2BCFBE008B4}"/>
              </a:ext>
            </a:extLst>
          </p:cNvPr>
          <p:cNvGrpSpPr/>
          <p:nvPr/>
        </p:nvGrpSpPr>
        <p:grpSpPr>
          <a:xfrm>
            <a:off x="1934369" y="1239045"/>
            <a:ext cx="1304133" cy="1384300"/>
            <a:chOff x="1934369" y="1239045"/>
            <a:chExt cx="1304133" cy="1384300"/>
          </a:xfrm>
        </p:grpSpPr>
        <p:sp>
          <p:nvSpPr>
            <p:cNvPr id="18" name="Jobb oldali kapcsos zárójel 17">
              <a:extLst>
                <a:ext uri="{FF2B5EF4-FFF2-40B4-BE49-F238E27FC236}">
                  <a16:creationId xmlns:a16="http://schemas.microsoft.com/office/drawing/2014/main" id="{24675E3A-59BE-4175-B561-3DCD1F7BC05D}"/>
                </a:ext>
              </a:extLst>
            </p:cNvPr>
            <p:cNvSpPr/>
            <p:nvPr/>
          </p:nvSpPr>
          <p:spPr>
            <a:xfrm>
              <a:off x="1934369" y="1239045"/>
              <a:ext cx="609600" cy="1384300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Téglalap 77">
              <a:extLst>
                <a:ext uri="{FF2B5EF4-FFF2-40B4-BE49-F238E27FC236}">
                  <a16:creationId xmlns:a16="http://schemas.microsoft.com/office/drawing/2014/main" id="{12E6CDA8-B8D0-4558-9BFD-D29835033766}"/>
                </a:ext>
              </a:extLst>
            </p:cNvPr>
            <p:cNvSpPr/>
            <p:nvPr/>
          </p:nvSpPr>
          <p:spPr>
            <a:xfrm>
              <a:off x="2543969" y="1761918"/>
              <a:ext cx="6945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hu-HU" sz="1600" b="1" dirty="0">
                  <a:latin typeface="+mj-lt"/>
                </a:rPr>
                <a:t>Menü</a:t>
              </a:r>
              <a:endParaRPr lang="hu-HU" sz="1400" b="1" dirty="0">
                <a:latin typeface="+mj-lt"/>
              </a:endParaRPr>
            </a:p>
          </p:txBody>
        </p:sp>
      </p:grp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05E08933-FE98-4068-BE0C-580FE8D07F51}"/>
              </a:ext>
            </a:extLst>
          </p:cNvPr>
          <p:cNvGrpSpPr/>
          <p:nvPr/>
        </p:nvGrpSpPr>
        <p:grpSpPr>
          <a:xfrm>
            <a:off x="2044700" y="1882495"/>
            <a:ext cx="7245105" cy="2003705"/>
            <a:chOff x="2044700" y="1882495"/>
            <a:chExt cx="7245105" cy="2003705"/>
          </a:xfrm>
        </p:grpSpPr>
        <p:sp>
          <p:nvSpPr>
            <p:cNvPr id="4" name="Ellipszis 3">
              <a:extLst>
                <a:ext uri="{FF2B5EF4-FFF2-40B4-BE49-F238E27FC236}">
                  <a16:creationId xmlns:a16="http://schemas.microsoft.com/office/drawing/2014/main" id="{7A9240D3-1893-4EE9-A146-56291F99DEF7}"/>
                </a:ext>
              </a:extLst>
            </p:cNvPr>
            <p:cNvSpPr/>
            <p:nvPr/>
          </p:nvSpPr>
          <p:spPr>
            <a:xfrm>
              <a:off x="2044700" y="3302001"/>
              <a:ext cx="3733800" cy="584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" name="Összekötő: görbe 5">
              <a:extLst>
                <a:ext uri="{FF2B5EF4-FFF2-40B4-BE49-F238E27FC236}">
                  <a16:creationId xmlns:a16="http://schemas.microsoft.com/office/drawing/2014/main" id="{E9FD9827-AF36-4343-B077-013A33444E32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H="1" flipV="1">
              <a:off x="4940300" y="2095500"/>
              <a:ext cx="838200" cy="1498601"/>
            </a:xfrm>
            <a:prstGeom prst="curvedConnector4">
              <a:avLst>
                <a:gd name="adj1" fmla="val -27273"/>
                <a:gd name="adj2" fmla="val 9957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4FE9A174-B56A-49A0-976B-83E79CDB35DC}"/>
                </a:ext>
              </a:extLst>
            </p:cNvPr>
            <p:cNvSpPr/>
            <p:nvPr/>
          </p:nvSpPr>
          <p:spPr>
            <a:xfrm>
              <a:off x="5852866" y="1882495"/>
              <a:ext cx="34369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hu-HU" sz="1600" b="1" dirty="0">
                  <a:latin typeface="+mj-lt"/>
                </a:rPr>
                <a:t>Szobahőmérsékletek átlagolása</a:t>
              </a:r>
              <a:endParaRPr lang="hu-HU" sz="1400" b="1" dirty="0">
                <a:latin typeface="+mj-lt"/>
              </a:endParaRPr>
            </a:p>
          </p:txBody>
        </p:sp>
      </p:grpSp>
      <p:grpSp>
        <p:nvGrpSpPr>
          <p:cNvPr id="52" name="Csoportba foglalás 51">
            <a:extLst>
              <a:ext uri="{FF2B5EF4-FFF2-40B4-BE49-F238E27FC236}">
                <a16:creationId xmlns:a16="http://schemas.microsoft.com/office/drawing/2014/main" id="{9C9CC6E5-128E-473B-82B7-26E173AB9C17}"/>
              </a:ext>
            </a:extLst>
          </p:cNvPr>
          <p:cNvGrpSpPr/>
          <p:nvPr/>
        </p:nvGrpSpPr>
        <p:grpSpPr>
          <a:xfrm>
            <a:off x="257770" y="4581332"/>
            <a:ext cx="5081199" cy="1714728"/>
            <a:chOff x="257770" y="4581332"/>
            <a:chExt cx="5081199" cy="1714728"/>
          </a:xfrm>
        </p:grpSpPr>
        <p:sp>
          <p:nvSpPr>
            <p:cNvPr id="74" name="Jobb oldali kapcsos zárójel 73">
              <a:extLst>
                <a:ext uri="{FF2B5EF4-FFF2-40B4-BE49-F238E27FC236}">
                  <a16:creationId xmlns:a16="http://schemas.microsoft.com/office/drawing/2014/main" id="{435C6FDC-DFBE-422E-8C5E-5FF6B07E5FE4}"/>
                </a:ext>
              </a:extLst>
            </p:cNvPr>
            <p:cNvSpPr/>
            <p:nvPr/>
          </p:nvSpPr>
          <p:spPr>
            <a:xfrm rot="5400000">
              <a:off x="765969" y="4193982"/>
              <a:ext cx="609600" cy="1384300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0D35DF53-B431-41D4-B072-EFD1C3F335A4}"/>
                </a:ext>
              </a:extLst>
            </p:cNvPr>
            <p:cNvSpPr/>
            <p:nvPr/>
          </p:nvSpPr>
          <p:spPr>
            <a:xfrm>
              <a:off x="257770" y="5261937"/>
              <a:ext cx="16259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1600" b="1" dirty="0">
                  <a:latin typeface="+mj-lt"/>
                </a:rPr>
                <a:t>Fűtés aktuális állapota</a:t>
              </a:r>
              <a:endParaRPr lang="hu-HU" sz="1400" b="1" dirty="0">
                <a:latin typeface="+mj-lt"/>
              </a:endParaRPr>
            </a:p>
          </p:txBody>
        </p:sp>
        <p:pic>
          <p:nvPicPr>
            <p:cNvPr id="23" name="Kép 22">
              <a:extLst>
                <a:ext uri="{FF2B5EF4-FFF2-40B4-BE49-F238E27FC236}">
                  <a16:creationId xmlns:a16="http://schemas.microsoft.com/office/drawing/2014/main" id="{2884075F-3D4B-42DE-BC26-936794943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173" y="5165108"/>
              <a:ext cx="780696" cy="67713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F28D9EEC-6DA3-4B42-8742-FF63492AA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083" y="5152289"/>
              <a:ext cx="780696" cy="67713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12DA7C39-B57F-4DA1-824A-99D69566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839" y="5169578"/>
              <a:ext cx="780696" cy="67713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9" name="Téglalap 88">
              <a:extLst>
                <a:ext uri="{FF2B5EF4-FFF2-40B4-BE49-F238E27FC236}">
                  <a16:creationId xmlns:a16="http://schemas.microsoft.com/office/drawing/2014/main" id="{BE5D2A61-8904-44DF-ABAF-D6599D0FB4F1}"/>
                </a:ext>
              </a:extLst>
            </p:cNvPr>
            <p:cNvSpPr/>
            <p:nvPr/>
          </p:nvSpPr>
          <p:spPr>
            <a:xfrm>
              <a:off x="2226689" y="5957506"/>
              <a:ext cx="12261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1600" b="1" dirty="0">
                  <a:latin typeface="+mj-lt"/>
                </a:rPr>
                <a:t>Nincs fűtés</a:t>
              </a:r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B443C8EE-6F07-4544-9F26-AB1272263175}"/>
                </a:ext>
              </a:extLst>
            </p:cNvPr>
            <p:cNvSpPr/>
            <p:nvPr/>
          </p:nvSpPr>
          <p:spPr>
            <a:xfrm>
              <a:off x="3229375" y="4769732"/>
              <a:ext cx="12261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1600" b="1" dirty="0">
                  <a:latin typeface="+mj-lt"/>
                </a:rPr>
                <a:t>Bekapcsolva</a:t>
              </a: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0CEF0EFF-F20C-4073-BAD2-81EE6FF40DE1}"/>
                </a:ext>
              </a:extLst>
            </p:cNvPr>
            <p:cNvSpPr/>
            <p:nvPr/>
          </p:nvSpPr>
          <p:spPr>
            <a:xfrm>
              <a:off x="4112817" y="5957506"/>
              <a:ext cx="12261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1600" b="1" dirty="0">
                  <a:latin typeface="+mj-lt"/>
                </a:rPr>
                <a:t>Hiba</a:t>
              </a:r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C2054730-EAF9-4903-802D-6054A6484B3B}"/>
              </a:ext>
            </a:extLst>
          </p:cNvPr>
          <p:cNvGrpSpPr/>
          <p:nvPr/>
        </p:nvGrpSpPr>
        <p:grpSpPr>
          <a:xfrm>
            <a:off x="6125766" y="2850012"/>
            <a:ext cx="3071046" cy="3127901"/>
            <a:chOff x="6125766" y="2850012"/>
            <a:chExt cx="3071046" cy="3127901"/>
          </a:xfrm>
        </p:grpSpPr>
        <p:sp>
          <p:nvSpPr>
            <p:cNvPr id="75" name="Jobb oldali kapcsos zárójel 74">
              <a:extLst>
                <a:ext uri="{FF2B5EF4-FFF2-40B4-BE49-F238E27FC236}">
                  <a16:creationId xmlns:a16="http://schemas.microsoft.com/office/drawing/2014/main" id="{006F3186-8680-4BE1-856E-408B112D00EC}"/>
                </a:ext>
              </a:extLst>
            </p:cNvPr>
            <p:cNvSpPr/>
            <p:nvPr/>
          </p:nvSpPr>
          <p:spPr>
            <a:xfrm>
              <a:off x="6125766" y="2850012"/>
              <a:ext cx="609600" cy="1498601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4E5CEC6D-E76E-4483-8AF9-01CC71C3FCC2}"/>
                </a:ext>
              </a:extLst>
            </p:cNvPr>
            <p:cNvSpPr/>
            <p:nvPr/>
          </p:nvSpPr>
          <p:spPr>
            <a:xfrm>
              <a:off x="6544838" y="3038910"/>
              <a:ext cx="26519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1600" b="1" dirty="0">
                  <a:latin typeface="+mj-lt"/>
                </a:rPr>
                <a:t>Szenzorok állapota és értékei</a:t>
              </a:r>
            </a:p>
          </p:txBody>
        </p:sp>
        <p:pic>
          <p:nvPicPr>
            <p:cNvPr id="30" name="Kép 29">
              <a:extLst>
                <a:ext uri="{FF2B5EF4-FFF2-40B4-BE49-F238E27FC236}">
                  <a16:creationId xmlns:a16="http://schemas.microsoft.com/office/drawing/2014/main" id="{13F3538C-E866-4C5A-87A0-8186A1E7F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268" y="3766355"/>
              <a:ext cx="777705" cy="777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Kép 31">
              <a:extLst>
                <a:ext uri="{FF2B5EF4-FFF2-40B4-BE49-F238E27FC236}">
                  <a16:creationId xmlns:a16="http://schemas.microsoft.com/office/drawing/2014/main" id="{C53E4402-D140-47B4-B1A6-7530808FD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895" y="3779849"/>
              <a:ext cx="777705" cy="777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Kép 33">
              <a:extLst>
                <a:ext uri="{FF2B5EF4-FFF2-40B4-BE49-F238E27FC236}">
                  <a16:creationId xmlns:a16="http://schemas.microsoft.com/office/drawing/2014/main" id="{22A33452-3CA9-4E1D-8147-4AC36D72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685" y="4609017"/>
              <a:ext cx="677134" cy="67713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41DD1F11-E265-4CD9-A781-F283926B2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321" y="4614769"/>
              <a:ext cx="677134" cy="67713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Kép 38">
              <a:extLst>
                <a:ext uri="{FF2B5EF4-FFF2-40B4-BE49-F238E27FC236}">
                  <a16:creationId xmlns:a16="http://schemas.microsoft.com/office/drawing/2014/main" id="{E090379B-0D0B-402A-B506-A4C6CBCF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5622" y="4637774"/>
              <a:ext cx="677134" cy="67713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Kép 40">
              <a:extLst>
                <a:ext uri="{FF2B5EF4-FFF2-40B4-BE49-F238E27FC236}">
                  <a16:creationId xmlns:a16="http://schemas.microsoft.com/office/drawing/2014/main" id="{7F940669-871B-449B-BB5C-DC964EB9C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240" y="5473632"/>
              <a:ext cx="630023" cy="50428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Kép 42">
              <a:extLst>
                <a:ext uri="{FF2B5EF4-FFF2-40B4-BE49-F238E27FC236}">
                  <a16:creationId xmlns:a16="http://schemas.microsoft.com/office/drawing/2014/main" id="{31CA8487-A5DC-4AA8-ACCF-F559DA1C4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876" y="5451363"/>
              <a:ext cx="630023" cy="50428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6" name="Kép 45">
              <a:extLst>
                <a:ext uri="{FF2B5EF4-FFF2-40B4-BE49-F238E27FC236}">
                  <a16:creationId xmlns:a16="http://schemas.microsoft.com/office/drawing/2014/main" id="{60F6AE02-F9E9-483A-A09C-BD527ABF1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602" y="5460773"/>
              <a:ext cx="630023" cy="50428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Kép 47">
              <a:extLst>
                <a:ext uri="{FF2B5EF4-FFF2-40B4-BE49-F238E27FC236}">
                  <a16:creationId xmlns:a16="http://schemas.microsoft.com/office/drawing/2014/main" id="{A989C64A-502C-4B6A-BE07-7E484FD72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961" y="3764808"/>
              <a:ext cx="777705" cy="777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5A5E4-E739-41E6-A02E-FD5E716C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5"/>
            <a:ext cx="7235825" cy="763588"/>
          </a:xfrm>
        </p:spPr>
        <p:txBody>
          <a:bodyPr/>
          <a:lstStyle/>
          <a:p>
            <a:pPr>
              <a:defRPr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 applikáció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82D26DBC-D9FE-4460-9C76-150345F3730A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Dia számának helye 4">
            <a:extLst>
              <a:ext uri="{FF2B5EF4-FFF2-40B4-BE49-F238E27FC236}">
                <a16:creationId xmlns:a16="http://schemas.microsoft.com/office/drawing/2014/main" id="{C0E9243C-2301-4F00-9CED-A6F300FD0841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EF6FE70-18BD-4398-8FE2-442E951F58BC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8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Dia számának helye 4">
            <a:extLst>
              <a:ext uri="{FF2B5EF4-FFF2-40B4-BE49-F238E27FC236}">
                <a16:creationId xmlns:a16="http://schemas.microsoft.com/office/drawing/2014/main" id="{129D29BC-4D1D-45BE-A676-EC3499115072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</a:t>
            </a: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131EAEA-F2CE-4C5A-9402-B9AD7A969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r="10971" b="15155"/>
          <a:stretch/>
        </p:blipFill>
        <p:spPr>
          <a:xfrm>
            <a:off x="647700" y="1541463"/>
            <a:ext cx="7848600" cy="43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8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E84EA1-7123-41AC-A1CE-2F646D9C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Napi beállítás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779E662-F9A5-4B09-8BD4-DEFCFD02343F}"/>
              </a:ext>
            </a:extLst>
          </p:cNvPr>
          <p:cNvSpPr/>
          <p:nvPr/>
        </p:nvSpPr>
        <p:spPr>
          <a:xfrm>
            <a:off x="0" y="6540500"/>
            <a:ext cx="9144000" cy="31750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82000">
                <a:srgbClr val="3366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2" name="Dia számának helye 4">
            <a:extLst>
              <a:ext uri="{FF2B5EF4-FFF2-40B4-BE49-F238E27FC236}">
                <a16:creationId xmlns:a16="http://schemas.microsoft.com/office/drawing/2014/main" id="{1757576F-2855-47B0-A37B-AC46E9D46D5F}"/>
              </a:ext>
            </a:extLst>
          </p:cNvPr>
          <p:cNvSpPr txBox="1">
            <a:spLocks/>
          </p:cNvSpPr>
          <p:nvPr/>
        </p:nvSpPr>
        <p:spPr>
          <a:xfrm>
            <a:off x="0" y="6519863"/>
            <a:ext cx="824388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BME VIK </a:t>
            </a:r>
            <a:r>
              <a:rPr lang="hu-HU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Automatizálási és Alkalmazott Informatikai Tanszék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0" name="Dia számának helye 4">
            <a:extLst>
              <a:ext uri="{FF2B5EF4-FFF2-40B4-BE49-F238E27FC236}">
                <a16:creationId xmlns:a16="http://schemas.microsoft.com/office/drawing/2014/main" id="{BB50AC8C-524E-4F5A-BA9F-78780D973C44}"/>
              </a:ext>
            </a:extLst>
          </p:cNvPr>
          <p:cNvSpPr txBox="1">
            <a:spLocks/>
          </p:cNvSpPr>
          <p:nvPr/>
        </p:nvSpPr>
        <p:spPr>
          <a:xfrm>
            <a:off x="6804025" y="6583363"/>
            <a:ext cx="2133600" cy="23018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4AB1C08-B36F-4FAF-8B71-80F2B336CA8E}" type="slidenum"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pPr algn="r" eaLnBrk="1" hangingPunct="1"/>
              <a:t>9</a:t>
            </a:fld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68004A-7DA7-4EFC-95C9-A12CE52B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209674"/>
            <a:ext cx="5848902" cy="3540125"/>
          </a:xfrm>
          <a:prstGeom prst="rect">
            <a:avLst/>
          </a:prstGeom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0DA0C98-C9E0-4216-9D6E-24A2A293C5C9}"/>
              </a:ext>
            </a:extLst>
          </p:cNvPr>
          <p:cNvGrpSpPr/>
          <p:nvPr/>
        </p:nvGrpSpPr>
        <p:grpSpPr>
          <a:xfrm>
            <a:off x="3717925" y="3537351"/>
            <a:ext cx="2070894" cy="584775"/>
            <a:chOff x="3717925" y="3537351"/>
            <a:chExt cx="2070894" cy="584775"/>
          </a:xfrm>
        </p:grpSpPr>
        <p:sp>
          <p:nvSpPr>
            <p:cNvPr id="15" name="Jobb oldali kapcsos zárójel 14">
              <a:extLst>
                <a:ext uri="{FF2B5EF4-FFF2-40B4-BE49-F238E27FC236}">
                  <a16:creationId xmlns:a16="http://schemas.microsoft.com/office/drawing/2014/main" id="{F25C3439-9C03-4318-B9D9-D73F702FE1F3}"/>
                </a:ext>
              </a:extLst>
            </p:cNvPr>
            <p:cNvSpPr/>
            <p:nvPr/>
          </p:nvSpPr>
          <p:spPr>
            <a:xfrm>
              <a:off x="3717925" y="3624053"/>
              <a:ext cx="609600" cy="411373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4256C5BD-D62D-43CD-A971-553F5E890340}"/>
                </a:ext>
              </a:extLst>
            </p:cNvPr>
            <p:cNvSpPr/>
            <p:nvPr/>
          </p:nvSpPr>
          <p:spPr>
            <a:xfrm>
              <a:off x="4121944" y="3537351"/>
              <a:ext cx="16668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1600" b="1" dirty="0">
                  <a:latin typeface="+mj-lt"/>
                </a:rPr>
                <a:t>Mentés gomb (perzisztens)</a:t>
              </a:r>
              <a:endParaRPr lang="hu-HU" sz="1400" b="1" dirty="0">
                <a:latin typeface="+mj-lt"/>
              </a:endParaRPr>
            </a:p>
          </p:txBody>
        </p:sp>
      </p:grp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81288FE9-9896-40EE-AF21-6B539D631841}"/>
              </a:ext>
            </a:extLst>
          </p:cNvPr>
          <p:cNvGrpSpPr/>
          <p:nvPr/>
        </p:nvGrpSpPr>
        <p:grpSpPr>
          <a:xfrm>
            <a:off x="5707554" y="2426792"/>
            <a:ext cx="2979246" cy="790462"/>
            <a:chOff x="5707554" y="2426792"/>
            <a:chExt cx="2979246" cy="790462"/>
          </a:xfrm>
        </p:grpSpPr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BC9076E-C0C6-4DD2-9821-45F26C23894B}"/>
                </a:ext>
              </a:extLst>
            </p:cNvPr>
            <p:cNvSpPr/>
            <p:nvPr/>
          </p:nvSpPr>
          <p:spPr>
            <a:xfrm>
              <a:off x="6317154" y="2638251"/>
              <a:ext cx="23696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1600" b="1" dirty="0">
                  <a:latin typeface="+mj-lt"/>
                </a:rPr>
                <a:t>Hőmérséklet beállítása</a:t>
              </a:r>
              <a:endParaRPr lang="hu-HU" sz="1400" b="1" dirty="0">
                <a:latin typeface="+mj-lt"/>
              </a:endParaRPr>
            </a:p>
          </p:txBody>
        </p:sp>
        <p:sp>
          <p:nvSpPr>
            <p:cNvPr id="21" name="Jobb oldali kapcsos zárójel 20">
              <a:extLst>
                <a:ext uri="{FF2B5EF4-FFF2-40B4-BE49-F238E27FC236}">
                  <a16:creationId xmlns:a16="http://schemas.microsoft.com/office/drawing/2014/main" id="{1D818AAA-D865-4F45-9195-4C21063E8DDF}"/>
                </a:ext>
              </a:extLst>
            </p:cNvPr>
            <p:cNvSpPr/>
            <p:nvPr/>
          </p:nvSpPr>
          <p:spPr>
            <a:xfrm>
              <a:off x="5707554" y="2426792"/>
              <a:ext cx="609600" cy="790462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333A0C2C-B87B-4151-8AA2-E32998A6C04B}"/>
              </a:ext>
            </a:extLst>
          </p:cNvPr>
          <p:cNvGrpSpPr/>
          <p:nvPr/>
        </p:nvGrpSpPr>
        <p:grpSpPr>
          <a:xfrm>
            <a:off x="640254" y="4551059"/>
            <a:ext cx="2369646" cy="933864"/>
            <a:chOff x="640254" y="4551059"/>
            <a:chExt cx="2369646" cy="933864"/>
          </a:xfrm>
        </p:grpSpPr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5B1D8A36-8BE8-4B86-95C1-6C73A51CEDF0}"/>
                </a:ext>
              </a:extLst>
            </p:cNvPr>
            <p:cNvSpPr/>
            <p:nvPr/>
          </p:nvSpPr>
          <p:spPr>
            <a:xfrm>
              <a:off x="640254" y="5146369"/>
              <a:ext cx="23696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1600" b="1" dirty="0">
                  <a:latin typeface="+mj-lt"/>
                </a:rPr>
                <a:t>Fűtési időszak beállítása</a:t>
              </a:r>
              <a:endParaRPr lang="hu-HU" sz="1400" b="1" dirty="0">
                <a:latin typeface="+mj-lt"/>
              </a:endParaRPr>
            </a:p>
          </p:txBody>
        </p:sp>
        <p:sp>
          <p:nvSpPr>
            <p:cNvPr id="23" name="Jobb oldali kapcsos zárójel 22">
              <a:extLst>
                <a:ext uri="{FF2B5EF4-FFF2-40B4-BE49-F238E27FC236}">
                  <a16:creationId xmlns:a16="http://schemas.microsoft.com/office/drawing/2014/main" id="{156F3481-3946-43D0-807D-168CA9BB3712}"/>
                </a:ext>
              </a:extLst>
            </p:cNvPr>
            <p:cNvSpPr/>
            <p:nvPr/>
          </p:nvSpPr>
          <p:spPr>
            <a:xfrm rot="5400000">
              <a:off x="1486278" y="3705035"/>
              <a:ext cx="609600" cy="2301648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FFBF87AE-ADDA-44AD-81B1-27DBE0C9A104}"/>
              </a:ext>
            </a:extLst>
          </p:cNvPr>
          <p:cNvGrpSpPr/>
          <p:nvPr/>
        </p:nvGrpSpPr>
        <p:grpSpPr>
          <a:xfrm>
            <a:off x="3383352" y="5056076"/>
            <a:ext cx="5801157" cy="1144240"/>
            <a:chOff x="3383352" y="5056076"/>
            <a:chExt cx="5801157" cy="1144240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CE75BE32-1D07-4C18-963A-80F27316D638}"/>
                </a:ext>
              </a:extLst>
            </p:cNvPr>
            <p:cNvSpPr/>
            <p:nvPr/>
          </p:nvSpPr>
          <p:spPr>
            <a:xfrm>
              <a:off x="3383352" y="5056076"/>
              <a:ext cx="23696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hu-HU" sz="2000" b="1" dirty="0">
                  <a:latin typeface="+mj-lt"/>
                </a:rPr>
                <a:t>Megkötések:</a:t>
              </a:r>
              <a:endParaRPr lang="hu-HU" b="1" dirty="0">
                <a:latin typeface="+mj-lt"/>
              </a:endParaRP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02743D9E-40B7-4518-9E4C-9C250E009183}"/>
                </a:ext>
              </a:extLst>
            </p:cNvPr>
            <p:cNvSpPr/>
            <p:nvPr/>
          </p:nvSpPr>
          <p:spPr>
            <a:xfrm>
              <a:off x="5287140" y="5123098"/>
              <a:ext cx="389736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A fűtési időszak kisebb, mint a </a:t>
              </a:r>
              <a:r>
                <a:rPr lang="hu-HU" sz="1600" b="1" dirty="0">
                  <a:latin typeface="+mj-lt"/>
                </a:rPr>
                <a:t>maximum </a:t>
              </a:r>
              <a:r>
                <a:rPr lang="hu-HU" sz="1600" dirty="0">
                  <a:latin typeface="+mj-lt"/>
                </a:rPr>
                <a:t>fűthető időszak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hu-HU" sz="1600" dirty="0">
                  <a:latin typeface="+mj-lt"/>
                </a:rPr>
                <a:t>A kezdeti időpontál </a:t>
              </a:r>
              <a:r>
                <a:rPr lang="hu-HU" sz="1600" b="1" dirty="0">
                  <a:latin typeface="+mj-lt"/>
                </a:rPr>
                <a:t>nem lehet kisebb </a:t>
              </a:r>
              <a:r>
                <a:rPr lang="hu-HU" sz="1600" dirty="0">
                  <a:latin typeface="+mj-lt"/>
                </a:rPr>
                <a:t>a befejező</a:t>
              </a:r>
              <a:endParaRPr lang="hu-HU" sz="140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</TotalTime>
  <Words>515</Words>
  <Application>Microsoft Office PowerPoint</Application>
  <PresentationFormat>Diavetítés a képernyőre (4:3 oldalarány)</PresentationFormat>
  <Paragraphs>170</Paragraphs>
  <Slides>14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宋体</vt:lpstr>
      <vt:lpstr>黑体</vt:lpstr>
      <vt:lpstr>Calibri</vt:lpstr>
      <vt:lpstr>Tahoma</vt:lpstr>
      <vt:lpstr>Office 主题</vt:lpstr>
      <vt:lpstr>IoT alapú testreszabható szoba-termosztát</vt:lpstr>
      <vt:lpstr>A feladat</vt:lpstr>
      <vt:lpstr>Rendszerterv</vt:lpstr>
      <vt:lpstr>Központi egység</vt:lpstr>
      <vt:lpstr>A szenzorok és feladataik</vt:lpstr>
      <vt:lpstr>A hőmérséklet szabályozása</vt:lpstr>
      <vt:lpstr>Az applikáció</vt:lpstr>
      <vt:lpstr>Az applikáció</vt:lpstr>
      <vt:lpstr>Napi beállítás</vt:lpstr>
      <vt:lpstr>Napi beállítás</vt:lpstr>
      <vt:lpstr>Beállítások</vt:lpstr>
      <vt:lpstr>Beállítások</vt:lpstr>
      <vt:lpstr>Szoftver felépítése</vt:lpstr>
      <vt:lpstr>Összefoglalás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onlab_karzpu</dc:title>
  <dc:creator>Administrator</dc:creator>
  <cp:lastModifiedBy>Sipos Roland</cp:lastModifiedBy>
  <cp:revision>291</cp:revision>
  <dcterms:created xsi:type="dcterms:W3CDTF">2011-12-19T07:19:33Z</dcterms:created>
  <dcterms:modified xsi:type="dcterms:W3CDTF">2018-05-24T13:13:25Z</dcterms:modified>
</cp:coreProperties>
</file>