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09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894" autoAdjust="0"/>
  </p:normalViewPr>
  <p:slideViewPr>
    <p:cSldViewPr snapToGrid="0">
      <p:cViewPr varScale="1">
        <p:scale>
          <a:sx n="65" d="100"/>
          <a:sy n="65" d="100"/>
        </p:scale>
        <p:origin x="93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E8B0F-E76D-497F-BBEB-9453C42D7BEE}" type="datetimeFigureOut">
              <a:rPr lang="en-US" smtClean="0"/>
              <a:t>5/11/2017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973B-0452-4507-873A-B31F82434422}" type="slidenum">
              <a:rPr lang="en-US" smtClean="0"/>
              <a:t>‹#›</a:t>
            </a:fld>
            <a:endParaRPr lang="en-US"/>
          </a:p>
        </p:txBody>
      </p:sp>
    </p:spTree>
    <p:extLst>
      <p:ext uri="{BB962C8B-B14F-4D97-AF65-F5344CB8AC3E}">
        <p14:creationId xmlns:p14="http://schemas.microsoft.com/office/powerpoint/2010/main" val="4354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1</a:t>
            </a:fld>
            <a:endParaRPr lang="en-US"/>
          </a:p>
        </p:txBody>
      </p:sp>
    </p:spTree>
    <p:extLst>
      <p:ext uri="{BB962C8B-B14F-4D97-AF65-F5344CB8AC3E}">
        <p14:creationId xmlns:p14="http://schemas.microsoft.com/office/powerpoint/2010/main" val="1158990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mistakes like working</a:t>
            </a:r>
            <a:r>
              <a:rPr lang="en-US" baseline="0" dirty="0" smtClean="0"/>
              <a:t> as root user should be taken care of. </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10</a:t>
            </a:fld>
            <a:endParaRPr lang="en-US"/>
          </a:p>
        </p:txBody>
      </p:sp>
    </p:spTree>
    <p:extLst>
      <p:ext uri="{BB962C8B-B14F-4D97-AF65-F5344CB8AC3E}">
        <p14:creationId xmlns:p14="http://schemas.microsoft.com/office/powerpoint/2010/main" val="337999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un-encrypted and encrypted parts of files. Show hashed password. Show the data sent by server in response to the commands. Show important parts of code like reaper, </a:t>
            </a:r>
            <a:r>
              <a:rPr lang="en-US" baseline="0" dirty="0" err="1" smtClean="0"/>
              <a:t>argc,argv</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12</a:t>
            </a:fld>
            <a:endParaRPr lang="en-US"/>
          </a:p>
        </p:txBody>
      </p:sp>
    </p:spTree>
    <p:extLst>
      <p:ext uri="{BB962C8B-B14F-4D97-AF65-F5344CB8AC3E}">
        <p14:creationId xmlns:p14="http://schemas.microsoft.com/office/powerpoint/2010/main" val="2591470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13</a:t>
            </a:fld>
            <a:endParaRPr lang="en-US"/>
          </a:p>
        </p:txBody>
      </p:sp>
    </p:spTree>
    <p:extLst>
      <p:ext uri="{BB962C8B-B14F-4D97-AF65-F5344CB8AC3E}">
        <p14:creationId xmlns:p14="http://schemas.microsoft.com/office/powerpoint/2010/main" val="126295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2</a:t>
            </a:fld>
            <a:endParaRPr lang="en-US"/>
          </a:p>
        </p:txBody>
      </p:sp>
    </p:spTree>
    <p:extLst>
      <p:ext uri="{BB962C8B-B14F-4D97-AF65-F5344CB8AC3E}">
        <p14:creationId xmlns:p14="http://schemas.microsoft.com/office/powerpoint/2010/main" val="56824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a:t>
            </a:r>
            <a:r>
              <a:rPr lang="en-US" dirty="0" err="1" smtClean="0"/>
              <a:t>ssh</a:t>
            </a:r>
            <a:r>
              <a:rPr lang="en-US" baseline="0" dirty="0" err="1" smtClean="0"/>
              <a:t>’ing</a:t>
            </a:r>
            <a:r>
              <a:rPr lang="en-US" baseline="0" dirty="0" smtClean="0"/>
              <a:t> into the machine. Multiple client connects are to replicate web servers but had to stop as others were doing it. </a:t>
            </a:r>
          </a:p>
          <a:p>
            <a:r>
              <a:rPr lang="en-US" baseline="0" dirty="0" smtClean="0"/>
              <a:t>#include &lt;</a:t>
            </a:r>
            <a:r>
              <a:rPr lang="en-US" baseline="0" dirty="0" err="1" smtClean="0"/>
              <a:t>openssl</a:t>
            </a:r>
            <a:r>
              <a:rPr lang="en-US" baseline="0" dirty="0" smtClean="0"/>
              <a:t>/</a:t>
            </a:r>
            <a:r>
              <a:rPr lang="en-US" baseline="0" dirty="0" err="1" smtClean="0"/>
              <a:t>sha.h</a:t>
            </a:r>
            <a:r>
              <a:rPr lang="en-US" baseline="0" dirty="0" smtClean="0"/>
              <a:t>&gt;</a:t>
            </a:r>
          </a:p>
          <a:p>
            <a:r>
              <a:rPr lang="en-US" baseline="0" dirty="0" err="1" smtClean="0"/>
              <a:t>gcc</a:t>
            </a:r>
            <a:r>
              <a:rPr lang="en-US" baseline="0" dirty="0" smtClean="0"/>
              <a:t> –o server </a:t>
            </a:r>
            <a:r>
              <a:rPr lang="en-US" baseline="0" dirty="0" err="1" smtClean="0"/>
              <a:t>server.c</a:t>
            </a:r>
            <a:r>
              <a:rPr lang="en-US" baseline="0" dirty="0" smtClean="0"/>
              <a:t> –</a:t>
            </a:r>
            <a:r>
              <a:rPr lang="en-US" baseline="0" dirty="0" err="1" smtClean="0"/>
              <a:t>lssl</a:t>
            </a:r>
            <a:r>
              <a:rPr lang="en-US" baseline="0" dirty="0" smtClean="0"/>
              <a:t> –</a:t>
            </a:r>
            <a:r>
              <a:rPr lang="en-US" baseline="0" dirty="0" err="1" smtClean="0"/>
              <a:t>lcrypto</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3</a:t>
            </a:fld>
            <a:endParaRPr lang="en-US"/>
          </a:p>
        </p:txBody>
      </p:sp>
    </p:spTree>
    <p:extLst>
      <p:ext uri="{BB962C8B-B14F-4D97-AF65-F5344CB8AC3E}">
        <p14:creationId xmlns:p14="http://schemas.microsoft.com/office/powerpoint/2010/main" val="73300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Sha1 hash is one way hash</a:t>
            </a:r>
            <a:r>
              <a:rPr lang="en-US" baseline="0" dirty="0" smtClean="0"/>
              <a:t> so there is no way to decrypt it. Server stores the hashed password and compares it with the hash it received. </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4</a:t>
            </a:fld>
            <a:endParaRPr lang="en-US"/>
          </a:p>
        </p:txBody>
      </p:sp>
    </p:spTree>
    <p:extLst>
      <p:ext uri="{BB962C8B-B14F-4D97-AF65-F5344CB8AC3E}">
        <p14:creationId xmlns:p14="http://schemas.microsoft.com/office/powerpoint/2010/main" val="178906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Decryption here is basically</a:t>
            </a:r>
            <a:r>
              <a:rPr lang="en-US" baseline="0" dirty="0" smtClean="0"/>
              <a:t> inversion of encryption</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5</a:t>
            </a:fld>
            <a:endParaRPr lang="en-US"/>
          </a:p>
        </p:txBody>
      </p:sp>
    </p:spTree>
    <p:extLst>
      <p:ext uri="{BB962C8B-B14F-4D97-AF65-F5344CB8AC3E}">
        <p14:creationId xmlns:p14="http://schemas.microsoft.com/office/powerpoint/2010/main" val="3532838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went for primitive</a:t>
            </a:r>
            <a:r>
              <a:rPr lang="en-US" baseline="0" dirty="0" smtClean="0"/>
              <a:t> encryption method since I tried doing </a:t>
            </a:r>
            <a:r>
              <a:rPr lang="en-US" baseline="0" dirty="0" err="1" smtClean="0"/>
              <a:t>ssl</a:t>
            </a:r>
            <a:r>
              <a:rPr lang="en-US" baseline="0" dirty="0" smtClean="0"/>
              <a:t> encryption and it is giving me segmentation faults and the since the decrypted username is not sent over the link, there is no way for others to know the username by just snooping. </a:t>
            </a:r>
            <a:endParaRPr lang="en-US" dirty="0" smtClean="0"/>
          </a:p>
          <a:p>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6</a:t>
            </a:fld>
            <a:endParaRPr lang="en-US"/>
          </a:p>
        </p:txBody>
      </p:sp>
    </p:spTree>
    <p:extLst>
      <p:ext uri="{BB962C8B-B14F-4D97-AF65-F5344CB8AC3E}">
        <p14:creationId xmlns:p14="http://schemas.microsoft.com/office/powerpoint/2010/main" val="171919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Sha1 hash is a cryptographic</a:t>
            </a:r>
            <a:r>
              <a:rPr lang="en-US" baseline="0" dirty="0" smtClean="0"/>
              <a:t> function that produces a 20 byte hash value known as message digest. Kind of telnet. </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7</a:t>
            </a:fld>
            <a:endParaRPr lang="en-US"/>
          </a:p>
        </p:txBody>
      </p:sp>
    </p:spTree>
    <p:extLst>
      <p:ext uri="{BB962C8B-B14F-4D97-AF65-F5344CB8AC3E}">
        <p14:creationId xmlns:p14="http://schemas.microsoft.com/office/powerpoint/2010/main" val="98397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char *</a:t>
            </a:r>
            <a:r>
              <a:rPr lang="en-US" sz="1200" b="1" i="0" kern="1200" dirty="0" err="1" smtClean="0">
                <a:solidFill>
                  <a:schemeClr val="tx1"/>
                </a:solidFill>
                <a:effectLst/>
                <a:latin typeface="+mn-lt"/>
                <a:ea typeface="+mn-ea"/>
                <a:cs typeface="+mn-cs"/>
              </a:rPr>
              <a:t>fgets</a:t>
            </a:r>
            <a:r>
              <a:rPr lang="en-US" sz="1200" b="1" i="0" kern="1200" dirty="0" smtClean="0">
                <a:solidFill>
                  <a:schemeClr val="tx1"/>
                </a:solidFill>
                <a:effectLst/>
                <a:latin typeface="+mn-lt"/>
                <a:ea typeface="+mn-ea"/>
                <a:cs typeface="+mn-cs"/>
              </a:rPr>
              <a:t>(char *</a:t>
            </a:r>
            <a:r>
              <a:rPr lang="en-US" sz="1200" b="1" i="0" kern="1200" dirty="0" err="1" smtClean="0">
                <a:solidFill>
                  <a:schemeClr val="tx1"/>
                </a:solidFill>
                <a:effectLst/>
                <a:latin typeface="+mn-lt"/>
                <a:ea typeface="+mn-ea"/>
                <a:cs typeface="+mn-cs"/>
              </a:rPr>
              <a:t>str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n, FILE *stream)</a:t>
            </a:r>
            <a:r>
              <a:rPr lang="en-US" sz="1200" b="0" i="0" kern="1200" dirty="0" smtClean="0">
                <a:solidFill>
                  <a:schemeClr val="tx1"/>
                </a:solidFill>
                <a:effectLst/>
                <a:latin typeface="+mn-lt"/>
                <a:ea typeface="+mn-ea"/>
                <a:cs typeface="+mn-cs"/>
              </a:rPr>
              <a:t> reads a line from the specified stream and stores it into the string pointed to by </a:t>
            </a:r>
            <a:r>
              <a:rPr lang="en-US" sz="1200" b="1" i="0" kern="1200" dirty="0" smtClean="0">
                <a:solidFill>
                  <a:schemeClr val="tx1"/>
                </a:solidFill>
                <a:effectLst/>
                <a:latin typeface="+mn-lt"/>
                <a:ea typeface="+mn-ea"/>
                <a:cs typeface="+mn-cs"/>
              </a:rPr>
              <a:t>str</a:t>
            </a:r>
            <a:r>
              <a:rPr lang="en-US" sz="1200" b="0" i="0" kern="1200" dirty="0" smtClean="0">
                <a:solidFill>
                  <a:schemeClr val="tx1"/>
                </a:solidFill>
                <a:effectLst/>
                <a:latin typeface="+mn-lt"/>
                <a:ea typeface="+mn-ea"/>
                <a:cs typeface="+mn-cs"/>
              </a:rPr>
              <a:t>. It stops when either </a:t>
            </a:r>
            <a:r>
              <a:rPr lang="en-US" sz="1200" b="1" i="0" kern="1200" dirty="0" smtClean="0">
                <a:solidFill>
                  <a:schemeClr val="tx1"/>
                </a:solidFill>
                <a:effectLst/>
                <a:latin typeface="+mn-lt"/>
                <a:ea typeface="+mn-ea"/>
                <a:cs typeface="+mn-cs"/>
              </a:rPr>
              <a:t>(n-1)</a:t>
            </a:r>
            <a:r>
              <a:rPr lang="en-US" sz="1200" b="0" i="0" kern="1200" dirty="0" smtClean="0">
                <a:solidFill>
                  <a:schemeClr val="tx1"/>
                </a:solidFill>
                <a:effectLst/>
                <a:latin typeface="+mn-lt"/>
                <a:ea typeface="+mn-ea"/>
                <a:cs typeface="+mn-cs"/>
              </a:rPr>
              <a:t> characters are read, the newline character is read, or the end-of-file is reached, whichever comes first.</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8</a:t>
            </a:fld>
            <a:endParaRPr lang="en-US"/>
          </a:p>
        </p:txBody>
      </p:sp>
    </p:spTree>
    <p:extLst>
      <p:ext uri="{BB962C8B-B14F-4D97-AF65-F5344CB8AC3E}">
        <p14:creationId xmlns:p14="http://schemas.microsoft.com/office/powerpoint/2010/main" val="278488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Normally, for every connecting client the server forks a child process that communicates with the client (TCP). The parent server hands off to the child process an established socket that communicates back to the client. accept( ) is for new connection and fork(</a:t>
            </a:r>
            <a:r>
              <a:rPr lang="en-US" sz="1200" b="0" i="0" kern="1200" baseline="0" dirty="0" smtClean="0">
                <a:solidFill>
                  <a:schemeClr val="tx1"/>
                </a:solidFill>
                <a:effectLst/>
                <a:latin typeface="+mn-lt"/>
                <a:ea typeface="+mn-ea"/>
                <a:cs typeface="+mn-cs"/>
              </a:rPr>
              <a:t> ) is for a child process. </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62C973B-0452-4507-873A-B31F82434422}" type="slidenum">
              <a:rPr lang="en-US" smtClean="0"/>
              <a:t>9</a:t>
            </a:fld>
            <a:endParaRPr lang="en-US"/>
          </a:p>
        </p:txBody>
      </p:sp>
    </p:spTree>
    <p:extLst>
      <p:ext uri="{BB962C8B-B14F-4D97-AF65-F5344CB8AC3E}">
        <p14:creationId xmlns:p14="http://schemas.microsoft.com/office/powerpoint/2010/main" val="52285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ackoverflow.com/questions/3329641/how-do-multiple-clients-connect-simultaneously-to-one-port-say-80-on-a-server" TargetMode="External"/><Relationship Id="rId2" Type="http://schemas.openxmlformats.org/officeDocument/2006/relationships/hyperlink" Target="https://www.tutorialspoint.com/c_standard_library/c_function_fgets.htm" TargetMode="External"/><Relationship Id="rId1" Type="http://schemas.openxmlformats.org/officeDocument/2006/relationships/slideLayout" Target="../slideLayouts/slideLayout2.xml"/><Relationship Id="rId5" Type="http://schemas.openxmlformats.org/officeDocument/2006/relationships/hyperlink" Target="http://www.cs.utah.edu/~swalton/listings/sockets/programs/" TargetMode="External"/><Relationship Id="rId4" Type="http://schemas.openxmlformats.org/officeDocument/2006/relationships/hyperlink" Target="http://www.microhowto.info/howto/reap_zombie_processes_using_a_sigchld_handler.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047" y="2514601"/>
            <a:ext cx="10158153" cy="1967248"/>
          </a:xfrm>
        </p:spPr>
        <p:txBody>
          <a:bodyPr>
            <a:normAutofit/>
          </a:bodyPr>
          <a:lstStyle/>
          <a:p>
            <a:r>
              <a:rPr lang="en-US" sz="4400" dirty="0" smtClean="0"/>
              <a:t>Replicating Telnet/SSH behavior using sockets</a:t>
            </a:r>
            <a:endParaRPr lang="en-US" sz="4400" dirty="0"/>
          </a:p>
        </p:txBody>
      </p:sp>
      <p:sp>
        <p:nvSpPr>
          <p:cNvPr id="3" name="Subtitle 2"/>
          <p:cNvSpPr>
            <a:spLocks noGrp="1"/>
          </p:cNvSpPr>
          <p:nvPr>
            <p:ph type="subTitle" idx="1"/>
          </p:nvPr>
        </p:nvSpPr>
        <p:spPr>
          <a:xfrm>
            <a:off x="2589213" y="4597758"/>
            <a:ext cx="8915399" cy="1570285"/>
          </a:xfrm>
        </p:spPr>
        <p:txBody>
          <a:bodyPr>
            <a:normAutofit fontScale="92500"/>
          </a:bodyPr>
          <a:lstStyle/>
          <a:p>
            <a:r>
              <a:rPr lang="en-US" sz="2200" dirty="0" smtClean="0"/>
              <a:t>ENPM 632 </a:t>
            </a:r>
          </a:p>
          <a:p>
            <a:r>
              <a:rPr lang="en-US" sz="2200" dirty="0" smtClean="0"/>
              <a:t>Professor : Dr. </a:t>
            </a:r>
            <a:r>
              <a:rPr lang="en-US" sz="2200" dirty="0" err="1" smtClean="0"/>
              <a:t>Pedram</a:t>
            </a:r>
            <a:r>
              <a:rPr lang="en-US" sz="2200" dirty="0" smtClean="0"/>
              <a:t> </a:t>
            </a:r>
            <a:r>
              <a:rPr lang="en-US" sz="2200" dirty="0" err="1" smtClean="0"/>
              <a:t>Fard</a:t>
            </a:r>
            <a:r>
              <a:rPr lang="en-US" sz="2200" dirty="0" smtClean="0"/>
              <a:t>                                          </a:t>
            </a:r>
          </a:p>
          <a:p>
            <a:r>
              <a:rPr lang="en-US" dirty="0"/>
              <a:t> </a:t>
            </a:r>
            <a:r>
              <a:rPr lang="en-US" dirty="0" smtClean="0"/>
              <a:t>                                                                                                 </a:t>
            </a:r>
            <a:r>
              <a:rPr lang="en-US" sz="2600" dirty="0" smtClean="0"/>
              <a:t>By</a:t>
            </a:r>
            <a:r>
              <a:rPr lang="en-US" sz="2600" dirty="0"/>
              <a:t>: Shankar Ippala </a:t>
            </a:r>
            <a:r>
              <a:rPr lang="en-US" dirty="0"/>
              <a:t> </a:t>
            </a:r>
            <a:endParaRPr lang="en-US" sz="2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447" y="306903"/>
            <a:ext cx="2428216" cy="2428216"/>
          </a:xfrm>
          <a:prstGeom prst="rect">
            <a:avLst/>
          </a:prstGeom>
        </p:spPr>
      </p:pic>
    </p:spTree>
    <p:extLst>
      <p:ext uri="{BB962C8B-B14F-4D97-AF65-F5344CB8AC3E}">
        <p14:creationId xmlns:p14="http://schemas.microsoft.com/office/powerpoint/2010/main" val="3464570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303" y="624110"/>
            <a:ext cx="9705309" cy="496767"/>
          </a:xfrm>
        </p:spPr>
        <p:txBody>
          <a:bodyPr>
            <a:normAutofit fontScale="90000"/>
          </a:bodyPr>
          <a:lstStyle/>
          <a:p>
            <a:r>
              <a:rPr lang="en-US" dirty="0" smtClean="0">
                <a:solidFill>
                  <a:srgbClr val="92D050"/>
                </a:solidFill>
              </a:rPr>
              <a:t>Issues</a:t>
            </a:r>
            <a:endParaRPr lang="en-US" dirty="0">
              <a:solidFill>
                <a:srgbClr val="92D050"/>
              </a:solidFill>
            </a:endParaRPr>
          </a:p>
        </p:txBody>
      </p:sp>
      <p:sp>
        <p:nvSpPr>
          <p:cNvPr id="3" name="Content Placeholder 2"/>
          <p:cNvSpPr>
            <a:spLocks noGrp="1"/>
          </p:cNvSpPr>
          <p:nvPr>
            <p:ph idx="1"/>
          </p:nvPr>
        </p:nvSpPr>
        <p:spPr>
          <a:xfrm>
            <a:off x="1799303" y="1401097"/>
            <a:ext cx="9705309" cy="4510125"/>
          </a:xfrm>
        </p:spPr>
        <p:txBody>
          <a:bodyPr/>
          <a:lstStyle/>
          <a:p>
            <a:r>
              <a:rPr lang="en-US" sz="2000" dirty="0" smtClean="0"/>
              <a:t>Once we close the client, the child process associated with it might not close. </a:t>
            </a:r>
          </a:p>
          <a:p>
            <a:r>
              <a:rPr lang="en-US" sz="2000" dirty="0" smtClean="0"/>
              <a:t>So we use reaper() function to kill the zombie processes. </a:t>
            </a:r>
          </a:p>
          <a:p>
            <a:r>
              <a:rPr lang="en-US" altLang="en-US" sz="2000" dirty="0" smtClean="0">
                <a:solidFill>
                  <a:srgbClr val="000000"/>
                </a:solidFill>
                <a:cs typeface="Times New Roman" panose="02020603050405020304" pitchFamily="18" charset="0"/>
              </a:rPr>
              <a:t>When </a:t>
            </a:r>
            <a:r>
              <a:rPr lang="en-US" altLang="en-US" sz="2000" dirty="0">
                <a:solidFill>
                  <a:srgbClr val="000000"/>
                </a:solidFill>
                <a:cs typeface="Times New Roman" panose="02020603050405020304" pitchFamily="18" charset="0"/>
              </a:rPr>
              <a:t>a child process terminates it does not disappear entirely. Instead </a:t>
            </a:r>
            <a:r>
              <a:rPr lang="en-US" altLang="en-US" sz="2000" dirty="0" smtClean="0">
                <a:solidFill>
                  <a:srgbClr val="000000"/>
                </a:solidFill>
                <a:cs typeface="Times New Roman" panose="02020603050405020304" pitchFamily="18" charset="0"/>
              </a:rPr>
              <a:t>it</a:t>
            </a:r>
            <a:r>
              <a:rPr lang="en-US" altLang="en-US" sz="2000" dirty="0" smtClean="0">
                <a:solidFill>
                  <a:schemeClr val="tx1"/>
                </a:solidFill>
              </a:rPr>
              <a:t> </a:t>
            </a:r>
            <a:r>
              <a:rPr lang="en-US" altLang="en-US" sz="2000" dirty="0" smtClean="0">
                <a:solidFill>
                  <a:srgbClr val="000000"/>
                </a:solidFill>
                <a:cs typeface="Times New Roman" panose="02020603050405020304" pitchFamily="18" charset="0"/>
              </a:rPr>
              <a:t>becomes </a:t>
            </a:r>
            <a:r>
              <a:rPr lang="en-US" altLang="en-US" sz="2000" dirty="0">
                <a:solidFill>
                  <a:srgbClr val="000000"/>
                </a:solidFill>
                <a:cs typeface="Times New Roman" panose="02020603050405020304" pitchFamily="18" charset="0"/>
              </a:rPr>
              <a:t>a ‘zombie process’ which is no longer capable of executing, but which still has a PID and an entry in the process table. This is indicated by the state code </a:t>
            </a:r>
            <a:r>
              <a:rPr lang="en-US" altLang="en-US" sz="2000" dirty="0">
                <a:solidFill>
                  <a:srgbClr val="000000"/>
                </a:solidFill>
              </a:rPr>
              <a:t>Z</a:t>
            </a:r>
            <a:r>
              <a:rPr lang="en-US" altLang="en-US" sz="2000" dirty="0">
                <a:solidFill>
                  <a:srgbClr val="000000"/>
                </a:solidFill>
                <a:cs typeface="Times New Roman" panose="02020603050405020304" pitchFamily="18" charset="0"/>
              </a:rPr>
              <a:t> in </a:t>
            </a:r>
            <a:r>
              <a:rPr lang="en-US" altLang="en-US" sz="2000" dirty="0" err="1">
                <a:solidFill>
                  <a:srgbClr val="000000"/>
                </a:solidFill>
              </a:rPr>
              <a:t>ps</a:t>
            </a:r>
            <a:r>
              <a:rPr lang="en-US" altLang="en-US" sz="2000" dirty="0">
                <a:solidFill>
                  <a:srgbClr val="000000"/>
                </a:solidFill>
                <a:cs typeface="Times New Roman" panose="02020603050405020304" pitchFamily="18" charset="0"/>
              </a:rPr>
              <a:t> or </a:t>
            </a:r>
            <a:r>
              <a:rPr lang="en-US" altLang="en-US" sz="2000" dirty="0">
                <a:solidFill>
                  <a:srgbClr val="000000"/>
                </a:solidFill>
              </a:rPr>
              <a:t>top</a:t>
            </a:r>
            <a:r>
              <a:rPr lang="en-US" altLang="en-US" sz="2000" dirty="0">
                <a:solidFill>
                  <a:srgbClr val="000000"/>
                </a:solidFill>
                <a:cs typeface="Times New Roman" panose="02020603050405020304" pitchFamily="18" charset="0"/>
              </a:rPr>
              <a:t>.</a:t>
            </a:r>
            <a:r>
              <a:rPr lang="en-US" altLang="en-US" sz="2000" dirty="0">
                <a:solidFill>
                  <a:schemeClr val="tx1"/>
                </a:solidFill>
              </a:rPr>
              <a:t> </a:t>
            </a:r>
            <a:endParaRPr lang="en-US" altLang="en-US" sz="2000" dirty="0" smtClean="0">
              <a:solidFill>
                <a:schemeClr val="tx1"/>
              </a:solidFill>
            </a:endParaRPr>
          </a:p>
          <a:p>
            <a:r>
              <a:rPr lang="en-US" altLang="en-US" sz="2000" dirty="0" smtClean="0">
                <a:solidFill>
                  <a:schemeClr val="tx1"/>
                </a:solidFill>
              </a:rPr>
              <a:t>Moderate number of zombie processes wouldn’t cause any issue. </a:t>
            </a:r>
          </a:p>
          <a:p>
            <a:r>
              <a:rPr lang="en-US" altLang="en-US" sz="2000" dirty="0" smtClean="0">
                <a:solidFill>
                  <a:schemeClr val="tx1"/>
                </a:solidFill>
              </a:rPr>
              <a:t>I used pointers to store username and password values that the server reads from password file, those values are replaced with some garbage value some times so I used </a:t>
            </a:r>
            <a:r>
              <a:rPr lang="en-US" altLang="en-US" sz="2000" dirty="0" err="1" smtClean="0">
                <a:solidFill>
                  <a:schemeClr val="tx1"/>
                </a:solidFill>
              </a:rPr>
              <a:t>strcpy</a:t>
            </a:r>
            <a:r>
              <a:rPr lang="en-US" altLang="en-US" sz="2000" dirty="0" smtClean="0">
                <a:solidFill>
                  <a:schemeClr val="tx1"/>
                </a:solidFill>
              </a:rPr>
              <a:t>() to copy those values to other variable. </a:t>
            </a:r>
          </a:p>
          <a:p>
            <a:endParaRPr lang="en-US" altLang="en-US" dirty="0">
              <a:solidFill>
                <a:schemeClr val="tx1"/>
              </a:solidFill>
            </a:endParaRPr>
          </a:p>
          <a:p>
            <a:pPr marL="0" indent="0">
              <a:buNone/>
            </a:pPr>
            <a:endParaRPr lang="en-US" sz="1600" dirty="0"/>
          </a:p>
        </p:txBody>
      </p:sp>
    </p:spTree>
    <p:extLst>
      <p:ext uri="{BB962C8B-B14F-4D97-AF65-F5344CB8AC3E}">
        <p14:creationId xmlns:p14="http://schemas.microsoft.com/office/powerpoint/2010/main" val="227532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795" y="624110"/>
            <a:ext cx="9616818" cy="703245"/>
          </a:xfrm>
        </p:spPr>
        <p:txBody>
          <a:bodyPr/>
          <a:lstStyle/>
          <a:p>
            <a:r>
              <a:rPr lang="en-US" dirty="0" smtClean="0">
                <a:solidFill>
                  <a:srgbClr val="92D050"/>
                </a:solidFill>
              </a:rPr>
              <a:t>References </a:t>
            </a:r>
            <a:endParaRPr lang="en-US" dirty="0">
              <a:solidFill>
                <a:srgbClr val="92D050"/>
              </a:solidFill>
            </a:endParaRPr>
          </a:p>
        </p:txBody>
      </p:sp>
      <p:sp>
        <p:nvSpPr>
          <p:cNvPr id="3" name="Content Placeholder 2"/>
          <p:cNvSpPr>
            <a:spLocks noGrp="1"/>
          </p:cNvSpPr>
          <p:nvPr>
            <p:ph idx="1"/>
          </p:nvPr>
        </p:nvSpPr>
        <p:spPr>
          <a:xfrm>
            <a:off x="1887795" y="1445342"/>
            <a:ext cx="9616817" cy="4465880"/>
          </a:xfrm>
        </p:spPr>
        <p:txBody>
          <a:bodyPr/>
          <a:lstStyle/>
          <a:p>
            <a:r>
              <a:rPr lang="en-US" dirty="0">
                <a:hlinkClick r:id="rId2"/>
              </a:rPr>
              <a:t>https://</a:t>
            </a:r>
            <a:r>
              <a:rPr lang="en-US" dirty="0" smtClean="0">
                <a:hlinkClick r:id="rId2"/>
              </a:rPr>
              <a:t>www.tutorialspoint.com/c_standard_library/c_function_fgets.htm</a:t>
            </a:r>
            <a:endParaRPr lang="en-US" dirty="0" smtClean="0"/>
          </a:p>
          <a:p>
            <a:r>
              <a:rPr lang="en-US" dirty="0">
                <a:hlinkClick r:id="rId3"/>
              </a:rPr>
              <a:t>http://</a:t>
            </a:r>
            <a:r>
              <a:rPr lang="en-US" dirty="0" smtClean="0">
                <a:hlinkClick r:id="rId3"/>
              </a:rPr>
              <a:t>stackoverflow.com/questions/3329641/how-do-multiple-clients-connect-simultaneously-to-one-port-say-80-on-a-server</a:t>
            </a:r>
            <a:endParaRPr lang="en-US" dirty="0" smtClean="0"/>
          </a:p>
          <a:p>
            <a:r>
              <a:rPr lang="en-US" dirty="0">
                <a:hlinkClick r:id="rId4"/>
              </a:rPr>
              <a:t>http://</a:t>
            </a:r>
            <a:r>
              <a:rPr lang="en-US" dirty="0" smtClean="0">
                <a:hlinkClick r:id="rId4"/>
              </a:rPr>
              <a:t>www.microhowto.info/howto/reap_zombie_processes_using_a_sigchld_handler.html</a:t>
            </a:r>
            <a:endParaRPr lang="en-US" dirty="0" smtClean="0"/>
          </a:p>
          <a:p>
            <a:r>
              <a:rPr lang="en-US" dirty="0">
                <a:hlinkClick r:id="rId5"/>
              </a:rPr>
              <a:t>http://www.cs.utah.edu/~swalton/listings/sockets/programs</a:t>
            </a:r>
            <a:r>
              <a:rPr lang="en-US" dirty="0" smtClean="0">
                <a:hlinkClick r:id="rId5"/>
              </a:rPr>
              <a:t>/</a:t>
            </a:r>
            <a:endParaRPr lang="en-US" dirty="0" smtClean="0"/>
          </a:p>
          <a:p>
            <a:r>
              <a:rPr lang="en-US" dirty="0" smtClean="0"/>
              <a:t>*Image credits – to the creators</a:t>
            </a:r>
            <a:endParaRPr lang="en-US" dirty="0"/>
          </a:p>
        </p:txBody>
      </p:sp>
    </p:spTree>
    <p:extLst>
      <p:ext uri="{BB962C8B-B14F-4D97-AF65-F5344CB8AC3E}">
        <p14:creationId xmlns:p14="http://schemas.microsoft.com/office/powerpoint/2010/main" val="2732148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812" y="624110"/>
            <a:ext cx="9793799" cy="614755"/>
          </a:xfrm>
        </p:spPr>
        <p:txBody>
          <a:bodyPr>
            <a:normAutofit fontScale="90000"/>
          </a:bodyPr>
          <a:lstStyle/>
          <a:p>
            <a:r>
              <a:rPr lang="en-US" dirty="0" smtClean="0">
                <a:solidFill>
                  <a:srgbClr val="92D050"/>
                </a:solidFill>
              </a:rPr>
              <a:t>Packet Analysis</a:t>
            </a:r>
            <a:endParaRPr lang="en-US" dirty="0">
              <a:solidFill>
                <a:srgbClr val="92D050"/>
              </a:solidFill>
            </a:endParaRP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05880" y="73100"/>
            <a:ext cx="1725669" cy="1481860"/>
          </a:xfrm>
        </p:spPr>
      </p:pic>
      <p:pic>
        <p:nvPicPr>
          <p:cNvPr id="12" name="Content Placeholder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687797" y="2139876"/>
            <a:ext cx="3311698" cy="4415598"/>
          </a:xfr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18" y="2139876"/>
            <a:ext cx="8156028" cy="4415598"/>
          </a:xfrm>
          <a:prstGeom prst="rect">
            <a:avLst/>
          </a:prstGeom>
        </p:spPr>
      </p:pic>
    </p:spTree>
    <p:extLst>
      <p:ext uri="{BB962C8B-B14F-4D97-AF65-F5344CB8AC3E}">
        <p14:creationId xmlns:p14="http://schemas.microsoft.com/office/powerpoint/2010/main" val="2154040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477108"/>
          </a:xfrm>
        </p:spPr>
        <p:txBody>
          <a:bodyPr>
            <a:normAutofit/>
          </a:bodyPr>
          <a:lstStyle/>
          <a:p>
            <a:pPr algn="ctr"/>
            <a:r>
              <a:rPr lang="en-US" sz="6600" dirty="0" smtClean="0"/>
              <a:t>Any Questions ? </a:t>
            </a:r>
            <a:endParaRPr lang="en-US" sz="6600" dirty="0"/>
          </a:p>
        </p:txBody>
      </p:sp>
    </p:spTree>
    <p:extLst>
      <p:ext uri="{BB962C8B-B14F-4D97-AF65-F5344CB8AC3E}">
        <p14:creationId xmlns:p14="http://schemas.microsoft.com/office/powerpoint/2010/main" val="365144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9431" y="2514600"/>
            <a:ext cx="9025181" cy="1652954"/>
          </a:xfrm>
        </p:spPr>
        <p:txBody>
          <a:bodyPr>
            <a:normAutofit/>
          </a:bodyPr>
          <a:lstStyle/>
          <a:p>
            <a:pPr algn="ctr"/>
            <a:r>
              <a:rPr lang="en-US" sz="7200" dirty="0" smtClean="0"/>
              <a:t>Thank You </a:t>
            </a:r>
            <a:endParaRPr lang="en-US" sz="7200" dirty="0"/>
          </a:p>
        </p:txBody>
      </p:sp>
    </p:spTree>
    <p:extLst>
      <p:ext uri="{BB962C8B-B14F-4D97-AF65-F5344CB8AC3E}">
        <p14:creationId xmlns:p14="http://schemas.microsoft.com/office/powerpoint/2010/main" val="313186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137" y="624110"/>
            <a:ext cx="9547475" cy="715293"/>
          </a:xfrm>
        </p:spPr>
        <p:txBody>
          <a:bodyPr/>
          <a:lstStyle/>
          <a:p>
            <a:r>
              <a:rPr lang="en-US" dirty="0" smtClean="0">
                <a:solidFill>
                  <a:srgbClr val="92D050"/>
                </a:solidFill>
              </a:rPr>
              <a:t>Introduction</a:t>
            </a:r>
            <a:r>
              <a:rPr lang="en-US" dirty="0" smtClean="0"/>
              <a:t> </a:t>
            </a:r>
            <a:endParaRPr lang="en-US" dirty="0"/>
          </a:p>
        </p:txBody>
      </p:sp>
      <p:sp>
        <p:nvSpPr>
          <p:cNvPr id="3" name="Content Placeholder 2"/>
          <p:cNvSpPr>
            <a:spLocks noGrp="1"/>
          </p:cNvSpPr>
          <p:nvPr>
            <p:ph idx="1"/>
          </p:nvPr>
        </p:nvSpPr>
        <p:spPr>
          <a:xfrm>
            <a:off x="2069432" y="1339403"/>
            <a:ext cx="9435180" cy="4571819"/>
          </a:xfrm>
        </p:spPr>
        <p:txBody>
          <a:bodyPr/>
          <a:lstStyle/>
          <a:p>
            <a:r>
              <a:rPr lang="en-US" sz="2400" dirty="0" smtClean="0"/>
              <a:t>Overview </a:t>
            </a:r>
          </a:p>
          <a:p>
            <a:r>
              <a:rPr lang="en-US" sz="2400" dirty="0" smtClean="0"/>
              <a:t>Client side </a:t>
            </a:r>
          </a:p>
          <a:p>
            <a:r>
              <a:rPr lang="en-US" sz="2400" dirty="0" smtClean="0"/>
              <a:t>Server Side </a:t>
            </a:r>
          </a:p>
          <a:p>
            <a:r>
              <a:rPr lang="en-US" sz="2400" dirty="0" smtClean="0"/>
              <a:t>Authentication - sha1 hashing. </a:t>
            </a:r>
          </a:p>
          <a:p>
            <a:r>
              <a:rPr lang="en-US" sz="2400" dirty="0" smtClean="0"/>
              <a:t>Encryption and decryption. </a:t>
            </a:r>
          </a:p>
          <a:p>
            <a:r>
              <a:rPr lang="en-US" sz="2400" dirty="0" smtClean="0"/>
              <a:t>Multiple clients connection </a:t>
            </a:r>
          </a:p>
          <a:p>
            <a:r>
              <a:rPr lang="en-US" sz="2400" dirty="0" smtClean="0"/>
              <a:t>Issues </a:t>
            </a:r>
          </a:p>
          <a:p>
            <a:r>
              <a:rPr lang="en-US" sz="2400" dirty="0" smtClean="0"/>
              <a:t>Wireshark analysis </a:t>
            </a:r>
          </a:p>
          <a:p>
            <a:endParaRPr lang="en-US" dirty="0"/>
          </a:p>
        </p:txBody>
      </p:sp>
    </p:spTree>
    <p:extLst>
      <p:ext uri="{BB962C8B-B14F-4D97-AF65-F5344CB8AC3E}">
        <p14:creationId xmlns:p14="http://schemas.microsoft.com/office/powerpoint/2010/main" val="262677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969" y="624110"/>
            <a:ext cx="9611644" cy="715293"/>
          </a:xfrm>
        </p:spPr>
        <p:txBody>
          <a:bodyPr/>
          <a:lstStyle/>
          <a:p>
            <a:r>
              <a:rPr lang="en-US" dirty="0" smtClean="0">
                <a:solidFill>
                  <a:srgbClr val="92D050"/>
                </a:solidFill>
              </a:rPr>
              <a:t>Overview</a:t>
            </a:r>
            <a:r>
              <a:rPr lang="en-US" dirty="0" smtClean="0"/>
              <a:t> </a:t>
            </a:r>
            <a:endParaRPr lang="en-US" dirty="0"/>
          </a:p>
        </p:txBody>
      </p:sp>
      <p:sp>
        <p:nvSpPr>
          <p:cNvPr id="3" name="Content Placeholder 2"/>
          <p:cNvSpPr>
            <a:spLocks noGrp="1"/>
          </p:cNvSpPr>
          <p:nvPr>
            <p:ph idx="1"/>
          </p:nvPr>
        </p:nvSpPr>
        <p:spPr>
          <a:xfrm>
            <a:off x="1892968" y="1339403"/>
            <a:ext cx="9611644" cy="4571819"/>
          </a:xfrm>
        </p:spPr>
        <p:txBody>
          <a:bodyPr>
            <a:normAutofit/>
          </a:bodyPr>
          <a:lstStyle/>
          <a:p>
            <a:r>
              <a:rPr lang="en-US" sz="2400" dirty="0" smtClean="0"/>
              <a:t>Server executes the commands sent by client and returns the results to client</a:t>
            </a:r>
            <a:r>
              <a:rPr lang="en-US" sz="2400" dirty="0"/>
              <a:t>.</a:t>
            </a:r>
          </a:p>
          <a:p>
            <a:r>
              <a:rPr lang="en-US" sz="2400" dirty="0" smtClean="0"/>
              <a:t>Server opens a port and lets multiple clients connect to the port </a:t>
            </a:r>
          </a:p>
          <a:p>
            <a:r>
              <a:rPr lang="en-US" sz="2400" dirty="0" smtClean="0"/>
              <a:t>Client provides username and password-hash (sha1 hash) to the server </a:t>
            </a:r>
          </a:p>
          <a:p>
            <a:r>
              <a:rPr lang="en-US" sz="2400" dirty="0" smtClean="0"/>
              <a:t>Server compares the username and password hash with those available in its password file. </a:t>
            </a:r>
          </a:p>
          <a:p>
            <a:r>
              <a:rPr lang="en-US" sz="2400" dirty="0" smtClean="0"/>
              <a:t>Username sent by the client is encrypted, server decrypts it after receiving </a:t>
            </a:r>
          </a:p>
        </p:txBody>
      </p:sp>
    </p:spTree>
    <p:extLst>
      <p:ext uri="{BB962C8B-B14F-4D97-AF65-F5344CB8AC3E}">
        <p14:creationId xmlns:p14="http://schemas.microsoft.com/office/powerpoint/2010/main" val="1618313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3" y="624110"/>
            <a:ext cx="9739980" cy="715293"/>
          </a:xfrm>
        </p:spPr>
        <p:txBody>
          <a:bodyPr/>
          <a:lstStyle/>
          <a:p>
            <a:r>
              <a:rPr lang="en-US" dirty="0" smtClean="0">
                <a:solidFill>
                  <a:srgbClr val="92D050"/>
                </a:solidFill>
              </a:rPr>
              <a:t>Client </a:t>
            </a:r>
            <a:endParaRPr lang="en-US" dirty="0">
              <a:solidFill>
                <a:srgbClr val="92D050"/>
              </a:solidFill>
            </a:endParaRPr>
          </a:p>
        </p:txBody>
      </p:sp>
      <p:sp>
        <p:nvSpPr>
          <p:cNvPr id="3" name="Content Placeholder 2"/>
          <p:cNvSpPr>
            <a:spLocks noGrp="1"/>
          </p:cNvSpPr>
          <p:nvPr>
            <p:ph idx="1"/>
          </p:nvPr>
        </p:nvSpPr>
        <p:spPr>
          <a:xfrm>
            <a:off x="1764632" y="1339403"/>
            <a:ext cx="9739980" cy="4571819"/>
          </a:xfrm>
        </p:spPr>
        <p:txBody>
          <a:bodyPr>
            <a:normAutofit/>
          </a:bodyPr>
          <a:lstStyle/>
          <a:p>
            <a:r>
              <a:rPr lang="en-US" sz="2400" dirty="0" smtClean="0"/>
              <a:t>./client  </a:t>
            </a:r>
            <a:r>
              <a:rPr lang="en-US" sz="2400" dirty="0" smtClean="0">
                <a:solidFill>
                  <a:srgbClr val="770967"/>
                </a:solidFill>
              </a:rPr>
              <a:t>localhost</a:t>
            </a:r>
            <a:r>
              <a:rPr lang="en-US" sz="2400" dirty="0" smtClean="0"/>
              <a:t>  </a:t>
            </a:r>
            <a:r>
              <a:rPr lang="en-US" sz="2400" dirty="0" smtClean="0">
                <a:solidFill>
                  <a:srgbClr val="0070C0"/>
                </a:solidFill>
              </a:rPr>
              <a:t>&lt;port&gt;  </a:t>
            </a:r>
            <a:r>
              <a:rPr lang="en-US" sz="2400" dirty="0" smtClean="0">
                <a:solidFill>
                  <a:srgbClr val="FF0000"/>
                </a:solidFill>
              </a:rPr>
              <a:t>&lt;username&gt;  &lt;password&gt; </a:t>
            </a:r>
          </a:p>
          <a:p>
            <a:r>
              <a:rPr lang="en-US" sz="2400" dirty="0" smtClean="0">
                <a:solidFill>
                  <a:schemeClr val="tx1"/>
                </a:solidFill>
              </a:rPr>
              <a:t>Primitive encryption is used, each character of username is changed with a key value. </a:t>
            </a:r>
          </a:p>
          <a:p>
            <a:r>
              <a:rPr lang="en-US" sz="2400" dirty="0" smtClean="0">
                <a:solidFill>
                  <a:schemeClr val="tx1"/>
                </a:solidFill>
              </a:rPr>
              <a:t>Password is hashed using sha1 hash.</a:t>
            </a:r>
          </a:p>
          <a:p>
            <a:r>
              <a:rPr lang="en-US" sz="2400" dirty="0" smtClean="0">
                <a:solidFill>
                  <a:schemeClr val="tx1"/>
                </a:solidFill>
              </a:rPr>
              <a:t>After the server opens the port, client tries to connect to the port by sending username and password hash </a:t>
            </a:r>
          </a:p>
          <a:p>
            <a:pPr marL="0" indent="0">
              <a:buNone/>
            </a:pPr>
            <a:r>
              <a:rPr lang="en-US" sz="2400" dirty="0">
                <a:solidFill>
                  <a:schemeClr val="tx1"/>
                </a:solidFill>
              </a:rPr>
              <a:t> </a:t>
            </a:r>
            <a:r>
              <a:rPr lang="en-US" sz="2400" dirty="0" smtClean="0">
                <a:solidFill>
                  <a:schemeClr val="tx1"/>
                </a:solidFill>
              </a:rPr>
              <a:t>        write(sock, </a:t>
            </a:r>
            <a:r>
              <a:rPr lang="en-US" sz="2400" dirty="0" err="1" smtClean="0">
                <a:solidFill>
                  <a:schemeClr val="tx1"/>
                </a:solidFill>
              </a:rPr>
              <a:t>user_ID</a:t>
            </a:r>
            <a:r>
              <a:rPr lang="en-US" sz="2400" dirty="0" smtClean="0">
                <a:solidFill>
                  <a:schemeClr val="tx1"/>
                </a:solidFill>
              </a:rPr>
              <a:t>, </a:t>
            </a:r>
            <a:r>
              <a:rPr lang="en-US" sz="2400" dirty="0" err="1" smtClean="0">
                <a:solidFill>
                  <a:schemeClr val="tx1"/>
                </a:solidFill>
              </a:rPr>
              <a:t>strlen</a:t>
            </a:r>
            <a:r>
              <a:rPr lang="en-US" sz="2400" dirty="0" smtClean="0">
                <a:solidFill>
                  <a:schemeClr val="tx1"/>
                </a:solidFill>
              </a:rPr>
              <a:t>(</a:t>
            </a:r>
            <a:r>
              <a:rPr lang="en-US" sz="2400" dirty="0" err="1" smtClean="0">
                <a:solidFill>
                  <a:schemeClr val="tx1"/>
                </a:solidFill>
              </a:rPr>
              <a:t>user_ID</a:t>
            </a:r>
            <a:r>
              <a:rPr lang="en-US" sz="2400" dirty="0" smtClean="0">
                <a:solidFill>
                  <a:schemeClr val="tx1"/>
                </a:solidFill>
              </a:rPr>
              <a:t>));</a:t>
            </a:r>
          </a:p>
          <a:p>
            <a:pPr marL="0" indent="0">
              <a:buNone/>
            </a:pPr>
            <a:r>
              <a:rPr lang="en-US" sz="2400" dirty="0">
                <a:solidFill>
                  <a:schemeClr val="tx1"/>
                </a:solidFill>
              </a:rPr>
              <a:t> </a:t>
            </a:r>
            <a:r>
              <a:rPr lang="en-US" sz="2400" dirty="0" smtClean="0">
                <a:solidFill>
                  <a:schemeClr val="tx1"/>
                </a:solidFill>
              </a:rPr>
              <a:t>         write(sock, </a:t>
            </a:r>
            <a:r>
              <a:rPr lang="en-US" sz="2400" dirty="0" err="1" smtClean="0">
                <a:solidFill>
                  <a:schemeClr val="tx1"/>
                </a:solidFill>
              </a:rPr>
              <a:t>password_hash</a:t>
            </a:r>
            <a:r>
              <a:rPr lang="en-US" sz="2400" dirty="0" smtClean="0">
                <a:solidFill>
                  <a:schemeClr val="tx1"/>
                </a:solidFill>
              </a:rPr>
              <a:t>, 50); </a:t>
            </a:r>
            <a:endParaRPr lang="en-US" sz="2400" dirty="0">
              <a:solidFill>
                <a:schemeClr val="tx1"/>
              </a:solidFill>
            </a:endParaRPr>
          </a:p>
        </p:txBody>
      </p:sp>
    </p:spTree>
    <p:extLst>
      <p:ext uri="{BB962C8B-B14F-4D97-AF65-F5344CB8AC3E}">
        <p14:creationId xmlns:p14="http://schemas.microsoft.com/office/powerpoint/2010/main" val="3413683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743" y="624110"/>
            <a:ext cx="9634869" cy="549597"/>
          </a:xfrm>
        </p:spPr>
        <p:txBody>
          <a:bodyPr>
            <a:normAutofit fontScale="90000"/>
          </a:bodyPr>
          <a:lstStyle/>
          <a:p>
            <a:r>
              <a:rPr lang="en-US" dirty="0" smtClean="0">
                <a:solidFill>
                  <a:srgbClr val="92D050"/>
                </a:solidFill>
              </a:rPr>
              <a:t>Server</a:t>
            </a:r>
            <a:endParaRPr lang="en-US" dirty="0">
              <a:solidFill>
                <a:srgbClr val="92D050"/>
              </a:solidFill>
            </a:endParaRPr>
          </a:p>
        </p:txBody>
      </p:sp>
      <p:sp>
        <p:nvSpPr>
          <p:cNvPr id="3" name="Content Placeholder 2"/>
          <p:cNvSpPr>
            <a:spLocks noGrp="1"/>
          </p:cNvSpPr>
          <p:nvPr>
            <p:ph idx="1"/>
          </p:nvPr>
        </p:nvSpPr>
        <p:spPr>
          <a:xfrm>
            <a:off x="1869743" y="1173707"/>
            <a:ext cx="9634869" cy="5377218"/>
          </a:xfrm>
        </p:spPr>
        <p:txBody>
          <a:bodyPr>
            <a:normAutofit fontScale="85000" lnSpcReduction="20000"/>
          </a:bodyPr>
          <a:lstStyle/>
          <a:p>
            <a:r>
              <a:rPr lang="en-US" sz="2400" dirty="0" smtClean="0"/>
              <a:t>./server </a:t>
            </a:r>
            <a:r>
              <a:rPr lang="en-US" sz="2400" dirty="0" smtClean="0">
                <a:solidFill>
                  <a:srgbClr val="0070C0"/>
                </a:solidFill>
              </a:rPr>
              <a:t>&lt;port&gt; </a:t>
            </a:r>
            <a:r>
              <a:rPr lang="en-US" sz="2400" dirty="0" smtClean="0">
                <a:solidFill>
                  <a:srgbClr val="FF0000"/>
                </a:solidFill>
              </a:rPr>
              <a:t>password.txt</a:t>
            </a:r>
            <a:r>
              <a:rPr lang="en-US" sz="2400" dirty="0" smtClean="0"/>
              <a:t> </a:t>
            </a:r>
          </a:p>
          <a:p>
            <a:r>
              <a:rPr lang="en-US" sz="2600" dirty="0" smtClean="0"/>
              <a:t>Server reads the username and password it received from the Client, decrypts the username and compares the received password hash with the hash present in password.txt file. </a:t>
            </a:r>
          </a:p>
          <a:p>
            <a:pPr marL="0" indent="0">
              <a:buNone/>
            </a:pPr>
            <a:endParaRPr lang="en-US" sz="2400" dirty="0" smtClean="0">
              <a:solidFill>
                <a:srgbClr val="FF0000"/>
              </a:solidFill>
            </a:endParaRPr>
          </a:p>
          <a:p>
            <a:r>
              <a:rPr lang="en-US" sz="2300" dirty="0">
                <a:solidFill>
                  <a:srgbClr val="FF0000"/>
                </a:solidFill>
              </a:rPr>
              <a:t>read(</a:t>
            </a:r>
            <a:r>
              <a:rPr lang="en-US" sz="2300" dirty="0" err="1">
                <a:solidFill>
                  <a:srgbClr val="FF0000"/>
                </a:solidFill>
              </a:rPr>
              <a:t>ssock</a:t>
            </a:r>
            <a:r>
              <a:rPr lang="en-US" sz="2300" dirty="0">
                <a:solidFill>
                  <a:srgbClr val="FF0000"/>
                </a:solidFill>
              </a:rPr>
              <a:t>, </a:t>
            </a:r>
            <a:r>
              <a:rPr lang="en-US" sz="2300" dirty="0" err="1">
                <a:solidFill>
                  <a:srgbClr val="FF0000"/>
                </a:solidFill>
              </a:rPr>
              <a:t>uid</a:t>
            </a:r>
            <a:r>
              <a:rPr lang="en-US" sz="2300" dirty="0">
                <a:solidFill>
                  <a:srgbClr val="FF0000"/>
                </a:solidFill>
              </a:rPr>
              <a:t>, </a:t>
            </a:r>
            <a:r>
              <a:rPr lang="en-US" sz="2300" dirty="0" err="1" smtClean="0">
                <a:solidFill>
                  <a:srgbClr val="FF0000"/>
                </a:solidFill>
              </a:rPr>
              <a:t>strlen</a:t>
            </a:r>
            <a:r>
              <a:rPr lang="en-US" sz="2300" dirty="0" smtClean="0">
                <a:solidFill>
                  <a:srgbClr val="FF0000"/>
                </a:solidFill>
              </a:rPr>
              <a:t>(</a:t>
            </a:r>
            <a:r>
              <a:rPr lang="en-US" sz="2300" dirty="0" err="1" smtClean="0">
                <a:solidFill>
                  <a:srgbClr val="FF0000"/>
                </a:solidFill>
              </a:rPr>
              <a:t>uid</a:t>
            </a:r>
            <a:r>
              <a:rPr lang="en-US" sz="2300" dirty="0" smtClean="0">
                <a:solidFill>
                  <a:srgbClr val="FF0000"/>
                </a:solidFill>
              </a:rPr>
              <a:t>));decrypt(</a:t>
            </a:r>
            <a:r>
              <a:rPr lang="en-US" sz="2300" dirty="0" err="1" smtClean="0">
                <a:solidFill>
                  <a:srgbClr val="FF0000"/>
                </a:solidFill>
              </a:rPr>
              <a:t>uid</a:t>
            </a:r>
            <a:r>
              <a:rPr lang="en-US" sz="2300" dirty="0">
                <a:solidFill>
                  <a:srgbClr val="FF0000"/>
                </a:solidFill>
              </a:rPr>
              <a:t>, </a:t>
            </a:r>
            <a:r>
              <a:rPr lang="en-US" sz="2300" dirty="0" smtClean="0">
                <a:solidFill>
                  <a:srgbClr val="FF0000"/>
                </a:solidFill>
              </a:rPr>
              <a:t>Key); read(</a:t>
            </a:r>
            <a:r>
              <a:rPr lang="en-US" sz="2300" dirty="0" err="1" smtClean="0">
                <a:solidFill>
                  <a:srgbClr val="FF0000"/>
                </a:solidFill>
              </a:rPr>
              <a:t>ssock</a:t>
            </a:r>
            <a:r>
              <a:rPr lang="en-US" sz="2300" dirty="0">
                <a:solidFill>
                  <a:srgbClr val="FF0000"/>
                </a:solidFill>
              </a:rPr>
              <a:t>, </a:t>
            </a:r>
            <a:r>
              <a:rPr lang="en-US" sz="2300" dirty="0" err="1">
                <a:solidFill>
                  <a:srgbClr val="FF0000"/>
                </a:solidFill>
              </a:rPr>
              <a:t>phash</a:t>
            </a:r>
            <a:r>
              <a:rPr lang="en-US" sz="2300" dirty="0">
                <a:solidFill>
                  <a:srgbClr val="FF0000"/>
                </a:solidFill>
              </a:rPr>
              <a:t>, 50);</a:t>
            </a:r>
          </a:p>
          <a:p>
            <a:endParaRPr lang="en-US" sz="2300" dirty="0">
              <a:solidFill>
                <a:srgbClr val="FF0000"/>
              </a:solidFill>
            </a:endParaRPr>
          </a:p>
          <a:p>
            <a:r>
              <a:rPr lang="en-US" sz="2300" dirty="0">
                <a:solidFill>
                  <a:srgbClr val="FF0000"/>
                </a:solidFill>
              </a:rPr>
              <a:t> </a:t>
            </a:r>
            <a:r>
              <a:rPr lang="en-US" sz="2300" dirty="0" smtClean="0">
                <a:solidFill>
                  <a:srgbClr val="FF0000"/>
                </a:solidFill>
              </a:rPr>
              <a:t>if</a:t>
            </a:r>
            <a:r>
              <a:rPr lang="en-US" sz="2300" dirty="0">
                <a:solidFill>
                  <a:srgbClr val="FF0000"/>
                </a:solidFill>
              </a:rPr>
              <a:t>((</a:t>
            </a:r>
            <a:r>
              <a:rPr lang="en-US" sz="2300" dirty="0" err="1">
                <a:solidFill>
                  <a:srgbClr val="FF0000"/>
                </a:solidFill>
              </a:rPr>
              <a:t>strcmp</a:t>
            </a:r>
            <a:r>
              <a:rPr lang="en-US" sz="2300" dirty="0">
                <a:solidFill>
                  <a:srgbClr val="FF0000"/>
                </a:solidFill>
              </a:rPr>
              <a:t>(</a:t>
            </a:r>
            <a:r>
              <a:rPr lang="en-US" sz="2300" dirty="0" err="1">
                <a:solidFill>
                  <a:srgbClr val="FF0000"/>
                </a:solidFill>
              </a:rPr>
              <a:t>s_uid</a:t>
            </a:r>
            <a:r>
              <a:rPr lang="en-US" sz="2300" dirty="0">
                <a:solidFill>
                  <a:srgbClr val="FF0000"/>
                </a:solidFill>
              </a:rPr>
              <a:t>, </a:t>
            </a:r>
            <a:r>
              <a:rPr lang="en-US" sz="2300" dirty="0" err="1">
                <a:solidFill>
                  <a:srgbClr val="FF0000"/>
                </a:solidFill>
              </a:rPr>
              <a:t>uid</a:t>
            </a:r>
            <a:r>
              <a:rPr lang="en-US" sz="2300" dirty="0">
                <a:solidFill>
                  <a:srgbClr val="FF0000"/>
                </a:solidFill>
              </a:rPr>
              <a:t>) != 0) || (</a:t>
            </a:r>
            <a:r>
              <a:rPr lang="en-US" sz="2300" dirty="0" err="1">
                <a:solidFill>
                  <a:srgbClr val="FF0000"/>
                </a:solidFill>
              </a:rPr>
              <a:t>strcmp</a:t>
            </a:r>
            <a:r>
              <a:rPr lang="en-US" sz="2300" dirty="0">
                <a:solidFill>
                  <a:srgbClr val="FF0000"/>
                </a:solidFill>
              </a:rPr>
              <a:t>(</a:t>
            </a:r>
            <a:r>
              <a:rPr lang="en-US" sz="2300" dirty="0" err="1">
                <a:solidFill>
                  <a:srgbClr val="FF0000"/>
                </a:solidFill>
              </a:rPr>
              <a:t>s_phash</a:t>
            </a:r>
            <a:r>
              <a:rPr lang="en-US" sz="2300" dirty="0">
                <a:solidFill>
                  <a:srgbClr val="FF0000"/>
                </a:solidFill>
              </a:rPr>
              <a:t>, </a:t>
            </a:r>
            <a:r>
              <a:rPr lang="en-US" sz="2300" dirty="0" err="1">
                <a:solidFill>
                  <a:srgbClr val="FF0000"/>
                </a:solidFill>
              </a:rPr>
              <a:t>phash</a:t>
            </a:r>
            <a:r>
              <a:rPr lang="en-US" sz="2300" dirty="0">
                <a:solidFill>
                  <a:srgbClr val="FF0000"/>
                </a:solidFill>
              </a:rPr>
              <a:t>) != 0)) </a:t>
            </a:r>
            <a:r>
              <a:rPr lang="en-US" sz="2300" dirty="0" smtClean="0">
                <a:solidFill>
                  <a:srgbClr val="FF0000"/>
                </a:solidFill>
              </a:rPr>
              <a:t>{</a:t>
            </a:r>
          </a:p>
          <a:p>
            <a:pPr marL="0" indent="0">
              <a:buNone/>
            </a:pPr>
            <a:r>
              <a:rPr lang="en-US" sz="2300" dirty="0" smtClean="0">
                <a:solidFill>
                  <a:srgbClr val="FF0000"/>
                </a:solidFill>
              </a:rPr>
              <a:t>           </a:t>
            </a:r>
            <a:r>
              <a:rPr lang="en-US" sz="2300" dirty="0" err="1" smtClean="0">
                <a:solidFill>
                  <a:srgbClr val="FF0000"/>
                </a:solidFill>
              </a:rPr>
              <a:t>printf</a:t>
            </a:r>
            <a:r>
              <a:rPr lang="en-US" sz="2300" dirty="0" smtClean="0">
                <a:solidFill>
                  <a:srgbClr val="FF0000"/>
                </a:solidFill>
              </a:rPr>
              <a:t>("Failed to authenticate!\n");</a:t>
            </a:r>
          </a:p>
          <a:p>
            <a:pPr marL="0" indent="0">
              <a:buNone/>
            </a:pPr>
            <a:r>
              <a:rPr lang="en-US" sz="2300" dirty="0" smtClean="0">
                <a:solidFill>
                  <a:srgbClr val="FF0000"/>
                </a:solidFill>
              </a:rPr>
              <a:t>           </a:t>
            </a:r>
            <a:r>
              <a:rPr lang="en-US" sz="2300" dirty="0" err="1" smtClean="0">
                <a:solidFill>
                  <a:srgbClr val="FF0000"/>
                </a:solidFill>
              </a:rPr>
              <a:t>printf</a:t>
            </a:r>
            <a:r>
              <a:rPr lang="en-US" sz="2300" dirty="0">
                <a:solidFill>
                  <a:srgbClr val="FF0000"/>
                </a:solidFill>
              </a:rPr>
              <a:t>("Connection to client '%s' closed!\n\n", </a:t>
            </a:r>
            <a:r>
              <a:rPr lang="en-US" sz="2300" dirty="0" err="1">
                <a:solidFill>
                  <a:srgbClr val="FF0000"/>
                </a:solidFill>
              </a:rPr>
              <a:t>uid</a:t>
            </a:r>
            <a:r>
              <a:rPr lang="en-US" sz="2300" dirty="0">
                <a:solidFill>
                  <a:srgbClr val="FF0000"/>
                </a:solidFill>
              </a:rPr>
              <a:t>);</a:t>
            </a:r>
          </a:p>
          <a:p>
            <a:pPr marL="0" indent="0">
              <a:buNone/>
            </a:pPr>
            <a:r>
              <a:rPr lang="en-US" sz="2300" dirty="0">
                <a:solidFill>
                  <a:srgbClr val="FF0000"/>
                </a:solidFill>
              </a:rPr>
              <a:t>           </a:t>
            </a:r>
            <a:r>
              <a:rPr lang="en-US" sz="2300" dirty="0" smtClean="0">
                <a:solidFill>
                  <a:srgbClr val="FF0000"/>
                </a:solidFill>
              </a:rPr>
              <a:t>close(</a:t>
            </a:r>
            <a:r>
              <a:rPr lang="en-US" sz="2300" dirty="0" err="1" smtClean="0">
                <a:solidFill>
                  <a:srgbClr val="FF0000"/>
                </a:solidFill>
              </a:rPr>
              <a:t>ssock</a:t>
            </a:r>
            <a:r>
              <a:rPr lang="en-US" sz="2300" dirty="0">
                <a:solidFill>
                  <a:srgbClr val="FF0000"/>
                </a:solidFill>
              </a:rPr>
              <a:t>);</a:t>
            </a:r>
          </a:p>
          <a:p>
            <a:pPr marL="0" indent="0">
              <a:buNone/>
            </a:pPr>
            <a:r>
              <a:rPr lang="en-US" sz="2300" dirty="0">
                <a:solidFill>
                  <a:srgbClr val="FF0000"/>
                </a:solidFill>
              </a:rPr>
              <a:t>        }</a:t>
            </a:r>
          </a:p>
          <a:p>
            <a:pPr marL="0" indent="0">
              <a:buNone/>
            </a:pPr>
            <a:r>
              <a:rPr lang="en-US" sz="2300" dirty="0">
                <a:solidFill>
                  <a:srgbClr val="FF0000"/>
                </a:solidFill>
              </a:rPr>
              <a:t>  </a:t>
            </a:r>
            <a:r>
              <a:rPr lang="en-US" sz="2300" dirty="0" smtClean="0">
                <a:solidFill>
                  <a:srgbClr val="FF0000"/>
                </a:solidFill>
              </a:rPr>
              <a:t>else</a:t>
            </a:r>
            <a:endParaRPr lang="en-US" sz="2300" dirty="0">
              <a:solidFill>
                <a:srgbClr val="FF0000"/>
              </a:solidFill>
            </a:endParaRPr>
          </a:p>
          <a:p>
            <a:pPr marL="0" indent="0">
              <a:buNone/>
            </a:pPr>
            <a:r>
              <a:rPr lang="en-US" sz="2300" dirty="0" smtClean="0">
                <a:solidFill>
                  <a:srgbClr val="FF0000"/>
                </a:solidFill>
              </a:rPr>
              <a:t>          </a:t>
            </a:r>
            <a:r>
              <a:rPr lang="en-US" sz="2300" dirty="0" err="1" smtClean="0">
                <a:solidFill>
                  <a:srgbClr val="FF0000"/>
                </a:solidFill>
              </a:rPr>
              <a:t>printf</a:t>
            </a:r>
            <a:r>
              <a:rPr lang="en-US" sz="2300" dirty="0">
                <a:solidFill>
                  <a:srgbClr val="FF0000"/>
                </a:solidFill>
              </a:rPr>
              <a:t>("Connection to client '%s' successful!\n\n", </a:t>
            </a:r>
            <a:r>
              <a:rPr lang="en-US" sz="2300" dirty="0" err="1">
                <a:solidFill>
                  <a:srgbClr val="FF0000"/>
                </a:solidFill>
              </a:rPr>
              <a:t>uid</a:t>
            </a:r>
            <a:r>
              <a:rPr lang="en-US" sz="2300" dirty="0">
                <a:solidFill>
                  <a:srgbClr val="FF0000"/>
                </a:solidFill>
              </a:rPr>
              <a:t>);</a:t>
            </a:r>
          </a:p>
          <a:p>
            <a:endParaRPr lang="en-US" sz="2400" dirty="0"/>
          </a:p>
        </p:txBody>
      </p:sp>
    </p:spTree>
    <p:extLst>
      <p:ext uri="{BB962C8B-B14F-4D97-AF65-F5344CB8AC3E}">
        <p14:creationId xmlns:p14="http://schemas.microsoft.com/office/powerpoint/2010/main" val="1555783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68490"/>
            <a:ext cx="10617509" cy="545911"/>
          </a:xfrm>
        </p:spPr>
        <p:txBody>
          <a:bodyPr>
            <a:normAutofit fontScale="90000"/>
          </a:bodyPr>
          <a:lstStyle/>
          <a:p>
            <a:r>
              <a:rPr lang="en-US" b="1" dirty="0" smtClean="0">
                <a:solidFill>
                  <a:schemeClr val="tx1">
                    <a:lumMod val="95000"/>
                    <a:lumOff val="5000"/>
                  </a:schemeClr>
                </a:solidFill>
              </a:rPr>
              <a:t>     </a:t>
            </a:r>
            <a:r>
              <a:rPr lang="en-US" dirty="0" smtClean="0">
                <a:solidFill>
                  <a:srgbClr val="92D050"/>
                </a:solidFill>
              </a:rPr>
              <a:t>Authentication </a:t>
            </a:r>
            <a:endParaRPr lang="en-US" dirty="0">
              <a:solidFill>
                <a:srgbClr val="92D050"/>
              </a:solidFill>
            </a:endParaRPr>
          </a:p>
        </p:txBody>
      </p:sp>
      <p:sp>
        <p:nvSpPr>
          <p:cNvPr id="3" name="Content Placeholder 2"/>
          <p:cNvSpPr>
            <a:spLocks noGrp="1"/>
          </p:cNvSpPr>
          <p:nvPr>
            <p:ph idx="1"/>
          </p:nvPr>
        </p:nvSpPr>
        <p:spPr>
          <a:xfrm>
            <a:off x="887104" y="914401"/>
            <a:ext cx="10617509" cy="5943599"/>
          </a:xfrm>
        </p:spPr>
        <p:txBody>
          <a:bodyPr>
            <a:normAutofit fontScale="47500" lnSpcReduction="20000"/>
          </a:bodyPr>
          <a:lstStyle/>
          <a:p>
            <a:pPr marL="0" indent="0">
              <a:buNone/>
            </a:pPr>
            <a:endParaRPr lang="en-US" sz="4400" dirty="0" smtClean="0"/>
          </a:p>
          <a:p>
            <a:r>
              <a:rPr lang="en-US" sz="4400" dirty="0" smtClean="0"/>
              <a:t>Username, password based authentication </a:t>
            </a:r>
          </a:p>
          <a:p>
            <a:r>
              <a:rPr lang="en-US" sz="4400" dirty="0" smtClean="0"/>
              <a:t>Username is encrypted </a:t>
            </a:r>
          </a:p>
          <a:p>
            <a:pPr marL="0" indent="0">
              <a:buNone/>
            </a:pPr>
            <a:endParaRPr lang="en-US" dirty="0"/>
          </a:p>
          <a:p>
            <a:pPr marL="0" indent="0">
              <a:buNone/>
            </a:pPr>
            <a:r>
              <a:rPr lang="en-US" sz="3600" dirty="0">
                <a:solidFill>
                  <a:srgbClr val="FF0000"/>
                </a:solidFill>
              </a:rPr>
              <a:t>void encrypt(char </a:t>
            </a:r>
            <a:r>
              <a:rPr lang="en-US" sz="3600" dirty="0" smtClean="0">
                <a:solidFill>
                  <a:srgbClr val="FF0000"/>
                </a:solidFill>
              </a:rPr>
              <a:t>string[],</a:t>
            </a:r>
            <a:r>
              <a:rPr lang="en-US" sz="3600" dirty="0" err="1">
                <a:solidFill>
                  <a:srgbClr val="FF0000"/>
                </a:solidFill>
              </a:rPr>
              <a:t>int</a:t>
            </a:r>
            <a:r>
              <a:rPr lang="en-US" sz="3600" dirty="0">
                <a:solidFill>
                  <a:srgbClr val="FF0000"/>
                </a:solidFill>
              </a:rPr>
              <a:t> key)</a:t>
            </a:r>
          </a:p>
          <a:p>
            <a:pPr marL="0" indent="0">
              <a:buNone/>
            </a:pPr>
            <a:r>
              <a:rPr lang="en-US" sz="3600" dirty="0" smtClean="0">
                <a:solidFill>
                  <a:srgbClr val="FF0000"/>
                </a:solidFill>
              </a:rPr>
              <a:t>   {</a:t>
            </a:r>
            <a:endParaRPr lang="en-US" sz="3600" dirty="0">
              <a:solidFill>
                <a:srgbClr val="FF0000"/>
              </a:solidFill>
            </a:endParaRPr>
          </a:p>
          <a:p>
            <a:pPr marL="0" indent="0">
              <a:buNone/>
            </a:pPr>
            <a:r>
              <a:rPr lang="en-US" sz="3600" dirty="0">
                <a:solidFill>
                  <a:srgbClr val="FF0000"/>
                </a:solidFill>
              </a:rPr>
              <a:t>    unsigned </a:t>
            </a:r>
            <a:r>
              <a:rPr lang="en-US" sz="3600" dirty="0" err="1">
                <a:solidFill>
                  <a:srgbClr val="FF0000"/>
                </a:solidFill>
              </a:rPr>
              <a:t>int</a:t>
            </a:r>
            <a:r>
              <a:rPr lang="en-US" sz="3600" dirty="0">
                <a:solidFill>
                  <a:srgbClr val="FF0000"/>
                </a:solidFill>
              </a:rPr>
              <a:t> </a:t>
            </a:r>
            <a:r>
              <a:rPr lang="en-US" sz="3600" dirty="0" err="1">
                <a:solidFill>
                  <a:srgbClr val="FF0000"/>
                </a:solidFill>
              </a:rPr>
              <a:t>i</a:t>
            </a:r>
            <a:r>
              <a:rPr lang="en-US" sz="3600" dirty="0">
                <a:solidFill>
                  <a:srgbClr val="FF0000"/>
                </a:solidFill>
              </a:rPr>
              <a:t>;</a:t>
            </a:r>
          </a:p>
          <a:p>
            <a:pPr marL="0" indent="0">
              <a:buNone/>
            </a:pPr>
            <a:r>
              <a:rPr lang="en-US" sz="3600" dirty="0">
                <a:solidFill>
                  <a:srgbClr val="FF0000"/>
                </a:solidFill>
              </a:rPr>
              <a:t>    </a:t>
            </a:r>
            <a:r>
              <a:rPr lang="en-US" sz="3600" dirty="0" smtClean="0">
                <a:solidFill>
                  <a:srgbClr val="FF0000"/>
                </a:solidFill>
              </a:rPr>
              <a:t>for(</a:t>
            </a:r>
            <a:r>
              <a:rPr lang="en-US" sz="3600" dirty="0" err="1" smtClean="0">
                <a:solidFill>
                  <a:srgbClr val="FF0000"/>
                </a:solidFill>
              </a:rPr>
              <a:t>i</a:t>
            </a:r>
            <a:r>
              <a:rPr lang="en-US" sz="3600" dirty="0" smtClean="0">
                <a:solidFill>
                  <a:srgbClr val="FF0000"/>
                </a:solidFill>
              </a:rPr>
              <a:t>=0;i&lt;</a:t>
            </a:r>
            <a:r>
              <a:rPr lang="en-US" sz="3600" dirty="0" err="1" smtClean="0">
                <a:solidFill>
                  <a:srgbClr val="FF0000"/>
                </a:solidFill>
              </a:rPr>
              <a:t>strlen</a:t>
            </a:r>
            <a:r>
              <a:rPr lang="en-US" sz="3600" dirty="0" smtClean="0">
                <a:solidFill>
                  <a:srgbClr val="FF0000"/>
                </a:solidFill>
              </a:rPr>
              <a:t>(string);++</a:t>
            </a:r>
            <a:r>
              <a:rPr lang="en-US" sz="3600" dirty="0" err="1">
                <a:solidFill>
                  <a:srgbClr val="FF0000"/>
                </a:solidFill>
              </a:rPr>
              <a:t>i</a:t>
            </a:r>
            <a:r>
              <a:rPr lang="en-US" sz="3600" dirty="0">
                <a:solidFill>
                  <a:srgbClr val="FF0000"/>
                </a:solidFill>
              </a:rPr>
              <a:t>)</a:t>
            </a:r>
          </a:p>
          <a:p>
            <a:pPr marL="0" indent="0">
              <a:buNone/>
            </a:pPr>
            <a:r>
              <a:rPr lang="en-US" sz="3600" dirty="0">
                <a:solidFill>
                  <a:srgbClr val="FF0000"/>
                </a:solidFill>
              </a:rPr>
              <a:t>    </a:t>
            </a:r>
            <a:r>
              <a:rPr lang="en-US" sz="3600" dirty="0" smtClean="0">
                <a:solidFill>
                  <a:srgbClr val="FF0000"/>
                </a:solidFill>
              </a:rPr>
              <a:t>{ string[</a:t>
            </a:r>
            <a:r>
              <a:rPr lang="en-US" sz="3600" dirty="0" err="1" smtClean="0">
                <a:solidFill>
                  <a:srgbClr val="FF0000"/>
                </a:solidFill>
              </a:rPr>
              <a:t>i</a:t>
            </a:r>
            <a:r>
              <a:rPr lang="en-US" sz="3600" dirty="0">
                <a:solidFill>
                  <a:srgbClr val="FF0000"/>
                </a:solidFill>
              </a:rPr>
              <a:t>] </a:t>
            </a:r>
            <a:r>
              <a:rPr lang="en-US" sz="3600" dirty="0" smtClean="0">
                <a:solidFill>
                  <a:srgbClr val="FF0000"/>
                </a:solidFill>
              </a:rPr>
              <a:t>= string[</a:t>
            </a:r>
            <a:r>
              <a:rPr lang="en-US" sz="3600" dirty="0" err="1" smtClean="0">
                <a:solidFill>
                  <a:srgbClr val="FF0000"/>
                </a:solidFill>
              </a:rPr>
              <a:t>i</a:t>
            </a:r>
            <a:r>
              <a:rPr lang="en-US" sz="3600" dirty="0">
                <a:solidFill>
                  <a:srgbClr val="FF0000"/>
                </a:solidFill>
              </a:rPr>
              <a:t>] - key</a:t>
            </a:r>
            <a:r>
              <a:rPr lang="en-US" sz="3600" dirty="0" smtClean="0">
                <a:solidFill>
                  <a:srgbClr val="FF0000"/>
                </a:solidFill>
              </a:rPr>
              <a:t>; </a:t>
            </a:r>
            <a:r>
              <a:rPr lang="en-US" sz="3600" dirty="0">
                <a:solidFill>
                  <a:srgbClr val="FF0000"/>
                </a:solidFill>
              </a:rPr>
              <a:t>}</a:t>
            </a:r>
          </a:p>
          <a:p>
            <a:pPr marL="0" indent="0">
              <a:buNone/>
            </a:pPr>
            <a:r>
              <a:rPr lang="en-US" sz="3600" dirty="0" smtClean="0">
                <a:solidFill>
                  <a:srgbClr val="FF0000"/>
                </a:solidFill>
              </a:rPr>
              <a:t>   }</a:t>
            </a:r>
            <a:endParaRPr lang="en-US" sz="3600" dirty="0">
              <a:solidFill>
                <a:srgbClr val="FF0000"/>
              </a:solidFill>
            </a:endParaRPr>
          </a:p>
          <a:p>
            <a:pPr marL="0" indent="0">
              <a:buNone/>
            </a:pPr>
            <a:endParaRPr lang="en-US" sz="3600" dirty="0">
              <a:solidFill>
                <a:srgbClr val="FF0000"/>
              </a:solidFill>
            </a:endParaRPr>
          </a:p>
          <a:p>
            <a:pPr marL="0" indent="0">
              <a:buNone/>
            </a:pPr>
            <a:r>
              <a:rPr lang="en-US" sz="3600" dirty="0">
                <a:solidFill>
                  <a:srgbClr val="FF0000"/>
                </a:solidFill>
              </a:rPr>
              <a:t>void decrypt(char </a:t>
            </a:r>
            <a:r>
              <a:rPr lang="en-US" sz="3600" dirty="0" smtClean="0">
                <a:solidFill>
                  <a:srgbClr val="FF0000"/>
                </a:solidFill>
              </a:rPr>
              <a:t>string[],</a:t>
            </a:r>
            <a:r>
              <a:rPr lang="en-US" sz="3600" dirty="0" err="1">
                <a:solidFill>
                  <a:srgbClr val="FF0000"/>
                </a:solidFill>
              </a:rPr>
              <a:t>int</a:t>
            </a:r>
            <a:r>
              <a:rPr lang="en-US" sz="3600" dirty="0">
                <a:solidFill>
                  <a:srgbClr val="FF0000"/>
                </a:solidFill>
              </a:rPr>
              <a:t> key)</a:t>
            </a:r>
          </a:p>
          <a:p>
            <a:pPr marL="0" indent="0">
              <a:buNone/>
            </a:pPr>
            <a:r>
              <a:rPr lang="en-US" sz="3600" dirty="0" smtClean="0">
                <a:solidFill>
                  <a:srgbClr val="FF0000"/>
                </a:solidFill>
              </a:rPr>
              <a:t>   {</a:t>
            </a:r>
            <a:endParaRPr lang="en-US" sz="3600" dirty="0">
              <a:solidFill>
                <a:srgbClr val="FF0000"/>
              </a:solidFill>
            </a:endParaRPr>
          </a:p>
          <a:p>
            <a:pPr marL="0" indent="0">
              <a:buNone/>
            </a:pPr>
            <a:r>
              <a:rPr lang="en-US" sz="3600" dirty="0">
                <a:solidFill>
                  <a:srgbClr val="FF0000"/>
                </a:solidFill>
              </a:rPr>
              <a:t>    unsigned </a:t>
            </a:r>
            <a:r>
              <a:rPr lang="en-US" sz="3600" dirty="0" err="1">
                <a:solidFill>
                  <a:srgbClr val="FF0000"/>
                </a:solidFill>
              </a:rPr>
              <a:t>int</a:t>
            </a:r>
            <a:r>
              <a:rPr lang="en-US" sz="3600" dirty="0">
                <a:solidFill>
                  <a:srgbClr val="FF0000"/>
                </a:solidFill>
              </a:rPr>
              <a:t> </a:t>
            </a:r>
            <a:r>
              <a:rPr lang="en-US" sz="3600" dirty="0" err="1">
                <a:solidFill>
                  <a:srgbClr val="FF0000"/>
                </a:solidFill>
              </a:rPr>
              <a:t>i</a:t>
            </a:r>
            <a:r>
              <a:rPr lang="en-US" sz="3600" dirty="0">
                <a:solidFill>
                  <a:srgbClr val="FF0000"/>
                </a:solidFill>
              </a:rPr>
              <a:t>;</a:t>
            </a:r>
          </a:p>
          <a:p>
            <a:pPr marL="0" indent="0">
              <a:buNone/>
            </a:pPr>
            <a:r>
              <a:rPr lang="en-US" sz="3600" dirty="0">
                <a:solidFill>
                  <a:srgbClr val="FF0000"/>
                </a:solidFill>
              </a:rPr>
              <a:t>    </a:t>
            </a:r>
            <a:r>
              <a:rPr lang="en-US" sz="3600" dirty="0" smtClean="0">
                <a:solidFill>
                  <a:srgbClr val="FF0000"/>
                </a:solidFill>
              </a:rPr>
              <a:t>for(</a:t>
            </a:r>
            <a:r>
              <a:rPr lang="en-US" sz="3600" dirty="0" err="1" smtClean="0">
                <a:solidFill>
                  <a:srgbClr val="FF0000"/>
                </a:solidFill>
              </a:rPr>
              <a:t>i</a:t>
            </a:r>
            <a:r>
              <a:rPr lang="en-US" sz="3600" dirty="0" smtClean="0">
                <a:solidFill>
                  <a:srgbClr val="FF0000"/>
                </a:solidFill>
              </a:rPr>
              <a:t>=0;i&lt;</a:t>
            </a:r>
            <a:r>
              <a:rPr lang="en-US" sz="3600" dirty="0" err="1" smtClean="0">
                <a:solidFill>
                  <a:srgbClr val="FF0000"/>
                </a:solidFill>
              </a:rPr>
              <a:t>strlen</a:t>
            </a:r>
            <a:r>
              <a:rPr lang="en-US" sz="3600" dirty="0" smtClean="0">
                <a:solidFill>
                  <a:srgbClr val="FF0000"/>
                </a:solidFill>
              </a:rPr>
              <a:t>(string);++</a:t>
            </a:r>
            <a:r>
              <a:rPr lang="en-US" sz="3600" dirty="0" err="1">
                <a:solidFill>
                  <a:srgbClr val="FF0000"/>
                </a:solidFill>
              </a:rPr>
              <a:t>i</a:t>
            </a:r>
            <a:r>
              <a:rPr lang="en-US" sz="3600" dirty="0">
                <a:solidFill>
                  <a:srgbClr val="FF0000"/>
                </a:solidFill>
              </a:rPr>
              <a:t>)</a:t>
            </a:r>
          </a:p>
          <a:p>
            <a:pPr marL="0" indent="0">
              <a:buNone/>
            </a:pPr>
            <a:r>
              <a:rPr lang="en-US" sz="3600" dirty="0">
                <a:solidFill>
                  <a:srgbClr val="FF0000"/>
                </a:solidFill>
              </a:rPr>
              <a:t>    </a:t>
            </a:r>
            <a:r>
              <a:rPr lang="en-US" sz="3600" dirty="0" smtClean="0">
                <a:solidFill>
                  <a:srgbClr val="FF0000"/>
                </a:solidFill>
              </a:rPr>
              <a:t>{ string[</a:t>
            </a:r>
            <a:r>
              <a:rPr lang="en-US" sz="3600" dirty="0" err="1" smtClean="0">
                <a:solidFill>
                  <a:srgbClr val="FF0000"/>
                </a:solidFill>
              </a:rPr>
              <a:t>i</a:t>
            </a:r>
            <a:r>
              <a:rPr lang="en-US" sz="3600" dirty="0">
                <a:solidFill>
                  <a:srgbClr val="FF0000"/>
                </a:solidFill>
              </a:rPr>
              <a:t>] = </a:t>
            </a:r>
            <a:r>
              <a:rPr lang="en-US" sz="3600" dirty="0" smtClean="0">
                <a:solidFill>
                  <a:srgbClr val="FF0000"/>
                </a:solidFill>
              </a:rPr>
              <a:t>string[</a:t>
            </a:r>
            <a:r>
              <a:rPr lang="en-US" sz="3600" dirty="0" err="1" smtClean="0">
                <a:solidFill>
                  <a:srgbClr val="FF0000"/>
                </a:solidFill>
              </a:rPr>
              <a:t>i</a:t>
            </a:r>
            <a:r>
              <a:rPr lang="en-US" sz="3600" dirty="0">
                <a:solidFill>
                  <a:srgbClr val="FF0000"/>
                </a:solidFill>
              </a:rPr>
              <a:t>] + key</a:t>
            </a:r>
            <a:r>
              <a:rPr lang="en-US" sz="3600" dirty="0" smtClean="0">
                <a:solidFill>
                  <a:srgbClr val="FF0000"/>
                </a:solidFill>
              </a:rPr>
              <a:t>; }</a:t>
            </a:r>
            <a:endParaRPr lang="en-US" sz="3600" dirty="0">
              <a:solidFill>
                <a:srgbClr val="FF0000"/>
              </a:solidFill>
            </a:endParaRPr>
          </a:p>
          <a:p>
            <a:pPr marL="0" indent="0">
              <a:buNone/>
            </a:pPr>
            <a:r>
              <a:rPr lang="en-US" sz="3600" dirty="0" smtClean="0">
                <a:solidFill>
                  <a:srgbClr val="FF0000"/>
                </a:solidFill>
              </a:rPr>
              <a:t>    }</a:t>
            </a:r>
            <a:endParaRPr lang="en-US" sz="3600" dirty="0">
              <a:solidFill>
                <a:srgbClr val="FF0000"/>
              </a:solidFill>
            </a:endParaRPr>
          </a:p>
          <a:p>
            <a:pPr marL="0" indent="0">
              <a:buNone/>
            </a:pPr>
            <a:endParaRPr lang="en-US" sz="3600" dirty="0" smtClean="0"/>
          </a:p>
        </p:txBody>
      </p:sp>
    </p:spTree>
    <p:extLst>
      <p:ext uri="{BB962C8B-B14F-4D97-AF65-F5344CB8AC3E}">
        <p14:creationId xmlns:p14="http://schemas.microsoft.com/office/powerpoint/2010/main" val="2603068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45" y="624110"/>
            <a:ext cx="9948767" cy="645132"/>
          </a:xfrm>
        </p:spPr>
        <p:txBody>
          <a:bodyPr/>
          <a:lstStyle/>
          <a:p>
            <a:r>
              <a:rPr lang="en-US" dirty="0" smtClean="0">
                <a:solidFill>
                  <a:srgbClr val="92D050"/>
                </a:solidFill>
              </a:rPr>
              <a:t>Authentication</a:t>
            </a:r>
            <a:endParaRPr lang="en-US" dirty="0">
              <a:solidFill>
                <a:srgbClr val="92D050"/>
              </a:solidFill>
            </a:endParaRPr>
          </a:p>
        </p:txBody>
      </p:sp>
      <p:sp>
        <p:nvSpPr>
          <p:cNvPr id="3" name="Content Placeholder 2"/>
          <p:cNvSpPr>
            <a:spLocks noGrp="1"/>
          </p:cNvSpPr>
          <p:nvPr>
            <p:ph idx="1"/>
          </p:nvPr>
        </p:nvSpPr>
        <p:spPr>
          <a:xfrm>
            <a:off x="1555845" y="1269242"/>
            <a:ext cx="9948767" cy="4641980"/>
          </a:xfrm>
        </p:spPr>
        <p:txBody>
          <a:bodyPr/>
          <a:lstStyle/>
          <a:p>
            <a:r>
              <a:rPr lang="en-US" sz="2400" dirty="0" smtClean="0"/>
              <a:t>Password is hashed by sha1 hash</a:t>
            </a:r>
          </a:p>
          <a:p>
            <a:pPr marL="0" indent="0">
              <a:buNone/>
            </a:pPr>
            <a:r>
              <a:rPr lang="en-US" sz="2400" dirty="0">
                <a:solidFill>
                  <a:srgbClr val="FF0000"/>
                </a:solidFill>
              </a:rPr>
              <a:t>SHA1((unsigned char *) </a:t>
            </a:r>
            <a:r>
              <a:rPr lang="en-US" sz="2400" dirty="0" err="1">
                <a:solidFill>
                  <a:srgbClr val="FF0000"/>
                </a:solidFill>
              </a:rPr>
              <a:t>argv</a:t>
            </a:r>
            <a:r>
              <a:rPr lang="en-US" sz="2400" dirty="0">
                <a:solidFill>
                  <a:srgbClr val="FF0000"/>
                </a:solidFill>
              </a:rPr>
              <a:t>[4], </a:t>
            </a:r>
            <a:r>
              <a:rPr lang="en-US" sz="2400" dirty="0" err="1">
                <a:solidFill>
                  <a:srgbClr val="FF0000"/>
                </a:solidFill>
              </a:rPr>
              <a:t>strlen</a:t>
            </a:r>
            <a:r>
              <a:rPr lang="en-US" sz="2400" dirty="0">
                <a:solidFill>
                  <a:srgbClr val="FF0000"/>
                </a:solidFill>
              </a:rPr>
              <a:t>(</a:t>
            </a:r>
            <a:r>
              <a:rPr lang="en-US" sz="2400" dirty="0" err="1">
                <a:solidFill>
                  <a:srgbClr val="FF0000"/>
                </a:solidFill>
              </a:rPr>
              <a:t>argv</a:t>
            </a:r>
            <a:r>
              <a:rPr lang="en-US" sz="2400" dirty="0">
                <a:solidFill>
                  <a:srgbClr val="FF0000"/>
                </a:solidFill>
              </a:rPr>
              <a:t>[4]), temp</a:t>
            </a:r>
            <a:r>
              <a:rPr lang="en-US" sz="2400" dirty="0" smtClean="0">
                <a:solidFill>
                  <a:srgbClr val="FF0000"/>
                </a:solidFill>
              </a:rPr>
              <a:t>);</a:t>
            </a:r>
            <a:endParaRPr lang="en-US" sz="2400" dirty="0">
              <a:solidFill>
                <a:srgbClr val="FF0000"/>
              </a:solidFill>
            </a:endParaRPr>
          </a:p>
          <a:p>
            <a:r>
              <a:rPr lang="en-US" sz="2400" dirty="0" smtClean="0"/>
              <a:t>Only after verifying the username and password, the server takes any commands from the client. </a:t>
            </a:r>
            <a:endParaRPr lang="en-US" sz="2400" dirty="0"/>
          </a:p>
          <a:p>
            <a:pPr marL="0" indent="0">
              <a:buNone/>
            </a:pPr>
            <a:endParaRPr lang="en-US" dirty="0" smtClean="0"/>
          </a:p>
        </p:txBody>
      </p:sp>
    </p:spTree>
    <p:extLst>
      <p:ext uri="{BB962C8B-B14F-4D97-AF65-F5344CB8AC3E}">
        <p14:creationId xmlns:p14="http://schemas.microsoft.com/office/powerpoint/2010/main" val="63958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27" y="624110"/>
            <a:ext cx="9839585" cy="686075"/>
          </a:xfrm>
        </p:spPr>
        <p:txBody>
          <a:bodyPr/>
          <a:lstStyle/>
          <a:p>
            <a:r>
              <a:rPr lang="en-US" dirty="0" smtClean="0">
                <a:solidFill>
                  <a:srgbClr val="92D050"/>
                </a:solidFill>
              </a:rPr>
              <a:t>Working </a:t>
            </a:r>
            <a:endParaRPr lang="en-US" dirty="0">
              <a:solidFill>
                <a:srgbClr val="92D050"/>
              </a:solidFill>
            </a:endParaRPr>
          </a:p>
        </p:txBody>
      </p:sp>
      <p:sp>
        <p:nvSpPr>
          <p:cNvPr id="3" name="Content Placeholder 2"/>
          <p:cNvSpPr>
            <a:spLocks noGrp="1"/>
          </p:cNvSpPr>
          <p:nvPr>
            <p:ph idx="1"/>
          </p:nvPr>
        </p:nvSpPr>
        <p:spPr>
          <a:xfrm>
            <a:off x="1665027" y="1310185"/>
            <a:ext cx="9839585" cy="5073990"/>
          </a:xfrm>
        </p:spPr>
        <p:txBody>
          <a:bodyPr>
            <a:normAutofit/>
          </a:bodyPr>
          <a:lstStyle/>
          <a:p>
            <a:r>
              <a:rPr lang="en-US" sz="2000" dirty="0" smtClean="0"/>
              <a:t>After the handshake and Authentication, client sends a </a:t>
            </a:r>
            <a:r>
              <a:rPr lang="en-US" sz="2000" dirty="0" err="1" smtClean="0"/>
              <a:t>linux</a:t>
            </a:r>
            <a:r>
              <a:rPr lang="en-US" sz="2000" dirty="0" smtClean="0"/>
              <a:t> command which the server executes and sends the response back to the client. </a:t>
            </a:r>
          </a:p>
          <a:p>
            <a:r>
              <a:rPr lang="en-US" sz="2000" dirty="0" smtClean="0"/>
              <a:t>Client displays the result on the screen </a:t>
            </a:r>
          </a:p>
          <a:p>
            <a:r>
              <a:rPr lang="en-US" sz="2000" dirty="0" smtClean="0"/>
              <a:t>Ex: client sends “</a:t>
            </a:r>
            <a:r>
              <a:rPr lang="en-US" sz="2000" dirty="0" err="1" smtClean="0"/>
              <a:t>pwd</a:t>
            </a:r>
            <a:r>
              <a:rPr lang="en-US" sz="2000" dirty="0" smtClean="0"/>
              <a:t>” , server executes it and sends its working directory. </a:t>
            </a:r>
          </a:p>
          <a:p>
            <a:pPr marL="0" indent="0">
              <a:buNone/>
            </a:pPr>
            <a:r>
              <a:rPr lang="en-US" sz="2000" dirty="0" smtClean="0"/>
              <a:t>using </a:t>
            </a:r>
            <a:r>
              <a:rPr lang="en-US" sz="2000" dirty="0" err="1" smtClean="0"/>
              <a:t>popen</a:t>
            </a:r>
            <a:r>
              <a:rPr lang="en-US" sz="2000" dirty="0" smtClean="0"/>
              <a:t>() function – this executes the command by opening a stream and we use </a:t>
            </a:r>
            <a:r>
              <a:rPr lang="en-US" sz="2000" dirty="0" err="1" smtClean="0"/>
              <a:t>fclose</a:t>
            </a:r>
            <a:r>
              <a:rPr lang="en-US" sz="2000" dirty="0" smtClean="0"/>
              <a:t>(</a:t>
            </a:r>
            <a:r>
              <a:rPr lang="en-US" sz="2000" dirty="0" err="1" smtClean="0"/>
              <a:t>fp</a:t>
            </a:r>
            <a:r>
              <a:rPr lang="en-US" sz="2000" dirty="0" smtClean="0"/>
              <a:t>) to close the stream. </a:t>
            </a:r>
          </a:p>
          <a:p>
            <a:pPr marL="0" indent="0">
              <a:buNone/>
            </a:pPr>
            <a:endParaRPr lang="en-US" sz="2000" dirty="0" smtClean="0"/>
          </a:p>
          <a:p>
            <a:pPr marL="0" indent="0">
              <a:buNone/>
            </a:pPr>
            <a:r>
              <a:rPr lang="en-US" sz="2000" dirty="0" err="1" smtClean="0">
                <a:solidFill>
                  <a:srgbClr val="FF0000"/>
                </a:solidFill>
              </a:rPr>
              <a:t>fp</a:t>
            </a:r>
            <a:r>
              <a:rPr lang="en-US" sz="2000" dirty="0" smtClean="0">
                <a:solidFill>
                  <a:srgbClr val="FF0000"/>
                </a:solidFill>
              </a:rPr>
              <a:t> = </a:t>
            </a:r>
            <a:r>
              <a:rPr lang="en-US" sz="2000" dirty="0" err="1" smtClean="0">
                <a:solidFill>
                  <a:srgbClr val="FF0000"/>
                </a:solidFill>
              </a:rPr>
              <a:t>popen</a:t>
            </a:r>
            <a:r>
              <a:rPr lang="en-US" sz="2000" dirty="0" smtClean="0">
                <a:solidFill>
                  <a:srgbClr val="FF0000"/>
                </a:solidFill>
              </a:rPr>
              <a:t>(“</a:t>
            </a:r>
            <a:r>
              <a:rPr lang="en-US" sz="2000" dirty="0" err="1" smtClean="0">
                <a:solidFill>
                  <a:srgbClr val="FF0000"/>
                </a:solidFill>
              </a:rPr>
              <a:t>cmd</a:t>
            </a:r>
            <a:r>
              <a:rPr lang="en-US" sz="2000" dirty="0" smtClean="0">
                <a:solidFill>
                  <a:srgbClr val="FF0000"/>
                </a:solidFill>
              </a:rPr>
              <a:t>” , “r”); </a:t>
            </a:r>
            <a:r>
              <a:rPr lang="en-US" sz="2000" dirty="0" smtClean="0"/>
              <a:t>- this returns a pointer to the stream. </a:t>
            </a:r>
          </a:p>
          <a:p>
            <a:pPr marL="0" indent="0">
              <a:buNone/>
            </a:pPr>
            <a:r>
              <a:rPr lang="en-US" sz="2000" b="1" dirty="0" smtClean="0">
                <a:solidFill>
                  <a:srgbClr val="FF0000"/>
                </a:solidFill>
              </a:rPr>
              <a:t>char </a:t>
            </a:r>
            <a:r>
              <a:rPr lang="en-US" sz="2000" b="1" dirty="0">
                <a:solidFill>
                  <a:srgbClr val="FF0000"/>
                </a:solidFill>
              </a:rPr>
              <a:t>*</a:t>
            </a:r>
            <a:r>
              <a:rPr lang="en-US" sz="2000" b="1" dirty="0" err="1">
                <a:solidFill>
                  <a:srgbClr val="FF0000"/>
                </a:solidFill>
              </a:rPr>
              <a:t>fgets</a:t>
            </a:r>
            <a:r>
              <a:rPr lang="en-US" sz="2000" b="1" dirty="0">
                <a:solidFill>
                  <a:srgbClr val="FF0000"/>
                </a:solidFill>
              </a:rPr>
              <a:t>(char *</a:t>
            </a:r>
            <a:r>
              <a:rPr lang="en-US" sz="2000" b="1" dirty="0" err="1">
                <a:solidFill>
                  <a:srgbClr val="FF0000"/>
                </a:solidFill>
              </a:rPr>
              <a:t>str</a:t>
            </a:r>
            <a:r>
              <a:rPr lang="en-US" sz="2000" b="1" dirty="0">
                <a:solidFill>
                  <a:srgbClr val="FF0000"/>
                </a:solidFill>
              </a:rPr>
              <a:t>, </a:t>
            </a:r>
            <a:r>
              <a:rPr lang="en-US" sz="2000" b="1" dirty="0" err="1">
                <a:solidFill>
                  <a:srgbClr val="FF0000"/>
                </a:solidFill>
              </a:rPr>
              <a:t>int</a:t>
            </a:r>
            <a:r>
              <a:rPr lang="en-US" sz="2000" b="1" dirty="0">
                <a:solidFill>
                  <a:srgbClr val="FF0000"/>
                </a:solidFill>
              </a:rPr>
              <a:t> n, FILE *stream)</a:t>
            </a:r>
            <a:endParaRPr lang="en-US" sz="2000" dirty="0" smtClean="0">
              <a:solidFill>
                <a:srgbClr val="FF0000"/>
              </a:solidFill>
            </a:endParaRPr>
          </a:p>
          <a:p>
            <a:pPr marL="0" indent="0">
              <a:buNone/>
            </a:pPr>
            <a:r>
              <a:rPr lang="en-US" sz="2000" dirty="0" err="1" smtClean="0">
                <a:solidFill>
                  <a:srgbClr val="FF0000"/>
                </a:solidFill>
              </a:rPr>
              <a:t>fgets</a:t>
            </a:r>
            <a:r>
              <a:rPr lang="en-US" sz="2000" dirty="0" smtClean="0">
                <a:solidFill>
                  <a:srgbClr val="FF0000"/>
                </a:solidFill>
              </a:rPr>
              <a:t>(char *</a:t>
            </a:r>
            <a:r>
              <a:rPr lang="en-US" sz="2000" dirty="0" err="1" smtClean="0">
                <a:solidFill>
                  <a:srgbClr val="FF0000"/>
                </a:solidFill>
              </a:rPr>
              <a:t>str</a:t>
            </a:r>
            <a:r>
              <a:rPr lang="en-US" sz="2000" dirty="0" smtClean="0">
                <a:solidFill>
                  <a:srgbClr val="FF0000"/>
                </a:solidFill>
              </a:rPr>
              <a:t>, </a:t>
            </a:r>
            <a:r>
              <a:rPr lang="en-US" sz="2000" dirty="0" err="1" smtClean="0">
                <a:solidFill>
                  <a:srgbClr val="FF0000"/>
                </a:solidFill>
              </a:rPr>
              <a:t>int</a:t>
            </a:r>
            <a:r>
              <a:rPr lang="en-US" sz="2000" dirty="0" smtClean="0">
                <a:solidFill>
                  <a:srgbClr val="FF0000"/>
                </a:solidFill>
              </a:rPr>
              <a:t> n, </a:t>
            </a:r>
            <a:r>
              <a:rPr lang="en-US" sz="2000" dirty="0" err="1" smtClean="0">
                <a:solidFill>
                  <a:srgbClr val="FF0000"/>
                </a:solidFill>
              </a:rPr>
              <a:t>fp</a:t>
            </a:r>
            <a:r>
              <a:rPr lang="en-US" sz="2000" dirty="0" smtClean="0">
                <a:solidFill>
                  <a:srgbClr val="FF0000"/>
                </a:solidFill>
              </a:rPr>
              <a:t>) </a:t>
            </a:r>
            <a:r>
              <a:rPr lang="en-US" sz="2000" dirty="0" smtClean="0"/>
              <a:t>– this reads a line from the specified stream (</a:t>
            </a:r>
            <a:r>
              <a:rPr lang="en-US" sz="2000" dirty="0" err="1" smtClean="0"/>
              <a:t>fp</a:t>
            </a:r>
            <a:r>
              <a:rPr lang="en-US" sz="2000" dirty="0" smtClean="0"/>
              <a:t> is the  stream here )  and stores it into the str. </a:t>
            </a:r>
            <a:endParaRPr lang="en-US" sz="2000" dirty="0"/>
          </a:p>
        </p:txBody>
      </p:sp>
    </p:spTree>
    <p:extLst>
      <p:ext uri="{BB962C8B-B14F-4D97-AF65-F5344CB8AC3E}">
        <p14:creationId xmlns:p14="http://schemas.microsoft.com/office/powerpoint/2010/main" val="2709649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379" y="624110"/>
            <a:ext cx="9853233" cy="563245"/>
          </a:xfrm>
        </p:spPr>
        <p:txBody>
          <a:bodyPr>
            <a:normAutofit fontScale="90000"/>
          </a:bodyPr>
          <a:lstStyle/>
          <a:p>
            <a:r>
              <a:rPr lang="en-US" dirty="0" smtClean="0">
                <a:solidFill>
                  <a:srgbClr val="92D050"/>
                </a:solidFill>
              </a:rPr>
              <a:t>Multi Client Connection </a:t>
            </a:r>
            <a:endParaRPr lang="en-US" dirty="0">
              <a:solidFill>
                <a:srgbClr val="92D050"/>
              </a:solidFill>
            </a:endParaRPr>
          </a:p>
        </p:txBody>
      </p:sp>
      <p:sp>
        <p:nvSpPr>
          <p:cNvPr id="3" name="Content Placeholder 2"/>
          <p:cNvSpPr>
            <a:spLocks noGrp="1"/>
          </p:cNvSpPr>
          <p:nvPr>
            <p:ph idx="1"/>
          </p:nvPr>
        </p:nvSpPr>
        <p:spPr>
          <a:xfrm>
            <a:off x="1651379" y="1323833"/>
            <a:ext cx="9853233" cy="5268696"/>
          </a:xfrm>
        </p:spPr>
        <p:txBody>
          <a:bodyPr/>
          <a:lstStyle/>
          <a:p>
            <a:r>
              <a:rPr lang="en-US" dirty="0" smtClean="0"/>
              <a:t>Th</a:t>
            </a:r>
            <a:r>
              <a:rPr lang="en-US" sz="2000" dirty="0" smtClean="0"/>
              <a:t>is server socket can connect to multiple client sockets. </a:t>
            </a:r>
          </a:p>
          <a:p>
            <a:r>
              <a:rPr lang="en-US" sz="2000" dirty="0" err="1"/>
              <a:t>m</a:t>
            </a:r>
            <a:r>
              <a:rPr lang="en-US" sz="2000" dirty="0" err="1" smtClean="0"/>
              <a:t>sock</a:t>
            </a:r>
            <a:r>
              <a:rPr lang="en-US" sz="2000" dirty="0" smtClean="0"/>
              <a:t>- master socket in which the server is listening </a:t>
            </a:r>
          </a:p>
          <a:p>
            <a:r>
              <a:rPr lang="en-US" sz="2000" dirty="0" err="1" smtClean="0"/>
              <a:t>ssock</a:t>
            </a:r>
            <a:r>
              <a:rPr lang="en-US" sz="2000" dirty="0" smtClean="0"/>
              <a:t>- slave socket </a:t>
            </a:r>
          </a:p>
          <a:p>
            <a:r>
              <a:rPr lang="en-US" sz="2000" dirty="0"/>
              <a:t>f</a:t>
            </a:r>
            <a:r>
              <a:rPr lang="en-US" sz="2000" dirty="0" smtClean="0"/>
              <a:t>ork()- This function is used to create a process. It takes no arguments and returns a process ID.  Fork is used to create a new process which is a child process of the caller.</a:t>
            </a:r>
          </a:p>
          <a:p>
            <a:r>
              <a:rPr lang="en-US" altLang="en-US" sz="2000" dirty="0" err="1">
                <a:solidFill>
                  <a:srgbClr val="000000"/>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accept(</a:t>
            </a:r>
            <a:r>
              <a:rPr lang="en-US" altLang="en-US" sz="2000" dirty="0" err="1">
                <a:solidFill>
                  <a:srgbClr val="000000"/>
                </a:solidFill>
                <a:latin typeface="Arial Unicode MS" panose="020B0604020202020204" pitchFamily="34" charset="-128"/>
              </a:rPr>
              <a:t>int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000000"/>
                </a:solidFill>
                <a:latin typeface="Courier New" panose="02070309020205020404" pitchFamily="49" charset="0"/>
                <a:cs typeface="Courier New" panose="02070309020205020404" pitchFamily="49" charset="0"/>
              </a:rPr>
              <a:t>socket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struct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sockaddr</a:t>
            </a:r>
            <a:r>
              <a:rPr lang="en-US" altLang="en-US" sz="2000" dirty="0">
                <a:solidFill>
                  <a:srgbClr val="000000"/>
                </a:solidFill>
                <a:latin typeface="Arial Unicode MS" panose="020B0604020202020204" pitchFamily="34" charset="-128"/>
              </a:rPr>
              <a:t> *restrict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000000"/>
                </a:solidFill>
                <a:latin typeface="Courier New" panose="02070309020205020404" pitchFamily="49" charset="0"/>
                <a:cs typeface="Courier New" panose="02070309020205020404" pitchFamily="49" charset="0"/>
              </a:rPr>
              <a:t>address</a:t>
            </a:r>
            <a:r>
              <a:rPr lang="en-US" altLang="en-US" sz="2000" dirty="0">
                <a:solidFill>
                  <a:srgbClr val="000000"/>
                </a:solidFill>
                <a:latin typeface="Arial Unicode MS" panose="020B0604020202020204" pitchFamily="34" charset="-128"/>
              </a:rPr>
              <a:t>,</a:t>
            </a:r>
            <a:br>
              <a:rPr lang="en-US" altLang="en-US" sz="2000" dirty="0">
                <a:solidFill>
                  <a:srgbClr val="000000"/>
                </a:solidFill>
                <a:latin typeface="Arial Unicode MS" panose="020B0604020202020204" pitchFamily="34" charset="-128"/>
              </a:rPr>
            </a:b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socklen_t</a:t>
            </a:r>
            <a:r>
              <a:rPr lang="en-US" altLang="en-US" sz="2000" dirty="0">
                <a:solidFill>
                  <a:srgbClr val="000000"/>
                </a:solidFill>
                <a:latin typeface="Arial Unicode MS" panose="020B0604020202020204" pitchFamily="34" charset="-128"/>
              </a:rPr>
              <a:t> *restrict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err="1">
                <a:solidFill>
                  <a:srgbClr val="000000"/>
                </a:solidFill>
                <a:latin typeface="Courier New" panose="02070309020205020404" pitchFamily="49" charset="0"/>
                <a:cs typeface="Courier New" panose="02070309020205020404" pitchFamily="49" charset="0"/>
              </a:rPr>
              <a:t>address_len</a:t>
            </a:r>
            <a:r>
              <a:rPr lang="en-US" altLang="en-US" sz="2000" dirty="0">
                <a:solidFill>
                  <a:srgbClr val="000000"/>
                </a:solidFill>
                <a:latin typeface="Arial Unicode MS" panose="020B0604020202020204" pitchFamily="34" charset="-128"/>
              </a:rPr>
              <a:t>);</a:t>
            </a:r>
            <a:r>
              <a:rPr lang="en-US" altLang="en-US" sz="2000" dirty="0">
                <a:solidFill>
                  <a:schemeClr val="tx1"/>
                </a:solidFill>
              </a:rPr>
              <a:t> </a:t>
            </a:r>
            <a:endParaRPr lang="en-US" altLang="en-US" sz="2000" dirty="0"/>
          </a:p>
          <a:p>
            <a:r>
              <a:rPr lang="en-US" altLang="en-US" sz="2000" dirty="0">
                <a:solidFill>
                  <a:schemeClr val="tx1"/>
                </a:solidFill>
                <a:latin typeface="+mj-lt"/>
              </a:rPr>
              <a:t>a</a:t>
            </a:r>
            <a:r>
              <a:rPr lang="en-US" altLang="en-US" sz="2000" dirty="0" smtClean="0">
                <a:solidFill>
                  <a:schemeClr val="tx1"/>
                </a:solidFill>
                <a:latin typeface="+mj-lt"/>
              </a:rPr>
              <a:t>ccept()- creates a new socket with the same socket type protocol but is restricted to the address specified. </a:t>
            </a:r>
          </a:p>
          <a:p>
            <a:r>
              <a:rPr lang="en-US" altLang="en-US" sz="2000" dirty="0" smtClean="0">
                <a:solidFill>
                  <a:schemeClr val="tx1"/>
                </a:solidFill>
                <a:latin typeface="+mj-lt"/>
              </a:rPr>
              <a:t>If a client closes its connection we don’t have to setup a new socket.</a:t>
            </a:r>
            <a:endParaRPr lang="en-US" altLang="en-US" sz="2000" dirty="0">
              <a:solidFill>
                <a:schemeClr val="tx1"/>
              </a:solidFill>
              <a:latin typeface="+mj-lt"/>
            </a:endParaRPr>
          </a:p>
        </p:txBody>
      </p:sp>
    </p:spTree>
    <p:extLst>
      <p:ext uri="{BB962C8B-B14F-4D97-AF65-F5344CB8AC3E}">
        <p14:creationId xmlns:p14="http://schemas.microsoft.com/office/powerpoint/2010/main" val="3125831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870</TotalTime>
  <Words>982</Words>
  <Application>Microsoft Office PowerPoint</Application>
  <PresentationFormat>Widescreen</PresentationFormat>
  <Paragraphs>116</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Calibri</vt:lpstr>
      <vt:lpstr>Century Gothic</vt:lpstr>
      <vt:lpstr>Courier New</vt:lpstr>
      <vt:lpstr>Times New Roman</vt:lpstr>
      <vt:lpstr>Wingdings 3</vt:lpstr>
      <vt:lpstr>Wisp</vt:lpstr>
      <vt:lpstr>Replicating Telnet/SSH behavior using sockets</vt:lpstr>
      <vt:lpstr>Introduction </vt:lpstr>
      <vt:lpstr>Overview </vt:lpstr>
      <vt:lpstr>Client </vt:lpstr>
      <vt:lpstr>Server</vt:lpstr>
      <vt:lpstr>     Authentication </vt:lpstr>
      <vt:lpstr>Authentication</vt:lpstr>
      <vt:lpstr>Working </vt:lpstr>
      <vt:lpstr>Multi Client Connection </vt:lpstr>
      <vt:lpstr>Issues</vt:lpstr>
      <vt:lpstr>References </vt:lpstr>
      <vt:lpstr>Packet Analysis</vt:lpstr>
      <vt:lpstr>Any Questions ?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Application for data transfer.</dc:title>
  <dc:creator>Shankar Reddy</dc:creator>
  <cp:lastModifiedBy>Shankar Reddy</cp:lastModifiedBy>
  <cp:revision>36</cp:revision>
  <dcterms:created xsi:type="dcterms:W3CDTF">2017-05-09T01:21:22Z</dcterms:created>
  <dcterms:modified xsi:type="dcterms:W3CDTF">2017-05-11T14:06:31Z</dcterms:modified>
</cp:coreProperties>
</file>