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media/image5.bin" ContentType="image/png"/>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4038" r:id="rId4"/>
  </p:sldMasterIdLst>
  <p:notesMasterIdLst>
    <p:notesMasterId r:id="rId31"/>
  </p:notesMasterIdLst>
  <p:sldIdLst>
    <p:sldId id="479" r:id="rId5"/>
    <p:sldId id="478" r:id="rId6"/>
    <p:sldId id="499" r:id="rId8"/>
    <p:sldId id="423" r:id="rId9"/>
    <p:sldId id="424" r:id="rId10"/>
    <p:sldId id="472" r:id="rId11"/>
    <p:sldId id="473" r:id="rId12"/>
    <p:sldId id="474" r:id="rId13"/>
    <p:sldId id="475" r:id="rId14"/>
    <p:sldId id="485" r:id="rId15"/>
    <p:sldId id="486" r:id="rId16"/>
    <p:sldId id="436" r:id="rId17"/>
    <p:sldId id="487" r:id="rId18"/>
    <p:sldId id="440" r:id="rId20"/>
    <p:sldId id="448" r:id="rId21"/>
    <p:sldId id="462" r:id="rId22"/>
    <p:sldId id="498" r:id="rId23"/>
    <p:sldId id="456" r:id="rId24"/>
    <p:sldId id="457" r:id="rId25"/>
    <p:sldId id="458" r:id="rId26"/>
    <p:sldId id="483" r:id="rId27"/>
    <p:sldId id="461" r:id="rId28"/>
    <p:sldId id="500" r:id="rId29"/>
    <p:sldId id="484"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79"/>
            <p14:sldId id="478"/>
            <p14:sldId id="477"/>
          </p14:sldIdLst>
        </p14:section>
        <p14:section name="Content pages" id="{7E28E96D-50B7-3247-AD53-91BDC15BF350}">
          <p14:sldIdLst>
            <p14:sldId id="499"/>
            <p14:sldId id="423"/>
            <p14:sldId id="424"/>
            <p14:sldId id="472"/>
            <p14:sldId id="473"/>
            <p14:sldId id="474"/>
            <p14:sldId id="475"/>
            <p14:sldId id="485"/>
            <p14:sldId id="486"/>
            <p14:sldId id="436"/>
            <p14:sldId id="487"/>
            <p14:sldId id="439"/>
            <p14:sldId id="440"/>
            <p14:sldId id="448"/>
            <p14:sldId id="462"/>
            <p14:sldId id="498"/>
            <p14:sldId id="456"/>
            <p14:sldId id="457"/>
            <p14:sldId id="458"/>
          </p14:sldIdLst>
        </p14:section>
        <p14:section name="Knowledge Check" id="{8FFC256B-42D4-4059-89F5-521D20C80BBA}">
          <p14:sldIdLst>
            <p14:sldId id="483"/>
            <p14:sldId id="461"/>
            <p14:sldId id="500"/>
            <p14:sldId id="4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7C75F-7317-4FFD-9853-C44F68CDE14F}" v="53" dt="2021-06-30T17:28:30.10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85008" autoAdjust="0"/>
  </p:normalViewPr>
  <p:slideViewPr>
    <p:cSldViewPr snapToGrid="0">
      <p:cViewPr varScale="1">
        <p:scale>
          <a:sx n="158" d="100"/>
          <a:sy n="158" d="100"/>
        </p:scale>
        <p:origin x="76"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17.xml" Id="rId21" /><Relationship Type="http://schemas.openxmlformats.org/officeDocument/2006/relationships/viewProps" Target="viewProps.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presProps" Target="presProps.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ags" Target="tags/tag1.xml" Id="rId32" /><Relationship Type="http://schemas.microsoft.com/office/2015/10/relationships/revisionInfo" Target="revisionInfo.xml" Id="rId37"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tableStyles" Target="tableStyles.xml" Id="rId36" /><Relationship Type="http://schemas.openxmlformats.org/officeDocument/2006/relationships/slide" Target="slides/slide6.xml" Id="rId10" /><Relationship Type="http://schemas.openxmlformats.org/officeDocument/2006/relationships/notesMaster" Target="notesMasters/notesMaster1.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theme" Target="theme/theme1.xml" Id="rId35" /><Relationship Type="http://schemas.openxmlformats.org/officeDocument/2006/relationships/slide" Target="slides/slide4.xml" Id="rId8" /><Relationship Type="http://schemas.openxmlformats.org/officeDocument/2006/relationships/customXml" Target="../customXml/item3.xml" Id="rId3"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4C40A-02AC-442E-926B-C1CCBD16D4ED}"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19828F84-1379-4D99-879D-9A8763704C2B}">
      <dgm:prSet phldrT="[Text]" phldr="1"/>
      <dgm:spPr/>
      <dgm:t>
        <a:bodyPr/>
        <a:lstStyle/>
        <a:p>
          <a:endParaRPr lang="en-US" dirty="0"/>
        </a:p>
      </dgm:t>
    </dgm:pt>
    <dgm:pt modelId="{DEA2F1F3-E98F-4947-8D7B-5F0584ECF4B9}" type="parTrans" cxnId="{8F7811E9-6030-45DB-812A-5FB5FA4FCDE4}">
      <dgm:prSet/>
      <dgm:spPr/>
      <dgm:t>
        <a:bodyPr/>
        <a:lstStyle/>
        <a:p>
          <a:endParaRPr lang="en-US"/>
        </a:p>
      </dgm:t>
    </dgm:pt>
    <dgm:pt modelId="{AB9A1C57-A7C1-42A8-9BDB-4363B83ECD16}" type="sibTrans" cxnId="{8F7811E9-6030-45DB-812A-5FB5FA4FCDE4}">
      <dgm:prSet/>
      <dgm:spPr/>
      <dgm:t>
        <a:bodyPr/>
        <a:lstStyle/>
        <a:p>
          <a:endParaRPr lang="en-US"/>
        </a:p>
      </dgm:t>
    </dgm:pt>
    <dgm:pt modelId="{C4D3B72E-EE9F-4126-A8E6-94E7D37BCFD1}">
      <dgm:prSet phldrT="[Text]" phldr="1"/>
      <dgm:spPr/>
      <dgm:t>
        <a:bodyPr/>
        <a:lstStyle/>
        <a:p>
          <a:endParaRPr lang="en-US"/>
        </a:p>
      </dgm:t>
    </dgm:pt>
    <dgm:pt modelId="{FD242D2B-8B84-4747-9267-39BFDB9EAC3B}" type="parTrans" cxnId="{FA27AAB7-6975-4D7A-AACE-660B1EED5D92}">
      <dgm:prSet/>
      <dgm:spPr/>
      <dgm:t>
        <a:bodyPr/>
        <a:lstStyle/>
        <a:p>
          <a:endParaRPr lang="en-US"/>
        </a:p>
      </dgm:t>
    </dgm:pt>
    <dgm:pt modelId="{4E1127D2-A93D-4F85-B576-8564AA79386E}" type="sibTrans" cxnId="{FA27AAB7-6975-4D7A-AACE-660B1EED5D92}">
      <dgm:prSet/>
      <dgm:spPr/>
      <dgm:t>
        <a:bodyPr/>
        <a:lstStyle/>
        <a:p>
          <a:endParaRPr lang="en-US"/>
        </a:p>
      </dgm:t>
    </dgm:pt>
    <dgm:pt modelId="{0B07996B-FF50-47E4-9BEF-EAC04A7B712A}">
      <dgm:prSet phldrT="[Text]" phldr="1"/>
      <dgm:spPr/>
      <dgm:t>
        <a:bodyPr/>
        <a:lstStyle/>
        <a:p>
          <a:endParaRPr lang="en-US"/>
        </a:p>
      </dgm:t>
    </dgm:pt>
    <dgm:pt modelId="{BBB2C3AB-3C9B-40DE-A541-97B7164E2F3B}" type="parTrans" cxnId="{1B4339AE-510B-46E6-95D6-8BD59BA17492}">
      <dgm:prSet/>
      <dgm:spPr/>
      <dgm:t>
        <a:bodyPr/>
        <a:lstStyle/>
        <a:p>
          <a:endParaRPr lang="en-US"/>
        </a:p>
      </dgm:t>
    </dgm:pt>
    <dgm:pt modelId="{3595BE90-834D-40ED-8BBD-CF8EAE8A4F7D}" type="sibTrans" cxnId="{1B4339AE-510B-46E6-95D6-8BD59BA17492}">
      <dgm:prSet/>
      <dgm:spPr/>
      <dgm:t>
        <a:bodyPr/>
        <a:lstStyle/>
        <a:p>
          <a:endParaRPr lang="en-US"/>
        </a:p>
      </dgm:t>
    </dgm:pt>
    <dgm:pt modelId="{2A02C22B-3862-46B4-AC88-56779F1C256D}" type="pres">
      <dgm:prSet presAssocID="{1504C40A-02AC-442E-926B-C1CCBD16D4ED}" presName="linear" presStyleCnt="0">
        <dgm:presLayoutVars>
          <dgm:dir/>
          <dgm:animLvl val="lvl"/>
          <dgm:resizeHandles val="exact"/>
        </dgm:presLayoutVars>
      </dgm:prSet>
      <dgm:spPr/>
    </dgm:pt>
    <dgm:pt modelId="{ABF6A67D-3565-4CFE-A3A9-D453C9BF82DE}" type="pres">
      <dgm:prSet presAssocID="{19828F84-1379-4D99-879D-9A8763704C2B}" presName="parentLin" presStyleCnt="0"/>
      <dgm:spPr/>
    </dgm:pt>
    <dgm:pt modelId="{C1D1C60F-84E9-4721-B9AC-F927045248AA}" type="pres">
      <dgm:prSet presAssocID="{19828F84-1379-4D99-879D-9A8763704C2B}" presName="parentLeftMargin" presStyleLbl="node1" presStyleIdx="0" presStyleCnt="3"/>
      <dgm:spPr/>
    </dgm:pt>
    <dgm:pt modelId="{9ABF26A1-E35D-40CE-9C6A-6D9293AC9DE6}" type="pres">
      <dgm:prSet presAssocID="{19828F84-1379-4D99-879D-9A8763704C2B}" presName="parentText" presStyleLbl="node1" presStyleIdx="0" presStyleCnt="3">
        <dgm:presLayoutVars>
          <dgm:chMax val="0"/>
          <dgm:bulletEnabled val="1"/>
        </dgm:presLayoutVars>
      </dgm:prSet>
      <dgm:spPr/>
    </dgm:pt>
    <dgm:pt modelId="{56414D47-7877-4766-B0CD-3EDA254BAC46}" type="pres">
      <dgm:prSet presAssocID="{19828F84-1379-4D99-879D-9A8763704C2B}" presName="negativeSpace" presStyleCnt="0"/>
      <dgm:spPr/>
    </dgm:pt>
    <dgm:pt modelId="{5D58313F-9DE1-4E96-A788-2DBC72FED5EA}" type="pres">
      <dgm:prSet presAssocID="{19828F84-1379-4D99-879D-9A8763704C2B}" presName="childText" presStyleLbl="conFgAcc1" presStyleIdx="0" presStyleCnt="3">
        <dgm:presLayoutVars>
          <dgm:bulletEnabled val="1"/>
        </dgm:presLayoutVars>
      </dgm:prSet>
      <dgm:spPr/>
    </dgm:pt>
    <dgm:pt modelId="{88A9F856-8F21-4E7F-8D0F-DB5C2200F04D}" type="pres">
      <dgm:prSet presAssocID="{AB9A1C57-A7C1-42A8-9BDB-4363B83ECD16}" presName="spaceBetweenRectangles" presStyleCnt="0"/>
      <dgm:spPr/>
    </dgm:pt>
    <dgm:pt modelId="{0969E7A1-9DCA-45F5-81F1-1FA7D190F4CC}" type="pres">
      <dgm:prSet presAssocID="{C4D3B72E-EE9F-4126-A8E6-94E7D37BCFD1}" presName="parentLin" presStyleCnt="0"/>
      <dgm:spPr/>
    </dgm:pt>
    <dgm:pt modelId="{952E34DB-6AE9-4A96-8DD2-9DB32705454C}" type="pres">
      <dgm:prSet presAssocID="{C4D3B72E-EE9F-4126-A8E6-94E7D37BCFD1}" presName="parentLeftMargin" presStyleLbl="node1" presStyleIdx="0" presStyleCnt="3"/>
      <dgm:spPr/>
    </dgm:pt>
    <dgm:pt modelId="{9F7B2DF3-2C7C-490E-B6A4-FC8E9C8E88C9}" type="pres">
      <dgm:prSet presAssocID="{C4D3B72E-EE9F-4126-A8E6-94E7D37BCFD1}" presName="parentText" presStyleLbl="node1" presStyleIdx="1" presStyleCnt="3">
        <dgm:presLayoutVars>
          <dgm:chMax val="0"/>
          <dgm:bulletEnabled val="1"/>
        </dgm:presLayoutVars>
      </dgm:prSet>
      <dgm:spPr/>
    </dgm:pt>
    <dgm:pt modelId="{2930D6F8-6650-4483-A11E-E12C2299D598}" type="pres">
      <dgm:prSet presAssocID="{C4D3B72E-EE9F-4126-A8E6-94E7D37BCFD1}" presName="negativeSpace" presStyleCnt="0"/>
      <dgm:spPr/>
    </dgm:pt>
    <dgm:pt modelId="{1DA964AC-4A55-4A27-8D2A-96D58EBA493A}" type="pres">
      <dgm:prSet presAssocID="{C4D3B72E-EE9F-4126-A8E6-94E7D37BCFD1}" presName="childText" presStyleLbl="conFgAcc1" presStyleIdx="1" presStyleCnt="3">
        <dgm:presLayoutVars>
          <dgm:bulletEnabled val="1"/>
        </dgm:presLayoutVars>
      </dgm:prSet>
      <dgm:spPr/>
    </dgm:pt>
    <dgm:pt modelId="{77CFBFAF-51CB-4471-B86A-E11BD5767237}" type="pres">
      <dgm:prSet presAssocID="{4E1127D2-A93D-4F85-B576-8564AA79386E}" presName="spaceBetweenRectangles" presStyleCnt="0"/>
      <dgm:spPr/>
    </dgm:pt>
    <dgm:pt modelId="{AE143D15-17DB-423F-BF51-E9642466BC46}" type="pres">
      <dgm:prSet presAssocID="{0B07996B-FF50-47E4-9BEF-EAC04A7B712A}" presName="parentLin" presStyleCnt="0"/>
      <dgm:spPr/>
    </dgm:pt>
    <dgm:pt modelId="{552DD646-E6AC-4E8D-B29D-1613B56CCC57}" type="pres">
      <dgm:prSet presAssocID="{0B07996B-FF50-47E4-9BEF-EAC04A7B712A}" presName="parentLeftMargin" presStyleLbl="node1" presStyleIdx="1" presStyleCnt="3"/>
      <dgm:spPr/>
    </dgm:pt>
    <dgm:pt modelId="{CC44156B-E35B-4AA6-BAAD-A093BF798483}" type="pres">
      <dgm:prSet presAssocID="{0B07996B-FF50-47E4-9BEF-EAC04A7B712A}" presName="parentText" presStyleLbl="node1" presStyleIdx="2" presStyleCnt="3">
        <dgm:presLayoutVars>
          <dgm:chMax val="0"/>
          <dgm:bulletEnabled val="1"/>
        </dgm:presLayoutVars>
      </dgm:prSet>
      <dgm:spPr/>
    </dgm:pt>
    <dgm:pt modelId="{7BB38531-63C3-4F8A-A4FE-B55493C61CD3}" type="pres">
      <dgm:prSet presAssocID="{0B07996B-FF50-47E4-9BEF-EAC04A7B712A}" presName="negativeSpace" presStyleCnt="0"/>
      <dgm:spPr/>
    </dgm:pt>
    <dgm:pt modelId="{28C15B55-83BE-4F22-AB61-34F84B57745B}" type="pres">
      <dgm:prSet presAssocID="{0B07996B-FF50-47E4-9BEF-EAC04A7B712A}" presName="childText" presStyleLbl="conFgAcc1" presStyleIdx="2" presStyleCnt="3">
        <dgm:presLayoutVars>
          <dgm:bulletEnabled val="1"/>
        </dgm:presLayoutVars>
      </dgm:prSet>
      <dgm:spPr/>
    </dgm:pt>
  </dgm:ptLst>
  <dgm:cxnLst>
    <dgm:cxn modelId="{2D28FD10-DF01-4997-AD2B-B4F658E5840A}" type="presOf" srcId="{C4D3B72E-EE9F-4126-A8E6-94E7D37BCFD1}" destId="{952E34DB-6AE9-4A96-8DD2-9DB32705454C}" srcOrd="0" destOrd="0" presId="urn:microsoft.com/office/officeart/2005/8/layout/list1"/>
    <dgm:cxn modelId="{E7ADF721-BD1C-4DEB-9DE2-635EA2E3CF2A}" type="presOf" srcId="{C4D3B72E-EE9F-4126-A8E6-94E7D37BCFD1}" destId="{9F7B2DF3-2C7C-490E-B6A4-FC8E9C8E88C9}" srcOrd="1" destOrd="0" presId="urn:microsoft.com/office/officeart/2005/8/layout/list1"/>
    <dgm:cxn modelId="{594F9E4D-4806-4150-BCF0-58E6DC387F6C}" type="presOf" srcId="{19828F84-1379-4D99-879D-9A8763704C2B}" destId="{9ABF26A1-E35D-40CE-9C6A-6D9293AC9DE6}" srcOrd="1" destOrd="0" presId="urn:microsoft.com/office/officeart/2005/8/layout/list1"/>
    <dgm:cxn modelId="{FF1E207A-AEC9-4E3F-AA85-BF2F1B8B5808}" type="presOf" srcId="{1504C40A-02AC-442E-926B-C1CCBD16D4ED}" destId="{2A02C22B-3862-46B4-AC88-56779F1C256D}" srcOrd="0" destOrd="0" presId="urn:microsoft.com/office/officeart/2005/8/layout/list1"/>
    <dgm:cxn modelId="{DFB5825A-EB26-4CBF-AE62-B14B80BD9619}" type="presOf" srcId="{0B07996B-FF50-47E4-9BEF-EAC04A7B712A}" destId="{CC44156B-E35B-4AA6-BAAD-A093BF798483}" srcOrd="1" destOrd="0" presId="urn:microsoft.com/office/officeart/2005/8/layout/list1"/>
    <dgm:cxn modelId="{4A09D6A5-AD7B-4183-A95D-86C3248222DC}" type="presOf" srcId="{0B07996B-FF50-47E4-9BEF-EAC04A7B712A}" destId="{552DD646-E6AC-4E8D-B29D-1613B56CCC57}" srcOrd="0" destOrd="0" presId="urn:microsoft.com/office/officeart/2005/8/layout/list1"/>
    <dgm:cxn modelId="{1B4339AE-510B-46E6-95D6-8BD59BA17492}" srcId="{1504C40A-02AC-442E-926B-C1CCBD16D4ED}" destId="{0B07996B-FF50-47E4-9BEF-EAC04A7B712A}" srcOrd="2" destOrd="0" parTransId="{BBB2C3AB-3C9B-40DE-A541-97B7164E2F3B}" sibTransId="{3595BE90-834D-40ED-8BBD-CF8EAE8A4F7D}"/>
    <dgm:cxn modelId="{FA27AAB7-6975-4D7A-AACE-660B1EED5D92}" srcId="{1504C40A-02AC-442E-926B-C1CCBD16D4ED}" destId="{C4D3B72E-EE9F-4126-A8E6-94E7D37BCFD1}" srcOrd="1" destOrd="0" parTransId="{FD242D2B-8B84-4747-9267-39BFDB9EAC3B}" sibTransId="{4E1127D2-A93D-4F85-B576-8564AA79386E}"/>
    <dgm:cxn modelId="{DD0BB6CF-ED6F-4F0B-BFBE-67CBFC29CC24}" type="presOf" srcId="{19828F84-1379-4D99-879D-9A8763704C2B}" destId="{C1D1C60F-84E9-4721-B9AC-F927045248AA}" srcOrd="0" destOrd="0" presId="urn:microsoft.com/office/officeart/2005/8/layout/list1"/>
    <dgm:cxn modelId="{8F7811E9-6030-45DB-812A-5FB5FA4FCDE4}" srcId="{1504C40A-02AC-442E-926B-C1CCBD16D4ED}" destId="{19828F84-1379-4D99-879D-9A8763704C2B}" srcOrd="0" destOrd="0" parTransId="{DEA2F1F3-E98F-4947-8D7B-5F0584ECF4B9}" sibTransId="{AB9A1C57-A7C1-42A8-9BDB-4363B83ECD16}"/>
    <dgm:cxn modelId="{E28DAA17-B2B4-40E7-B504-43157FE85346}" type="presParOf" srcId="{2A02C22B-3862-46B4-AC88-56779F1C256D}" destId="{ABF6A67D-3565-4CFE-A3A9-D453C9BF82DE}" srcOrd="0" destOrd="0" presId="urn:microsoft.com/office/officeart/2005/8/layout/list1"/>
    <dgm:cxn modelId="{82EF835E-A189-427A-997A-65E174C57A16}" type="presParOf" srcId="{ABF6A67D-3565-4CFE-A3A9-D453C9BF82DE}" destId="{C1D1C60F-84E9-4721-B9AC-F927045248AA}" srcOrd="0" destOrd="0" presId="urn:microsoft.com/office/officeart/2005/8/layout/list1"/>
    <dgm:cxn modelId="{630A3A5A-ABF8-4CA2-9213-7D521BA2260C}" type="presParOf" srcId="{ABF6A67D-3565-4CFE-A3A9-D453C9BF82DE}" destId="{9ABF26A1-E35D-40CE-9C6A-6D9293AC9DE6}" srcOrd="1" destOrd="0" presId="urn:microsoft.com/office/officeart/2005/8/layout/list1"/>
    <dgm:cxn modelId="{80596FB0-CB0A-46EB-89BB-BB4FBAFB353C}" type="presParOf" srcId="{2A02C22B-3862-46B4-AC88-56779F1C256D}" destId="{56414D47-7877-4766-B0CD-3EDA254BAC46}" srcOrd="1" destOrd="0" presId="urn:microsoft.com/office/officeart/2005/8/layout/list1"/>
    <dgm:cxn modelId="{7ADD061E-66BC-4C87-AAAA-A14C6BC4E3CA}" type="presParOf" srcId="{2A02C22B-3862-46B4-AC88-56779F1C256D}" destId="{5D58313F-9DE1-4E96-A788-2DBC72FED5EA}" srcOrd="2" destOrd="0" presId="urn:microsoft.com/office/officeart/2005/8/layout/list1"/>
    <dgm:cxn modelId="{E5D23B60-8A5D-41A4-ADA4-F27C5D38D72C}" type="presParOf" srcId="{2A02C22B-3862-46B4-AC88-56779F1C256D}" destId="{88A9F856-8F21-4E7F-8D0F-DB5C2200F04D}" srcOrd="3" destOrd="0" presId="urn:microsoft.com/office/officeart/2005/8/layout/list1"/>
    <dgm:cxn modelId="{6427AC30-3E4B-4DD2-BBF0-DDA5C3C9A16B}" type="presParOf" srcId="{2A02C22B-3862-46B4-AC88-56779F1C256D}" destId="{0969E7A1-9DCA-45F5-81F1-1FA7D190F4CC}" srcOrd="4" destOrd="0" presId="urn:microsoft.com/office/officeart/2005/8/layout/list1"/>
    <dgm:cxn modelId="{ED7D4120-A9B3-466E-A962-AFDD07558BB1}" type="presParOf" srcId="{0969E7A1-9DCA-45F5-81F1-1FA7D190F4CC}" destId="{952E34DB-6AE9-4A96-8DD2-9DB32705454C}" srcOrd="0" destOrd="0" presId="urn:microsoft.com/office/officeart/2005/8/layout/list1"/>
    <dgm:cxn modelId="{DDD59B5B-30B3-4BA8-AFDA-A64B5B06F913}" type="presParOf" srcId="{0969E7A1-9DCA-45F5-81F1-1FA7D190F4CC}" destId="{9F7B2DF3-2C7C-490E-B6A4-FC8E9C8E88C9}" srcOrd="1" destOrd="0" presId="urn:microsoft.com/office/officeart/2005/8/layout/list1"/>
    <dgm:cxn modelId="{E70504B7-106D-42AC-A4EA-732BEC35A739}" type="presParOf" srcId="{2A02C22B-3862-46B4-AC88-56779F1C256D}" destId="{2930D6F8-6650-4483-A11E-E12C2299D598}" srcOrd="5" destOrd="0" presId="urn:microsoft.com/office/officeart/2005/8/layout/list1"/>
    <dgm:cxn modelId="{183C1249-534B-460B-8EDC-B6EAFB783F74}" type="presParOf" srcId="{2A02C22B-3862-46B4-AC88-56779F1C256D}" destId="{1DA964AC-4A55-4A27-8D2A-96D58EBA493A}" srcOrd="6" destOrd="0" presId="urn:microsoft.com/office/officeart/2005/8/layout/list1"/>
    <dgm:cxn modelId="{AE8346F3-EDD4-40B8-9596-6D5C815F85EF}" type="presParOf" srcId="{2A02C22B-3862-46B4-AC88-56779F1C256D}" destId="{77CFBFAF-51CB-4471-B86A-E11BD5767237}" srcOrd="7" destOrd="0" presId="urn:microsoft.com/office/officeart/2005/8/layout/list1"/>
    <dgm:cxn modelId="{C2300D5F-4BD3-4360-BBFE-CC2590CD8B52}" type="presParOf" srcId="{2A02C22B-3862-46B4-AC88-56779F1C256D}" destId="{AE143D15-17DB-423F-BF51-E9642466BC46}" srcOrd="8" destOrd="0" presId="urn:microsoft.com/office/officeart/2005/8/layout/list1"/>
    <dgm:cxn modelId="{136564E5-5F90-4D56-82DD-01B317B5D619}" type="presParOf" srcId="{AE143D15-17DB-423F-BF51-E9642466BC46}" destId="{552DD646-E6AC-4E8D-B29D-1613B56CCC57}" srcOrd="0" destOrd="0" presId="urn:microsoft.com/office/officeart/2005/8/layout/list1"/>
    <dgm:cxn modelId="{B6D2C1AB-3013-45E7-A567-F5DCDC9925FA}" type="presParOf" srcId="{AE143D15-17DB-423F-BF51-E9642466BC46}" destId="{CC44156B-E35B-4AA6-BAAD-A093BF798483}" srcOrd="1" destOrd="0" presId="urn:microsoft.com/office/officeart/2005/8/layout/list1"/>
    <dgm:cxn modelId="{89F7A686-4A65-41E2-A8CF-EF184AACE16C}" type="presParOf" srcId="{2A02C22B-3862-46B4-AC88-56779F1C256D}" destId="{7BB38531-63C3-4F8A-A4FE-B55493C61CD3}" srcOrd="9" destOrd="0" presId="urn:microsoft.com/office/officeart/2005/8/layout/list1"/>
    <dgm:cxn modelId="{68F54520-D1D4-4005-858E-562B85AF12F0}" type="presParOf" srcId="{2A02C22B-3862-46B4-AC88-56779F1C256D}" destId="{28C15B55-83BE-4F22-AB61-34F84B5774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B4B32-6468-4B72-8E10-028838B84E8A}"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DB720997-20D5-4BBD-B8CA-80FA58D4805E}">
      <dgm:prSet/>
      <dgm:spPr/>
      <dgm:t>
        <a:bodyPr/>
        <a:lstStyle/>
        <a:p>
          <a:r>
            <a:rPr lang="en-US" baseline="0" dirty="0"/>
            <a:t>You can delete Microsoft 365 user accounts by using any one of the following ways:</a:t>
          </a:r>
          <a:endParaRPr lang="en-US" dirty="0"/>
        </a:p>
      </dgm:t>
    </dgm:pt>
    <dgm:pt modelId="{087E1DAD-0183-494E-B7D8-793DF68C1E56}" type="parTrans" cxnId="{58E2A0EB-B48F-4B38-AFFC-805E7C41735A}">
      <dgm:prSet/>
      <dgm:spPr/>
      <dgm:t>
        <a:bodyPr/>
        <a:lstStyle/>
        <a:p>
          <a:endParaRPr lang="en-US"/>
        </a:p>
      </dgm:t>
    </dgm:pt>
    <dgm:pt modelId="{1116A9DA-72D9-42DF-B13A-654C6685CD58}" type="sibTrans" cxnId="{58E2A0EB-B48F-4B38-AFFC-805E7C41735A}">
      <dgm:prSet/>
      <dgm:spPr/>
      <dgm:t>
        <a:bodyPr/>
        <a:lstStyle/>
        <a:p>
          <a:endParaRPr lang="en-US"/>
        </a:p>
      </dgm:t>
    </dgm:pt>
    <dgm:pt modelId="{73CAEB21-1C1D-4845-9E67-A04E3A3DC993}">
      <dgm:prSet/>
      <dgm:spPr/>
      <dgm:t>
        <a:bodyPr/>
        <a:lstStyle/>
        <a:p>
          <a:r>
            <a:rPr lang="en-US" baseline="0" dirty="0"/>
            <a:t>By using the Microsoft 365 Admin Center</a:t>
          </a:r>
          <a:endParaRPr lang="en-US" dirty="0"/>
        </a:p>
      </dgm:t>
    </dgm:pt>
    <dgm:pt modelId="{CAAFAC8D-49A6-4456-99FE-3E06ECC00A8C}" type="parTrans" cxnId="{70B47FA6-8A4A-4FE9-B8B4-BFB4EE6CCE44}">
      <dgm:prSet/>
      <dgm:spPr/>
      <dgm:t>
        <a:bodyPr/>
        <a:lstStyle/>
        <a:p>
          <a:endParaRPr lang="en-US"/>
        </a:p>
      </dgm:t>
    </dgm:pt>
    <dgm:pt modelId="{AF8E2E4E-8D35-4B30-84A0-65148E17C86F}" type="sibTrans" cxnId="{70B47FA6-8A4A-4FE9-B8B4-BFB4EE6CCE44}">
      <dgm:prSet/>
      <dgm:spPr/>
      <dgm:t>
        <a:bodyPr/>
        <a:lstStyle/>
        <a:p>
          <a:endParaRPr lang="en-US"/>
        </a:p>
      </dgm:t>
    </dgm:pt>
    <dgm:pt modelId="{55F44918-9E73-4A85-8DFE-C7FFD4405154}">
      <dgm:prSet/>
      <dgm:spPr/>
      <dgm:t>
        <a:bodyPr/>
        <a:lstStyle/>
        <a:p>
          <a:r>
            <a:rPr lang="en-US" baseline="0"/>
            <a:t>By using Windows PowerShell</a:t>
          </a:r>
          <a:endParaRPr lang="en-US"/>
        </a:p>
      </dgm:t>
    </dgm:pt>
    <dgm:pt modelId="{311B4DED-E849-45DA-B2BF-CFAD5E3C50B0}" type="parTrans" cxnId="{13E734CD-2D7E-4843-9D5C-68665461C7E5}">
      <dgm:prSet/>
      <dgm:spPr/>
      <dgm:t>
        <a:bodyPr/>
        <a:lstStyle/>
        <a:p>
          <a:endParaRPr lang="en-US"/>
        </a:p>
      </dgm:t>
    </dgm:pt>
    <dgm:pt modelId="{96B42EF4-F34D-4B18-BC05-B113A97D14DD}" type="sibTrans" cxnId="{13E734CD-2D7E-4843-9D5C-68665461C7E5}">
      <dgm:prSet/>
      <dgm:spPr/>
      <dgm:t>
        <a:bodyPr/>
        <a:lstStyle/>
        <a:p>
          <a:endParaRPr lang="en-US"/>
        </a:p>
      </dgm:t>
    </dgm:pt>
    <dgm:pt modelId="{7ED43DE1-2010-4115-8060-929D357F7821}">
      <dgm:prSet/>
      <dgm:spPr/>
      <dgm:t>
        <a:bodyPr/>
        <a:lstStyle/>
        <a:p>
          <a:r>
            <a:rPr lang="en-US" baseline="0"/>
            <a:t>A directory synchronization filtering change excludes on on-premises Active Directory user object from the synchronization set </a:t>
          </a:r>
          <a:endParaRPr lang="en-US"/>
        </a:p>
      </dgm:t>
    </dgm:pt>
    <dgm:pt modelId="{72B95957-07DF-4612-9A26-FA4F4C110EC0}" type="parTrans" cxnId="{01D4538D-2A61-4E02-AD75-D21E433CB681}">
      <dgm:prSet/>
      <dgm:spPr/>
      <dgm:t>
        <a:bodyPr/>
        <a:lstStyle/>
        <a:p>
          <a:endParaRPr lang="en-US"/>
        </a:p>
      </dgm:t>
    </dgm:pt>
    <dgm:pt modelId="{DA1F4D87-F23C-4BF6-BF91-6BBE98BB038C}" type="sibTrans" cxnId="{01D4538D-2A61-4E02-AD75-D21E433CB681}">
      <dgm:prSet/>
      <dgm:spPr/>
      <dgm:t>
        <a:bodyPr/>
        <a:lstStyle/>
        <a:p>
          <a:endParaRPr lang="en-US"/>
        </a:p>
      </dgm:t>
    </dgm:pt>
    <dgm:pt modelId="{84B27C4F-AAA9-4B8E-9FAF-0FC17E812C45}">
      <dgm:prSet/>
      <dgm:spPr/>
      <dgm:t>
        <a:bodyPr/>
        <a:lstStyle/>
        <a:p>
          <a:r>
            <a:rPr lang="en-US" baseline="0"/>
            <a:t>Through a synchronized deletion if the on-premises user object from the on-premises Active Directory</a:t>
          </a:r>
          <a:endParaRPr lang="en-US"/>
        </a:p>
      </dgm:t>
    </dgm:pt>
    <dgm:pt modelId="{2E52D994-B089-4A58-85CB-AE1B30B46EF7}" type="parTrans" cxnId="{2F219D1B-C81B-4983-BF5A-F18E1A45AF05}">
      <dgm:prSet/>
      <dgm:spPr/>
      <dgm:t>
        <a:bodyPr/>
        <a:lstStyle/>
        <a:p>
          <a:endParaRPr lang="en-US"/>
        </a:p>
      </dgm:t>
    </dgm:pt>
    <dgm:pt modelId="{7005B3F6-433C-416E-BE5A-A0C6CFA12B83}" type="sibTrans" cxnId="{2F219D1B-C81B-4983-BF5A-F18E1A45AF05}">
      <dgm:prSet/>
      <dgm:spPr/>
      <dgm:t>
        <a:bodyPr/>
        <a:lstStyle/>
        <a:p>
          <a:endParaRPr lang="en-US"/>
        </a:p>
      </dgm:t>
    </dgm:pt>
    <dgm:pt modelId="{BAA3FDEA-5027-4098-87A1-0E1630D2CB49}">
      <dgm:prSet/>
      <dgm:spPr/>
      <dgm:t>
        <a:bodyPr/>
        <a:lstStyle/>
        <a:p>
          <a:r>
            <a:rPr lang="en-US" baseline="0"/>
            <a:t>Deleted user accounts and data (that is, OneDrive for Business and Mailbox) can be restored within 30 days (by Default)</a:t>
          </a:r>
          <a:endParaRPr lang="en-US"/>
        </a:p>
      </dgm:t>
    </dgm:pt>
    <dgm:pt modelId="{45846376-8F69-4911-857B-642F43534F2E}" type="parTrans" cxnId="{A632D592-1C01-4268-9B74-7DE7BE033E84}">
      <dgm:prSet/>
      <dgm:spPr/>
      <dgm:t>
        <a:bodyPr/>
        <a:lstStyle/>
        <a:p>
          <a:endParaRPr lang="en-US"/>
        </a:p>
      </dgm:t>
    </dgm:pt>
    <dgm:pt modelId="{AD1F3B7A-DF30-4C20-917C-3C6DF1B969C4}" type="sibTrans" cxnId="{A632D592-1C01-4268-9B74-7DE7BE033E84}">
      <dgm:prSet/>
      <dgm:spPr/>
      <dgm:t>
        <a:bodyPr/>
        <a:lstStyle/>
        <a:p>
          <a:endParaRPr lang="en-US"/>
        </a:p>
      </dgm:t>
    </dgm:pt>
    <dgm:pt modelId="{B92AFDAA-D9CC-4A43-B1FA-627835DC679A}">
      <dgm:prSet/>
      <dgm:spPr/>
      <dgm:t>
        <a:bodyPr/>
        <a:lstStyle/>
        <a:p>
          <a:r>
            <a:rPr lang="en-US" baseline="0"/>
            <a:t>Before restoring a deleted user, an available user license is required </a:t>
          </a:r>
          <a:endParaRPr lang="en-US"/>
        </a:p>
      </dgm:t>
    </dgm:pt>
    <dgm:pt modelId="{FF20C7A0-931B-4579-9A71-513F95015B87}" type="parTrans" cxnId="{8C5FD746-1280-483C-970B-75AB3EEC90B0}">
      <dgm:prSet/>
      <dgm:spPr/>
      <dgm:t>
        <a:bodyPr/>
        <a:lstStyle/>
        <a:p>
          <a:endParaRPr lang="en-US"/>
        </a:p>
      </dgm:t>
    </dgm:pt>
    <dgm:pt modelId="{D443BC54-1055-4DF8-BFC7-0F8B947C1508}" type="sibTrans" cxnId="{8C5FD746-1280-483C-970B-75AB3EEC90B0}">
      <dgm:prSet/>
      <dgm:spPr/>
      <dgm:t>
        <a:bodyPr/>
        <a:lstStyle/>
        <a:p>
          <a:endParaRPr lang="en-US"/>
        </a:p>
      </dgm:t>
    </dgm:pt>
    <dgm:pt modelId="{A78A4DD0-53F6-4EDA-9B24-708C0D0D23BD}" type="pres">
      <dgm:prSet presAssocID="{AD1B4B32-6468-4B72-8E10-028838B84E8A}" presName="linear" presStyleCnt="0">
        <dgm:presLayoutVars>
          <dgm:animLvl val="lvl"/>
          <dgm:resizeHandles val="exact"/>
        </dgm:presLayoutVars>
      </dgm:prSet>
      <dgm:spPr/>
    </dgm:pt>
    <dgm:pt modelId="{962B2FB5-EEE6-40C3-BCB7-F5AB18F8F136}" type="pres">
      <dgm:prSet presAssocID="{DB720997-20D5-4BBD-B8CA-80FA58D4805E}" presName="parentText" presStyleLbl="node1" presStyleIdx="0" presStyleCnt="3">
        <dgm:presLayoutVars>
          <dgm:chMax val="0"/>
          <dgm:bulletEnabled val="1"/>
        </dgm:presLayoutVars>
      </dgm:prSet>
      <dgm:spPr/>
    </dgm:pt>
    <dgm:pt modelId="{45C93B39-2E8E-4249-9866-3571EAD19840}" type="pres">
      <dgm:prSet presAssocID="{DB720997-20D5-4BBD-B8CA-80FA58D4805E}" presName="childText" presStyleLbl="revTx" presStyleIdx="0" presStyleCnt="1">
        <dgm:presLayoutVars>
          <dgm:bulletEnabled val="1"/>
        </dgm:presLayoutVars>
      </dgm:prSet>
      <dgm:spPr/>
    </dgm:pt>
    <dgm:pt modelId="{668E4EA7-8334-46B3-A58B-3E500996E3AC}" type="pres">
      <dgm:prSet presAssocID="{BAA3FDEA-5027-4098-87A1-0E1630D2CB49}" presName="parentText" presStyleLbl="node1" presStyleIdx="1" presStyleCnt="3">
        <dgm:presLayoutVars>
          <dgm:chMax val="0"/>
          <dgm:bulletEnabled val="1"/>
        </dgm:presLayoutVars>
      </dgm:prSet>
      <dgm:spPr/>
    </dgm:pt>
    <dgm:pt modelId="{8D9A4DFC-FD1C-4926-BBA0-38D0F0BEF816}" type="pres">
      <dgm:prSet presAssocID="{AD1F3B7A-DF30-4C20-917C-3C6DF1B969C4}" presName="spacer" presStyleCnt="0"/>
      <dgm:spPr/>
    </dgm:pt>
    <dgm:pt modelId="{E0FC0879-93F3-4060-AFC3-C8D0D8AB8CAB}" type="pres">
      <dgm:prSet presAssocID="{B92AFDAA-D9CC-4A43-B1FA-627835DC679A}" presName="parentText" presStyleLbl="node1" presStyleIdx="2" presStyleCnt="3">
        <dgm:presLayoutVars>
          <dgm:chMax val="0"/>
          <dgm:bulletEnabled val="1"/>
        </dgm:presLayoutVars>
      </dgm:prSet>
      <dgm:spPr/>
    </dgm:pt>
  </dgm:ptLst>
  <dgm:cxnLst>
    <dgm:cxn modelId="{83B10506-1F1C-4660-A072-70F86219F7BC}" type="presOf" srcId="{73CAEB21-1C1D-4845-9E67-A04E3A3DC993}" destId="{45C93B39-2E8E-4249-9866-3571EAD19840}" srcOrd="0" destOrd="0" presId="urn:microsoft.com/office/officeart/2005/8/layout/vList2"/>
    <dgm:cxn modelId="{2F219D1B-C81B-4983-BF5A-F18E1A45AF05}" srcId="{DB720997-20D5-4BBD-B8CA-80FA58D4805E}" destId="{84B27C4F-AAA9-4B8E-9FAF-0FC17E812C45}" srcOrd="3" destOrd="0" parTransId="{2E52D994-B089-4A58-85CB-AE1B30B46EF7}" sibTransId="{7005B3F6-433C-416E-BE5A-A0C6CFA12B83}"/>
    <dgm:cxn modelId="{D9050638-D6C4-43C5-8E52-3BB8A4C6EF28}" type="presOf" srcId="{7ED43DE1-2010-4115-8060-929D357F7821}" destId="{45C93B39-2E8E-4249-9866-3571EAD19840}" srcOrd="0" destOrd="2" presId="urn:microsoft.com/office/officeart/2005/8/layout/vList2"/>
    <dgm:cxn modelId="{FF50B33C-B554-49BB-9C53-84E7916EB9CA}" type="presOf" srcId="{84B27C4F-AAA9-4B8E-9FAF-0FC17E812C45}" destId="{45C93B39-2E8E-4249-9866-3571EAD19840}" srcOrd="0" destOrd="3" presId="urn:microsoft.com/office/officeart/2005/8/layout/vList2"/>
    <dgm:cxn modelId="{8C5FD746-1280-483C-970B-75AB3EEC90B0}" srcId="{AD1B4B32-6468-4B72-8E10-028838B84E8A}" destId="{B92AFDAA-D9CC-4A43-B1FA-627835DC679A}" srcOrd="2" destOrd="0" parTransId="{FF20C7A0-931B-4579-9A71-513F95015B87}" sibTransId="{D443BC54-1055-4DF8-BFC7-0F8B947C1508}"/>
    <dgm:cxn modelId="{B491F34C-4A67-44D5-A14F-CBD82B76E8E1}" type="presOf" srcId="{AD1B4B32-6468-4B72-8E10-028838B84E8A}" destId="{A78A4DD0-53F6-4EDA-9B24-708C0D0D23BD}" srcOrd="0" destOrd="0" presId="urn:microsoft.com/office/officeart/2005/8/layout/vList2"/>
    <dgm:cxn modelId="{01D4538D-2A61-4E02-AD75-D21E433CB681}" srcId="{DB720997-20D5-4BBD-B8CA-80FA58D4805E}" destId="{7ED43DE1-2010-4115-8060-929D357F7821}" srcOrd="2" destOrd="0" parTransId="{72B95957-07DF-4612-9A26-FA4F4C110EC0}" sibTransId="{DA1F4D87-F23C-4BF6-BF91-6BBE98BB038C}"/>
    <dgm:cxn modelId="{42688B8E-0D7B-4736-830E-F4AB6E9259DF}" type="presOf" srcId="{B92AFDAA-D9CC-4A43-B1FA-627835DC679A}" destId="{E0FC0879-93F3-4060-AFC3-C8D0D8AB8CAB}" srcOrd="0" destOrd="0" presId="urn:microsoft.com/office/officeart/2005/8/layout/vList2"/>
    <dgm:cxn modelId="{A632D592-1C01-4268-9B74-7DE7BE033E84}" srcId="{AD1B4B32-6468-4B72-8E10-028838B84E8A}" destId="{BAA3FDEA-5027-4098-87A1-0E1630D2CB49}" srcOrd="1" destOrd="0" parTransId="{45846376-8F69-4911-857B-642F43534F2E}" sibTransId="{AD1F3B7A-DF30-4C20-917C-3C6DF1B969C4}"/>
    <dgm:cxn modelId="{403D1A9D-A410-4D60-AACC-01C71397C88A}" type="presOf" srcId="{BAA3FDEA-5027-4098-87A1-0E1630D2CB49}" destId="{668E4EA7-8334-46B3-A58B-3E500996E3AC}" srcOrd="0" destOrd="0" presId="urn:microsoft.com/office/officeart/2005/8/layout/vList2"/>
    <dgm:cxn modelId="{70B47FA6-8A4A-4FE9-B8B4-BFB4EE6CCE44}" srcId="{DB720997-20D5-4BBD-B8CA-80FA58D4805E}" destId="{73CAEB21-1C1D-4845-9E67-A04E3A3DC993}" srcOrd="0" destOrd="0" parTransId="{CAAFAC8D-49A6-4456-99FE-3E06ECC00A8C}" sibTransId="{AF8E2E4E-8D35-4B30-84A0-65148E17C86F}"/>
    <dgm:cxn modelId="{13E734CD-2D7E-4843-9D5C-68665461C7E5}" srcId="{DB720997-20D5-4BBD-B8CA-80FA58D4805E}" destId="{55F44918-9E73-4A85-8DFE-C7FFD4405154}" srcOrd="1" destOrd="0" parTransId="{311B4DED-E849-45DA-B2BF-CFAD5E3C50B0}" sibTransId="{96B42EF4-F34D-4B18-BC05-B113A97D14DD}"/>
    <dgm:cxn modelId="{58EEF5D0-6D81-48C3-845F-12AE44FC1396}" type="presOf" srcId="{DB720997-20D5-4BBD-B8CA-80FA58D4805E}" destId="{962B2FB5-EEE6-40C3-BCB7-F5AB18F8F136}" srcOrd="0" destOrd="0" presId="urn:microsoft.com/office/officeart/2005/8/layout/vList2"/>
    <dgm:cxn modelId="{58E2A0EB-B48F-4B38-AFFC-805E7C41735A}" srcId="{AD1B4B32-6468-4B72-8E10-028838B84E8A}" destId="{DB720997-20D5-4BBD-B8CA-80FA58D4805E}" srcOrd="0" destOrd="0" parTransId="{087E1DAD-0183-494E-B7D8-793DF68C1E56}" sibTransId="{1116A9DA-72D9-42DF-B13A-654C6685CD58}"/>
    <dgm:cxn modelId="{1544FBFD-BB1D-447C-A1D7-31F55590D8D2}" type="presOf" srcId="{55F44918-9E73-4A85-8DFE-C7FFD4405154}" destId="{45C93B39-2E8E-4249-9866-3571EAD19840}" srcOrd="0" destOrd="1" presId="urn:microsoft.com/office/officeart/2005/8/layout/vList2"/>
    <dgm:cxn modelId="{DDDFFC86-2D0D-45C9-B7FE-38B24729212E}" type="presParOf" srcId="{A78A4DD0-53F6-4EDA-9B24-708C0D0D23BD}" destId="{962B2FB5-EEE6-40C3-BCB7-F5AB18F8F136}" srcOrd="0" destOrd="0" presId="urn:microsoft.com/office/officeart/2005/8/layout/vList2"/>
    <dgm:cxn modelId="{2AEDF0EA-1C28-404B-B841-4574F55AB97C}" type="presParOf" srcId="{A78A4DD0-53F6-4EDA-9B24-708C0D0D23BD}" destId="{45C93B39-2E8E-4249-9866-3571EAD19840}" srcOrd="1" destOrd="0" presId="urn:microsoft.com/office/officeart/2005/8/layout/vList2"/>
    <dgm:cxn modelId="{517247AF-3962-4B5B-BF1F-D2CFF0CE8C85}" type="presParOf" srcId="{A78A4DD0-53F6-4EDA-9B24-708C0D0D23BD}" destId="{668E4EA7-8334-46B3-A58B-3E500996E3AC}" srcOrd="2" destOrd="0" presId="urn:microsoft.com/office/officeart/2005/8/layout/vList2"/>
    <dgm:cxn modelId="{42A2DCAB-07CE-41AC-B10A-89B4FBDE4676}" type="presParOf" srcId="{A78A4DD0-53F6-4EDA-9B24-708C0D0D23BD}" destId="{8D9A4DFC-FD1C-4926-BBA0-38D0F0BEF816}" srcOrd="3" destOrd="0" presId="urn:microsoft.com/office/officeart/2005/8/layout/vList2"/>
    <dgm:cxn modelId="{55507B0E-D56C-4004-A547-262226E2B63E}" type="presParOf" srcId="{A78A4DD0-53F6-4EDA-9B24-708C0D0D23BD}" destId="{E0FC0879-93F3-4060-AFC3-C8D0D8AB8CA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19F5E1-099D-4EC6-8D89-AA0BC07A58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B1CAB89-9518-478B-BF79-59414270A7C0}">
      <dgm:prSet/>
      <dgm:spPr/>
      <dgm:t>
        <a:bodyPr/>
        <a:lstStyle/>
        <a:p>
          <a:r>
            <a:rPr lang="en-US" dirty="0"/>
            <a:t>A Security Group created in the Microsoft 365 Admin Center is used to grant access to specific SharePoint Online resources only </a:t>
          </a:r>
        </a:p>
      </dgm:t>
    </dgm:pt>
    <dgm:pt modelId="{DA93DAF6-C707-41A4-ACCD-AE1ADCB0A6A7}" type="parTrans" cxnId="{4785A552-49A7-4121-90E3-BD40A901ACF6}">
      <dgm:prSet/>
      <dgm:spPr/>
      <dgm:t>
        <a:bodyPr/>
        <a:lstStyle/>
        <a:p>
          <a:endParaRPr lang="en-US"/>
        </a:p>
      </dgm:t>
    </dgm:pt>
    <dgm:pt modelId="{6679F125-31A5-4D06-9571-BFEE2ED4E770}" type="sibTrans" cxnId="{4785A552-49A7-4121-90E3-BD40A901ACF6}">
      <dgm:prSet/>
      <dgm:spPr/>
      <dgm:t>
        <a:bodyPr/>
        <a:lstStyle/>
        <a:p>
          <a:endParaRPr lang="en-US"/>
        </a:p>
      </dgm:t>
    </dgm:pt>
    <dgm:pt modelId="{E924AE3A-5704-49EA-845F-D415C13E25C7}">
      <dgm:prSet/>
      <dgm:spPr/>
      <dgm:t>
        <a:bodyPr/>
        <a:lstStyle/>
        <a:p>
          <a:r>
            <a:rPr lang="en-US" dirty="0"/>
            <a:t>You also can manage these groups by using the Microsoft 365 Admin Center or the Azure Active Directory module for Windows PowerShell</a:t>
          </a:r>
        </a:p>
      </dgm:t>
    </dgm:pt>
    <dgm:pt modelId="{F92F466E-E6C1-48CB-B51D-944AC49A5F2B}" type="parTrans" cxnId="{EC7106F3-BED5-4E9F-B385-BDADA9583A9C}">
      <dgm:prSet/>
      <dgm:spPr/>
      <dgm:t>
        <a:bodyPr/>
        <a:lstStyle/>
        <a:p>
          <a:endParaRPr lang="en-US"/>
        </a:p>
      </dgm:t>
    </dgm:pt>
    <dgm:pt modelId="{82AA18D5-7D03-472B-AC7A-2E93B1D47FEF}" type="sibTrans" cxnId="{EC7106F3-BED5-4E9F-B385-BDADA9583A9C}">
      <dgm:prSet/>
      <dgm:spPr/>
      <dgm:t>
        <a:bodyPr/>
        <a:lstStyle/>
        <a:p>
          <a:endParaRPr lang="en-US"/>
        </a:p>
      </dgm:t>
    </dgm:pt>
    <dgm:pt modelId="{8E978F66-8FDB-458A-B75C-49247C812C69}">
      <dgm:prSet/>
      <dgm:spPr/>
      <dgm:t>
        <a:bodyPr/>
        <a:lstStyle/>
        <a:p>
          <a:r>
            <a:rPr lang="en-US"/>
            <a:t>A Mail-enabled Security Group can be used to distribute messages to group members and to grant access permissions to SharePoint Online and OneDrive for Business</a:t>
          </a:r>
        </a:p>
      </dgm:t>
    </dgm:pt>
    <dgm:pt modelId="{7D51B397-B339-4B76-8975-9EE6A7B93871}" type="parTrans" cxnId="{D0434B31-FBEF-4336-B8F3-7CA10F5FE18B}">
      <dgm:prSet/>
      <dgm:spPr/>
      <dgm:t>
        <a:bodyPr/>
        <a:lstStyle/>
        <a:p>
          <a:endParaRPr lang="en-US"/>
        </a:p>
      </dgm:t>
    </dgm:pt>
    <dgm:pt modelId="{392CF274-002B-4F79-B4F1-FE1AC06734C7}" type="sibTrans" cxnId="{D0434B31-FBEF-4336-B8F3-7CA10F5FE18B}">
      <dgm:prSet/>
      <dgm:spPr/>
      <dgm:t>
        <a:bodyPr/>
        <a:lstStyle/>
        <a:p>
          <a:endParaRPr lang="en-US"/>
        </a:p>
      </dgm:t>
    </dgm:pt>
    <dgm:pt modelId="{41D40E36-32A6-4487-BD7A-9E7F296E177C}">
      <dgm:prSet/>
      <dgm:spPr/>
      <dgm:t>
        <a:bodyPr/>
        <a:lstStyle/>
        <a:p>
          <a:r>
            <a:rPr lang="en-US" dirty="0"/>
            <a:t>You can manage these groups only by using the Microsoft 365 Admin center and PowerShell</a:t>
          </a:r>
        </a:p>
      </dgm:t>
    </dgm:pt>
    <dgm:pt modelId="{3D939F77-8B3D-4EB4-8B7B-E4E7EBB452B6}" type="parTrans" cxnId="{92D20F71-2BA8-479A-A4CC-FD4E2F0D1D2B}">
      <dgm:prSet/>
      <dgm:spPr/>
      <dgm:t>
        <a:bodyPr/>
        <a:lstStyle/>
        <a:p>
          <a:endParaRPr lang="en-US"/>
        </a:p>
      </dgm:t>
    </dgm:pt>
    <dgm:pt modelId="{2FA73C12-29D2-4003-A937-B62AF5DA0BF2}" type="sibTrans" cxnId="{92D20F71-2BA8-479A-A4CC-FD4E2F0D1D2B}">
      <dgm:prSet/>
      <dgm:spPr/>
      <dgm:t>
        <a:bodyPr/>
        <a:lstStyle/>
        <a:p>
          <a:endParaRPr lang="en-US"/>
        </a:p>
      </dgm:t>
    </dgm:pt>
    <dgm:pt modelId="{9147FF01-5494-4263-A5AF-0AB0D896683A}" type="pres">
      <dgm:prSet presAssocID="{FF19F5E1-099D-4EC6-8D89-AA0BC07A5823}" presName="Name0" presStyleCnt="0">
        <dgm:presLayoutVars>
          <dgm:dir/>
          <dgm:animLvl val="lvl"/>
          <dgm:resizeHandles val="exact"/>
        </dgm:presLayoutVars>
      </dgm:prSet>
      <dgm:spPr/>
    </dgm:pt>
    <dgm:pt modelId="{C5D103E8-7A11-41AE-9086-4F9D9446C807}" type="pres">
      <dgm:prSet presAssocID="{2B1CAB89-9518-478B-BF79-59414270A7C0}" presName="composite" presStyleCnt="0"/>
      <dgm:spPr/>
    </dgm:pt>
    <dgm:pt modelId="{B6B9ACE1-206B-4025-B19B-0F44E4A6509D}" type="pres">
      <dgm:prSet presAssocID="{2B1CAB89-9518-478B-BF79-59414270A7C0}" presName="parTx" presStyleLbl="alignNode1" presStyleIdx="0" presStyleCnt="2">
        <dgm:presLayoutVars>
          <dgm:chMax val="0"/>
          <dgm:chPref val="0"/>
          <dgm:bulletEnabled val="1"/>
        </dgm:presLayoutVars>
      </dgm:prSet>
      <dgm:spPr/>
    </dgm:pt>
    <dgm:pt modelId="{C038E56B-F0CE-4DF1-B9D9-8D0B15821F82}" type="pres">
      <dgm:prSet presAssocID="{2B1CAB89-9518-478B-BF79-59414270A7C0}" presName="desTx" presStyleLbl="alignAccFollowNode1" presStyleIdx="0" presStyleCnt="2">
        <dgm:presLayoutVars>
          <dgm:bulletEnabled val="1"/>
        </dgm:presLayoutVars>
      </dgm:prSet>
      <dgm:spPr/>
    </dgm:pt>
    <dgm:pt modelId="{FD6C7F52-DB95-4969-8AE6-0072E3DEC8CF}" type="pres">
      <dgm:prSet presAssocID="{6679F125-31A5-4D06-9571-BFEE2ED4E770}" presName="space" presStyleCnt="0"/>
      <dgm:spPr/>
    </dgm:pt>
    <dgm:pt modelId="{98D98E47-D678-4DB0-A13A-3A0F23137CCC}" type="pres">
      <dgm:prSet presAssocID="{8E978F66-8FDB-458A-B75C-49247C812C69}" presName="composite" presStyleCnt="0"/>
      <dgm:spPr/>
    </dgm:pt>
    <dgm:pt modelId="{55B17B28-05A3-4AFF-836B-0641011E36C2}" type="pres">
      <dgm:prSet presAssocID="{8E978F66-8FDB-458A-B75C-49247C812C69}" presName="parTx" presStyleLbl="alignNode1" presStyleIdx="1" presStyleCnt="2">
        <dgm:presLayoutVars>
          <dgm:chMax val="0"/>
          <dgm:chPref val="0"/>
          <dgm:bulletEnabled val="1"/>
        </dgm:presLayoutVars>
      </dgm:prSet>
      <dgm:spPr/>
    </dgm:pt>
    <dgm:pt modelId="{74B7B7A9-758B-4AA3-A3A2-D0EFD5F64E3E}" type="pres">
      <dgm:prSet presAssocID="{8E978F66-8FDB-458A-B75C-49247C812C69}" presName="desTx" presStyleLbl="alignAccFollowNode1" presStyleIdx="1" presStyleCnt="2">
        <dgm:presLayoutVars>
          <dgm:bulletEnabled val="1"/>
        </dgm:presLayoutVars>
      </dgm:prSet>
      <dgm:spPr/>
    </dgm:pt>
  </dgm:ptLst>
  <dgm:cxnLst>
    <dgm:cxn modelId="{2A35A509-86DD-49D6-BF50-DFC4D339452B}" type="presOf" srcId="{8E978F66-8FDB-458A-B75C-49247C812C69}" destId="{55B17B28-05A3-4AFF-836B-0641011E36C2}" srcOrd="0" destOrd="0" presId="urn:microsoft.com/office/officeart/2005/8/layout/hList1"/>
    <dgm:cxn modelId="{44BE9212-7054-464C-A051-ED80742858F6}" type="presOf" srcId="{41D40E36-32A6-4487-BD7A-9E7F296E177C}" destId="{74B7B7A9-758B-4AA3-A3A2-D0EFD5F64E3E}" srcOrd="0" destOrd="0" presId="urn:microsoft.com/office/officeart/2005/8/layout/hList1"/>
    <dgm:cxn modelId="{D0434B31-FBEF-4336-B8F3-7CA10F5FE18B}" srcId="{FF19F5E1-099D-4EC6-8D89-AA0BC07A5823}" destId="{8E978F66-8FDB-458A-B75C-49247C812C69}" srcOrd="1" destOrd="0" parTransId="{7D51B397-B339-4B76-8975-9EE6A7B93871}" sibTransId="{392CF274-002B-4F79-B4F1-FE1AC06734C7}"/>
    <dgm:cxn modelId="{92D20F71-2BA8-479A-A4CC-FD4E2F0D1D2B}" srcId="{8E978F66-8FDB-458A-B75C-49247C812C69}" destId="{41D40E36-32A6-4487-BD7A-9E7F296E177C}" srcOrd="0" destOrd="0" parTransId="{3D939F77-8B3D-4EB4-8B7B-E4E7EBB452B6}" sibTransId="{2FA73C12-29D2-4003-A937-B62AF5DA0BF2}"/>
    <dgm:cxn modelId="{4785A552-49A7-4121-90E3-BD40A901ACF6}" srcId="{FF19F5E1-099D-4EC6-8D89-AA0BC07A5823}" destId="{2B1CAB89-9518-478B-BF79-59414270A7C0}" srcOrd="0" destOrd="0" parTransId="{DA93DAF6-C707-41A4-ACCD-AE1ADCB0A6A7}" sibTransId="{6679F125-31A5-4D06-9571-BFEE2ED4E770}"/>
    <dgm:cxn modelId="{7D0D6A8A-575C-472F-B523-D90E349BAAB1}" type="presOf" srcId="{FF19F5E1-099D-4EC6-8D89-AA0BC07A5823}" destId="{9147FF01-5494-4263-A5AF-0AB0D896683A}" srcOrd="0" destOrd="0" presId="urn:microsoft.com/office/officeart/2005/8/layout/hList1"/>
    <dgm:cxn modelId="{A46DE9A1-2A0E-484B-9EDF-1DBC7FC40412}" type="presOf" srcId="{E924AE3A-5704-49EA-845F-D415C13E25C7}" destId="{C038E56B-F0CE-4DF1-B9D9-8D0B15821F82}" srcOrd="0" destOrd="0" presId="urn:microsoft.com/office/officeart/2005/8/layout/hList1"/>
    <dgm:cxn modelId="{E1E835EF-5D82-4F72-96AF-882765C58433}" type="presOf" srcId="{2B1CAB89-9518-478B-BF79-59414270A7C0}" destId="{B6B9ACE1-206B-4025-B19B-0F44E4A6509D}" srcOrd="0" destOrd="0" presId="urn:microsoft.com/office/officeart/2005/8/layout/hList1"/>
    <dgm:cxn modelId="{EC7106F3-BED5-4E9F-B385-BDADA9583A9C}" srcId="{2B1CAB89-9518-478B-BF79-59414270A7C0}" destId="{E924AE3A-5704-49EA-845F-D415C13E25C7}" srcOrd="0" destOrd="0" parTransId="{F92F466E-E6C1-48CB-B51D-944AC49A5F2B}" sibTransId="{82AA18D5-7D03-472B-AC7A-2E93B1D47FEF}"/>
    <dgm:cxn modelId="{C05D1062-04B5-493F-8D33-0C6464021259}" type="presParOf" srcId="{9147FF01-5494-4263-A5AF-0AB0D896683A}" destId="{C5D103E8-7A11-41AE-9086-4F9D9446C807}" srcOrd="0" destOrd="0" presId="urn:microsoft.com/office/officeart/2005/8/layout/hList1"/>
    <dgm:cxn modelId="{C677B907-6E96-4B4D-BF0E-3B79BE0E6F85}" type="presParOf" srcId="{C5D103E8-7A11-41AE-9086-4F9D9446C807}" destId="{B6B9ACE1-206B-4025-B19B-0F44E4A6509D}" srcOrd="0" destOrd="0" presId="urn:microsoft.com/office/officeart/2005/8/layout/hList1"/>
    <dgm:cxn modelId="{61B03299-E88E-4797-AA1E-E7A5859D8989}" type="presParOf" srcId="{C5D103E8-7A11-41AE-9086-4F9D9446C807}" destId="{C038E56B-F0CE-4DF1-B9D9-8D0B15821F82}" srcOrd="1" destOrd="0" presId="urn:microsoft.com/office/officeart/2005/8/layout/hList1"/>
    <dgm:cxn modelId="{147244A8-1EC6-4D63-966B-E4D47429301C}" type="presParOf" srcId="{9147FF01-5494-4263-A5AF-0AB0D896683A}" destId="{FD6C7F52-DB95-4969-8AE6-0072E3DEC8CF}" srcOrd="1" destOrd="0" presId="urn:microsoft.com/office/officeart/2005/8/layout/hList1"/>
    <dgm:cxn modelId="{16269DFF-46DB-4889-B5AF-003D097BB344}" type="presParOf" srcId="{9147FF01-5494-4263-A5AF-0AB0D896683A}" destId="{98D98E47-D678-4DB0-A13A-3A0F23137CCC}" srcOrd="2" destOrd="0" presId="urn:microsoft.com/office/officeart/2005/8/layout/hList1"/>
    <dgm:cxn modelId="{D7D43509-619B-4A6A-94EA-56690C18DCD6}" type="presParOf" srcId="{98D98E47-D678-4DB0-A13A-3A0F23137CCC}" destId="{55B17B28-05A3-4AFF-836B-0641011E36C2}" srcOrd="0" destOrd="0" presId="urn:microsoft.com/office/officeart/2005/8/layout/hList1"/>
    <dgm:cxn modelId="{4863229B-CE4E-40D7-9E24-777D3E28E8A3}" type="presParOf" srcId="{98D98E47-D678-4DB0-A13A-3A0F23137CCC}" destId="{74B7B7A9-758B-4AA3-A3A2-D0EFD5F64E3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1B5479-9146-4EDE-885C-9FFD7436DF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45647A-5D6B-4809-A03F-6D73452D9286}">
      <dgm:prSet/>
      <dgm:spPr/>
      <dgm:t>
        <a:bodyPr/>
        <a:lstStyle/>
        <a:p>
          <a:pPr algn="ctr"/>
          <a:r>
            <a:rPr lang="pt-BR" baseline="0" dirty="0">
              <a:latin typeface="+mj-lt"/>
            </a:rPr>
            <a:t>Add-AzureADGroupMember</a:t>
          </a:r>
          <a:endParaRPr lang="nb-NO" dirty="0">
            <a:latin typeface="+mj-lt"/>
          </a:endParaRPr>
        </a:p>
      </dgm:t>
    </dgm:pt>
    <dgm:pt modelId="{803BC2BD-798A-4C8C-823E-A9BEA7CFFD7B}" type="parTrans" cxnId="{5AFEA134-63B7-4B1C-A8AD-CE477555A901}">
      <dgm:prSet/>
      <dgm:spPr/>
      <dgm:t>
        <a:bodyPr/>
        <a:lstStyle/>
        <a:p>
          <a:endParaRPr lang="en-US"/>
        </a:p>
      </dgm:t>
    </dgm:pt>
    <dgm:pt modelId="{E8A22D59-1983-4294-9A50-F27F7CE18819}" type="sibTrans" cxnId="{5AFEA134-63B7-4B1C-A8AD-CE477555A901}">
      <dgm:prSet/>
      <dgm:spPr/>
      <dgm:t>
        <a:bodyPr/>
        <a:lstStyle/>
        <a:p>
          <a:endParaRPr lang="en-US"/>
        </a:p>
      </dgm:t>
    </dgm:pt>
    <dgm:pt modelId="{FACBCEA4-55A9-47A4-8097-E94D6E94553E}">
      <dgm:prSet/>
      <dgm:spPr/>
      <dgm:t>
        <a:bodyPr/>
        <a:lstStyle/>
        <a:p>
          <a:pPr algn="ctr"/>
          <a:r>
            <a:rPr lang="pt-BR" baseline="0" dirty="0">
              <a:latin typeface="+mj-lt"/>
            </a:rPr>
            <a:t>Get-AzureADGroup</a:t>
          </a:r>
          <a:endParaRPr lang="nb-NO" dirty="0">
            <a:latin typeface="+mj-lt"/>
          </a:endParaRPr>
        </a:p>
      </dgm:t>
    </dgm:pt>
    <dgm:pt modelId="{3BE8693D-6F98-4BE0-A8EC-821780830E3A}" type="parTrans" cxnId="{4737B4ED-6547-4D4C-A892-05661BE4FFC6}">
      <dgm:prSet/>
      <dgm:spPr/>
      <dgm:t>
        <a:bodyPr/>
        <a:lstStyle/>
        <a:p>
          <a:endParaRPr lang="en-US"/>
        </a:p>
      </dgm:t>
    </dgm:pt>
    <dgm:pt modelId="{9DD8C1AD-8C92-41A2-994F-99192633136F}" type="sibTrans" cxnId="{4737B4ED-6547-4D4C-A892-05661BE4FFC6}">
      <dgm:prSet/>
      <dgm:spPr/>
      <dgm:t>
        <a:bodyPr/>
        <a:lstStyle/>
        <a:p>
          <a:endParaRPr lang="en-US"/>
        </a:p>
      </dgm:t>
    </dgm:pt>
    <dgm:pt modelId="{DB045079-28F0-4E58-A85D-40CED034CC15}">
      <dgm:prSet/>
      <dgm:spPr/>
      <dgm:t>
        <a:bodyPr/>
        <a:lstStyle/>
        <a:p>
          <a:pPr algn="ctr"/>
          <a:r>
            <a:rPr lang="pt-BR" baseline="0" dirty="0">
              <a:latin typeface="+mj-lt"/>
            </a:rPr>
            <a:t>Get-AzureADGroupMember</a:t>
          </a:r>
          <a:endParaRPr lang="nb-NO" dirty="0">
            <a:latin typeface="+mj-lt"/>
          </a:endParaRPr>
        </a:p>
      </dgm:t>
    </dgm:pt>
    <dgm:pt modelId="{E4BE30D5-997C-4B67-8153-D96B98FBA669}" type="parTrans" cxnId="{F0409F0B-632B-4C18-9736-2EF8E288652F}">
      <dgm:prSet/>
      <dgm:spPr/>
      <dgm:t>
        <a:bodyPr/>
        <a:lstStyle/>
        <a:p>
          <a:endParaRPr lang="en-US"/>
        </a:p>
      </dgm:t>
    </dgm:pt>
    <dgm:pt modelId="{8DCEA3FF-8954-4171-B10E-EB5D414564F9}" type="sibTrans" cxnId="{F0409F0B-632B-4C18-9736-2EF8E288652F}">
      <dgm:prSet/>
      <dgm:spPr/>
      <dgm:t>
        <a:bodyPr/>
        <a:lstStyle/>
        <a:p>
          <a:endParaRPr lang="en-US"/>
        </a:p>
      </dgm:t>
    </dgm:pt>
    <dgm:pt modelId="{7C7AD1F0-B502-4BFB-9B9D-6C00CCE8795F}">
      <dgm:prSet/>
      <dgm:spPr/>
      <dgm:t>
        <a:bodyPr/>
        <a:lstStyle/>
        <a:p>
          <a:pPr algn="ctr"/>
          <a:r>
            <a:rPr lang="pt-BR" baseline="0" dirty="0">
              <a:latin typeface="+mj-lt"/>
            </a:rPr>
            <a:t>New-AzureADGroup</a:t>
          </a:r>
          <a:endParaRPr lang="nb-NO" dirty="0">
            <a:latin typeface="+mj-lt"/>
          </a:endParaRPr>
        </a:p>
      </dgm:t>
    </dgm:pt>
    <dgm:pt modelId="{D716EB8B-4052-4B5D-A514-D46D066C6FF8}" type="parTrans" cxnId="{FA0FEBB1-8D28-4766-84CC-1227D854471C}">
      <dgm:prSet/>
      <dgm:spPr/>
      <dgm:t>
        <a:bodyPr/>
        <a:lstStyle/>
        <a:p>
          <a:endParaRPr lang="en-US"/>
        </a:p>
      </dgm:t>
    </dgm:pt>
    <dgm:pt modelId="{AC7435E2-68E5-4174-8397-110DCC3574CF}" type="sibTrans" cxnId="{FA0FEBB1-8D28-4766-84CC-1227D854471C}">
      <dgm:prSet/>
      <dgm:spPr/>
      <dgm:t>
        <a:bodyPr/>
        <a:lstStyle/>
        <a:p>
          <a:endParaRPr lang="en-US"/>
        </a:p>
      </dgm:t>
    </dgm:pt>
    <dgm:pt modelId="{25BBA859-FD27-4B45-9E3E-ABC4B74D9C36}">
      <dgm:prSet/>
      <dgm:spPr/>
      <dgm:t>
        <a:bodyPr/>
        <a:lstStyle/>
        <a:p>
          <a:pPr algn="ctr"/>
          <a:r>
            <a:rPr lang="pt-BR" baseline="0" dirty="0">
              <a:latin typeface="+mj-lt"/>
            </a:rPr>
            <a:t>Remove-AzureADGroup</a:t>
          </a:r>
          <a:endParaRPr lang="nb-NO" dirty="0">
            <a:latin typeface="+mj-lt"/>
          </a:endParaRPr>
        </a:p>
      </dgm:t>
    </dgm:pt>
    <dgm:pt modelId="{AE002058-4789-40A8-A3DD-7D4B5B93F911}" type="parTrans" cxnId="{176C0A21-0746-4E8E-A802-862FB9FB8B59}">
      <dgm:prSet/>
      <dgm:spPr/>
      <dgm:t>
        <a:bodyPr/>
        <a:lstStyle/>
        <a:p>
          <a:endParaRPr lang="en-US"/>
        </a:p>
      </dgm:t>
    </dgm:pt>
    <dgm:pt modelId="{BBCEC00A-50B7-4706-A5F1-F95DC4779969}" type="sibTrans" cxnId="{176C0A21-0746-4E8E-A802-862FB9FB8B59}">
      <dgm:prSet/>
      <dgm:spPr/>
      <dgm:t>
        <a:bodyPr/>
        <a:lstStyle/>
        <a:p>
          <a:endParaRPr lang="en-US"/>
        </a:p>
      </dgm:t>
    </dgm:pt>
    <dgm:pt modelId="{8B469F10-5E07-4FE5-81C5-9CDB6CA3E8E8}">
      <dgm:prSet/>
      <dgm:spPr/>
      <dgm:t>
        <a:bodyPr/>
        <a:lstStyle/>
        <a:p>
          <a:pPr algn="ctr"/>
          <a:r>
            <a:rPr lang="pt-BR" baseline="0" dirty="0">
              <a:latin typeface="+mj-lt"/>
            </a:rPr>
            <a:t>Remove-AzureADGroupMember</a:t>
          </a:r>
          <a:endParaRPr lang="nb-NO" dirty="0">
            <a:latin typeface="+mj-lt"/>
          </a:endParaRPr>
        </a:p>
      </dgm:t>
    </dgm:pt>
    <dgm:pt modelId="{ADA9E15B-981E-431E-A4F2-A74060F4E293}" type="parTrans" cxnId="{1A7ABCBA-7B21-4051-BB76-EF528DE54CA4}">
      <dgm:prSet/>
      <dgm:spPr/>
      <dgm:t>
        <a:bodyPr/>
        <a:lstStyle/>
        <a:p>
          <a:endParaRPr lang="en-US"/>
        </a:p>
      </dgm:t>
    </dgm:pt>
    <dgm:pt modelId="{1FA86A43-78A8-48D0-8A97-BD6E3792E340}" type="sibTrans" cxnId="{1A7ABCBA-7B21-4051-BB76-EF528DE54CA4}">
      <dgm:prSet/>
      <dgm:spPr/>
      <dgm:t>
        <a:bodyPr/>
        <a:lstStyle/>
        <a:p>
          <a:endParaRPr lang="en-US"/>
        </a:p>
      </dgm:t>
    </dgm:pt>
    <dgm:pt modelId="{D78F83A1-5DD5-4043-95A3-030D757A5D5E}">
      <dgm:prSet/>
      <dgm:spPr/>
      <dgm:t>
        <a:bodyPr/>
        <a:lstStyle/>
        <a:p>
          <a:pPr algn="ctr"/>
          <a:r>
            <a:rPr lang="pt-BR" baseline="0" dirty="0">
              <a:latin typeface="+mj-lt"/>
            </a:rPr>
            <a:t>Set-AzureADGroup</a:t>
          </a:r>
          <a:endParaRPr lang="nb-NO" dirty="0">
            <a:latin typeface="+mj-lt"/>
          </a:endParaRPr>
        </a:p>
      </dgm:t>
    </dgm:pt>
    <dgm:pt modelId="{899264ED-2B66-4060-A836-1A824B151099}" type="parTrans" cxnId="{ADACDF6F-6853-4966-9525-2C4BF73DC447}">
      <dgm:prSet/>
      <dgm:spPr/>
      <dgm:t>
        <a:bodyPr/>
        <a:lstStyle/>
        <a:p>
          <a:endParaRPr lang="en-US"/>
        </a:p>
      </dgm:t>
    </dgm:pt>
    <dgm:pt modelId="{BDC4E647-E05D-4E21-A0AD-C08A79C4668E}" type="sibTrans" cxnId="{ADACDF6F-6853-4966-9525-2C4BF73DC447}">
      <dgm:prSet/>
      <dgm:spPr/>
      <dgm:t>
        <a:bodyPr/>
        <a:lstStyle/>
        <a:p>
          <a:endParaRPr lang="en-US"/>
        </a:p>
      </dgm:t>
    </dgm:pt>
    <dgm:pt modelId="{B2E6AB00-5D6E-448D-9F0C-2524617385F8}" type="pres">
      <dgm:prSet presAssocID="{551B5479-9146-4EDE-885C-9FFD7436DFDD}" presName="linear" presStyleCnt="0">
        <dgm:presLayoutVars>
          <dgm:animLvl val="lvl"/>
          <dgm:resizeHandles val="exact"/>
        </dgm:presLayoutVars>
      </dgm:prSet>
      <dgm:spPr/>
    </dgm:pt>
    <dgm:pt modelId="{3B3E7380-144D-45E2-AB44-B92CAAA39AFB}" type="pres">
      <dgm:prSet presAssocID="{E345647A-5D6B-4809-A03F-6D73452D9286}" presName="parentText" presStyleLbl="node1" presStyleIdx="0" presStyleCnt="7">
        <dgm:presLayoutVars>
          <dgm:chMax val="0"/>
          <dgm:bulletEnabled val="1"/>
        </dgm:presLayoutVars>
      </dgm:prSet>
      <dgm:spPr/>
    </dgm:pt>
    <dgm:pt modelId="{8374D3E5-2454-4D77-A70B-7CD034ED4C7A}" type="pres">
      <dgm:prSet presAssocID="{E8A22D59-1983-4294-9A50-F27F7CE18819}" presName="spacer" presStyleCnt="0"/>
      <dgm:spPr/>
    </dgm:pt>
    <dgm:pt modelId="{B889748E-4AA9-4078-B6E5-A8276014A106}" type="pres">
      <dgm:prSet presAssocID="{FACBCEA4-55A9-47A4-8097-E94D6E94553E}" presName="parentText" presStyleLbl="node1" presStyleIdx="1" presStyleCnt="7">
        <dgm:presLayoutVars>
          <dgm:chMax val="0"/>
          <dgm:bulletEnabled val="1"/>
        </dgm:presLayoutVars>
      </dgm:prSet>
      <dgm:spPr/>
    </dgm:pt>
    <dgm:pt modelId="{BEC163A8-8ADB-4C78-BA0D-16B0D5D8C60C}" type="pres">
      <dgm:prSet presAssocID="{9DD8C1AD-8C92-41A2-994F-99192633136F}" presName="spacer" presStyleCnt="0"/>
      <dgm:spPr/>
    </dgm:pt>
    <dgm:pt modelId="{F6D637E0-997F-4FE6-8CDB-732F76617D20}" type="pres">
      <dgm:prSet presAssocID="{DB045079-28F0-4E58-A85D-40CED034CC15}" presName="parentText" presStyleLbl="node1" presStyleIdx="2" presStyleCnt="7">
        <dgm:presLayoutVars>
          <dgm:chMax val="0"/>
          <dgm:bulletEnabled val="1"/>
        </dgm:presLayoutVars>
      </dgm:prSet>
      <dgm:spPr/>
    </dgm:pt>
    <dgm:pt modelId="{111C4FD7-FE1B-4B7C-8CE5-5B4227E029FC}" type="pres">
      <dgm:prSet presAssocID="{8DCEA3FF-8954-4171-B10E-EB5D414564F9}" presName="spacer" presStyleCnt="0"/>
      <dgm:spPr/>
    </dgm:pt>
    <dgm:pt modelId="{EF4E5C2B-F91E-4FF2-909E-42D7114CA6C5}" type="pres">
      <dgm:prSet presAssocID="{7C7AD1F0-B502-4BFB-9B9D-6C00CCE8795F}" presName="parentText" presStyleLbl="node1" presStyleIdx="3" presStyleCnt="7">
        <dgm:presLayoutVars>
          <dgm:chMax val="0"/>
          <dgm:bulletEnabled val="1"/>
        </dgm:presLayoutVars>
      </dgm:prSet>
      <dgm:spPr/>
    </dgm:pt>
    <dgm:pt modelId="{1A81994D-7F47-4786-98E3-2B450F243BA2}" type="pres">
      <dgm:prSet presAssocID="{AC7435E2-68E5-4174-8397-110DCC3574CF}" presName="spacer" presStyleCnt="0"/>
      <dgm:spPr/>
    </dgm:pt>
    <dgm:pt modelId="{3BA71C2C-34BC-4388-8BBA-02D374E46355}" type="pres">
      <dgm:prSet presAssocID="{25BBA859-FD27-4B45-9E3E-ABC4B74D9C36}" presName="parentText" presStyleLbl="node1" presStyleIdx="4" presStyleCnt="7">
        <dgm:presLayoutVars>
          <dgm:chMax val="0"/>
          <dgm:bulletEnabled val="1"/>
        </dgm:presLayoutVars>
      </dgm:prSet>
      <dgm:spPr/>
    </dgm:pt>
    <dgm:pt modelId="{ED362A18-2BCB-4B0D-AA0E-290594F15C38}" type="pres">
      <dgm:prSet presAssocID="{BBCEC00A-50B7-4706-A5F1-F95DC4779969}" presName="spacer" presStyleCnt="0"/>
      <dgm:spPr/>
    </dgm:pt>
    <dgm:pt modelId="{FF3276EF-AACF-49F2-9748-C3E2ECDC4AFD}" type="pres">
      <dgm:prSet presAssocID="{8B469F10-5E07-4FE5-81C5-9CDB6CA3E8E8}" presName="parentText" presStyleLbl="node1" presStyleIdx="5" presStyleCnt="7">
        <dgm:presLayoutVars>
          <dgm:chMax val="0"/>
          <dgm:bulletEnabled val="1"/>
        </dgm:presLayoutVars>
      </dgm:prSet>
      <dgm:spPr/>
    </dgm:pt>
    <dgm:pt modelId="{DC8BEA45-1D9B-4446-9C74-173C88622DB1}" type="pres">
      <dgm:prSet presAssocID="{1FA86A43-78A8-48D0-8A97-BD6E3792E340}" presName="spacer" presStyleCnt="0"/>
      <dgm:spPr/>
    </dgm:pt>
    <dgm:pt modelId="{074E5A4F-461C-4240-81B5-9FB693E3507C}" type="pres">
      <dgm:prSet presAssocID="{D78F83A1-5DD5-4043-95A3-030D757A5D5E}" presName="parentText" presStyleLbl="node1" presStyleIdx="6" presStyleCnt="7">
        <dgm:presLayoutVars>
          <dgm:chMax val="0"/>
          <dgm:bulletEnabled val="1"/>
        </dgm:presLayoutVars>
      </dgm:prSet>
      <dgm:spPr/>
    </dgm:pt>
  </dgm:ptLst>
  <dgm:cxnLst>
    <dgm:cxn modelId="{C57D5402-EE67-4CB7-8875-5D0494AC7B79}" type="presOf" srcId="{25BBA859-FD27-4B45-9E3E-ABC4B74D9C36}" destId="{3BA71C2C-34BC-4388-8BBA-02D374E46355}" srcOrd="0" destOrd="0" presId="urn:microsoft.com/office/officeart/2005/8/layout/vList2"/>
    <dgm:cxn modelId="{F0409F0B-632B-4C18-9736-2EF8E288652F}" srcId="{551B5479-9146-4EDE-885C-9FFD7436DFDD}" destId="{DB045079-28F0-4E58-A85D-40CED034CC15}" srcOrd="2" destOrd="0" parTransId="{E4BE30D5-997C-4B67-8153-D96B98FBA669}" sibTransId="{8DCEA3FF-8954-4171-B10E-EB5D414564F9}"/>
    <dgm:cxn modelId="{C6685115-129A-4FF6-A47A-A596B5828186}" type="presOf" srcId="{FACBCEA4-55A9-47A4-8097-E94D6E94553E}" destId="{B889748E-4AA9-4078-B6E5-A8276014A106}" srcOrd="0" destOrd="0" presId="urn:microsoft.com/office/officeart/2005/8/layout/vList2"/>
    <dgm:cxn modelId="{176C0A21-0746-4E8E-A802-862FB9FB8B59}" srcId="{551B5479-9146-4EDE-885C-9FFD7436DFDD}" destId="{25BBA859-FD27-4B45-9E3E-ABC4B74D9C36}" srcOrd="4" destOrd="0" parTransId="{AE002058-4789-40A8-A3DD-7D4B5B93F911}" sibTransId="{BBCEC00A-50B7-4706-A5F1-F95DC4779969}"/>
    <dgm:cxn modelId="{5AFEA134-63B7-4B1C-A8AD-CE477555A901}" srcId="{551B5479-9146-4EDE-885C-9FFD7436DFDD}" destId="{E345647A-5D6B-4809-A03F-6D73452D9286}" srcOrd="0" destOrd="0" parTransId="{803BC2BD-798A-4C8C-823E-A9BEA7CFFD7B}" sibTransId="{E8A22D59-1983-4294-9A50-F27F7CE18819}"/>
    <dgm:cxn modelId="{C4466036-4135-4B08-84E6-573646D68A43}" type="presOf" srcId="{DB045079-28F0-4E58-A85D-40CED034CC15}" destId="{F6D637E0-997F-4FE6-8CDB-732F76617D20}" srcOrd="0" destOrd="0" presId="urn:microsoft.com/office/officeart/2005/8/layout/vList2"/>
    <dgm:cxn modelId="{ADACDF6F-6853-4966-9525-2C4BF73DC447}" srcId="{551B5479-9146-4EDE-885C-9FFD7436DFDD}" destId="{D78F83A1-5DD5-4043-95A3-030D757A5D5E}" srcOrd="6" destOrd="0" parTransId="{899264ED-2B66-4060-A836-1A824B151099}" sibTransId="{BDC4E647-E05D-4E21-A0AD-C08A79C4668E}"/>
    <dgm:cxn modelId="{23AD2592-776A-4CF7-89FF-9B0B0E811F7A}" type="presOf" srcId="{D78F83A1-5DD5-4043-95A3-030D757A5D5E}" destId="{074E5A4F-461C-4240-81B5-9FB693E3507C}" srcOrd="0" destOrd="0" presId="urn:microsoft.com/office/officeart/2005/8/layout/vList2"/>
    <dgm:cxn modelId="{FA0FEBB1-8D28-4766-84CC-1227D854471C}" srcId="{551B5479-9146-4EDE-885C-9FFD7436DFDD}" destId="{7C7AD1F0-B502-4BFB-9B9D-6C00CCE8795F}" srcOrd="3" destOrd="0" parTransId="{D716EB8B-4052-4B5D-A514-D46D066C6FF8}" sibTransId="{AC7435E2-68E5-4174-8397-110DCC3574CF}"/>
    <dgm:cxn modelId="{1A7ABCBA-7B21-4051-BB76-EF528DE54CA4}" srcId="{551B5479-9146-4EDE-885C-9FFD7436DFDD}" destId="{8B469F10-5E07-4FE5-81C5-9CDB6CA3E8E8}" srcOrd="5" destOrd="0" parTransId="{ADA9E15B-981E-431E-A4F2-A74060F4E293}" sibTransId="{1FA86A43-78A8-48D0-8A97-BD6E3792E340}"/>
    <dgm:cxn modelId="{BF41FCCF-160E-4DCD-B16B-0A93117519C0}" type="presOf" srcId="{551B5479-9146-4EDE-885C-9FFD7436DFDD}" destId="{B2E6AB00-5D6E-448D-9F0C-2524617385F8}" srcOrd="0" destOrd="0" presId="urn:microsoft.com/office/officeart/2005/8/layout/vList2"/>
    <dgm:cxn modelId="{1CE8FBD2-C2AE-41B5-B5EB-C4DBE4094789}" type="presOf" srcId="{7C7AD1F0-B502-4BFB-9B9D-6C00CCE8795F}" destId="{EF4E5C2B-F91E-4FF2-909E-42D7114CA6C5}" srcOrd="0" destOrd="0" presId="urn:microsoft.com/office/officeart/2005/8/layout/vList2"/>
    <dgm:cxn modelId="{B61A58E2-F9F6-45AC-A04E-030C32A5F4CB}" type="presOf" srcId="{E345647A-5D6B-4809-A03F-6D73452D9286}" destId="{3B3E7380-144D-45E2-AB44-B92CAAA39AFB}" srcOrd="0" destOrd="0" presId="urn:microsoft.com/office/officeart/2005/8/layout/vList2"/>
    <dgm:cxn modelId="{4737B4ED-6547-4D4C-A892-05661BE4FFC6}" srcId="{551B5479-9146-4EDE-885C-9FFD7436DFDD}" destId="{FACBCEA4-55A9-47A4-8097-E94D6E94553E}" srcOrd="1" destOrd="0" parTransId="{3BE8693D-6F98-4BE0-A8EC-821780830E3A}" sibTransId="{9DD8C1AD-8C92-41A2-994F-99192633136F}"/>
    <dgm:cxn modelId="{DCE879FF-8737-41B5-8FD4-11D6A53534AF}" type="presOf" srcId="{8B469F10-5E07-4FE5-81C5-9CDB6CA3E8E8}" destId="{FF3276EF-AACF-49F2-9748-C3E2ECDC4AFD}" srcOrd="0" destOrd="0" presId="urn:microsoft.com/office/officeart/2005/8/layout/vList2"/>
    <dgm:cxn modelId="{4A1F35FB-E1F0-430A-84BE-BCC1ED856C5A}" type="presParOf" srcId="{B2E6AB00-5D6E-448D-9F0C-2524617385F8}" destId="{3B3E7380-144D-45E2-AB44-B92CAAA39AFB}" srcOrd="0" destOrd="0" presId="urn:microsoft.com/office/officeart/2005/8/layout/vList2"/>
    <dgm:cxn modelId="{374E1C17-3003-450E-A8EC-35F3494FAC1F}" type="presParOf" srcId="{B2E6AB00-5D6E-448D-9F0C-2524617385F8}" destId="{8374D3E5-2454-4D77-A70B-7CD034ED4C7A}" srcOrd="1" destOrd="0" presId="urn:microsoft.com/office/officeart/2005/8/layout/vList2"/>
    <dgm:cxn modelId="{75C1BEC7-CEBC-4FC4-BD25-91D3217C8F73}" type="presParOf" srcId="{B2E6AB00-5D6E-448D-9F0C-2524617385F8}" destId="{B889748E-4AA9-4078-B6E5-A8276014A106}" srcOrd="2" destOrd="0" presId="urn:microsoft.com/office/officeart/2005/8/layout/vList2"/>
    <dgm:cxn modelId="{080FF76F-FDAC-4CC6-9D1D-41726962EB9E}" type="presParOf" srcId="{B2E6AB00-5D6E-448D-9F0C-2524617385F8}" destId="{BEC163A8-8ADB-4C78-BA0D-16B0D5D8C60C}" srcOrd="3" destOrd="0" presId="urn:microsoft.com/office/officeart/2005/8/layout/vList2"/>
    <dgm:cxn modelId="{0475C2A1-6298-4EF2-ADE1-27BB075A667C}" type="presParOf" srcId="{B2E6AB00-5D6E-448D-9F0C-2524617385F8}" destId="{F6D637E0-997F-4FE6-8CDB-732F76617D20}" srcOrd="4" destOrd="0" presId="urn:microsoft.com/office/officeart/2005/8/layout/vList2"/>
    <dgm:cxn modelId="{93A7B58D-FD67-49A5-85FC-F780518FB68D}" type="presParOf" srcId="{B2E6AB00-5D6E-448D-9F0C-2524617385F8}" destId="{111C4FD7-FE1B-4B7C-8CE5-5B4227E029FC}" srcOrd="5" destOrd="0" presId="urn:microsoft.com/office/officeart/2005/8/layout/vList2"/>
    <dgm:cxn modelId="{6DB305A6-297B-4CEE-8441-885066845C67}" type="presParOf" srcId="{B2E6AB00-5D6E-448D-9F0C-2524617385F8}" destId="{EF4E5C2B-F91E-4FF2-909E-42D7114CA6C5}" srcOrd="6" destOrd="0" presId="urn:microsoft.com/office/officeart/2005/8/layout/vList2"/>
    <dgm:cxn modelId="{88C15A38-9DC3-402C-93B3-2C762C8477AA}" type="presParOf" srcId="{B2E6AB00-5D6E-448D-9F0C-2524617385F8}" destId="{1A81994D-7F47-4786-98E3-2B450F243BA2}" srcOrd="7" destOrd="0" presId="urn:microsoft.com/office/officeart/2005/8/layout/vList2"/>
    <dgm:cxn modelId="{5B1202E7-49D1-4204-B5E7-2C7BFE4B198C}" type="presParOf" srcId="{B2E6AB00-5D6E-448D-9F0C-2524617385F8}" destId="{3BA71C2C-34BC-4388-8BBA-02D374E46355}" srcOrd="8" destOrd="0" presId="urn:microsoft.com/office/officeart/2005/8/layout/vList2"/>
    <dgm:cxn modelId="{C3C4B5BA-893D-425A-96C0-243E08DABD8B}" type="presParOf" srcId="{B2E6AB00-5D6E-448D-9F0C-2524617385F8}" destId="{ED362A18-2BCB-4B0D-AA0E-290594F15C38}" srcOrd="9" destOrd="0" presId="urn:microsoft.com/office/officeart/2005/8/layout/vList2"/>
    <dgm:cxn modelId="{2797095C-2EBF-42F1-A7C1-6831AA5196D2}" type="presParOf" srcId="{B2E6AB00-5D6E-448D-9F0C-2524617385F8}" destId="{FF3276EF-AACF-49F2-9748-C3E2ECDC4AFD}" srcOrd="10" destOrd="0" presId="urn:microsoft.com/office/officeart/2005/8/layout/vList2"/>
    <dgm:cxn modelId="{ECDD9B61-382A-40B4-BBF0-6DB3B97B5140}" type="presParOf" srcId="{B2E6AB00-5D6E-448D-9F0C-2524617385F8}" destId="{DC8BEA45-1D9B-4446-9C74-173C88622DB1}" srcOrd="11" destOrd="0" presId="urn:microsoft.com/office/officeart/2005/8/layout/vList2"/>
    <dgm:cxn modelId="{88927724-B56D-4FCE-AB0F-853EB29DE155}" type="presParOf" srcId="{B2E6AB00-5D6E-448D-9F0C-2524617385F8}" destId="{074E5A4F-461C-4240-81B5-9FB693E3507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578EFF-9467-4FD8-B9EE-7D617DA95BC1}"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B6D353DD-78B2-4A86-9886-46181F423956}">
      <dgm:prSet custT="1"/>
      <dgm:spPr/>
      <dgm:t>
        <a:bodyPr/>
        <a:lstStyle/>
        <a:p>
          <a:r>
            <a:rPr lang="en-US" sz="1800" kern="1200" baseline="0" dirty="0">
              <a:latin typeface="+mn-lt"/>
              <a:ea typeface="+mn-ea"/>
              <a:cs typeface="+mn-cs"/>
            </a:rPr>
            <a:t>What Microsoft’s </a:t>
          </a:r>
          <a:r>
            <a:rPr lang="en-US" sz="1800" kern="1200" baseline="0" dirty="0">
              <a:latin typeface="+mn-lt"/>
            </a:rPr>
            <a:t>identity platform behind Microsoft 365 and other Microsoft Cloud Services</a:t>
          </a:r>
          <a:r>
            <a:rPr lang="en-US" sz="1800" kern="1200" baseline="0" dirty="0">
              <a:latin typeface="Segoe UI"/>
              <a:ea typeface="+mn-ea"/>
              <a:cs typeface="+mn-cs"/>
            </a:rPr>
            <a:t>?</a:t>
          </a:r>
          <a:endParaRPr lang="nb-NO" sz="1800" kern="1200" baseline="0" dirty="0">
            <a:latin typeface="Segoe UI"/>
            <a:ea typeface="+mn-ea"/>
            <a:cs typeface="+mn-cs"/>
          </a:endParaRPr>
        </a:p>
      </dgm:t>
    </dgm:pt>
    <dgm:pt modelId="{3945ED2A-D9CB-4599-8375-F7A210B69C99}" type="parTrans" cxnId="{3D20EB25-8DB1-4A55-AE92-E76B6D88894B}">
      <dgm:prSet/>
      <dgm:spPr/>
      <dgm:t>
        <a:bodyPr/>
        <a:lstStyle/>
        <a:p>
          <a:endParaRPr lang="en-US" sz="1800"/>
        </a:p>
      </dgm:t>
    </dgm:pt>
    <dgm:pt modelId="{02FF81C6-A3BD-4C2E-9C73-7DB91924CC73}" type="sibTrans" cxnId="{3D20EB25-8DB1-4A55-AE92-E76B6D88894B}">
      <dgm:prSet/>
      <dgm:spPr/>
      <dgm:t>
        <a:bodyPr/>
        <a:lstStyle/>
        <a:p>
          <a:endParaRPr lang="en-US" sz="1800"/>
        </a:p>
      </dgm:t>
    </dgm:pt>
    <dgm:pt modelId="{5F774068-329F-4764-A47C-B3C98B90B695}">
      <dgm:prSet custT="1"/>
      <dgm:spPr/>
      <dgm:t>
        <a:bodyPr/>
        <a:lstStyle/>
        <a:p>
          <a:r>
            <a:rPr lang="en-US" sz="1800" baseline="0" dirty="0"/>
            <a:t>What is the Windows PowerShell cmdlet name that is used to create new users?</a:t>
          </a:r>
          <a:endParaRPr lang="nb-NO" sz="1800" dirty="0"/>
        </a:p>
      </dgm:t>
    </dgm:pt>
    <dgm:pt modelId="{C38D9CE1-4D2E-4D7C-9AB6-2A7E0BAAB177}" type="parTrans" cxnId="{536D6EDB-B5AE-41EF-911A-603B595104A3}">
      <dgm:prSet/>
      <dgm:spPr/>
      <dgm:t>
        <a:bodyPr/>
        <a:lstStyle/>
        <a:p>
          <a:endParaRPr lang="en-US" sz="1800"/>
        </a:p>
      </dgm:t>
    </dgm:pt>
    <dgm:pt modelId="{6EEE9222-93D1-4949-A5C3-5BCEEABFE2BD}" type="sibTrans" cxnId="{536D6EDB-B5AE-41EF-911A-603B595104A3}">
      <dgm:prSet/>
      <dgm:spPr/>
      <dgm:t>
        <a:bodyPr/>
        <a:lstStyle/>
        <a:p>
          <a:endParaRPr lang="en-US" sz="1800"/>
        </a:p>
      </dgm:t>
    </dgm:pt>
    <dgm:pt modelId="{CD7A774B-9EAF-48D9-B53E-0B782F89197E}">
      <dgm:prSet custT="1"/>
      <dgm:spPr/>
      <dgm:t>
        <a:bodyPr/>
        <a:lstStyle/>
        <a:p>
          <a:r>
            <a:rPr lang="en-US" sz="1800" baseline="0" dirty="0"/>
            <a:t>Within what time frame can deleted users be restored?</a:t>
          </a:r>
          <a:endParaRPr lang="nb-NO" sz="1800" dirty="0"/>
        </a:p>
      </dgm:t>
    </dgm:pt>
    <dgm:pt modelId="{5C103594-4A96-465E-9FCE-90AE91789A37}" type="parTrans" cxnId="{5DEC50DF-C037-456D-84A5-32299BEDF149}">
      <dgm:prSet/>
      <dgm:spPr/>
      <dgm:t>
        <a:bodyPr/>
        <a:lstStyle/>
        <a:p>
          <a:endParaRPr lang="en-US" sz="1800"/>
        </a:p>
      </dgm:t>
    </dgm:pt>
    <dgm:pt modelId="{5316AF37-F34F-4FE8-A78D-ABAAF90D296E}" type="sibTrans" cxnId="{5DEC50DF-C037-456D-84A5-32299BEDF149}">
      <dgm:prSet/>
      <dgm:spPr/>
      <dgm:t>
        <a:bodyPr/>
        <a:lstStyle/>
        <a:p>
          <a:endParaRPr lang="en-US" sz="1800"/>
        </a:p>
      </dgm:t>
    </dgm:pt>
    <dgm:pt modelId="{33295B9F-3516-412E-819A-C37CEF4DCC98}">
      <dgm:prSet custT="1"/>
      <dgm:spPr/>
      <dgm:t>
        <a:bodyPr/>
        <a:lstStyle/>
        <a:p>
          <a:r>
            <a:rPr lang="nb-NO" sz="1800"/>
            <a:t>Azure Active Directory</a:t>
          </a:r>
          <a:endParaRPr lang="nb-NO" sz="1800" dirty="0"/>
        </a:p>
      </dgm:t>
    </dgm:pt>
    <dgm:pt modelId="{11D99E06-4C97-43AC-B367-2A698ACDCC6E}" type="parTrans" cxnId="{B687E838-3E59-487C-B45D-4B5DC739EE89}">
      <dgm:prSet/>
      <dgm:spPr/>
      <dgm:t>
        <a:bodyPr/>
        <a:lstStyle/>
        <a:p>
          <a:endParaRPr lang="en-US" sz="1800"/>
        </a:p>
      </dgm:t>
    </dgm:pt>
    <dgm:pt modelId="{4D52C24A-7C51-4826-8EA0-A0C2C1DE7E23}" type="sibTrans" cxnId="{B687E838-3E59-487C-B45D-4B5DC739EE89}">
      <dgm:prSet/>
      <dgm:spPr/>
      <dgm:t>
        <a:bodyPr/>
        <a:lstStyle/>
        <a:p>
          <a:endParaRPr lang="en-US" sz="1800"/>
        </a:p>
      </dgm:t>
    </dgm:pt>
    <dgm:pt modelId="{0D3ED30B-DCDC-48E8-95DC-2CB88D55D066}">
      <dgm:prSet custT="1"/>
      <dgm:spPr/>
      <dgm:t>
        <a:bodyPr/>
        <a:lstStyle/>
        <a:p>
          <a:r>
            <a:rPr lang="nb-NO" sz="1800" dirty="0"/>
            <a:t>New-AzureADUser</a:t>
          </a:r>
        </a:p>
      </dgm:t>
    </dgm:pt>
    <dgm:pt modelId="{B4D9DFAE-77A6-4FC0-9293-CD2007A5F449}" type="parTrans" cxnId="{550EAAAA-7FA0-474D-BC9B-F2970124B893}">
      <dgm:prSet/>
      <dgm:spPr/>
      <dgm:t>
        <a:bodyPr/>
        <a:lstStyle/>
        <a:p>
          <a:endParaRPr lang="en-US" sz="1800"/>
        </a:p>
      </dgm:t>
    </dgm:pt>
    <dgm:pt modelId="{031786EC-B8B3-4104-A2EB-C3DC888F19CA}" type="sibTrans" cxnId="{550EAAAA-7FA0-474D-BC9B-F2970124B893}">
      <dgm:prSet/>
      <dgm:spPr/>
      <dgm:t>
        <a:bodyPr/>
        <a:lstStyle/>
        <a:p>
          <a:endParaRPr lang="en-US" sz="1800"/>
        </a:p>
      </dgm:t>
    </dgm:pt>
    <dgm:pt modelId="{60F9089C-F710-416E-922B-B2D64F06AFB1}">
      <dgm:prSet custT="1"/>
      <dgm:spPr/>
      <dgm:t>
        <a:bodyPr/>
        <a:lstStyle/>
        <a:p>
          <a:r>
            <a:rPr lang="nb-NO" sz="1800" dirty="0"/>
            <a:t>30 Days</a:t>
          </a:r>
        </a:p>
      </dgm:t>
    </dgm:pt>
    <dgm:pt modelId="{EB99F89D-9D2A-437F-A1E8-F6578015D3D4}" type="parTrans" cxnId="{77C20BA9-C3FB-487D-AB9B-9D32172F5E63}">
      <dgm:prSet/>
      <dgm:spPr/>
      <dgm:t>
        <a:bodyPr/>
        <a:lstStyle/>
        <a:p>
          <a:endParaRPr lang="en-US" sz="1800"/>
        </a:p>
      </dgm:t>
    </dgm:pt>
    <dgm:pt modelId="{1C4A4F46-C99E-4B7E-A908-BA7849EBB923}" type="sibTrans" cxnId="{77C20BA9-C3FB-487D-AB9B-9D32172F5E63}">
      <dgm:prSet/>
      <dgm:spPr/>
      <dgm:t>
        <a:bodyPr/>
        <a:lstStyle/>
        <a:p>
          <a:endParaRPr lang="en-US" sz="1800"/>
        </a:p>
      </dgm:t>
    </dgm:pt>
    <dgm:pt modelId="{7635FD1C-8EC3-4422-AEE6-A94FBB0CC9A0}" type="pres">
      <dgm:prSet presAssocID="{26578EFF-9467-4FD8-B9EE-7D617DA95BC1}" presName="linear" presStyleCnt="0">
        <dgm:presLayoutVars>
          <dgm:dir/>
          <dgm:animLvl val="lvl"/>
          <dgm:resizeHandles val="exact"/>
        </dgm:presLayoutVars>
      </dgm:prSet>
      <dgm:spPr/>
    </dgm:pt>
    <dgm:pt modelId="{26D33D7A-FAAD-4BF7-B773-80C3244AE7D4}" type="pres">
      <dgm:prSet presAssocID="{B6D353DD-78B2-4A86-9886-46181F423956}" presName="parentLin" presStyleCnt="0"/>
      <dgm:spPr/>
    </dgm:pt>
    <dgm:pt modelId="{B3B03628-3610-4A5B-AA42-72A23412A0F5}" type="pres">
      <dgm:prSet presAssocID="{B6D353DD-78B2-4A86-9886-46181F423956}" presName="parentLeftMargin" presStyleLbl="node1" presStyleIdx="0" presStyleCnt="3"/>
      <dgm:spPr/>
    </dgm:pt>
    <dgm:pt modelId="{4F1499F0-4F61-497B-82E0-995D40D1EB31}" type="pres">
      <dgm:prSet presAssocID="{B6D353DD-78B2-4A86-9886-46181F423956}" presName="parentText" presStyleLbl="node1" presStyleIdx="0" presStyleCnt="3" custLinFactNeighborX="-4264" custLinFactNeighborY="624">
        <dgm:presLayoutVars>
          <dgm:chMax val="0"/>
          <dgm:bulletEnabled val="1"/>
        </dgm:presLayoutVars>
      </dgm:prSet>
      <dgm:spPr/>
    </dgm:pt>
    <dgm:pt modelId="{675778EB-895D-489B-BD8A-0051F06A173F}" type="pres">
      <dgm:prSet presAssocID="{B6D353DD-78B2-4A86-9886-46181F423956}" presName="negativeSpace" presStyleCnt="0"/>
      <dgm:spPr/>
    </dgm:pt>
    <dgm:pt modelId="{95878733-8369-4C36-982E-6B83D8FEA787}" type="pres">
      <dgm:prSet presAssocID="{B6D353DD-78B2-4A86-9886-46181F423956}" presName="childText" presStyleLbl="conFgAcc1" presStyleIdx="0" presStyleCnt="3">
        <dgm:presLayoutVars>
          <dgm:bulletEnabled val="1"/>
        </dgm:presLayoutVars>
      </dgm:prSet>
      <dgm:spPr/>
    </dgm:pt>
    <dgm:pt modelId="{15923363-4A69-4BC1-A7BA-9A73E2C5AE77}" type="pres">
      <dgm:prSet presAssocID="{02FF81C6-A3BD-4C2E-9C73-7DB91924CC73}" presName="spaceBetweenRectangles" presStyleCnt="0"/>
      <dgm:spPr/>
    </dgm:pt>
    <dgm:pt modelId="{0B0B4F0C-D4CE-44BA-9500-15D9A02DF3FE}" type="pres">
      <dgm:prSet presAssocID="{5F774068-329F-4764-A47C-B3C98B90B695}" presName="parentLin" presStyleCnt="0"/>
      <dgm:spPr/>
    </dgm:pt>
    <dgm:pt modelId="{8D76DBC2-6AF9-4113-A1B7-2D152C723EDF}" type="pres">
      <dgm:prSet presAssocID="{5F774068-329F-4764-A47C-B3C98B90B695}" presName="parentLeftMargin" presStyleLbl="node1" presStyleIdx="0" presStyleCnt="3"/>
      <dgm:spPr/>
    </dgm:pt>
    <dgm:pt modelId="{3939B367-C79E-4BA4-B556-A8BFC69E4DF4}" type="pres">
      <dgm:prSet presAssocID="{5F774068-329F-4764-A47C-B3C98B90B695}" presName="parentText" presStyleLbl="node1" presStyleIdx="1" presStyleCnt="3">
        <dgm:presLayoutVars>
          <dgm:chMax val="0"/>
          <dgm:bulletEnabled val="1"/>
        </dgm:presLayoutVars>
      </dgm:prSet>
      <dgm:spPr/>
    </dgm:pt>
    <dgm:pt modelId="{54CBB1FA-D474-461C-A504-9E93BB2A56E0}" type="pres">
      <dgm:prSet presAssocID="{5F774068-329F-4764-A47C-B3C98B90B695}" presName="negativeSpace" presStyleCnt="0"/>
      <dgm:spPr/>
    </dgm:pt>
    <dgm:pt modelId="{934A4CCD-87AC-4377-8A9F-421D1761483A}" type="pres">
      <dgm:prSet presAssocID="{5F774068-329F-4764-A47C-B3C98B90B695}" presName="childText" presStyleLbl="conFgAcc1" presStyleIdx="1" presStyleCnt="3">
        <dgm:presLayoutVars>
          <dgm:bulletEnabled val="1"/>
        </dgm:presLayoutVars>
      </dgm:prSet>
      <dgm:spPr/>
    </dgm:pt>
    <dgm:pt modelId="{AF5AEC3E-FFB5-4DC6-BFCC-536ACF8559FD}" type="pres">
      <dgm:prSet presAssocID="{6EEE9222-93D1-4949-A5C3-5BCEEABFE2BD}" presName="spaceBetweenRectangles" presStyleCnt="0"/>
      <dgm:spPr/>
    </dgm:pt>
    <dgm:pt modelId="{5DEB5ADA-981C-42D5-A67A-8ABAD0C6D008}" type="pres">
      <dgm:prSet presAssocID="{CD7A774B-9EAF-48D9-B53E-0B782F89197E}" presName="parentLin" presStyleCnt="0"/>
      <dgm:spPr/>
    </dgm:pt>
    <dgm:pt modelId="{29980397-FF23-40F6-80CC-D90F1DAB0038}" type="pres">
      <dgm:prSet presAssocID="{CD7A774B-9EAF-48D9-B53E-0B782F89197E}" presName="parentLeftMargin" presStyleLbl="node1" presStyleIdx="1" presStyleCnt="3"/>
      <dgm:spPr/>
    </dgm:pt>
    <dgm:pt modelId="{A30DF1A8-585D-413D-921C-3874CBCB30ED}" type="pres">
      <dgm:prSet presAssocID="{CD7A774B-9EAF-48D9-B53E-0B782F89197E}" presName="parentText" presStyleLbl="node1" presStyleIdx="2" presStyleCnt="3">
        <dgm:presLayoutVars>
          <dgm:chMax val="0"/>
          <dgm:bulletEnabled val="1"/>
        </dgm:presLayoutVars>
      </dgm:prSet>
      <dgm:spPr/>
    </dgm:pt>
    <dgm:pt modelId="{D95B853B-A574-4C5D-A2E1-44B1499B6208}" type="pres">
      <dgm:prSet presAssocID="{CD7A774B-9EAF-48D9-B53E-0B782F89197E}" presName="negativeSpace" presStyleCnt="0"/>
      <dgm:spPr/>
    </dgm:pt>
    <dgm:pt modelId="{4867960A-2D64-4A25-8A9A-92D2E8079AF5}" type="pres">
      <dgm:prSet presAssocID="{CD7A774B-9EAF-48D9-B53E-0B782F89197E}" presName="childText" presStyleLbl="conFgAcc1" presStyleIdx="2" presStyleCnt="3">
        <dgm:presLayoutVars>
          <dgm:bulletEnabled val="1"/>
        </dgm:presLayoutVars>
      </dgm:prSet>
      <dgm:spPr/>
    </dgm:pt>
  </dgm:ptLst>
  <dgm:cxnLst>
    <dgm:cxn modelId="{3D20EB25-8DB1-4A55-AE92-E76B6D88894B}" srcId="{26578EFF-9467-4FD8-B9EE-7D617DA95BC1}" destId="{B6D353DD-78B2-4A86-9886-46181F423956}" srcOrd="0" destOrd="0" parTransId="{3945ED2A-D9CB-4599-8375-F7A210B69C99}" sibTransId="{02FF81C6-A3BD-4C2E-9C73-7DB91924CC73}"/>
    <dgm:cxn modelId="{3A94D133-9633-4E12-83BD-F20DD6230708}" type="presOf" srcId="{5F774068-329F-4764-A47C-B3C98B90B695}" destId="{3939B367-C79E-4BA4-B556-A8BFC69E4DF4}" srcOrd="1" destOrd="0" presId="urn:microsoft.com/office/officeart/2005/8/layout/list1"/>
    <dgm:cxn modelId="{B687E838-3E59-487C-B45D-4B5DC739EE89}" srcId="{B6D353DD-78B2-4A86-9886-46181F423956}" destId="{33295B9F-3516-412E-819A-C37CEF4DCC98}" srcOrd="0" destOrd="0" parTransId="{11D99E06-4C97-43AC-B367-2A698ACDCC6E}" sibTransId="{4D52C24A-7C51-4826-8EA0-A0C2C1DE7E23}"/>
    <dgm:cxn modelId="{2CC7544E-0796-46AE-A33D-3DE7CF3FA0B3}" type="presOf" srcId="{60F9089C-F710-416E-922B-B2D64F06AFB1}" destId="{4867960A-2D64-4A25-8A9A-92D2E8079AF5}" srcOrd="0" destOrd="0" presId="urn:microsoft.com/office/officeart/2005/8/layout/list1"/>
    <dgm:cxn modelId="{C5263B56-898A-40C7-8921-BCEEC09F05B2}" type="presOf" srcId="{B6D353DD-78B2-4A86-9886-46181F423956}" destId="{B3B03628-3610-4A5B-AA42-72A23412A0F5}" srcOrd="0" destOrd="0" presId="urn:microsoft.com/office/officeart/2005/8/layout/list1"/>
    <dgm:cxn modelId="{369D5B7C-D1A4-46CD-A5AC-062D9BF443FA}" type="presOf" srcId="{B6D353DD-78B2-4A86-9886-46181F423956}" destId="{4F1499F0-4F61-497B-82E0-995D40D1EB31}" srcOrd="1" destOrd="0" presId="urn:microsoft.com/office/officeart/2005/8/layout/list1"/>
    <dgm:cxn modelId="{80810F87-4657-41C6-9F08-A4F21332A60F}" type="presOf" srcId="{5F774068-329F-4764-A47C-B3C98B90B695}" destId="{8D76DBC2-6AF9-4113-A1B7-2D152C723EDF}" srcOrd="0" destOrd="0" presId="urn:microsoft.com/office/officeart/2005/8/layout/list1"/>
    <dgm:cxn modelId="{77C20BA9-C3FB-487D-AB9B-9D32172F5E63}" srcId="{CD7A774B-9EAF-48D9-B53E-0B782F89197E}" destId="{60F9089C-F710-416E-922B-B2D64F06AFB1}" srcOrd="0" destOrd="0" parTransId="{EB99F89D-9D2A-437F-A1E8-F6578015D3D4}" sibTransId="{1C4A4F46-C99E-4B7E-A908-BA7849EBB923}"/>
    <dgm:cxn modelId="{550EAAAA-7FA0-474D-BC9B-F2970124B893}" srcId="{5F774068-329F-4764-A47C-B3C98B90B695}" destId="{0D3ED30B-DCDC-48E8-95DC-2CB88D55D066}" srcOrd="0" destOrd="0" parTransId="{B4D9DFAE-77A6-4FC0-9293-CD2007A5F449}" sibTransId="{031786EC-B8B3-4104-A2EB-C3DC888F19CA}"/>
    <dgm:cxn modelId="{9D8095C8-80BA-4CCD-BCFC-2270C87674B3}" type="presOf" srcId="{0D3ED30B-DCDC-48E8-95DC-2CB88D55D066}" destId="{934A4CCD-87AC-4377-8A9F-421D1761483A}" srcOrd="0" destOrd="0" presId="urn:microsoft.com/office/officeart/2005/8/layout/list1"/>
    <dgm:cxn modelId="{38F15ECE-2DA6-4F27-8F0E-EA7750646FC2}" type="presOf" srcId="{33295B9F-3516-412E-819A-C37CEF4DCC98}" destId="{95878733-8369-4C36-982E-6B83D8FEA787}" srcOrd="0" destOrd="0" presId="urn:microsoft.com/office/officeart/2005/8/layout/list1"/>
    <dgm:cxn modelId="{FF0F7AD1-4917-4262-9F12-4C0E4E8C21EB}" type="presOf" srcId="{CD7A774B-9EAF-48D9-B53E-0B782F89197E}" destId="{29980397-FF23-40F6-80CC-D90F1DAB0038}" srcOrd="0" destOrd="0" presId="urn:microsoft.com/office/officeart/2005/8/layout/list1"/>
    <dgm:cxn modelId="{1CDCF5D8-941F-4FC7-A354-6741BD3585D8}" type="presOf" srcId="{26578EFF-9467-4FD8-B9EE-7D617DA95BC1}" destId="{7635FD1C-8EC3-4422-AEE6-A94FBB0CC9A0}" srcOrd="0" destOrd="0" presId="urn:microsoft.com/office/officeart/2005/8/layout/list1"/>
    <dgm:cxn modelId="{536D6EDB-B5AE-41EF-911A-603B595104A3}" srcId="{26578EFF-9467-4FD8-B9EE-7D617DA95BC1}" destId="{5F774068-329F-4764-A47C-B3C98B90B695}" srcOrd="1" destOrd="0" parTransId="{C38D9CE1-4D2E-4D7C-9AB6-2A7E0BAAB177}" sibTransId="{6EEE9222-93D1-4949-A5C3-5BCEEABFE2BD}"/>
    <dgm:cxn modelId="{5DEC50DF-C037-456D-84A5-32299BEDF149}" srcId="{26578EFF-9467-4FD8-B9EE-7D617DA95BC1}" destId="{CD7A774B-9EAF-48D9-B53E-0B782F89197E}" srcOrd="2" destOrd="0" parTransId="{5C103594-4A96-465E-9FCE-90AE91789A37}" sibTransId="{5316AF37-F34F-4FE8-A78D-ABAAF90D296E}"/>
    <dgm:cxn modelId="{5CA689F6-42D2-48B4-B245-51B903166FE6}" type="presOf" srcId="{CD7A774B-9EAF-48D9-B53E-0B782F89197E}" destId="{A30DF1A8-585D-413D-921C-3874CBCB30ED}" srcOrd="1" destOrd="0" presId="urn:microsoft.com/office/officeart/2005/8/layout/list1"/>
    <dgm:cxn modelId="{D9689E11-6227-46A9-BF6C-71F3DAB2A420}" type="presParOf" srcId="{7635FD1C-8EC3-4422-AEE6-A94FBB0CC9A0}" destId="{26D33D7A-FAAD-4BF7-B773-80C3244AE7D4}" srcOrd="0" destOrd="0" presId="urn:microsoft.com/office/officeart/2005/8/layout/list1"/>
    <dgm:cxn modelId="{15EFC718-4E4C-4ED7-B5AF-594809341359}" type="presParOf" srcId="{26D33D7A-FAAD-4BF7-B773-80C3244AE7D4}" destId="{B3B03628-3610-4A5B-AA42-72A23412A0F5}" srcOrd="0" destOrd="0" presId="urn:microsoft.com/office/officeart/2005/8/layout/list1"/>
    <dgm:cxn modelId="{5B4D5569-0561-4A65-8484-8249CD1902D3}" type="presParOf" srcId="{26D33D7A-FAAD-4BF7-B773-80C3244AE7D4}" destId="{4F1499F0-4F61-497B-82E0-995D40D1EB31}" srcOrd="1" destOrd="0" presId="urn:microsoft.com/office/officeart/2005/8/layout/list1"/>
    <dgm:cxn modelId="{5C869E89-95DF-4973-9D85-7924F4772053}" type="presParOf" srcId="{7635FD1C-8EC3-4422-AEE6-A94FBB0CC9A0}" destId="{675778EB-895D-489B-BD8A-0051F06A173F}" srcOrd="1" destOrd="0" presId="urn:microsoft.com/office/officeart/2005/8/layout/list1"/>
    <dgm:cxn modelId="{46C00330-A555-434B-BE30-0538489AB4FC}" type="presParOf" srcId="{7635FD1C-8EC3-4422-AEE6-A94FBB0CC9A0}" destId="{95878733-8369-4C36-982E-6B83D8FEA787}" srcOrd="2" destOrd="0" presId="urn:microsoft.com/office/officeart/2005/8/layout/list1"/>
    <dgm:cxn modelId="{0EF6DC8A-F001-44B2-9779-F1E4009FCA9F}" type="presParOf" srcId="{7635FD1C-8EC3-4422-AEE6-A94FBB0CC9A0}" destId="{15923363-4A69-4BC1-A7BA-9A73E2C5AE77}" srcOrd="3" destOrd="0" presId="urn:microsoft.com/office/officeart/2005/8/layout/list1"/>
    <dgm:cxn modelId="{F4E72687-1727-4A2F-ACCC-7E7059BA8578}" type="presParOf" srcId="{7635FD1C-8EC3-4422-AEE6-A94FBB0CC9A0}" destId="{0B0B4F0C-D4CE-44BA-9500-15D9A02DF3FE}" srcOrd="4" destOrd="0" presId="urn:microsoft.com/office/officeart/2005/8/layout/list1"/>
    <dgm:cxn modelId="{711A8885-75F4-4790-998A-842217CAC08F}" type="presParOf" srcId="{0B0B4F0C-D4CE-44BA-9500-15D9A02DF3FE}" destId="{8D76DBC2-6AF9-4113-A1B7-2D152C723EDF}" srcOrd="0" destOrd="0" presId="urn:microsoft.com/office/officeart/2005/8/layout/list1"/>
    <dgm:cxn modelId="{E00F2C62-95C5-4374-8E74-BC5EC14BB6FA}" type="presParOf" srcId="{0B0B4F0C-D4CE-44BA-9500-15D9A02DF3FE}" destId="{3939B367-C79E-4BA4-B556-A8BFC69E4DF4}" srcOrd="1" destOrd="0" presId="urn:microsoft.com/office/officeart/2005/8/layout/list1"/>
    <dgm:cxn modelId="{257713FE-9608-406F-8F02-4302F87EB4FC}" type="presParOf" srcId="{7635FD1C-8EC3-4422-AEE6-A94FBB0CC9A0}" destId="{54CBB1FA-D474-461C-A504-9E93BB2A56E0}" srcOrd="5" destOrd="0" presId="urn:microsoft.com/office/officeart/2005/8/layout/list1"/>
    <dgm:cxn modelId="{358BD450-6D6A-4345-B304-67C25EC56AA9}" type="presParOf" srcId="{7635FD1C-8EC3-4422-AEE6-A94FBB0CC9A0}" destId="{934A4CCD-87AC-4377-8A9F-421D1761483A}" srcOrd="6" destOrd="0" presId="urn:microsoft.com/office/officeart/2005/8/layout/list1"/>
    <dgm:cxn modelId="{488C4E68-BCEF-4229-AE88-3328C4FFF894}" type="presParOf" srcId="{7635FD1C-8EC3-4422-AEE6-A94FBB0CC9A0}" destId="{AF5AEC3E-FFB5-4DC6-BFCC-536ACF8559FD}" srcOrd="7" destOrd="0" presId="urn:microsoft.com/office/officeart/2005/8/layout/list1"/>
    <dgm:cxn modelId="{7360E565-1AD8-43A8-A258-6574CC95A273}" type="presParOf" srcId="{7635FD1C-8EC3-4422-AEE6-A94FBB0CC9A0}" destId="{5DEB5ADA-981C-42D5-A67A-8ABAD0C6D008}" srcOrd="8" destOrd="0" presId="urn:microsoft.com/office/officeart/2005/8/layout/list1"/>
    <dgm:cxn modelId="{685A10D5-22B2-4FDF-A9AF-7458809D6660}" type="presParOf" srcId="{5DEB5ADA-981C-42D5-A67A-8ABAD0C6D008}" destId="{29980397-FF23-40F6-80CC-D90F1DAB0038}" srcOrd="0" destOrd="0" presId="urn:microsoft.com/office/officeart/2005/8/layout/list1"/>
    <dgm:cxn modelId="{03CE38C1-3521-4090-976B-A473CB79C77F}" type="presParOf" srcId="{5DEB5ADA-981C-42D5-A67A-8ABAD0C6D008}" destId="{A30DF1A8-585D-413D-921C-3874CBCB30ED}" srcOrd="1" destOrd="0" presId="urn:microsoft.com/office/officeart/2005/8/layout/list1"/>
    <dgm:cxn modelId="{B5ABCC19-DAAB-42F9-86A3-7F0AE6689A95}" type="presParOf" srcId="{7635FD1C-8EC3-4422-AEE6-A94FBB0CC9A0}" destId="{D95B853B-A574-4C5D-A2E1-44B1499B6208}" srcOrd="9" destOrd="0" presId="urn:microsoft.com/office/officeart/2005/8/layout/list1"/>
    <dgm:cxn modelId="{D028BA04-5EB0-461E-8500-B1D3491F675E}" type="presParOf" srcId="{7635FD1C-8EC3-4422-AEE6-A94FBB0CC9A0}" destId="{4867960A-2D64-4A25-8A9A-92D2E8079AF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8313F-9DE1-4E96-A788-2DBC72FED5EA}">
      <dsp:nvSpPr>
        <dsp:cNvPr id="0" name=""/>
        <dsp:cNvSpPr/>
      </dsp:nvSpPr>
      <dsp:spPr>
        <a:xfrm>
          <a:off x="0" y="5805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F26A1-E35D-40CE-9C6A-6D9293AC9DE6}">
      <dsp:nvSpPr>
        <dsp:cNvPr id="0" name=""/>
        <dsp:cNvSpPr/>
      </dsp:nvSpPr>
      <dsp:spPr>
        <a:xfrm>
          <a:off x="544036" y="639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114422"/>
        <a:ext cx="7515632" cy="932326"/>
      </dsp:txXfrm>
    </dsp:sp>
    <dsp:sp modelId="{1DA964AC-4A55-4A27-8D2A-96D58EBA493A}">
      <dsp:nvSpPr>
        <dsp:cNvPr id="0" name=""/>
        <dsp:cNvSpPr/>
      </dsp:nvSpPr>
      <dsp:spPr>
        <a:xfrm>
          <a:off x="0" y="21681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B2DF3-2C7C-490E-B6A4-FC8E9C8E88C9}">
      <dsp:nvSpPr>
        <dsp:cNvPr id="0" name=""/>
        <dsp:cNvSpPr/>
      </dsp:nvSpPr>
      <dsp:spPr>
        <a:xfrm>
          <a:off x="544036" y="16515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1702022"/>
        <a:ext cx="7515632" cy="932326"/>
      </dsp:txXfrm>
    </dsp:sp>
    <dsp:sp modelId="{28C15B55-83BE-4F22-AB61-34F84B57745B}">
      <dsp:nvSpPr>
        <dsp:cNvPr id="0" name=""/>
        <dsp:cNvSpPr/>
      </dsp:nvSpPr>
      <dsp:spPr>
        <a:xfrm>
          <a:off x="0" y="37557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44156B-E35B-4AA6-BAAD-A093BF798483}">
      <dsp:nvSpPr>
        <dsp:cNvPr id="0" name=""/>
        <dsp:cNvSpPr/>
      </dsp:nvSpPr>
      <dsp:spPr>
        <a:xfrm>
          <a:off x="544036" y="32391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3289622"/>
        <a:ext cx="7515632"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2FB5-EEE6-40C3-BCB7-F5AB18F8F136}">
      <dsp:nvSpPr>
        <dsp:cNvPr id="0" name=""/>
        <dsp:cNvSpPr/>
      </dsp:nvSpPr>
      <dsp:spPr>
        <a:xfrm>
          <a:off x="0" y="99899"/>
          <a:ext cx="10880726"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You can delete Microsoft 365 user accounts by using any one of the following ways:</a:t>
          </a:r>
          <a:endParaRPr lang="en-US" sz="2400" kern="1200" dirty="0"/>
        </a:p>
      </dsp:txBody>
      <dsp:txXfrm>
        <a:off x="50718" y="150617"/>
        <a:ext cx="10779290" cy="937523"/>
      </dsp:txXfrm>
    </dsp:sp>
    <dsp:sp modelId="{45C93B39-2E8E-4249-9866-3571EAD19840}">
      <dsp:nvSpPr>
        <dsp:cNvPr id="0" name=""/>
        <dsp:cNvSpPr/>
      </dsp:nvSpPr>
      <dsp:spPr>
        <a:xfrm>
          <a:off x="0" y="1138859"/>
          <a:ext cx="10880726"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By using the Microsoft 365 Admin Center</a:t>
          </a:r>
          <a:endParaRPr lang="en-US" sz="1900" kern="1200" dirty="0"/>
        </a:p>
        <a:p>
          <a:pPr marL="171450" lvl="1" indent="-171450" algn="l" defTabSz="844550">
            <a:lnSpc>
              <a:spcPct val="90000"/>
            </a:lnSpc>
            <a:spcBef>
              <a:spcPct val="0"/>
            </a:spcBef>
            <a:spcAft>
              <a:spcPct val="20000"/>
            </a:spcAft>
            <a:buChar char="•"/>
          </a:pPr>
          <a:r>
            <a:rPr lang="en-US" sz="1900" kern="1200" baseline="0"/>
            <a:t>By using Windows PowerShell</a:t>
          </a:r>
          <a:endParaRPr lang="en-US" sz="1900" kern="1200"/>
        </a:p>
        <a:p>
          <a:pPr marL="171450" lvl="1" indent="-171450" algn="l" defTabSz="844550">
            <a:lnSpc>
              <a:spcPct val="90000"/>
            </a:lnSpc>
            <a:spcBef>
              <a:spcPct val="0"/>
            </a:spcBef>
            <a:spcAft>
              <a:spcPct val="20000"/>
            </a:spcAft>
            <a:buChar char="•"/>
          </a:pPr>
          <a:r>
            <a:rPr lang="en-US" sz="1900" kern="1200" baseline="0"/>
            <a:t>A directory synchronization filtering change excludes on on-premises Active Directory user object from the synchronization set </a:t>
          </a:r>
          <a:endParaRPr lang="en-US" sz="1900" kern="1200"/>
        </a:p>
        <a:p>
          <a:pPr marL="171450" lvl="1" indent="-171450" algn="l" defTabSz="844550">
            <a:lnSpc>
              <a:spcPct val="90000"/>
            </a:lnSpc>
            <a:spcBef>
              <a:spcPct val="0"/>
            </a:spcBef>
            <a:spcAft>
              <a:spcPct val="20000"/>
            </a:spcAft>
            <a:buChar char="•"/>
          </a:pPr>
          <a:r>
            <a:rPr lang="en-US" sz="1900" kern="1200" baseline="0"/>
            <a:t>Through a synchronized deletion if the on-premises user object from the on-premises Active Directory</a:t>
          </a:r>
          <a:endParaRPr lang="en-US" sz="1900" kern="1200"/>
        </a:p>
      </dsp:txBody>
      <dsp:txXfrm>
        <a:off x="0" y="1138859"/>
        <a:ext cx="10880726" cy="1987200"/>
      </dsp:txXfrm>
    </dsp:sp>
    <dsp:sp modelId="{668E4EA7-8334-46B3-A58B-3E500996E3AC}">
      <dsp:nvSpPr>
        <dsp:cNvPr id="0" name=""/>
        <dsp:cNvSpPr/>
      </dsp:nvSpPr>
      <dsp:spPr>
        <a:xfrm>
          <a:off x="0" y="3126059"/>
          <a:ext cx="10880726"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Deleted user accounts and data (that is, OneDrive for Business and Mailbox) can be restored within 30 days (by Default)</a:t>
          </a:r>
          <a:endParaRPr lang="en-US" sz="2400" kern="1200"/>
        </a:p>
      </dsp:txBody>
      <dsp:txXfrm>
        <a:off x="50718" y="3176777"/>
        <a:ext cx="10779290" cy="937523"/>
      </dsp:txXfrm>
    </dsp:sp>
    <dsp:sp modelId="{E0FC0879-93F3-4060-AFC3-C8D0D8AB8CAB}">
      <dsp:nvSpPr>
        <dsp:cNvPr id="0" name=""/>
        <dsp:cNvSpPr/>
      </dsp:nvSpPr>
      <dsp:spPr>
        <a:xfrm>
          <a:off x="0" y="4234139"/>
          <a:ext cx="10880726"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Before restoring a deleted user, an available user license is required </a:t>
          </a:r>
          <a:endParaRPr lang="en-US" sz="2400" kern="1200"/>
        </a:p>
      </dsp:txBody>
      <dsp:txXfrm>
        <a:off x="50718" y="4284857"/>
        <a:ext cx="10779290" cy="937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9ACE1-206B-4025-B19B-0F44E4A6509D}">
      <dsp:nvSpPr>
        <dsp:cNvPr id="0" name=""/>
        <dsp:cNvSpPr/>
      </dsp:nvSpPr>
      <dsp:spPr>
        <a:xfrm>
          <a:off x="53" y="311824"/>
          <a:ext cx="5084401" cy="20219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 Security Group created in the Microsoft 365 Admin Center is used to grant access to specific SharePoint Online resources only </a:t>
          </a:r>
        </a:p>
      </dsp:txBody>
      <dsp:txXfrm>
        <a:off x="53" y="311824"/>
        <a:ext cx="5084401" cy="2021960"/>
      </dsp:txXfrm>
    </dsp:sp>
    <dsp:sp modelId="{C038E56B-F0CE-4DF1-B9D9-8D0B15821F82}">
      <dsp:nvSpPr>
        <dsp:cNvPr id="0" name=""/>
        <dsp:cNvSpPr/>
      </dsp:nvSpPr>
      <dsp:spPr>
        <a:xfrm>
          <a:off x="53" y="2333785"/>
          <a:ext cx="5084401" cy="21740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You also can manage these groups by using the Microsoft 365 Admin Center or the Azure Active Directory module for Windows PowerShell</a:t>
          </a:r>
        </a:p>
      </dsp:txBody>
      <dsp:txXfrm>
        <a:off x="53" y="2333785"/>
        <a:ext cx="5084401" cy="2174040"/>
      </dsp:txXfrm>
    </dsp:sp>
    <dsp:sp modelId="{55B17B28-05A3-4AFF-836B-0641011E36C2}">
      <dsp:nvSpPr>
        <dsp:cNvPr id="0" name=""/>
        <dsp:cNvSpPr/>
      </dsp:nvSpPr>
      <dsp:spPr>
        <a:xfrm>
          <a:off x="5796270" y="311824"/>
          <a:ext cx="5084401" cy="20219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A Mail-enabled Security Group can be used to distribute messages to group members and to grant access permissions to SharePoint Online and OneDrive for Business</a:t>
          </a:r>
        </a:p>
      </dsp:txBody>
      <dsp:txXfrm>
        <a:off x="5796270" y="311824"/>
        <a:ext cx="5084401" cy="2021960"/>
      </dsp:txXfrm>
    </dsp:sp>
    <dsp:sp modelId="{74B7B7A9-758B-4AA3-A3A2-D0EFD5F64E3E}">
      <dsp:nvSpPr>
        <dsp:cNvPr id="0" name=""/>
        <dsp:cNvSpPr/>
      </dsp:nvSpPr>
      <dsp:spPr>
        <a:xfrm>
          <a:off x="5796270" y="2333785"/>
          <a:ext cx="5084401" cy="21740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You can manage these groups only by using the Microsoft 365 Admin center and PowerShell</a:t>
          </a:r>
        </a:p>
      </dsp:txBody>
      <dsp:txXfrm>
        <a:off x="5796270" y="2333785"/>
        <a:ext cx="5084401" cy="2174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E7380-144D-45E2-AB44-B92CAAA39AFB}">
      <dsp:nvSpPr>
        <dsp:cNvPr id="0" name=""/>
        <dsp:cNvSpPr/>
      </dsp:nvSpPr>
      <dsp:spPr>
        <a:xfrm>
          <a:off x="0" y="4579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Add-AzureADGroupMember</a:t>
          </a:r>
          <a:endParaRPr lang="nb-NO" sz="2400" kern="1200" dirty="0">
            <a:latin typeface="+mj-lt"/>
          </a:endParaRPr>
        </a:p>
      </dsp:txBody>
      <dsp:txXfrm>
        <a:off x="30157" y="75948"/>
        <a:ext cx="10820411" cy="557445"/>
      </dsp:txXfrm>
    </dsp:sp>
    <dsp:sp modelId="{B889748E-4AA9-4078-B6E5-A8276014A106}">
      <dsp:nvSpPr>
        <dsp:cNvPr id="0" name=""/>
        <dsp:cNvSpPr/>
      </dsp:nvSpPr>
      <dsp:spPr>
        <a:xfrm>
          <a:off x="0" y="73267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Get-AzureADGroup</a:t>
          </a:r>
          <a:endParaRPr lang="nb-NO" sz="2400" kern="1200" dirty="0">
            <a:latin typeface="+mj-lt"/>
          </a:endParaRPr>
        </a:p>
      </dsp:txBody>
      <dsp:txXfrm>
        <a:off x="30157" y="762828"/>
        <a:ext cx="10820411" cy="557445"/>
      </dsp:txXfrm>
    </dsp:sp>
    <dsp:sp modelId="{F6D637E0-997F-4FE6-8CDB-732F76617D20}">
      <dsp:nvSpPr>
        <dsp:cNvPr id="0" name=""/>
        <dsp:cNvSpPr/>
      </dsp:nvSpPr>
      <dsp:spPr>
        <a:xfrm>
          <a:off x="0" y="141955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Get-AzureADGroupMember</a:t>
          </a:r>
          <a:endParaRPr lang="nb-NO" sz="2400" kern="1200" dirty="0">
            <a:latin typeface="+mj-lt"/>
          </a:endParaRPr>
        </a:p>
      </dsp:txBody>
      <dsp:txXfrm>
        <a:off x="30157" y="1449708"/>
        <a:ext cx="10820411" cy="557445"/>
      </dsp:txXfrm>
    </dsp:sp>
    <dsp:sp modelId="{EF4E5C2B-F91E-4FF2-909E-42D7114CA6C5}">
      <dsp:nvSpPr>
        <dsp:cNvPr id="0" name=""/>
        <dsp:cNvSpPr/>
      </dsp:nvSpPr>
      <dsp:spPr>
        <a:xfrm>
          <a:off x="0" y="210643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New-AzureADGroup</a:t>
          </a:r>
          <a:endParaRPr lang="nb-NO" sz="2400" kern="1200" dirty="0">
            <a:latin typeface="+mj-lt"/>
          </a:endParaRPr>
        </a:p>
      </dsp:txBody>
      <dsp:txXfrm>
        <a:off x="30157" y="2136588"/>
        <a:ext cx="10820411" cy="557445"/>
      </dsp:txXfrm>
    </dsp:sp>
    <dsp:sp modelId="{3BA71C2C-34BC-4388-8BBA-02D374E46355}">
      <dsp:nvSpPr>
        <dsp:cNvPr id="0" name=""/>
        <dsp:cNvSpPr/>
      </dsp:nvSpPr>
      <dsp:spPr>
        <a:xfrm>
          <a:off x="0" y="279331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Remove-AzureADGroup</a:t>
          </a:r>
          <a:endParaRPr lang="nb-NO" sz="2400" kern="1200" dirty="0">
            <a:latin typeface="+mj-lt"/>
          </a:endParaRPr>
        </a:p>
      </dsp:txBody>
      <dsp:txXfrm>
        <a:off x="30157" y="2823468"/>
        <a:ext cx="10820411" cy="557445"/>
      </dsp:txXfrm>
    </dsp:sp>
    <dsp:sp modelId="{FF3276EF-AACF-49F2-9748-C3E2ECDC4AFD}">
      <dsp:nvSpPr>
        <dsp:cNvPr id="0" name=""/>
        <dsp:cNvSpPr/>
      </dsp:nvSpPr>
      <dsp:spPr>
        <a:xfrm>
          <a:off x="0" y="348019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Remove-AzureADGroupMember</a:t>
          </a:r>
          <a:endParaRPr lang="nb-NO" sz="2400" kern="1200" dirty="0">
            <a:latin typeface="+mj-lt"/>
          </a:endParaRPr>
        </a:p>
      </dsp:txBody>
      <dsp:txXfrm>
        <a:off x="30157" y="3510348"/>
        <a:ext cx="10820411" cy="557445"/>
      </dsp:txXfrm>
    </dsp:sp>
    <dsp:sp modelId="{074E5A4F-461C-4240-81B5-9FB693E3507C}">
      <dsp:nvSpPr>
        <dsp:cNvPr id="0" name=""/>
        <dsp:cNvSpPr/>
      </dsp:nvSpPr>
      <dsp:spPr>
        <a:xfrm>
          <a:off x="0" y="4167071"/>
          <a:ext cx="10880725"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kern="1200" baseline="0" dirty="0">
              <a:latin typeface="+mj-lt"/>
            </a:rPr>
            <a:t>Set-AzureADGroup</a:t>
          </a:r>
          <a:endParaRPr lang="nb-NO" sz="2400" kern="1200" dirty="0">
            <a:latin typeface="+mj-lt"/>
          </a:endParaRPr>
        </a:p>
      </dsp:txBody>
      <dsp:txXfrm>
        <a:off x="30157" y="4197228"/>
        <a:ext cx="10820411" cy="557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78733-8369-4C36-982E-6B83D8FEA787}">
      <dsp:nvSpPr>
        <dsp:cNvPr id="0" name=""/>
        <dsp:cNvSpPr/>
      </dsp:nvSpPr>
      <dsp:spPr>
        <a:xfrm>
          <a:off x="0" y="407281"/>
          <a:ext cx="10880725"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a:t>Azure Active Directory</a:t>
          </a:r>
          <a:endParaRPr lang="nb-NO" sz="1800" kern="1200" dirty="0"/>
        </a:p>
      </dsp:txBody>
      <dsp:txXfrm>
        <a:off x="0" y="407281"/>
        <a:ext cx="10880725" cy="978075"/>
      </dsp:txXfrm>
    </dsp:sp>
    <dsp:sp modelId="{4F1499F0-4F61-497B-82E0-995D40D1EB31}">
      <dsp:nvSpPr>
        <dsp:cNvPr id="0" name=""/>
        <dsp:cNvSpPr/>
      </dsp:nvSpPr>
      <dsp:spPr>
        <a:xfrm>
          <a:off x="520838" y="13734"/>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mn-lt"/>
              <a:ea typeface="+mn-ea"/>
              <a:cs typeface="+mn-cs"/>
            </a:rPr>
            <a:t>What Microsoft’s </a:t>
          </a:r>
          <a:r>
            <a:rPr lang="en-US" sz="1800" kern="1200" baseline="0" dirty="0">
              <a:latin typeface="+mn-lt"/>
            </a:rPr>
            <a:t>identity platform behind Microsoft 365 and other Microsoft Cloud Services</a:t>
          </a:r>
          <a:r>
            <a:rPr lang="en-US" sz="1800" kern="1200" baseline="0" dirty="0">
              <a:latin typeface="Segoe UI"/>
              <a:ea typeface="+mn-ea"/>
              <a:cs typeface="+mn-cs"/>
            </a:rPr>
            <a:t>?</a:t>
          </a:r>
          <a:endParaRPr lang="nb-NO" sz="1800" kern="1200" baseline="0" dirty="0">
            <a:latin typeface="Segoe UI"/>
            <a:ea typeface="+mn-ea"/>
            <a:cs typeface="+mn-cs"/>
          </a:endParaRPr>
        </a:p>
      </dsp:txBody>
      <dsp:txXfrm>
        <a:off x="559746" y="52642"/>
        <a:ext cx="7538691" cy="719224"/>
      </dsp:txXfrm>
    </dsp:sp>
    <dsp:sp modelId="{934A4CCD-87AC-4377-8A9F-421D1761483A}">
      <dsp:nvSpPr>
        <dsp:cNvPr id="0" name=""/>
        <dsp:cNvSpPr/>
      </dsp:nvSpPr>
      <dsp:spPr>
        <a:xfrm>
          <a:off x="0" y="1929676"/>
          <a:ext cx="10880725"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New-AzureADUser</a:t>
          </a:r>
        </a:p>
      </dsp:txBody>
      <dsp:txXfrm>
        <a:off x="0" y="1929676"/>
        <a:ext cx="10880725" cy="978075"/>
      </dsp:txXfrm>
    </dsp:sp>
    <dsp:sp modelId="{3939B367-C79E-4BA4-B556-A8BFC69E4DF4}">
      <dsp:nvSpPr>
        <dsp:cNvPr id="0" name=""/>
        <dsp:cNvSpPr/>
      </dsp:nvSpPr>
      <dsp:spPr>
        <a:xfrm>
          <a:off x="544036" y="1531156"/>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What is the Windows PowerShell cmdlet name that is used to create new users?</a:t>
          </a:r>
          <a:endParaRPr lang="nb-NO" sz="1800" kern="1200" dirty="0"/>
        </a:p>
      </dsp:txBody>
      <dsp:txXfrm>
        <a:off x="582944" y="1570064"/>
        <a:ext cx="7538691" cy="719224"/>
      </dsp:txXfrm>
    </dsp:sp>
    <dsp:sp modelId="{4867960A-2D64-4A25-8A9A-92D2E8079AF5}">
      <dsp:nvSpPr>
        <dsp:cNvPr id="0" name=""/>
        <dsp:cNvSpPr/>
      </dsp:nvSpPr>
      <dsp:spPr>
        <a:xfrm>
          <a:off x="0" y="3452070"/>
          <a:ext cx="10880725"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30 Days</a:t>
          </a:r>
        </a:p>
      </dsp:txBody>
      <dsp:txXfrm>
        <a:off x="0" y="3452070"/>
        <a:ext cx="10880725" cy="978075"/>
      </dsp:txXfrm>
    </dsp:sp>
    <dsp:sp modelId="{A30DF1A8-585D-413D-921C-3874CBCB30ED}">
      <dsp:nvSpPr>
        <dsp:cNvPr id="0" name=""/>
        <dsp:cNvSpPr/>
      </dsp:nvSpPr>
      <dsp:spPr>
        <a:xfrm>
          <a:off x="544036" y="3053550"/>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Within what time frame can deleted users be restored?</a:t>
          </a:r>
          <a:endParaRPr lang="nb-NO" sz="1800" kern="1200" dirty="0"/>
        </a:p>
      </dsp:txBody>
      <dsp:txXfrm>
        <a:off x="582944" y="3092458"/>
        <a:ext cx="7538691"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5746221"/>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a:t>Single Federated Identity and credentials suitable for medium and large organizations.</a:t>
            </a:r>
          </a:p>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a:t>Users are authenticated </a:t>
            </a:r>
            <a:r>
              <a:rPr lang="en-US" baseline="0" dirty="0"/>
              <a:t>against on-premises Active Directory via ADFS</a:t>
            </a:r>
            <a:endParaRPr lang="en-US" dirty="0"/>
          </a:p>
          <a:p>
            <a:endParaRPr lang="en-US" dirty="0"/>
          </a:p>
          <a:p>
            <a:r>
              <a:rPr lang="en-US" dirty="0"/>
              <a:t>This slide illustrates</a:t>
            </a:r>
            <a:r>
              <a:rPr lang="en-US" baseline="0" dirty="0"/>
              <a:t> AD FS authentication taking place against on-premises Active Directory.</a:t>
            </a:r>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739299815"/>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084037111"/>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marL="0" indent="0">
              <a:buNone/>
            </a:pPr>
            <a:r>
              <a:rPr lang="en-US" b="1" dirty="0"/>
              <a:t>Note: </a:t>
            </a:r>
            <a:r>
              <a:rPr lang="en-US" dirty="0"/>
              <a:t>AAD Connect, does not currently perform license assignment.</a:t>
            </a: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05275702"/>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a:t>Create or edit users</a:t>
            </a:r>
            <a:endParaRPr lang="en-US" dirty="0"/>
          </a:p>
          <a:p>
            <a:pPr marL="0" indent="0">
              <a:buNone/>
            </a:pPr>
            <a:r>
              <a:rPr lang="en-US" dirty="0"/>
              <a:t>As an Microsoft 365 admin, you need to create a user account for everyone in your organization who uses Microsoft 365 services. When you create or edit a user account, you can also assign licenses to the user and set a user’s administrative permissions. You can also delete an account if it is no longer needed. </a:t>
            </a:r>
          </a:p>
          <a:p>
            <a:pPr marL="0" lvl="0" indent="0">
              <a:buNone/>
            </a:pPr>
            <a:endParaRPr lang="en-US" dirty="0"/>
          </a:p>
          <a:p>
            <a:pPr marL="0" lvl="0" indent="0">
              <a:buFont typeface="+mj-lt"/>
              <a:buNone/>
            </a:pPr>
            <a:r>
              <a:rPr lang="en-US" dirty="0"/>
              <a:t>For more info, refer to: https://support.office.com/en-us/article/Add-users-individually-to-Office-365---Admin-Help-1970f7d6-03b5-442f-b385-5880b9c256ec?ui=en-US&amp;rs=en-US&amp;ad=US </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4561212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10"/>
            <a:ext cx="6096000" cy="4977990"/>
          </a:xfrm>
        </p:spPr>
        <p:txBody>
          <a:bodyPr>
            <a:normAutofit fontScale="92500" lnSpcReduction="20000"/>
          </a:bodyPr>
          <a:lstStyle/>
          <a:p>
            <a:pPr marL="0" indent="0">
              <a:buNone/>
            </a:pPr>
            <a:r>
              <a:rPr lang="en-US" b="1" dirty="0"/>
              <a:t>Add multiple users with a comma-separated Value (CSV) file</a:t>
            </a:r>
            <a:endParaRPr lang="en-US" dirty="0"/>
          </a:p>
          <a:p>
            <a:pPr marL="0" indent="0">
              <a:buNone/>
            </a:pPr>
            <a:r>
              <a:rPr lang="en-US" dirty="0"/>
              <a:t>You can bulk add user accounts into Microsoft 365 with a CSV file. This allows you to add multiple users at the same time.</a:t>
            </a:r>
          </a:p>
          <a:p>
            <a:pPr marL="228600" lvl="0" indent="-228600">
              <a:buFont typeface="+mj-lt"/>
              <a:buAutoNum type="arabicPeriod"/>
            </a:pPr>
            <a:r>
              <a:rPr lang="en-US" dirty="0"/>
              <a:t>Go to </a:t>
            </a:r>
            <a:r>
              <a:rPr lang="en-US" b="1" dirty="0"/>
              <a:t>Admin</a:t>
            </a:r>
            <a:r>
              <a:rPr lang="en-US" dirty="0"/>
              <a:t> </a:t>
            </a:r>
            <a:r>
              <a:rPr lang="en-US" b="1" dirty="0"/>
              <a:t>Center</a:t>
            </a:r>
            <a:r>
              <a:rPr lang="en-US" dirty="0"/>
              <a:t>&gt; </a:t>
            </a:r>
            <a:r>
              <a:rPr lang="en-US" b="1" dirty="0"/>
              <a:t>Users &gt; Active Users</a:t>
            </a:r>
            <a:r>
              <a:rPr lang="en-US" dirty="0"/>
              <a:t>.</a:t>
            </a:r>
          </a:p>
          <a:p>
            <a:pPr marL="228600" lvl="0" indent="-228600">
              <a:buFont typeface="+mj-lt"/>
              <a:buAutoNum type="arabicPeriod"/>
            </a:pPr>
            <a:r>
              <a:rPr lang="en-US" dirty="0"/>
              <a:t>Click </a:t>
            </a:r>
            <a:r>
              <a:rPr lang="en-US" b="1" dirty="0"/>
              <a:t>Bulk add</a:t>
            </a:r>
            <a:r>
              <a:rPr lang="en-US" dirty="0"/>
              <a:t>.</a:t>
            </a:r>
          </a:p>
          <a:p>
            <a:pPr marL="0" indent="0">
              <a:buNone/>
            </a:pPr>
            <a:endParaRPr lang="en-US" dirty="0"/>
          </a:p>
          <a:p>
            <a:pPr marL="0" indent="0">
              <a:buNone/>
            </a:pPr>
            <a:r>
              <a:rPr lang="en-US" dirty="0"/>
              <a:t>https://support.office.com/en-us/article/Add-several-users-at-the-same-time-to-Office-365---Admin-Help-1f5767ed-e717-4f24-969c-6ea9d412ca88?ui=en-US&amp;rs=en-US&amp;ad=US </a:t>
            </a:r>
          </a:p>
          <a:p>
            <a:pPr marL="0" indent="0">
              <a:buNone/>
            </a:pPr>
            <a:endParaRPr lang="en-US" dirty="0"/>
          </a:p>
          <a:p>
            <a:pPr marL="0" indent="0">
              <a:buNone/>
            </a:pPr>
            <a:r>
              <a:rPr lang="en-US" dirty="0"/>
              <a:t>The wizard takes you through the steps for adding a group of users at once. Be sure that you include (at a minimum) a complete email address (such as </a:t>
            </a:r>
            <a:r>
              <a:rPr lang="en-US" dirty="0" err="1"/>
              <a:t>bob@contoso.com</a:t>
            </a:r>
            <a:r>
              <a:rPr lang="en-US" dirty="0"/>
              <a:t>) and a display name (such as Bob Kelly) in your CSV file for each user. All column headings are required. Users are not added until you finish going through all the steps of the wizard.</a:t>
            </a:r>
          </a:p>
          <a:p>
            <a:pPr marL="0" indent="0">
              <a:buNone/>
            </a:pPr>
            <a:r>
              <a:rPr lang="en-US" dirty="0"/>
              <a:t>The best way to learn about the CSV format is to use the blank template or sample CSV file:</a:t>
            </a:r>
          </a:p>
          <a:p>
            <a:pPr marL="228600" lvl="0" indent="-228600">
              <a:buFont typeface="+mj-lt"/>
              <a:buAutoNum type="arabicPeriod"/>
            </a:pPr>
            <a:r>
              <a:rPr lang="en-US" b="1" dirty="0"/>
              <a:t>Download the file:</a:t>
            </a:r>
            <a:r>
              <a:rPr lang="en-US" dirty="0"/>
              <a:t> Click </a:t>
            </a:r>
            <a:r>
              <a:rPr lang="en-US" b="1" dirty="0"/>
              <a:t>Admin</a:t>
            </a:r>
            <a:r>
              <a:rPr lang="en-US" dirty="0"/>
              <a:t>, click </a:t>
            </a:r>
            <a:r>
              <a:rPr lang="en-US" b="1" dirty="0"/>
              <a:t>Users and Groups</a:t>
            </a:r>
            <a:r>
              <a:rPr lang="en-US" dirty="0"/>
              <a:t>, and then click </a:t>
            </a:r>
            <a:r>
              <a:rPr lang="en-US" b="1" dirty="0"/>
              <a:t>Bulk add</a:t>
            </a:r>
            <a:r>
              <a:rPr lang="en-US" dirty="0"/>
              <a:t>. On the first page of the </a:t>
            </a:r>
            <a:r>
              <a:rPr lang="en-US" b="1" dirty="0"/>
              <a:t>Bulk add users wizard</a:t>
            </a:r>
            <a:r>
              <a:rPr lang="en-US" dirty="0"/>
              <a:t>, click the download link.</a:t>
            </a:r>
          </a:p>
          <a:p>
            <a:pPr marL="228600" lvl="0" indent="-228600">
              <a:buFont typeface="+mj-lt"/>
              <a:buAutoNum type="arabicPeriod"/>
            </a:pPr>
            <a:r>
              <a:rPr lang="en-US" b="1" dirty="0"/>
              <a:t>Edit the file:</a:t>
            </a:r>
            <a:r>
              <a:rPr lang="en-US" dirty="0"/>
              <a:t> You can edit the file in a text editor, such as Notepad.</a:t>
            </a:r>
          </a:p>
          <a:p>
            <a:pPr marL="228600" lvl="0" indent="-228600">
              <a:buFont typeface="+mj-lt"/>
              <a:buAutoNum type="arabicPeriod"/>
            </a:pPr>
            <a:r>
              <a:rPr lang="en-US" dirty="0"/>
              <a:t>Look at the format: The template contains the headings (the user data column label), which is the first row in the sample CSV file. You add each record (user) to a separate line under the heading. The sample file is an example of a correctly formatted CSV file, and you can replace the example data with your user information. It is important not to add, change, or delete any of the column headings or else Microsoft 365 might not be able to create users from the information in the file.</a:t>
            </a:r>
          </a:p>
          <a:p>
            <a:pPr marL="228600" lvl="0" indent="-228600">
              <a:buFont typeface="+mj-lt"/>
              <a:buAutoNum type="arabicPeriod"/>
            </a:pPr>
            <a:r>
              <a:rPr lang="en-US" b="1" dirty="0"/>
              <a:t>Separate values with commas:</a:t>
            </a:r>
            <a:r>
              <a:rPr lang="en-US" dirty="0"/>
              <a:t> You must use a comma between each of the fields (user's first name, last name, and so on).</a:t>
            </a:r>
          </a:p>
          <a:p>
            <a:pPr marL="228600" lvl="0" indent="-228600">
              <a:buFont typeface="+mj-lt"/>
              <a:buAutoNum type="arabicPeriod"/>
            </a:pPr>
            <a:r>
              <a:rPr lang="en-US" b="1" dirty="0"/>
              <a:t>Save the file with a new name:</a:t>
            </a:r>
            <a:r>
              <a:rPr lang="en-US" dirty="0"/>
              <a:t> Save the file with a new name for each CSV file that you create. Be sure to use the .csv file extension.</a:t>
            </a:r>
            <a:endParaRPr lang="en-US" b="1" dirty="0"/>
          </a:p>
          <a:p>
            <a:pPr marL="0" indent="0">
              <a:buNone/>
            </a:pPr>
            <a:r>
              <a:rPr lang="en-US" b="1" dirty="0"/>
              <a:t>Tips for CSV Formatting</a:t>
            </a:r>
            <a:endParaRPr lang="en-US" dirty="0"/>
          </a:p>
          <a:p>
            <a:r>
              <a:rPr lang="en-US" b="1" dirty="0"/>
              <a:t>What if you do not have all the information required for each user? </a:t>
            </a:r>
            <a:endParaRPr lang="en-US" dirty="0"/>
          </a:p>
          <a:p>
            <a:pPr marL="185738" indent="0">
              <a:buNone/>
            </a:pPr>
            <a:r>
              <a:rPr lang="en-US" dirty="0"/>
              <a:t>The User Name and Display Name are required, and you cannot add a new user without this information. If you do not have some of the other information, such as Fax, you can use a space and a comma to indicate that the field should remain blank.</a:t>
            </a:r>
          </a:p>
          <a:p>
            <a:r>
              <a:rPr lang="en-US" b="1" dirty="0"/>
              <a:t>How small or large can the CSV file be? </a:t>
            </a:r>
            <a:endParaRPr lang="en-US" dirty="0"/>
          </a:p>
          <a:p>
            <a:pPr marL="185738" indent="0">
              <a:buNone/>
            </a:pPr>
            <a:r>
              <a:rPr lang="en-US" dirty="0"/>
              <a:t>The CSV file must have at least two rows. One is for the column headings (the user data column label) and one for the user. You cannot have more than 251 rows. If you need to import more than 250 users, you can create more than one CSV file. </a:t>
            </a: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59979087"/>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The </a:t>
            </a:r>
            <a:r>
              <a:rPr lang="en-US" b="1" dirty="0"/>
              <a:t>Get-</a:t>
            </a:r>
            <a:r>
              <a:rPr lang="en-US" b="1" dirty="0" err="1"/>
              <a:t>AzureADUser</a:t>
            </a:r>
            <a:r>
              <a:rPr lang="en-US" dirty="0"/>
              <a:t> cmdlet can be used to retrieve an individual user, or list of users. An individual user will be retrieved if the ObjectId or UserPrincipalName parameter is used.</a:t>
            </a:r>
          </a:p>
          <a:p>
            <a:pPr lvl="0"/>
            <a:r>
              <a:rPr lang="en-US" dirty="0"/>
              <a:t>The </a:t>
            </a:r>
            <a:r>
              <a:rPr lang="en-US" b="1" dirty="0"/>
              <a:t>New-</a:t>
            </a:r>
            <a:r>
              <a:rPr lang="en-US" b="1" dirty="0" err="1"/>
              <a:t>AzureADUser</a:t>
            </a:r>
            <a:r>
              <a:rPr lang="en-US" dirty="0"/>
              <a:t> cmdlet is used to create a new user in the Microsoft Online directory. To give the user access to services, they must also be assigned a license by using the </a:t>
            </a:r>
            <a:r>
              <a:rPr lang="en-US" dirty="0" err="1"/>
              <a:t>LicenseAssignment</a:t>
            </a:r>
            <a:r>
              <a:rPr lang="en-US" dirty="0"/>
              <a:t> parameter.</a:t>
            </a:r>
          </a:p>
          <a:p>
            <a:pPr lvl="0"/>
            <a:r>
              <a:rPr lang="en-US" dirty="0"/>
              <a:t>The </a:t>
            </a:r>
            <a:r>
              <a:rPr lang="en-US" b="1" dirty="0"/>
              <a:t>Remove-</a:t>
            </a:r>
            <a:r>
              <a:rPr lang="en-US" b="1" dirty="0" err="1"/>
              <a:t>AzureADUser</a:t>
            </a:r>
            <a:r>
              <a:rPr lang="en-US" dirty="0"/>
              <a:t> cmdlet is used to remove a user from the Microsoft Online directory. This cmdlet will delete the user, their licenses, and any other associated data.</a:t>
            </a:r>
          </a:p>
          <a:p>
            <a:pPr lvl="0"/>
            <a:r>
              <a:rPr lang="en-US" dirty="0"/>
              <a:t>The </a:t>
            </a:r>
            <a:r>
              <a:rPr lang="en-US" b="1" dirty="0"/>
              <a:t>Set-</a:t>
            </a:r>
            <a:r>
              <a:rPr lang="en-US" b="1" dirty="0" err="1"/>
              <a:t>AzureADUser</a:t>
            </a:r>
            <a:r>
              <a:rPr lang="en-US" dirty="0"/>
              <a:t> cmdlet is used to update a user object. Note that this cmdlet should be used for basic properties only. The licenses, password, and User Principal Name (UPN) for a user can be updated by using the </a:t>
            </a:r>
            <a:r>
              <a:rPr lang="en-US" b="1" dirty="0"/>
              <a:t>Set-</a:t>
            </a:r>
            <a:r>
              <a:rPr lang="en-US" b="1" dirty="0" err="1"/>
              <a:t>AzureADUserLicense</a:t>
            </a:r>
            <a:r>
              <a:rPr lang="en-US" dirty="0"/>
              <a:t>, </a:t>
            </a:r>
            <a:r>
              <a:rPr lang="en-US" b="1" dirty="0"/>
              <a:t>Set-</a:t>
            </a:r>
            <a:r>
              <a:rPr lang="en-US" b="1" dirty="0" err="1"/>
              <a:t>AzureADUserPassword</a:t>
            </a:r>
            <a:r>
              <a:rPr lang="en-US" dirty="0"/>
              <a:t>, and </a:t>
            </a:r>
            <a:r>
              <a:rPr lang="en-US" b="1" dirty="0"/>
              <a:t>Set-</a:t>
            </a:r>
            <a:r>
              <a:rPr lang="en-US" b="1" dirty="0" err="1"/>
              <a:t>AzureADUserPrincipalName</a:t>
            </a:r>
            <a:r>
              <a:rPr lang="en-US" dirty="0"/>
              <a:t> cmdlets respectively.</a:t>
            </a:r>
          </a:p>
          <a:p>
            <a:pPr lvl="0"/>
            <a:r>
              <a:rPr lang="en-US" dirty="0"/>
              <a:t>The </a:t>
            </a:r>
            <a:r>
              <a:rPr lang="en-US" b="1" dirty="0"/>
              <a:t>Set-</a:t>
            </a:r>
            <a:r>
              <a:rPr lang="en-US" b="1" dirty="0" err="1"/>
              <a:t>AzureADUserLicense</a:t>
            </a:r>
            <a:r>
              <a:rPr lang="en-US" dirty="0"/>
              <a:t> cmdlet can be used to adjust the licenses for a user. This can include adding a new license, removing a license, updating the license options, or any combination of these actions.</a:t>
            </a:r>
          </a:p>
          <a:p>
            <a:pPr lvl="0"/>
            <a:r>
              <a:rPr lang="en-US" dirty="0"/>
              <a:t>The </a:t>
            </a:r>
            <a:r>
              <a:rPr lang="en-US" b="1" dirty="0"/>
              <a:t>Set-</a:t>
            </a:r>
            <a:r>
              <a:rPr lang="en-US" b="1" dirty="0" err="1"/>
              <a:t>AzureADUserPassword</a:t>
            </a:r>
            <a:r>
              <a:rPr lang="en-US" b="1" dirty="0"/>
              <a:t> </a:t>
            </a:r>
            <a:r>
              <a:rPr lang="en-US" dirty="0"/>
              <a:t>cmdlet is used to change the password of a user. This cmdlet can only be used for users with standard identities.</a:t>
            </a:r>
          </a:p>
          <a:p>
            <a:pPr lvl="0"/>
            <a:r>
              <a:rPr lang="en-US" dirty="0"/>
              <a:t>The </a:t>
            </a:r>
            <a:r>
              <a:rPr lang="en-US" b="1" dirty="0"/>
              <a:t>Set-</a:t>
            </a:r>
            <a:r>
              <a:rPr lang="en-US" b="1" dirty="0" err="1"/>
              <a:t>AzureADUserPrincipalName</a:t>
            </a:r>
            <a:r>
              <a:rPr lang="en-US" dirty="0"/>
              <a:t> cmdlet is used to change the User Principal Name (user ID) of a user. This cmdlet can be used to move users between a federated and standard domain, which will result in their authentication type changing to that of the target domain.</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572686816"/>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678885955"/>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Microsoft 365, accounts can be restored within 30 days of deletion by using the </a:t>
            </a:r>
            <a:r>
              <a:rPr lang="en-US" b="1" dirty="0"/>
              <a:t>Restore Users</a:t>
            </a:r>
            <a:r>
              <a:rPr lang="en-US" dirty="0"/>
              <a:t> option on the </a:t>
            </a:r>
            <a:r>
              <a:rPr lang="en-US" b="1" dirty="0"/>
              <a:t>Deleted Users</a:t>
            </a:r>
            <a:r>
              <a:rPr lang="en-US" dirty="0"/>
              <a:t> page. </a:t>
            </a:r>
          </a:p>
        </p:txBody>
      </p:sp>
      <p:sp>
        <p:nvSpPr>
          <p:cNvPr id="6" name="Slide Number Placeholder 5"/>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88210412"/>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97917897"/>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11947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None/>
            </a:pPr>
            <a:r>
              <a:rPr lang="en-US" dirty="0"/>
              <a:t>Security groups created on-premises will replicate to Microsoft 365 by using DirSync. These security groups will appear only in the Microsoft 365 Admin Center and not in the Exchange Admin Center.</a:t>
            </a:r>
          </a:p>
          <a:p>
            <a:pPr marL="0" indent="0">
              <a:buNone/>
            </a:pPr>
            <a:r>
              <a:rPr lang="en-US" dirty="0"/>
              <a:t>Mail-enabled security or distribution groups created on-premises will replicate by using DirSync to Microsoft 365 and will appear in both the Microsoft 365 Admin Center (as read-only) and the Exchange Admin Center. </a:t>
            </a:r>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593619506"/>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09290153"/>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The </a:t>
            </a:r>
            <a:r>
              <a:rPr lang="en-US" b="1" dirty="0"/>
              <a:t>Add-</a:t>
            </a:r>
            <a:r>
              <a:rPr lang="en-US" b="1" dirty="0" err="1"/>
              <a:t>AzureADGroupMember</a:t>
            </a:r>
            <a:r>
              <a:rPr lang="en-US" dirty="0"/>
              <a:t> cmdlet is used to add members to a security group.</a:t>
            </a:r>
          </a:p>
          <a:p>
            <a:pPr marL="172800" indent="0">
              <a:buNone/>
            </a:pPr>
            <a:r>
              <a:rPr lang="en-US" dirty="0"/>
              <a:t>The new members can be either users or other security groups.</a:t>
            </a:r>
          </a:p>
          <a:p>
            <a:pPr lvl="0"/>
            <a:r>
              <a:rPr lang="en-US" dirty="0"/>
              <a:t>The </a:t>
            </a:r>
            <a:r>
              <a:rPr lang="en-US" b="1" dirty="0"/>
              <a:t>Get-</a:t>
            </a:r>
            <a:r>
              <a:rPr lang="en-US" b="1" dirty="0" err="1"/>
              <a:t>AzureADGroup</a:t>
            </a:r>
            <a:r>
              <a:rPr lang="en-US" b="1" dirty="0"/>
              <a:t> cmdlet </a:t>
            </a:r>
            <a:r>
              <a:rPr lang="en-US" dirty="0"/>
              <a:t>is used to retrieve groups from Microsoft Online.</a:t>
            </a:r>
          </a:p>
          <a:p>
            <a:pPr marL="172800" indent="0">
              <a:buNone/>
            </a:pPr>
            <a:r>
              <a:rPr lang="en-US" dirty="0"/>
              <a:t>This cmdlet can be used to return a single group (if ObjectId is passed in), or to search within all groups.</a:t>
            </a:r>
          </a:p>
          <a:p>
            <a:pPr lvl="0"/>
            <a:r>
              <a:rPr lang="en-US" dirty="0"/>
              <a:t>The </a:t>
            </a:r>
            <a:r>
              <a:rPr lang="en-US" b="1" dirty="0"/>
              <a:t>Get-</a:t>
            </a:r>
            <a:r>
              <a:rPr lang="en-US" b="1" dirty="0" err="1"/>
              <a:t>AzureADGroupMember</a:t>
            </a:r>
            <a:r>
              <a:rPr lang="en-US" b="1" dirty="0"/>
              <a:t> </a:t>
            </a:r>
            <a:r>
              <a:rPr lang="en-US" dirty="0"/>
              <a:t>cmdlet is used to retrieve members of the specified group. The members can be either users or groups.</a:t>
            </a:r>
          </a:p>
          <a:p>
            <a:pPr lvl="0"/>
            <a:r>
              <a:rPr lang="en-US" dirty="0"/>
              <a:t>The </a:t>
            </a:r>
            <a:r>
              <a:rPr lang="en-US" b="1" dirty="0"/>
              <a:t>New-</a:t>
            </a:r>
            <a:r>
              <a:rPr lang="en-US" b="1" dirty="0" err="1"/>
              <a:t>AzureADGroup</a:t>
            </a:r>
            <a:r>
              <a:rPr lang="en-US" dirty="0"/>
              <a:t> cmdlet is used to add a new security group to the Microsoft Online directory.</a:t>
            </a:r>
          </a:p>
          <a:p>
            <a:pPr lvl="0"/>
            <a:r>
              <a:rPr lang="en-US" dirty="0"/>
              <a:t>The </a:t>
            </a:r>
            <a:r>
              <a:rPr lang="en-US" b="1" dirty="0"/>
              <a:t>Remove-</a:t>
            </a:r>
            <a:r>
              <a:rPr lang="en-US" b="1" dirty="0" err="1"/>
              <a:t>AzureADGroup</a:t>
            </a:r>
            <a:r>
              <a:rPr lang="en-US" b="1" dirty="0"/>
              <a:t> </a:t>
            </a:r>
            <a:r>
              <a:rPr lang="en-US" dirty="0"/>
              <a:t>cmdlet is used to delete a group from the Microsoft Online directory.</a:t>
            </a:r>
          </a:p>
          <a:p>
            <a:pPr lvl="0"/>
            <a:r>
              <a:rPr lang="en-US" dirty="0"/>
              <a:t>The </a:t>
            </a:r>
            <a:r>
              <a:rPr lang="en-US" b="1" dirty="0"/>
              <a:t>Remove-</a:t>
            </a:r>
            <a:r>
              <a:rPr lang="en-US" b="1" dirty="0" err="1"/>
              <a:t>AzureADGroupMember</a:t>
            </a:r>
            <a:r>
              <a:rPr lang="en-US" dirty="0"/>
              <a:t> cmdlet is used to remove a member from a security group. This member can be either a user or a group.</a:t>
            </a:r>
          </a:p>
          <a:p>
            <a:pPr lvl="0"/>
            <a:r>
              <a:rPr lang="en-US" dirty="0"/>
              <a:t>The </a:t>
            </a:r>
            <a:r>
              <a:rPr lang="en-US" b="1" dirty="0"/>
              <a:t>Set-</a:t>
            </a:r>
            <a:r>
              <a:rPr lang="en-US" b="1" dirty="0" err="1"/>
              <a:t>AzureADGroup</a:t>
            </a:r>
            <a:r>
              <a:rPr lang="en-US" dirty="0"/>
              <a:t> cmdlet is used to update the properties of a security group.</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773467594"/>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24925602"/>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538429304"/>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606699747"/>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42937104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603557168"/>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801820801"/>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1676255"/>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a:t>Single Cloud Identity suitable for small and medium organizations with no significant need for on-premises Active Directory or applications.</a:t>
            </a:r>
          </a:p>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US" dirty="0"/>
              <a:t>Users authenticate with Microsoft 365 where their O365 identity is</a:t>
            </a:r>
          </a:p>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307847227"/>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authenticate with Microsoft 365 using the same user name and password they have in their on-premises Active Directory</a:t>
            </a:r>
          </a:p>
          <a:p>
            <a:r>
              <a:rPr lang="en-US" dirty="0"/>
              <a:t>The simplest way to enable authentication for on-premises directory objects in Azure AD. With password hash sync (PHS), you synchronize your on-premises Active Directory user account objects with Microsoft 365 and manage your users on-premises. Hashes of user passwords are synchronized from your on-premises Active Directory to Azure AD so that the users have the same password on-premises and in the cloud. When passwords are changed or reset on-premises, the new password hashes are synchronized to Azure AD so that your users can always use the same password for cloud resources and on-premises resources. The passwords are never sent to Azure AD or stored in Azure AD in clear text.</a:t>
            </a:r>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745236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bin"/><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p:custDataLst>
              <p:tags r:id="rId1"/>
            </p:custDataLst>
          </p:nvPr>
        </p:nvPicPr>
        <p:blipFill rotWithShape="1">
          <a:blip r:embed="rId5"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pic>
        <p:nvPicPr>
          <p:cNvPr id="8" name="M365CO19_ENT_Android_236" descr="Male business executive looking out office window with Android mobile device in hand.">
            <a:extLst>
              <a:ext uri="{FF2B5EF4-FFF2-40B4-BE49-F238E27FC236}">
                <a16:creationId xmlns:a16="http://schemas.microsoft.com/office/drawing/2014/main" id="{D748BDCD-CBC8-48D0-8CD7-217DC661903C}"/>
              </a:ext>
            </a:extLst>
          </p:cNvPr>
          <p:cNvPicPr>
            <a:picLocks noChangeAspect="1"/>
          </p:cNvPicPr>
          <p:nvPr userDrawn="1">
            <p:custDataLst>
              <p:tags r:id="rId2"/>
            </p:custDataLst>
          </p:nvPr>
        </p:nvPicPr>
        <p:blipFill rotWithShape="1">
          <a:blip r:embed="rId5"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1639386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7425163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680477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9579846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graphicFrame>
        <p:nvGraphicFramePr>
          <p:cNvPr id="3" name="Diagram 2">
            <a:extLst>
              <a:ext uri="{FF2B5EF4-FFF2-40B4-BE49-F238E27FC236}">
                <a16:creationId xmlns:a16="http://schemas.microsoft.com/office/drawing/2014/main" id="{535EA832-A1A7-41CD-8707-A69029427CB3}"/>
              </a:ext>
            </a:extLst>
          </p:cNvPr>
          <p:cNvGraphicFramePr/>
          <p:nvPr>
            <p:extLst>
              <p:ext uri="{D42A27DB-BD31-4B8C-83A1-F6EECF244321}">
                <p14:modId xmlns:p14="http://schemas.microsoft.com/office/powerpoint/2010/main" val="3304962475"/>
              </p:ext>
            </p:extLst>
          </p:nvPr>
        </p:nvGraphicFramePr>
        <p:xfrm>
          <a:off x="655636" y="1408114"/>
          <a:ext cx="10880724" cy="4701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92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ABF26A1-E35D-40CE-9C6A-6D9293AC9DE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5D58313F-9DE1-4E96-A788-2DBC72FED5E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9F7B2DF3-2C7C-490E-B6A4-FC8E9C8E88C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1DA964AC-4A55-4A27-8D2A-96D58EBA493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C44156B-E35B-4AA6-BAAD-A093BF79848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28C15B55-83BE-4F22-AB61-34F84B57745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55269273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60171604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722824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16295347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157822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21154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3845408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60688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55902008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95969435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51990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4198307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1703767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49865005"/>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84242106"/>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16449737"/>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4263306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45679601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3780908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6914219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219470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8487648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6732762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9535727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262300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4006074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52783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294638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52802927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593357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55477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4394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509169"/>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7265667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4420646"/>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718619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756595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006791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1279246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20010496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647685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Title and text side by side">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Learning Units covered in this Module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hasCustomPrompt="1"/>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r>
              <a:rPr lang="en-US" dirty="0"/>
              <a:t>Learning 1</a:t>
            </a:r>
          </a:p>
          <a:p>
            <a:r>
              <a:rPr lang="en-US" dirty="0"/>
              <a:t>Learning 2</a:t>
            </a:r>
          </a:p>
        </p:txBody>
      </p:sp>
    </p:spTree>
    <p:extLst>
      <p:ext uri="{BB962C8B-B14F-4D97-AF65-F5344CB8AC3E}">
        <p14:creationId xmlns:p14="http://schemas.microsoft.com/office/powerpoint/2010/main" val="302885699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p:custDataLst>
              <p:tags r:id="rId1"/>
            </p:custDataLst>
          </p:nvPr>
        </p:nvPicPr>
        <p:blipFill rotWithShape="1">
          <a:blip r:embed="rId4"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pic>
        <p:nvPicPr>
          <p:cNvPr id="6"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768ACCFB-85B2-49BD-B029-4FB8BACFEF3A}"/>
              </a:ext>
            </a:extLst>
          </p:cNvPr>
          <p:cNvPicPr>
            <a:picLocks noChangeAspect="1"/>
          </p:cNvPicPr>
          <p:nvPr userDrawn="1">
            <p:custDataLst>
              <p:tags r:id="rId2"/>
            </p:custDataLst>
          </p:nvPr>
        </p:nvPicPr>
        <p:blipFill rotWithShape="1">
          <a:blip r:embed="rId4"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130195165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BE528-B275-400E-B763-2BCC423DFD2A}"/>
              </a:ext>
            </a:extLst>
          </p:cNvPr>
          <p:cNvSpPr/>
          <p:nvPr userDrawn="1"/>
        </p:nvSpPr>
        <p:spPr bwMode="auto">
          <a:xfrm>
            <a:off x="5340096" y="0"/>
            <a:ext cx="685190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pic>
        <p:nvPicPr>
          <p:cNvPr id="6" name="Lab" descr="A close up of a sign&#10;">
            <a:extLst>
              <a:ext uri="{FF2B5EF4-FFF2-40B4-BE49-F238E27FC236}">
                <a16:creationId xmlns:a16="http://schemas.microsoft.com/office/drawing/2014/main" id="{3CC18814-2FD4-455E-BE9D-261594A348F8}"/>
              </a:ext>
            </a:extLst>
          </p:cNvPr>
          <p:cNvPicPr>
            <a:picLocks noChangeAspect="1"/>
          </p:cNvPicPr>
          <p:nvPr userDrawn="1">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32695473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a:stretch/>
        </p:blipFill>
        <p:spPr>
          <a:xfrm>
            <a:off x="5283518" y="0"/>
            <a:ext cx="6908482" cy="6858000"/>
          </a:xfrm>
          <a:prstGeom prst="rect">
            <a:avLst/>
          </a:prstGeom>
        </p:spPr>
      </p:pic>
      <p:pic>
        <p:nvPicPr>
          <p:cNvPr id="5" name="Multiple Question Marks" descr="Multiple Question Marks">
            <a:extLst>
              <a:ext uri="{FF2B5EF4-FFF2-40B4-BE49-F238E27FC236}">
                <a16:creationId xmlns:a16="http://schemas.microsoft.com/office/drawing/2014/main" id="{E4BC403A-47A5-40A0-91DE-796772000711}"/>
              </a:ext>
            </a:extLst>
          </p:cNvPr>
          <p:cNvPicPr>
            <a:picLocks noChangeAspect="1"/>
          </p:cNvPicPr>
          <p:nvPr userDrawn="1">
            <p:custDataLst>
              <p:tags r:id="rId2"/>
            </p:custDataLst>
          </p:nvPr>
        </p:nvPicPr>
        <p:blipFill rotWithShape="1">
          <a:blip r:embed="rId4">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204838450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464137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emf"/><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417234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 id="2147484057" r:id="rId19"/>
    <p:sldLayoutId id="2147484058" r:id="rId20"/>
    <p:sldLayoutId id="2147484059" r:id="rId21"/>
    <p:sldLayoutId id="2147484060" r:id="rId22"/>
    <p:sldLayoutId id="2147484061" r:id="rId23"/>
    <p:sldLayoutId id="2147484062" r:id="rId24"/>
    <p:sldLayoutId id="2147484063" r:id="rId25"/>
    <p:sldLayoutId id="2147484064" r:id="rId26"/>
    <p:sldLayoutId id="2147484065" r:id="rId27"/>
    <p:sldLayoutId id="2147484066" r:id="rId28"/>
    <p:sldLayoutId id="2147484067" r:id="rId29"/>
    <p:sldLayoutId id="2147484068" r:id="rId30"/>
    <p:sldLayoutId id="2147484069" r:id="rId31"/>
    <p:sldLayoutId id="2147484070" r:id="rId32"/>
    <p:sldLayoutId id="2147484071" r:id="rId33"/>
    <p:sldLayoutId id="2147484072" r:id="rId34"/>
    <p:sldLayoutId id="2147484073" r:id="rId35"/>
    <p:sldLayoutId id="2147484074" r:id="rId36"/>
    <p:sldLayoutId id="2147484075" r:id="rId37"/>
    <p:sldLayoutId id="2147484076" r:id="rId38"/>
    <p:sldLayoutId id="2147484077" r:id="rId39"/>
    <p:sldLayoutId id="2147484078" r:id="rId40"/>
    <p:sldLayoutId id="2147484079" r:id="rId41"/>
    <p:sldLayoutId id="2147484080" r:id="rId42"/>
    <p:sldLayoutId id="2147484081" r:id="rId43"/>
    <p:sldLayoutId id="2147484082" r:id="rId44"/>
    <p:sldLayoutId id="2147484083" r:id="rId45"/>
    <p:sldLayoutId id="2147484084" r:id="rId46"/>
    <p:sldLayoutId id="2147484085" r:id="rId47"/>
    <p:sldLayoutId id="2147484086" r:id="rId48"/>
    <p:sldLayoutId id="2147484087" r:id="rId49"/>
    <p:sldLayoutId id="2147484088" r:id="rId50"/>
    <p:sldLayoutId id="2147484089" r:id="rId51"/>
    <p:sldLayoutId id="2147484010" r:id="rId52"/>
    <p:sldLayoutId id="2147484036" r:id="rId53"/>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4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3.xml"/><Relationship Id="rId4" Type="http://schemas.openxmlformats.org/officeDocument/2006/relationships/image" Target="../media/image10.png"/></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How to administrate Identities and Groups in Microsoft 365</a:t>
            </a:r>
            <a:endParaRPr lang="nb-NO" dirty="0"/>
          </a:p>
        </p:txBody>
      </p:sp>
      <p:sp>
        <p:nvSpPr>
          <p:cNvPr id="9" name="Subtitle 8">
            <a:extLst>
              <a:ext uri="{FF2B5EF4-FFF2-40B4-BE49-F238E27FC236}">
                <a16:creationId xmlns:a16="http://schemas.microsoft.com/office/drawing/2014/main" id="{F9AC6803-ABF6-4C1C-82A7-EADFF63D2C1E}"/>
              </a:ext>
            </a:extLst>
          </p:cNvPr>
          <p:cNvSpPr>
            <a:spLocks noGrp="1"/>
          </p:cNvSpPr>
          <p:nvPr>
            <p:ph type="subTitle" idx="1"/>
          </p:nvPr>
        </p:nvSpPr>
        <p:spPr>
          <a:xfrm>
            <a:off x="655638" y="3895090"/>
            <a:ext cx="4352924" cy="311150"/>
          </a:xfrm>
        </p:spPr>
        <p:txBody>
          <a:bodyPr>
            <a:normAutofit lnSpcReduction="10000"/>
          </a:bodyPr>
          <a:lstStyle/>
          <a:p>
            <a:r>
              <a:rPr lang="en-US" dirty="0"/>
              <a:t>Speaker name</a:t>
            </a:r>
          </a:p>
        </p:txBody>
      </p:sp>
      <p:sp>
        <p:nvSpPr>
          <p:cNvPr id="6" name="Picture Placeholder 5">
            <a:extLst>
              <a:ext uri="{FF2B5EF4-FFF2-40B4-BE49-F238E27FC236}">
                <a16:creationId xmlns:a16="http://schemas.microsoft.com/office/drawing/2014/main" id="{6EE892C5-5E7D-4B43-B4B9-8E0E6FDFFDEA}"/>
              </a:ext>
            </a:extLst>
          </p:cNvPr>
          <p:cNvSpPr>
            <a:spLocks noGrp="1"/>
          </p:cNvSpPr>
          <p:nvPr>
            <p:ph type="pic" sz="quarter" idx="17"/>
          </p:nvPr>
        </p:nvSpPr>
        <p:spPr/>
      </p:sp>
    </p:spTree>
    <p:extLst>
      <p:ext uri="{BB962C8B-B14F-4D97-AF65-F5344CB8AC3E}">
        <p14:creationId xmlns:p14="http://schemas.microsoft.com/office/powerpoint/2010/main" val="3103786139"/>
      </p:ext>
    </p:extLst>
  </p:cSld>
  <p:clrMapOvr>
    <a:masterClrMapping/>
  </p:clrMapOvr>
</p:sld>
</file>

<file path=ppt/slides/slide10.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891160" y="4417866"/>
            <a:ext cx="6146894" cy="1900554"/>
            <a:chOff x="6414458" y="4683927"/>
            <a:chExt cx="5341249" cy="1901049"/>
          </a:xfrm>
          <a:solidFill>
            <a:srgbClr val="3B2E58"/>
          </a:solidFill>
        </p:grpSpPr>
        <p:sp>
          <p:nvSpPr>
            <p:cNvPr id="36" name="Rectangle 35"/>
            <p:cNvSpPr/>
            <p:nvPr/>
          </p:nvSpPr>
          <p:spPr bwMode="auto">
            <a:xfrm>
              <a:off x="6414458" y="4683927"/>
              <a:ext cx="5341249" cy="190104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TextBox 25"/>
            <p:cNvSpPr txBox="1"/>
            <p:nvPr/>
          </p:nvSpPr>
          <p:spPr>
            <a:xfrm>
              <a:off x="6451903" y="4769866"/>
              <a:ext cx="1790281" cy="246221"/>
            </a:xfrm>
            <a:prstGeom prst="rect">
              <a:avLst/>
            </a:prstGeom>
            <a:grpFill/>
          </p:spPr>
          <p:txBody>
            <a:bodyPr wrap="square" lIns="0" tIns="0" rIns="0" bIns="0" rtlCol="0">
              <a:spAutoFit/>
            </a:bodyPr>
            <a:lstStyle/>
            <a:p>
              <a:pPr marL="0" marR="0" lvl="0" indent="0" algn="l" defTabSz="1218387" rtl="0" eaLnBrk="1" fontAlgn="auto" latinLnBrk="0" hangingPunct="1">
                <a:lnSpc>
                  <a:spcPct val="80000"/>
                </a:lnSpc>
                <a:spcBef>
                  <a:spcPts val="0"/>
                </a:spcBef>
                <a:spcAft>
                  <a:spcPts val="0"/>
                </a:spcAft>
                <a:buClrTx/>
                <a:buSzPct val="80000"/>
                <a:buFontTx/>
                <a:buNone/>
                <a:tabLst/>
                <a:defRPr/>
              </a:pPr>
              <a:r>
                <a:rPr kumimoji="0" lang="en-US" sz="19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On-premises</a:t>
              </a:r>
            </a:p>
          </p:txBody>
        </p:sp>
      </p:grpSp>
      <p:sp>
        <p:nvSpPr>
          <p:cNvPr id="57" name="Rectangle 56"/>
          <p:cNvSpPr/>
          <p:nvPr/>
        </p:nvSpPr>
        <p:spPr bwMode="auto">
          <a:xfrm>
            <a:off x="701317" y="1246041"/>
            <a:ext cx="2914654" cy="2413480"/>
          </a:xfrm>
          <a:prstGeom prst="rect">
            <a:avLst/>
          </a:prstGeom>
          <a:solidFill>
            <a:schemeClr val="accent1">
              <a:alpha val="1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048" y="1219200"/>
            <a:ext cx="1585349" cy="548497"/>
          </a:xfrm>
          <a:prstGeom prst="rect">
            <a:avLst/>
          </a:prstGeom>
        </p:spPr>
      </p:pic>
      <p:sp>
        <p:nvSpPr>
          <p:cNvPr id="6" name="Title 5"/>
          <p:cNvSpPr>
            <a:spLocks noGrp="1"/>
          </p:cNvSpPr>
          <p:nvPr>
            <p:ph type="title" idx="4294967295"/>
          </p:nvPr>
        </p:nvSpPr>
        <p:spPr>
          <a:xfrm>
            <a:off x="0" y="320675"/>
            <a:ext cx="10880725" cy="460375"/>
          </a:xfrm>
        </p:spPr>
        <p:txBody>
          <a:bodyPr/>
          <a:lstStyle/>
          <a:p>
            <a:r>
              <a:rPr lang="en-US">
                <a:solidFill>
                  <a:schemeClr val="bg1"/>
                </a:solidFill>
              </a:rPr>
              <a:t>Federated Identity</a:t>
            </a:r>
            <a:endParaRPr lang="en-US" dirty="0">
              <a:solidFill>
                <a:schemeClr val="bg1"/>
              </a:solidFill>
            </a:endParaRPr>
          </a:p>
        </p:txBody>
      </p:sp>
      <p:grpSp>
        <p:nvGrpSpPr>
          <p:cNvPr id="11" name="Group 10"/>
          <p:cNvGrpSpPr/>
          <p:nvPr/>
        </p:nvGrpSpPr>
        <p:grpSpPr>
          <a:xfrm>
            <a:off x="9261964" y="3534679"/>
            <a:ext cx="2412151" cy="2542689"/>
            <a:chOff x="6431280" y="3800509"/>
            <a:chExt cx="2702236" cy="2543351"/>
          </a:xfrm>
          <a:solidFill>
            <a:srgbClr val="8661C5"/>
          </a:solidFill>
        </p:grpSpPr>
        <p:sp>
          <p:nvSpPr>
            <p:cNvPr id="29" name="Down Arrow 28"/>
            <p:cNvSpPr/>
            <p:nvPr/>
          </p:nvSpPr>
          <p:spPr bwMode="auto">
            <a:xfrm rot="10800000">
              <a:off x="6517264" y="3800509"/>
              <a:ext cx="480668" cy="1620825"/>
            </a:xfrm>
            <a:prstGeom prst="downArrow">
              <a:avLst>
                <a:gd name="adj1" fmla="val 42122"/>
                <a:gd name="adj2" fmla="val 620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58" name="Group 57"/>
            <p:cNvGrpSpPr/>
            <p:nvPr/>
          </p:nvGrpSpPr>
          <p:grpSpPr>
            <a:xfrm>
              <a:off x="6431280" y="5401412"/>
              <a:ext cx="2702236" cy="942448"/>
              <a:chOff x="2018478" y="4641068"/>
              <a:chExt cx="2708199" cy="1474585"/>
            </a:xfrm>
            <a:grpFill/>
          </p:grpSpPr>
          <p:sp>
            <p:nvSpPr>
              <p:cNvPr id="59" name="Rectangle 58"/>
              <p:cNvSpPr/>
              <p:nvPr/>
            </p:nvSpPr>
            <p:spPr bwMode="auto">
              <a:xfrm>
                <a:off x="2018478" y="4641068"/>
                <a:ext cx="2708199" cy="147458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0" name="TextBox 59"/>
              <p:cNvSpPr txBox="1"/>
              <p:nvPr/>
            </p:nvSpPr>
            <p:spPr>
              <a:xfrm>
                <a:off x="2104652" y="5119832"/>
                <a:ext cx="2482637" cy="433402"/>
              </a:xfrm>
              <a:prstGeom prst="rect">
                <a:avLst/>
              </a:prstGeom>
              <a:grpFill/>
            </p:spPr>
            <p:txBody>
              <a:bodyPr wrap="square" lIns="0" tIns="0" rIns="0" bIns="0" rtlCol="0">
                <a:spAutoFit/>
              </a:bodyPr>
              <a:lstStyle/>
              <a:p>
                <a:pPr marL="0" marR="0" lvl="0" indent="0" algn="ctr" defTabSz="1218387" rtl="0" eaLnBrk="1" fontAlgn="auto" latinLnBrk="0" hangingPunct="1">
                  <a:lnSpc>
                    <a:spcPct val="10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Active Directory</a:t>
                </a:r>
              </a:p>
            </p:txBody>
          </p:sp>
        </p:grpSp>
        <p:sp>
          <p:nvSpPr>
            <p:cNvPr id="69" name="TextBox 68"/>
            <p:cNvSpPr txBox="1"/>
            <p:nvPr/>
          </p:nvSpPr>
          <p:spPr>
            <a:xfrm>
              <a:off x="6885610" y="4970320"/>
              <a:ext cx="2108824" cy="381693"/>
            </a:xfrm>
            <a:prstGeom prst="rect">
              <a:avLst/>
            </a:prstGeom>
            <a:solidFill>
              <a:srgbClr val="3B2E58"/>
            </a:solid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lang="en-US" sz="1600" dirty="0">
                  <a:gradFill>
                    <a:gsLst>
                      <a:gs pos="0">
                        <a:srgbClr val="FFFFFF"/>
                      </a:gs>
                      <a:gs pos="100000">
                        <a:srgbClr val="FFFFFF"/>
                      </a:gs>
                    </a:gsLst>
                    <a:lin ang="5400000" scaled="0"/>
                  </a:gradFill>
                  <a:latin typeface="Segoe UI"/>
                </a:rPr>
                <a:t>Azure AD Connect</a:t>
              </a: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12" name="Group 11"/>
          <p:cNvGrpSpPr/>
          <p:nvPr/>
        </p:nvGrpSpPr>
        <p:grpSpPr>
          <a:xfrm>
            <a:off x="5891161" y="1247720"/>
            <a:ext cx="6146892" cy="2415622"/>
            <a:chOff x="4389120" y="1634063"/>
            <a:chExt cx="6148493" cy="2416252"/>
          </a:xfrm>
        </p:grpSpPr>
        <p:grpSp>
          <p:nvGrpSpPr>
            <p:cNvPr id="3" name="Group 2"/>
            <p:cNvGrpSpPr/>
            <p:nvPr/>
          </p:nvGrpSpPr>
          <p:grpSpPr>
            <a:xfrm>
              <a:off x="4389120" y="1634063"/>
              <a:ext cx="6148493" cy="2416252"/>
              <a:chOff x="5575659" y="1084864"/>
              <a:chExt cx="6149365" cy="1831752"/>
            </a:xfrm>
          </p:grpSpPr>
          <p:sp>
            <p:nvSpPr>
              <p:cNvPr id="4" name="Rectangle 3"/>
              <p:cNvSpPr/>
              <p:nvPr/>
            </p:nvSpPr>
            <p:spPr bwMode="auto">
              <a:xfrm>
                <a:off x="5575659" y="1084864"/>
                <a:ext cx="6149365" cy="1831752"/>
              </a:xfrm>
              <a:prstGeom prst="rect">
                <a:avLst/>
              </a:prstGeom>
              <a:solidFill>
                <a:srgbClr val="00B0F0">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9" name="Rectangle 38"/>
              <p:cNvSpPr/>
              <p:nvPr/>
            </p:nvSpPr>
            <p:spPr bwMode="auto">
              <a:xfrm>
                <a:off x="7247248" y="1488146"/>
                <a:ext cx="2581493" cy="133097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r>
                  <a:rPr kumimoji="0" lang="en-US" sz="19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Azure AD</a:t>
                </a:r>
              </a:p>
            </p:txBody>
          </p:sp>
        </p:grpSp>
        <p:grpSp>
          <p:nvGrpSpPr>
            <p:cNvPr id="30" name="Group 29"/>
            <p:cNvGrpSpPr/>
            <p:nvPr/>
          </p:nvGrpSpPr>
          <p:grpSpPr>
            <a:xfrm>
              <a:off x="5052308" y="2166029"/>
              <a:ext cx="5124095" cy="1718649"/>
              <a:chOff x="4419733" y="2003257"/>
              <a:chExt cx="5226845" cy="1753112"/>
            </a:xfrm>
          </p:grpSpPr>
          <p:grpSp>
            <p:nvGrpSpPr>
              <p:cNvPr id="34" name="Group 33"/>
              <p:cNvGrpSpPr/>
              <p:nvPr/>
            </p:nvGrpSpPr>
            <p:grpSpPr>
              <a:xfrm>
                <a:off x="8095353" y="2349405"/>
                <a:ext cx="789225" cy="197428"/>
                <a:chOff x="4571341" y="3662771"/>
                <a:chExt cx="789225" cy="197428"/>
              </a:xfrm>
              <a:solidFill>
                <a:schemeClr val="tx1"/>
              </a:solidFill>
            </p:grpSpPr>
            <p:sp>
              <p:nvSpPr>
                <p:cNvPr id="54" name="Oval 53"/>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5" name="Straight Connector 54"/>
                <p:cNvCxnSpPr>
                  <a:endCxn id="54"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8112184" y="2003257"/>
                <a:ext cx="880881"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OAuth2</a:t>
                </a:r>
              </a:p>
            </p:txBody>
          </p:sp>
          <p:grpSp>
            <p:nvGrpSpPr>
              <p:cNvPr id="37" name="Group 36"/>
              <p:cNvGrpSpPr/>
              <p:nvPr/>
            </p:nvGrpSpPr>
            <p:grpSpPr>
              <a:xfrm>
                <a:off x="8095353" y="2952569"/>
                <a:ext cx="789225" cy="197428"/>
                <a:chOff x="4571341" y="3662771"/>
                <a:chExt cx="789225" cy="197428"/>
              </a:xfrm>
              <a:solidFill>
                <a:schemeClr val="tx1"/>
              </a:solidFill>
            </p:grpSpPr>
            <p:sp>
              <p:nvSpPr>
                <p:cNvPr id="52" name="Oval 51"/>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3" name="Straight Connector 52"/>
                <p:cNvCxnSpPr>
                  <a:endCxn id="52"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8112184" y="2606421"/>
                <a:ext cx="904415"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SAML-P</a:t>
                </a:r>
              </a:p>
            </p:txBody>
          </p:sp>
          <p:grpSp>
            <p:nvGrpSpPr>
              <p:cNvPr id="44" name="Group 43"/>
              <p:cNvGrpSpPr/>
              <p:nvPr/>
            </p:nvGrpSpPr>
            <p:grpSpPr>
              <a:xfrm>
                <a:off x="8095353" y="3558941"/>
                <a:ext cx="789225" cy="197428"/>
                <a:chOff x="4571341" y="3662771"/>
                <a:chExt cx="789225" cy="197428"/>
              </a:xfrm>
              <a:solidFill>
                <a:schemeClr val="tx1"/>
              </a:solidFill>
            </p:grpSpPr>
            <p:sp>
              <p:nvSpPr>
                <p:cNvPr id="50" name="Oval 49"/>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1" name="Straight Connector 50"/>
                <p:cNvCxnSpPr>
                  <a:endCxn id="50" idx="2"/>
                </p:cNvCxnSpPr>
                <p:nvPr/>
              </p:nvCxnSpPr>
              <p:spPr>
                <a:xfrm>
                  <a:off x="4571341" y="3756290"/>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8112184" y="3212792"/>
                <a:ext cx="1534394"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WS-Federation</a:t>
                </a:r>
              </a:p>
            </p:txBody>
          </p:sp>
          <p:grpSp>
            <p:nvGrpSpPr>
              <p:cNvPr id="46" name="Group 45"/>
              <p:cNvGrpSpPr/>
              <p:nvPr/>
            </p:nvGrpSpPr>
            <p:grpSpPr>
              <a:xfrm>
                <a:off x="4680410" y="2910813"/>
                <a:ext cx="791326" cy="197428"/>
                <a:chOff x="1156398" y="2399613"/>
                <a:chExt cx="791326" cy="197428"/>
              </a:xfrm>
              <a:solidFill>
                <a:schemeClr val="tx1"/>
              </a:solidFill>
            </p:grpSpPr>
            <p:sp>
              <p:nvSpPr>
                <p:cNvPr id="48" name="Oval 47"/>
                <p:cNvSpPr/>
                <p:nvPr/>
              </p:nvSpPr>
              <p:spPr>
                <a:xfrm>
                  <a:off x="1156398" y="2399613"/>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49" name="Straight Connector 48"/>
                <p:cNvCxnSpPr/>
                <p:nvPr/>
              </p:nvCxnSpPr>
              <p:spPr>
                <a:xfrm>
                  <a:off x="1355927" y="249385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4419733" y="2580331"/>
                <a:ext cx="1047082"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Metadata</a:t>
                </a:r>
              </a:p>
            </p:txBody>
          </p:sp>
        </p:grpSp>
        <p:grpSp>
          <p:nvGrpSpPr>
            <p:cNvPr id="71" name="Group 70"/>
            <p:cNvGrpSpPr/>
            <p:nvPr/>
          </p:nvGrpSpPr>
          <p:grpSpPr>
            <a:xfrm>
              <a:off x="5011115" y="3351355"/>
              <a:ext cx="1075215" cy="509618"/>
              <a:chOff x="3246437" y="3155390"/>
              <a:chExt cx="1096775" cy="519837"/>
            </a:xfrm>
          </p:grpSpPr>
          <p:grpSp>
            <p:nvGrpSpPr>
              <p:cNvPr id="72" name="Group 71"/>
              <p:cNvGrpSpPr/>
              <p:nvPr/>
            </p:nvGrpSpPr>
            <p:grpSpPr>
              <a:xfrm flipH="1">
                <a:off x="3551237" y="3477799"/>
                <a:ext cx="789225" cy="197428"/>
                <a:chOff x="4572000" y="3022238"/>
                <a:chExt cx="789225" cy="197428"/>
              </a:xfrm>
              <a:solidFill>
                <a:schemeClr val="tx1"/>
              </a:solidFill>
            </p:grpSpPr>
            <p:sp>
              <p:nvSpPr>
                <p:cNvPr id="74" name="Oval 73"/>
                <p:cNvSpPr/>
                <p:nvPr/>
              </p:nvSpPr>
              <p:spPr>
                <a:xfrm>
                  <a:off x="5163797" y="3022238"/>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75" name="Straight Connector 74"/>
                <p:cNvCxnSpPr>
                  <a:endCxn id="74" idx="2"/>
                </p:cNvCxnSpPr>
                <p:nvPr/>
              </p:nvCxnSpPr>
              <p:spPr>
                <a:xfrm>
                  <a:off x="4572000" y="3115757"/>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3246437" y="3155390"/>
                <a:ext cx="1096775" cy="338554"/>
              </a:xfrm>
              <a:prstGeom prst="rect">
                <a:avLst/>
              </a:prstGeom>
              <a:noFill/>
            </p:spPr>
            <p:txBody>
              <a:bodyPr wrap="none" rtlCol="0">
                <a:spAutoFit/>
              </a:bodyPr>
              <a:lstStyle/>
              <a:p>
                <a:pPr marL="0" marR="0" lvl="0" indent="0" algn="r"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Graph API</a:t>
                </a:r>
              </a:p>
            </p:txBody>
          </p:sp>
        </p:grpSp>
      </p:grpSp>
      <p:grpSp>
        <p:nvGrpSpPr>
          <p:cNvPr id="83" name="Group 82"/>
          <p:cNvGrpSpPr/>
          <p:nvPr/>
        </p:nvGrpSpPr>
        <p:grpSpPr>
          <a:xfrm>
            <a:off x="6256556" y="5091497"/>
            <a:ext cx="2672521" cy="942203"/>
            <a:chOff x="2018478" y="4572884"/>
            <a:chExt cx="2366989" cy="1474586"/>
          </a:xfrm>
        </p:grpSpPr>
        <p:sp>
          <p:nvSpPr>
            <p:cNvPr id="85" name="Rectangle 84"/>
            <p:cNvSpPr/>
            <p:nvPr/>
          </p:nvSpPr>
          <p:spPr bwMode="auto">
            <a:xfrm>
              <a:off x="2018478" y="4572884"/>
              <a:ext cx="2366989" cy="1474586"/>
            </a:xfrm>
            <a:prstGeom prst="rect">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TextBox 85"/>
            <p:cNvSpPr txBox="1"/>
            <p:nvPr/>
          </p:nvSpPr>
          <p:spPr>
            <a:xfrm>
              <a:off x="2180970" y="4730736"/>
              <a:ext cx="2012071" cy="1299941"/>
            </a:xfrm>
            <a:prstGeom prst="rect">
              <a:avLst/>
            </a:prstGeom>
            <a:noFill/>
          </p:spPr>
          <p:txBody>
            <a:bodyPr wrap="square" lIns="0" tIns="0" rIns="0" bIns="0" rtlCol="0">
              <a:spAutoFit/>
            </a:bodyPr>
            <a:lstStyle/>
            <a:p>
              <a:pPr marL="0" marR="0" lvl="0" indent="0" algn="l" defTabSz="1218387" rtl="0" eaLnBrk="1" fontAlgn="auto" latinLnBrk="0" hangingPunct="1">
                <a:lnSpc>
                  <a:spcPct val="10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Active Directory Federation Services </a:t>
              </a:r>
            </a:p>
            <a:p>
              <a:pPr marL="0" marR="0" lvl="0" indent="0" algn="l" defTabSz="1218387" rtl="0" eaLnBrk="1" fontAlgn="auto" latinLnBrk="0" hangingPunct="1">
                <a:lnSpc>
                  <a:spcPct val="10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(AD FS) </a:t>
              </a:r>
            </a:p>
          </p:txBody>
        </p:sp>
      </p:grpSp>
      <p:sp>
        <p:nvSpPr>
          <p:cNvPr id="2" name="Rectangle 1"/>
          <p:cNvSpPr/>
          <p:nvPr/>
        </p:nvSpPr>
        <p:spPr bwMode="auto">
          <a:xfrm>
            <a:off x="1143736" y="2352265"/>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Office Activation Service</a:t>
            </a:r>
          </a:p>
        </p:txBody>
      </p:sp>
      <p:sp>
        <p:nvSpPr>
          <p:cNvPr id="61" name="Rectangle 60"/>
          <p:cNvSpPr/>
          <p:nvPr/>
        </p:nvSpPr>
        <p:spPr bwMode="auto">
          <a:xfrm>
            <a:off x="1143736" y="1909748"/>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 365 Admin Portal</a:t>
            </a:r>
          </a:p>
        </p:txBody>
      </p:sp>
      <p:sp>
        <p:nvSpPr>
          <p:cNvPr id="63" name="Rectangle 62"/>
          <p:cNvSpPr/>
          <p:nvPr/>
        </p:nvSpPr>
        <p:spPr bwMode="auto">
          <a:xfrm>
            <a:off x="1144341" y="2795219"/>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Exchange Mailbox Access</a:t>
            </a:r>
          </a:p>
        </p:txBody>
      </p:sp>
      <p:sp>
        <p:nvSpPr>
          <p:cNvPr id="64" name="Rectangle 63"/>
          <p:cNvSpPr/>
          <p:nvPr/>
        </p:nvSpPr>
        <p:spPr bwMode="auto">
          <a:xfrm>
            <a:off x="1143736" y="3235654"/>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341330" y="4566798"/>
            <a:ext cx="1811536" cy="1811536"/>
          </a:xfrm>
          <a:prstGeom prst="rect">
            <a:avLst/>
          </a:prstGeom>
        </p:spPr>
      </p:pic>
      <p:sp>
        <p:nvSpPr>
          <p:cNvPr id="66" name="Down Arrow 65"/>
          <p:cNvSpPr/>
          <p:nvPr/>
        </p:nvSpPr>
        <p:spPr bwMode="auto">
          <a:xfrm rot="10800000">
            <a:off x="2023180" y="3686362"/>
            <a:ext cx="480543" cy="875668"/>
          </a:xfrm>
          <a:prstGeom prst="downArrow">
            <a:avLst>
              <a:gd name="adj1" fmla="val 42122"/>
              <a:gd name="adj2" fmla="val 6208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7" name="TextBox 66"/>
          <p:cNvSpPr txBox="1"/>
          <p:nvPr/>
        </p:nvSpPr>
        <p:spPr>
          <a:xfrm>
            <a:off x="3713439" y="4642944"/>
            <a:ext cx="1672132" cy="381544"/>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Authentication</a:t>
            </a:r>
            <a:endPar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8" name="TextBox 67"/>
          <p:cNvSpPr txBox="1"/>
          <p:nvPr/>
        </p:nvSpPr>
        <p:spPr>
          <a:xfrm rot="16200000">
            <a:off x="102531" y="2533002"/>
            <a:ext cx="1672132" cy="406159"/>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Authorization</a:t>
            </a:r>
          </a:p>
        </p:txBody>
      </p:sp>
      <p:sp>
        <p:nvSpPr>
          <p:cNvPr id="70" name="TextBox 69"/>
          <p:cNvSpPr txBox="1"/>
          <p:nvPr/>
        </p:nvSpPr>
        <p:spPr>
          <a:xfrm>
            <a:off x="6172200" y="1371600"/>
            <a:ext cx="1905000" cy="369332"/>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Segoe UI"/>
                <a:ea typeface="+mn-ea"/>
                <a:cs typeface="+mn-cs"/>
              </a:rPr>
              <a:t>Microsoft</a:t>
            </a: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r>
              <a:rPr kumimoji="0" lang="en-US" sz="1800" b="0" i="0" u="none" strike="noStrike" kern="1200" cap="none" spc="0" normalizeH="0" baseline="0" noProof="0" dirty="0">
                <a:ln>
                  <a:noFill/>
                </a:ln>
                <a:solidFill>
                  <a:schemeClr val="bg1"/>
                </a:solidFill>
                <a:effectLst/>
                <a:uLnTx/>
                <a:uFillTx/>
                <a:latin typeface="Segoe UI"/>
                <a:ea typeface="+mn-ea"/>
                <a:cs typeface="+mn-cs"/>
              </a:rPr>
              <a:t>Azure</a:t>
            </a: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13" name="Right Arrow 12"/>
          <p:cNvSpPr/>
          <p:nvPr/>
        </p:nvSpPr>
        <p:spPr>
          <a:xfrm>
            <a:off x="2961987" y="5068943"/>
            <a:ext cx="3196287" cy="484632"/>
          </a:xfrm>
          <a:prstGeom prst="rightArrow">
            <a:avLst/>
          </a:prstGeom>
          <a:solidFill>
            <a:schemeClr val="bg2">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Left Arrow 13"/>
          <p:cNvSpPr/>
          <p:nvPr/>
        </p:nvSpPr>
        <p:spPr>
          <a:xfrm>
            <a:off x="2961987" y="5640960"/>
            <a:ext cx="3134014" cy="484632"/>
          </a:xfrm>
          <a:prstGeom prst="lef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TextBox 14"/>
          <p:cNvSpPr txBox="1"/>
          <p:nvPr/>
        </p:nvSpPr>
        <p:spPr>
          <a:xfrm>
            <a:off x="3232537" y="4833716"/>
            <a:ext cx="745238" cy="461665"/>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a:ea typeface="+mn-ea"/>
                <a:cs typeface="+mn-cs"/>
              </a:rPr>
              <a:t>1</a:t>
            </a:r>
          </a:p>
        </p:txBody>
      </p:sp>
      <p:sp>
        <p:nvSpPr>
          <p:cNvPr id="16" name="TextBox 15"/>
          <p:cNvSpPr txBox="1"/>
          <p:nvPr/>
        </p:nvSpPr>
        <p:spPr>
          <a:xfrm>
            <a:off x="3251148" y="5916669"/>
            <a:ext cx="492323" cy="461665"/>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a:ea typeface="+mn-ea"/>
                <a:cs typeface="+mn-cs"/>
              </a:rPr>
              <a:t>2</a:t>
            </a:r>
          </a:p>
        </p:txBody>
      </p:sp>
      <p:cxnSp>
        <p:nvCxnSpPr>
          <p:cNvPr id="18" name="Straight Arrow Connector 17"/>
          <p:cNvCxnSpPr/>
          <p:nvPr/>
        </p:nvCxnSpPr>
        <p:spPr>
          <a:xfrm flipH="1">
            <a:off x="8964607" y="5640960"/>
            <a:ext cx="29735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9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0B3C67-E4D0-446E-BC12-5EED27D4E2C5}"/>
              </a:ext>
            </a:extLst>
          </p:cNvPr>
          <p:cNvSpPr>
            <a:spLocks noGrp="1"/>
          </p:cNvSpPr>
          <p:nvPr>
            <p:ph type="title"/>
          </p:nvPr>
        </p:nvSpPr>
        <p:spPr>
          <a:xfrm>
            <a:off x="655638" y="2979777"/>
            <a:ext cx="9015411" cy="604798"/>
          </a:xfrm>
        </p:spPr>
        <p:txBody>
          <a:bodyPr/>
          <a:lstStyle/>
          <a:p>
            <a:r>
              <a:rPr lang="en-US" dirty="0"/>
              <a:t>Administrating Identities in Microsoft 365</a:t>
            </a:r>
          </a:p>
        </p:txBody>
      </p:sp>
    </p:spTree>
    <p:extLst>
      <p:ext uri="{BB962C8B-B14F-4D97-AF65-F5344CB8AC3E}">
        <p14:creationId xmlns:p14="http://schemas.microsoft.com/office/powerpoint/2010/main" val="532967723"/>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5320" y="630936"/>
            <a:ext cx="3114650" cy="5596826"/>
          </a:xfrm>
        </p:spPr>
        <p:txBody>
          <a:bodyPr vert="horz" wrap="square" lIns="0" tIns="0" rIns="0" bIns="0" rtlCol="0" anchor="ctr">
            <a:normAutofit/>
          </a:bodyPr>
          <a:lstStyle/>
          <a:p>
            <a:r>
              <a:rPr lang="en-US"/>
              <a:t>Creating or Editing Users</a:t>
            </a:r>
          </a:p>
        </p:txBody>
      </p:sp>
      <p:sp>
        <p:nvSpPr>
          <p:cNvPr id="12" name="Text Placeholder 11">
            <a:extLst>
              <a:ext uri="{FF2B5EF4-FFF2-40B4-BE49-F238E27FC236}">
                <a16:creationId xmlns:a16="http://schemas.microsoft.com/office/drawing/2014/main" id="{34028F17-DCD5-4900-8636-42EF83E210BC}"/>
              </a:ext>
            </a:extLst>
          </p:cNvPr>
          <p:cNvSpPr>
            <a:spLocks noGrp="1"/>
          </p:cNvSpPr>
          <p:nvPr>
            <p:ph type="body" sz="quarter" idx="10"/>
          </p:nvPr>
        </p:nvSpPr>
        <p:spPr>
          <a:xfrm>
            <a:off x="5008563" y="630238"/>
            <a:ext cx="6527800" cy="5597525"/>
          </a:xfrm>
        </p:spPr>
        <p:txBody>
          <a:bodyPr anchor="ctr">
            <a:normAutofit/>
          </a:bodyPr>
          <a:lstStyle/>
          <a:p>
            <a:pPr lvl="0"/>
            <a:r>
              <a:rPr lang="en-US" dirty="0"/>
              <a:t>Create, edit, and license users individually or in bulk:  </a:t>
            </a:r>
          </a:p>
          <a:p>
            <a:pPr lvl="1"/>
            <a:r>
              <a:rPr lang="en-US" dirty="0"/>
              <a:t>From the Microsoft 365 Admin Center</a:t>
            </a:r>
          </a:p>
          <a:p>
            <a:pPr lvl="1"/>
            <a:r>
              <a:rPr lang="en-US" dirty="0"/>
              <a:t>From a comma-separated Value (CSV) file</a:t>
            </a:r>
          </a:p>
          <a:p>
            <a:pPr lvl="1"/>
            <a:r>
              <a:rPr lang="en-US" dirty="0"/>
              <a:t>Through Windows PowerShell</a:t>
            </a:r>
          </a:p>
          <a:p>
            <a:pPr lvl="1"/>
            <a:r>
              <a:rPr lang="en-US" dirty="0"/>
              <a:t>Through Directory Synchronization</a:t>
            </a:r>
          </a:p>
          <a:p>
            <a:endParaRPr lang="en-US" dirty="0"/>
          </a:p>
        </p:txBody>
      </p:sp>
    </p:spTree>
    <p:extLst>
      <p:ext uri="{BB962C8B-B14F-4D97-AF65-F5344CB8AC3E}">
        <p14:creationId xmlns:p14="http://schemas.microsoft.com/office/powerpoint/2010/main" val="185214221"/>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Users Through Microsoft 365 Admin Center</a:t>
            </a:r>
            <a:endParaRPr lang="pt-BR" dirty="0"/>
          </a:p>
        </p:txBody>
      </p:sp>
      <p:pic>
        <p:nvPicPr>
          <p:cNvPr id="3" name="Picture 2">
            <a:extLst>
              <a:ext uri="{FF2B5EF4-FFF2-40B4-BE49-F238E27FC236}">
                <a16:creationId xmlns:a16="http://schemas.microsoft.com/office/drawing/2014/main" id="{3BA77B1C-CBA8-49AA-A303-933CC8D2B90D}"/>
              </a:ext>
            </a:extLst>
          </p:cNvPr>
          <p:cNvPicPr>
            <a:picLocks noChangeAspect="1"/>
          </p:cNvPicPr>
          <p:nvPr/>
        </p:nvPicPr>
        <p:blipFill>
          <a:blip r:embed="rId3"/>
          <a:stretch>
            <a:fillRect/>
          </a:stretch>
        </p:blipFill>
        <p:spPr>
          <a:xfrm>
            <a:off x="536160" y="1828800"/>
            <a:ext cx="10287000" cy="3619041"/>
          </a:xfrm>
          <a:prstGeom prst="rect">
            <a:avLst/>
          </a:prstGeom>
        </p:spPr>
      </p:pic>
    </p:spTree>
    <p:extLst>
      <p:ext uri="{BB962C8B-B14F-4D97-AF65-F5344CB8AC3E}">
        <p14:creationId xmlns:p14="http://schemas.microsoft.com/office/powerpoint/2010/main" val="3108831908"/>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normAutofit/>
          </a:bodyPr>
          <a:lstStyle/>
          <a:p>
            <a:r>
              <a:rPr lang="en-US" dirty="0"/>
              <a:t>Adding Multiple Users with a CSV File</a:t>
            </a:r>
          </a:p>
        </p:txBody>
      </p:sp>
      <p:sp>
        <p:nvSpPr>
          <p:cNvPr id="24" name="Subtitle 23">
            <a:extLst>
              <a:ext uri="{FF2B5EF4-FFF2-40B4-BE49-F238E27FC236}">
                <a16:creationId xmlns:a16="http://schemas.microsoft.com/office/drawing/2014/main" id="{EA2974E3-23DF-427E-AEB8-E9DDE94E2571}"/>
              </a:ext>
            </a:extLst>
          </p:cNvPr>
          <p:cNvSpPr>
            <a:spLocks noGrp="1"/>
          </p:cNvSpPr>
          <p:nvPr>
            <p:ph type="subTitle" idx="1"/>
          </p:nvPr>
        </p:nvSpPr>
        <p:spPr/>
        <p:txBody>
          <a:bodyPr/>
          <a:lstStyle/>
          <a:p>
            <a:r>
              <a:rPr lang="en-US" sz="2000" kern="1200" spc="0" baseline="0" dirty="0">
                <a:latin typeface="+mn-lt"/>
                <a:ea typeface="+mn-ea"/>
                <a:cs typeface="Segoe UI" panose="020B0502040204020203" pitchFamily="34" charset="0"/>
              </a:rPr>
              <a:t>CSV Template is provided on the Microsoft 365 Admin Center </a:t>
            </a:r>
          </a:p>
        </p:txBody>
      </p:sp>
      <p:sp>
        <p:nvSpPr>
          <p:cNvPr id="25" name="Content Placeholder 24">
            <a:extLst>
              <a:ext uri="{FF2B5EF4-FFF2-40B4-BE49-F238E27FC236}">
                <a16:creationId xmlns:a16="http://schemas.microsoft.com/office/drawing/2014/main" id="{3EEE2F46-DE9E-4835-9C7C-9749259552FF}"/>
              </a:ext>
            </a:extLst>
          </p:cNvPr>
          <p:cNvSpPr>
            <a:spLocks noGrp="1"/>
          </p:cNvSpPr>
          <p:nvPr>
            <p:ph sz="quarter" idx="13"/>
          </p:nvPr>
        </p:nvSpPr>
        <p:spPr/>
        <p:txBody>
          <a:bodyPr/>
          <a:lstStyle/>
          <a:p>
            <a:endParaRPr lang="en-US"/>
          </a:p>
        </p:txBody>
      </p:sp>
      <p:sp>
        <p:nvSpPr>
          <p:cNvPr id="26" name="Content Placeholder 25">
            <a:extLst>
              <a:ext uri="{FF2B5EF4-FFF2-40B4-BE49-F238E27FC236}">
                <a16:creationId xmlns:a16="http://schemas.microsoft.com/office/drawing/2014/main" id="{19C53FBF-9648-451D-8297-193F924BABEA}"/>
              </a:ext>
            </a:extLst>
          </p:cNvPr>
          <p:cNvSpPr>
            <a:spLocks noGrp="1"/>
          </p:cNvSpPr>
          <p:nvPr>
            <p:ph sz="quarter" idx="14"/>
          </p:nvPr>
        </p:nvSpPr>
        <p:spPr/>
        <p:txBody>
          <a:bodyPr/>
          <a:lstStyle/>
          <a:p>
            <a:endParaRPr lang="en-US"/>
          </a:p>
        </p:txBody>
      </p:sp>
      <p:sp>
        <p:nvSpPr>
          <p:cNvPr id="14" name="TextBox 13">
            <a:extLst>
              <a:ext uri="{FF2B5EF4-FFF2-40B4-BE49-F238E27FC236}">
                <a16:creationId xmlns:a16="http://schemas.microsoft.com/office/drawing/2014/main" id="{0B4D9730-6B33-494F-B3EB-99BF33BE760B}"/>
              </a:ext>
            </a:extLst>
          </p:cNvPr>
          <p:cNvSpPr txBox="1"/>
          <p:nvPr/>
        </p:nvSpPr>
        <p:spPr>
          <a:xfrm>
            <a:off x="655636" y="850561"/>
            <a:ext cx="5440363" cy="461665"/>
          </a:xfrm>
          <a:prstGeom prst="rect">
            <a:avLst/>
          </a:prstGeom>
        </p:spPr>
        <p:txBody>
          <a:bodyPr vert="horz" lIns="0" tIns="0" rIns="0" bIns="0" rtlCol="0">
            <a:normAutofit/>
          </a:bodyPr>
          <a:lstStyle/>
          <a:p>
            <a:pPr lvl="0" defTabSz="932688">
              <a:spcBef>
                <a:spcPts val="672"/>
              </a:spcBef>
              <a:buClr>
                <a:schemeClr val="tx1"/>
              </a:buClr>
              <a:buSzPct val="90000"/>
            </a:pPr>
            <a:endParaRPr lang="en-US" sz="2000" kern="1200" spc="0" baseline="0" dirty="0">
              <a:latin typeface="+mn-lt"/>
              <a:ea typeface="+mn-ea"/>
              <a:cs typeface="Segoe UI" panose="020B0502040204020203" pitchFamily="34" charset="0"/>
            </a:endParaRPr>
          </a:p>
        </p:txBody>
      </p:sp>
      <p:pic>
        <p:nvPicPr>
          <p:cNvPr id="7" name="Picture 6">
            <a:extLst>
              <a:ext uri="{FF2B5EF4-FFF2-40B4-BE49-F238E27FC236}">
                <a16:creationId xmlns:a16="http://schemas.microsoft.com/office/drawing/2014/main" id="{27305BBE-B406-4D89-BFD3-24223CB8FCEC}"/>
              </a:ext>
            </a:extLst>
          </p:cNvPr>
          <p:cNvPicPr>
            <a:picLocks noChangeAspect="1"/>
          </p:cNvPicPr>
          <p:nvPr/>
        </p:nvPicPr>
        <p:blipFill>
          <a:blip r:embed="rId3"/>
          <a:stretch>
            <a:fillRect/>
          </a:stretch>
        </p:blipFill>
        <p:spPr>
          <a:xfrm>
            <a:off x="655636" y="1842749"/>
            <a:ext cx="5284787" cy="2668817"/>
          </a:xfrm>
          <a:prstGeom prst="rect">
            <a:avLst/>
          </a:prstGeom>
          <a:noFill/>
        </p:spPr>
      </p:pic>
      <p:pic>
        <p:nvPicPr>
          <p:cNvPr id="9" name="Picture 8">
            <a:extLst>
              <a:ext uri="{FF2B5EF4-FFF2-40B4-BE49-F238E27FC236}">
                <a16:creationId xmlns:a16="http://schemas.microsoft.com/office/drawing/2014/main" id="{5A1DE5F8-12F8-4DEB-B94C-C276CF646233}"/>
              </a:ext>
            </a:extLst>
          </p:cNvPr>
          <p:cNvPicPr>
            <a:picLocks noChangeAspect="1"/>
          </p:cNvPicPr>
          <p:nvPr/>
        </p:nvPicPr>
        <p:blipFill>
          <a:blip r:embed="rId4"/>
          <a:stretch>
            <a:fillRect/>
          </a:stretch>
        </p:blipFill>
        <p:spPr>
          <a:xfrm>
            <a:off x="6251576" y="1842749"/>
            <a:ext cx="5284785" cy="3950377"/>
          </a:xfrm>
          <a:prstGeom prst="rect">
            <a:avLst/>
          </a:prstGeom>
          <a:noFill/>
        </p:spPr>
      </p:pic>
      <p:sp>
        <p:nvSpPr>
          <p:cNvPr id="18" name="Arrow: Right 17">
            <a:extLst>
              <a:ext uri="{FF2B5EF4-FFF2-40B4-BE49-F238E27FC236}">
                <a16:creationId xmlns:a16="http://schemas.microsoft.com/office/drawing/2014/main" id="{2E92E949-E5DA-49DD-BB5D-0B25E4C30B49}"/>
              </a:ext>
            </a:extLst>
          </p:cNvPr>
          <p:cNvSpPr/>
          <p:nvPr/>
        </p:nvSpPr>
        <p:spPr bwMode="auto">
          <a:xfrm>
            <a:off x="5611604" y="3107289"/>
            <a:ext cx="657641" cy="2633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722936"/>
      </p:ext>
    </p:extLst>
  </p:cSld>
  <p:clrMapOvr>
    <a:masterClrMapping/>
  </p:clrMapOvr>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pt-BR"/>
              <a:t>Creating Users using Windows PowerShell</a:t>
            </a:r>
            <a:endParaRPr lang="pt-BR" dirty="0"/>
          </a:p>
        </p:txBody>
      </p:sp>
      <p:sp>
        <p:nvSpPr>
          <p:cNvPr id="12" name="Content Placeholder 11">
            <a:extLst>
              <a:ext uri="{FF2B5EF4-FFF2-40B4-BE49-F238E27FC236}">
                <a16:creationId xmlns:a16="http://schemas.microsoft.com/office/drawing/2014/main" id="{BFDAC395-5F0C-42E0-99A4-A8135165F7E1}"/>
              </a:ext>
            </a:extLst>
          </p:cNvPr>
          <p:cNvSpPr>
            <a:spLocks noGrp="1"/>
          </p:cNvSpPr>
          <p:nvPr>
            <p:ph type="body" sz="quarter" idx="10"/>
          </p:nvPr>
        </p:nvSpPr>
        <p:spPr>
          <a:xfrm>
            <a:off x="655638" y="1436688"/>
            <a:ext cx="10880726" cy="3259551"/>
          </a:xfrm>
        </p:spPr>
        <p:txBody>
          <a:bodyPr>
            <a:normAutofit/>
          </a:bodyPr>
          <a:lstStyle/>
          <a:p>
            <a:pPr lvl="0"/>
            <a:r>
              <a:rPr lang="en-US" sz="2200" dirty="0"/>
              <a:t>User management common cmdlets:</a:t>
            </a:r>
            <a:endParaRPr lang="nb-NO" sz="2200" dirty="0"/>
          </a:p>
          <a:p>
            <a:pPr lvl="1"/>
            <a:r>
              <a:rPr lang="en-US" sz="2200" dirty="0"/>
              <a:t>Get-</a:t>
            </a:r>
            <a:r>
              <a:rPr lang="en-US" sz="2200" dirty="0" err="1"/>
              <a:t>AzureADUser</a:t>
            </a:r>
            <a:endParaRPr lang="nb-NO" sz="2200" dirty="0"/>
          </a:p>
          <a:p>
            <a:pPr lvl="1"/>
            <a:r>
              <a:rPr lang="en-US" sz="2200" dirty="0"/>
              <a:t>New-</a:t>
            </a:r>
            <a:r>
              <a:rPr lang="en-US" sz="2200" dirty="0" err="1"/>
              <a:t>AzureADUser</a:t>
            </a:r>
            <a:endParaRPr lang="nb-NO" sz="2200" dirty="0"/>
          </a:p>
          <a:p>
            <a:pPr lvl="1"/>
            <a:r>
              <a:rPr lang="en-US" sz="2200" dirty="0"/>
              <a:t>Remove-</a:t>
            </a:r>
            <a:r>
              <a:rPr lang="en-US" sz="2200" dirty="0" err="1"/>
              <a:t>AzureADUser</a:t>
            </a:r>
            <a:endParaRPr lang="nb-NO" sz="2200" dirty="0"/>
          </a:p>
          <a:p>
            <a:pPr lvl="1"/>
            <a:r>
              <a:rPr lang="en-US" sz="2200" dirty="0"/>
              <a:t>Set-</a:t>
            </a:r>
            <a:r>
              <a:rPr lang="en-US" sz="2200" dirty="0" err="1"/>
              <a:t>AzureADUser</a:t>
            </a:r>
            <a:endParaRPr lang="nb-NO" sz="2200" dirty="0"/>
          </a:p>
          <a:p>
            <a:pPr lvl="1"/>
            <a:r>
              <a:rPr lang="en-US" sz="2200" dirty="0"/>
              <a:t>Set-</a:t>
            </a:r>
            <a:r>
              <a:rPr lang="en-US" sz="2200" dirty="0" err="1"/>
              <a:t>AzureADUserLicense</a:t>
            </a:r>
            <a:endParaRPr lang="nb-NO" sz="2200" dirty="0"/>
          </a:p>
          <a:p>
            <a:pPr lvl="1"/>
            <a:r>
              <a:rPr lang="en-US" sz="2200" dirty="0"/>
              <a:t>Set-</a:t>
            </a:r>
            <a:r>
              <a:rPr lang="en-US" sz="2200" dirty="0" err="1"/>
              <a:t>AzureADUserPassword</a:t>
            </a:r>
            <a:endParaRPr lang="nb-NO" sz="2200" dirty="0"/>
          </a:p>
          <a:p>
            <a:pPr lvl="1"/>
            <a:r>
              <a:rPr lang="en-US" sz="2200" dirty="0"/>
              <a:t>Set-</a:t>
            </a:r>
            <a:r>
              <a:rPr lang="en-US" sz="2200" dirty="0" err="1"/>
              <a:t>AzureADUserPrincipalName</a:t>
            </a:r>
            <a:endParaRPr lang="en-US" sz="2200" dirty="0"/>
          </a:p>
        </p:txBody>
      </p:sp>
      <p:sp>
        <p:nvSpPr>
          <p:cNvPr id="20" name="TextBox 19">
            <a:extLst>
              <a:ext uri="{FF2B5EF4-FFF2-40B4-BE49-F238E27FC236}">
                <a16:creationId xmlns:a16="http://schemas.microsoft.com/office/drawing/2014/main" id="{B072DEA3-3248-42ED-8507-790FB07E286E}"/>
              </a:ext>
            </a:extLst>
          </p:cNvPr>
          <p:cNvSpPr txBox="1"/>
          <p:nvPr/>
        </p:nvSpPr>
        <p:spPr>
          <a:xfrm>
            <a:off x="191327" y="5098146"/>
            <a:ext cx="11646177" cy="646331"/>
          </a:xfrm>
          <a:prstGeom prst="rect">
            <a:avLst/>
          </a:prstGeom>
          <a:solidFill>
            <a:srgbClr val="50E6FF"/>
          </a:solidFill>
        </p:spPr>
        <p:txBody>
          <a:bodyPr wrap="square">
            <a:spAutoFit/>
          </a:bodyPr>
          <a:lstStyle/>
          <a:p>
            <a:pPr lvl="1"/>
            <a:r>
              <a:rPr lang="en-US" sz="1800" dirty="0">
                <a:latin typeface="Consolas" panose="020B0609020204030204" pitchFamily="49" charset="0"/>
              </a:rPr>
              <a:t>New-</a:t>
            </a:r>
            <a:r>
              <a:rPr lang="en-US" sz="1800" dirty="0" err="1">
                <a:latin typeface="Consolas" panose="020B0609020204030204" pitchFamily="49" charset="0"/>
              </a:rPr>
              <a:t>AzureADUser</a:t>
            </a:r>
            <a:r>
              <a:rPr lang="en-US" sz="1800" dirty="0">
                <a:latin typeface="Consolas" panose="020B0609020204030204" pitchFamily="49" charset="0"/>
              </a:rPr>
              <a:t> -</a:t>
            </a:r>
            <a:r>
              <a:rPr lang="en-US" sz="1800" dirty="0" err="1">
                <a:latin typeface="Consolas" panose="020B0609020204030204" pitchFamily="49" charset="0"/>
              </a:rPr>
              <a:t>UserPrincipalName</a:t>
            </a:r>
            <a:r>
              <a:rPr lang="en-US" sz="1800" dirty="0">
                <a:latin typeface="Consolas" panose="020B0609020204030204" pitchFamily="49" charset="0"/>
              </a:rPr>
              <a:t> john@contoso.com -DisplayName "John Smith" -</a:t>
            </a:r>
            <a:r>
              <a:rPr lang="en-US" sz="1800" dirty="0" err="1">
                <a:latin typeface="Consolas" panose="020B0609020204030204" pitchFamily="49" charset="0"/>
              </a:rPr>
              <a:t>LicenseAssignment</a:t>
            </a:r>
            <a:r>
              <a:rPr lang="en-US" sz="1800" dirty="0">
                <a:latin typeface="Consolas" panose="020B0609020204030204" pitchFamily="49" charset="0"/>
              </a:rPr>
              <a:t> "</a:t>
            </a:r>
            <a:r>
              <a:rPr lang="en-US" sz="1800" dirty="0" err="1">
                <a:latin typeface="Consolas" panose="020B0609020204030204" pitchFamily="49" charset="0"/>
              </a:rPr>
              <a:t>contoso:ENTERPRISEPACK</a:t>
            </a:r>
            <a:r>
              <a:rPr lang="en-US" sz="1800" dirty="0">
                <a:latin typeface="Consolas" panose="020B0609020204030204" pitchFamily="49" charset="0"/>
              </a:rPr>
              <a:t>" -</a:t>
            </a:r>
            <a:r>
              <a:rPr lang="en-US" sz="1800" dirty="0" err="1">
                <a:latin typeface="Consolas" panose="020B0609020204030204" pitchFamily="49" charset="0"/>
              </a:rPr>
              <a:t>UsageLocation</a:t>
            </a:r>
            <a:r>
              <a:rPr lang="en-US" sz="1800" dirty="0">
                <a:latin typeface="Consolas" panose="020B0609020204030204" pitchFamily="49" charset="0"/>
              </a:rPr>
              <a:t> "US" -Password "Password1" </a:t>
            </a:r>
            <a:endParaRPr lang="nb-NO" sz="1800" dirty="0">
              <a:latin typeface="Consolas" panose="020B0609020204030204" pitchFamily="49" charset="0"/>
            </a:endParaRPr>
          </a:p>
        </p:txBody>
      </p:sp>
    </p:spTree>
    <p:extLst>
      <p:ext uri="{BB962C8B-B14F-4D97-AF65-F5344CB8AC3E}">
        <p14:creationId xmlns:p14="http://schemas.microsoft.com/office/powerpoint/2010/main" val="1036842764"/>
      </p:ext>
    </p:extLst>
  </p:cSld>
  <p:clrMapOvr>
    <a:masterClrMapping/>
  </p:clrMapOvr>
</p:sld>
</file>

<file path=ppt/slides/slide17.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Deleting Users</a:t>
            </a:r>
            <a:endParaRPr lang="pt-BR" dirty="0"/>
          </a:p>
        </p:txBody>
      </p:sp>
      <p:graphicFrame>
        <p:nvGraphicFramePr>
          <p:cNvPr id="29" name="Content Placeholder 28">
            <a:extLst>
              <a:ext uri="{FF2B5EF4-FFF2-40B4-BE49-F238E27FC236}">
                <a16:creationId xmlns:a16="http://schemas.microsoft.com/office/drawing/2014/main" id="{D4290882-7F60-4048-BEEA-C4A799A90542}"/>
              </a:ext>
            </a:extLst>
          </p:cNvPr>
          <p:cNvGraphicFramePr>
            <a:graphicFrameLocks noGrp="1"/>
          </p:cNvGraphicFramePr>
          <p:nvPr>
            <p:ph sz="quarter" idx="13"/>
          </p:nvPr>
        </p:nvGraphicFramePr>
        <p:xfrm>
          <a:off x="655638" y="854765"/>
          <a:ext cx="10880726" cy="5372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041947"/>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Restoring a Cloud User Account</a:t>
            </a:r>
            <a:endParaRPr lang="en-US" dirty="0"/>
          </a:p>
        </p:txBody>
      </p:sp>
      <p:sp>
        <p:nvSpPr>
          <p:cNvPr id="9" name="Content Placeholder 8"/>
          <p:cNvSpPr>
            <a:spLocks noGrp="1"/>
          </p:cNvSpPr>
          <p:nvPr>
            <p:ph type="body" sz="quarter" idx="4294967295"/>
          </p:nvPr>
        </p:nvSpPr>
        <p:spPr>
          <a:xfrm>
            <a:off x="0" y="1189038"/>
            <a:ext cx="11652250" cy="1985962"/>
          </a:xfrm>
        </p:spPr>
        <p:txBody>
          <a:bodyPr/>
          <a:lstStyle/>
          <a:p>
            <a:endParaRPr lang="en-US"/>
          </a:p>
          <a:p>
            <a:endParaRPr lang="en-US" dirty="0"/>
          </a:p>
        </p:txBody>
      </p:sp>
      <p:pic>
        <p:nvPicPr>
          <p:cNvPr id="3" name="Picture 2">
            <a:extLst>
              <a:ext uri="{FF2B5EF4-FFF2-40B4-BE49-F238E27FC236}">
                <a16:creationId xmlns:a16="http://schemas.microsoft.com/office/drawing/2014/main" id="{336E6B03-B959-4737-96E2-453FE642E897}"/>
              </a:ext>
            </a:extLst>
          </p:cNvPr>
          <p:cNvPicPr>
            <a:picLocks noChangeAspect="1"/>
          </p:cNvPicPr>
          <p:nvPr/>
        </p:nvPicPr>
        <p:blipFill>
          <a:blip r:embed="rId3"/>
          <a:stretch>
            <a:fillRect/>
          </a:stretch>
        </p:blipFill>
        <p:spPr>
          <a:xfrm>
            <a:off x="990600" y="1600200"/>
            <a:ext cx="10211638" cy="3733800"/>
          </a:xfrm>
          <a:prstGeom prst="rect">
            <a:avLst/>
          </a:prstGeom>
        </p:spPr>
      </p:pic>
      <p:pic>
        <p:nvPicPr>
          <p:cNvPr id="5" name="Picture 4">
            <a:extLst>
              <a:ext uri="{FF2B5EF4-FFF2-40B4-BE49-F238E27FC236}">
                <a16:creationId xmlns:a16="http://schemas.microsoft.com/office/drawing/2014/main" id="{170D7E5D-FDC4-450C-A1E4-55234B2DD711}"/>
              </a:ext>
            </a:extLst>
          </p:cNvPr>
          <p:cNvPicPr>
            <a:picLocks noChangeAspect="1"/>
          </p:cNvPicPr>
          <p:nvPr/>
        </p:nvPicPr>
        <p:blipFill>
          <a:blip r:embed="rId4"/>
          <a:stretch>
            <a:fillRect/>
          </a:stretch>
        </p:blipFill>
        <p:spPr>
          <a:xfrm>
            <a:off x="2640030" y="1283563"/>
            <a:ext cx="6911939" cy="5265876"/>
          </a:xfrm>
          <a:prstGeom prst="rect">
            <a:avLst/>
          </a:prstGeom>
        </p:spPr>
      </p:pic>
    </p:spTree>
    <p:extLst>
      <p:ext uri="{BB962C8B-B14F-4D97-AF65-F5344CB8AC3E}">
        <p14:creationId xmlns:p14="http://schemas.microsoft.com/office/powerpoint/2010/main" val="8692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546AE1-4437-499C-B0E2-E0E1ED7ADA6D}"/>
              </a:ext>
            </a:extLst>
          </p:cNvPr>
          <p:cNvSpPr>
            <a:spLocks noGrp="1"/>
          </p:cNvSpPr>
          <p:nvPr>
            <p:ph type="title"/>
          </p:nvPr>
        </p:nvSpPr>
        <p:spPr>
          <a:xfrm>
            <a:off x="655639" y="2440057"/>
            <a:ext cx="9010166" cy="1144518"/>
          </a:xfrm>
        </p:spPr>
        <p:txBody>
          <a:bodyPr/>
          <a:lstStyle/>
          <a:p>
            <a:r>
              <a:rPr lang="pt-BR" sz="3600" dirty="0">
                <a:solidFill>
                  <a:schemeClr val="bg1"/>
                </a:solidFill>
              </a:rPr>
              <a:t>Administrating Security Groups in Microsoft 365</a:t>
            </a:r>
            <a:br>
              <a:rPr lang="pt-BR" sz="3600" dirty="0">
                <a:solidFill>
                  <a:schemeClr val="bg1"/>
                </a:solidFill>
              </a:rPr>
            </a:br>
            <a:br>
              <a:rPr lang="pt-BR" sz="3600" dirty="0">
                <a:solidFill>
                  <a:schemeClr val="bg1"/>
                </a:solidFill>
              </a:rPr>
            </a:br>
            <a:r>
              <a:rPr lang="pt-BR" sz="3600" dirty="0">
                <a:solidFill>
                  <a:schemeClr val="bg1"/>
                </a:solidFill>
              </a:rPr>
              <a:t>- Security Groups</a:t>
            </a:r>
            <a:endParaRPr lang="en-US" dirty="0"/>
          </a:p>
        </p:txBody>
      </p:sp>
    </p:spTree>
    <p:extLst>
      <p:ext uri="{BB962C8B-B14F-4D97-AF65-F5344CB8AC3E}">
        <p14:creationId xmlns:p14="http://schemas.microsoft.com/office/powerpoint/2010/main" val="4144506018"/>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2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a:t>Security Groups</a:t>
            </a:r>
            <a:endParaRPr lang="en-US" dirty="0"/>
          </a:p>
        </p:txBody>
      </p:sp>
      <p:sp>
        <p:nvSpPr>
          <p:cNvPr id="14" name="Subtitle 13">
            <a:extLst>
              <a:ext uri="{FF2B5EF4-FFF2-40B4-BE49-F238E27FC236}">
                <a16:creationId xmlns:a16="http://schemas.microsoft.com/office/drawing/2014/main" id="{50B80181-F81C-4E7B-BA07-ED141F4FF50C}"/>
              </a:ext>
            </a:extLst>
          </p:cNvPr>
          <p:cNvSpPr>
            <a:spLocks noGrp="1"/>
          </p:cNvSpPr>
          <p:nvPr>
            <p:ph type="subTitle" idx="1"/>
          </p:nvPr>
        </p:nvSpPr>
        <p:spPr>
          <a:xfrm>
            <a:off x="655637" y="973327"/>
            <a:ext cx="10880725" cy="863513"/>
          </a:xfrm>
        </p:spPr>
        <p:txBody>
          <a:bodyPr>
            <a:normAutofit/>
          </a:bodyPr>
          <a:lstStyle/>
          <a:p>
            <a:pPr>
              <a:lnSpc>
                <a:spcPct val="90000"/>
              </a:lnSpc>
            </a:pPr>
            <a:r>
              <a:rPr lang="en-US" sz="2800" dirty="0"/>
              <a:t>There are two places where security groups can be created in Microsoft 365,  both of which serve a different purpose</a:t>
            </a:r>
            <a:endParaRPr lang="nb-NO" sz="2800" dirty="0"/>
          </a:p>
        </p:txBody>
      </p:sp>
      <p:graphicFrame>
        <p:nvGraphicFramePr>
          <p:cNvPr id="16" name="Content Placeholder 10">
            <a:extLst>
              <a:ext uri="{FF2B5EF4-FFF2-40B4-BE49-F238E27FC236}">
                <a16:creationId xmlns:a16="http://schemas.microsoft.com/office/drawing/2014/main" id="{4B31A679-7CA9-4363-B6C9-23BFA08A12F9}"/>
              </a:ext>
            </a:extLst>
          </p:cNvPr>
          <p:cNvGraphicFramePr>
            <a:graphicFrameLocks noGrp="1"/>
          </p:cNvGraphicFramePr>
          <p:nvPr>
            <p:ph sz="quarter" idx="13"/>
            <p:extLst>
              <p:ext uri="{D42A27DB-BD31-4B8C-83A1-F6EECF244321}">
                <p14:modId xmlns:p14="http://schemas.microsoft.com/office/powerpoint/2010/main" val="518324009"/>
              </p:ext>
            </p:extLst>
          </p:nvPr>
        </p:nvGraphicFramePr>
        <p:xfrm>
          <a:off x="655637" y="1718310"/>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184872"/>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a:t>Creating Security Groups</a:t>
            </a:r>
            <a:endParaRPr lang="pt-BR" dirty="0"/>
          </a:p>
        </p:txBody>
      </p:sp>
      <p:sp>
        <p:nvSpPr>
          <p:cNvPr id="9" name="Content Placeholder 8"/>
          <p:cNvSpPr>
            <a:spLocks noGrp="1"/>
          </p:cNvSpPr>
          <p:nvPr>
            <p:ph type="body" sz="quarter" idx="4294967295"/>
          </p:nvPr>
        </p:nvSpPr>
        <p:spPr>
          <a:xfrm>
            <a:off x="0" y="1189038"/>
            <a:ext cx="11652250" cy="1985962"/>
          </a:xfrm>
        </p:spPr>
        <p:txBody>
          <a:bodyPr/>
          <a:lstStyle/>
          <a:p>
            <a:endParaRPr lang="en-US"/>
          </a:p>
          <a:p>
            <a:endParaRPr lang="en-US" dirty="0"/>
          </a:p>
        </p:txBody>
      </p:sp>
      <p:pic>
        <p:nvPicPr>
          <p:cNvPr id="5" name="Picture 4">
            <a:extLst>
              <a:ext uri="{FF2B5EF4-FFF2-40B4-BE49-F238E27FC236}">
                <a16:creationId xmlns:a16="http://schemas.microsoft.com/office/drawing/2014/main" id="{FC25EB42-83EA-45A2-B31F-3CFAB78F93A0}"/>
              </a:ext>
            </a:extLst>
          </p:cNvPr>
          <p:cNvPicPr>
            <a:picLocks noChangeAspect="1"/>
          </p:cNvPicPr>
          <p:nvPr/>
        </p:nvPicPr>
        <p:blipFill>
          <a:blip r:embed="rId3"/>
          <a:stretch>
            <a:fillRect/>
          </a:stretch>
        </p:blipFill>
        <p:spPr>
          <a:xfrm>
            <a:off x="2133600" y="1558060"/>
            <a:ext cx="8149022" cy="4084522"/>
          </a:xfrm>
          <a:prstGeom prst="rect">
            <a:avLst/>
          </a:prstGeom>
        </p:spPr>
      </p:pic>
      <p:pic>
        <p:nvPicPr>
          <p:cNvPr id="6" name="Picture 5">
            <a:extLst>
              <a:ext uri="{FF2B5EF4-FFF2-40B4-BE49-F238E27FC236}">
                <a16:creationId xmlns:a16="http://schemas.microsoft.com/office/drawing/2014/main" id="{4CAD6584-139D-46E4-B1E1-E05830338AA1}"/>
              </a:ext>
            </a:extLst>
          </p:cNvPr>
          <p:cNvPicPr>
            <a:picLocks noChangeAspect="1"/>
          </p:cNvPicPr>
          <p:nvPr/>
        </p:nvPicPr>
        <p:blipFill>
          <a:blip r:embed="rId4"/>
          <a:stretch>
            <a:fillRect/>
          </a:stretch>
        </p:blipFill>
        <p:spPr>
          <a:xfrm>
            <a:off x="2460986" y="1280842"/>
            <a:ext cx="7566934" cy="4804681"/>
          </a:xfrm>
          <a:prstGeom prst="rect">
            <a:avLst/>
          </a:prstGeom>
        </p:spPr>
      </p:pic>
    </p:spTree>
    <p:extLst>
      <p:ext uri="{BB962C8B-B14F-4D97-AF65-F5344CB8AC3E}">
        <p14:creationId xmlns:p14="http://schemas.microsoft.com/office/powerpoint/2010/main" val="119794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622589372"/>
              </p:ext>
            </p:extLst>
          </p:nvPr>
        </p:nvGraphicFramePr>
        <p:xfrm>
          <a:off x="655638" y="1428953"/>
          <a:ext cx="10880725" cy="4830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a:t>Windows PowerShell Cmdlets Related to Group Management</a:t>
            </a:r>
            <a:endParaRPr lang="pt-BR" dirty="0"/>
          </a:p>
        </p:txBody>
      </p:sp>
    </p:spTree>
    <p:extLst>
      <p:ext uri="{BB962C8B-B14F-4D97-AF65-F5344CB8AC3E}">
        <p14:creationId xmlns:p14="http://schemas.microsoft.com/office/powerpoint/2010/main" val="29718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3B3E7380-144D-45E2-AB44-B92CAAA39AFB}"/>
                                            </p:graphicEl>
                                          </p:spTgt>
                                        </p:tgtEl>
                                        <p:attrNameLst>
                                          <p:attrName>style.visibility</p:attrName>
                                        </p:attrNameLst>
                                      </p:cBhvr>
                                      <p:to>
                                        <p:strVal val="visible"/>
                                      </p:to>
                                    </p:set>
                                    <p:anim calcmode="lin" valueType="num">
                                      <p:cBhvr additive="base">
                                        <p:cTn id="7" dur="500" fill="hold"/>
                                        <p:tgtEl>
                                          <p:spTgt spid="3">
                                            <p:graphicEl>
                                              <a:dgm id="{3B3E7380-144D-45E2-AB44-B92CAAA39AF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3B3E7380-144D-45E2-AB44-B92CAAA39AF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B889748E-4AA9-4078-B6E5-A8276014A106}"/>
                                            </p:graphicEl>
                                          </p:spTgt>
                                        </p:tgtEl>
                                        <p:attrNameLst>
                                          <p:attrName>style.visibility</p:attrName>
                                        </p:attrNameLst>
                                      </p:cBhvr>
                                      <p:to>
                                        <p:strVal val="visible"/>
                                      </p:to>
                                    </p:set>
                                    <p:anim calcmode="lin" valueType="num">
                                      <p:cBhvr additive="base">
                                        <p:cTn id="13" dur="500" fill="hold"/>
                                        <p:tgtEl>
                                          <p:spTgt spid="3">
                                            <p:graphicEl>
                                              <a:dgm id="{B889748E-4AA9-4078-B6E5-A8276014A10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B889748E-4AA9-4078-B6E5-A8276014A10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F6D637E0-997F-4FE6-8CDB-732F76617D20}"/>
                                            </p:graphicEl>
                                          </p:spTgt>
                                        </p:tgtEl>
                                        <p:attrNameLst>
                                          <p:attrName>style.visibility</p:attrName>
                                        </p:attrNameLst>
                                      </p:cBhvr>
                                      <p:to>
                                        <p:strVal val="visible"/>
                                      </p:to>
                                    </p:set>
                                    <p:anim calcmode="lin" valueType="num">
                                      <p:cBhvr additive="base">
                                        <p:cTn id="19" dur="500" fill="hold"/>
                                        <p:tgtEl>
                                          <p:spTgt spid="3">
                                            <p:graphicEl>
                                              <a:dgm id="{F6D637E0-997F-4FE6-8CDB-732F76617D2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F6D637E0-997F-4FE6-8CDB-732F76617D2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EF4E5C2B-F91E-4FF2-909E-42D7114CA6C5}"/>
                                            </p:graphicEl>
                                          </p:spTgt>
                                        </p:tgtEl>
                                        <p:attrNameLst>
                                          <p:attrName>style.visibility</p:attrName>
                                        </p:attrNameLst>
                                      </p:cBhvr>
                                      <p:to>
                                        <p:strVal val="visible"/>
                                      </p:to>
                                    </p:set>
                                    <p:anim calcmode="lin" valueType="num">
                                      <p:cBhvr additive="base">
                                        <p:cTn id="25" dur="500" fill="hold"/>
                                        <p:tgtEl>
                                          <p:spTgt spid="3">
                                            <p:graphicEl>
                                              <a:dgm id="{EF4E5C2B-F91E-4FF2-909E-42D7114CA6C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EF4E5C2B-F91E-4FF2-909E-42D7114CA6C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3BA71C2C-34BC-4388-8BBA-02D374E46355}"/>
                                            </p:graphicEl>
                                          </p:spTgt>
                                        </p:tgtEl>
                                        <p:attrNameLst>
                                          <p:attrName>style.visibility</p:attrName>
                                        </p:attrNameLst>
                                      </p:cBhvr>
                                      <p:to>
                                        <p:strVal val="visible"/>
                                      </p:to>
                                    </p:set>
                                    <p:anim calcmode="lin" valueType="num">
                                      <p:cBhvr additive="base">
                                        <p:cTn id="31" dur="500" fill="hold"/>
                                        <p:tgtEl>
                                          <p:spTgt spid="3">
                                            <p:graphicEl>
                                              <a:dgm id="{3BA71C2C-34BC-4388-8BBA-02D374E4635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3BA71C2C-34BC-4388-8BBA-02D374E4635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FF3276EF-AACF-49F2-9748-C3E2ECDC4AFD}"/>
                                            </p:graphicEl>
                                          </p:spTgt>
                                        </p:tgtEl>
                                        <p:attrNameLst>
                                          <p:attrName>style.visibility</p:attrName>
                                        </p:attrNameLst>
                                      </p:cBhvr>
                                      <p:to>
                                        <p:strVal val="visible"/>
                                      </p:to>
                                    </p:set>
                                    <p:anim calcmode="lin" valueType="num">
                                      <p:cBhvr additive="base">
                                        <p:cTn id="37" dur="500" fill="hold"/>
                                        <p:tgtEl>
                                          <p:spTgt spid="3">
                                            <p:graphicEl>
                                              <a:dgm id="{FF3276EF-AACF-49F2-9748-C3E2ECDC4AF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FF3276EF-AACF-49F2-9748-C3E2ECDC4AFD}"/>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graphicEl>
                                              <a:dgm id="{074E5A4F-461C-4240-81B5-9FB693E3507C}"/>
                                            </p:graphicEl>
                                          </p:spTgt>
                                        </p:tgtEl>
                                        <p:attrNameLst>
                                          <p:attrName>style.visibility</p:attrName>
                                        </p:attrNameLst>
                                      </p:cBhvr>
                                      <p:to>
                                        <p:strVal val="visible"/>
                                      </p:to>
                                    </p:set>
                                    <p:anim calcmode="lin" valueType="num">
                                      <p:cBhvr additive="base">
                                        <p:cTn id="43" dur="500" fill="hold"/>
                                        <p:tgtEl>
                                          <p:spTgt spid="3">
                                            <p:graphicEl>
                                              <a:dgm id="{074E5A4F-461C-4240-81B5-9FB693E3507C}"/>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graphicEl>
                                              <a:dgm id="{074E5A4F-461C-4240-81B5-9FB693E3507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3.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96085780"/>
              </p:ext>
            </p:extLst>
          </p:nvPr>
        </p:nvGraphicFramePr>
        <p:xfrm>
          <a:off x="655638" y="1136345"/>
          <a:ext cx="10880725" cy="4438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nb-NO"/>
              <a:t>Knowledge Check</a:t>
            </a:r>
            <a:endParaRPr lang="nb-NO" dirty="0"/>
          </a:p>
        </p:txBody>
      </p:sp>
    </p:spTree>
    <p:extLst>
      <p:ext uri="{BB962C8B-B14F-4D97-AF65-F5344CB8AC3E}">
        <p14:creationId xmlns:p14="http://schemas.microsoft.com/office/powerpoint/2010/main" val="71793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F1499F0-4F61-497B-82E0-995D40D1EB31}"/>
                                            </p:graphicEl>
                                          </p:spTgt>
                                        </p:tgtEl>
                                        <p:attrNameLst>
                                          <p:attrName>style.visibility</p:attrName>
                                        </p:attrNameLst>
                                      </p:cBhvr>
                                      <p:to>
                                        <p:strVal val="visible"/>
                                      </p:to>
                                    </p:set>
                                    <p:anim calcmode="lin" valueType="num">
                                      <p:cBhvr additive="base">
                                        <p:cTn id="7" dur="500" fill="hold"/>
                                        <p:tgtEl>
                                          <p:spTgt spid="4">
                                            <p:graphicEl>
                                              <a:dgm id="{4F1499F0-4F61-497B-82E0-995D40D1EB3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F1499F0-4F61-497B-82E0-995D40D1EB3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95878733-8369-4C36-982E-6B83D8FEA787}"/>
                                            </p:graphicEl>
                                          </p:spTgt>
                                        </p:tgtEl>
                                        <p:attrNameLst>
                                          <p:attrName>style.visibility</p:attrName>
                                        </p:attrNameLst>
                                      </p:cBhvr>
                                      <p:to>
                                        <p:strVal val="visible"/>
                                      </p:to>
                                    </p:set>
                                    <p:anim calcmode="lin" valueType="num">
                                      <p:cBhvr additive="base">
                                        <p:cTn id="13" dur="500" fill="hold"/>
                                        <p:tgtEl>
                                          <p:spTgt spid="4">
                                            <p:graphicEl>
                                              <a:dgm id="{95878733-8369-4C36-982E-6B83D8FEA78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95878733-8369-4C36-982E-6B83D8FEA78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939B367-C79E-4BA4-B556-A8BFC69E4DF4}"/>
                                            </p:graphicEl>
                                          </p:spTgt>
                                        </p:tgtEl>
                                        <p:attrNameLst>
                                          <p:attrName>style.visibility</p:attrName>
                                        </p:attrNameLst>
                                      </p:cBhvr>
                                      <p:to>
                                        <p:strVal val="visible"/>
                                      </p:to>
                                    </p:set>
                                    <p:anim calcmode="lin" valueType="num">
                                      <p:cBhvr additive="base">
                                        <p:cTn id="19" dur="500" fill="hold"/>
                                        <p:tgtEl>
                                          <p:spTgt spid="4">
                                            <p:graphicEl>
                                              <a:dgm id="{3939B367-C79E-4BA4-B556-A8BFC69E4DF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939B367-C79E-4BA4-B556-A8BFC69E4DF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934A4CCD-87AC-4377-8A9F-421D1761483A}"/>
                                            </p:graphicEl>
                                          </p:spTgt>
                                        </p:tgtEl>
                                        <p:attrNameLst>
                                          <p:attrName>style.visibility</p:attrName>
                                        </p:attrNameLst>
                                      </p:cBhvr>
                                      <p:to>
                                        <p:strVal val="visible"/>
                                      </p:to>
                                    </p:set>
                                    <p:anim calcmode="lin" valueType="num">
                                      <p:cBhvr additive="base">
                                        <p:cTn id="25" dur="500" fill="hold"/>
                                        <p:tgtEl>
                                          <p:spTgt spid="4">
                                            <p:graphicEl>
                                              <a:dgm id="{934A4CCD-87AC-4377-8A9F-421D1761483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934A4CCD-87AC-4377-8A9F-421D1761483A}"/>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A30DF1A8-585D-413D-921C-3874CBCB30ED}"/>
                                            </p:graphicEl>
                                          </p:spTgt>
                                        </p:tgtEl>
                                        <p:attrNameLst>
                                          <p:attrName>style.visibility</p:attrName>
                                        </p:attrNameLst>
                                      </p:cBhvr>
                                      <p:to>
                                        <p:strVal val="visible"/>
                                      </p:to>
                                    </p:set>
                                    <p:anim calcmode="lin" valueType="num">
                                      <p:cBhvr additive="base">
                                        <p:cTn id="31" dur="500" fill="hold"/>
                                        <p:tgtEl>
                                          <p:spTgt spid="4">
                                            <p:graphicEl>
                                              <a:dgm id="{A30DF1A8-585D-413D-921C-3874CBCB30E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A30DF1A8-585D-413D-921C-3874CBCB30E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4867960A-2D64-4A25-8A9A-92D2E8079AF5}"/>
                                            </p:graphicEl>
                                          </p:spTgt>
                                        </p:tgtEl>
                                        <p:attrNameLst>
                                          <p:attrName>style.visibility</p:attrName>
                                        </p:attrNameLst>
                                      </p:cBhvr>
                                      <p:to>
                                        <p:strVal val="visible"/>
                                      </p:to>
                                    </p:set>
                                    <p:anim calcmode="lin" valueType="num">
                                      <p:cBhvr additive="base">
                                        <p:cTn id="37" dur="500" fill="hold"/>
                                        <p:tgtEl>
                                          <p:spTgt spid="4">
                                            <p:graphicEl>
                                              <a:dgm id="{4867960A-2D64-4A25-8A9A-92D2E8079AF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867960A-2D64-4A25-8A9A-92D2E8079AF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wrap="square" anchor="ctr">
            <a:normAutofit/>
          </a:bodyPr>
          <a:lstStyle/>
          <a:p>
            <a:r>
              <a:rPr lang="en-US" dirty="0"/>
              <a:t>Summary</a:t>
            </a:r>
          </a:p>
        </p:txBody>
      </p:sp>
      <p:sp>
        <p:nvSpPr>
          <p:cNvPr id="8" name="Text Placeholder 7">
            <a:extLst>
              <a:ext uri="{FF2B5EF4-FFF2-40B4-BE49-F238E27FC236}">
                <a16:creationId xmlns:a16="http://schemas.microsoft.com/office/drawing/2014/main" id="{D301D179-E8EF-4611-9092-F997C2A86917}"/>
              </a:ext>
            </a:extLst>
          </p:cNvPr>
          <p:cNvSpPr>
            <a:spLocks noGrp="1"/>
          </p:cNvSpPr>
          <p:nvPr>
            <p:ph type="body" sz="quarter" idx="10"/>
          </p:nvPr>
        </p:nvSpPr>
        <p:spPr>
          <a:xfrm>
            <a:off x="5008563" y="630238"/>
            <a:ext cx="6527800" cy="5597525"/>
          </a:xfrm>
        </p:spPr>
        <p:txBody>
          <a:bodyPr anchor="ctr">
            <a:normAutofit/>
          </a:bodyPr>
          <a:lstStyle/>
          <a:p>
            <a:pPr lvl="0"/>
            <a:r>
              <a:rPr lang="en-US" dirty="0"/>
              <a:t>In this lesson, you learned:</a:t>
            </a:r>
            <a:endParaRPr lang="nb-NO" dirty="0"/>
          </a:p>
          <a:p>
            <a:pPr lvl="1"/>
            <a:r>
              <a:rPr lang="nb-NO" dirty="0"/>
              <a:t>Different types of Identities in Microsoft 365</a:t>
            </a:r>
          </a:p>
          <a:p>
            <a:pPr lvl="1"/>
            <a:r>
              <a:rPr lang="en-US" dirty="0"/>
              <a:t>How to create users and groups by using the GUI and Windows PowerShell</a:t>
            </a:r>
            <a:endParaRPr lang="nb-NO" dirty="0"/>
          </a:p>
          <a:p>
            <a:pPr lvl="1"/>
            <a:r>
              <a:rPr lang="en-US" dirty="0"/>
              <a:t>How to recover deleted users and deal with attribute conflicts</a:t>
            </a:r>
            <a:endParaRPr lang="nb-NO" dirty="0"/>
          </a:p>
          <a:p>
            <a:endParaRPr lang="en-US" dirty="0"/>
          </a:p>
        </p:txBody>
      </p:sp>
    </p:spTree>
    <p:extLst>
      <p:ext uri="{BB962C8B-B14F-4D97-AF65-F5344CB8AC3E}">
        <p14:creationId xmlns:p14="http://schemas.microsoft.com/office/powerpoint/2010/main" val="791613399"/>
      </p:ext>
    </p:extLst>
  </p:cSld>
  <p:clrMapOvr>
    <a:masterClrMapping/>
  </p:clrMapOvr>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8ED3-E297-48F6-ABE8-7E55A035F07B}"/>
              </a:ext>
            </a:extLst>
          </p:cNvPr>
          <p:cNvSpPr>
            <a:spLocks noGrp="1"/>
          </p:cNvSpPr>
          <p:nvPr>
            <p:ph type="title"/>
          </p:nvPr>
        </p:nvSpPr>
        <p:spPr>
          <a:xfrm>
            <a:off x="655637" y="630237"/>
            <a:ext cx="4352926" cy="2493962"/>
          </a:xfrm>
        </p:spPr>
        <p:txBody>
          <a:bodyPr/>
          <a:lstStyle/>
          <a:p>
            <a:r>
              <a:rPr lang="en-US" dirty="0"/>
              <a:t>Lab</a:t>
            </a:r>
          </a:p>
        </p:txBody>
      </p:sp>
      <p:sp>
        <p:nvSpPr>
          <p:cNvPr id="3" name="Text Placeholder 2">
            <a:extLst>
              <a:ext uri="{FF2B5EF4-FFF2-40B4-BE49-F238E27FC236}">
                <a16:creationId xmlns:a16="http://schemas.microsoft.com/office/drawing/2014/main" id="{4623186D-442D-48DD-9FD3-702E979FA3C9}"/>
              </a:ext>
            </a:extLst>
          </p:cNvPr>
          <p:cNvSpPr>
            <a:spLocks noGrp="1"/>
          </p:cNvSpPr>
          <p:nvPr>
            <p:ph type="body" sz="quarter" idx="10"/>
          </p:nvPr>
        </p:nvSpPr>
        <p:spPr>
          <a:xfrm>
            <a:off x="655320" y="3584448"/>
            <a:ext cx="4352925" cy="2643188"/>
          </a:xfrm>
        </p:spPr>
        <p:txBody>
          <a:bodyPr/>
          <a:lstStyle/>
          <a:p>
            <a:pPr marL="342900" indent="-342900">
              <a:buFont typeface="Arial" panose="020B0604020202020204" pitchFamily="34" charset="0"/>
              <a:buChar char="•"/>
            </a:pPr>
            <a:r>
              <a:rPr lang="fr-FR" dirty="0"/>
              <a:t>Explore Microsoft </a:t>
            </a:r>
            <a:r>
              <a:rPr lang="fr-FR"/>
              <a:t>365 Tenant</a:t>
            </a:r>
          </a:p>
          <a:p>
            <a:pPr marL="342900" indent="-342900">
              <a:buFont typeface="Arial" panose="020B0604020202020204" pitchFamily="34" charset="0"/>
              <a:buChar char="•"/>
            </a:pPr>
            <a:r>
              <a:rPr lang="en-US"/>
              <a:t>Managing </a:t>
            </a:r>
            <a:r>
              <a:rPr lang="en-US" dirty="0"/>
              <a:t>Identities in Microsoft 365 </a:t>
            </a:r>
          </a:p>
        </p:txBody>
      </p:sp>
    </p:spTree>
    <p:extLst>
      <p:ext uri="{BB962C8B-B14F-4D97-AF65-F5344CB8AC3E}">
        <p14:creationId xmlns:p14="http://schemas.microsoft.com/office/powerpoint/2010/main" val="2103336825"/>
      </p:ext>
    </p:extLst>
  </p:cSld>
  <p:clrMapOvr>
    <a:masterClrMapping/>
  </p:clrMapOvr>
</p:sld>
</file>

<file path=ppt/slides/slide2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173252"/>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735AA4-8F0E-4134-A2D9-87ABEA398292}"/>
              </a:ext>
            </a:extLst>
          </p:cNvPr>
          <p:cNvSpPr>
            <a:spLocks noGrp="1"/>
          </p:cNvSpPr>
          <p:nvPr>
            <p:ph type="title"/>
          </p:nvPr>
        </p:nvSpPr>
        <p:spPr/>
        <p:txBody>
          <a:bodyPr/>
          <a:lstStyle/>
          <a:p>
            <a:r>
              <a:rPr lang="en-US" noProof="0" dirty="0"/>
              <a:t>Overview of Identities in Microsoft 365</a:t>
            </a:r>
            <a:endParaRPr lang="en-US" dirty="0"/>
          </a:p>
        </p:txBody>
      </p:sp>
    </p:spTree>
    <p:extLst>
      <p:ext uri="{BB962C8B-B14F-4D97-AF65-F5344CB8AC3E}">
        <p14:creationId xmlns:p14="http://schemas.microsoft.com/office/powerpoint/2010/main" val="1097646616"/>
      </p:ext>
    </p:extLst>
  </p:cSld>
  <p:clrMapOvr>
    <a:masterClrMapping/>
  </p:clrMapOvr>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9754242-6F6D-4C64-B2D3-6DDE6C7DECB1}"/>
              </a:ext>
            </a:extLst>
          </p:cNvPr>
          <p:cNvSpPr>
            <a:spLocks noGrp="1"/>
          </p:cNvSpPr>
          <p:nvPr>
            <p:ph type="body" sz="quarter" idx="11"/>
          </p:nvPr>
        </p:nvSpPr>
        <p:spPr>
          <a:xfrm>
            <a:off x="5008563" y="630238"/>
            <a:ext cx="6527800" cy="5597524"/>
          </a:xfrm>
        </p:spPr>
        <p:txBody>
          <a:bodyPr/>
          <a:lstStyle/>
          <a:p>
            <a:pPr lvl="0"/>
            <a:r>
              <a:rPr lang="en-US" dirty="0"/>
              <a:t>This lesson discusses the administration of users, and groups, including the following:</a:t>
            </a:r>
          </a:p>
          <a:p>
            <a:r>
              <a:rPr lang="nb-NO" dirty="0"/>
              <a:t>Overview of Microsoft 365 Identities</a:t>
            </a:r>
          </a:p>
          <a:p>
            <a:pPr lvl="1"/>
            <a:r>
              <a:rPr lang="en-US" dirty="0"/>
              <a:t>The various methods that can be used to create users and groups</a:t>
            </a:r>
          </a:p>
          <a:p>
            <a:pPr lvl="1"/>
            <a:r>
              <a:rPr lang="en-US" dirty="0"/>
              <a:t>The process to recover accidently deleted users </a:t>
            </a:r>
            <a:endParaRPr lang="nb-NO" dirty="0"/>
          </a:p>
          <a:p>
            <a:endParaRPr lang="en-US" dirty="0"/>
          </a:p>
        </p:txBody>
      </p:sp>
      <p:sp>
        <p:nvSpPr>
          <p:cNvPr id="2" name="Title 1"/>
          <p:cNvSpPr>
            <a:spLocks noGrp="1"/>
          </p:cNvSpPr>
          <p:nvPr>
            <p:ph type="title"/>
          </p:nvPr>
        </p:nvSpPr>
        <p:spPr>
          <a:xfrm>
            <a:off x="655639" y="630238"/>
            <a:ext cx="3152330" cy="5597524"/>
          </a:xfrm>
        </p:spPr>
        <p:txBody>
          <a:bodyPr/>
          <a:lstStyle/>
          <a:p>
            <a:r>
              <a:rPr lang="pt-BR" dirty="0"/>
              <a:t>Overview</a:t>
            </a:r>
          </a:p>
        </p:txBody>
      </p:sp>
      <p:sp>
        <p:nvSpPr>
          <p:cNvPr id="10" name="Rectangle 9">
            <a:extLst>
              <a:ext uri="{FF2B5EF4-FFF2-40B4-BE49-F238E27FC236}">
                <a16:creationId xmlns:a16="http://schemas.microsoft.com/office/drawing/2014/main" id="{B65DE3BA-B869-4A54-8BC8-5AAFF29FC287}"/>
              </a:ext>
            </a:extLst>
          </p:cNvPr>
          <p:cNvSpPr/>
          <p:nvPr/>
        </p:nvSpPr>
        <p:spPr>
          <a:xfrm>
            <a:off x="269239" y="1189177"/>
            <a:ext cx="11653523" cy="2468423"/>
          </a:xfrm>
          <a:prstGeom prst="rect">
            <a:avLst/>
          </a:prstGeom>
        </p:spPr>
        <p:txBody>
          <a:bodyPr/>
          <a:lstStyle/>
          <a:p>
            <a:pPr lvl="0">
              <a:buChar char="•"/>
            </a:pPr>
            <a:endParaRPr lang="nb-NO" sz="2000" dirty="0">
              <a:latin typeface="+mj-lt"/>
            </a:endParaRPr>
          </a:p>
        </p:txBody>
      </p:sp>
    </p:spTree>
    <p:extLst>
      <p:ext uri="{BB962C8B-B14F-4D97-AF65-F5344CB8AC3E}">
        <p14:creationId xmlns:p14="http://schemas.microsoft.com/office/powerpoint/2010/main" val="3423814326"/>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3763DB64-2637-44DB-906E-8E179610ABD3}"/>
              </a:ext>
            </a:extLst>
          </p:cNvPr>
          <p:cNvSpPr>
            <a:spLocks noGrp="1"/>
          </p:cNvSpPr>
          <p:nvPr>
            <p:ph type="title"/>
          </p:nvPr>
        </p:nvSpPr>
        <p:spPr>
          <a:xfrm>
            <a:off x="655320" y="630936"/>
            <a:ext cx="3114650" cy="5596826"/>
          </a:xfrm>
        </p:spPr>
        <p:txBody>
          <a:bodyPr/>
          <a:lstStyle/>
          <a:p>
            <a:r>
              <a:rPr lang="pt-BR" dirty="0"/>
              <a:t>Objectives</a:t>
            </a:r>
            <a:endParaRPr lang="en-US" dirty="0"/>
          </a:p>
        </p:txBody>
      </p:sp>
      <p:sp>
        <p:nvSpPr>
          <p:cNvPr id="11" name="Content Placeholder 10">
            <a:extLst>
              <a:ext uri="{FF2B5EF4-FFF2-40B4-BE49-F238E27FC236}">
                <a16:creationId xmlns:a16="http://schemas.microsoft.com/office/drawing/2014/main" id="{861495AF-7E42-4C2C-8677-FE665265B3D8}"/>
              </a:ext>
            </a:extLst>
          </p:cNvPr>
          <p:cNvSpPr>
            <a:spLocks noGrp="1"/>
          </p:cNvSpPr>
          <p:nvPr>
            <p:ph type="body" sz="quarter" idx="10"/>
          </p:nvPr>
        </p:nvSpPr>
        <p:spPr>
          <a:xfrm>
            <a:off x="5008563" y="630238"/>
            <a:ext cx="6527800" cy="5597525"/>
          </a:xfrm>
        </p:spPr>
        <p:txBody>
          <a:bodyPr>
            <a:normAutofit/>
          </a:bodyPr>
          <a:lstStyle/>
          <a:p>
            <a:pPr lvl="0"/>
            <a:r>
              <a:rPr lang="en-US" dirty="0"/>
              <a:t>After completing this lesson, you will be able to: </a:t>
            </a:r>
            <a:endParaRPr lang="nb-NO" dirty="0"/>
          </a:p>
          <a:p>
            <a:pPr lvl="1"/>
            <a:r>
              <a:rPr lang="en-US" dirty="0"/>
              <a:t>The various methods that can be used to create users and groups</a:t>
            </a:r>
            <a:endParaRPr lang="nb-NO" dirty="0"/>
          </a:p>
          <a:p>
            <a:pPr lvl="1"/>
            <a:r>
              <a:rPr lang="en-US" dirty="0"/>
              <a:t>Create, edit, delete, and recover a user</a:t>
            </a:r>
            <a:endParaRPr lang="nb-NO" dirty="0"/>
          </a:p>
          <a:p>
            <a:pPr lvl="1"/>
            <a:r>
              <a:rPr lang="en-US" dirty="0"/>
              <a:t>Assign permissions to users for service specific functions</a:t>
            </a:r>
            <a:endParaRPr lang="nb-NO" dirty="0"/>
          </a:p>
          <a:p>
            <a:pPr lvl="1"/>
            <a:r>
              <a:rPr lang="en-US" dirty="0"/>
              <a:t>Create and manage security groups</a:t>
            </a:r>
            <a:endParaRPr lang="nb-NO" dirty="0"/>
          </a:p>
          <a:p>
            <a:endParaRPr lang="en-US" dirty="0"/>
          </a:p>
        </p:txBody>
      </p:sp>
    </p:spTree>
    <p:extLst>
      <p:ext uri="{BB962C8B-B14F-4D97-AF65-F5344CB8AC3E}">
        <p14:creationId xmlns:p14="http://schemas.microsoft.com/office/powerpoint/2010/main" val="640818277"/>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sz="2200"/>
              <a:t>Microsoft Azure Active Directory</a:t>
            </a:r>
          </a:p>
        </p:txBody>
      </p:sp>
      <p:sp>
        <p:nvSpPr>
          <p:cNvPr id="11" name="Text Placeholder 10">
            <a:extLst>
              <a:ext uri="{FF2B5EF4-FFF2-40B4-BE49-F238E27FC236}">
                <a16:creationId xmlns:a16="http://schemas.microsoft.com/office/drawing/2014/main" id="{DDD19E17-1F43-4429-AFF5-95DB51041794}"/>
              </a:ext>
            </a:extLst>
          </p:cNvPr>
          <p:cNvSpPr>
            <a:spLocks noGrp="1"/>
          </p:cNvSpPr>
          <p:nvPr>
            <p:ph type="body" sz="quarter" idx="16"/>
          </p:nvPr>
        </p:nvSpPr>
        <p:spPr/>
        <p:txBody>
          <a:bodyPr>
            <a:normAutofit/>
          </a:bodyPr>
          <a:lstStyle/>
          <a:p>
            <a:pPr lvl="0">
              <a:lnSpc>
                <a:spcPct val="90000"/>
              </a:lnSpc>
            </a:pPr>
            <a:r>
              <a:rPr lang="en-US" sz="1700" b="1" dirty="0"/>
              <a:t>What it is:</a:t>
            </a:r>
            <a:endParaRPr lang="nb-NO" sz="1700" b="1" dirty="0"/>
          </a:p>
          <a:p>
            <a:pPr lvl="1">
              <a:lnSpc>
                <a:spcPct val="90000"/>
              </a:lnSpc>
            </a:pPr>
            <a:r>
              <a:rPr lang="en-US" sz="1700" dirty="0"/>
              <a:t>The identity platform behind Microsoft 365 and other Microsoft Cloud Services</a:t>
            </a:r>
            <a:endParaRPr lang="nb-NO" sz="1700" dirty="0"/>
          </a:p>
          <a:p>
            <a:pPr lvl="1">
              <a:lnSpc>
                <a:spcPct val="90000"/>
              </a:lnSpc>
            </a:pPr>
            <a:r>
              <a:rPr lang="en-US" sz="1700" dirty="0"/>
              <a:t>Can interoperate with enterprise identity platforms</a:t>
            </a:r>
            <a:endParaRPr lang="nb-NO" sz="1700" dirty="0"/>
          </a:p>
          <a:p>
            <a:pPr lvl="1">
              <a:lnSpc>
                <a:spcPct val="90000"/>
              </a:lnSpc>
            </a:pPr>
            <a:r>
              <a:rPr lang="en-US" sz="1700" dirty="0"/>
              <a:t>An enabler of single sign-on for Microsoft 365 and other apps</a:t>
            </a:r>
            <a:endParaRPr lang="nb-NO" sz="1700" dirty="0"/>
          </a:p>
          <a:p>
            <a:pPr lvl="0">
              <a:lnSpc>
                <a:spcPct val="90000"/>
              </a:lnSpc>
            </a:pPr>
            <a:r>
              <a:rPr lang="en-US" sz="1700" b="1" dirty="0"/>
              <a:t>What it is not:</a:t>
            </a:r>
            <a:endParaRPr lang="nb-NO" sz="1700" b="1" dirty="0"/>
          </a:p>
          <a:p>
            <a:pPr lvl="1">
              <a:lnSpc>
                <a:spcPct val="90000"/>
              </a:lnSpc>
            </a:pPr>
            <a:r>
              <a:rPr lang="en-US" sz="1700" dirty="0"/>
              <a:t>Azure Active Directory(Azure AD) is not your Active Directory Domain Controllers running in Azure</a:t>
            </a:r>
            <a:endParaRPr lang="nb-NO" sz="1700" dirty="0"/>
          </a:p>
          <a:p>
            <a:pPr lvl="1">
              <a:lnSpc>
                <a:spcPct val="90000"/>
              </a:lnSpc>
            </a:pPr>
            <a:r>
              <a:rPr lang="en-US" sz="1700" dirty="0"/>
              <a:t>Microsoft supports Active Directory running as a role on virtual machines in Azure infrastructure as a service (IaaS) – but that is a separate discussion</a:t>
            </a:r>
            <a:endParaRPr lang="nb-NO" sz="1700" dirty="0"/>
          </a:p>
          <a:p>
            <a:pPr>
              <a:lnSpc>
                <a:spcPct val="90000"/>
              </a:lnSpc>
            </a:pPr>
            <a:endParaRPr lang="en-US" sz="1700" dirty="0"/>
          </a:p>
        </p:txBody>
      </p:sp>
      <p:pic>
        <p:nvPicPr>
          <p:cNvPr id="17" name="Picture 16" descr="Sphere of mesh and nodes">
            <a:extLst>
              <a:ext uri="{FF2B5EF4-FFF2-40B4-BE49-F238E27FC236}">
                <a16:creationId xmlns:a16="http://schemas.microsoft.com/office/drawing/2014/main" id="{30EF8263-A0B8-492F-BB17-1208B281F690}"/>
              </a:ext>
            </a:extLst>
          </p:cNvPr>
          <p:cNvPicPr>
            <a:picLocks noChangeAspect="1"/>
          </p:cNvPicPr>
          <p:nvPr/>
        </p:nvPicPr>
        <p:blipFill rotWithShape="1">
          <a:blip r:embed="rId3"/>
          <a:srcRect l="25000"/>
          <a:stretch/>
        </p:blipFill>
        <p:spPr>
          <a:xfrm>
            <a:off x="5334000" y="10"/>
            <a:ext cx="6858000" cy="6857990"/>
          </a:xfrm>
          <a:prstGeom prst="rect">
            <a:avLst/>
          </a:prstGeom>
          <a:noFill/>
        </p:spPr>
      </p:pic>
      <p:sp>
        <p:nvSpPr>
          <p:cNvPr id="15" name="Text Placeholder 16"/>
          <p:cNvSpPr txBox="1">
            <a:spLocks/>
          </p:cNvSpPr>
          <p:nvPr/>
        </p:nvSpPr>
        <p:spPr>
          <a:xfrm>
            <a:off x="523605" y="1793793"/>
            <a:ext cx="11146109" cy="766826"/>
          </a:xfrm>
          <a:prstGeom prst="rect">
            <a:avLst/>
          </a:prstGeom>
        </p:spPr>
        <p:txBody>
          <a:bodyPr>
            <a:noAutofit/>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1200"/>
              </a:spcBef>
              <a:spcAft>
                <a:spcPts val="0"/>
              </a:spcAft>
              <a:buClrTx/>
              <a:buSzPct val="80000"/>
              <a:buFont typeface="Arial" pitchFamily="34" charset="0"/>
              <a:buNone/>
              <a:tabLst/>
              <a:defRPr/>
            </a:pPr>
            <a:endParaRPr kumimoji="0" lang="en-US" sz="2399" b="0" i="0" u="none" strike="noStrike" kern="1200" cap="none" spc="-70" normalizeH="0" baseline="0" noProof="0" dirty="0">
              <a:ln>
                <a:noFill/>
              </a:ln>
              <a:gradFill>
                <a:gsLst>
                  <a:gs pos="1250">
                    <a:srgbClr val="797A7D"/>
                  </a:gs>
                  <a:gs pos="100000">
                    <a:srgbClr val="797A7D"/>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4277657652"/>
      </p:ext>
    </p:extLst>
  </p:cSld>
  <p:clrMapOvr>
    <a:masterClrMapping/>
  </p:clrMapOvr>
</p:sld>
</file>

<file path=ppt/slides/slide8.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701317" y="1246041"/>
            <a:ext cx="2914654" cy="2413480"/>
          </a:xfrm>
          <a:prstGeom prst="rect">
            <a:avLst/>
          </a:prstGeom>
          <a:solidFill>
            <a:schemeClr val="accent1">
              <a:alpha val="1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048" y="1219200"/>
            <a:ext cx="1585349" cy="548497"/>
          </a:xfrm>
          <a:prstGeom prst="rect">
            <a:avLst/>
          </a:prstGeom>
        </p:spPr>
      </p:pic>
      <p:sp>
        <p:nvSpPr>
          <p:cNvPr id="6" name="Title 5"/>
          <p:cNvSpPr>
            <a:spLocks noGrp="1"/>
          </p:cNvSpPr>
          <p:nvPr>
            <p:ph type="title" idx="4294967295"/>
          </p:nvPr>
        </p:nvSpPr>
        <p:spPr>
          <a:xfrm>
            <a:off x="0" y="320675"/>
            <a:ext cx="10194925" cy="460375"/>
          </a:xfrm>
        </p:spPr>
        <p:txBody>
          <a:bodyPr/>
          <a:lstStyle/>
          <a:p>
            <a:r>
              <a:rPr lang="en-US" dirty="0">
                <a:solidFill>
                  <a:schemeClr val="bg1"/>
                </a:solidFill>
              </a:rPr>
              <a:t>Cloud Identity</a:t>
            </a:r>
          </a:p>
        </p:txBody>
      </p:sp>
      <p:grpSp>
        <p:nvGrpSpPr>
          <p:cNvPr id="87" name="Group 86"/>
          <p:cNvGrpSpPr/>
          <p:nvPr/>
        </p:nvGrpSpPr>
        <p:grpSpPr>
          <a:xfrm>
            <a:off x="8207348" y="3686363"/>
            <a:ext cx="2431760" cy="2391001"/>
            <a:chOff x="6797714" y="3952236"/>
            <a:chExt cx="2432393" cy="2391624"/>
          </a:xfrm>
        </p:grpSpPr>
        <p:sp>
          <p:nvSpPr>
            <p:cNvPr id="88" name="Down Arrow 87"/>
            <p:cNvSpPr/>
            <p:nvPr/>
          </p:nvSpPr>
          <p:spPr bwMode="auto">
            <a:xfrm rot="10800000">
              <a:off x="7291196" y="3952236"/>
              <a:ext cx="480668" cy="1517078"/>
            </a:xfrm>
            <a:prstGeom prst="downArrow">
              <a:avLst>
                <a:gd name="adj1" fmla="val 42122"/>
                <a:gd name="adj2" fmla="val 6208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89" name="Group 88"/>
            <p:cNvGrpSpPr/>
            <p:nvPr/>
          </p:nvGrpSpPr>
          <p:grpSpPr>
            <a:xfrm>
              <a:off x="6797714" y="5401412"/>
              <a:ext cx="1851601" cy="942448"/>
              <a:chOff x="2385720" y="4641068"/>
              <a:chExt cx="1855687" cy="1474585"/>
            </a:xfrm>
          </p:grpSpPr>
          <p:sp>
            <p:nvSpPr>
              <p:cNvPr id="91" name="Rectangle 90"/>
              <p:cNvSpPr/>
              <p:nvPr/>
            </p:nvSpPr>
            <p:spPr bwMode="auto">
              <a:xfrm>
                <a:off x="2385720" y="4641068"/>
                <a:ext cx="1467590" cy="14745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2" name="TextBox 91"/>
              <p:cNvSpPr txBox="1"/>
              <p:nvPr/>
            </p:nvSpPr>
            <p:spPr>
              <a:xfrm>
                <a:off x="2482632" y="5161659"/>
                <a:ext cx="1758775" cy="433402"/>
              </a:xfrm>
              <a:prstGeom prst="rect">
                <a:avLst/>
              </a:prstGeom>
              <a:noFill/>
            </p:spPr>
            <p:txBody>
              <a:bodyPr wrap="square" lIns="0" tIns="0" rIns="0" bIns="0" rtlCol="0">
                <a:spAutoFit/>
              </a:bodyPr>
              <a:lstStyle/>
              <a:p>
                <a:pPr marL="0" marR="0" lvl="0" indent="0" algn="l" defTabSz="1218387" rtl="0" eaLnBrk="1" fontAlgn="auto" latinLnBrk="0" hangingPunct="1">
                  <a:lnSpc>
                    <a:spcPct val="10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Spreadsheet</a:t>
                </a:r>
              </a:p>
            </p:txBody>
          </p:sp>
        </p:grpSp>
        <p:sp>
          <p:nvSpPr>
            <p:cNvPr id="90" name="TextBox 89"/>
            <p:cNvSpPr txBox="1"/>
            <p:nvPr/>
          </p:nvSpPr>
          <p:spPr>
            <a:xfrm>
              <a:off x="7475558" y="4744325"/>
              <a:ext cx="1754549" cy="381643"/>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CSV Import</a:t>
              </a:r>
            </a:p>
          </p:txBody>
        </p:sp>
      </p:grpSp>
      <p:sp>
        <p:nvSpPr>
          <p:cNvPr id="2" name="Rectangle 1"/>
          <p:cNvSpPr/>
          <p:nvPr/>
        </p:nvSpPr>
        <p:spPr bwMode="auto">
          <a:xfrm>
            <a:off x="1143736" y="2352265"/>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Office Activation Service</a:t>
            </a:r>
          </a:p>
        </p:txBody>
      </p:sp>
      <p:sp>
        <p:nvSpPr>
          <p:cNvPr id="61" name="Rectangle 60"/>
          <p:cNvSpPr/>
          <p:nvPr/>
        </p:nvSpPr>
        <p:spPr bwMode="auto">
          <a:xfrm>
            <a:off x="1143736" y="1909748"/>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 365 Admin Portal</a:t>
            </a:r>
          </a:p>
        </p:txBody>
      </p:sp>
      <p:sp>
        <p:nvSpPr>
          <p:cNvPr id="63" name="Rectangle 62"/>
          <p:cNvSpPr/>
          <p:nvPr/>
        </p:nvSpPr>
        <p:spPr bwMode="auto">
          <a:xfrm>
            <a:off x="1144341" y="2795219"/>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Exchange Mailbox Access</a:t>
            </a:r>
          </a:p>
        </p:txBody>
      </p:sp>
      <p:sp>
        <p:nvSpPr>
          <p:cNvPr id="64" name="Rectangle 63"/>
          <p:cNvSpPr/>
          <p:nvPr/>
        </p:nvSpPr>
        <p:spPr bwMode="auto">
          <a:xfrm>
            <a:off x="1143736" y="3235654"/>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341330" y="4566798"/>
            <a:ext cx="1811536" cy="1811536"/>
          </a:xfrm>
          <a:prstGeom prst="rect">
            <a:avLst/>
          </a:prstGeom>
        </p:spPr>
      </p:pic>
      <p:sp>
        <p:nvSpPr>
          <p:cNvPr id="66" name="Down Arrow 65"/>
          <p:cNvSpPr/>
          <p:nvPr/>
        </p:nvSpPr>
        <p:spPr bwMode="auto">
          <a:xfrm rot="10800000">
            <a:off x="2023180" y="3686362"/>
            <a:ext cx="480543" cy="875668"/>
          </a:xfrm>
          <a:prstGeom prst="downArrow">
            <a:avLst>
              <a:gd name="adj1" fmla="val 42122"/>
              <a:gd name="adj2" fmla="val 6208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5" name="Group 4"/>
          <p:cNvGrpSpPr/>
          <p:nvPr/>
        </p:nvGrpSpPr>
        <p:grpSpPr>
          <a:xfrm>
            <a:off x="3601157" y="1247720"/>
            <a:ext cx="8436897" cy="2415622"/>
            <a:chOff x="3600505" y="1512956"/>
            <a:chExt cx="8439095" cy="2416252"/>
          </a:xfrm>
        </p:grpSpPr>
        <p:sp>
          <p:nvSpPr>
            <p:cNvPr id="42" name="Down Arrow 41"/>
            <p:cNvSpPr/>
            <p:nvPr/>
          </p:nvSpPr>
          <p:spPr bwMode="auto">
            <a:xfrm rot="5400000">
              <a:off x="5340724" y="363846"/>
              <a:ext cx="480668" cy="3961106"/>
            </a:xfrm>
            <a:prstGeom prst="downArrow">
              <a:avLst>
                <a:gd name="adj1" fmla="val 42122"/>
                <a:gd name="adj2" fmla="val 62085"/>
              </a:avLst>
            </a:prstGeom>
            <a:solidFill>
              <a:srgbClr val="00B0F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 name="Group 11"/>
            <p:cNvGrpSpPr/>
            <p:nvPr/>
          </p:nvGrpSpPr>
          <p:grpSpPr>
            <a:xfrm>
              <a:off x="5891107" y="1512956"/>
              <a:ext cx="6148493" cy="2416252"/>
              <a:chOff x="4389120" y="1634063"/>
              <a:chExt cx="6148493" cy="2416252"/>
            </a:xfrm>
          </p:grpSpPr>
          <p:grpSp>
            <p:nvGrpSpPr>
              <p:cNvPr id="3" name="Group 2"/>
              <p:cNvGrpSpPr/>
              <p:nvPr/>
            </p:nvGrpSpPr>
            <p:grpSpPr>
              <a:xfrm>
                <a:off x="4389120" y="1634063"/>
                <a:ext cx="6148493" cy="2416252"/>
                <a:chOff x="5575659" y="1084864"/>
                <a:chExt cx="6149365" cy="1831752"/>
              </a:xfrm>
            </p:grpSpPr>
            <p:sp>
              <p:nvSpPr>
                <p:cNvPr id="4" name="Rectangle 3"/>
                <p:cNvSpPr/>
                <p:nvPr/>
              </p:nvSpPr>
              <p:spPr bwMode="auto">
                <a:xfrm>
                  <a:off x="5575659" y="1084864"/>
                  <a:ext cx="6149365" cy="1831752"/>
                </a:xfrm>
                <a:prstGeom prst="rect">
                  <a:avLst/>
                </a:prstGeom>
                <a:solidFill>
                  <a:srgbClr val="00B0F0">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9" name="Rectangle 38"/>
                <p:cNvSpPr/>
                <p:nvPr/>
              </p:nvSpPr>
              <p:spPr bwMode="auto">
                <a:xfrm>
                  <a:off x="7247248" y="1488146"/>
                  <a:ext cx="2581493" cy="133097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r>
                    <a:rPr kumimoji="0" lang="en-US" sz="19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Azure AD</a:t>
                  </a:r>
                </a:p>
              </p:txBody>
            </p:sp>
          </p:grpSp>
          <p:grpSp>
            <p:nvGrpSpPr>
              <p:cNvPr id="30" name="Group 29"/>
              <p:cNvGrpSpPr/>
              <p:nvPr/>
            </p:nvGrpSpPr>
            <p:grpSpPr>
              <a:xfrm>
                <a:off x="5052308" y="2166029"/>
                <a:ext cx="5124095" cy="1718649"/>
                <a:chOff x="4419733" y="2003257"/>
                <a:chExt cx="5226845" cy="1753112"/>
              </a:xfrm>
            </p:grpSpPr>
            <p:grpSp>
              <p:nvGrpSpPr>
                <p:cNvPr id="34" name="Group 33"/>
                <p:cNvGrpSpPr/>
                <p:nvPr/>
              </p:nvGrpSpPr>
              <p:grpSpPr>
                <a:xfrm>
                  <a:off x="8095353" y="2349405"/>
                  <a:ext cx="789225" cy="197428"/>
                  <a:chOff x="4571341" y="3662771"/>
                  <a:chExt cx="789225" cy="197428"/>
                </a:xfrm>
                <a:solidFill>
                  <a:schemeClr val="tx1"/>
                </a:solidFill>
              </p:grpSpPr>
              <p:sp>
                <p:nvSpPr>
                  <p:cNvPr id="54" name="Oval 53"/>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5" name="Straight Connector 54"/>
                  <p:cNvCxnSpPr>
                    <a:endCxn id="54"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8112184" y="2003257"/>
                  <a:ext cx="880881"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OAuth2</a:t>
                  </a:r>
                </a:p>
              </p:txBody>
            </p:sp>
            <p:grpSp>
              <p:nvGrpSpPr>
                <p:cNvPr id="37" name="Group 36"/>
                <p:cNvGrpSpPr/>
                <p:nvPr/>
              </p:nvGrpSpPr>
              <p:grpSpPr>
                <a:xfrm>
                  <a:off x="8095353" y="2952569"/>
                  <a:ext cx="789225" cy="197428"/>
                  <a:chOff x="4571341" y="3662771"/>
                  <a:chExt cx="789225" cy="197428"/>
                </a:xfrm>
                <a:solidFill>
                  <a:schemeClr val="tx1"/>
                </a:solidFill>
              </p:grpSpPr>
              <p:sp>
                <p:nvSpPr>
                  <p:cNvPr id="52" name="Oval 51"/>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3" name="Straight Connector 52"/>
                  <p:cNvCxnSpPr>
                    <a:endCxn id="52"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8112184" y="2606421"/>
                  <a:ext cx="904415"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SAML-P</a:t>
                  </a:r>
                </a:p>
              </p:txBody>
            </p:sp>
            <p:grpSp>
              <p:nvGrpSpPr>
                <p:cNvPr id="44" name="Group 43"/>
                <p:cNvGrpSpPr/>
                <p:nvPr/>
              </p:nvGrpSpPr>
              <p:grpSpPr>
                <a:xfrm>
                  <a:off x="8095353" y="3558941"/>
                  <a:ext cx="789225" cy="197428"/>
                  <a:chOff x="4571341" y="3662771"/>
                  <a:chExt cx="789225" cy="197428"/>
                </a:xfrm>
                <a:solidFill>
                  <a:schemeClr val="tx1"/>
                </a:solidFill>
              </p:grpSpPr>
              <p:sp>
                <p:nvSpPr>
                  <p:cNvPr id="50" name="Oval 49"/>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1" name="Straight Connector 50"/>
                  <p:cNvCxnSpPr>
                    <a:endCxn id="50" idx="2"/>
                  </p:cNvCxnSpPr>
                  <p:nvPr/>
                </p:nvCxnSpPr>
                <p:spPr>
                  <a:xfrm>
                    <a:off x="4571341" y="3756290"/>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8112184" y="3212792"/>
                  <a:ext cx="1534394"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WS-Federation</a:t>
                  </a:r>
                </a:p>
              </p:txBody>
            </p:sp>
            <p:grpSp>
              <p:nvGrpSpPr>
                <p:cNvPr id="46" name="Group 45"/>
                <p:cNvGrpSpPr/>
                <p:nvPr/>
              </p:nvGrpSpPr>
              <p:grpSpPr>
                <a:xfrm>
                  <a:off x="4680410" y="2910813"/>
                  <a:ext cx="791326" cy="197428"/>
                  <a:chOff x="1156398" y="2399613"/>
                  <a:chExt cx="791326" cy="197428"/>
                </a:xfrm>
                <a:solidFill>
                  <a:schemeClr val="tx1"/>
                </a:solidFill>
              </p:grpSpPr>
              <p:sp>
                <p:nvSpPr>
                  <p:cNvPr id="48" name="Oval 47"/>
                  <p:cNvSpPr/>
                  <p:nvPr/>
                </p:nvSpPr>
                <p:spPr>
                  <a:xfrm>
                    <a:off x="1156398" y="2399613"/>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49" name="Straight Connector 48"/>
                  <p:cNvCxnSpPr/>
                  <p:nvPr/>
                </p:nvCxnSpPr>
                <p:spPr>
                  <a:xfrm>
                    <a:off x="1355927" y="249385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4419733" y="2580331"/>
                  <a:ext cx="1047082"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Metadata</a:t>
                  </a:r>
                </a:p>
              </p:txBody>
            </p:sp>
          </p:grpSp>
          <p:grpSp>
            <p:nvGrpSpPr>
              <p:cNvPr id="71" name="Group 70"/>
              <p:cNvGrpSpPr/>
              <p:nvPr/>
            </p:nvGrpSpPr>
            <p:grpSpPr>
              <a:xfrm>
                <a:off x="5011115" y="3351355"/>
                <a:ext cx="1075215" cy="509618"/>
                <a:chOff x="3246437" y="3155390"/>
                <a:chExt cx="1096775" cy="519837"/>
              </a:xfrm>
            </p:grpSpPr>
            <p:grpSp>
              <p:nvGrpSpPr>
                <p:cNvPr id="72" name="Group 71"/>
                <p:cNvGrpSpPr/>
                <p:nvPr/>
              </p:nvGrpSpPr>
              <p:grpSpPr>
                <a:xfrm flipH="1">
                  <a:off x="3551237" y="3477799"/>
                  <a:ext cx="789225" cy="197428"/>
                  <a:chOff x="4572000" y="3022238"/>
                  <a:chExt cx="789225" cy="197428"/>
                </a:xfrm>
                <a:solidFill>
                  <a:schemeClr val="tx1"/>
                </a:solidFill>
              </p:grpSpPr>
              <p:sp>
                <p:nvSpPr>
                  <p:cNvPr id="74" name="Oval 73"/>
                  <p:cNvSpPr/>
                  <p:nvPr/>
                </p:nvSpPr>
                <p:spPr>
                  <a:xfrm>
                    <a:off x="5163797" y="3022238"/>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75" name="Straight Connector 74"/>
                  <p:cNvCxnSpPr>
                    <a:endCxn id="74" idx="2"/>
                  </p:cNvCxnSpPr>
                  <p:nvPr/>
                </p:nvCxnSpPr>
                <p:spPr>
                  <a:xfrm>
                    <a:off x="4572000" y="3115757"/>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3246437" y="3155390"/>
                  <a:ext cx="1096775" cy="338554"/>
                </a:xfrm>
                <a:prstGeom prst="rect">
                  <a:avLst/>
                </a:prstGeom>
                <a:noFill/>
              </p:spPr>
              <p:txBody>
                <a:bodyPr wrap="none" rtlCol="0">
                  <a:spAutoFit/>
                </a:bodyPr>
                <a:lstStyle/>
                <a:p>
                  <a:pPr marL="0" marR="0" lvl="0" indent="0" algn="r"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Graph API</a:t>
                  </a:r>
                </a:p>
              </p:txBody>
            </p:sp>
          </p:grpSp>
        </p:grpSp>
        <p:sp>
          <p:nvSpPr>
            <p:cNvPr id="67" name="TextBox 66"/>
            <p:cNvSpPr txBox="1"/>
            <p:nvPr/>
          </p:nvSpPr>
          <p:spPr>
            <a:xfrm>
              <a:off x="4107776" y="1886932"/>
              <a:ext cx="1672568" cy="381643"/>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Authentication</a:t>
              </a:r>
              <a:endPar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68" name="TextBox 67"/>
          <p:cNvSpPr txBox="1"/>
          <p:nvPr/>
        </p:nvSpPr>
        <p:spPr>
          <a:xfrm rot="16200000">
            <a:off x="102531" y="2533002"/>
            <a:ext cx="1672132" cy="406159"/>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Authorization</a:t>
            </a:r>
          </a:p>
        </p:txBody>
      </p:sp>
      <p:sp>
        <p:nvSpPr>
          <p:cNvPr id="7" name="TextBox 6"/>
          <p:cNvSpPr txBox="1"/>
          <p:nvPr/>
        </p:nvSpPr>
        <p:spPr>
          <a:xfrm>
            <a:off x="6172200" y="1371600"/>
            <a:ext cx="1905000" cy="369332"/>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Segoe UI"/>
                <a:ea typeface="+mn-ea"/>
                <a:cs typeface="+mn-cs"/>
              </a:rPr>
              <a:t>Microsoft Azure </a:t>
            </a:r>
          </a:p>
        </p:txBody>
      </p:sp>
    </p:spTree>
    <p:extLst>
      <p:ext uri="{BB962C8B-B14F-4D97-AF65-F5344CB8AC3E}">
        <p14:creationId xmlns:p14="http://schemas.microsoft.com/office/powerpoint/2010/main" val="211790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 grpId="0" animBg="1"/>
      <p:bldP spid="63" grpId="0" animBg="1"/>
      <p:bldP spid="64" grpId="0" animBg="1"/>
      <p:bldP spid="68" grpId="0"/>
    </p:bldLst>
  </p:timing>
</p:sld>
</file>

<file path=ppt/slides/slide9.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891160" y="4417866"/>
            <a:ext cx="6146894" cy="1900554"/>
            <a:chOff x="6414458" y="4683927"/>
            <a:chExt cx="5341249" cy="1901049"/>
          </a:xfrm>
          <a:solidFill>
            <a:srgbClr val="3B2E58"/>
          </a:solidFill>
        </p:grpSpPr>
        <p:sp>
          <p:nvSpPr>
            <p:cNvPr id="36" name="Rectangle 35"/>
            <p:cNvSpPr/>
            <p:nvPr/>
          </p:nvSpPr>
          <p:spPr bwMode="auto">
            <a:xfrm>
              <a:off x="6414458" y="4683927"/>
              <a:ext cx="5341249" cy="190104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TextBox 25"/>
            <p:cNvSpPr txBox="1"/>
            <p:nvPr/>
          </p:nvSpPr>
          <p:spPr>
            <a:xfrm>
              <a:off x="6451903" y="4769866"/>
              <a:ext cx="1790281" cy="246221"/>
            </a:xfrm>
            <a:prstGeom prst="rect">
              <a:avLst/>
            </a:prstGeom>
            <a:grpFill/>
          </p:spPr>
          <p:txBody>
            <a:bodyPr wrap="square" lIns="0" tIns="0" rIns="0" bIns="0" rtlCol="0">
              <a:spAutoFit/>
            </a:bodyPr>
            <a:lstStyle/>
            <a:p>
              <a:pPr marL="0" marR="0" lvl="0" indent="0" algn="l" defTabSz="1218387" rtl="0" eaLnBrk="1" fontAlgn="auto" latinLnBrk="0" hangingPunct="1">
                <a:lnSpc>
                  <a:spcPct val="80000"/>
                </a:lnSpc>
                <a:spcBef>
                  <a:spcPts val="0"/>
                </a:spcBef>
                <a:spcAft>
                  <a:spcPts val="0"/>
                </a:spcAft>
                <a:buClrTx/>
                <a:buSzPct val="80000"/>
                <a:buFontTx/>
                <a:buNone/>
                <a:tabLst/>
                <a:defRPr/>
              </a:pPr>
              <a:r>
                <a:rPr kumimoji="0" lang="en-US" sz="19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On-premises</a:t>
              </a:r>
            </a:p>
          </p:txBody>
        </p:sp>
      </p:grpSp>
      <p:sp>
        <p:nvSpPr>
          <p:cNvPr id="57" name="Rectangle 56"/>
          <p:cNvSpPr/>
          <p:nvPr/>
        </p:nvSpPr>
        <p:spPr bwMode="auto">
          <a:xfrm>
            <a:off x="701317" y="1246041"/>
            <a:ext cx="2914654" cy="2413480"/>
          </a:xfrm>
          <a:prstGeom prst="rect">
            <a:avLst/>
          </a:prstGeom>
          <a:solidFill>
            <a:schemeClr val="accent1">
              <a:alpha val="1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048" y="1219200"/>
            <a:ext cx="1585349" cy="548497"/>
          </a:xfrm>
          <a:prstGeom prst="rect">
            <a:avLst/>
          </a:prstGeom>
        </p:spPr>
      </p:pic>
      <p:sp>
        <p:nvSpPr>
          <p:cNvPr id="6" name="Title 5"/>
          <p:cNvSpPr>
            <a:spLocks noGrp="1"/>
          </p:cNvSpPr>
          <p:nvPr>
            <p:ph type="title" idx="4294967295"/>
          </p:nvPr>
        </p:nvSpPr>
        <p:spPr>
          <a:xfrm>
            <a:off x="0" y="320675"/>
            <a:ext cx="9477375" cy="460375"/>
          </a:xfrm>
        </p:spPr>
        <p:txBody>
          <a:bodyPr/>
          <a:lstStyle/>
          <a:p>
            <a:r>
              <a:rPr lang="en-US" dirty="0">
                <a:solidFill>
                  <a:schemeClr val="bg1"/>
                </a:solidFill>
              </a:rPr>
              <a:t>Directory and Password Sync</a:t>
            </a:r>
          </a:p>
        </p:txBody>
      </p:sp>
      <p:sp>
        <p:nvSpPr>
          <p:cNvPr id="29" name="Down Arrow 28"/>
          <p:cNvSpPr/>
          <p:nvPr/>
        </p:nvSpPr>
        <p:spPr bwMode="auto">
          <a:xfrm rot="10800000">
            <a:off x="8650084" y="3552356"/>
            <a:ext cx="480543" cy="1620403"/>
          </a:xfrm>
          <a:prstGeom prst="downArrow">
            <a:avLst>
              <a:gd name="adj1" fmla="val 42122"/>
              <a:gd name="adj2" fmla="val 62085"/>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58" name="Group 57"/>
          <p:cNvGrpSpPr/>
          <p:nvPr/>
        </p:nvGrpSpPr>
        <p:grpSpPr>
          <a:xfrm>
            <a:off x="7539589" y="5132529"/>
            <a:ext cx="2701531" cy="942203"/>
            <a:chOff x="2243844" y="4636942"/>
            <a:chExt cx="2708199" cy="1474585"/>
          </a:xfrm>
          <a:solidFill>
            <a:srgbClr val="8661C5"/>
          </a:solidFill>
        </p:grpSpPr>
        <p:sp>
          <p:nvSpPr>
            <p:cNvPr id="59" name="Rectangle 58"/>
            <p:cNvSpPr/>
            <p:nvPr/>
          </p:nvSpPr>
          <p:spPr bwMode="auto">
            <a:xfrm>
              <a:off x="2243844" y="4636942"/>
              <a:ext cx="2708199" cy="147458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0" name="TextBox 59"/>
            <p:cNvSpPr txBox="1"/>
            <p:nvPr/>
          </p:nvSpPr>
          <p:spPr>
            <a:xfrm>
              <a:off x="2265539" y="5158445"/>
              <a:ext cx="2686504" cy="447995"/>
            </a:xfrm>
            <a:prstGeom prst="rect">
              <a:avLst/>
            </a:prstGeom>
            <a:grpFill/>
          </p:spPr>
          <p:txBody>
            <a:bodyPr wrap="square" lIns="0" tIns="0" rIns="0" bIns="0" rtlCol="0">
              <a:spAutoFit/>
            </a:bodyPr>
            <a:lstStyle/>
            <a:p>
              <a:pPr marL="0" marR="0" lvl="0" indent="0" algn="ctr" defTabSz="1218387" rtl="0" eaLnBrk="1" fontAlgn="auto" latinLnBrk="0" hangingPunct="1">
                <a:lnSpc>
                  <a:spcPct val="10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Active Directory</a:t>
              </a:r>
            </a:p>
          </p:txBody>
        </p:sp>
      </p:grpSp>
      <p:sp>
        <p:nvSpPr>
          <p:cNvPr id="69" name="TextBox 68"/>
          <p:cNvSpPr txBox="1"/>
          <p:nvPr/>
        </p:nvSpPr>
        <p:spPr>
          <a:xfrm>
            <a:off x="8973070" y="4497189"/>
            <a:ext cx="3064984" cy="578571"/>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Directory Synchronization</a:t>
            </a:r>
          </a:p>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t>
            </a:r>
            <a:r>
              <a:rPr lang="en-US" sz="1600" dirty="0">
                <a:gradFill>
                  <a:gsLst>
                    <a:gs pos="0">
                      <a:srgbClr val="FFFFFF"/>
                    </a:gs>
                    <a:gs pos="100000">
                      <a:srgbClr val="FFFFFF"/>
                    </a:gs>
                  </a:gsLst>
                  <a:lin ang="5400000" scaled="0"/>
                </a:gradFill>
                <a:latin typeface="Segoe UI"/>
              </a:rPr>
              <a:t>Azure AD Connect</a:t>
            </a: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t>
            </a:r>
            <a:endPar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 name="Group 11"/>
          <p:cNvGrpSpPr/>
          <p:nvPr/>
        </p:nvGrpSpPr>
        <p:grpSpPr>
          <a:xfrm>
            <a:off x="5891161" y="1247720"/>
            <a:ext cx="6146892" cy="2415622"/>
            <a:chOff x="4389120" y="1634063"/>
            <a:chExt cx="6148493" cy="2416252"/>
          </a:xfrm>
        </p:grpSpPr>
        <p:grpSp>
          <p:nvGrpSpPr>
            <p:cNvPr id="3" name="Group 2"/>
            <p:cNvGrpSpPr/>
            <p:nvPr/>
          </p:nvGrpSpPr>
          <p:grpSpPr>
            <a:xfrm>
              <a:off x="4389120" y="1634063"/>
              <a:ext cx="6148493" cy="2416252"/>
              <a:chOff x="5575659" y="1084864"/>
              <a:chExt cx="6149365" cy="1831752"/>
            </a:xfrm>
          </p:grpSpPr>
          <p:sp>
            <p:nvSpPr>
              <p:cNvPr id="4" name="Rectangle 3"/>
              <p:cNvSpPr/>
              <p:nvPr/>
            </p:nvSpPr>
            <p:spPr bwMode="auto">
              <a:xfrm>
                <a:off x="5575659" y="1084864"/>
                <a:ext cx="6149365" cy="1831752"/>
              </a:xfrm>
              <a:prstGeom prst="rect">
                <a:avLst/>
              </a:prstGeom>
              <a:solidFill>
                <a:srgbClr val="00B0F0">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9" name="Rectangle 38"/>
              <p:cNvSpPr/>
              <p:nvPr/>
            </p:nvSpPr>
            <p:spPr bwMode="auto">
              <a:xfrm>
                <a:off x="7247248" y="1488146"/>
                <a:ext cx="2581493" cy="133097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r>
                  <a:rPr kumimoji="0" lang="en-US" sz="19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Azure AD</a:t>
                </a:r>
              </a:p>
            </p:txBody>
          </p:sp>
        </p:grpSp>
        <p:grpSp>
          <p:nvGrpSpPr>
            <p:cNvPr id="30" name="Group 29"/>
            <p:cNvGrpSpPr/>
            <p:nvPr/>
          </p:nvGrpSpPr>
          <p:grpSpPr>
            <a:xfrm>
              <a:off x="5052308" y="2166029"/>
              <a:ext cx="5124095" cy="1718649"/>
              <a:chOff x="4419733" y="2003257"/>
              <a:chExt cx="5226845" cy="1753112"/>
            </a:xfrm>
          </p:grpSpPr>
          <p:grpSp>
            <p:nvGrpSpPr>
              <p:cNvPr id="34" name="Group 33"/>
              <p:cNvGrpSpPr/>
              <p:nvPr/>
            </p:nvGrpSpPr>
            <p:grpSpPr>
              <a:xfrm>
                <a:off x="8095353" y="2349405"/>
                <a:ext cx="789225" cy="197428"/>
                <a:chOff x="4571341" y="3662771"/>
                <a:chExt cx="789225" cy="197428"/>
              </a:xfrm>
              <a:solidFill>
                <a:schemeClr val="tx1"/>
              </a:solidFill>
            </p:grpSpPr>
            <p:sp>
              <p:nvSpPr>
                <p:cNvPr id="54" name="Oval 53"/>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5" name="Straight Connector 54"/>
                <p:cNvCxnSpPr>
                  <a:endCxn id="54"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8112184" y="2003257"/>
                <a:ext cx="880881"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OAuth2</a:t>
                </a:r>
              </a:p>
            </p:txBody>
          </p:sp>
          <p:grpSp>
            <p:nvGrpSpPr>
              <p:cNvPr id="37" name="Group 36"/>
              <p:cNvGrpSpPr/>
              <p:nvPr/>
            </p:nvGrpSpPr>
            <p:grpSpPr>
              <a:xfrm>
                <a:off x="8095353" y="2952569"/>
                <a:ext cx="789225" cy="197428"/>
                <a:chOff x="4571341" y="3662771"/>
                <a:chExt cx="789225" cy="197428"/>
              </a:xfrm>
              <a:solidFill>
                <a:schemeClr val="tx1"/>
              </a:solidFill>
            </p:grpSpPr>
            <p:sp>
              <p:nvSpPr>
                <p:cNvPr id="52" name="Oval 51"/>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3" name="Straight Connector 52"/>
                <p:cNvCxnSpPr>
                  <a:endCxn id="52" idx="2"/>
                </p:cNvCxnSpPr>
                <p:nvPr/>
              </p:nvCxnSpPr>
              <p:spPr>
                <a:xfrm>
                  <a:off x="4571341" y="375629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8112184" y="2606421"/>
                <a:ext cx="904415"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SAML-P</a:t>
                </a:r>
              </a:p>
            </p:txBody>
          </p:sp>
          <p:grpSp>
            <p:nvGrpSpPr>
              <p:cNvPr id="44" name="Group 43"/>
              <p:cNvGrpSpPr/>
              <p:nvPr/>
            </p:nvGrpSpPr>
            <p:grpSpPr>
              <a:xfrm>
                <a:off x="8095353" y="3558941"/>
                <a:ext cx="789225" cy="197428"/>
                <a:chOff x="4571341" y="3662771"/>
                <a:chExt cx="789225" cy="197428"/>
              </a:xfrm>
              <a:solidFill>
                <a:schemeClr val="tx1"/>
              </a:solidFill>
            </p:grpSpPr>
            <p:sp>
              <p:nvSpPr>
                <p:cNvPr id="50" name="Oval 49"/>
                <p:cNvSpPr/>
                <p:nvPr/>
              </p:nvSpPr>
              <p:spPr>
                <a:xfrm>
                  <a:off x="5163138" y="3662771"/>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51" name="Straight Connector 50"/>
                <p:cNvCxnSpPr>
                  <a:endCxn id="50" idx="2"/>
                </p:cNvCxnSpPr>
                <p:nvPr/>
              </p:nvCxnSpPr>
              <p:spPr>
                <a:xfrm>
                  <a:off x="4571341" y="3756290"/>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8112184" y="3212792"/>
                <a:ext cx="1534394"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WS-Federation</a:t>
                </a:r>
              </a:p>
            </p:txBody>
          </p:sp>
          <p:grpSp>
            <p:nvGrpSpPr>
              <p:cNvPr id="46" name="Group 45"/>
              <p:cNvGrpSpPr/>
              <p:nvPr/>
            </p:nvGrpSpPr>
            <p:grpSpPr>
              <a:xfrm>
                <a:off x="4680410" y="2910813"/>
                <a:ext cx="791326" cy="197428"/>
                <a:chOff x="1156398" y="2399613"/>
                <a:chExt cx="791326" cy="197428"/>
              </a:xfrm>
              <a:solidFill>
                <a:schemeClr val="tx1"/>
              </a:solidFill>
            </p:grpSpPr>
            <p:sp>
              <p:nvSpPr>
                <p:cNvPr id="48" name="Oval 47"/>
                <p:cNvSpPr/>
                <p:nvPr/>
              </p:nvSpPr>
              <p:spPr>
                <a:xfrm>
                  <a:off x="1156398" y="2399613"/>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49" name="Straight Connector 48"/>
                <p:cNvCxnSpPr/>
                <p:nvPr/>
              </p:nvCxnSpPr>
              <p:spPr>
                <a:xfrm>
                  <a:off x="1355927" y="2493851"/>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4419733" y="2580331"/>
                <a:ext cx="1047082" cy="338554"/>
              </a:xfrm>
              <a:prstGeom prst="rect">
                <a:avLst/>
              </a:prstGeom>
              <a:noFill/>
            </p:spPr>
            <p:txBody>
              <a:bodyPr wrap="non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Metadata</a:t>
                </a:r>
              </a:p>
            </p:txBody>
          </p:sp>
        </p:grpSp>
        <p:grpSp>
          <p:nvGrpSpPr>
            <p:cNvPr id="71" name="Group 70"/>
            <p:cNvGrpSpPr/>
            <p:nvPr/>
          </p:nvGrpSpPr>
          <p:grpSpPr>
            <a:xfrm>
              <a:off x="5011115" y="3351355"/>
              <a:ext cx="1075215" cy="509618"/>
              <a:chOff x="3246437" y="3155390"/>
              <a:chExt cx="1096775" cy="519837"/>
            </a:xfrm>
          </p:grpSpPr>
          <p:grpSp>
            <p:nvGrpSpPr>
              <p:cNvPr id="72" name="Group 71"/>
              <p:cNvGrpSpPr/>
              <p:nvPr/>
            </p:nvGrpSpPr>
            <p:grpSpPr>
              <a:xfrm flipH="1">
                <a:off x="3551237" y="3477799"/>
                <a:ext cx="789225" cy="197428"/>
                <a:chOff x="4572000" y="3022238"/>
                <a:chExt cx="789225" cy="197428"/>
              </a:xfrm>
              <a:solidFill>
                <a:schemeClr val="tx1"/>
              </a:solidFill>
            </p:grpSpPr>
            <p:sp>
              <p:nvSpPr>
                <p:cNvPr id="74" name="Oval 73"/>
                <p:cNvSpPr/>
                <p:nvPr/>
              </p:nvSpPr>
              <p:spPr>
                <a:xfrm>
                  <a:off x="5163797" y="3022238"/>
                  <a:ext cx="197428" cy="19742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75" name="Straight Connector 74"/>
                <p:cNvCxnSpPr>
                  <a:endCxn id="74" idx="2"/>
                </p:cNvCxnSpPr>
                <p:nvPr/>
              </p:nvCxnSpPr>
              <p:spPr>
                <a:xfrm>
                  <a:off x="4572000" y="3115757"/>
                  <a:ext cx="591797" cy="5195"/>
                </a:xfrm>
                <a:prstGeom prst="line">
                  <a:avLst/>
                </a:prstGeom>
                <a:grpFill/>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3246437" y="3155390"/>
                <a:ext cx="1096775" cy="338554"/>
              </a:xfrm>
              <a:prstGeom prst="rect">
                <a:avLst/>
              </a:prstGeom>
              <a:noFill/>
            </p:spPr>
            <p:txBody>
              <a:bodyPr wrap="none" rtlCol="0">
                <a:spAutoFit/>
              </a:bodyPr>
              <a:lstStyle/>
              <a:p>
                <a:pPr marL="0" marR="0" lvl="0" indent="0" algn="r" defTabSz="914126"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Graph API</a:t>
                </a:r>
              </a:p>
            </p:txBody>
          </p:sp>
        </p:grpSp>
      </p:grpSp>
      <p:sp>
        <p:nvSpPr>
          <p:cNvPr id="2" name="Rectangle 1"/>
          <p:cNvSpPr/>
          <p:nvPr/>
        </p:nvSpPr>
        <p:spPr bwMode="auto">
          <a:xfrm>
            <a:off x="1143736" y="2352265"/>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Office Activation Service</a:t>
            </a:r>
          </a:p>
        </p:txBody>
      </p:sp>
      <p:sp>
        <p:nvSpPr>
          <p:cNvPr id="61" name="Rectangle 60"/>
          <p:cNvSpPr/>
          <p:nvPr/>
        </p:nvSpPr>
        <p:spPr bwMode="auto">
          <a:xfrm>
            <a:off x="1143736" y="1909748"/>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 365 Admin Portal</a:t>
            </a:r>
          </a:p>
        </p:txBody>
      </p:sp>
      <p:sp>
        <p:nvSpPr>
          <p:cNvPr id="63" name="Rectangle 62"/>
          <p:cNvSpPr/>
          <p:nvPr/>
        </p:nvSpPr>
        <p:spPr bwMode="auto">
          <a:xfrm>
            <a:off x="1144341" y="2795219"/>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Exchange Mailbox Access</a:t>
            </a:r>
          </a:p>
        </p:txBody>
      </p:sp>
      <p:sp>
        <p:nvSpPr>
          <p:cNvPr id="64" name="Rectangle 63"/>
          <p:cNvSpPr/>
          <p:nvPr/>
        </p:nvSpPr>
        <p:spPr bwMode="auto">
          <a:xfrm>
            <a:off x="1143736" y="3235654"/>
            <a:ext cx="2255322" cy="372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825"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341330" y="4566798"/>
            <a:ext cx="1811536" cy="1811536"/>
          </a:xfrm>
          <a:prstGeom prst="rect">
            <a:avLst/>
          </a:prstGeom>
        </p:spPr>
      </p:pic>
      <p:sp>
        <p:nvSpPr>
          <p:cNvPr id="66" name="Down Arrow 65"/>
          <p:cNvSpPr/>
          <p:nvPr/>
        </p:nvSpPr>
        <p:spPr bwMode="auto">
          <a:xfrm rot="10800000">
            <a:off x="2023180" y="3686362"/>
            <a:ext cx="480543" cy="875668"/>
          </a:xfrm>
          <a:prstGeom prst="downArrow">
            <a:avLst>
              <a:gd name="adj1" fmla="val 42122"/>
              <a:gd name="adj2" fmla="val 6208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7" name="TextBox 66"/>
          <p:cNvSpPr txBox="1"/>
          <p:nvPr/>
        </p:nvSpPr>
        <p:spPr>
          <a:xfrm>
            <a:off x="4108294" y="1621599"/>
            <a:ext cx="1672132" cy="381544"/>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Authentication</a:t>
            </a:r>
            <a:endPar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8" name="TextBox 67"/>
          <p:cNvSpPr txBox="1"/>
          <p:nvPr/>
        </p:nvSpPr>
        <p:spPr>
          <a:xfrm rot="16200000">
            <a:off x="102531" y="2533002"/>
            <a:ext cx="1672132" cy="406159"/>
          </a:xfrm>
          <a:prstGeom prst="rect">
            <a:avLst/>
          </a:prstGeom>
          <a:noFill/>
        </p:spPr>
        <p:txBody>
          <a:bodyPr wrap="square" lIns="91416" tIns="91416" rIns="91416" bIns="91416" rtlCol="0">
            <a:spAutoFit/>
          </a:bodyPr>
          <a:lstStyle/>
          <a:p>
            <a:pPr marL="0" marR="0" lvl="0" indent="0" algn="ctr" defTabSz="1218387" rtl="0" eaLnBrk="1" fontAlgn="auto" latinLnBrk="0" hangingPunct="1">
              <a:lnSpc>
                <a:spcPct val="80000"/>
              </a:lnSpc>
              <a:spcBef>
                <a:spcPts val="0"/>
              </a:spcBef>
              <a:spcAft>
                <a:spcPts val="0"/>
              </a:spcAft>
              <a:buClrTx/>
              <a:buSzPct val="80000"/>
              <a:buFontTx/>
              <a:buNone/>
              <a:tabLst/>
              <a:defRPr/>
            </a:pPr>
            <a:r>
              <a:rPr kumimoji="0" lang="en-US" sz="1799"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Authorization</a:t>
            </a:r>
          </a:p>
        </p:txBody>
      </p:sp>
      <p:sp>
        <p:nvSpPr>
          <p:cNvPr id="56" name="TextBox 55"/>
          <p:cNvSpPr txBox="1"/>
          <p:nvPr/>
        </p:nvSpPr>
        <p:spPr>
          <a:xfrm>
            <a:off x="6172200" y="1371600"/>
            <a:ext cx="1905000" cy="369332"/>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Segoe UI"/>
                <a:ea typeface="+mn-ea"/>
                <a:cs typeface="+mn-cs"/>
              </a:rPr>
              <a:t>Microsoft Azure </a:t>
            </a:r>
          </a:p>
        </p:txBody>
      </p:sp>
      <p:sp>
        <p:nvSpPr>
          <p:cNvPr id="7" name="Right Arrow 6"/>
          <p:cNvSpPr/>
          <p:nvPr/>
        </p:nvSpPr>
        <p:spPr>
          <a:xfrm>
            <a:off x="3646536" y="2051974"/>
            <a:ext cx="2230556"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8" name="Left Arrow 7"/>
          <p:cNvSpPr/>
          <p:nvPr/>
        </p:nvSpPr>
        <p:spPr>
          <a:xfrm>
            <a:off x="3630040" y="2702512"/>
            <a:ext cx="2230556"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TextBox 10"/>
          <p:cNvSpPr txBox="1"/>
          <p:nvPr/>
        </p:nvSpPr>
        <p:spPr>
          <a:xfrm>
            <a:off x="4103838" y="2727441"/>
            <a:ext cx="344077" cy="461665"/>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a:ea typeface="+mn-ea"/>
                <a:cs typeface="+mn-cs"/>
              </a:rPr>
              <a:t>2</a:t>
            </a:r>
          </a:p>
        </p:txBody>
      </p:sp>
      <p:sp>
        <p:nvSpPr>
          <p:cNvPr id="13" name="TextBox 12"/>
          <p:cNvSpPr txBox="1"/>
          <p:nvPr/>
        </p:nvSpPr>
        <p:spPr>
          <a:xfrm>
            <a:off x="4103838" y="2003143"/>
            <a:ext cx="351378" cy="46166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a:ea typeface="+mn-ea"/>
                <a:cs typeface="+mn-cs"/>
              </a:rPr>
              <a:t>1</a:t>
            </a:r>
          </a:p>
        </p:txBody>
      </p:sp>
    </p:spTree>
    <p:extLst>
      <p:ext uri="{BB962C8B-B14F-4D97-AF65-F5344CB8AC3E}">
        <p14:creationId xmlns:p14="http://schemas.microsoft.com/office/powerpoint/2010/main" val="31605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9" grpId="0"/>
    </p:bldLst>
  </p:timing>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ASD">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ASD" id="{F0561960-FF48-4500-B8A3-2B8CEEA31705}" vid="{72167933-79A4-449E-82A5-B9D3DE3E19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F26C3-F659-489A-A423-44B09D960EEF}">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customXml/itemProps2.xml><?xml version="1.0" encoding="utf-8"?>
<ds:datastoreItem xmlns:ds="http://schemas.openxmlformats.org/officeDocument/2006/customXml" ds:itemID="{52862BC9-2C81-44D9-8B6B-182263A7191D}">
  <ds:schemaRefs>
    <ds:schemaRef ds:uri="http://schemas.microsoft.com/sharepoint/v3/contenttype/forms"/>
  </ds:schemaRefs>
</ds:datastoreItem>
</file>

<file path=customXml/itemProps3.xml><?xml version="1.0" encoding="utf-8"?>
<ds:datastoreItem xmlns:ds="http://schemas.openxmlformats.org/officeDocument/2006/customXml" ds:itemID="{D1F25A39-16BE-4AF8-860D-2016978449C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ASD</Template>
  <TotalTime>0</TotalTime>
  <Words>2606</Words>
  <Application>Microsoft Office PowerPoint</Application>
  <PresentationFormat>Widescreen</PresentationFormat>
  <Paragraphs>312</Paragraphs>
  <Slides>26</Slides>
  <Notes>25</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&amp;quot</vt:lpstr>
      <vt:lpstr>Arial</vt:lpstr>
      <vt:lpstr>Calibri</vt:lpstr>
      <vt:lpstr>Calibri Light</vt:lpstr>
      <vt:lpstr>Comic Sans MS</vt:lpstr>
      <vt:lpstr>Consolas</vt:lpstr>
      <vt:lpstr>Segoe UI</vt:lpstr>
      <vt:lpstr>Segoe UI Semibold</vt:lpstr>
      <vt:lpstr>Wingdings</vt:lpstr>
      <vt:lpstr>ASD</vt:lpstr>
      <vt:lpstr>How to administrate Identities and Groups in Microsoft 365</vt:lpstr>
      <vt:lpstr>PowerPoint Presentation</vt:lpstr>
      <vt:lpstr>Students: How to View This Presentation</vt:lpstr>
      <vt:lpstr>Overview of Identities in Microsoft 365</vt:lpstr>
      <vt:lpstr>Overview</vt:lpstr>
      <vt:lpstr>Objectives</vt:lpstr>
      <vt:lpstr>Microsoft Azure Active Directory</vt:lpstr>
      <vt:lpstr>Cloud Identity</vt:lpstr>
      <vt:lpstr>Directory and Password Sync</vt:lpstr>
      <vt:lpstr>Federated Identity</vt:lpstr>
      <vt:lpstr>Administrating Identities in Microsoft 365</vt:lpstr>
      <vt:lpstr>Creating or Editing Users</vt:lpstr>
      <vt:lpstr>Creating Users Through Microsoft 365 Admin Center</vt:lpstr>
      <vt:lpstr>Adding Multiple Users with a CSV File</vt:lpstr>
      <vt:lpstr>Notes Continued </vt:lpstr>
      <vt:lpstr>Creating Users using Windows PowerShell</vt:lpstr>
      <vt:lpstr>Deleting Users</vt:lpstr>
      <vt:lpstr>Restoring a Cloud User Account</vt:lpstr>
      <vt:lpstr>Administrating Security Groups in Microsoft 365  - Security Groups</vt:lpstr>
      <vt:lpstr>Security Groups</vt:lpstr>
      <vt:lpstr>Creating Security Groups</vt:lpstr>
      <vt:lpstr>Windows PowerShell Cmdlets Related to Group Management</vt:lpstr>
      <vt:lpstr>Knowledge Check</vt:lpstr>
      <vt:lpstr>Summary</vt:lpstr>
      <vt:lpstr>Lab</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2021-06-30T01:44:59.0000000Z</dcterms:created>
  <dcterms:modified xsi:type="dcterms:W3CDTF">2023-01-20T21:23:48.0000000Z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