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19"/>
  </p:notesMasterIdLst>
  <p:sldIdLst>
    <p:sldId id="412" r:id="rId5"/>
    <p:sldId id="404" r:id="rId6"/>
    <p:sldId id="376" r:id="rId8"/>
    <p:sldId id="413" r:id="rId9"/>
    <p:sldId id="418" r:id="rId10"/>
    <p:sldId id="426" r:id="rId11"/>
    <p:sldId id="453" r:id="rId12"/>
    <p:sldId id="445" r:id="rId13"/>
    <p:sldId id="448" r:id="rId14"/>
    <p:sldId id="450" r:id="rId15"/>
    <p:sldId id="454" r:id="rId16"/>
    <p:sldId id="364" r:id="rId17"/>
    <p:sldId id="417"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12"/>
            <p14:sldId id="404"/>
            <p14:sldId id="411"/>
          </p14:sldIdLst>
        </p14:section>
        <p14:section name="Content pages" id="{7E28E96D-50B7-3247-AD53-91BDC15BF350}">
          <p14:sldIdLst>
            <p14:sldId id="376"/>
            <p14:sldId id="413"/>
            <p14:sldId id="418"/>
            <p14:sldId id="426"/>
            <p14:sldId id="453"/>
            <p14:sldId id="445"/>
            <p14:sldId id="448"/>
            <p14:sldId id="450"/>
            <p14:sldId id="454"/>
            <p14:sldId id="364"/>
            <p14:sldId id="417"/>
          </p14:sldIdLst>
        </p14:section>
        <p14:section name="Default Section" id="{C0096499-8C56-4765-BE25-9BB7B65E19A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85008" autoAdjust="0"/>
  </p:normalViewPr>
  <p:slideViewPr>
    <p:cSldViewPr snapToGrid="0">
      <p:cViewPr varScale="1">
        <p:scale>
          <a:sx n="158" d="100"/>
          <a:sy n="158" d="100"/>
        </p:scale>
        <p:origin x="76" y="9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customXml" Target="../customXml/item3.xml" Id="rId3" /><Relationship Type="http://schemas.openxmlformats.org/officeDocument/2006/relationships/presProps" Target="presProps.xml" Id="rId21"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tags" Target="tags/tag1.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tableStyles" Target="tableStyles.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theme" Target="theme/theme1.xml" Id="rId23" /><Relationship Type="http://schemas.openxmlformats.org/officeDocument/2006/relationships/slide" Target="slides/slide6.xml" Id="rId10" /><Relationship Type="http://schemas.openxmlformats.org/officeDocument/2006/relationships/notesMaster" Target="notesMasters/notesMaster1.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viewProps" Target="viewProps.xml" Id="rId22"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5295F-02B5-4BF8-B2C5-C3D646D3C3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D9485C1-9B12-4B9D-8670-C789B7954F07}" type="pres">
      <dgm:prSet presAssocID="{2125295F-02B5-4BF8-B2C5-C3D646D3C345}" presName="linear" presStyleCnt="0">
        <dgm:presLayoutVars>
          <dgm:animLvl val="lvl"/>
          <dgm:resizeHandles val="exact"/>
        </dgm:presLayoutVars>
      </dgm:prSet>
      <dgm:spPr/>
    </dgm:pt>
  </dgm:ptLst>
  <dgm:cxnLst>
    <dgm:cxn modelId="{20B0DFE6-6119-4D1C-BBB1-EABD5883E25C}" type="presOf" srcId="{2125295F-02B5-4BF8-B2C5-C3D646D3C345}" destId="{9D9485C1-9B12-4B9D-8670-C789B7954F0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FFB52-1830-4B4E-B054-89C9BA90E6A5}"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8262B880-26EE-4003-8C63-C6B818CD828A}">
      <dgm:prSet/>
      <dgm:spPr/>
      <dgm:t>
        <a:bodyPr/>
        <a:lstStyle/>
        <a:p>
          <a:r>
            <a:rPr lang="nb-NO" dirty="0"/>
            <a:t>Global Admins can control who can create modern team sites that are integrated with Microsoft 365 groups by controlling who can create Microsoft 365 Groups</a:t>
          </a:r>
          <a:endParaRPr lang="en-US" dirty="0"/>
        </a:p>
      </dgm:t>
    </dgm:pt>
    <dgm:pt modelId="{DE1F2A2F-F7FD-4E98-B133-6AEC7F02461B}" type="parTrans" cxnId="{C0835588-5067-4256-BC0C-F5233A98C140}">
      <dgm:prSet/>
      <dgm:spPr/>
      <dgm:t>
        <a:bodyPr/>
        <a:lstStyle/>
        <a:p>
          <a:endParaRPr lang="en-US"/>
        </a:p>
      </dgm:t>
    </dgm:pt>
    <dgm:pt modelId="{F05BBC12-B52F-4C8A-ADB9-B01E2F47BDF8}" type="sibTrans" cxnId="{C0835588-5067-4256-BC0C-F5233A98C140}">
      <dgm:prSet/>
      <dgm:spPr/>
      <dgm:t>
        <a:bodyPr/>
        <a:lstStyle/>
        <a:p>
          <a:endParaRPr lang="en-US"/>
        </a:p>
      </dgm:t>
    </dgm:pt>
    <dgm:pt modelId="{6FBAACD8-7552-41AE-8516-F602F8AB00E5}">
      <dgm:prSet/>
      <dgm:spPr/>
      <dgm:t>
        <a:bodyPr/>
        <a:lstStyle/>
        <a:p>
          <a:r>
            <a:rPr lang="en-US" dirty="0"/>
            <a:t>Create a security group and add only the people who will be allowed to create Microsoft 365 Groups and teams in these apps. (This requires a subscription to Azure Active Directory (Azure AD) Premium.) </a:t>
          </a:r>
        </a:p>
      </dgm:t>
    </dgm:pt>
    <dgm:pt modelId="{1FBCAC5A-1283-40A5-817F-995B03304CB2}" type="parTrans" cxnId="{28D382D1-D181-46E9-A2C1-0BE407309809}">
      <dgm:prSet/>
      <dgm:spPr/>
      <dgm:t>
        <a:bodyPr/>
        <a:lstStyle/>
        <a:p>
          <a:endParaRPr lang="en-US"/>
        </a:p>
      </dgm:t>
    </dgm:pt>
    <dgm:pt modelId="{9104BFBF-12C9-4AEA-A0C9-2E6C3D725E55}" type="sibTrans" cxnId="{28D382D1-D181-46E9-A2C1-0BE407309809}">
      <dgm:prSet/>
      <dgm:spPr/>
      <dgm:t>
        <a:bodyPr/>
        <a:lstStyle/>
        <a:p>
          <a:endParaRPr lang="en-US"/>
        </a:p>
      </dgm:t>
    </dgm:pt>
    <dgm:pt modelId="{6B296A0E-0BD1-4009-B0DF-FE1B8D7B56B8}">
      <dgm:prSet/>
      <dgm:spPr/>
      <dgm:t>
        <a:bodyPr/>
        <a:lstStyle/>
        <a:p>
          <a:r>
            <a:rPr lang="en-US" dirty="0"/>
            <a:t>The administrator who configures the settings, and the members of the affected groups, must have Azure AD Premium licenses assigned to them. </a:t>
          </a:r>
        </a:p>
      </dgm:t>
    </dgm:pt>
    <dgm:pt modelId="{FDBBE02F-93BF-477C-8078-FCC1603B97F4}" type="parTrans" cxnId="{EE88E548-5495-41A7-909A-862F305E6A08}">
      <dgm:prSet/>
      <dgm:spPr/>
      <dgm:t>
        <a:bodyPr/>
        <a:lstStyle/>
        <a:p>
          <a:endParaRPr lang="en-US"/>
        </a:p>
      </dgm:t>
    </dgm:pt>
    <dgm:pt modelId="{7C12E6ED-AF6B-468E-8D10-C2469C20F77E}" type="sibTrans" cxnId="{EE88E548-5495-41A7-909A-862F305E6A08}">
      <dgm:prSet/>
      <dgm:spPr/>
      <dgm:t>
        <a:bodyPr/>
        <a:lstStyle/>
        <a:p>
          <a:endParaRPr lang="en-US"/>
        </a:p>
      </dgm:t>
    </dgm:pt>
    <dgm:pt modelId="{21CBD4AE-0E0C-4ADD-8C36-3425A0A74E83}">
      <dgm:prSet/>
      <dgm:spPr/>
      <dgm:t>
        <a:bodyPr/>
        <a:lstStyle/>
        <a:p>
          <a:r>
            <a:rPr lang="en-US" dirty="0"/>
            <a:t>Configurable using Azure Active Directory PowerShell for Graph:</a:t>
          </a:r>
        </a:p>
        <a:p>
          <a:r>
            <a:rPr lang="en-US" dirty="0">
              <a:latin typeface="Consolas" panose="020B0609020204030204" pitchFamily="49" charset="0"/>
            </a:rPr>
            <a:t>$Setting["</a:t>
          </a:r>
          <a:r>
            <a:rPr lang="en-US" dirty="0" err="1">
              <a:latin typeface="Consolas" panose="020B0609020204030204" pitchFamily="49" charset="0"/>
            </a:rPr>
            <a:t>GroupCreationAllowedGroupId</a:t>
          </a:r>
          <a:r>
            <a:rPr lang="en-US" dirty="0">
              <a:latin typeface="Consolas" panose="020B0609020204030204" pitchFamily="49" charset="0"/>
            </a:rPr>
            <a:t>"] = (Get-</a:t>
          </a:r>
          <a:r>
            <a:rPr lang="en-US" dirty="0" err="1">
              <a:latin typeface="Consolas" panose="020B0609020204030204" pitchFamily="49" charset="0"/>
            </a:rPr>
            <a:t>AzureADGroup</a:t>
          </a:r>
          <a:r>
            <a:rPr lang="en-US" dirty="0">
              <a:latin typeface="Consolas" panose="020B0609020204030204" pitchFamily="49" charset="0"/>
            </a:rPr>
            <a:t> -</a:t>
          </a:r>
          <a:r>
            <a:rPr lang="en-US" dirty="0" err="1">
              <a:latin typeface="Consolas" panose="020B0609020204030204" pitchFamily="49" charset="0"/>
            </a:rPr>
            <a:t>SearchString</a:t>
          </a:r>
          <a:r>
            <a:rPr lang="en-US" dirty="0">
              <a:latin typeface="Consolas" panose="020B0609020204030204" pitchFamily="49" charset="0"/>
            </a:rPr>
            <a:t> "&lt;Name of your security group&gt;").</a:t>
          </a:r>
          <a:r>
            <a:rPr lang="en-US" dirty="0" err="1">
              <a:latin typeface="Consolas" panose="020B0609020204030204" pitchFamily="49" charset="0"/>
            </a:rPr>
            <a:t>objectid</a:t>
          </a:r>
          <a:endParaRPr lang="en-US" dirty="0">
            <a:latin typeface="Consolas" panose="020B0609020204030204" pitchFamily="49" charset="0"/>
          </a:endParaRPr>
        </a:p>
      </dgm:t>
    </dgm:pt>
    <dgm:pt modelId="{C4164B5C-F333-476A-A643-77FCE60EAB53}" type="parTrans" cxnId="{C4916F8E-924E-4E09-A2AF-8ADAF47131A1}">
      <dgm:prSet/>
      <dgm:spPr/>
      <dgm:t>
        <a:bodyPr/>
        <a:lstStyle/>
        <a:p>
          <a:endParaRPr lang="en-US"/>
        </a:p>
      </dgm:t>
    </dgm:pt>
    <dgm:pt modelId="{DBBEB1C0-6308-4395-AC09-5DAB53495D33}" type="sibTrans" cxnId="{C4916F8E-924E-4E09-A2AF-8ADAF47131A1}">
      <dgm:prSet/>
      <dgm:spPr/>
      <dgm:t>
        <a:bodyPr/>
        <a:lstStyle/>
        <a:p>
          <a:endParaRPr lang="en-US"/>
        </a:p>
      </dgm:t>
    </dgm:pt>
    <dgm:pt modelId="{96C5F023-5D0D-4392-94C3-464BF79CF984}" type="pres">
      <dgm:prSet presAssocID="{250FFB52-1830-4B4E-B054-89C9BA90E6A5}" presName="diagram" presStyleCnt="0">
        <dgm:presLayoutVars>
          <dgm:dir/>
          <dgm:resizeHandles val="exact"/>
        </dgm:presLayoutVars>
      </dgm:prSet>
      <dgm:spPr/>
    </dgm:pt>
    <dgm:pt modelId="{BFB924D0-6B69-4095-8E74-31F0732E368C}" type="pres">
      <dgm:prSet presAssocID="{8262B880-26EE-4003-8C63-C6B818CD828A}" presName="node" presStyleLbl="node1" presStyleIdx="0" presStyleCnt="4">
        <dgm:presLayoutVars>
          <dgm:bulletEnabled val="1"/>
        </dgm:presLayoutVars>
      </dgm:prSet>
      <dgm:spPr/>
    </dgm:pt>
    <dgm:pt modelId="{DD446BFF-497E-4F72-8913-1D1395531294}" type="pres">
      <dgm:prSet presAssocID="{F05BBC12-B52F-4C8A-ADB9-B01E2F47BDF8}" presName="sibTrans" presStyleCnt="0"/>
      <dgm:spPr/>
    </dgm:pt>
    <dgm:pt modelId="{F90A2887-E93A-4E64-8B7B-5D7C5F89FFEE}" type="pres">
      <dgm:prSet presAssocID="{6FBAACD8-7552-41AE-8516-F602F8AB00E5}" presName="node" presStyleLbl="node1" presStyleIdx="1" presStyleCnt="4">
        <dgm:presLayoutVars>
          <dgm:bulletEnabled val="1"/>
        </dgm:presLayoutVars>
      </dgm:prSet>
      <dgm:spPr/>
    </dgm:pt>
    <dgm:pt modelId="{01AE23E3-D901-40F4-A4A4-17C05053995C}" type="pres">
      <dgm:prSet presAssocID="{9104BFBF-12C9-4AEA-A0C9-2E6C3D725E55}" presName="sibTrans" presStyleCnt="0"/>
      <dgm:spPr/>
    </dgm:pt>
    <dgm:pt modelId="{ED8C8A73-02EA-4BA2-99F3-A6847734541B}" type="pres">
      <dgm:prSet presAssocID="{6B296A0E-0BD1-4009-B0DF-FE1B8D7B56B8}" presName="node" presStyleLbl="node1" presStyleIdx="2" presStyleCnt="4">
        <dgm:presLayoutVars>
          <dgm:bulletEnabled val="1"/>
        </dgm:presLayoutVars>
      </dgm:prSet>
      <dgm:spPr/>
    </dgm:pt>
    <dgm:pt modelId="{02DBD7E8-728C-4648-AB7F-5E86B0836775}" type="pres">
      <dgm:prSet presAssocID="{7C12E6ED-AF6B-468E-8D10-C2469C20F77E}" presName="sibTrans" presStyleCnt="0"/>
      <dgm:spPr/>
    </dgm:pt>
    <dgm:pt modelId="{895E981E-7833-4E22-85A2-107587983A72}" type="pres">
      <dgm:prSet presAssocID="{21CBD4AE-0E0C-4ADD-8C36-3425A0A74E83}" presName="node" presStyleLbl="node1" presStyleIdx="3" presStyleCnt="4">
        <dgm:presLayoutVars>
          <dgm:bulletEnabled val="1"/>
        </dgm:presLayoutVars>
      </dgm:prSet>
      <dgm:spPr/>
    </dgm:pt>
  </dgm:ptLst>
  <dgm:cxnLst>
    <dgm:cxn modelId="{DB468105-5582-4154-8FF5-573566A7F06D}" type="presOf" srcId="{21CBD4AE-0E0C-4ADD-8C36-3425A0A74E83}" destId="{895E981E-7833-4E22-85A2-107587983A72}" srcOrd="0" destOrd="0" presId="urn:microsoft.com/office/officeart/2005/8/layout/default"/>
    <dgm:cxn modelId="{1D1E1732-A4DF-41D0-BCD3-78037CE39966}" type="presOf" srcId="{6B296A0E-0BD1-4009-B0DF-FE1B8D7B56B8}" destId="{ED8C8A73-02EA-4BA2-99F3-A6847734541B}" srcOrd="0" destOrd="0" presId="urn:microsoft.com/office/officeart/2005/8/layout/default"/>
    <dgm:cxn modelId="{1851DC42-AB3C-471B-9ACA-FFD481E3B43F}" type="presOf" srcId="{6FBAACD8-7552-41AE-8516-F602F8AB00E5}" destId="{F90A2887-E93A-4E64-8B7B-5D7C5F89FFEE}" srcOrd="0" destOrd="0" presId="urn:microsoft.com/office/officeart/2005/8/layout/default"/>
    <dgm:cxn modelId="{EE88E548-5495-41A7-909A-862F305E6A08}" srcId="{250FFB52-1830-4B4E-B054-89C9BA90E6A5}" destId="{6B296A0E-0BD1-4009-B0DF-FE1B8D7B56B8}" srcOrd="2" destOrd="0" parTransId="{FDBBE02F-93BF-477C-8078-FCC1603B97F4}" sibTransId="{7C12E6ED-AF6B-468E-8D10-C2469C20F77E}"/>
    <dgm:cxn modelId="{C0835588-5067-4256-BC0C-F5233A98C140}" srcId="{250FFB52-1830-4B4E-B054-89C9BA90E6A5}" destId="{8262B880-26EE-4003-8C63-C6B818CD828A}" srcOrd="0" destOrd="0" parTransId="{DE1F2A2F-F7FD-4E98-B133-6AEC7F02461B}" sibTransId="{F05BBC12-B52F-4C8A-ADB9-B01E2F47BDF8}"/>
    <dgm:cxn modelId="{C4916F8E-924E-4E09-A2AF-8ADAF47131A1}" srcId="{250FFB52-1830-4B4E-B054-89C9BA90E6A5}" destId="{21CBD4AE-0E0C-4ADD-8C36-3425A0A74E83}" srcOrd="3" destOrd="0" parTransId="{C4164B5C-F333-476A-A643-77FCE60EAB53}" sibTransId="{DBBEB1C0-6308-4395-AC09-5DAB53495D33}"/>
    <dgm:cxn modelId="{95875F9F-477A-45E4-9CCC-7C379362A704}" type="presOf" srcId="{250FFB52-1830-4B4E-B054-89C9BA90E6A5}" destId="{96C5F023-5D0D-4392-94C3-464BF79CF984}" srcOrd="0" destOrd="0" presId="urn:microsoft.com/office/officeart/2005/8/layout/default"/>
    <dgm:cxn modelId="{60DA43C0-5ECA-40D7-ADD7-92049E0DCC14}" type="presOf" srcId="{8262B880-26EE-4003-8C63-C6B818CD828A}" destId="{BFB924D0-6B69-4095-8E74-31F0732E368C}" srcOrd="0" destOrd="0" presId="urn:microsoft.com/office/officeart/2005/8/layout/default"/>
    <dgm:cxn modelId="{28D382D1-D181-46E9-A2C1-0BE407309809}" srcId="{250FFB52-1830-4B4E-B054-89C9BA90E6A5}" destId="{6FBAACD8-7552-41AE-8516-F602F8AB00E5}" srcOrd="1" destOrd="0" parTransId="{1FBCAC5A-1283-40A5-817F-995B03304CB2}" sibTransId="{9104BFBF-12C9-4AEA-A0C9-2E6C3D725E55}"/>
    <dgm:cxn modelId="{95BF062E-0C40-4823-B16C-8F53F1E3AF7A}" type="presParOf" srcId="{96C5F023-5D0D-4392-94C3-464BF79CF984}" destId="{BFB924D0-6B69-4095-8E74-31F0732E368C}" srcOrd="0" destOrd="0" presId="urn:microsoft.com/office/officeart/2005/8/layout/default"/>
    <dgm:cxn modelId="{49F0FE02-BC51-4867-88C0-E4DD662BCE7D}" type="presParOf" srcId="{96C5F023-5D0D-4392-94C3-464BF79CF984}" destId="{DD446BFF-497E-4F72-8913-1D1395531294}" srcOrd="1" destOrd="0" presId="urn:microsoft.com/office/officeart/2005/8/layout/default"/>
    <dgm:cxn modelId="{47959622-4360-4FD7-BE86-E1D464401A10}" type="presParOf" srcId="{96C5F023-5D0D-4392-94C3-464BF79CF984}" destId="{F90A2887-E93A-4E64-8B7B-5D7C5F89FFEE}" srcOrd="2" destOrd="0" presId="urn:microsoft.com/office/officeart/2005/8/layout/default"/>
    <dgm:cxn modelId="{1AA9E8B6-391B-429A-950A-8F50D94D09BD}" type="presParOf" srcId="{96C5F023-5D0D-4392-94C3-464BF79CF984}" destId="{01AE23E3-D901-40F4-A4A4-17C05053995C}" srcOrd="3" destOrd="0" presId="urn:microsoft.com/office/officeart/2005/8/layout/default"/>
    <dgm:cxn modelId="{4413E05C-4AEE-4541-A687-75908398C055}" type="presParOf" srcId="{96C5F023-5D0D-4392-94C3-464BF79CF984}" destId="{ED8C8A73-02EA-4BA2-99F3-A6847734541B}" srcOrd="4" destOrd="0" presId="urn:microsoft.com/office/officeart/2005/8/layout/default"/>
    <dgm:cxn modelId="{AADA81F6-AB0C-4B15-A72C-6CE8D3A0C50B}" type="presParOf" srcId="{96C5F023-5D0D-4392-94C3-464BF79CF984}" destId="{02DBD7E8-728C-4648-AB7F-5E86B0836775}" srcOrd="5" destOrd="0" presId="urn:microsoft.com/office/officeart/2005/8/layout/default"/>
    <dgm:cxn modelId="{CCB0538D-0504-43D8-B516-80CA2AE5A500}" type="presParOf" srcId="{96C5F023-5D0D-4392-94C3-464BF79CF984}" destId="{895E981E-7833-4E22-85A2-107587983A7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B485C1-90FB-4920-95F2-9F361F2D3AC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D231383B-4963-4F06-8991-B88B2DF2FE0F}">
      <dgm:prSet custT="1"/>
      <dgm:spPr/>
      <dgm:t>
        <a:bodyPr/>
        <a:lstStyle/>
        <a:p>
          <a:r>
            <a:rPr lang="en-US" sz="1600" baseline="0" dirty="0"/>
            <a:t>True/False: By default, users can create new modern team site collections connected to Microsoft 365 group, and communication site collections? </a:t>
          </a:r>
          <a:endParaRPr lang="en-US" sz="1600" dirty="0"/>
        </a:p>
      </dgm:t>
    </dgm:pt>
    <dgm:pt modelId="{D6FC10E4-ACA9-4EBD-B257-0321319D92E1}" type="parTrans" cxnId="{BC68807B-5559-4A2D-A87E-E906E9B35B99}">
      <dgm:prSet/>
      <dgm:spPr/>
      <dgm:t>
        <a:bodyPr/>
        <a:lstStyle/>
        <a:p>
          <a:endParaRPr lang="en-US" sz="1800"/>
        </a:p>
      </dgm:t>
    </dgm:pt>
    <dgm:pt modelId="{2106CBE4-CC34-4271-BC08-F533E81008FD}" type="sibTrans" cxnId="{BC68807B-5559-4A2D-A87E-E906E9B35B99}">
      <dgm:prSet/>
      <dgm:spPr/>
      <dgm:t>
        <a:bodyPr/>
        <a:lstStyle/>
        <a:p>
          <a:endParaRPr lang="en-US" sz="1800"/>
        </a:p>
      </dgm:t>
    </dgm:pt>
    <dgm:pt modelId="{356A6FEF-8C0B-4A44-9F2F-1CDD86FE8F9D}">
      <dgm:prSet custT="1"/>
      <dgm:spPr/>
      <dgm:t>
        <a:bodyPr/>
        <a:lstStyle/>
        <a:p>
          <a:r>
            <a:rPr lang="en-IN" sz="1800" baseline="0"/>
            <a:t>True</a:t>
          </a:r>
          <a:endParaRPr lang="en-US" sz="1800"/>
        </a:p>
      </dgm:t>
    </dgm:pt>
    <dgm:pt modelId="{ABB68FE4-9DB2-4B5F-91B0-3B1BBD0015C1}" type="parTrans" cxnId="{D595357A-2F65-40C1-874A-1ACB4CF88701}">
      <dgm:prSet/>
      <dgm:spPr/>
      <dgm:t>
        <a:bodyPr/>
        <a:lstStyle/>
        <a:p>
          <a:endParaRPr lang="en-US" sz="1800"/>
        </a:p>
      </dgm:t>
    </dgm:pt>
    <dgm:pt modelId="{F1282B05-16CA-43A3-BF88-20B35D365753}" type="sibTrans" cxnId="{D595357A-2F65-40C1-874A-1ACB4CF88701}">
      <dgm:prSet/>
      <dgm:spPr/>
      <dgm:t>
        <a:bodyPr/>
        <a:lstStyle/>
        <a:p>
          <a:endParaRPr lang="en-US" sz="1800"/>
        </a:p>
      </dgm:t>
    </dgm:pt>
    <dgm:pt modelId="{663AB438-55CD-4BF8-A1C9-E3BDAA244B20}">
      <dgm:prSet custT="1"/>
      <dgm:spPr/>
      <dgm:t>
        <a:bodyPr/>
        <a:lstStyle/>
        <a:p>
          <a:r>
            <a:rPr lang="en-US" sz="1800" baseline="0"/>
            <a:t>What are the two managed paths available in SharePoint Online?</a:t>
          </a:r>
          <a:endParaRPr lang="en-US" sz="1800"/>
        </a:p>
      </dgm:t>
    </dgm:pt>
    <dgm:pt modelId="{E3D86E85-3759-4717-B6C0-6801EDC3D4E8}" type="parTrans" cxnId="{F5DFEB49-7CEC-46B7-A131-B916E6945B02}">
      <dgm:prSet/>
      <dgm:spPr/>
      <dgm:t>
        <a:bodyPr/>
        <a:lstStyle/>
        <a:p>
          <a:endParaRPr lang="en-US" sz="1800"/>
        </a:p>
      </dgm:t>
    </dgm:pt>
    <dgm:pt modelId="{66933382-D3BE-4C6D-B941-B1887A4EA4BE}" type="sibTrans" cxnId="{F5DFEB49-7CEC-46B7-A131-B916E6945B02}">
      <dgm:prSet/>
      <dgm:spPr/>
      <dgm:t>
        <a:bodyPr/>
        <a:lstStyle/>
        <a:p>
          <a:endParaRPr lang="en-US" sz="1800"/>
        </a:p>
      </dgm:t>
    </dgm:pt>
    <dgm:pt modelId="{0C8B3239-B8DE-4F56-A41E-3241625905C6}">
      <dgm:prSet custT="1"/>
      <dgm:spPr/>
      <dgm:t>
        <a:bodyPr/>
        <a:lstStyle/>
        <a:p>
          <a:r>
            <a:rPr lang="nb-NO" sz="1800" baseline="0"/>
            <a:t>/sites and /teams</a:t>
          </a:r>
          <a:endParaRPr lang="en-US" sz="1800"/>
        </a:p>
      </dgm:t>
    </dgm:pt>
    <dgm:pt modelId="{F3443198-AEEF-4833-8FEF-569182C3DA9A}" type="parTrans" cxnId="{D9CF332A-0A4E-4F10-80ED-92F827262FF6}">
      <dgm:prSet/>
      <dgm:spPr/>
      <dgm:t>
        <a:bodyPr/>
        <a:lstStyle/>
        <a:p>
          <a:endParaRPr lang="en-US" sz="1800"/>
        </a:p>
      </dgm:t>
    </dgm:pt>
    <dgm:pt modelId="{847A2862-EDD6-4105-B965-F73191A08FDE}" type="sibTrans" cxnId="{D9CF332A-0A4E-4F10-80ED-92F827262FF6}">
      <dgm:prSet/>
      <dgm:spPr/>
      <dgm:t>
        <a:bodyPr/>
        <a:lstStyle/>
        <a:p>
          <a:endParaRPr lang="en-US" sz="1800"/>
        </a:p>
      </dgm:t>
    </dgm:pt>
    <dgm:pt modelId="{8AC01000-264F-46D6-AFE1-3B61C50B6D39}">
      <dgm:prSet custT="1"/>
      <dgm:spPr/>
      <dgm:t>
        <a:bodyPr/>
        <a:lstStyle/>
        <a:p>
          <a:r>
            <a:rPr lang="nb-NO" sz="1800" baseline="0"/>
            <a:t>Which PowerShell modules can be used to provision modern team sites? </a:t>
          </a:r>
          <a:endParaRPr lang="en-US" sz="1800"/>
        </a:p>
      </dgm:t>
    </dgm:pt>
    <dgm:pt modelId="{CF9B5803-70DD-49E1-AFCD-42D96F52EDAE}" type="parTrans" cxnId="{4CFEDA9B-9FD9-45DF-AF99-0B0A5763F198}">
      <dgm:prSet/>
      <dgm:spPr/>
      <dgm:t>
        <a:bodyPr/>
        <a:lstStyle/>
        <a:p>
          <a:endParaRPr lang="en-US" sz="1800"/>
        </a:p>
      </dgm:t>
    </dgm:pt>
    <dgm:pt modelId="{4DA020E6-64A6-4195-800C-5CAF6160AEE3}" type="sibTrans" cxnId="{4CFEDA9B-9FD9-45DF-AF99-0B0A5763F198}">
      <dgm:prSet/>
      <dgm:spPr/>
      <dgm:t>
        <a:bodyPr/>
        <a:lstStyle/>
        <a:p>
          <a:endParaRPr lang="en-US" sz="1800"/>
        </a:p>
      </dgm:t>
    </dgm:pt>
    <dgm:pt modelId="{E7706D39-CEFD-4A6B-909A-D65735779312}">
      <dgm:prSet custT="1"/>
      <dgm:spPr/>
      <dgm:t>
        <a:bodyPr/>
        <a:lstStyle/>
        <a:p>
          <a:r>
            <a:rPr lang="nb-NO" sz="1800" baseline="0" dirty="0"/>
            <a:t>The SharePoint Online PnP PowerShell module and its New-PnPSite command to provision an Microsoft 365 group integrated site</a:t>
          </a:r>
          <a:endParaRPr lang="en-US" sz="1800" dirty="0"/>
        </a:p>
      </dgm:t>
    </dgm:pt>
    <dgm:pt modelId="{12CFE062-A10C-4DE4-9B98-8EA15C575803}" type="parTrans" cxnId="{2753B6E0-D6C5-457C-8E0A-E971C6531819}">
      <dgm:prSet/>
      <dgm:spPr/>
      <dgm:t>
        <a:bodyPr/>
        <a:lstStyle/>
        <a:p>
          <a:endParaRPr lang="en-US" sz="1800"/>
        </a:p>
      </dgm:t>
    </dgm:pt>
    <dgm:pt modelId="{B4C09F4F-4ACC-431B-B477-DB3C6AB62D14}" type="sibTrans" cxnId="{2753B6E0-D6C5-457C-8E0A-E971C6531819}">
      <dgm:prSet/>
      <dgm:spPr/>
      <dgm:t>
        <a:bodyPr/>
        <a:lstStyle/>
        <a:p>
          <a:endParaRPr lang="en-US" sz="1800"/>
        </a:p>
      </dgm:t>
    </dgm:pt>
    <dgm:pt modelId="{B603A5E5-C825-4D22-BE24-E1F33C8F230A}">
      <dgm:prSet custT="1"/>
      <dgm:spPr/>
      <dgm:t>
        <a:bodyPr/>
        <a:lstStyle/>
        <a:p>
          <a:r>
            <a:rPr lang="nb-NO" sz="1800" baseline="0" dirty="0"/>
            <a:t>The SharePoint Online Management shell and its New-SPOSite command to provision site that is not integrated with an Microsoft 365 group (must specify template.. ie STS#3 )</a:t>
          </a:r>
          <a:endParaRPr lang="en-US" sz="1800" dirty="0"/>
        </a:p>
      </dgm:t>
    </dgm:pt>
    <dgm:pt modelId="{89C88211-849D-49A2-847F-1B9EEA245239}" type="parTrans" cxnId="{24409D59-F1EE-4B30-93B1-7052A42C75E1}">
      <dgm:prSet/>
      <dgm:spPr/>
      <dgm:t>
        <a:bodyPr/>
        <a:lstStyle/>
        <a:p>
          <a:endParaRPr lang="en-US" sz="1800"/>
        </a:p>
      </dgm:t>
    </dgm:pt>
    <dgm:pt modelId="{31BE7326-3215-4C1B-9B5D-11DA8313C415}" type="sibTrans" cxnId="{24409D59-F1EE-4B30-93B1-7052A42C75E1}">
      <dgm:prSet/>
      <dgm:spPr/>
      <dgm:t>
        <a:bodyPr/>
        <a:lstStyle/>
        <a:p>
          <a:endParaRPr lang="en-US" sz="1800"/>
        </a:p>
      </dgm:t>
    </dgm:pt>
    <dgm:pt modelId="{E0AFAD6E-964D-42A8-96C3-AAA58BBAB7CC}" type="pres">
      <dgm:prSet presAssocID="{E0B485C1-90FB-4920-95F2-9F361F2D3ACA}" presName="linear" presStyleCnt="0">
        <dgm:presLayoutVars>
          <dgm:dir/>
          <dgm:animLvl val="lvl"/>
          <dgm:resizeHandles val="exact"/>
        </dgm:presLayoutVars>
      </dgm:prSet>
      <dgm:spPr/>
    </dgm:pt>
    <dgm:pt modelId="{A8E04612-3778-4757-98F9-CC087279ED68}" type="pres">
      <dgm:prSet presAssocID="{D231383B-4963-4F06-8991-B88B2DF2FE0F}" presName="parentLin" presStyleCnt="0"/>
      <dgm:spPr/>
    </dgm:pt>
    <dgm:pt modelId="{70931879-02D7-40A7-ABBD-E221AB39D5A5}" type="pres">
      <dgm:prSet presAssocID="{D231383B-4963-4F06-8991-B88B2DF2FE0F}" presName="parentLeftMargin" presStyleLbl="node1" presStyleIdx="0" presStyleCnt="3"/>
      <dgm:spPr/>
    </dgm:pt>
    <dgm:pt modelId="{64FCA0C0-D475-4AB0-BD91-D42C989423C5}" type="pres">
      <dgm:prSet presAssocID="{D231383B-4963-4F06-8991-B88B2DF2FE0F}" presName="parentText" presStyleLbl="node1" presStyleIdx="0" presStyleCnt="3">
        <dgm:presLayoutVars>
          <dgm:chMax val="0"/>
          <dgm:bulletEnabled val="1"/>
        </dgm:presLayoutVars>
      </dgm:prSet>
      <dgm:spPr/>
    </dgm:pt>
    <dgm:pt modelId="{9A317D86-CA2F-4BBE-B31C-414DFB2FA76D}" type="pres">
      <dgm:prSet presAssocID="{D231383B-4963-4F06-8991-B88B2DF2FE0F}" presName="negativeSpace" presStyleCnt="0"/>
      <dgm:spPr/>
    </dgm:pt>
    <dgm:pt modelId="{961D2782-B7E4-409D-B8AA-EBA9241ABCE1}" type="pres">
      <dgm:prSet presAssocID="{D231383B-4963-4F06-8991-B88B2DF2FE0F}" presName="childText" presStyleLbl="conFgAcc1" presStyleIdx="0" presStyleCnt="3">
        <dgm:presLayoutVars>
          <dgm:bulletEnabled val="1"/>
        </dgm:presLayoutVars>
      </dgm:prSet>
      <dgm:spPr/>
    </dgm:pt>
    <dgm:pt modelId="{173C2F8A-F930-40A3-A36A-9BA27404BA58}" type="pres">
      <dgm:prSet presAssocID="{2106CBE4-CC34-4271-BC08-F533E81008FD}" presName="spaceBetweenRectangles" presStyleCnt="0"/>
      <dgm:spPr/>
    </dgm:pt>
    <dgm:pt modelId="{AAFD7449-FC02-4DE7-ACC2-F8488ABEF14E}" type="pres">
      <dgm:prSet presAssocID="{663AB438-55CD-4BF8-A1C9-E3BDAA244B20}" presName="parentLin" presStyleCnt="0"/>
      <dgm:spPr/>
    </dgm:pt>
    <dgm:pt modelId="{5866C790-7451-435A-920E-663A38CB49E3}" type="pres">
      <dgm:prSet presAssocID="{663AB438-55CD-4BF8-A1C9-E3BDAA244B20}" presName="parentLeftMargin" presStyleLbl="node1" presStyleIdx="0" presStyleCnt="3"/>
      <dgm:spPr/>
    </dgm:pt>
    <dgm:pt modelId="{E40F0BB8-074F-4686-AE91-8CCBE4E7472C}" type="pres">
      <dgm:prSet presAssocID="{663AB438-55CD-4BF8-A1C9-E3BDAA244B20}" presName="parentText" presStyleLbl="node1" presStyleIdx="1" presStyleCnt="3">
        <dgm:presLayoutVars>
          <dgm:chMax val="0"/>
          <dgm:bulletEnabled val="1"/>
        </dgm:presLayoutVars>
      </dgm:prSet>
      <dgm:spPr/>
    </dgm:pt>
    <dgm:pt modelId="{6480B511-BE70-4404-8AE5-756337A0FCC3}" type="pres">
      <dgm:prSet presAssocID="{663AB438-55CD-4BF8-A1C9-E3BDAA244B20}" presName="negativeSpace" presStyleCnt="0"/>
      <dgm:spPr/>
    </dgm:pt>
    <dgm:pt modelId="{B92DE44D-5172-427F-A7D8-1F164BCF4FEC}" type="pres">
      <dgm:prSet presAssocID="{663AB438-55CD-4BF8-A1C9-E3BDAA244B20}" presName="childText" presStyleLbl="conFgAcc1" presStyleIdx="1" presStyleCnt="3">
        <dgm:presLayoutVars>
          <dgm:bulletEnabled val="1"/>
        </dgm:presLayoutVars>
      </dgm:prSet>
      <dgm:spPr/>
    </dgm:pt>
    <dgm:pt modelId="{207A27F9-48D0-43C7-B778-A3A870CE365A}" type="pres">
      <dgm:prSet presAssocID="{66933382-D3BE-4C6D-B941-B1887A4EA4BE}" presName="spaceBetweenRectangles" presStyleCnt="0"/>
      <dgm:spPr/>
    </dgm:pt>
    <dgm:pt modelId="{C9F9F54A-768B-4DE1-B254-8410C385E9CE}" type="pres">
      <dgm:prSet presAssocID="{8AC01000-264F-46D6-AFE1-3B61C50B6D39}" presName="parentLin" presStyleCnt="0"/>
      <dgm:spPr/>
    </dgm:pt>
    <dgm:pt modelId="{318F88A6-55AD-4856-87D9-E502E9E42D0E}" type="pres">
      <dgm:prSet presAssocID="{8AC01000-264F-46D6-AFE1-3B61C50B6D39}" presName="parentLeftMargin" presStyleLbl="node1" presStyleIdx="1" presStyleCnt="3"/>
      <dgm:spPr/>
    </dgm:pt>
    <dgm:pt modelId="{9748CFFD-3197-42A9-9B8F-C9099AE3117A}" type="pres">
      <dgm:prSet presAssocID="{8AC01000-264F-46D6-AFE1-3B61C50B6D39}" presName="parentText" presStyleLbl="node1" presStyleIdx="2" presStyleCnt="3">
        <dgm:presLayoutVars>
          <dgm:chMax val="0"/>
          <dgm:bulletEnabled val="1"/>
        </dgm:presLayoutVars>
      </dgm:prSet>
      <dgm:spPr/>
    </dgm:pt>
    <dgm:pt modelId="{479F77ED-6E5D-45E4-B1AD-6563B18A7D30}" type="pres">
      <dgm:prSet presAssocID="{8AC01000-264F-46D6-AFE1-3B61C50B6D39}" presName="negativeSpace" presStyleCnt="0"/>
      <dgm:spPr/>
    </dgm:pt>
    <dgm:pt modelId="{514BC6CB-A37B-4244-BE7A-807648ADA759}" type="pres">
      <dgm:prSet presAssocID="{8AC01000-264F-46D6-AFE1-3B61C50B6D39}" presName="childText" presStyleLbl="conFgAcc1" presStyleIdx="2" presStyleCnt="3">
        <dgm:presLayoutVars>
          <dgm:bulletEnabled val="1"/>
        </dgm:presLayoutVars>
      </dgm:prSet>
      <dgm:spPr/>
    </dgm:pt>
  </dgm:ptLst>
  <dgm:cxnLst>
    <dgm:cxn modelId="{EC3FA921-5C3A-4AC9-950D-9EECE23A4B7D}" type="presOf" srcId="{0C8B3239-B8DE-4F56-A41E-3241625905C6}" destId="{B92DE44D-5172-427F-A7D8-1F164BCF4FEC}" srcOrd="0" destOrd="0" presId="urn:microsoft.com/office/officeart/2005/8/layout/list1"/>
    <dgm:cxn modelId="{D9CF332A-0A4E-4F10-80ED-92F827262FF6}" srcId="{663AB438-55CD-4BF8-A1C9-E3BDAA244B20}" destId="{0C8B3239-B8DE-4F56-A41E-3241625905C6}" srcOrd="0" destOrd="0" parTransId="{F3443198-AEEF-4833-8FEF-569182C3DA9A}" sibTransId="{847A2862-EDD6-4105-B965-F73191A08FDE}"/>
    <dgm:cxn modelId="{A71B953B-A7B9-4386-9ED7-8B6C38C45B91}" type="presOf" srcId="{D231383B-4963-4F06-8991-B88B2DF2FE0F}" destId="{64FCA0C0-D475-4AB0-BD91-D42C989423C5}" srcOrd="1" destOrd="0" presId="urn:microsoft.com/office/officeart/2005/8/layout/list1"/>
    <dgm:cxn modelId="{4E4B7467-E6B2-49F7-BE2D-6CBCCA831423}" type="presOf" srcId="{E0B485C1-90FB-4920-95F2-9F361F2D3ACA}" destId="{E0AFAD6E-964D-42A8-96C3-AAA58BBAB7CC}" srcOrd="0" destOrd="0" presId="urn:microsoft.com/office/officeart/2005/8/layout/list1"/>
    <dgm:cxn modelId="{50E27B68-3B6C-45BA-9D6F-ADF68EAED5F3}" type="presOf" srcId="{D231383B-4963-4F06-8991-B88B2DF2FE0F}" destId="{70931879-02D7-40A7-ABBD-E221AB39D5A5}" srcOrd="0" destOrd="0" presId="urn:microsoft.com/office/officeart/2005/8/layout/list1"/>
    <dgm:cxn modelId="{F5DFEB49-7CEC-46B7-A131-B916E6945B02}" srcId="{E0B485C1-90FB-4920-95F2-9F361F2D3ACA}" destId="{663AB438-55CD-4BF8-A1C9-E3BDAA244B20}" srcOrd="1" destOrd="0" parTransId="{E3D86E85-3759-4717-B6C0-6801EDC3D4E8}" sibTransId="{66933382-D3BE-4C6D-B941-B1887A4EA4BE}"/>
    <dgm:cxn modelId="{6C1BF374-772D-4445-9E23-B9E90F5800F0}" type="presOf" srcId="{E7706D39-CEFD-4A6B-909A-D65735779312}" destId="{514BC6CB-A37B-4244-BE7A-807648ADA759}" srcOrd="0" destOrd="0" presId="urn:microsoft.com/office/officeart/2005/8/layout/list1"/>
    <dgm:cxn modelId="{24409D59-F1EE-4B30-93B1-7052A42C75E1}" srcId="{8AC01000-264F-46D6-AFE1-3B61C50B6D39}" destId="{B603A5E5-C825-4D22-BE24-E1F33C8F230A}" srcOrd="1" destOrd="0" parTransId="{89C88211-849D-49A2-847F-1B9EEA245239}" sibTransId="{31BE7326-3215-4C1B-9B5D-11DA8313C415}"/>
    <dgm:cxn modelId="{D595357A-2F65-40C1-874A-1ACB4CF88701}" srcId="{D231383B-4963-4F06-8991-B88B2DF2FE0F}" destId="{356A6FEF-8C0B-4A44-9F2F-1CDD86FE8F9D}" srcOrd="0" destOrd="0" parTransId="{ABB68FE4-9DB2-4B5F-91B0-3B1BBD0015C1}" sibTransId="{F1282B05-16CA-43A3-BF88-20B35D365753}"/>
    <dgm:cxn modelId="{BC68807B-5559-4A2D-A87E-E906E9B35B99}" srcId="{E0B485C1-90FB-4920-95F2-9F361F2D3ACA}" destId="{D231383B-4963-4F06-8991-B88B2DF2FE0F}" srcOrd="0" destOrd="0" parTransId="{D6FC10E4-ACA9-4EBD-B257-0321319D92E1}" sibTransId="{2106CBE4-CC34-4271-BC08-F533E81008FD}"/>
    <dgm:cxn modelId="{0213F488-A915-47B5-88A2-6CACEB7329F2}" type="presOf" srcId="{663AB438-55CD-4BF8-A1C9-E3BDAA244B20}" destId="{5866C790-7451-435A-920E-663A38CB49E3}" srcOrd="0" destOrd="0" presId="urn:microsoft.com/office/officeart/2005/8/layout/list1"/>
    <dgm:cxn modelId="{4CFEDA9B-9FD9-45DF-AF99-0B0A5763F198}" srcId="{E0B485C1-90FB-4920-95F2-9F361F2D3ACA}" destId="{8AC01000-264F-46D6-AFE1-3B61C50B6D39}" srcOrd="2" destOrd="0" parTransId="{CF9B5803-70DD-49E1-AFCD-42D96F52EDAE}" sibTransId="{4DA020E6-64A6-4195-800C-5CAF6160AEE3}"/>
    <dgm:cxn modelId="{BE0274C1-F675-462F-B901-022E2F9EDF48}" type="presOf" srcId="{B603A5E5-C825-4D22-BE24-E1F33C8F230A}" destId="{514BC6CB-A37B-4244-BE7A-807648ADA759}" srcOrd="0" destOrd="1" presId="urn:microsoft.com/office/officeart/2005/8/layout/list1"/>
    <dgm:cxn modelId="{992A72C7-D59B-4C1A-B070-EC5DB20E0845}" type="presOf" srcId="{663AB438-55CD-4BF8-A1C9-E3BDAA244B20}" destId="{E40F0BB8-074F-4686-AE91-8CCBE4E7472C}" srcOrd="1" destOrd="0" presId="urn:microsoft.com/office/officeart/2005/8/layout/list1"/>
    <dgm:cxn modelId="{34F6AECC-584D-44E0-9B7A-4ADEF7B077D5}" type="presOf" srcId="{356A6FEF-8C0B-4A44-9F2F-1CDD86FE8F9D}" destId="{961D2782-B7E4-409D-B8AA-EBA9241ABCE1}" srcOrd="0" destOrd="0" presId="urn:microsoft.com/office/officeart/2005/8/layout/list1"/>
    <dgm:cxn modelId="{EBBC93D3-05CA-4AED-B46D-B52307BB42EF}" type="presOf" srcId="{8AC01000-264F-46D6-AFE1-3B61C50B6D39}" destId="{9748CFFD-3197-42A9-9B8F-C9099AE3117A}" srcOrd="1" destOrd="0" presId="urn:microsoft.com/office/officeart/2005/8/layout/list1"/>
    <dgm:cxn modelId="{937BD7D4-3F89-42AA-96FC-0D2FCDF04578}" type="presOf" srcId="{8AC01000-264F-46D6-AFE1-3B61C50B6D39}" destId="{318F88A6-55AD-4856-87D9-E502E9E42D0E}" srcOrd="0" destOrd="0" presId="urn:microsoft.com/office/officeart/2005/8/layout/list1"/>
    <dgm:cxn modelId="{2753B6E0-D6C5-457C-8E0A-E971C6531819}" srcId="{8AC01000-264F-46D6-AFE1-3B61C50B6D39}" destId="{E7706D39-CEFD-4A6B-909A-D65735779312}" srcOrd="0" destOrd="0" parTransId="{12CFE062-A10C-4DE4-9B98-8EA15C575803}" sibTransId="{B4C09F4F-4ACC-431B-B477-DB3C6AB62D14}"/>
    <dgm:cxn modelId="{C229E5EB-0CCA-4038-A75A-9717A5E3EAC0}" type="presParOf" srcId="{E0AFAD6E-964D-42A8-96C3-AAA58BBAB7CC}" destId="{A8E04612-3778-4757-98F9-CC087279ED68}" srcOrd="0" destOrd="0" presId="urn:microsoft.com/office/officeart/2005/8/layout/list1"/>
    <dgm:cxn modelId="{82C857B6-954A-4178-8F66-075D8F66EDFB}" type="presParOf" srcId="{A8E04612-3778-4757-98F9-CC087279ED68}" destId="{70931879-02D7-40A7-ABBD-E221AB39D5A5}" srcOrd="0" destOrd="0" presId="urn:microsoft.com/office/officeart/2005/8/layout/list1"/>
    <dgm:cxn modelId="{667099DC-01DF-4C02-9A6C-331919828D4A}" type="presParOf" srcId="{A8E04612-3778-4757-98F9-CC087279ED68}" destId="{64FCA0C0-D475-4AB0-BD91-D42C989423C5}" srcOrd="1" destOrd="0" presId="urn:microsoft.com/office/officeart/2005/8/layout/list1"/>
    <dgm:cxn modelId="{225F5811-5C44-4D18-B42E-5BDBC98B0C40}" type="presParOf" srcId="{E0AFAD6E-964D-42A8-96C3-AAA58BBAB7CC}" destId="{9A317D86-CA2F-4BBE-B31C-414DFB2FA76D}" srcOrd="1" destOrd="0" presId="urn:microsoft.com/office/officeart/2005/8/layout/list1"/>
    <dgm:cxn modelId="{6725F110-A547-4555-B78D-323C461B9C4B}" type="presParOf" srcId="{E0AFAD6E-964D-42A8-96C3-AAA58BBAB7CC}" destId="{961D2782-B7E4-409D-B8AA-EBA9241ABCE1}" srcOrd="2" destOrd="0" presId="urn:microsoft.com/office/officeart/2005/8/layout/list1"/>
    <dgm:cxn modelId="{61CAD9DC-6C17-44EF-9B17-D618CD087125}" type="presParOf" srcId="{E0AFAD6E-964D-42A8-96C3-AAA58BBAB7CC}" destId="{173C2F8A-F930-40A3-A36A-9BA27404BA58}" srcOrd="3" destOrd="0" presId="urn:microsoft.com/office/officeart/2005/8/layout/list1"/>
    <dgm:cxn modelId="{6CC70B5F-849F-4BBB-99F4-5B7AFFCB85FA}" type="presParOf" srcId="{E0AFAD6E-964D-42A8-96C3-AAA58BBAB7CC}" destId="{AAFD7449-FC02-4DE7-ACC2-F8488ABEF14E}" srcOrd="4" destOrd="0" presId="urn:microsoft.com/office/officeart/2005/8/layout/list1"/>
    <dgm:cxn modelId="{69ADEBDF-748F-4B87-AA8F-7210897D4508}" type="presParOf" srcId="{AAFD7449-FC02-4DE7-ACC2-F8488ABEF14E}" destId="{5866C790-7451-435A-920E-663A38CB49E3}" srcOrd="0" destOrd="0" presId="urn:microsoft.com/office/officeart/2005/8/layout/list1"/>
    <dgm:cxn modelId="{543153DE-C023-437B-BC5E-729BF05E4515}" type="presParOf" srcId="{AAFD7449-FC02-4DE7-ACC2-F8488ABEF14E}" destId="{E40F0BB8-074F-4686-AE91-8CCBE4E7472C}" srcOrd="1" destOrd="0" presId="urn:microsoft.com/office/officeart/2005/8/layout/list1"/>
    <dgm:cxn modelId="{07CB4BFB-8F60-4825-8C8F-EE8A804882F8}" type="presParOf" srcId="{E0AFAD6E-964D-42A8-96C3-AAA58BBAB7CC}" destId="{6480B511-BE70-4404-8AE5-756337A0FCC3}" srcOrd="5" destOrd="0" presId="urn:microsoft.com/office/officeart/2005/8/layout/list1"/>
    <dgm:cxn modelId="{8C916521-85F6-4BDC-A04A-7B58B9F6A46C}" type="presParOf" srcId="{E0AFAD6E-964D-42A8-96C3-AAA58BBAB7CC}" destId="{B92DE44D-5172-427F-A7D8-1F164BCF4FEC}" srcOrd="6" destOrd="0" presId="urn:microsoft.com/office/officeart/2005/8/layout/list1"/>
    <dgm:cxn modelId="{8BBAE5C5-7685-4D34-A216-21446828FA94}" type="presParOf" srcId="{E0AFAD6E-964D-42A8-96C3-AAA58BBAB7CC}" destId="{207A27F9-48D0-43C7-B778-A3A870CE365A}" srcOrd="7" destOrd="0" presId="urn:microsoft.com/office/officeart/2005/8/layout/list1"/>
    <dgm:cxn modelId="{67392A3F-4700-43EF-B53B-ED7F2FC3523A}" type="presParOf" srcId="{E0AFAD6E-964D-42A8-96C3-AAA58BBAB7CC}" destId="{C9F9F54A-768B-4DE1-B254-8410C385E9CE}" srcOrd="8" destOrd="0" presId="urn:microsoft.com/office/officeart/2005/8/layout/list1"/>
    <dgm:cxn modelId="{B460A019-6535-4771-BD90-D6E56CE6EA40}" type="presParOf" srcId="{C9F9F54A-768B-4DE1-B254-8410C385E9CE}" destId="{318F88A6-55AD-4856-87D9-E502E9E42D0E}" srcOrd="0" destOrd="0" presId="urn:microsoft.com/office/officeart/2005/8/layout/list1"/>
    <dgm:cxn modelId="{EBD75BB3-9344-489E-8049-A90FF3C7C57D}" type="presParOf" srcId="{C9F9F54A-768B-4DE1-B254-8410C385E9CE}" destId="{9748CFFD-3197-42A9-9B8F-C9099AE3117A}" srcOrd="1" destOrd="0" presId="urn:microsoft.com/office/officeart/2005/8/layout/list1"/>
    <dgm:cxn modelId="{940AC832-1CBD-46E6-A323-F229C1595EFE}" type="presParOf" srcId="{E0AFAD6E-964D-42A8-96C3-AAA58BBAB7CC}" destId="{479F77ED-6E5D-45E4-B1AD-6563B18A7D30}" srcOrd="9" destOrd="0" presId="urn:microsoft.com/office/officeart/2005/8/layout/list1"/>
    <dgm:cxn modelId="{E8F46419-FF82-4362-813A-6D80FF62A2B1}" type="presParOf" srcId="{E0AFAD6E-964D-42A8-96C3-AAA58BBAB7CC}" destId="{514BC6CB-A37B-4244-BE7A-807648ADA75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924D0-6B69-4095-8E74-31F0732E368C}">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nb-NO" sz="1300" kern="1200" dirty="0"/>
            <a:t>Global Admins can control who can create modern team sites that are integrated with Microsoft 365 groups by controlling who can create Microsoft 365 Groups</a:t>
          </a:r>
          <a:endParaRPr lang="en-US" sz="1300" kern="1200" dirty="0"/>
        </a:p>
      </dsp:txBody>
      <dsp:txXfrm>
        <a:off x="1552150" y="2836"/>
        <a:ext cx="3703059" cy="2221835"/>
      </dsp:txXfrm>
    </dsp:sp>
    <dsp:sp modelId="{F90A2887-E93A-4E64-8B7B-5D7C5F89FFEE}">
      <dsp:nvSpPr>
        <dsp:cNvPr id="0" name=""/>
        <dsp:cNvSpPr/>
      </dsp:nvSpPr>
      <dsp:spPr>
        <a:xfrm>
          <a:off x="5625515"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Create a security group and add only the people who will be allowed to create Microsoft 365 Groups and teams in these apps. (This requires a subscription to Azure Active Directory (Azure AD) Premium.) </a:t>
          </a:r>
        </a:p>
      </dsp:txBody>
      <dsp:txXfrm>
        <a:off x="5625515" y="2836"/>
        <a:ext cx="3703059" cy="2221835"/>
      </dsp:txXfrm>
    </dsp:sp>
    <dsp:sp modelId="{ED8C8A73-02EA-4BA2-99F3-A6847734541B}">
      <dsp:nvSpPr>
        <dsp:cNvPr id="0" name=""/>
        <dsp:cNvSpPr/>
      </dsp:nvSpPr>
      <dsp:spPr>
        <a:xfrm>
          <a:off x="1552150" y="2594977"/>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administrator who configures the settings, and the members of the affected groups, must have Azure AD Premium licenses assigned to them. </a:t>
          </a:r>
        </a:p>
      </dsp:txBody>
      <dsp:txXfrm>
        <a:off x="1552150" y="2594977"/>
        <a:ext cx="3703059" cy="2221835"/>
      </dsp:txXfrm>
    </dsp:sp>
    <dsp:sp modelId="{895E981E-7833-4E22-85A2-107587983A72}">
      <dsp:nvSpPr>
        <dsp:cNvPr id="0" name=""/>
        <dsp:cNvSpPr/>
      </dsp:nvSpPr>
      <dsp:spPr>
        <a:xfrm>
          <a:off x="5625515" y="2594977"/>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Configurable using Azure Active Directory PowerShell for Graph:</a:t>
          </a:r>
        </a:p>
        <a:p>
          <a:pPr marL="0" lvl="0" indent="0" algn="ctr" defTabSz="577850">
            <a:lnSpc>
              <a:spcPct val="90000"/>
            </a:lnSpc>
            <a:spcBef>
              <a:spcPct val="0"/>
            </a:spcBef>
            <a:spcAft>
              <a:spcPct val="35000"/>
            </a:spcAft>
            <a:buNone/>
          </a:pPr>
          <a:r>
            <a:rPr lang="en-US" sz="1300" kern="1200" dirty="0">
              <a:latin typeface="Consolas" panose="020B0609020204030204" pitchFamily="49" charset="0"/>
            </a:rPr>
            <a:t>$Setting["</a:t>
          </a:r>
          <a:r>
            <a:rPr lang="en-US" sz="1300" kern="1200" dirty="0" err="1">
              <a:latin typeface="Consolas" panose="020B0609020204030204" pitchFamily="49" charset="0"/>
            </a:rPr>
            <a:t>GroupCreationAllowedGroupId</a:t>
          </a:r>
          <a:r>
            <a:rPr lang="en-US" sz="1300" kern="1200" dirty="0">
              <a:latin typeface="Consolas" panose="020B0609020204030204" pitchFamily="49" charset="0"/>
            </a:rPr>
            <a:t>"] = (Get-</a:t>
          </a:r>
          <a:r>
            <a:rPr lang="en-US" sz="1300" kern="1200" dirty="0" err="1">
              <a:latin typeface="Consolas" panose="020B0609020204030204" pitchFamily="49" charset="0"/>
            </a:rPr>
            <a:t>AzureADGroup</a:t>
          </a:r>
          <a:r>
            <a:rPr lang="en-US" sz="1300" kern="1200" dirty="0">
              <a:latin typeface="Consolas" panose="020B0609020204030204" pitchFamily="49" charset="0"/>
            </a:rPr>
            <a:t> -</a:t>
          </a:r>
          <a:r>
            <a:rPr lang="en-US" sz="1300" kern="1200" dirty="0" err="1">
              <a:latin typeface="Consolas" panose="020B0609020204030204" pitchFamily="49" charset="0"/>
            </a:rPr>
            <a:t>SearchString</a:t>
          </a:r>
          <a:r>
            <a:rPr lang="en-US" sz="1300" kern="1200" dirty="0">
              <a:latin typeface="Consolas" panose="020B0609020204030204" pitchFamily="49" charset="0"/>
            </a:rPr>
            <a:t> "&lt;Name of your security group&gt;").</a:t>
          </a:r>
          <a:r>
            <a:rPr lang="en-US" sz="1300" kern="1200" dirty="0" err="1">
              <a:latin typeface="Consolas" panose="020B0609020204030204" pitchFamily="49" charset="0"/>
            </a:rPr>
            <a:t>objectid</a:t>
          </a:r>
          <a:endParaRPr lang="en-US" sz="1300" kern="1200" dirty="0">
            <a:latin typeface="Consolas" panose="020B0609020204030204" pitchFamily="49" charset="0"/>
          </a:endParaRPr>
        </a:p>
      </dsp:txBody>
      <dsp:txXfrm>
        <a:off x="5625515" y="2594977"/>
        <a:ext cx="3703059" cy="2221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D2782-B7E4-409D-B8AA-EBA9241ABCE1}">
      <dsp:nvSpPr>
        <dsp:cNvPr id="0" name=""/>
        <dsp:cNvSpPr/>
      </dsp:nvSpPr>
      <dsp:spPr>
        <a:xfrm>
          <a:off x="0" y="340859"/>
          <a:ext cx="10880725" cy="88751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79044" rIns="844465"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baseline="0"/>
            <a:t>True</a:t>
          </a:r>
          <a:endParaRPr lang="en-US" sz="1800" kern="1200"/>
        </a:p>
      </dsp:txBody>
      <dsp:txXfrm>
        <a:off x="0" y="340859"/>
        <a:ext cx="10880725" cy="887512"/>
      </dsp:txXfrm>
    </dsp:sp>
    <dsp:sp modelId="{64FCA0C0-D475-4AB0-BD91-D42C989423C5}">
      <dsp:nvSpPr>
        <dsp:cNvPr id="0" name=""/>
        <dsp:cNvSpPr/>
      </dsp:nvSpPr>
      <dsp:spPr>
        <a:xfrm>
          <a:off x="544036" y="1379"/>
          <a:ext cx="7616507"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11200">
            <a:lnSpc>
              <a:spcPct val="90000"/>
            </a:lnSpc>
            <a:spcBef>
              <a:spcPct val="0"/>
            </a:spcBef>
            <a:spcAft>
              <a:spcPct val="35000"/>
            </a:spcAft>
            <a:buNone/>
          </a:pPr>
          <a:r>
            <a:rPr lang="en-US" sz="1600" kern="1200" baseline="0" dirty="0"/>
            <a:t>True/False: By default, users can create new modern team site collections connected to Microsoft 365 group, and communication site collections? </a:t>
          </a:r>
          <a:endParaRPr lang="en-US" sz="1600" kern="1200" dirty="0"/>
        </a:p>
      </dsp:txBody>
      <dsp:txXfrm>
        <a:off x="577180" y="34523"/>
        <a:ext cx="7550219" cy="612672"/>
      </dsp:txXfrm>
    </dsp:sp>
    <dsp:sp modelId="{B92DE44D-5172-427F-A7D8-1F164BCF4FEC}">
      <dsp:nvSpPr>
        <dsp:cNvPr id="0" name=""/>
        <dsp:cNvSpPr/>
      </dsp:nvSpPr>
      <dsp:spPr>
        <a:xfrm>
          <a:off x="0" y="1692052"/>
          <a:ext cx="10880725" cy="88751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79044"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baseline="0"/>
            <a:t>/sites and /teams</a:t>
          </a:r>
          <a:endParaRPr lang="en-US" sz="1800" kern="1200"/>
        </a:p>
      </dsp:txBody>
      <dsp:txXfrm>
        <a:off x="0" y="1692052"/>
        <a:ext cx="10880725" cy="887512"/>
      </dsp:txXfrm>
    </dsp:sp>
    <dsp:sp modelId="{E40F0BB8-074F-4686-AE91-8CCBE4E7472C}">
      <dsp:nvSpPr>
        <dsp:cNvPr id="0" name=""/>
        <dsp:cNvSpPr/>
      </dsp:nvSpPr>
      <dsp:spPr>
        <a:xfrm>
          <a:off x="544036" y="1352572"/>
          <a:ext cx="7616507"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baseline="0"/>
            <a:t>What are the two managed paths available in SharePoint Online?</a:t>
          </a:r>
          <a:endParaRPr lang="en-US" sz="1800" kern="1200"/>
        </a:p>
      </dsp:txBody>
      <dsp:txXfrm>
        <a:off x="577180" y="1385716"/>
        <a:ext cx="7550219" cy="612672"/>
      </dsp:txXfrm>
    </dsp:sp>
    <dsp:sp modelId="{514BC6CB-A37B-4244-BE7A-807648ADA759}">
      <dsp:nvSpPr>
        <dsp:cNvPr id="0" name=""/>
        <dsp:cNvSpPr/>
      </dsp:nvSpPr>
      <dsp:spPr>
        <a:xfrm>
          <a:off x="0" y="3043245"/>
          <a:ext cx="10880725" cy="17750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79044"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baseline="0" dirty="0"/>
            <a:t>The SharePoint Online PnP PowerShell module and its New-PnPSite command to provision an Microsoft 365 group integrated site</a:t>
          </a:r>
          <a:endParaRPr lang="en-US" sz="1800" kern="1200" dirty="0"/>
        </a:p>
        <a:p>
          <a:pPr marL="171450" lvl="1" indent="-171450" algn="l" defTabSz="800100">
            <a:lnSpc>
              <a:spcPct val="90000"/>
            </a:lnSpc>
            <a:spcBef>
              <a:spcPct val="0"/>
            </a:spcBef>
            <a:spcAft>
              <a:spcPct val="15000"/>
            </a:spcAft>
            <a:buChar char="•"/>
          </a:pPr>
          <a:r>
            <a:rPr lang="nb-NO" sz="1800" kern="1200" baseline="0" dirty="0"/>
            <a:t>The SharePoint Online Management shell and its New-SPOSite command to provision site that is not integrated with an Microsoft 365 group (must specify template.. ie STS#3 )</a:t>
          </a:r>
          <a:endParaRPr lang="en-US" sz="1800" kern="1200" dirty="0"/>
        </a:p>
      </dsp:txBody>
      <dsp:txXfrm>
        <a:off x="0" y="3043245"/>
        <a:ext cx="10880725" cy="1775025"/>
      </dsp:txXfrm>
    </dsp:sp>
    <dsp:sp modelId="{9748CFFD-3197-42A9-9B8F-C9099AE3117A}">
      <dsp:nvSpPr>
        <dsp:cNvPr id="0" name=""/>
        <dsp:cNvSpPr/>
      </dsp:nvSpPr>
      <dsp:spPr>
        <a:xfrm>
          <a:off x="544036" y="2703765"/>
          <a:ext cx="7616507"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nb-NO" sz="1800" kern="1200" baseline="0"/>
            <a:t>Which PowerShell modules can be used to provision modern team sites? </a:t>
          </a:r>
          <a:endParaRPr lang="en-US" sz="1800" kern="1200"/>
        </a:p>
      </dsp:txBody>
      <dsp:txXfrm>
        <a:off x="577180" y="2736909"/>
        <a:ext cx="7550219"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upport.office.com/en-us/article/Manage-who-can-create-Office-365-Groups-4c46c8cb-17d0-44b5-9776-005fced8e618#why"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o.microsoft.com/fwlink/?linkid=852135" TargetMode="External"/><Relationship Id="rId5" Type="http://schemas.openxmlformats.org/officeDocument/2006/relationships/hyperlink" Target="https://go.microsoft.com/fwlink/?linkid=854599" TargetMode="External"/><Relationship Id="rId4" Type="http://schemas.openxmlformats.org/officeDocument/2006/relationships/hyperlink" Target="https://docs.microsoft.com/en-us/azure/active-directory/active-directory-get-started-premiu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36480635"/>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sz="1050" kern="1200" dirty="0">
                <a:solidFill>
                  <a:schemeClr val="tx1"/>
                </a:solidFill>
                <a:effectLst/>
                <a:latin typeface="Segoe UI" pitchFamily="34" charset="0"/>
                <a:ea typeface="Segoe UI" pitchFamily="34" charset="0"/>
                <a:cs typeface="Segoe UI" pitchFamily="34" charset="0"/>
              </a:rPr>
              <a:t>For more information on </a:t>
            </a:r>
            <a:r>
              <a:rPr lang="en-US" sz="1050" b="1" i="0" u="none" strike="noStrike" kern="1200" dirty="0">
                <a:solidFill>
                  <a:schemeClr val="tx1"/>
                </a:solidFill>
                <a:effectLst/>
                <a:latin typeface="Segoe UI" pitchFamily="34" charset="0"/>
                <a:ea typeface="Segoe UI" pitchFamily="34" charset="0"/>
                <a:cs typeface="Segoe UI" pitchFamily="34" charset="0"/>
              </a:rPr>
              <a:t>Provisioning "modern" team sites programmatically </a:t>
            </a:r>
          </a:p>
          <a:p>
            <a:pPr>
              <a:spcBef>
                <a:spcPts val="0"/>
              </a:spcBef>
              <a:spcAft>
                <a:spcPts val="0"/>
              </a:spcAft>
            </a:pPr>
            <a:r>
              <a:rPr lang="en-US" sz="1050" kern="1200" dirty="0">
                <a:solidFill>
                  <a:schemeClr val="tx1"/>
                </a:solidFill>
                <a:effectLst/>
                <a:latin typeface="Segoe UI" pitchFamily="34" charset="0"/>
                <a:ea typeface="Segoe UI" pitchFamily="34" charset="0"/>
                <a:cs typeface="Segoe UI" pitchFamily="34" charset="0"/>
              </a:rPr>
              <a:t>See https://docs.microsoft.com/en-us/sharepoint/dev/solution-guidance/modern-experience-customizations-provisioning-sites</a:t>
            </a:r>
            <a:endParaRPr lang="en-US" sz="1050" b="1" i="0" u="none" strike="noStrike" kern="1200" dirty="0">
              <a:solidFill>
                <a:schemeClr val="tx1"/>
              </a:solidFill>
              <a:effectLst/>
              <a:latin typeface="Segoe UI" pitchFamily="34" charset="0"/>
              <a:ea typeface="Segoe UI" pitchFamily="34" charset="0"/>
              <a:cs typeface="Segoe UI" pitchFamily="34" charset="0"/>
            </a:endParaRPr>
          </a:p>
          <a:p>
            <a:pPr>
              <a:spcBef>
                <a:spcPts val="0"/>
              </a:spcBef>
              <a:spcAft>
                <a:spcPts val="0"/>
              </a:spcAft>
            </a:pPr>
            <a:endParaRPr lang="en-US" sz="1050" kern="1200" dirty="0">
              <a:solidFill>
                <a:schemeClr val="tx1"/>
              </a:solidFill>
              <a:effectLst/>
              <a:latin typeface="Segoe UI" pitchFamily="34" charset="0"/>
              <a:ea typeface="Segoe UI" pitchFamily="34" charset="0"/>
              <a:cs typeface="Segoe UI" pitchFamily="34" charset="0"/>
            </a:endParaRPr>
          </a:p>
        </p:txBody>
      </p:sp>
      <p:sp>
        <p:nvSpPr>
          <p:cNvPr id="11" name="Slide Image Placeholder 10"/>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643435933"/>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050" dirty="0">
                <a:solidFill>
                  <a:srgbClr val="FFFFFF"/>
                </a:solidFill>
              </a:rPr>
              <a:t>The example in this slide would create an Microsoft 365 group and an associated "modern" team site with a URL of https://[tenant].sharepoint.com/sites/mymodernteamsite</a:t>
            </a:r>
          </a:p>
          <a:p>
            <a:pPr>
              <a:spcBef>
                <a:spcPts val="0"/>
              </a:spcBef>
              <a:spcAft>
                <a:spcPts val="0"/>
              </a:spcAft>
            </a:pPr>
            <a:endParaRPr lang="en-US" sz="1050" kern="1200" dirty="0">
              <a:solidFill>
                <a:schemeClr val="tx1"/>
              </a:solidFill>
              <a:effectLst/>
              <a:latin typeface="Segoe UI" pitchFamily="34" charset="0"/>
              <a:ea typeface="Segoe UI" pitchFamily="34" charset="0"/>
              <a:cs typeface="Segoe UI" pitchFamily="34" charset="0"/>
            </a:endParaRPr>
          </a:p>
          <a:p>
            <a:pPr>
              <a:spcBef>
                <a:spcPts val="0"/>
              </a:spcBef>
              <a:spcAft>
                <a:spcPts val="0"/>
              </a:spcAft>
            </a:pPr>
            <a:r>
              <a:rPr lang="en-US" sz="1050" kern="1200" dirty="0">
                <a:solidFill>
                  <a:schemeClr val="tx1"/>
                </a:solidFill>
                <a:effectLst/>
                <a:latin typeface="Segoe UI" pitchFamily="34" charset="0"/>
                <a:ea typeface="Segoe UI" pitchFamily="34" charset="0"/>
                <a:cs typeface="Segoe UI" pitchFamily="34" charset="0"/>
              </a:rPr>
              <a:t>For more information on </a:t>
            </a:r>
            <a:r>
              <a:rPr lang="en-US" sz="1050" b="1" i="0" u="none" strike="noStrike" kern="1200" dirty="0">
                <a:solidFill>
                  <a:schemeClr val="tx1"/>
                </a:solidFill>
                <a:effectLst/>
                <a:latin typeface="Segoe UI" pitchFamily="34" charset="0"/>
                <a:ea typeface="Segoe UI" pitchFamily="34" charset="0"/>
                <a:cs typeface="Segoe UI" pitchFamily="34" charset="0"/>
              </a:rPr>
              <a:t>Provisioning "modern" team sites programmatically </a:t>
            </a:r>
          </a:p>
          <a:p>
            <a:pPr>
              <a:spcBef>
                <a:spcPts val="0"/>
              </a:spcBef>
              <a:spcAft>
                <a:spcPts val="0"/>
              </a:spcAft>
            </a:pPr>
            <a:r>
              <a:rPr lang="en-US" sz="1050" kern="1200" dirty="0">
                <a:solidFill>
                  <a:schemeClr val="tx1"/>
                </a:solidFill>
                <a:effectLst/>
                <a:latin typeface="Segoe UI" pitchFamily="34" charset="0"/>
                <a:ea typeface="Segoe UI" pitchFamily="34" charset="0"/>
                <a:cs typeface="Segoe UI" pitchFamily="34" charset="0"/>
              </a:rPr>
              <a:t>See https://docs.microsoft.com/en-us/sharepoint/dev/solution-guidance/modern-experience-customizations-provisioning-sites</a:t>
            </a:r>
            <a:endParaRPr lang="en-US" sz="1050" b="1" i="0" u="none" strike="noStrike" kern="1200" dirty="0">
              <a:solidFill>
                <a:schemeClr val="tx1"/>
              </a:solidFill>
              <a:effectLst/>
              <a:latin typeface="Segoe UI" pitchFamily="34" charset="0"/>
              <a:ea typeface="Segoe UI" pitchFamily="34" charset="0"/>
              <a:cs typeface="Segoe UI" pitchFamily="34" charset="0"/>
            </a:endParaRPr>
          </a:p>
          <a:p>
            <a:pPr>
              <a:spcBef>
                <a:spcPts val="0"/>
              </a:spcBef>
              <a:spcAft>
                <a:spcPts val="0"/>
              </a:spcAft>
            </a:pPr>
            <a:endParaRPr lang="en-US" sz="1050" kern="1200" dirty="0">
              <a:solidFill>
                <a:schemeClr val="tx1"/>
              </a:solidFill>
              <a:effectLst/>
              <a:latin typeface="Segoe UI" pitchFamily="34" charset="0"/>
              <a:ea typeface="Segoe UI" pitchFamily="34" charset="0"/>
              <a:cs typeface="Segoe UI" pitchFamily="34" charset="0"/>
            </a:endParaRPr>
          </a:p>
        </p:txBody>
      </p:sp>
      <p:sp>
        <p:nvSpPr>
          <p:cNvPr id="11" name="Slide Image Placeholder 10"/>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784715798"/>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kern="1200" baseline="0" dirty="0">
                <a:solidFill>
                  <a:schemeClr val="tx1"/>
                </a:solidFill>
                <a:latin typeface="Segoe UI" pitchFamily="34" charset="0"/>
                <a:ea typeface="Segoe UI" pitchFamily="34" charset="0"/>
                <a:cs typeface="Segoe UI" pitchFamily="34" charset="0"/>
              </a:rPr>
              <a:t>1. True/False: By default users have the ability to create new modern team site collections and communication site collections? </a:t>
            </a:r>
            <a:endParaRPr lang="nb-NO" sz="1800" dirty="0"/>
          </a:p>
          <a:p>
            <a:pPr lvl="1">
              <a:buNone/>
            </a:pPr>
            <a:r>
              <a:rPr lang="en-IN" sz="1800" dirty="0"/>
              <a:t>Ture</a:t>
            </a:r>
            <a:endParaRPr lang="nb-NO" sz="1800" dirty="0"/>
          </a:p>
          <a:p>
            <a:pPr lvl="0"/>
            <a:r>
              <a:rPr lang="en-US" sz="2000" kern="1200" baseline="0" dirty="0">
                <a:solidFill>
                  <a:schemeClr val="tx1"/>
                </a:solidFill>
                <a:latin typeface="Segoe UI" pitchFamily="34" charset="0"/>
                <a:ea typeface="Segoe UI" pitchFamily="34" charset="0"/>
                <a:cs typeface="Segoe UI" pitchFamily="34" charset="0"/>
              </a:rPr>
              <a:t>2. What are the two managed paths available in SharePoint Online?</a:t>
            </a:r>
            <a:endParaRPr lang="nb-NO" sz="2000" dirty="0"/>
          </a:p>
          <a:p>
            <a:pPr lvl="1">
              <a:buNone/>
            </a:pPr>
            <a:r>
              <a:rPr lang="nb-NO" sz="2000" dirty="0"/>
              <a:t>/sites and /teams</a:t>
            </a:r>
          </a:p>
          <a:p>
            <a:pPr lvl="0"/>
            <a:r>
              <a:rPr lang="nb-NO" sz="2000" kern="1200">
                <a:solidFill>
                  <a:schemeClr val="tx1"/>
                </a:solidFill>
                <a:latin typeface="Segoe UI" pitchFamily="34" charset="0"/>
                <a:ea typeface="Segoe UI" pitchFamily="34" charset="0"/>
                <a:cs typeface="Segoe UI" pitchFamily="34" charset="0"/>
              </a:rPr>
              <a:t>3. Which </a:t>
            </a:r>
            <a:r>
              <a:rPr lang="nb-NO" sz="2000" kern="1200" dirty="0">
                <a:solidFill>
                  <a:schemeClr val="tx1"/>
                </a:solidFill>
                <a:latin typeface="Segoe UI" pitchFamily="34" charset="0"/>
                <a:ea typeface="Segoe UI" pitchFamily="34" charset="0"/>
                <a:cs typeface="Segoe UI" pitchFamily="34" charset="0"/>
              </a:rPr>
              <a:t>PowerShell module is used to provision modern team sites? </a:t>
            </a:r>
            <a:endParaRPr lang="nb-NO" sz="2000" dirty="0"/>
          </a:p>
          <a:p>
            <a:pPr lvl="1"/>
            <a:r>
              <a:rPr lang="nb-NO" sz="2000" dirty="0"/>
              <a:t>The SharePoint Online PnP PowerShell module and its New-PnPSite command</a:t>
            </a:r>
          </a:p>
          <a:p>
            <a:endParaRPr lang="en-US" dirty="0"/>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73941537"/>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64830620"/>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733467055"/>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19674008"/>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Introduction</a:t>
            </a:r>
          </a:p>
          <a:p>
            <a:pPr marL="0" marR="0" lvl="0" indent="0" algn="l" defTabSz="609585" rtl="0" eaLnBrk="1" fontAlgn="auto" latinLnBrk="0" hangingPunct="1">
              <a:lnSpc>
                <a:spcPct val="100000"/>
              </a:lnSpc>
              <a:spcBef>
                <a:spcPts val="400"/>
              </a:spcBef>
              <a:spcAft>
                <a:spcPts val="800"/>
              </a:spcAft>
              <a:buClrTx/>
              <a:buSzTx/>
              <a:buFontTx/>
              <a:buNone/>
              <a:tabLst/>
              <a:defRPr/>
            </a:pPr>
            <a:r>
              <a:rPr lang="en-IN" sz="800" kern="1200" baseline="0" dirty="0">
                <a:solidFill>
                  <a:schemeClr val="tx1"/>
                </a:solidFill>
                <a:latin typeface="Segoe UI" pitchFamily="34" charset="0"/>
                <a:ea typeface="Segoe UI" pitchFamily="34" charset="0"/>
                <a:cs typeface="Segoe UI" pitchFamily="34" charset="0"/>
              </a:rPr>
              <a:t>This lesson introduces you to the methods that are available for creating site collections in Microsoft 365 SharePoint Online </a:t>
            </a:r>
            <a:endParaRPr lang="nb-NO" sz="800" kern="1200" dirty="0">
              <a:solidFill>
                <a:schemeClr val="tx1"/>
              </a:solidFill>
              <a:latin typeface="Segoe UI" pitchFamily="34" charset="0"/>
              <a:ea typeface="Segoe UI" pitchFamily="34" charset="0"/>
              <a:cs typeface="Segoe UI" pitchFamily="34" charset="0"/>
            </a:endParaRPr>
          </a:p>
          <a:p>
            <a:r>
              <a:rPr lang="en-US" b="1" dirty="0"/>
              <a:t>Objectives</a:t>
            </a:r>
            <a:endParaRPr lang="en-US" dirty="0"/>
          </a:p>
          <a:p>
            <a:pPr lvl="0"/>
            <a:r>
              <a:rPr lang="en-US" dirty="0"/>
              <a:t>After completing this lesson, you will be able to:</a:t>
            </a:r>
            <a:r>
              <a:rPr lang="nb-NO" sz="1050" kern="1200" dirty="0">
                <a:solidFill>
                  <a:schemeClr val="tx1"/>
                </a:solidFill>
                <a:latin typeface="Segoe UI" pitchFamily="34" charset="0"/>
                <a:ea typeface="Segoe UI" pitchFamily="34" charset="0"/>
                <a:cs typeface="Segoe UI" pitchFamily="34" charset="0"/>
              </a:rPr>
              <a:t>Understand the default user interface for creating modern team sites and communication sites</a:t>
            </a:r>
            <a:endParaRPr lang="nb-NO" sz="1050" dirty="0"/>
          </a:p>
          <a:p>
            <a:pPr marL="171450" lvl="0" indent="-171450">
              <a:buFont typeface="Arial" panose="020B0604020202020204" pitchFamily="34" charset="0"/>
              <a:buChar char="•"/>
            </a:pPr>
            <a:r>
              <a:rPr lang="nb-NO" sz="1050" kern="1200" dirty="0">
                <a:solidFill>
                  <a:schemeClr val="tx1"/>
                </a:solidFill>
                <a:latin typeface="Segoe UI" pitchFamily="34" charset="0"/>
                <a:ea typeface="Segoe UI" pitchFamily="34" charset="0"/>
                <a:cs typeface="Segoe UI" pitchFamily="34" charset="0"/>
              </a:rPr>
              <a:t>Understand the settings that are available for managing site collection, subsite, and Microsoft 365 group creation</a:t>
            </a:r>
          </a:p>
          <a:p>
            <a:pPr marL="171450" lvl="0" indent="-171450">
              <a:buFont typeface="Arial" panose="020B0604020202020204" pitchFamily="34" charset="0"/>
              <a:buChar char="•"/>
            </a:pPr>
            <a:r>
              <a:rPr lang="nb-NO" sz="1050" kern="1200" dirty="0">
                <a:solidFill>
                  <a:schemeClr val="tx1"/>
                </a:solidFill>
                <a:latin typeface="Segoe UI" pitchFamily="34" charset="0"/>
                <a:ea typeface="Segoe UI" pitchFamily="34" charset="0"/>
                <a:cs typeface="Segoe UI" pitchFamily="34" charset="0"/>
              </a:rPr>
              <a:t>Understand how to provisioning modern site collections using PnP PowerShell module</a:t>
            </a:r>
          </a:p>
          <a:p>
            <a:pPr marL="171450" lvl="0" indent="-171450">
              <a:buFont typeface="Arial" panose="020B0604020202020204" pitchFamily="34" charset="0"/>
              <a:buChar char="•"/>
            </a:pPr>
            <a:r>
              <a:rPr lang="nb-NO" sz="1050" kern="1200" dirty="0">
                <a:solidFill>
                  <a:schemeClr val="tx1"/>
                </a:solidFill>
                <a:latin typeface="Segoe UI" pitchFamily="34" charset="0"/>
                <a:ea typeface="Segoe UI" pitchFamily="34" charset="0"/>
                <a:cs typeface="Segoe UI" pitchFamily="34" charset="0"/>
              </a:rPr>
              <a:t>Understand the concepts of provisioning modern site collections programmatically using SharePoint Online REST API</a:t>
            </a:r>
          </a:p>
          <a:p>
            <a:pPr marL="171450" lvl="0" indent="-171450">
              <a:buFont typeface="Arial" panose="020B0604020202020204" pitchFamily="34" charset="0"/>
              <a:buChar char="•"/>
            </a:pPr>
            <a:r>
              <a:rPr lang="nb-NO" sz="1050" kern="1200" dirty="0">
                <a:solidFill>
                  <a:schemeClr val="tx1"/>
                </a:solidFill>
                <a:latin typeface="Segoe UI" pitchFamily="34" charset="0"/>
                <a:ea typeface="Segoe UI" pitchFamily="34" charset="0"/>
                <a:cs typeface="Segoe UI" pitchFamily="34" charset="0"/>
              </a:rPr>
              <a:t>An introduction to the PnP Remote Provisioning framework</a:t>
            </a:r>
          </a:p>
          <a:p>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596569637"/>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85707643"/>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sz="1050" kern="1200" dirty="0">
              <a:solidFill>
                <a:schemeClr val="tx1"/>
              </a:solidFill>
              <a:effectLst/>
              <a:latin typeface="Segoe UI" pitchFamily="34" charset="0"/>
              <a:ea typeface="Segoe UI" pitchFamily="34" charset="0"/>
              <a:cs typeface="Segoe UI" pitchFamily="34" charset="0"/>
            </a:endParaRPr>
          </a:p>
        </p:txBody>
      </p:sp>
      <p:sp>
        <p:nvSpPr>
          <p:cNvPr id="11" name="Slide Image Placeholder 10"/>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499139850"/>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sz="1050" kern="1200" dirty="0">
                <a:solidFill>
                  <a:schemeClr val="tx1"/>
                </a:solidFill>
                <a:effectLst/>
                <a:latin typeface="Segoe UI" pitchFamily="34" charset="0"/>
                <a:ea typeface="Segoe UI" pitchFamily="34" charset="0"/>
                <a:cs typeface="Segoe UI" pitchFamily="34" charset="0"/>
              </a:rPr>
              <a:t>Its is recommended to turn off/hide SharePoint sub site creation which is aligned with Microsoft Direction. You can achieve this using classic admin settings page. </a:t>
            </a:r>
          </a:p>
          <a:p>
            <a:pPr>
              <a:spcBef>
                <a:spcPts val="0"/>
              </a:spcBef>
              <a:spcAft>
                <a:spcPts val="0"/>
              </a:spcAft>
            </a:pPr>
            <a:endParaRPr lang="en-US" sz="1050" kern="1200" dirty="0">
              <a:solidFill>
                <a:schemeClr val="tx1"/>
              </a:solidFill>
              <a:effectLst/>
              <a:latin typeface="Segoe UI" pitchFamily="34" charset="0"/>
              <a:ea typeface="Segoe UI" pitchFamily="34" charset="0"/>
              <a:cs typeface="Segoe UI" pitchFamily="34" charset="0"/>
            </a:endParaRPr>
          </a:p>
          <a:p>
            <a:pPr>
              <a:spcBef>
                <a:spcPts val="0"/>
              </a:spcBef>
              <a:spcAft>
                <a:spcPts val="0"/>
              </a:spcAft>
            </a:pPr>
            <a:r>
              <a:rPr lang="en-US" sz="1050" kern="1200" dirty="0">
                <a:solidFill>
                  <a:schemeClr val="tx1"/>
                </a:solidFill>
                <a:effectLst/>
                <a:latin typeface="Segoe UI" pitchFamily="34" charset="0"/>
                <a:ea typeface="Segoe UI" pitchFamily="34" charset="0"/>
                <a:cs typeface="Segoe UI" pitchFamily="34" charset="0"/>
              </a:rPr>
              <a:t>Classic admin setting Page should be used for additional options. </a:t>
            </a:r>
          </a:p>
        </p:txBody>
      </p:sp>
      <p:sp>
        <p:nvSpPr>
          <p:cNvPr id="11" name="Slide Image Placeholder 10"/>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308939894"/>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0" kern="1200" dirty="0">
                <a:solidFill>
                  <a:schemeClr val="tx1"/>
                </a:solidFill>
                <a:effectLst/>
                <a:latin typeface="Segoe UI" pitchFamily="34" charset="0"/>
                <a:ea typeface="Segoe UI" pitchFamily="34" charset="0"/>
                <a:cs typeface="Segoe UI" pitchFamily="34" charset="0"/>
              </a:rPr>
              <a:t>Manage who can create Microsoft 365 Groups</a:t>
            </a:r>
          </a:p>
          <a:p>
            <a:r>
              <a:rPr lang="en-US" sz="1050" i="1" kern="1200" dirty="0">
                <a:solidFill>
                  <a:schemeClr val="tx1"/>
                </a:solidFill>
                <a:effectLst/>
                <a:latin typeface="Segoe UI" pitchFamily="34" charset="0"/>
                <a:ea typeface="Segoe UI" pitchFamily="34" charset="0"/>
                <a:cs typeface="Segoe UI" pitchFamily="34" charset="0"/>
              </a:rPr>
              <a:t>Microsoft 365 Admin Microsoft 365 Business Microsoft Planner Microsoft Teams </a:t>
            </a:r>
          </a:p>
          <a:p>
            <a:r>
              <a:rPr lang="en-US" sz="1050" i="1" kern="1200" dirty="0">
                <a:solidFill>
                  <a:schemeClr val="tx1"/>
                </a:solidFill>
                <a:effectLst/>
                <a:latin typeface="Segoe UI" pitchFamily="34" charset="0"/>
                <a:ea typeface="Segoe UI" pitchFamily="34" charset="0"/>
                <a:cs typeface="Segoe UI" pitchFamily="34" charset="0"/>
              </a:rPr>
              <a:t>Last updated 11 June, 2018</a:t>
            </a:r>
            <a:r>
              <a:rPr lang="en-US" sz="1050" kern="1200" dirty="0">
                <a:solidFill>
                  <a:schemeClr val="tx1"/>
                </a:solidFill>
                <a:effectLst/>
                <a:latin typeface="Segoe UI" pitchFamily="34" charset="0"/>
                <a:ea typeface="Segoe UI" pitchFamily="34" charset="0"/>
                <a:cs typeface="Segoe UI" pitchFamily="34" charset="0"/>
              </a:rPr>
              <a:t> </a:t>
            </a:r>
          </a:p>
          <a:p>
            <a:r>
              <a:rPr lang="en-US" sz="1050" kern="1200" dirty="0">
                <a:solidFill>
                  <a:schemeClr val="tx1"/>
                </a:solidFill>
                <a:effectLst/>
                <a:latin typeface="Segoe UI" pitchFamily="34" charset="0"/>
                <a:ea typeface="Segoe UI" pitchFamily="34" charset="0"/>
                <a:cs typeface="Segoe UI" pitchFamily="34" charset="0"/>
              </a:rPr>
              <a:t>Because it's so easy for users to create Microsoft 365 Groups, you aren't inundated with requests to create them on behalf of other people. Depending on your business, however, you might want to control who has the ability to create groups. </a:t>
            </a:r>
            <a:r>
              <a:rPr lang="en-US" sz="1050" u="none" strike="noStrike" kern="1200" dirty="0">
                <a:solidFill>
                  <a:schemeClr val="tx1"/>
                </a:solidFill>
                <a:effectLst/>
                <a:latin typeface="Segoe UI" pitchFamily="34" charset="0"/>
                <a:ea typeface="Segoe UI" pitchFamily="34" charset="0"/>
                <a:cs typeface="Segoe UI" pitchFamily="34" charset="0"/>
                <a:hlinkClick r:id="rId3"/>
              </a:rPr>
              <a:t>Why do this?</a:t>
            </a:r>
            <a:endParaRPr lang="en-US" sz="1050" kern="1200" dirty="0">
              <a:solidFill>
                <a:schemeClr val="tx1"/>
              </a:solidFill>
              <a:effectLst/>
              <a:latin typeface="Segoe UI" pitchFamily="34" charset="0"/>
              <a:ea typeface="Segoe UI" pitchFamily="34" charset="0"/>
              <a:cs typeface="Segoe UI" pitchFamily="34" charset="0"/>
            </a:endParaRPr>
          </a:p>
          <a:p>
            <a:endParaRPr lang="en-US" sz="1050" kern="1200" dirty="0">
              <a:solidFill>
                <a:schemeClr val="tx1"/>
              </a:solidFill>
              <a:effectLst/>
              <a:latin typeface="Segoe UI" pitchFamily="34" charset="0"/>
              <a:ea typeface="Segoe UI" pitchFamily="34" charset="0"/>
              <a:cs typeface="Segoe UI" pitchFamily="34" charset="0"/>
            </a:endParaRPr>
          </a:p>
          <a:p>
            <a:r>
              <a:rPr lang="en-US" sz="1050" kern="1200" dirty="0">
                <a:solidFill>
                  <a:schemeClr val="tx1"/>
                </a:solidFill>
                <a:effectLst/>
                <a:latin typeface="Segoe UI" pitchFamily="34" charset="0"/>
                <a:ea typeface="Segoe UI" pitchFamily="34" charset="0"/>
                <a:cs typeface="Segoe UI" pitchFamily="34" charset="0"/>
              </a:rPr>
              <a:t>This article explains how to disable the ability to create groups </a:t>
            </a:r>
            <a:r>
              <a:rPr lang="en-US" sz="1050" b="1" kern="1200" dirty="0">
                <a:solidFill>
                  <a:schemeClr val="tx1"/>
                </a:solidFill>
                <a:effectLst/>
                <a:latin typeface="Segoe UI" pitchFamily="34" charset="0"/>
                <a:ea typeface="Segoe UI" pitchFamily="34" charset="0"/>
                <a:cs typeface="Segoe UI" pitchFamily="34" charset="0"/>
              </a:rPr>
              <a:t>in all Microsoft 365 services that use groups</a:t>
            </a:r>
            <a:r>
              <a:rPr lang="en-US" sz="1050" kern="1200" dirty="0">
                <a:solidFill>
                  <a:schemeClr val="tx1"/>
                </a:solidFill>
                <a:effectLst/>
                <a:latin typeface="Segoe UI" pitchFamily="34" charset="0"/>
                <a:ea typeface="Segoe UI" pitchFamily="34" charset="0"/>
                <a:cs typeface="Segoe UI" pitchFamily="34" charset="0"/>
              </a:rPr>
              <a:t>:</a:t>
            </a:r>
          </a:p>
          <a:p>
            <a:r>
              <a:rPr lang="en-US" sz="1050" kern="1200" dirty="0">
                <a:solidFill>
                  <a:schemeClr val="tx1"/>
                </a:solidFill>
                <a:effectLst/>
                <a:latin typeface="Segoe UI" pitchFamily="34" charset="0"/>
                <a:ea typeface="Segoe UI" pitchFamily="34" charset="0"/>
                <a:cs typeface="Segoe UI" pitchFamily="34" charset="0"/>
              </a:rPr>
              <a:t>Outlook</a:t>
            </a:r>
          </a:p>
          <a:p>
            <a:r>
              <a:rPr lang="en-US" sz="1050" kern="1200" dirty="0">
                <a:solidFill>
                  <a:schemeClr val="tx1"/>
                </a:solidFill>
                <a:effectLst/>
                <a:latin typeface="Segoe UI" pitchFamily="34" charset="0"/>
                <a:ea typeface="Segoe UI" pitchFamily="34" charset="0"/>
                <a:cs typeface="Segoe UI" pitchFamily="34" charset="0"/>
              </a:rPr>
              <a:t>SharePoint</a:t>
            </a:r>
          </a:p>
          <a:p>
            <a:r>
              <a:rPr lang="en-US" sz="1050" kern="1200" dirty="0">
                <a:solidFill>
                  <a:schemeClr val="tx1"/>
                </a:solidFill>
                <a:effectLst/>
                <a:latin typeface="Segoe UI" pitchFamily="34" charset="0"/>
                <a:ea typeface="Segoe UI" pitchFamily="34" charset="0"/>
                <a:cs typeface="Segoe UI" pitchFamily="34" charset="0"/>
              </a:rPr>
              <a:t>Yammer</a:t>
            </a:r>
          </a:p>
          <a:p>
            <a:r>
              <a:rPr lang="en-US" sz="1050" kern="1200" dirty="0">
                <a:solidFill>
                  <a:schemeClr val="tx1"/>
                </a:solidFill>
                <a:effectLst/>
                <a:latin typeface="Segoe UI" pitchFamily="34" charset="0"/>
                <a:ea typeface="Segoe UI" pitchFamily="34" charset="0"/>
                <a:cs typeface="Segoe UI" pitchFamily="34" charset="0"/>
              </a:rPr>
              <a:t>Microsoft Teams: Both admins and users won't be able to create teams.</a:t>
            </a:r>
          </a:p>
          <a:p>
            <a:r>
              <a:rPr lang="en-US" sz="1050" kern="1200" dirty="0">
                <a:solidFill>
                  <a:schemeClr val="tx1"/>
                </a:solidFill>
                <a:effectLst/>
                <a:latin typeface="Segoe UI" pitchFamily="34" charset="0"/>
                <a:ea typeface="Segoe UI" pitchFamily="34" charset="0"/>
                <a:cs typeface="Segoe UI" pitchFamily="34" charset="0"/>
              </a:rPr>
              <a:t>StaffHub: Both admins and managers won't be able to create teams.</a:t>
            </a:r>
          </a:p>
          <a:p>
            <a:r>
              <a:rPr lang="en-US" sz="1050" kern="1200" dirty="0">
                <a:solidFill>
                  <a:schemeClr val="tx1"/>
                </a:solidFill>
                <a:effectLst/>
                <a:latin typeface="Segoe UI" pitchFamily="34" charset="0"/>
                <a:ea typeface="Segoe UI" pitchFamily="34" charset="0"/>
                <a:cs typeface="Segoe UI" pitchFamily="34" charset="0"/>
              </a:rPr>
              <a:t>Planner: Users won't be able to create a new plan in Planner web and mobile apps.</a:t>
            </a:r>
          </a:p>
          <a:p>
            <a:r>
              <a:rPr lang="en-US" sz="1050" kern="1200" dirty="0" err="1">
                <a:solidFill>
                  <a:schemeClr val="tx1"/>
                </a:solidFill>
                <a:effectLst/>
                <a:latin typeface="Segoe UI" pitchFamily="34" charset="0"/>
                <a:ea typeface="Segoe UI" pitchFamily="34" charset="0"/>
                <a:cs typeface="Segoe UI" pitchFamily="34" charset="0"/>
              </a:rPr>
              <a:t>PowerBI</a:t>
            </a:r>
            <a:endParaRPr lang="en-US" sz="1050" kern="1200" dirty="0">
              <a:solidFill>
                <a:schemeClr val="tx1"/>
              </a:solidFill>
              <a:effectLst/>
              <a:latin typeface="Segoe UI" pitchFamily="34" charset="0"/>
              <a:ea typeface="Segoe UI" pitchFamily="34" charset="0"/>
              <a:cs typeface="Segoe UI" pitchFamily="34" charset="0"/>
            </a:endParaRPr>
          </a:p>
          <a:p>
            <a:endParaRPr lang="en-US" sz="1050" kern="1200" dirty="0">
              <a:solidFill>
                <a:schemeClr val="tx1"/>
              </a:solidFill>
              <a:effectLst/>
              <a:latin typeface="Segoe UI" pitchFamily="34" charset="0"/>
              <a:ea typeface="Segoe UI" pitchFamily="34" charset="0"/>
              <a:cs typeface="Segoe UI" pitchFamily="34" charset="0"/>
            </a:endParaRPr>
          </a:p>
          <a:p>
            <a:r>
              <a:rPr lang="en-US" sz="1050" b="1" kern="1200" dirty="0">
                <a:solidFill>
                  <a:schemeClr val="tx1"/>
                </a:solidFill>
                <a:effectLst/>
                <a:latin typeface="Segoe UI" pitchFamily="34" charset="0"/>
                <a:ea typeface="Segoe UI" pitchFamily="34" charset="0"/>
                <a:cs typeface="Segoe UI" pitchFamily="34" charset="0"/>
              </a:rPr>
              <a:t>The best way to do this is to create a security group, and then only the people in that security group will be able to create Microsoft 365 Groups and teams in these apps.</a:t>
            </a:r>
            <a:r>
              <a:rPr lang="en-US" sz="1050" kern="1200" dirty="0">
                <a:solidFill>
                  <a:schemeClr val="tx1"/>
                </a:solidFill>
                <a:effectLst/>
                <a:latin typeface="Segoe UI" pitchFamily="34" charset="0"/>
                <a:ea typeface="Segoe UI" pitchFamily="34" charset="0"/>
                <a:cs typeface="Segoe UI" pitchFamily="34" charset="0"/>
              </a:rPr>
              <a:t> This article walks you through these steps.</a:t>
            </a:r>
          </a:p>
          <a:p>
            <a:r>
              <a:rPr lang="en-US" sz="1050" kern="1200" dirty="0">
                <a:solidFill>
                  <a:schemeClr val="tx1"/>
                </a:solidFill>
                <a:effectLst/>
                <a:latin typeface="Segoe UI" pitchFamily="34" charset="0"/>
                <a:ea typeface="Segoe UI" pitchFamily="34" charset="0"/>
                <a:cs typeface="Segoe UI" pitchFamily="34" charset="0"/>
              </a:rPr>
              <a:t>To control who creates Microsoft 365 Groups, you use Windows PowerShell, which is a lot like typing commands at the C:\ prompt in the old DOS environment. If you've never used PowerShell, this task is a great introduction to using it. We walk you through what you need to do, step-by-step.</a:t>
            </a:r>
          </a:p>
          <a:p>
            <a:r>
              <a:rPr lang="en-US" sz="1050" b="0" kern="1200" dirty="0">
                <a:solidFill>
                  <a:schemeClr val="tx1"/>
                </a:solidFill>
                <a:effectLst/>
                <a:latin typeface="Segoe UI" pitchFamily="34" charset="0"/>
                <a:ea typeface="Segoe UI" pitchFamily="34" charset="0"/>
                <a:cs typeface="Segoe UI" pitchFamily="34" charset="0"/>
              </a:rPr>
              <a:t>What you need to know before you begin</a:t>
            </a:r>
          </a:p>
          <a:p>
            <a:r>
              <a:rPr lang="en-US" sz="1050" kern="1200" dirty="0">
                <a:solidFill>
                  <a:schemeClr val="tx1"/>
                </a:solidFill>
                <a:effectLst/>
                <a:latin typeface="Segoe UI" pitchFamily="34" charset="0"/>
                <a:ea typeface="Segoe UI" pitchFamily="34" charset="0"/>
                <a:cs typeface="Segoe UI" pitchFamily="34" charset="0"/>
              </a:rPr>
              <a:t>Doing the steps in this article requires a subscription to Azure Active Directory (Azure AD) Premium. </a:t>
            </a:r>
            <a:r>
              <a:rPr lang="en-US" sz="1050" b="1" kern="1200" dirty="0">
                <a:solidFill>
                  <a:schemeClr val="tx1"/>
                </a:solidFill>
                <a:effectLst/>
                <a:latin typeface="Segoe UI" pitchFamily="34" charset="0"/>
                <a:ea typeface="Segoe UI" pitchFamily="34" charset="0"/>
                <a:cs typeface="Segoe UI" pitchFamily="34" charset="0"/>
              </a:rPr>
              <a:t>The administrator who configures the settings, and the members of the affected groups, must have Azure AD Premium licenses assigned to them</a:t>
            </a:r>
            <a:r>
              <a:rPr lang="en-US" sz="1050" kern="1200" dirty="0">
                <a:solidFill>
                  <a:schemeClr val="tx1"/>
                </a:solidFill>
                <a:effectLst/>
                <a:latin typeface="Segoe UI" pitchFamily="34" charset="0"/>
                <a:ea typeface="Segoe UI" pitchFamily="34" charset="0"/>
                <a:cs typeface="Segoe UI" pitchFamily="34" charset="0"/>
              </a:rPr>
              <a:t>. For more information see </a:t>
            </a:r>
            <a:r>
              <a:rPr lang="en-US" sz="1050" u="none" strike="noStrike" kern="1200" dirty="0">
                <a:solidFill>
                  <a:schemeClr val="tx1"/>
                </a:solidFill>
                <a:effectLst/>
                <a:latin typeface="Segoe UI" pitchFamily="34" charset="0"/>
                <a:ea typeface="Segoe UI" pitchFamily="34" charset="0"/>
                <a:cs typeface="Segoe UI" pitchFamily="34" charset="0"/>
                <a:hlinkClick r:id="rId4"/>
              </a:rPr>
              <a:t>Getting started with Azure Active Directory Premium</a:t>
            </a:r>
            <a:r>
              <a:rPr lang="en-US" sz="1050" kern="1200" dirty="0">
                <a:solidFill>
                  <a:schemeClr val="tx1"/>
                </a:solidFill>
                <a:effectLst/>
                <a:latin typeface="Segoe UI" pitchFamily="34" charset="0"/>
                <a:ea typeface="Segoe UI" pitchFamily="34" charset="0"/>
                <a:cs typeface="Segoe UI" pitchFamily="34" charset="0"/>
              </a:rPr>
              <a:t>.</a:t>
            </a:r>
          </a:p>
          <a:p>
            <a:r>
              <a:rPr lang="en-US" sz="1050" kern="1200" dirty="0">
                <a:solidFill>
                  <a:schemeClr val="tx1"/>
                </a:solidFill>
                <a:effectLst/>
                <a:latin typeface="Segoe UI" pitchFamily="34" charset="0"/>
                <a:ea typeface="Segoe UI" pitchFamily="34" charset="0"/>
                <a:cs typeface="Segoe UI" pitchFamily="34" charset="0"/>
              </a:rPr>
              <a:t>Do not try to use the GA version - Azure Active Directory PowerShell for Graph - to perform the steps in this article. It won't work.</a:t>
            </a:r>
          </a:p>
          <a:p>
            <a:r>
              <a:rPr lang="en-US" sz="1050" kern="1200" dirty="0">
                <a:solidFill>
                  <a:schemeClr val="tx1"/>
                </a:solidFill>
                <a:effectLst/>
                <a:latin typeface="Segoe UI" pitchFamily="34" charset="0"/>
                <a:ea typeface="Segoe UI" pitchFamily="34" charset="0"/>
                <a:cs typeface="Segoe UI" pitchFamily="34" charset="0"/>
              </a:rPr>
              <a:t>The PowerShell commands in this article only change who can create Microsoft 365 Groups. They won't affect the rest of your Microsoft 365 environment.</a:t>
            </a:r>
          </a:p>
          <a:p>
            <a:r>
              <a:rPr lang="en-US" sz="1050" kern="1200" dirty="0">
                <a:solidFill>
                  <a:schemeClr val="tx1"/>
                </a:solidFill>
                <a:effectLst/>
                <a:latin typeface="Segoe UI" pitchFamily="34" charset="0"/>
                <a:ea typeface="Segoe UI" pitchFamily="34" charset="0"/>
                <a:cs typeface="Segoe UI" pitchFamily="34" charset="0"/>
              </a:rPr>
              <a:t>You apply the steps in this article only once in your organization, for one security group. If you try to applying them again for another security group, you'll get an error that looks like this:</a:t>
            </a:r>
          </a:p>
          <a:p>
            <a:r>
              <a:rPr lang="en-US" dirty="0">
                <a:effectLst/>
              </a:rPr>
              <a:t>A conflicting object with one or more of the specified property values is present in the directory. </a:t>
            </a:r>
          </a:p>
          <a:p>
            <a:r>
              <a:rPr lang="en-US" sz="1050" kern="1200" dirty="0">
                <a:solidFill>
                  <a:schemeClr val="tx1"/>
                </a:solidFill>
                <a:effectLst/>
                <a:latin typeface="Segoe UI" pitchFamily="34" charset="0"/>
                <a:ea typeface="Segoe UI" pitchFamily="34" charset="0"/>
                <a:cs typeface="Segoe UI" pitchFamily="34" charset="0"/>
              </a:rPr>
              <a:t>The steps in this article don't prevent members of the following roles from creating Microsoft 365 Groups in the Microsoft 365 admin center. </a:t>
            </a:r>
            <a:r>
              <a:rPr lang="en-US" sz="1050" b="1" kern="1200" dirty="0">
                <a:solidFill>
                  <a:schemeClr val="tx1"/>
                </a:solidFill>
                <a:effectLst/>
                <a:latin typeface="Segoe UI" pitchFamily="34" charset="0"/>
                <a:ea typeface="Segoe UI" pitchFamily="34" charset="0"/>
                <a:cs typeface="Segoe UI" pitchFamily="34" charset="0"/>
              </a:rPr>
              <a:t>However, it does prevent them from creating Microsoft 365 Groups from the apps and it prevents them from creating teams (because you can't create teams in the Microsoft 365 admin center).</a:t>
            </a:r>
            <a:endParaRPr lang="en-US" sz="1050" kern="1200" dirty="0">
              <a:solidFill>
                <a:schemeClr val="tx1"/>
              </a:solidFill>
              <a:effectLst/>
              <a:latin typeface="Segoe UI" pitchFamily="34" charset="0"/>
              <a:ea typeface="Segoe UI" pitchFamily="34" charset="0"/>
              <a:cs typeface="Segoe UI" pitchFamily="34" charset="0"/>
            </a:endParaRPr>
          </a:p>
          <a:p>
            <a:pPr lvl="1"/>
            <a:r>
              <a:rPr lang="en-US" sz="1050" kern="1200" dirty="0">
                <a:solidFill>
                  <a:schemeClr val="tx1"/>
                </a:solidFill>
                <a:effectLst/>
                <a:latin typeface="Segoe UI" pitchFamily="34" charset="0"/>
                <a:ea typeface="Segoe UI" pitchFamily="34" charset="0"/>
                <a:cs typeface="Segoe UI" pitchFamily="34" charset="0"/>
              </a:rPr>
              <a:t>Microsoft 365 Global admins</a:t>
            </a:r>
          </a:p>
          <a:p>
            <a:pPr lvl="1"/>
            <a:r>
              <a:rPr lang="en-US" sz="1050" kern="1200" dirty="0">
                <a:solidFill>
                  <a:schemeClr val="tx1"/>
                </a:solidFill>
                <a:effectLst/>
                <a:latin typeface="Segoe UI" pitchFamily="34" charset="0"/>
                <a:ea typeface="Segoe UI" pitchFamily="34" charset="0"/>
                <a:cs typeface="Segoe UI" pitchFamily="34" charset="0"/>
              </a:rPr>
              <a:t>Mailbox Administrator</a:t>
            </a:r>
          </a:p>
          <a:p>
            <a:pPr lvl="1"/>
            <a:r>
              <a:rPr lang="en-US" sz="1050" kern="1200" dirty="0">
                <a:solidFill>
                  <a:schemeClr val="tx1"/>
                </a:solidFill>
                <a:effectLst/>
                <a:latin typeface="Segoe UI" pitchFamily="34" charset="0"/>
                <a:ea typeface="Segoe UI" pitchFamily="34" charset="0"/>
                <a:cs typeface="Segoe UI" pitchFamily="34" charset="0"/>
              </a:rPr>
              <a:t>Partner Tier1 Support</a:t>
            </a:r>
          </a:p>
          <a:p>
            <a:pPr lvl="1"/>
            <a:r>
              <a:rPr lang="en-US" sz="1050" kern="1200" dirty="0">
                <a:solidFill>
                  <a:schemeClr val="tx1"/>
                </a:solidFill>
                <a:effectLst/>
                <a:latin typeface="Segoe UI" pitchFamily="34" charset="0"/>
                <a:ea typeface="Segoe UI" pitchFamily="34" charset="0"/>
                <a:cs typeface="Segoe UI" pitchFamily="34" charset="0"/>
              </a:rPr>
              <a:t>Partner Tier2 Support</a:t>
            </a:r>
          </a:p>
          <a:p>
            <a:pPr lvl="1"/>
            <a:r>
              <a:rPr lang="en-US" sz="1050" kern="1200" dirty="0">
                <a:solidFill>
                  <a:schemeClr val="tx1"/>
                </a:solidFill>
                <a:effectLst/>
                <a:latin typeface="Segoe UI" pitchFamily="34" charset="0"/>
                <a:ea typeface="Segoe UI" pitchFamily="34" charset="0"/>
                <a:cs typeface="Segoe UI" pitchFamily="34" charset="0"/>
              </a:rPr>
              <a:t>Directory Writers</a:t>
            </a:r>
          </a:p>
          <a:p>
            <a:endParaRPr lang="en-US" sz="1050" kern="1200" dirty="0">
              <a:solidFill>
                <a:schemeClr val="tx1"/>
              </a:solidFill>
              <a:effectLst/>
              <a:latin typeface="Segoe UI" pitchFamily="34" charset="0"/>
              <a:ea typeface="Segoe UI" pitchFamily="34" charset="0"/>
              <a:cs typeface="Segoe UI" pitchFamily="34" charset="0"/>
            </a:endParaRPr>
          </a:p>
          <a:p>
            <a:r>
              <a:rPr lang="en-US" sz="1050" kern="1200" dirty="0">
                <a:solidFill>
                  <a:schemeClr val="tx1"/>
                </a:solidFill>
                <a:effectLst/>
                <a:latin typeface="Segoe UI" pitchFamily="34" charset="0"/>
                <a:ea typeface="Segoe UI" pitchFamily="34" charset="0"/>
                <a:cs typeface="Segoe UI" pitchFamily="34" charset="0"/>
              </a:rPr>
              <a:t>If you're a member of one of these roles, you can create Microsoft 365 Groups for restricted users, and then assign the user as the owner of the group.</a:t>
            </a:r>
          </a:p>
          <a:p>
            <a:r>
              <a:rPr lang="en-US" sz="1050" kern="1200" dirty="0">
                <a:solidFill>
                  <a:schemeClr val="tx1"/>
                </a:solidFill>
                <a:effectLst/>
                <a:latin typeface="Segoe UI" pitchFamily="34" charset="0"/>
                <a:ea typeface="Segoe UI" pitchFamily="34" charset="0"/>
                <a:cs typeface="Segoe UI" pitchFamily="34" charset="0"/>
              </a:rPr>
              <a:t>It's important that you use a </a:t>
            </a:r>
            <a:r>
              <a:rPr lang="en-US" sz="1050" b="1" kern="1200" dirty="0">
                <a:solidFill>
                  <a:schemeClr val="tx1"/>
                </a:solidFill>
                <a:effectLst/>
                <a:latin typeface="Segoe UI" pitchFamily="34" charset="0"/>
                <a:ea typeface="Segoe UI" pitchFamily="34" charset="0"/>
                <a:cs typeface="Segoe UI" pitchFamily="34" charset="0"/>
              </a:rPr>
              <a:t>security group</a:t>
            </a:r>
            <a:r>
              <a:rPr lang="en-US" sz="1050" kern="1200" dirty="0">
                <a:solidFill>
                  <a:schemeClr val="tx1"/>
                </a:solidFill>
                <a:effectLst/>
                <a:latin typeface="Segoe UI" pitchFamily="34" charset="0"/>
                <a:ea typeface="Segoe UI" pitchFamily="34" charset="0"/>
                <a:cs typeface="Segoe UI" pitchFamily="34" charset="0"/>
              </a:rPr>
              <a:t> - as described in Step 1 of this article - to restrict who can create Microsoft 365 groups. Don't try to use an Microsoft 365 Group for this. If you try to use an Microsoft 365 Group, members won't be able to create a group from SharePoint because it checks for a security group.</a:t>
            </a:r>
          </a:p>
          <a:p>
            <a:r>
              <a:rPr lang="en-US" sz="1050" kern="1200" dirty="0">
                <a:solidFill>
                  <a:schemeClr val="tx1"/>
                </a:solidFill>
                <a:effectLst/>
                <a:latin typeface="Segoe UI" pitchFamily="34" charset="0"/>
                <a:ea typeface="Segoe UI" pitchFamily="34" charset="0"/>
                <a:cs typeface="Segoe UI" pitchFamily="34" charset="0"/>
              </a:rPr>
              <a:t>Setting  Set-</a:t>
            </a:r>
            <a:r>
              <a:rPr lang="en-US" sz="1050" kern="1200" dirty="0" err="1">
                <a:solidFill>
                  <a:schemeClr val="tx1"/>
                </a:solidFill>
                <a:effectLst/>
                <a:latin typeface="Segoe UI" pitchFamily="34" charset="0"/>
                <a:ea typeface="Segoe UI" pitchFamily="34" charset="0"/>
                <a:cs typeface="Segoe UI" pitchFamily="34" charset="0"/>
              </a:rPr>
              <a:t>MSOLCompanySettings</a:t>
            </a:r>
            <a:r>
              <a:rPr lang="en-US" sz="1050" kern="1200" dirty="0">
                <a:solidFill>
                  <a:schemeClr val="tx1"/>
                </a:solidFill>
                <a:effectLst/>
                <a:latin typeface="Segoe UI" pitchFamily="34" charset="0"/>
                <a:ea typeface="Segoe UI" pitchFamily="34" charset="0"/>
                <a:cs typeface="Segoe UI" pitchFamily="34" charset="0"/>
              </a:rPr>
              <a:t> -</a:t>
            </a:r>
            <a:r>
              <a:rPr lang="en-US" sz="1050" kern="1200" dirty="0" err="1">
                <a:solidFill>
                  <a:schemeClr val="tx1"/>
                </a:solidFill>
                <a:effectLst/>
                <a:latin typeface="Segoe UI" pitchFamily="34" charset="0"/>
                <a:ea typeface="Segoe UI" pitchFamily="34" charset="0"/>
                <a:cs typeface="Segoe UI" pitchFamily="34" charset="0"/>
              </a:rPr>
              <a:t>UsersPermissionToCreateGroupsEnabled</a:t>
            </a:r>
            <a:r>
              <a:rPr lang="en-US" sz="1050" kern="1200" dirty="0">
                <a:solidFill>
                  <a:schemeClr val="tx1"/>
                </a:solidFill>
                <a:effectLst/>
                <a:latin typeface="Segoe UI" pitchFamily="34" charset="0"/>
                <a:ea typeface="Segoe UI" pitchFamily="34" charset="0"/>
                <a:cs typeface="Segoe UI" pitchFamily="34" charset="0"/>
              </a:rPr>
              <a:t> $True only enables permissions for users to create Security groups, not Microsoft 365 groups. For more information about this cmdlet, see </a:t>
            </a:r>
            <a:r>
              <a:rPr lang="en-US" sz="1050" u="none" strike="noStrike" kern="1200" dirty="0">
                <a:solidFill>
                  <a:schemeClr val="tx1"/>
                </a:solidFill>
                <a:effectLst/>
                <a:latin typeface="Segoe UI" pitchFamily="34" charset="0"/>
                <a:ea typeface="Segoe UI" pitchFamily="34" charset="0"/>
                <a:cs typeface="Segoe UI" pitchFamily="34" charset="0"/>
                <a:hlinkClick r:id="rId5"/>
              </a:rPr>
              <a:t>Set-</a:t>
            </a:r>
            <a:r>
              <a:rPr lang="en-US" sz="1050" u="none" strike="noStrike" kern="1200" dirty="0" err="1">
                <a:solidFill>
                  <a:schemeClr val="tx1"/>
                </a:solidFill>
                <a:effectLst/>
                <a:latin typeface="Segoe UI" pitchFamily="34" charset="0"/>
                <a:ea typeface="Segoe UI" pitchFamily="34" charset="0"/>
                <a:cs typeface="Segoe UI" pitchFamily="34" charset="0"/>
                <a:hlinkClick r:id="rId5"/>
              </a:rPr>
              <a:t>Msolcompanysettings</a:t>
            </a:r>
            <a:r>
              <a:rPr lang="en-US" sz="1050" kern="1200" dirty="0">
                <a:solidFill>
                  <a:schemeClr val="tx1"/>
                </a:solidFill>
                <a:effectLst/>
                <a:latin typeface="Segoe UI" pitchFamily="34" charset="0"/>
                <a:ea typeface="Segoe UI" pitchFamily="34" charset="0"/>
                <a:cs typeface="Segoe UI" pitchFamily="34" charset="0"/>
              </a:rPr>
              <a:t>.</a:t>
            </a:r>
          </a:p>
          <a:p>
            <a:r>
              <a:rPr lang="en-US" sz="1050" kern="1200" dirty="0">
                <a:solidFill>
                  <a:schemeClr val="tx1"/>
                </a:solidFill>
                <a:effectLst/>
                <a:latin typeface="Segoe UI" pitchFamily="34" charset="0"/>
                <a:ea typeface="Segoe UI" pitchFamily="34" charset="0"/>
                <a:cs typeface="Segoe UI" pitchFamily="34" charset="0"/>
              </a:rPr>
              <a:t>Let's say you do the steps in this article and give some people the ability to create Microsoft 365 Groups. But for some reason they still can't create an Microsoft 365 group using Outlook. Check that they aren't being blocked through their </a:t>
            </a:r>
            <a:r>
              <a:rPr lang="en-US" sz="1050" u="none" strike="noStrike" kern="1200" dirty="0">
                <a:solidFill>
                  <a:schemeClr val="tx1"/>
                </a:solidFill>
                <a:effectLst/>
                <a:latin typeface="Segoe UI" pitchFamily="34" charset="0"/>
                <a:ea typeface="Segoe UI" pitchFamily="34" charset="0"/>
                <a:cs typeface="Segoe UI" pitchFamily="34" charset="0"/>
                <a:hlinkClick r:id="rId6"/>
              </a:rPr>
              <a:t>OWA mailbox policy</a:t>
            </a:r>
            <a:r>
              <a:rPr lang="en-US" sz="1050" kern="1200" dirty="0">
                <a:solidFill>
                  <a:schemeClr val="tx1"/>
                </a:solidFill>
                <a:effectLst/>
                <a:latin typeface="Segoe UI" pitchFamily="34" charset="0"/>
                <a:ea typeface="Segoe UI" pitchFamily="34" charset="0"/>
                <a:cs typeface="Segoe UI" pitchFamily="34" charset="0"/>
              </a:rPr>
              <a:t>. It provides additional controls to block the creation of Microsoft 365 groups using Outlook.</a:t>
            </a:r>
          </a:p>
          <a:p>
            <a:r>
              <a:rPr lang="en-US" sz="1050" b="0" kern="1200" dirty="0">
                <a:solidFill>
                  <a:schemeClr val="tx1"/>
                </a:solidFill>
                <a:effectLst/>
                <a:latin typeface="Segoe UI" pitchFamily="34" charset="0"/>
                <a:ea typeface="Segoe UI" pitchFamily="34" charset="0"/>
                <a:cs typeface="Segoe UI" pitchFamily="34" charset="0"/>
              </a:rPr>
              <a:t>Install the preview version of the Azure Active Directory PowerShell for Graph</a:t>
            </a:r>
          </a:p>
          <a:p>
            <a:r>
              <a:rPr lang="en-US" sz="1050" b="1" kern="1200" dirty="0">
                <a:solidFill>
                  <a:schemeClr val="tx1"/>
                </a:solidFill>
                <a:effectLst/>
                <a:latin typeface="Segoe UI" pitchFamily="34" charset="0"/>
                <a:ea typeface="Segoe UI" pitchFamily="34" charset="0"/>
                <a:cs typeface="Segoe UI" pitchFamily="34" charset="0"/>
              </a:rPr>
              <a:t>IMPORTANT</a:t>
            </a:r>
            <a:r>
              <a:rPr lang="en-US" sz="1050" kern="1200" dirty="0">
                <a:solidFill>
                  <a:schemeClr val="tx1"/>
                </a:solidFill>
                <a:effectLst/>
                <a:latin typeface="Segoe UI" pitchFamily="34" charset="0"/>
                <a:ea typeface="Segoe UI" pitchFamily="34" charset="0"/>
                <a:cs typeface="Segoe UI" pitchFamily="34" charset="0"/>
              </a:rPr>
              <a:t>: You cannot install both the preview and GA versions on the same computer at the same time</a:t>
            </a:r>
            <a:r>
              <a:rPr lang="en-US" sz="1050" b="1" kern="1200" dirty="0">
                <a:solidFill>
                  <a:schemeClr val="tx1"/>
                </a:solidFill>
                <a:effectLst/>
                <a:latin typeface="Segoe UI" pitchFamily="34" charset="0"/>
                <a:ea typeface="Segoe UI" pitchFamily="34" charset="0"/>
                <a:cs typeface="Segoe UI" pitchFamily="34" charset="0"/>
              </a:rPr>
              <a:t>. </a:t>
            </a:r>
            <a:endParaRPr lang="en-US" sz="1050" kern="1200" dirty="0">
              <a:solidFill>
                <a:schemeClr val="tx1"/>
              </a:solidFill>
              <a:effectLst/>
              <a:latin typeface="Segoe UI" pitchFamily="34" charset="0"/>
              <a:ea typeface="Segoe UI" pitchFamily="34" charset="0"/>
              <a:cs typeface="Segoe UI" pitchFamily="34" charset="0"/>
            </a:endParaRPr>
          </a:p>
          <a:p>
            <a:r>
              <a:rPr lang="en-US" sz="1050" kern="1200" dirty="0">
                <a:solidFill>
                  <a:schemeClr val="tx1"/>
                </a:solidFill>
                <a:effectLst/>
                <a:latin typeface="Segoe UI" pitchFamily="34" charset="0"/>
                <a:ea typeface="Segoe UI" pitchFamily="34" charset="0"/>
                <a:cs typeface="Segoe UI" pitchFamily="34" charset="0"/>
              </a:rPr>
              <a:t>As a best practice, we recommend </a:t>
            </a:r>
            <a:r>
              <a:rPr lang="en-US" sz="1050" i="1" kern="1200" dirty="0">
                <a:solidFill>
                  <a:schemeClr val="tx1"/>
                </a:solidFill>
                <a:effectLst/>
                <a:latin typeface="Segoe UI" pitchFamily="34" charset="0"/>
                <a:ea typeface="Segoe UI" pitchFamily="34" charset="0"/>
                <a:cs typeface="Segoe UI" pitchFamily="34" charset="0"/>
              </a:rPr>
              <a:t>always</a:t>
            </a:r>
            <a:r>
              <a:rPr lang="en-US" sz="1050" kern="1200" dirty="0">
                <a:solidFill>
                  <a:schemeClr val="tx1"/>
                </a:solidFill>
                <a:effectLst/>
                <a:latin typeface="Segoe UI" pitchFamily="34" charset="0"/>
                <a:ea typeface="Segoe UI" pitchFamily="34" charset="0"/>
                <a:cs typeface="Segoe UI" pitchFamily="34" charset="0"/>
              </a:rPr>
              <a:t> staying current: uninstall the old </a:t>
            </a:r>
            <a:r>
              <a:rPr lang="en-US" sz="1050" kern="1200" dirty="0" err="1">
                <a:solidFill>
                  <a:schemeClr val="tx1"/>
                </a:solidFill>
                <a:effectLst/>
                <a:latin typeface="Segoe UI" pitchFamily="34" charset="0"/>
                <a:ea typeface="Segoe UI" pitchFamily="34" charset="0"/>
                <a:cs typeface="Segoe UI" pitchFamily="34" charset="0"/>
              </a:rPr>
              <a:t>AzureADPreview</a:t>
            </a:r>
            <a:r>
              <a:rPr lang="en-US" sz="1050" kern="1200" dirty="0">
                <a:solidFill>
                  <a:schemeClr val="tx1"/>
                </a:solidFill>
                <a:effectLst/>
                <a:latin typeface="Segoe UI" pitchFamily="34" charset="0"/>
                <a:ea typeface="Segoe UI" pitchFamily="34" charset="0"/>
                <a:cs typeface="Segoe UI" pitchFamily="34" charset="0"/>
              </a:rPr>
              <a:t> or old </a:t>
            </a:r>
            <a:r>
              <a:rPr lang="en-US" sz="1050" kern="1200" dirty="0" err="1">
                <a:solidFill>
                  <a:schemeClr val="tx1"/>
                </a:solidFill>
                <a:effectLst/>
                <a:latin typeface="Segoe UI" pitchFamily="34" charset="0"/>
                <a:ea typeface="Segoe UI" pitchFamily="34" charset="0"/>
                <a:cs typeface="Segoe UI" pitchFamily="34" charset="0"/>
              </a:rPr>
              <a:t>AzureAD</a:t>
            </a:r>
            <a:r>
              <a:rPr lang="en-US" sz="1050" kern="1200" dirty="0">
                <a:solidFill>
                  <a:schemeClr val="tx1"/>
                </a:solidFill>
                <a:effectLst/>
                <a:latin typeface="Segoe UI" pitchFamily="34" charset="0"/>
                <a:ea typeface="Segoe UI" pitchFamily="34" charset="0"/>
                <a:cs typeface="Segoe UI" pitchFamily="34" charset="0"/>
              </a:rPr>
              <a:t> version and get the latest one.</a:t>
            </a:r>
          </a:p>
          <a:p>
            <a:endParaRPr lang="en-US" sz="1050" kern="1200" dirty="0">
              <a:solidFill>
                <a:schemeClr val="tx1"/>
              </a:solidFill>
              <a:effectLst/>
              <a:latin typeface="Segoe UI" pitchFamily="34" charset="0"/>
              <a:ea typeface="Segoe UI" pitchFamily="34" charset="0"/>
              <a:cs typeface="Segoe UI" pitchFamily="34" charset="0"/>
            </a:endParaRPr>
          </a:p>
          <a:p>
            <a:r>
              <a:rPr lang="en-US" sz="1050" kern="1200" dirty="0">
                <a:solidFill>
                  <a:schemeClr val="tx1"/>
                </a:solidFill>
                <a:effectLst/>
                <a:latin typeface="Segoe UI" pitchFamily="34" charset="0"/>
                <a:ea typeface="Segoe UI" pitchFamily="34" charset="0"/>
                <a:cs typeface="Segoe UI" pitchFamily="34" charset="0"/>
              </a:rPr>
              <a:t>For the additional configuration steps, see  https://support.office.com/en-us/article/Manage-who-can-create-Office-365-Groups-4c46c8cb-17d0-44b5-9776-005fced8e618 </a:t>
            </a:r>
          </a:p>
          <a:p>
            <a:endParaRPr lang="en-US" sz="1050" kern="1200" dirty="0">
              <a:solidFill>
                <a:schemeClr val="tx1"/>
              </a:solidFill>
              <a:effectLst/>
              <a:latin typeface="Segoe UI" pitchFamily="34" charset="0"/>
              <a:ea typeface="Segoe UI" pitchFamily="34" charset="0"/>
              <a:cs typeface="Segoe UI" pitchFamily="34" charset="0"/>
            </a:endParaRPr>
          </a:p>
          <a:p>
            <a:pPr>
              <a:spcBef>
                <a:spcPts val="0"/>
              </a:spcBef>
              <a:spcAft>
                <a:spcPts val="0"/>
              </a:spcAft>
            </a:pPr>
            <a:endParaRPr lang="en-US" dirty="0"/>
          </a:p>
        </p:txBody>
      </p:sp>
      <p:sp>
        <p:nvSpPr>
          <p:cNvPr id="11" name="Slide Image Placeholder 10"/>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276362570"/>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sz="1050" kern="1200" dirty="0">
                <a:solidFill>
                  <a:schemeClr val="tx1"/>
                </a:solidFill>
                <a:effectLst/>
                <a:latin typeface="Segoe UI" pitchFamily="34" charset="0"/>
                <a:ea typeface="Segoe UI" pitchFamily="34" charset="0"/>
                <a:cs typeface="Segoe UI" pitchFamily="34" charset="0"/>
              </a:rPr>
              <a:t>For more information on </a:t>
            </a:r>
            <a:r>
              <a:rPr lang="en-US" sz="1050" b="1" i="0" u="none" strike="noStrike" kern="1200" dirty="0">
                <a:solidFill>
                  <a:schemeClr val="tx1"/>
                </a:solidFill>
                <a:effectLst/>
                <a:latin typeface="Segoe UI" pitchFamily="34" charset="0"/>
                <a:ea typeface="Segoe UI" pitchFamily="34" charset="0"/>
                <a:cs typeface="Segoe UI" pitchFamily="34" charset="0"/>
              </a:rPr>
              <a:t>Provisioning "modern" team sites programmatically </a:t>
            </a:r>
          </a:p>
          <a:p>
            <a:pPr>
              <a:spcBef>
                <a:spcPts val="0"/>
              </a:spcBef>
              <a:spcAft>
                <a:spcPts val="0"/>
              </a:spcAft>
            </a:pPr>
            <a:r>
              <a:rPr lang="en-US" sz="1050" kern="1200" dirty="0">
                <a:solidFill>
                  <a:schemeClr val="tx1"/>
                </a:solidFill>
                <a:effectLst/>
                <a:latin typeface="Segoe UI" pitchFamily="34" charset="0"/>
                <a:ea typeface="Segoe UI" pitchFamily="34" charset="0"/>
                <a:cs typeface="Segoe UI" pitchFamily="34" charset="0"/>
              </a:rPr>
              <a:t>See https://docs.microsoft.com/en-us/sharepoint/dev/solution-guidance/modern-experience-customizations-provisioning-sites</a:t>
            </a:r>
            <a:endParaRPr lang="en-US" sz="1050" b="1" i="0" u="none" strike="noStrike" kern="1200" dirty="0">
              <a:solidFill>
                <a:schemeClr val="tx1"/>
              </a:solidFill>
              <a:effectLst/>
              <a:latin typeface="Segoe UI" pitchFamily="34" charset="0"/>
              <a:ea typeface="Segoe UI" pitchFamily="34" charset="0"/>
              <a:cs typeface="Segoe UI" pitchFamily="34" charset="0"/>
            </a:endParaRPr>
          </a:p>
          <a:p>
            <a:pPr>
              <a:spcBef>
                <a:spcPts val="0"/>
              </a:spcBef>
              <a:spcAft>
                <a:spcPts val="0"/>
              </a:spcAft>
            </a:pPr>
            <a:endParaRPr lang="en-US" sz="1050" kern="1200" dirty="0">
              <a:solidFill>
                <a:schemeClr val="tx1"/>
              </a:solidFill>
              <a:effectLst/>
              <a:latin typeface="Segoe UI" pitchFamily="34" charset="0"/>
              <a:ea typeface="Segoe UI" pitchFamily="34" charset="0"/>
              <a:cs typeface="Segoe UI" pitchFamily="34" charset="0"/>
            </a:endParaRPr>
          </a:p>
        </p:txBody>
      </p:sp>
      <p:sp>
        <p:nvSpPr>
          <p:cNvPr id="11" name="Slide Image Placeholder 10"/>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313294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3430016"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9001759"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8"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4.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harePoint/PnP-PowerShell/releases" TargetMode="External"/><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nb-NO" dirty="0"/>
              <a:t>Provisioning Site Collections</a:t>
            </a:r>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a:t>Speaker Name</a:t>
            </a:r>
          </a:p>
        </p:txBody>
      </p:sp>
      <p:sp>
        <p:nvSpPr>
          <p:cNvPr id="6" name="Picture Placeholder 5">
            <a:extLst>
              <a:ext uri="{FF2B5EF4-FFF2-40B4-BE49-F238E27FC236}">
                <a16:creationId xmlns:a16="http://schemas.microsoft.com/office/drawing/2014/main" id="{AEA58F92-63AB-4155-ADD3-E84167B6C507}"/>
              </a:ext>
            </a:extLst>
          </p:cNvPr>
          <p:cNvSpPr>
            <a:spLocks noGrp="1"/>
          </p:cNvSpPr>
          <p:nvPr>
            <p:ph type="pic" sz="quarter" idx="17"/>
          </p:nvPr>
        </p:nvSpPr>
        <p:spPr/>
      </p:sp>
    </p:spTree>
    <p:extLst>
      <p:ext uri="{BB962C8B-B14F-4D97-AF65-F5344CB8AC3E}">
        <p14:creationId xmlns:p14="http://schemas.microsoft.com/office/powerpoint/2010/main" val="214446076"/>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1384995"/>
          </a:xfrm>
        </p:spPr>
        <p:txBody>
          <a:bodyPr/>
          <a:lstStyle/>
          <a:p>
            <a:r>
              <a:rPr lang="en-US" dirty="0"/>
              <a:t>Provision a "modern" team site not integrated with an Microsoft 365 group</a:t>
            </a:r>
            <a:br>
              <a:rPr lang="en-US" dirty="0"/>
            </a:br>
            <a:endParaRPr lang="en-US" dirty="0"/>
          </a:p>
        </p:txBody>
      </p:sp>
      <p:sp>
        <p:nvSpPr>
          <p:cNvPr id="8" name="Content Placeholder 7">
            <a:extLst>
              <a:ext uri="{FF2B5EF4-FFF2-40B4-BE49-F238E27FC236}">
                <a16:creationId xmlns:a16="http://schemas.microsoft.com/office/drawing/2014/main" id="{24E0343A-E76A-462C-A28B-0CDE0A4BD2DE}"/>
              </a:ext>
            </a:extLst>
          </p:cNvPr>
          <p:cNvSpPr>
            <a:spLocks noGrp="1"/>
          </p:cNvSpPr>
          <p:nvPr>
            <p:ph sz="quarter" idx="13"/>
          </p:nvPr>
        </p:nvSpPr>
        <p:spPr>
          <a:xfrm>
            <a:off x="655638" y="1408113"/>
            <a:ext cx="2534602" cy="4819650"/>
          </a:xfrm>
          <a:solidFill>
            <a:srgbClr val="243A5E"/>
          </a:solidFill>
        </p:spPr>
        <p:txBody>
          <a:bodyPr>
            <a:normAutofit fontScale="92500" lnSpcReduction="20000"/>
          </a:bodyPr>
          <a:lstStyle/>
          <a:p>
            <a:pPr marL="342900" lvl="0" indent="-342900">
              <a:lnSpc>
                <a:spcPct val="150000"/>
              </a:lnSpc>
              <a:buClr>
                <a:schemeClr val="bg1"/>
              </a:buClr>
              <a:buFont typeface="Arial" panose="020B0604020202020204" pitchFamily="34" charset="0"/>
              <a:buChar char="•"/>
            </a:pPr>
            <a:r>
              <a:rPr lang="en-US" sz="2000" noProof="0" dirty="0">
                <a:solidFill>
                  <a:schemeClr val="bg1"/>
                </a:solidFill>
              </a:rPr>
              <a:t>You can create "modern" sites using the SharePoint Online management shell</a:t>
            </a:r>
          </a:p>
          <a:p>
            <a:pPr marL="342900" lvl="0" indent="-342900">
              <a:lnSpc>
                <a:spcPct val="150000"/>
              </a:lnSpc>
              <a:buClr>
                <a:schemeClr val="bg1"/>
              </a:buClr>
              <a:buFont typeface="Arial" panose="020B0604020202020204" pitchFamily="34" charset="0"/>
              <a:buChar char="•"/>
            </a:pPr>
            <a:r>
              <a:rPr lang="en-US" sz="2000" dirty="0">
                <a:solidFill>
                  <a:schemeClr val="bg1"/>
                </a:solidFill>
              </a:rPr>
              <a:t>Use the STS#3 template</a:t>
            </a:r>
          </a:p>
          <a:p>
            <a:pPr marL="342900" lvl="0" indent="-342900">
              <a:lnSpc>
                <a:spcPct val="150000"/>
              </a:lnSpc>
              <a:buClr>
                <a:schemeClr val="bg1"/>
              </a:buClr>
              <a:buFont typeface="Arial" panose="020B0604020202020204" pitchFamily="34" charset="0"/>
              <a:buChar char="•"/>
            </a:pPr>
            <a:r>
              <a:rPr lang="en-US" sz="2000" noProof="0" dirty="0">
                <a:solidFill>
                  <a:schemeClr val="bg1"/>
                </a:solidFill>
              </a:rPr>
              <a:t>This will provision</a:t>
            </a:r>
            <a:r>
              <a:rPr lang="en-US" sz="2000" dirty="0">
                <a:solidFill>
                  <a:schemeClr val="bg1"/>
                </a:solidFill>
              </a:rPr>
              <a:t> a new modern team site that is not integrated with an Microsoft 365 group</a:t>
            </a:r>
            <a:endParaRPr lang="en-US" sz="2000" noProof="0" dirty="0">
              <a:solidFill>
                <a:schemeClr val="bg1"/>
              </a:solidFill>
            </a:endParaRPr>
          </a:p>
        </p:txBody>
      </p:sp>
      <p:sp>
        <p:nvSpPr>
          <p:cNvPr id="9" name="Content Placeholder 8">
            <a:extLst>
              <a:ext uri="{FF2B5EF4-FFF2-40B4-BE49-F238E27FC236}">
                <a16:creationId xmlns:a16="http://schemas.microsoft.com/office/drawing/2014/main" id="{C3E0364C-09BD-423A-84CD-6FAC83A50F4A}"/>
              </a:ext>
            </a:extLst>
          </p:cNvPr>
          <p:cNvSpPr>
            <a:spLocks noGrp="1"/>
          </p:cNvSpPr>
          <p:nvPr>
            <p:ph sz="quarter" idx="14"/>
          </p:nvPr>
        </p:nvSpPr>
        <p:spPr>
          <a:xfrm>
            <a:off x="3430016" y="1408113"/>
            <a:ext cx="8106345" cy="4819650"/>
          </a:xfrm>
        </p:spPr>
        <p:txBody>
          <a:bodyPr>
            <a:normAutofit/>
          </a:bodyPr>
          <a:lstStyle/>
          <a:p>
            <a:r>
              <a:rPr lang="en-US" dirty="0">
                <a:latin typeface="Consolas" panose="020B0609020204030204" pitchFamily="49" charset="0"/>
              </a:rPr>
              <a:t>import-module </a:t>
            </a:r>
            <a:r>
              <a:rPr lang="en-US" dirty="0" err="1">
                <a:latin typeface="Consolas" panose="020B0609020204030204" pitchFamily="49" charset="0"/>
              </a:rPr>
              <a:t>SharePointPnPpowershellOnline</a:t>
            </a:r>
            <a:endParaRPr lang="en-US" dirty="0">
              <a:latin typeface="Consolas" panose="020B0609020204030204" pitchFamily="49" charset="0"/>
            </a:endParaRPr>
          </a:p>
          <a:p>
            <a:r>
              <a:rPr lang="en-US" dirty="0">
                <a:latin typeface="Consolas" panose="020B0609020204030204" pitchFamily="49" charset="0"/>
              </a:rPr>
              <a:t>connect-</a:t>
            </a:r>
            <a:r>
              <a:rPr lang="en-US" dirty="0" err="1">
                <a:latin typeface="Consolas" panose="020B0609020204030204" pitchFamily="49" charset="0"/>
              </a:rPr>
              <a:t>sposervice</a:t>
            </a:r>
            <a:endParaRPr lang="en-US" dirty="0">
              <a:latin typeface="Consolas" panose="020B0609020204030204" pitchFamily="49" charset="0"/>
            </a:endParaRPr>
          </a:p>
          <a:p>
            <a:r>
              <a:rPr lang="en-US" dirty="0">
                <a:latin typeface="Consolas" panose="020B0609020204030204" pitchFamily="49" charset="0"/>
              </a:rPr>
              <a:t>$</a:t>
            </a:r>
            <a:r>
              <a:rPr lang="en-US" dirty="0" err="1">
                <a:latin typeface="Consolas" panose="020B0609020204030204" pitchFamily="49" charset="0"/>
              </a:rPr>
              <a:t>Url</a:t>
            </a:r>
            <a:r>
              <a:rPr lang="en-US" dirty="0">
                <a:latin typeface="Consolas" panose="020B0609020204030204" pitchFamily="49" charset="0"/>
              </a:rPr>
              <a:t> = "https://contoso.sharepoint.com/teams/</a:t>
            </a:r>
            <a:r>
              <a:rPr lang="en-US" dirty="0" err="1">
                <a:latin typeface="Consolas" panose="020B0609020204030204" pitchFamily="49" charset="0"/>
              </a:rPr>
              <a:t>teamsite</a:t>
            </a:r>
            <a:r>
              <a:rPr lang="en-US" dirty="0">
                <a:latin typeface="Consolas" panose="020B0609020204030204" pitchFamily="49" charset="0"/>
              </a:rPr>
              <a:t>" </a:t>
            </a:r>
          </a:p>
          <a:p>
            <a:r>
              <a:rPr lang="en-US" dirty="0">
                <a:latin typeface="Consolas" panose="020B0609020204030204" pitchFamily="49" charset="0"/>
              </a:rPr>
              <a:t>$template = STS#3 </a:t>
            </a:r>
          </a:p>
          <a:p>
            <a:r>
              <a:rPr lang="en-US" dirty="0">
                <a:latin typeface="Consolas" panose="020B0609020204030204" pitchFamily="49" charset="0"/>
              </a:rPr>
              <a:t>$title = "Team Site" </a:t>
            </a:r>
          </a:p>
          <a:p>
            <a:r>
              <a:rPr lang="en-US" dirty="0">
                <a:latin typeface="Consolas" panose="020B0609020204030204" pitchFamily="49" charset="0"/>
              </a:rPr>
              <a:t>$quota = 1000</a:t>
            </a:r>
          </a:p>
          <a:p>
            <a:r>
              <a:rPr lang="en-US" dirty="0">
                <a:latin typeface="Consolas" panose="020B0609020204030204" pitchFamily="49" charset="0"/>
              </a:rPr>
              <a:t>$owner = "admin@contoso.onmicrosoft.com" </a:t>
            </a:r>
          </a:p>
          <a:p>
            <a:r>
              <a:rPr lang="en-US" dirty="0">
                <a:latin typeface="Consolas" panose="020B0609020204030204" pitchFamily="49" charset="0"/>
              </a:rPr>
              <a:t>New-</a:t>
            </a:r>
            <a:r>
              <a:rPr lang="en-US" dirty="0" err="1">
                <a:latin typeface="Consolas" panose="020B0609020204030204" pitchFamily="49" charset="0"/>
              </a:rPr>
              <a:t>SPOSite</a:t>
            </a:r>
            <a:r>
              <a:rPr lang="en-US" dirty="0">
                <a:latin typeface="Consolas" panose="020B0609020204030204" pitchFamily="49" charset="0"/>
              </a:rPr>
              <a:t> –</a:t>
            </a:r>
            <a:r>
              <a:rPr lang="en-US" dirty="0" err="1">
                <a:latin typeface="Consolas" panose="020B0609020204030204" pitchFamily="49" charset="0"/>
              </a:rPr>
              <a:t>url</a:t>
            </a:r>
            <a:r>
              <a:rPr lang="en-US" dirty="0">
                <a:latin typeface="Consolas" panose="020B0609020204030204" pitchFamily="49" charset="0"/>
              </a:rPr>
              <a:t> $URL –template $template –title $title –owner $owner –</a:t>
            </a:r>
            <a:r>
              <a:rPr lang="en-US" dirty="0" err="1">
                <a:latin typeface="Consolas" panose="020B0609020204030204" pitchFamily="49" charset="0"/>
              </a:rPr>
              <a:t>storagequota</a:t>
            </a:r>
            <a:r>
              <a:rPr lang="en-US" dirty="0">
                <a:latin typeface="Consolas" panose="020B0609020204030204" pitchFamily="49" charset="0"/>
              </a:rPr>
              <a:t> $quota</a:t>
            </a:r>
          </a:p>
        </p:txBody>
      </p:sp>
    </p:spTree>
    <p:extLst>
      <p:ext uri="{BB962C8B-B14F-4D97-AF65-F5344CB8AC3E}">
        <p14:creationId xmlns:p14="http://schemas.microsoft.com/office/powerpoint/2010/main" val="975863028"/>
      </p:ext>
    </p:extLst>
  </p:cSld>
  <p:clrMapOvr>
    <a:masterClrMapping/>
  </p:clrMapOvr>
  <p:transition>
    <p:fade/>
  </p:transition>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Provision a "modern" team site programmatically via SharePoint Online REST API</a:t>
            </a:r>
            <a:br>
              <a:rPr lang="en-US" dirty="0"/>
            </a:br>
            <a:br>
              <a:rPr lang="en-US" dirty="0"/>
            </a:br>
            <a:endParaRPr lang="en-US" dirty="0"/>
          </a:p>
        </p:txBody>
      </p:sp>
      <p:sp>
        <p:nvSpPr>
          <p:cNvPr id="4" name="Content Placeholder 3">
            <a:extLst>
              <a:ext uri="{FF2B5EF4-FFF2-40B4-BE49-F238E27FC236}">
                <a16:creationId xmlns:a16="http://schemas.microsoft.com/office/drawing/2014/main" id="{C3B1C297-3C2B-4176-8A6E-278AC7931379}"/>
              </a:ext>
            </a:extLst>
          </p:cNvPr>
          <p:cNvSpPr>
            <a:spLocks noGrp="1"/>
          </p:cNvSpPr>
          <p:nvPr>
            <p:ph sz="quarter" idx="13"/>
          </p:nvPr>
        </p:nvSpPr>
        <p:spPr>
          <a:xfrm>
            <a:off x="7688062" y="1408113"/>
            <a:ext cx="3848301" cy="4819650"/>
          </a:xfrm>
        </p:spPr>
        <p:style>
          <a:lnRef idx="2">
            <a:schemeClr val="accent2">
              <a:shade val="50000"/>
            </a:schemeClr>
          </a:lnRef>
          <a:fillRef idx="1">
            <a:schemeClr val="accent2"/>
          </a:fillRef>
          <a:effectRef idx="0">
            <a:schemeClr val="accent2"/>
          </a:effectRef>
          <a:fontRef idx="minor">
            <a:schemeClr val="lt1"/>
          </a:fontRef>
        </p:style>
        <p:txBody>
          <a:bodyPr>
            <a:normAutofit fontScale="92500"/>
          </a:bodyPr>
          <a:lstStyle/>
          <a:p>
            <a:pPr marL="342900" lvl="0" indent="-342900">
              <a:lnSpc>
                <a:spcPct val="110000"/>
              </a:lnSpc>
              <a:buClr>
                <a:schemeClr val="bg1"/>
              </a:buClr>
              <a:buFont typeface="Arial" panose="020B0604020202020204" pitchFamily="34" charset="0"/>
              <a:buChar char="•"/>
            </a:pPr>
            <a:r>
              <a:rPr lang="en-US" dirty="0"/>
              <a:t>"Modern" team sites can be created programmatically by using a REST API provided by SharePoint Online</a:t>
            </a:r>
          </a:p>
          <a:p>
            <a:pPr marL="342900" lvl="0" indent="-342900">
              <a:buFont typeface="Arial" panose="020B0604020202020204" pitchFamily="34" charset="0"/>
              <a:buChar char="•"/>
            </a:pPr>
            <a:endParaRPr lang="en-US" dirty="0"/>
          </a:p>
          <a:p>
            <a:pPr marL="342900" lvl="0" indent="-342900">
              <a:buClr>
                <a:schemeClr val="bg1"/>
              </a:buClr>
              <a:buFont typeface="Arial" panose="020B0604020202020204" pitchFamily="34" charset="0"/>
              <a:buChar char="•"/>
            </a:pPr>
            <a:r>
              <a:rPr lang="en-US" dirty="0"/>
              <a:t>To provision a "modern" team site via REST, make a POST request to the Microsoft Graph "groups" endpoint: https://graph.microsoft.com/v1.0/groups</a:t>
            </a:r>
          </a:p>
        </p:txBody>
      </p:sp>
      <p:sp>
        <p:nvSpPr>
          <p:cNvPr id="5" name="Content Placeholder 4">
            <a:extLst>
              <a:ext uri="{FF2B5EF4-FFF2-40B4-BE49-F238E27FC236}">
                <a16:creationId xmlns:a16="http://schemas.microsoft.com/office/drawing/2014/main" id="{7F23C838-92DC-4BF1-B66B-A302C53F5D79}"/>
              </a:ext>
            </a:extLst>
          </p:cNvPr>
          <p:cNvSpPr>
            <a:spLocks noGrp="1"/>
          </p:cNvSpPr>
          <p:nvPr>
            <p:ph sz="quarter" idx="14"/>
          </p:nvPr>
        </p:nvSpPr>
        <p:spPr>
          <a:xfrm>
            <a:off x="655639" y="1550503"/>
            <a:ext cx="7032424" cy="4677259"/>
          </a:xfrm>
        </p:spPr>
        <p:txBody>
          <a:bodyPr>
            <a:normAutofit fontScale="85000" lnSpcReduction="20000"/>
          </a:bodyPr>
          <a:lstStyle/>
          <a:p>
            <a:pPr lvl="0"/>
            <a:r>
              <a:rPr lang="en-US" dirty="0">
                <a:latin typeface="Consolas" panose="020B0609020204030204" pitchFamily="49" charset="0"/>
              </a:rPr>
              <a:t>POST https://graph.microsoft.com/v1.0/groups</a:t>
            </a:r>
          </a:p>
          <a:p>
            <a:pPr lvl="0"/>
            <a:r>
              <a:rPr lang="en-US" dirty="0">
                <a:latin typeface="Consolas" panose="020B0609020204030204" pitchFamily="49" charset="0"/>
              </a:rPr>
              <a:t>Content-type: application/json</a:t>
            </a:r>
          </a:p>
          <a:p>
            <a:pPr lvl="0"/>
            <a:r>
              <a:rPr lang="en-US" dirty="0">
                <a:latin typeface="Consolas" panose="020B0609020204030204" pitchFamily="49" charset="0"/>
              </a:rPr>
              <a:t>Content-length: 200</a:t>
            </a:r>
          </a:p>
          <a:p>
            <a:pPr lvl="0"/>
            <a:endParaRPr lang="en-US" dirty="0">
              <a:latin typeface="Consolas" panose="020B0609020204030204" pitchFamily="49" charset="0"/>
            </a:endParaRPr>
          </a:p>
          <a:p>
            <a:pPr lvl="0"/>
            <a:r>
              <a:rPr lang="en-US" dirty="0">
                <a:latin typeface="Consolas" panose="020B0609020204030204" pitchFamily="49" charset="0"/>
              </a:rPr>
              <a:t>{</a:t>
            </a:r>
          </a:p>
          <a:p>
            <a:pPr lvl="0"/>
            <a:r>
              <a:rPr lang="en-US" dirty="0">
                <a:latin typeface="Consolas" panose="020B0609020204030204" pitchFamily="49" charset="0"/>
              </a:rPr>
              <a:t>  "description": "description",</a:t>
            </a:r>
          </a:p>
          <a:p>
            <a:pPr lvl="0"/>
            <a:r>
              <a:rPr lang="en-US" dirty="0">
                <a:latin typeface="Consolas" panose="020B0609020204030204" pitchFamily="49" charset="0"/>
              </a:rPr>
              <a:t>  "</a:t>
            </a:r>
            <a:r>
              <a:rPr lang="en-US" dirty="0" err="1">
                <a:latin typeface="Consolas" panose="020B0609020204030204" pitchFamily="49" charset="0"/>
              </a:rPr>
              <a:t>displayName</a:t>
            </a:r>
            <a:r>
              <a:rPr lang="en-US" dirty="0">
                <a:latin typeface="Consolas" panose="020B0609020204030204" pitchFamily="49" charset="0"/>
              </a:rPr>
              <a:t>": "My modern team site",</a:t>
            </a:r>
          </a:p>
          <a:p>
            <a:pPr lvl="0"/>
            <a:r>
              <a:rPr lang="en-US" dirty="0">
                <a:latin typeface="Consolas" panose="020B0609020204030204" pitchFamily="49" charset="0"/>
              </a:rPr>
              <a:t>  "</a:t>
            </a:r>
            <a:r>
              <a:rPr lang="en-US" dirty="0" err="1">
                <a:latin typeface="Consolas" panose="020B0609020204030204" pitchFamily="49" charset="0"/>
              </a:rPr>
              <a:t>groupTypes</a:t>
            </a:r>
            <a:r>
              <a:rPr lang="en-US" dirty="0">
                <a:latin typeface="Consolas" panose="020B0609020204030204" pitchFamily="49" charset="0"/>
              </a:rPr>
              <a:t>": [</a:t>
            </a:r>
          </a:p>
          <a:p>
            <a:pPr lvl="0"/>
            <a:r>
              <a:rPr lang="en-US" dirty="0">
                <a:latin typeface="Consolas" panose="020B0609020204030204" pitchFamily="49" charset="0"/>
              </a:rPr>
              <a:t>    "Unified"</a:t>
            </a:r>
          </a:p>
          <a:p>
            <a:pPr lvl="0"/>
            <a:r>
              <a:rPr lang="en-US" dirty="0">
                <a:latin typeface="Consolas" panose="020B0609020204030204" pitchFamily="49" charset="0"/>
              </a:rPr>
              <a:t>  ],</a:t>
            </a:r>
          </a:p>
          <a:p>
            <a:pPr lvl="0"/>
            <a:r>
              <a:rPr lang="en-US" dirty="0">
                <a:latin typeface="Consolas" panose="020B0609020204030204" pitchFamily="49" charset="0"/>
              </a:rPr>
              <a:t>  "</a:t>
            </a:r>
            <a:r>
              <a:rPr lang="en-US" dirty="0" err="1">
                <a:latin typeface="Consolas" panose="020B0609020204030204" pitchFamily="49" charset="0"/>
              </a:rPr>
              <a:t>mailEnabled</a:t>
            </a:r>
            <a:r>
              <a:rPr lang="en-US" dirty="0">
                <a:latin typeface="Consolas" panose="020B0609020204030204" pitchFamily="49" charset="0"/>
              </a:rPr>
              <a:t>": true,</a:t>
            </a:r>
          </a:p>
          <a:p>
            <a:pPr lvl="0"/>
            <a:r>
              <a:rPr lang="en-US" dirty="0">
                <a:latin typeface="Consolas" panose="020B0609020204030204" pitchFamily="49" charset="0"/>
              </a:rPr>
              <a:t>  "</a:t>
            </a:r>
            <a:r>
              <a:rPr lang="en-US" dirty="0" err="1">
                <a:latin typeface="Consolas" panose="020B0609020204030204" pitchFamily="49" charset="0"/>
              </a:rPr>
              <a:t>mailNickname</a:t>
            </a:r>
            <a:r>
              <a:rPr lang="en-US" dirty="0">
                <a:latin typeface="Consolas" panose="020B0609020204030204" pitchFamily="49" charset="0"/>
              </a:rPr>
              <a:t>": "</a:t>
            </a:r>
            <a:r>
              <a:rPr lang="en-US" dirty="0" err="1">
                <a:latin typeface="Consolas" panose="020B0609020204030204" pitchFamily="49" charset="0"/>
              </a:rPr>
              <a:t>mymodernteamsite</a:t>
            </a:r>
            <a:r>
              <a:rPr lang="en-US" dirty="0">
                <a:latin typeface="Consolas" panose="020B0609020204030204" pitchFamily="49" charset="0"/>
              </a:rPr>
              <a:t>",</a:t>
            </a:r>
          </a:p>
          <a:p>
            <a:pPr lvl="0"/>
            <a:r>
              <a:rPr lang="en-US" dirty="0">
                <a:latin typeface="Consolas" panose="020B0609020204030204" pitchFamily="49" charset="0"/>
              </a:rPr>
              <a:t>  "</a:t>
            </a:r>
            <a:r>
              <a:rPr lang="en-US" dirty="0" err="1">
                <a:latin typeface="Consolas" panose="020B0609020204030204" pitchFamily="49" charset="0"/>
              </a:rPr>
              <a:t>securityEnabled</a:t>
            </a:r>
            <a:r>
              <a:rPr lang="en-US" dirty="0">
                <a:latin typeface="Consolas" panose="020B0609020204030204" pitchFamily="49" charset="0"/>
              </a:rPr>
              <a:t>": false</a:t>
            </a:r>
          </a:p>
          <a:p>
            <a:pPr lvl="0"/>
            <a:r>
              <a:rPr lang="en-US" dirty="0">
                <a:latin typeface="Consolas" panose="020B0609020204030204" pitchFamily="49" charset="0"/>
              </a:rPr>
              <a:t>}</a:t>
            </a:r>
            <a:endParaRPr lang="en-US" noProof="0" dirty="0">
              <a:latin typeface="Consolas" panose="020B0609020204030204" pitchFamily="49" charset="0"/>
            </a:endParaRPr>
          </a:p>
        </p:txBody>
      </p:sp>
    </p:spTree>
    <p:extLst>
      <p:ext uri="{BB962C8B-B14F-4D97-AF65-F5344CB8AC3E}">
        <p14:creationId xmlns:p14="http://schemas.microsoft.com/office/powerpoint/2010/main" val="1670173547"/>
      </p:ext>
    </p:extLst>
  </p:cSld>
  <p:clrMapOvr>
    <a:masterClrMapping/>
  </p:clrMapOvr>
  <p:transition>
    <p:fade/>
  </p:transition>
</p:sld>
</file>

<file path=ppt/slides/slide1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638" y="320040"/>
            <a:ext cx="10880725" cy="461665"/>
          </a:xfrm>
        </p:spPr>
        <p:txBody>
          <a:bodyPr/>
          <a:lstStyle/>
          <a:p>
            <a:r>
              <a:rPr lang="nb-NO"/>
              <a:t>Knowledge Check</a:t>
            </a:r>
          </a:p>
        </p:txBody>
      </p:sp>
      <p:graphicFrame>
        <p:nvGraphicFramePr>
          <p:cNvPr id="14" name="Content Placeholder 13">
            <a:extLst>
              <a:ext uri="{FF2B5EF4-FFF2-40B4-BE49-F238E27FC236}">
                <a16:creationId xmlns:a16="http://schemas.microsoft.com/office/drawing/2014/main" id="{A297C8D7-D194-4FB9-AFFC-048F9A54FE44}"/>
              </a:ext>
            </a:extLst>
          </p:cNvPr>
          <p:cNvGraphicFramePr>
            <a:graphicFrameLocks noGrp="1"/>
          </p:cNvGraphicFramePr>
          <p:nvPr>
            <p:ph sz="quarter" idx="13"/>
            <p:extLst>
              <p:ext uri="{D42A27DB-BD31-4B8C-83A1-F6EECF244321}">
                <p14:modId xmlns:p14="http://schemas.microsoft.com/office/powerpoint/2010/main" val="185079892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517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graphicEl>
                                              <a:dgm id="{64FCA0C0-D475-4AB0-BD91-D42C989423C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graphicEl>
                                              <a:dgm id="{961D2782-B7E4-409D-B8AA-EBA9241ABCE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graphicEl>
                                              <a:dgm id="{E40F0BB8-074F-4686-AE91-8CCBE4E7472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graphicEl>
                                              <a:dgm id="{B92DE44D-5172-427F-A7D8-1F164BCF4FE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graphicEl>
                                              <a:dgm id="{9748CFFD-3197-42A9-9B8F-C9099AE3117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graphicEl>
                                              <a:dgm id="{514BC6CB-A37B-4244-BE7A-807648ADA75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dirty="0"/>
              <a:t>Summary</a:t>
            </a:r>
          </a:p>
        </p:txBody>
      </p:sp>
      <p:sp>
        <p:nvSpPr>
          <p:cNvPr id="4" name="Text Placeholder 3">
            <a:extLst>
              <a:ext uri="{FF2B5EF4-FFF2-40B4-BE49-F238E27FC236}">
                <a16:creationId xmlns:a16="http://schemas.microsoft.com/office/drawing/2014/main" id="{59D81766-E33A-4F7B-BC5F-0B2AE3FA10D2}"/>
              </a:ext>
            </a:extLst>
          </p:cNvPr>
          <p:cNvSpPr>
            <a:spLocks noGrp="1"/>
          </p:cNvSpPr>
          <p:nvPr>
            <p:ph type="body" sz="quarter" idx="10"/>
          </p:nvPr>
        </p:nvSpPr>
        <p:spPr>
          <a:xfrm>
            <a:off x="5008563" y="630238"/>
            <a:ext cx="6527800" cy="5597525"/>
          </a:xfrm>
        </p:spPr>
        <p:txBody>
          <a:bodyPr/>
          <a:lstStyle/>
          <a:p>
            <a:pPr lvl="0"/>
            <a:r>
              <a:rPr lang="en-IN" dirty="0"/>
              <a:t>In this lesson, you learned about:</a:t>
            </a:r>
            <a:endParaRPr lang="nb-NO" dirty="0"/>
          </a:p>
          <a:p>
            <a:pPr lvl="1"/>
            <a:r>
              <a:rPr lang="nb-NO" dirty="0"/>
              <a:t>The default user interface for creating modern team sites and communication sites</a:t>
            </a:r>
          </a:p>
          <a:p>
            <a:pPr lvl="1"/>
            <a:r>
              <a:rPr lang="nb-NO" dirty="0"/>
              <a:t>The settings for managing site collection, subsite, and Microsoft 365 group creation</a:t>
            </a:r>
          </a:p>
          <a:p>
            <a:pPr lvl="1"/>
            <a:r>
              <a:rPr lang="nb-NO" dirty="0"/>
              <a:t>Provisioning modern site collections using PnP PowerShell module</a:t>
            </a:r>
          </a:p>
          <a:p>
            <a:pPr lvl="1"/>
            <a:r>
              <a:rPr lang="nb-NO" dirty="0"/>
              <a:t>Provisioning modern site collections programmatically using SharePoint Online REST API</a:t>
            </a:r>
          </a:p>
          <a:p>
            <a:endParaRPr lang="en-US" dirty="0"/>
          </a:p>
        </p:txBody>
      </p:sp>
      <p:sp>
        <p:nvSpPr>
          <p:cNvPr id="5" name="Rectangle 4">
            <a:extLst>
              <a:ext uri="{FF2B5EF4-FFF2-40B4-BE49-F238E27FC236}">
                <a16:creationId xmlns:a16="http://schemas.microsoft.com/office/drawing/2014/main" id="{F1C5B0F1-6805-4566-9C68-840FE378D3DD}"/>
              </a:ext>
            </a:extLst>
          </p:cNvPr>
          <p:cNvSpPr/>
          <p:nvPr/>
        </p:nvSpPr>
        <p:spPr>
          <a:xfrm>
            <a:off x="269239" y="1189177"/>
            <a:ext cx="11653523" cy="3078023"/>
          </a:xfrm>
          <a:prstGeom prst="rect">
            <a:avLst/>
          </a:prstGeom>
        </p:spPr>
        <p:txBody>
          <a:bodyPr/>
          <a:lstStyle/>
          <a:p>
            <a:pPr lvl="0">
              <a:buChar char="•"/>
            </a:pPr>
            <a:endParaRPr lang="nb-NO" dirty="0">
              <a:latin typeface="+mj-lt"/>
            </a:endParaRPr>
          </a:p>
        </p:txBody>
      </p:sp>
    </p:spTree>
    <p:extLst>
      <p:ext uri="{BB962C8B-B14F-4D97-AF65-F5344CB8AC3E}">
        <p14:creationId xmlns:p14="http://schemas.microsoft.com/office/powerpoint/2010/main" val="2990495994"/>
      </p:ext>
    </p:extLst>
  </p:cSld>
  <p:clrMapOvr>
    <a:masterClrMapping/>
  </p:clrMapOvr>
  <p:transition>
    <p:fade/>
  </p:transition>
</p:sld>
</file>

<file path=ppt/slides/slide1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429329"/>
      </p:ext>
    </p:extLst>
  </p:cSld>
  <p:clrMapOvr>
    <a:masterClrMapping/>
  </p:clrMapOvr>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6355596"/>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391093"/>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4308514-C116-44C1-8C52-A3A4B5AB8BE4}"/>
              </a:ext>
            </a:extLst>
          </p:cNvPr>
          <p:cNvSpPr>
            <a:spLocks noGrp="1"/>
          </p:cNvSpPr>
          <p:nvPr>
            <p:ph type="body" sz="quarter" idx="11"/>
          </p:nvPr>
        </p:nvSpPr>
        <p:spPr/>
        <p:txBody>
          <a:bodyPr/>
          <a:lstStyle/>
          <a:p>
            <a:pPr lvl="0"/>
            <a:r>
              <a:rPr lang="en-IN" dirty="0"/>
              <a:t>After completing this lesson, you will:</a:t>
            </a:r>
            <a:endParaRPr lang="nb-NO" dirty="0"/>
          </a:p>
          <a:p>
            <a:pPr lvl="1"/>
            <a:r>
              <a:rPr lang="nb-NO" dirty="0"/>
              <a:t>Understand the default user interface for creating modern team sites and communication sites</a:t>
            </a:r>
          </a:p>
          <a:p>
            <a:pPr lvl="1"/>
            <a:r>
              <a:rPr lang="nb-NO" dirty="0"/>
              <a:t>Understand the settings that are available for managing site collection, subsite, and Microsoft 365 group creation</a:t>
            </a:r>
          </a:p>
          <a:p>
            <a:pPr lvl="1"/>
            <a:r>
              <a:rPr lang="nb-NO" dirty="0"/>
              <a:t>Understand how to provisioning modern site collections using PnP PowerShell module</a:t>
            </a:r>
          </a:p>
          <a:p>
            <a:pPr lvl="1"/>
            <a:r>
              <a:rPr lang="nb-NO" dirty="0"/>
              <a:t>Understand the concepts of provisioning modern site collections programmatically using SharePoint Online REST API</a:t>
            </a:r>
          </a:p>
          <a:p>
            <a:endParaRPr lang="en-US" dirty="0"/>
          </a:p>
        </p:txBody>
      </p:sp>
      <p:sp>
        <p:nvSpPr>
          <p:cNvPr id="2" name="Title 1"/>
          <p:cNvSpPr>
            <a:spLocks noGrp="1"/>
          </p:cNvSpPr>
          <p:nvPr>
            <p:ph type="title"/>
          </p:nvPr>
        </p:nvSpPr>
        <p:spPr/>
        <p:txBody>
          <a:bodyPr/>
          <a:lstStyle/>
          <a:p>
            <a:r>
              <a:rPr lang="en-US"/>
              <a:t>Objective</a:t>
            </a:r>
          </a:p>
        </p:txBody>
      </p:sp>
      <p:sp>
        <p:nvSpPr>
          <p:cNvPr id="5" name="Rectangle 4">
            <a:extLst>
              <a:ext uri="{FF2B5EF4-FFF2-40B4-BE49-F238E27FC236}">
                <a16:creationId xmlns:a16="http://schemas.microsoft.com/office/drawing/2014/main" id="{6D4A6A72-1501-4F18-8DB5-2917171CC694}"/>
              </a:ext>
            </a:extLst>
          </p:cNvPr>
          <p:cNvSpPr/>
          <p:nvPr/>
        </p:nvSpPr>
        <p:spPr>
          <a:xfrm>
            <a:off x="269239" y="1189177"/>
            <a:ext cx="11653523" cy="5379312"/>
          </a:xfrm>
          <a:prstGeom prst="rect">
            <a:avLst/>
          </a:prstGeom>
        </p:spPr>
        <p:txBody>
          <a:bodyPr/>
          <a:lstStyle/>
          <a:p>
            <a:pPr lvl="0">
              <a:buChar char="•"/>
            </a:pPr>
            <a:endParaRPr lang="nb-NO" sz="2400" dirty="0">
              <a:latin typeface="+mj-lt"/>
            </a:endParaRPr>
          </a:p>
        </p:txBody>
      </p:sp>
    </p:spTree>
    <p:extLst>
      <p:ext uri="{BB962C8B-B14F-4D97-AF65-F5344CB8AC3E}">
        <p14:creationId xmlns:p14="http://schemas.microsoft.com/office/powerpoint/2010/main" val="1497174906"/>
      </p:ext>
    </p:extLst>
  </p:cSld>
  <p:clrMapOvr>
    <a:masterClrMapping/>
  </p:clrMapOvr>
  <p:transition>
    <p:fade/>
  </p:transition>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Provisioning Site Collections</a:t>
            </a:r>
          </a:p>
        </p:txBody>
      </p:sp>
    </p:spTree>
    <p:extLst>
      <p:ext uri="{BB962C8B-B14F-4D97-AF65-F5344CB8AC3E}">
        <p14:creationId xmlns:p14="http://schemas.microsoft.com/office/powerpoint/2010/main" val="838814806"/>
      </p:ext>
    </p:extLst>
  </p:cSld>
  <p:clrMapOvr>
    <a:masterClrMapping/>
  </p:clrMapOvr>
  <p:transition>
    <p:fade/>
  </p:transition>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320040"/>
            <a:ext cx="4352926" cy="461665"/>
          </a:xfrm>
        </p:spPr>
        <p:txBody>
          <a:bodyPr/>
          <a:lstStyle/>
          <a:p>
            <a:r>
              <a:rPr lang="en-US" dirty="0"/>
              <a:t>Modern Team site creation</a:t>
            </a:r>
          </a:p>
        </p:txBody>
      </p:sp>
      <p:sp>
        <p:nvSpPr>
          <p:cNvPr id="12" name="Text Placeholder 11">
            <a:extLst>
              <a:ext uri="{FF2B5EF4-FFF2-40B4-BE49-F238E27FC236}">
                <a16:creationId xmlns:a16="http://schemas.microsoft.com/office/drawing/2014/main" id="{D51F2F0C-79D6-4CA9-A7D8-64FDBC4C496C}"/>
              </a:ext>
            </a:extLst>
          </p:cNvPr>
          <p:cNvSpPr>
            <a:spLocks noGrp="1"/>
          </p:cNvSpPr>
          <p:nvPr>
            <p:ph type="body" sz="quarter" idx="16"/>
          </p:nvPr>
        </p:nvSpPr>
        <p:spPr>
          <a:xfrm>
            <a:off x="655639" y="1408113"/>
            <a:ext cx="3168586" cy="4819650"/>
          </a:xfrm>
        </p:spPr>
        <p:txBody>
          <a:bodyPr>
            <a:normAutofit fontScale="92500" lnSpcReduction="20000"/>
          </a:bodyPr>
          <a:lstStyle/>
          <a:p>
            <a:pPr marL="342900" lvl="0" indent="-342900">
              <a:buFont typeface="Arial" panose="020B0604020202020204" pitchFamily="34" charset="0"/>
              <a:buChar char="•"/>
            </a:pPr>
            <a:r>
              <a:rPr lang="en-US" dirty="0"/>
              <a:t>By default, all users within the organization can create new modern team and communication sites from within SharePoint Home</a:t>
            </a:r>
          </a:p>
          <a:p>
            <a:pPr marL="342900" lvl="0" indent="-342900">
              <a:buFont typeface="Arial" panose="020B0604020202020204" pitchFamily="34" charset="0"/>
              <a:buChar char="•"/>
            </a:pPr>
            <a:r>
              <a:rPr lang="en-US" dirty="0"/>
              <a:t>Team Sites created using this method will be integrated with a Microsoft 365 Group</a:t>
            </a:r>
          </a:p>
          <a:p>
            <a:pPr marL="342900" lvl="0" indent="-342900">
              <a:buFont typeface="Arial" panose="020B0604020202020204" pitchFamily="34" charset="0"/>
              <a:buChar char="•"/>
            </a:pPr>
            <a:r>
              <a:rPr lang="en-US" dirty="0"/>
              <a:t>Communication sites are not connected with Microsoft 365 group</a:t>
            </a:r>
          </a:p>
        </p:txBody>
      </p:sp>
      <p:sp>
        <p:nvSpPr>
          <p:cNvPr id="16" name="Picture Placeholder 15">
            <a:extLst>
              <a:ext uri="{FF2B5EF4-FFF2-40B4-BE49-F238E27FC236}">
                <a16:creationId xmlns:a16="http://schemas.microsoft.com/office/drawing/2014/main" id="{57E553DD-2745-4CFF-B14A-F9444C86F648}"/>
              </a:ext>
            </a:extLst>
          </p:cNvPr>
          <p:cNvSpPr>
            <a:spLocks noGrp="1"/>
          </p:cNvSpPr>
          <p:nvPr>
            <p:ph type="pic" sz="quarter" idx="15"/>
          </p:nvPr>
        </p:nvSpPr>
        <p:spPr>
          <a:xfrm>
            <a:off x="4051808" y="0"/>
            <a:ext cx="8139874" cy="6858000"/>
          </a:xfrm>
        </p:spPr>
      </p:sp>
      <p:pic>
        <p:nvPicPr>
          <p:cNvPr id="5" name="Picture 4">
            <a:extLst>
              <a:ext uri="{FF2B5EF4-FFF2-40B4-BE49-F238E27FC236}">
                <a16:creationId xmlns:a16="http://schemas.microsoft.com/office/drawing/2014/main" id="{E76A4D8A-5D55-9325-2199-D50BE2B69E36}"/>
              </a:ext>
            </a:extLst>
          </p:cNvPr>
          <p:cNvPicPr>
            <a:picLocks noChangeAspect="1"/>
          </p:cNvPicPr>
          <p:nvPr/>
        </p:nvPicPr>
        <p:blipFill>
          <a:blip r:embed="rId3"/>
          <a:stretch>
            <a:fillRect/>
          </a:stretch>
        </p:blipFill>
        <p:spPr>
          <a:xfrm>
            <a:off x="6336318" y="1433289"/>
            <a:ext cx="2838596" cy="3067208"/>
          </a:xfrm>
          <a:prstGeom prst="rect">
            <a:avLst/>
          </a:prstGeom>
        </p:spPr>
      </p:pic>
      <p:pic>
        <p:nvPicPr>
          <p:cNvPr id="9" name="Picture 8">
            <a:extLst>
              <a:ext uri="{FF2B5EF4-FFF2-40B4-BE49-F238E27FC236}">
                <a16:creationId xmlns:a16="http://schemas.microsoft.com/office/drawing/2014/main" id="{BBF16F55-FB4B-785F-34FB-97EC9972F14E}"/>
              </a:ext>
            </a:extLst>
          </p:cNvPr>
          <p:cNvPicPr>
            <a:picLocks noChangeAspect="1"/>
          </p:cNvPicPr>
          <p:nvPr/>
        </p:nvPicPr>
        <p:blipFill>
          <a:blip r:embed="rId4"/>
          <a:stretch>
            <a:fillRect/>
          </a:stretch>
        </p:blipFill>
        <p:spPr>
          <a:xfrm>
            <a:off x="4532589" y="1323376"/>
            <a:ext cx="7356045" cy="3373498"/>
          </a:xfrm>
          <a:prstGeom prst="rect">
            <a:avLst/>
          </a:prstGeom>
        </p:spPr>
      </p:pic>
      <p:pic>
        <p:nvPicPr>
          <p:cNvPr id="11" name="Picture 10">
            <a:extLst>
              <a:ext uri="{FF2B5EF4-FFF2-40B4-BE49-F238E27FC236}">
                <a16:creationId xmlns:a16="http://schemas.microsoft.com/office/drawing/2014/main" id="{5E053D5A-67DC-B2B7-0AEC-22B4810C1469}"/>
              </a:ext>
            </a:extLst>
          </p:cNvPr>
          <p:cNvPicPr>
            <a:picLocks noChangeAspect="1"/>
          </p:cNvPicPr>
          <p:nvPr/>
        </p:nvPicPr>
        <p:blipFill>
          <a:blip r:embed="rId5"/>
          <a:stretch>
            <a:fillRect/>
          </a:stretch>
        </p:blipFill>
        <p:spPr>
          <a:xfrm>
            <a:off x="4305006" y="588115"/>
            <a:ext cx="7671769" cy="5514599"/>
          </a:xfrm>
          <a:prstGeom prst="rect">
            <a:avLst/>
          </a:prstGeom>
        </p:spPr>
      </p:pic>
    </p:spTree>
    <p:extLst>
      <p:ext uri="{BB962C8B-B14F-4D97-AF65-F5344CB8AC3E}">
        <p14:creationId xmlns:p14="http://schemas.microsoft.com/office/powerpoint/2010/main" val="2252395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p14="http://schemas.microsoft.com/office/powerpoint/2010/main" xmlns:dgm="http://schemas.openxmlformats.org/drawingml/2006/diagram"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921953818"/>
              </p:ext>
            </p:extLst>
          </p:nvPr>
        </p:nvGraphicFramePr>
        <p:xfrm>
          <a:off x="269240" y="1524000"/>
          <a:ext cx="3845561" cy="4860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dirty="0"/>
              <a:t>Manage site creation in SharePoint Online</a:t>
            </a:r>
          </a:p>
        </p:txBody>
      </p:sp>
      <p:sp>
        <p:nvSpPr>
          <p:cNvPr id="12" name="Picture Placeholder 11">
            <a:extLst>
              <a:ext uri="{FF2B5EF4-FFF2-40B4-BE49-F238E27FC236}">
                <a16:creationId xmlns:a16="http://schemas.microsoft.com/office/drawing/2014/main" id="{DC32599A-B0EC-4B20-88CE-6C608BFD1EE6}"/>
              </a:ext>
            </a:extLst>
          </p:cNvPr>
          <p:cNvSpPr>
            <a:spLocks noGrp="1"/>
          </p:cNvSpPr>
          <p:nvPr>
            <p:ph type="pic" sz="quarter" idx="22"/>
          </p:nvPr>
        </p:nvSpPr>
        <p:spPr>
          <a:xfrm>
            <a:off x="655638" y="1436688"/>
            <a:ext cx="8285162" cy="4832350"/>
          </a:xfrm>
        </p:spPr>
      </p:sp>
      <p:sp>
        <p:nvSpPr>
          <p:cNvPr id="8" name="Text Placeholder 7">
            <a:extLst>
              <a:ext uri="{FF2B5EF4-FFF2-40B4-BE49-F238E27FC236}">
                <a16:creationId xmlns:a16="http://schemas.microsoft.com/office/drawing/2014/main" id="{5B9F4EF7-109E-495C-B1D2-D992A17D8D3B}"/>
              </a:ext>
            </a:extLst>
          </p:cNvPr>
          <p:cNvSpPr>
            <a:spLocks noGrp="1"/>
          </p:cNvSpPr>
          <p:nvPr>
            <p:ph type="body" sz="quarter" idx="23"/>
          </p:nvPr>
        </p:nvSpPr>
        <p:spPr>
          <a:xfrm>
            <a:off x="9083040" y="1436688"/>
            <a:ext cx="2453323" cy="4832350"/>
          </a:xfrm>
        </p:spPr>
        <p:txBody>
          <a:bodyPr/>
          <a:lstStyle/>
          <a:p>
            <a:pPr lvl="0"/>
            <a:r>
              <a:rPr lang="en-US" dirty="0"/>
              <a:t>As a SharePoint admin you can</a:t>
            </a:r>
          </a:p>
          <a:p>
            <a:pPr marL="342900" lvl="0" indent="-342900">
              <a:buFont typeface="Arial" panose="020B0604020202020204" pitchFamily="34" charset="0"/>
              <a:buChar char="•"/>
            </a:pPr>
            <a:r>
              <a:rPr lang="en-US" dirty="0"/>
              <a:t>Let your users create and administer their own SharePoint sites</a:t>
            </a:r>
          </a:p>
          <a:p>
            <a:pPr marL="342900" lvl="0" indent="-342900">
              <a:buFont typeface="Arial" panose="020B0604020202020204" pitchFamily="34" charset="0"/>
              <a:buChar char="•"/>
            </a:pPr>
            <a:r>
              <a:rPr lang="en-US" dirty="0"/>
              <a:t>Determine what kind of sites they can create</a:t>
            </a:r>
          </a:p>
          <a:p>
            <a:pPr marL="342900" lvl="0" indent="-342900">
              <a:buFont typeface="Arial" panose="020B0604020202020204" pitchFamily="34" charset="0"/>
              <a:buChar char="•"/>
            </a:pPr>
            <a:r>
              <a:rPr lang="en-US" dirty="0"/>
              <a:t>Specify the location of the sites. </a:t>
            </a:r>
            <a:endParaRPr lang="nb-NO" dirty="0"/>
          </a:p>
          <a:p>
            <a:endParaRPr lang="en-US" dirty="0"/>
          </a:p>
        </p:txBody>
      </p:sp>
      <p:pic>
        <p:nvPicPr>
          <p:cNvPr id="7" name="Picture 6">
            <a:extLst>
              <a:ext uri="{FF2B5EF4-FFF2-40B4-BE49-F238E27FC236}">
                <a16:creationId xmlns:a16="http://schemas.microsoft.com/office/drawing/2014/main" id="{3EEA5202-EE23-FC33-F3A4-15326D7AB53E}"/>
              </a:ext>
            </a:extLst>
          </p:cNvPr>
          <p:cNvPicPr>
            <a:picLocks noChangeAspect="1"/>
          </p:cNvPicPr>
          <p:nvPr/>
        </p:nvPicPr>
        <p:blipFill>
          <a:blip r:embed="rId8"/>
          <a:stretch>
            <a:fillRect/>
          </a:stretch>
        </p:blipFill>
        <p:spPr>
          <a:xfrm>
            <a:off x="858308" y="2180650"/>
            <a:ext cx="7869593" cy="3240662"/>
          </a:xfrm>
          <a:prstGeom prst="rect">
            <a:avLst/>
          </a:prstGeom>
        </p:spPr>
      </p:pic>
    </p:spTree>
    <p:extLst>
      <p:ext uri="{BB962C8B-B14F-4D97-AF65-F5344CB8AC3E}">
        <p14:creationId xmlns:p14="http://schemas.microsoft.com/office/powerpoint/2010/main" val="1641663702"/>
      </p:ext>
    </p:extLst>
  </p:cSld>
  <p:clrMapOvr>
    <a:masterClrMapping/>
  </p:clrMapOvr>
  <p:transition>
    <p:fade/>
  </p:transition>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B136EA2A-DECE-4E62-8B4B-11A4E9B2A0FD}"/>
              </a:ext>
            </a:extLst>
          </p:cNvPr>
          <p:cNvSpPr/>
          <p:nvPr/>
        </p:nvSpPr>
        <p:spPr>
          <a:xfrm>
            <a:off x="655636" y="2297631"/>
            <a:ext cx="10880725" cy="3930134"/>
          </a:xfrm>
          <a:custGeom>
            <a:avLst/>
            <a:gdLst>
              <a:gd name="connsiteX0" fmla="*/ 0 w 11653522"/>
              <a:gd name="connsiteY0" fmla="*/ 0 h 4063299"/>
              <a:gd name="connsiteX1" fmla="*/ 11653522 w 11653522"/>
              <a:gd name="connsiteY1" fmla="*/ 0 h 4063299"/>
              <a:gd name="connsiteX2" fmla="*/ 11653522 w 11653522"/>
              <a:gd name="connsiteY2" fmla="*/ 4063299 h 4063299"/>
              <a:gd name="connsiteX3" fmla="*/ 0 w 11653522"/>
              <a:gd name="connsiteY3" fmla="*/ 4063299 h 4063299"/>
              <a:gd name="connsiteX4" fmla="*/ 0 w 11653522"/>
              <a:gd name="connsiteY4" fmla="*/ 0 h 4063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4063299">
                <a:moveTo>
                  <a:pt x="0" y="0"/>
                </a:moveTo>
                <a:lnTo>
                  <a:pt x="11653522" y="0"/>
                </a:lnTo>
                <a:lnTo>
                  <a:pt x="11653522" y="4063299"/>
                </a:lnTo>
                <a:lnTo>
                  <a:pt x="0" y="40632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nb-NO" sz="1800" b="0" kern="1200" dirty="0">
              <a:latin typeface="+mj-lt"/>
            </a:endParaRPr>
          </a:p>
        </p:txBody>
      </p:sp>
      <p:sp>
        <p:nvSpPr>
          <p:cNvPr id="2" name="Title 1"/>
          <p:cNvSpPr>
            <a:spLocks noGrp="1"/>
          </p:cNvSpPr>
          <p:nvPr>
            <p:ph type="title"/>
          </p:nvPr>
        </p:nvSpPr>
        <p:spPr/>
        <p:txBody>
          <a:bodyPr/>
          <a:lstStyle/>
          <a:p>
            <a:r>
              <a:rPr lang="en-US" dirty="0"/>
              <a:t>Allow only a select group of users to create groups</a:t>
            </a:r>
          </a:p>
        </p:txBody>
      </p:sp>
      <p:sp>
        <p:nvSpPr>
          <p:cNvPr id="11" name="Subtitle 10">
            <a:extLst>
              <a:ext uri="{FF2B5EF4-FFF2-40B4-BE49-F238E27FC236}">
                <a16:creationId xmlns:a16="http://schemas.microsoft.com/office/drawing/2014/main" id="{899B8921-3756-4BDC-9440-E2DB4016FDE7}"/>
              </a:ext>
            </a:extLst>
          </p:cNvPr>
          <p:cNvSpPr>
            <a:spLocks noGrp="1"/>
          </p:cNvSpPr>
          <p:nvPr>
            <p:ph type="subTitle" idx="1"/>
          </p:nvPr>
        </p:nvSpPr>
        <p:spPr/>
        <p:txBody>
          <a:bodyPr/>
          <a:lstStyle/>
          <a:p>
            <a:r>
              <a:rPr lang="nb-NO" baseline="0" dirty="0"/>
              <a:t>Control who can create Microsoft 365 Groups </a:t>
            </a:r>
            <a:endParaRPr lang="en-US" dirty="0"/>
          </a:p>
          <a:p>
            <a:endParaRPr lang="en-US" dirty="0"/>
          </a:p>
        </p:txBody>
      </p:sp>
      <p:graphicFrame>
        <p:nvGraphicFramePr>
          <p:cNvPr id="10" name="Content Placeholder 9">
            <a:extLst>
              <a:ext uri="{FF2B5EF4-FFF2-40B4-BE49-F238E27FC236}">
                <a16:creationId xmlns:a16="http://schemas.microsoft.com/office/drawing/2014/main" id="{8F08538C-9F1C-44E6-9A7E-A627054B006D}"/>
              </a:ext>
            </a:extLst>
          </p:cNvPr>
          <p:cNvGraphicFramePr>
            <a:graphicFrameLocks noGrp="1"/>
          </p:cNvGraphicFramePr>
          <p:nvPr>
            <p:ph sz="quarter" idx="13"/>
            <p:extLst>
              <p:ext uri="{D42A27DB-BD31-4B8C-83A1-F6EECF244321}">
                <p14:modId xmlns:p14="http://schemas.microsoft.com/office/powerpoint/2010/main" val="272927406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140475"/>
      </p:ext>
    </p:extLst>
  </p:cSld>
  <p:clrMapOvr>
    <a:masterClrMapping/>
  </p:clrMapOvr>
  <p:transition>
    <p:fade/>
  </p:transition>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Provision a "modern" team site by using PnP PowerShell</a:t>
            </a:r>
            <a:br>
              <a:rPr lang="en-US" dirty="0"/>
            </a:br>
            <a:endParaRPr lang="en-US" dirty="0"/>
          </a:p>
        </p:txBody>
      </p:sp>
      <p:sp>
        <p:nvSpPr>
          <p:cNvPr id="13" name="Content Placeholder 12">
            <a:extLst>
              <a:ext uri="{FF2B5EF4-FFF2-40B4-BE49-F238E27FC236}">
                <a16:creationId xmlns:a16="http://schemas.microsoft.com/office/drawing/2014/main" id="{F23F79A9-FE9D-430D-8A00-1EF53836FCFE}"/>
              </a:ext>
            </a:extLst>
          </p:cNvPr>
          <p:cNvSpPr>
            <a:spLocks noGrp="1"/>
          </p:cNvSpPr>
          <p:nvPr>
            <p:ph sz="quarter" idx="13"/>
          </p:nvPr>
        </p:nvSpPr>
        <p:spPr>
          <a:xfrm>
            <a:off x="655638" y="1408113"/>
            <a:ext cx="3034474" cy="4819650"/>
          </a:xfrm>
        </p:spPr>
        <p:txBody>
          <a:bodyPr>
            <a:normAutofit fontScale="77500" lnSpcReduction="20000"/>
          </a:bodyPr>
          <a:lstStyle/>
          <a:p>
            <a:pPr marL="342900" lvl="0" indent="-342900">
              <a:buFont typeface="Arial" panose="020B0604020202020204" pitchFamily="34" charset="0"/>
              <a:buChar char="•"/>
            </a:pPr>
            <a:r>
              <a:rPr lang="en-US" dirty="0"/>
              <a:t>You can create "modern" sites by using </a:t>
            </a:r>
            <a:r>
              <a:rPr lang="en-US" dirty="0">
                <a:hlinkClick r:id="rId3"/>
              </a:rPr>
              <a:t>PnP PowerShell</a:t>
            </a:r>
            <a:r>
              <a:rPr lang="en-US" dirty="0"/>
              <a:t> module for SharePoint Online</a:t>
            </a:r>
          </a:p>
          <a:p>
            <a:pPr marL="342900" lvl="0" indent="-342900">
              <a:buFont typeface="Arial" panose="020B0604020202020204" pitchFamily="34" charset="0"/>
              <a:buChar char="•"/>
            </a:pPr>
            <a:r>
              <a:rPr lang="en-US" dirty="0"/>
              <a:t>The New-</a:t>
            </a:r>
            <a:r>
              <a:rPr lang="en-US" dirty="0" err="1"/>
              <a:t>PnPSite</a:t>
            </a:r>
            <a:r>
              <a:rPr lang="en-US" dirty="0"/>
              <a:t> cmdlet creates a new site collection for the current tenant. </a:t>
            </a:r>
          </a:p>
          <a:p>
            <a:pPr marL="342900" lvl="0" indent="-342900">
              <a:buFont typeface="Arial" panose="020B0604020202020204" pitchFamily="34" charset="0"/>
              <a:buChar char="•"/>
            </a:pPr>
            <a:r>
              <a:rPr lang="en-US" dirty="0"/>
              <a:t>Currently only 'modern' sites like Communication Site and the Modern Team Site are supported. </a:t>
            </a:r>
          </a:p>
          <a:p>
            <a:pPr marL="342900" lvl="0" indent="-342900">
              <a:buFont typeface="Arial" panose="020B0604020202020204" pitchFamily="34" charset="0"/>
              <a:buChar char="•"/>
            </a:pPr>
            <a:r>
              <a:rPr lang="en-US" dirty="0"/>
              <a:t>If you want to create a classic site, use New-</a:t>
            </a:r>
            <a:r>
              <a:rPr lang="en-US" dirty="0" err="1"/>
              <a:t>PnPTenantSite</a:t>
            </a:r>
            <a:r>
              <a:rPr lang="en-US" dirty="0"/>
              <a:t>.</a:t>
            </a:r>
          </a:p>
          <a:p>
            <a:pPr marL="342900" lvl="0" indent="-342900">
              <a:buFont typeface="Arial" panose="020B0604020202020204" pitchFamily="34" charset="0"/>
              <a:buChar char="•"/>
            </a:pPr>
            <a:r>
              <a:rPr lang="en-US" dirty="0"/>
              <a:t>This script creates a "modern" team site the is integrated with a Microsoft 365 group</a:t>
            </a:r>
          </a:p>
        </p:txBody>
      </p:sp>
      <p:sp>
        <p:nvSpPr>
          <p:cNvPr id="10" name="Content Placeholder 9">
            <a:extLst>
              <a:ext uri="{FF2B5EF4-FFF2-40B4-BE49-F238E27FC236}">
                <a16:creationId xmlns:a16="http://schemas.microsoft.com/office/drawing/2014/main" id="{E97005F8-F5B3-44D5-B440-3ECA9B589E7E}"/>
              </a:ext>
            </a:extLst>
          </p:cNvPr>
          <p:cNvSpPr>
            <a:spLocks noGrp="1"/>
          </p:cNvSpPr>
          <p:nvPr>
            <p:ph sz="quarter" idx="14"/>
          </p:nvPr>
        </p:nvSpPr>
        <p:spPr>
          <a:xfrm>
            <a:off x="3950208" y="1408113"/>
            <a:ext cx="7586155" cy="4819650"/>
          </a:xfrm>
        </p:spPr>
        <p:txBody>
          <a:bodyPr>
            <a:normAutofit fontScale="85000" lnSpcReduction="20000"/>
          </a:bodyPr>
          <a:lstStyle/>
          <a:p>
            <a:r>
              <a:rPr lang="en-US" dirty="0">
                <a:latin typeface="Consolas" panose="020B0609020204030204" pitchFamily="49" charset="0"/>
              </a:rPr>
              <a:t># Connect to SharePoint Online</a:t>
            </a:r>
          </a:p>
          <a:p>
            <a:r>
              <a:rPr lang="en-US" dirty="0">
                <a:latin typeface="Consolas" panose="020B0609020204030204" pitchFamily="49" charset="0"/>
              </a:rPr>
              <a:t># This command will prompt the sign-in UI to authenticate</a:t>
            </a:r>
          </a:p>
          <a:p>
            <a:r>
              <a:rPr lang="en-US" dirty="0">
                <a:latin typeface="Consolas" panose="020B0609020204030204" pitchFamily="49" charset="0"/>
              </a:rPr>
              <a:t>Connect-</a:t>
            </a:r>
            <a:r>
              <a:rPr lang="en-US" dirty="0" err="1">
                <a:latin typeface="Consolas" panose="020B0609020204030204" pitchFamily="49" charset="0"/>
              </a:rPr>
              <a:t>PnPOnline</a:t>
            </a:r>
            <a:r>
              <a:rPr lang="en-US" dirty="0">
                <a:latin typeface="Consolas" panose="020B0609020204030204" pitchFamily="49" charset="0"/>
              </a:rPr>
              <a:t> "https://[tenant].sharepoint.com/"</a:t>
            </a:r>
          </a:p>
          <a:p>
            <a:endParaRPr lang="en-US" dirty="0">
              <a:latin typeface="Consolas" panose="020B0609020204030204" pitchFamily="49" charset="0"/>
            </a:endParaRPr>
          </a:p>
          <a:p>
            <a:r>
              <a:rPr lang="en-US" dirty="0">
                <a:latin typeface="Consolas" panose="020B0609020204030204" pitchFamily="49" charset="0"/>
              </a:rPr>
              <a:t># Create the new "modern" team site</a:t>
            </a:r>
          </a:p>
          <a:p>
            <a:r>
              <a:rPr lang="en-US" dirty="0">
                <a:latin typeface="Consolas" panose="020B0609020204030204" pitchFamily="49" charset="0"/>
              </a:rPr>
              <a:t>$</a:t>
            </a:r>
            <a:r>
              <a:rPr lang="en-US" dirty="0" err="1">
                <a:latin typeface="Consolas" panose="020B0609020204030204" pitchFamily="49" charset="0"/>
              </a:rPr>
              <a:t>teamSiteUrl</a:t>
            </a:r>
            <a:r>
              <a:rPr lang="en-US" dirty="0">
                <a:latin typeface="Consolas" panose="020B0609020204030204" pitchFamily="49" charset="0"/>
              </a:rPr>
              <a:t> = New-</a:t>
            </a:r>
            <a:r>
              <a:rPr lang="en-US" dirty="0" err="1">
                <a:latin typeface="Consolas" panose="020B0609020204030204" pitchFamily="49" charset="0"/>
              </a:rPr>
              <a:t>PnPSite</a:t>
            </a:r>
            <a:r>
              <a:rPr lang="en-US" dirty="0">
                <a:latin typeface="Consolas" panose="020B0609020204030204" pitchFamily="49" charset="0"/>
              </a:rPr>
              <a:t> -Type TeamSite -Title "</a:t>
            </a:r>
            <a:r>
              <a:rPr lang="en-US" dirty="0" err="1">
                <a:latin typeface="Consolas" panose="020B0609020204030204" pitchFamily="49" charset="0"/>
              </a:rPr>
              <a:t>displayName</a:t>
            </a:r>
            <a:r>
              <a:rPr lang="en-US" dirty="0">
                <a:latin typeface="Consolas" panose="020B0609020204030204" pitchFamily="49" charset="0"/>
              </a:rPr>
              <a:t>" -Alias "</a:t>
            </a:r>
            <a:r>
              <a:rPr lang="en-US" dirty="0" err="1">
                <a:latin typeface="Consolas" panose="020B0609020204030204" pitchFamily="49" charset="0"/>
              </a:rPr>
              <a:t>mymodernteamsite</a:t>
            </a:r>
            <a:r>
              <a:rPr lang="en-US" dirty="0">
                <a:latin typeface="Consolas" panose="020B0609020204030204" pitchFamily="49" charset="0"/>
              </a:rPr>
              <a:t>" -Description "description" -</a:t>
            </a:r>
            <a:r>
              <a:rPr lang="en-US" dirty="0" err="1">
                <a:latin typeface="Consolas" panose="020B0609020204030204" pitchFamily="49" charset="0"/>
              </a:rPr>
              <a:t>IsPublic</a:t>
            </a:r>
            <a:r>
              <a:rPr lang="en-US" dirty="0">
                <a:latin typeface="Consolas" panose="020B0609020204030204" pitchFamily="49" charset="0"/>
              </a:rPr>
              <a:t> -Classification "classification" </a:t>
            </a:r>
          </a:p>
          <a:p>
            <a:endParaRPr lang="en-US" dirty="0">
              <a:latin typeface="Consolas" panose="020B0609020204030204" pitchFamily="49" charset="0"/>
            </a:endParaRPr>
          </a:p>
          <a:p>
            <a:r>
              <a:rPr lang="en-US" dirty="0">
                <a:latin typeface="Consolas" panose="020B0609020204030204" pitchFamily="49" charset="0"/>
              </a:rPr>
              <a:t># Connect to the modern site using PnP PowerShell SP cmdlets</a:t>
            </a:r>
          </a:p>
          <a:p>
            <a:r>
              <a:rPr lang="en-US" dirty="0">
                <a:latin typeface="Consolas" panose="020B0609020204030204" pitchFamily="49" charset="0"/>
              </a:rPr>
              <a:t># Since we are connecting the new to SP side, credentials will be asked</a:t>
            </a:r>
          </a:p>
          <a:p>
            <a:r>
              <a:rPr lang="en-US" dirty="0">
                <a:latin typeface="Consolas" panose="020B0609020204030204" pitchFamily="49" charset="0"/>
              </a:rPr>
              <a:t>Connect-</a:t>
            </a:r>
            <a:r>
              <a:rPr lang="en-US" dirty="0" err="1">
                <a:latin typeface="Consolas" panose="020B0609020204030204" pitchFamily="49" charset="0"/>
              </a:rPr>
              <a:t>PnPOnline</a:t>
            </a:r>
            <a:r>
              <a:rPr lang="en-US" dirty="0">
                <a:latin typeface="Consolas" panose="020B0609020204030204" pitchFamily="49" charset="0"/>
              </a:rPr>
              <a:t> $</a:t>
            </a:r>
            <a:r>
              <a:rPr lang="en-US" dirty="0" err="1">
                <a:latin typeface="Consolas" panose="020B0609020204030204" pitchFamily="49" charset="0"/>
              </a:rPr>
              <a:t>teamSiteUrl</a:t>
            </a:r>
            <a:endParaRPr lang="en-US" dirty="0">
              <a:latin typeface="Consolas" panose="020B0609020204030204" pitchFamily="49" charset="0"/>
            </a:endParaRPr>
          </a:p>
        </p:txBody>
      </p:sp>
      <p:cxnSp>
        <p:nvCxnSpPr>
          <p:cNvPr id="14" name="Straight Connector 13">
            <a:extLst>
              <a:ext uri="{FF2B5EF4-FFF2-40B4-BE49-F238E27FC236}">
                <a16:creationId xmlns:a16="http://schemas.microsoft.com/office/drawing/2014/main" id="{0969F95D-C395-4592-9597-0CC9434A4F26}"/>
              </a:ext>
            </a:extLst>
          </p:cNvPr>
          <p:cNvCxnSpPr>
            <a:cxnSpLocks/>
          </p:cNvCxnSpPr>
          <p:nvPr/>
        </p:nvCxnSpPr>
        <p:spPr>
          <a:xfrm>
            <a:off x="3801717" y="1018761"/>
            <a:ext cx="0" cy="5551004"/>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3226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613166-25ED-429C-B63C-9FF9AEDB163F}"/>
</file>

<file path=customXml/itemProps2.xml><?xml version="1.0" encoding="utf-8"?>
<ds:datastoreItem xmlns:ds="http://schemas.openxmlformats.org/officeDocument/2006/customXml" ds:itemID="{639DDADC-BA3E-4016-9A39-8CE5D15EAE2A}">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customXml/itemProps3.xml><?xml version="1.0" encoding="utf-8"?>
<ds:datastoreItem xmlns:ds="http://schemas.openxmlformats.org/officeDocument/2006/customXml" ds:itemID="{5B90B8BE-A113-4B5E-8ADA-80EEB3A467F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2228</Words>
  <Application>Microsoft Office PowerPoint</Application>
  <PresentationFormat>Widescreen</PresentationFormat>
  <Paragraphs>247</Paragraphs>
  <Slides>14</Slides>
  <Notes>14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&amp;quot</vt:lpstr>
      <vt:lpstr>Arial</vt:lpstr>
      <vt:lpstr>Calibri</vt:lpstr>
      <vt:lpstr>Calibri Light</vt:lpstr>
      <vt:lpstr>Comic Sans MS</vt:lpstr>
      <vt:lpstr>Consolas</vt:lpstr>
      <vt:lpstr>Segoe UI</vt:lpstr>
      <vt:lpstr>Segoe UI Semibold</vt:lpstr>
      <vt:lpstr>Wingdings</vt:lpstr>
      <vt:lpstr>Dark Blue</vt:lpstr>
      <vt:lpstr>Provisioning Site Collections</vt:lpstr>
      <vt:lpstr>PowerPoint Presentation</vt:lpstr>
      <vt:lpstr>Students: How to View This Presentation</vt:lpstr>
      <vt:lpstr>Objective</vt:lpstr>
      <vt:lpstr>Provisioning Site Collections</vt:lpstr>
      <vt:lpstr>Modern Team site creation</vt:lpstr>
      <vt:lpstr>Manage site creation in SharePoint Online</vt:lpstr>
      <vt:lpstr>Allow only a select group of users to create groups</vt:lpstr>
      <vt:lpstr>Provision a "modern" team site by using PnP PowerShell </vt:lpstr>
      <vt:lpstr>Provision a "modern" team site not integrated with an Microsoft 365 group </vt:lpstr>
      <vt:lpstr>Provision a "modern" team site programmatically via SharePoint Online REST API  </vt:lpstr>
      <vt:lpstr>Knowledge Check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2021-06-30T01:53:00.0000000Z</dcterms:created>
  <dcterms:modified xsi:type="dcterms:W3CDTF">2023-01-20T20:36:40.0000000Z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