
<file path=[Content_Types].xml><?xml version="1.0" encoding="utf-8"?>
<Types xmlns="http://schemas.openxmlformats.org/package/2006/content-types">
  <Default Extension="bin" ContentType="image/jpe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5.bin" ContentType="image/png"/>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990" r:id="rId4"/>
  </p:sldMasterIdLst>
  <p:notesMasterIdLst>
    <p:notesMasterId r:id="rId34"/>
  </p:notesMasterIdLst>
  <p:sldIdLst>
    <p:sldId id="412" r:id="rId5"/>
    <p:sldId id="404" r:id="rId6"/>
    <p:sldId id="1854" r:id="rId8"/>
    <p:sldId id="376" r:id="rId9"/>
    <p:sldId id="312" r:id="rId10"/>
    <p:sldId id="262" r:id="rId11"/>
    <p:sldId id="350" r:id="rId12"/>
    <p:sldId id="420" r:id="rId13"/>
    <p:sldId id="1461" r:id="rId14"/>
    <p:sldId id="623" r:id="rId15"/>
    <p:sldId id="617" r:id="rId16"/>
    <p:sldId id="1472" r:id="rId17"/>
    <p:sldId id="620" r:id="rId18"/>
    <p:sldId id="1852" r:id="rId19"/>
    <p:sldId id="613" r:id="rId21"/>
    <p:sldId id="622" r:id="rId23"/>
    <p:sldId id="625" r:id="rId25"/>
    <p:sldId id="627" r:id="rId27"/>
    <p:sldId id="629" r:id="rId29"/>
    <p:sldId id="1855" r:id="rId30"/>
    <p:sldId id="364" r:id="rId31"/>
    <p:sldId id="1856" r:id="rId32"/>
    <p:sldId id="417"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412"/>
            <p14:sldId id="404"/>
            <p14:sldId id="411"/>
          </p14:sldIdLst>
        </p14:section>
        <p14:section name="Microsoft 365 Groups and Teams" id="{7E28E96D-50B7-3247-AD53-91BDC15BF350}">
          <p14:sldIdLst>
            <p14:sldId id="1854"/>
            <p14:sldId id="376"/>
            <p14:sldId id="312"/>
            <p14:sldId id="262"/>
            <p14:sldId id="350"/>
            <p14:sldId id="420"/>
            <p14:sldId id="1461"/>
            <p14:sldId id="623"/>
            <p14:sldId id="617"/>
            <p14:sldId id="1472"/>
            <p14:sldId id="620"/>
            <p14:sldId id="1852"/>
          </p14:sldIdLst>
        </p14:section>
        <p14:section name="Modernize Classic Sites" id="{F3056C6B-237C-4D7B-B14E-961EDF325971}">
          <p14:sldIdLst>
            <p14:sldId id="630"/>
            <p14:sldId id="613"/>
            <p14:sldId id="621"/>
            <p14:sldId id="622"/>
            <p14:sldId id="624"/>
            <p14:sldId id="625"/>
            <p14:sldId id="626"/>
            <p14:sldId id="627"/>
            <p14:sldId id="628"/>
            <p14:sldId id="629"/>
            <p14:sldId id="1855"/>
            <p14:sldId id="364"/>
            <p14:sldId id="1856"/>
            <p14:sldId id="4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54B16"/>
    <a:srgbClr val="243A5E"/>
    <a:srgbClr val="D3D3D3"/>
    <a:srgbClr val="6089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B2711-F6B5-43D2-8400-D8FF7D93C3FD}" v="1" dt="2022-06-01T03:30:54.006"/>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85008" autoAdjust="0"/>
  </p:normalViewPr>
  <p:slideViewPr>
    <p:cSldViewPr snapToGrid="0">
      <p:cViewPr varScale="1">
        <p:scale>
          <a:sx n="158" d="100"/>
          <a:sy n="158" d="100"/>
        </p:scale>
        <p:origin x="76" y="96"/>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tableStyles" Target="tableStyles.xml" Id="rId39" /><Relationship Type="http://schemas.openxmlformats.org/officeDocument/2006/relationships/slide" Target="slides/slide17.xml" Id="rId21" /><Relationship Type="http://schemas.openxmlformats.org/officeDocument/2006/relationships/notesMaster" Target="notesMasters/notesMaster1.xml" Id="rId34"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slide" Target="slides/slide29.xml" Id="rId33" /><Relationship Type="http://schemas.openxmlformats.org/officeDocument/2006/relationships/theme" Target="theme/theme1.xml" Id="rId38"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25.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8.xml" Id="rId32" /><Relationship Type="http://schemas.openxmlformats.org/officeDocument/2006/relationships/viewProps" Target="viewProps.xml" Id="rId37" /><Relationship Type="http://schemas.microsoft.com/office/2015/10/relationships/revisionInfo" Target="revisionInfo.xml" Id="rId40"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presProps" Target="presProps.xml" Id="rId36"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 Target="slides/slide27.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23.xml" Id="rId27" /><Relationship Type="http://schemas.openxmlformats.org/officeDocument/2006/relationships/slide" Target="slides/slide26.xml" Id="rId30" /><Relationship Type="http://schemas.openxmlformats.org/officeDocument/2006/relationships/tags" Target="tags/tag1.xml" Id="rId35" /><Relationship Type="http://schemas.openxmlformats.org/officeDocument/2006/relationships/slide" Target="slides/slide4.xml" Id="rId8" /><Relationship Type="http://schemas.openxmlformats.org/officeDocument/2006/relationships/customXml" Target="../customXml/item3.xml" Id="rId3" /></Relationships>
</file>

<file path=ppt/diagrams/_rels/data3.xml.rels><?xml version="1.0" encoding="UTF-8" standalone="yes"?>
<Relationships xmlns="http://schemas.openxmlformats.org/package/2006/relationships"><Relationship Id="rId3" Type="http://schemas.openxmlformats.org/officeDocument/2006/relationships/hyperlink" Target="https://docs.microsoft.com/en-us/sharepoint/dev/transform/modernize-customizations" TargetMode="External"/><Relationship Id="rId2" Type="http://schemas.openxmlformats.org/officeDocument/2006/relationships/hyperlink" Target="https://docs.microsoft.com/en-us/sharepoint/dev/transform/modernize-userinterface-lists-and-libraries" TargetMode="External"/><Relationship Id="rId1" Type="http://schemas.openxmlformats.org/officeDocument/2006/relationships/hyperlink" Target="https://docs.microsoft.com/en-us/sharepoint/dev/transform/modernize-userinterface"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docs.microsoft.com/en-us/sharepoint/dev/transform/modernize-customizations" TargetMode="External"/><Relationship Id="rId2" Type="http://schemas.openxmlformats.org/officeDocument/2006/relationships/hyperlink" Target="https://docs.microsoft.com/en-us/sharepoint/dev/transform/modernize-userinterface-lists-and-libraries" TargetMode="External"/><Relationship Id="rId1" Type="http://schemas.openxmlformats.org/officeDocument/2006/relationships/hyperlink" Target="https://docs.microsoft.com/en-us/sharepoint/dev/transform/modernize-userinterface"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46DFBA-BC14-4E68-BFCB-66C3C3CA2B6E}" type="doc">
      <dgm:prSet loTypeId="urn:microsoft.com/office/officeart/2005/8/layout/hList1" loCatId="list" qsTypeId="urn:microsoft.com/office/officeart/2005/8/quickstyle/simple1" qsCatId="simple" csTypeId="urn:microsoft.com/office/officeart/2005/8/colors/accent2_2" csCatId="accent2"/>
      <dgm:spPr/>
      <dgm:t>
        <a:bodyPr/>
        <a:lstStyle/>
        <a:p>
          <a:endParaRPr lang="en-US"/>
        </a:p>
      </dgm:t>
    </dgm:pt>
    <dgm:pt modelId="{D5AE1EDE-68C2-4CE8-A97B-670DC6B49B3C}">
      <dgm:prSet/>
      <dgm:spPr/>
      <dgm:t>
        <a:bodyPr/>
        <a:lstStyle/>
        <a:p>
          <a:r>
            <a:rPr lang="en-US"/>
            <a:t>Two options to connect to a Microsoft 365 Group:</a:t>
          </a:r>
        </a:p>
      </dgm:t>
    </dgm:pt>
    <dgm:pt modelId="{57101552-FA97-4918-AAD8-26D26C734C11}" type="parTrans" cxnId="{284B917B-104C-4627-B589-6530C65DD6A0}">
      <dgm:prSet/>
      <dgm:spPr/>
      <dgm:t>
        <a:bodyPr/>
        <a:lstStyle/>
        <a:p>
          <a:endParaRPr lang="en-US"/>
        </a:p>
      </dgm:t>
    </dgm:pt>
    <dgm:pt modelId="{FE3FEBDC-9509-4BA4-987A-67C6187367D3}" type="sibTrans" cxnId="{284B917B-104C-4627-B589-6530C65DD6A0}">
      <dgm:prSet/>
      <dgm:spPr/>
      <dgm:t>
        <a:bodyPr/>
        <a:lstStyle/>
        <a:p>
          <a:endParaRPr lang="en-US"/>
        </a:p>
      </dgm:t>
    </dgm:pt>
    <dgm:pt modelId="{079A4EFB-0F20-4CE5-B399-9DF9E0F1F870}">
      <dgm:prSet/>
      <dgm:spPr/>
      <dgm:t>
        <a:bodyPr/>
        <a:lstStyle/>
        <a:p>
          <a:r>
            <a:rPr lang="en-US"/>
            <a:t>You can have each site owner do this on their behalf by using a wizard that can be launched from the user interface.</a:t>
          </a:r>
        </a:p>
      </dgm:t>
    </dgm:pt>
    <dgm:pt modelId="{00A966E9-7546-4753-B59D-64282EB6BBD9}" type="parTrans" cxnId="{9A5D01E9-D390-4808-B17F-88F7481D7DE4}">
      <dgm:prSet/>
      <dgm:spPr/>
      <dgm:t>
        <a:bodyPr/>
        <a:lstStyle/>
        <a:p>
          <a:endParaRPr lang="en-US"/>
        </a:p>
      </dgm:t>
    </dgm:pt>
    <dgm:pt modelId="{38C9968E-F95F-46D7-BA3F-313C6C2D7A81}" type="sibTrans" cxnId="{9A5D01E9-D390-4808-B17F-88F7481D7DE4}">
      <dgm:prSet/>
      <dgm:spPr/>
      <dgm:t>
        <a:bodyPr/>
        <a:lstStyle/>
        <a:p>
          <a:endParaRPr lang="en-US"/>
        </a:p>
      </dgm:t>
    </dgm:pt>
    <dgm:pt modelId="{E8120DCC-7D27-4641-84B3-DF54ED32E60B}">
      <dgm:prSet/>
      <dgm:spPr/>
      <dgm:t>
        <a:bodyPr/>
        <a:lstStyle/>
        <a:p>
          <a:r>
            <a:rPr lang="en-US"/>
            <a:t>You can perform a bulk operation (known as a </a:t>
          </a:r>
          <a:r>
            <a:rPr lang="en-US" b="1"/>
            <a:t>group-connection</a:t>
          </a:r>
          <a:r>
            <a:rPr lang="en-US"/>
            <a:t>) in which you connect a Microsoft 365 group to a series of sites at one time. This option is preferred for enterprise customers because it enables you to control the configuration (public/private, site classification, alias name).</a:t>
          </a:r>
        </a:p>
      </dgm:t>
    </dgm:pt>
    <dgm:pt modelId="{95922F3E-422D-4CBA-8292-364D10E020F7}" type="parTrans" cxnId="{E1DD59A1-1696-4F59-89D3-1757CDE6C390}">
      <dgm:prSet/>
      <dgm:spPr/>
      <dgm:t>
        <a:bodyPr/>
        <a:lstStyle/>
        <a:p>
          <a:endParaRPr lang="en-US"/>
        </a:p>
      </dgm:t>
    </dgm:pt>
    <dgm:pt modelId="{9426480B-0061-499E-A46E-CDDF377E6151}" type="sibTrans" cxnId="{E1DD59A1-1696-4F59-89D3-1757CDE6C390}">
      <dgm:prSet/>
      <dgm:spPr/>
      <dgm:t>
        <a:bodyPr/>
        <a:lstStyle/>
        <a:p>
          <a:endParaRPr lang="en-US"/>
        </a:p>
      </dgm:t>
    </dgm:pt>
    <dgm:pt modelId="{FD543A4B-5DB0-4E21-858E-34299D2F137C}" type="pres">
      <dgm:prSet presAssocID="{9E46DFBA-BC14-4E68-BFCB-66C3C3CA2B6E}" presName="Name0" presStyleCnt="0">
        <dgm:presLayoutVars>
          <dgm:dir/>
          <dgm:animLvl val="lvl"/>
          <dgm:resizeHandles val="exact"/>
        </dgm:presLayoutVars>
      </dgm:prSet>
      <dgm:spPr/>
    </dgm:pt>
    <dgm:pt modelId="{9C53BBF8-A64A-4909-8BFB-4C919F4E1943}" type="pres">
      <dgm:prSet presAssocID="{D5AE1EDE-68C2-4CE8-A97B-670DC6B49B3C}" presName="composite" presStyleCnt="0"/>
      <dgm:spPr/>
    </dgm:pt>
    <dgm:pt modelId="{54F2EA78-9600-40E6-999D-B7ED9821B2F1}" type="pres">
      <dgm:prSet presAssocID="{D5AE1EDE-68C2-4CE8-A97B-670DC6B49B3C}" presName="parTx" presStyleLbl="alignNode1" presStyleIdx="0" presStyleCnt="1">
        <dgm:presLayoutVars>
          <dgm:chMax val="0"/>
          <dgm:chPref val="0"/>
          <dgm:bulletEnabled val="1"/>
        </dgm:presLayoutVars>
      </dgm:prSet>
      <dgm:spPr/>
    </dgm:pt>
    <dgm:pt modelId="{7294181C-C0A2-4DCC-9DC0-DC9B13D2B35B}" type="pres">
      <dgm:prSet presAssocID="{D5AE1EDE-68C2-4CE8-A97B-670DC6B49B3C}" presName="desTx" presStyleLbl="alignAccFollowNode1" presStyleIdx="0" presStyleCnt="1">
        <dgm:presLayoutVars>
          <dgm:bulletEnabled val="1"/>
        </dgm:presLayoutVars>
      </dgm:prSet>
      <dgm:spPr/>
    </dgm:pt>
  </dgm:ptLst>
  <dgm:cxnLst>
    <dgm:cxn modelId="{2B629C06-90A9-4086-B4FD-A1BA2C69BA7C}" type="presOf" srcId="{E8120DCC-7D27-4641-84B3-DF54ED32E60B}" destId="{7294181C-C0A2-4DCC-9DC0-DC9B13D2B35B}" srcOrd="0" destOrd="1" presId="urn:microsoft.com/office/officeart/2005/8/layout/hList1"/>
    <dgm:cxn modelId="{4099680C-769C-4927-95C5-694CD0AFB3BC}" type="presOf" srcId="{D5AE1EDE-68C2-4CE8-A97B-670DC6B49B3C}" destId="{54F2EA78-9600-40E6-999D-B7ED9821B2F1}" srcOrd="0" destOrd="0" presId="urn:microsoft.com/office/officeart/2005/8/layout/hList1"/>
    <dgm:cxn modelId="{309D481E-C67F-477C-AA46-F410585718EA}" type="presOf" srcId="{079A4EFB-0F20-4CE5-B399-9DF9E0F1F870}" destId="{7294181C-C0A2-4DCC-9DC0-DC9B13D2B35B}" srcOrd="0" destOrd="0" presId="urn:microsoft.com/office/officeart/2005/8/layout/hList1"/>
    <dgm:cxn modelId="{284B917B-104C-4627-B589-6530C65DD6A0}" srcId="{9E46DFBA-BC14-4E68-BFCB-66C3C3CA2B6E}" destId="{D5AE1EDE-68C2-4CE8-A97B-670DC6B49B3C}" srcOrd="0" destOrd="0" parTransId="{57101552-FA97-4918-AAD8-26D26C734C11}" sibTransId="{FE3FEBDC-9509-4BA4-987A-67C6187367D3}"/>
    <dgm:cxn modelId="{283F937F-F59F-4ABA-91E0-6C65B6E74488}" type="presOf" srcId="{9E46DFBA-BC14-4E68-BFCB-66C3C3CA2B6E}" destId="{FD543A4B-5DB0-4E21-858E-34299D2F137C}" srcOrd="0" destOrd="0" presId="urn:microsoft.com/office/officeart/2005/8/layout/hList1"/>
    <dgm:cxn modelId="{E1DD59A1-1696-4F59-89D3-1757CDE6C390}" srcId="{D5AE1EDE-68C2-4CE8-A97B-670DC6B49B3C}" destId="{E8120DCC-7D27-4641-84B3-DF54ED32E60B}" srcOrd="1" destOrd="0" parTransId="{95922F3E-422D-4CBA-8292-364D10E020F7}" sibTransId="{9426480B-0061-499E-A46E-CDDF377E6151}"/>
    <dgm:cxn modelId="{9A5D01E9-D390-4808-B17F-88F7481D7DE4}" srcId="{D5AE1EDE-68C2-4CE8-A97B-670DC6B49B3C}" destId="{079A4EFB-0F20-4CE5-B399-9DF9E0F1F870}" srcOrd="0" destOrd="0" parTransId="{00A966E9-7546-4753-B59D-64282EB6BBD9}" sibTransId="{38C9968E-F95F-46D7-BA3F-313C6C2D7A81}"/>
    <dgm:cxn modelId="{E0037B51-E4EE-4874-8877-F1E8695CCBA9}" type="presParOf" srcId="{FD543A4B-5DB0-4E21-858E-34299D2F137C}" destId="{9C53BBF8-A64A-4909-8BFB-4C919F4E1943}" srcOrd="0" destOrd="0" presId="urn:microsoft.com/office/officeart/2005/8/layout/hList1"/>
    <dgm:cxn modelId="{2E540573-4C50-4810-A910-24777215D6E6}" type="presParOf" srcId="{9C53BBF8-A64A-4909-8BFB-4C919F4E1943}" destId="{54F2EA78-9600-40E6-999D-B7ED9821B2F1}" srcOrd="0" destOrd="0" presId="urn:microsoft.com/office/officeart/2005/8/layout/hList1"/>
    <dgm:cxn modelId="{13A8EA14-4495-44A8-B59D-97BF996F83F6}" type="presParOf" srcId="{9C53BBF8-A64A-4909-8BFB-4C919F4E1943}" destId="{7294181C-C0A2-4DCC-9DC0-DC9B13D2B35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7D4741-78F0-4709-9C3B-737845B8B097}" type="doc">
      <dgm:prSet loTypeId="urn:microsoft.com/office/officeart/2005/8/layout/chevron1" loCatId="process" qsTypeId="urn:microsoft.com/office/officeart/2005/8/quickstyle/simple1" qsCatId="simple" csTypeId="urn:microsoft.com/office/officeart/2005/8/colors/accent2_2" csCatId="accent2" phldr="1"/>
      <dgm:spPr/>
    </dgm:pt>
    <dgm:pt modelId="{86B14ACD-E108-42CC-9C50-E8FA403BAE85}">
      <dgm:prSet phldrT="[Text]"/>
      <dgm:spPr/>
      <dgm:t>
        <a:bodyPr/>
        <a:lstStyle/>
        <a:p>
          <a:r>
            <a:rPr lang="en-US" dirty="0"/>
            <a:t>Modernize Classic Sites Guide</a:t>
          </a:r>
        </a:p>
      </dgm:t>
    </dgm:pt>
    <dgm:pt modelId="{810AEF00-C13C-483B-B21B-D606423B0607}" type="parTrans" cxnId="{B2F70C41-DF09-41BD-BB8E-97F4D7596445}">
      <dgm:prSet/>
      <dgm:spPr/>
      <dgm:t>
        <a:bodyPr/>
        <a:lstStyle/>
        <a:p>
          <a:endParaRPr lang="en-US"/>
        </a:p>
      </dgm:t>
    </dgm:pt>
    <dgm:pt modelId="{8D5D357C-D61C-4CB4-8309-640F636FF11E}" type="sibTrans" cxnId="{B2F70C41-DF09-41BD-BB8E-97F4D7596445}">
      <dgm:prSet/>
      <dgm:spPr/>
      <dgm:t>
        <a:bodyPr/>
        <a:lstStyle/>
        <a:p>
          <a:endParaRPr lang="en-US"/>
        </a:p>
      </dgm:t>
    </dgm:pt>
    <dgm:pt modelId="{51810A3C-1640-42A0-9C94-36F957D17783}">
      <dgm:prSet phldrT="[Text]"/>
      <dgm:spPr/>
      <dgm:t>
        <a:bodyPr/>
        <a:lstStyle/>
        <a:p>
          <a:r>
            <a:rPr lang="en-US" dirty="0"/>
            <a:t>Connect to a Microsoft 365 group</a:t>
          </a:r>
        </a:p>
      </dgm:t>
    </dgm:pt>
    <dgm:pt modelId="{0732868A-0157-4F4C-BA79-9B82CA70F270}" type="parTrans" cxnId="{77C57857-C9F5-4090-B2AC-C7C9E4CFBDA7}">
      <dgm:prSet/>
      <dgm:spPr/>
      <dgm:t>
        <a:bodyPr/>
        <a:lstStyle/>
        <a:p>
          <a:endParaRPr lang="en-US"/>
        </a:p>
      </dgm:t>
    </dgm:pt>
    <dgm:pt modelId="{8D1CD081-E64A-4C36-A8CB-B2897151F705}" type="sibTrans" cxnId="{77C57857-C9F5-4090-B2AC-C7C9E4CFBDA7}">
      <dgm:prSet/>
      <dgm:spPr/>
      <dgm:t>
        <a:bodyPr/>
        <a:lstStyle/>
        <a:p>
          <a:endParaRPr lang="en-US"/>
        </a:p>
      </dgm:t>
    </dgm:pt>
    <dgm:pt modelId="{F2F7FD65-0DF0-41BE-B2CE-2125B2889B18}">
      <dgm:prSet phldrT="[Text]"/>
      <dgm:spPr/>
      <dgm:t>
        <a:bodyPr/>
        <a:lstStyle/>
        <a:p>
          <a:r>
            <a:rPr lang="en-US"/>
            <a:t>Modernize site branding</a:t>
          </a:r>
        </a:p>
      </dgm:t>
    </dgm:pt>
    <dgm:pt modelId="{1EB224ED-594B-4A51-938B-5F4C84A76692}" type="parTrans" cxnId="{AD26D89B-C8EE-4F1F-8B1F-B0F0801590D7}">
      <dgm:prSet/>
      <dgm:spPr/>
      <dgm:t>
        <a:bodyPr/>
        <a:lstStyle/>
        <a:p>
          <a:endParaRPr lang="en-US"/>
        </a:p>
      </dgm:t>
    </dgm:pt>
    <dgm:pt modelId="{C1B16778-ECD2-4A03-8573-41B2982B5D26}" type="sibTrans" cxnId="{AD26D89B-C8EE-4F1F-8B1F-B0F0801590D7}">
      <dgm:prSet/>
      <dgm:spPr/>
      <dgm:t>
        <a:bodyPr/>
        <a:lstStyle/>
        <a:p>
          <a:endParaRPr lang="en-US"/>
        </a:p>
      </dgm:t>
    </dgm:pt>
    <dgm:pt modelId="{7407C97A-99DB-4D61-8E90-520F88D1F5FB}">
      <dgm:prSet phldrT="[Text]"/>
      <dgm:spPr/>
      <dgm:t>
        <a:bodyPr/>
        <a:lstStyle/>
        <a:p>
          <a:r>
            <a:rPr lang="en-US"/>
            <a:t>Connect to a Microsoft Team</a:t>
          </a:r>
        </a:p>
      </dgm:t>
    </dgm:pt>
    <dgm:pt modelId="{555FE4A3-B147-415F-A051-62EEA1D91CFC}" type="parTrans" cxnId="{D2EFEDE4-82A2-48A3-959B-38C245098109}">
      <dgm:prSet/>
      <dgm:spPr/>
      <dgm:t>
        <a:bodyPr/>
        <a:lstStyle/>
        <a:p>
          <a:endParaRPr lang="en-US"/>
        </a:p>
      </dgm:t>
    </dgm:pt>
    <dgm:pt modelId="{4E3EDBFF-11F6-4F7C-BAAE-9B64FB8D3564}" type="sibTrans" cxnId="{D2EFEDE4-82A2-48A3-959B-38C245098109}">
      <dgm:prSet/>
      <dgm:spPr/>
      <dgm:t>
        <a:bodyPr/>
        <a:lstStyle/>
        <a:p>
          <a:endParaRPr lang="en-US"/>
        </a:p>
      </dgm:t>
    </dgm:pt>
    <dgm:pt modelId="{2C116B86-93AE-4CDF-A3D1-E24E3DFBA480}">
      <dgm:prSet phldrT="[Text]"/>
      <dgm:spPr/>
      <dgm:t>
        <a:bodyPr/>
        <a:lstStyle/>
        <a:p>
          <a:r>
            <a:rPr lang="en-US"/>
            <a:t>Transform site pages</a:t>
          </a:r>
        </a:p>
      </dgm:t>
    </dgm:pt>
    <dgm:pt modelId="{755009FC-7E63-4ACC-AF21-4C2AB15A5774}" type="parTrans" cxnId="{048C62B6-55F7-4BA3-8714-647DAD9A0B98}">
      <dgm:prSet/>
      <dgm:spPr/>
      <dgm:t>
        <a:bodyPr/>
        <a:lstStyle/>
        <a:p>
          <a:endParaRPr lang="en-US"/>
        </a:p>
      </dgm:t>
    </dgm:pt>
    <dgm:pt modelId="{49CB5B7D-64C5-4C15-914A-7C5B92708DAB}" type="sibTrans" cxnId="{048C62B6-55F7-4BA3-8714-647DAD9A0B98}">
      <dgm:prSet/>
      <dgm:spPr/>
      <dgm:t>
        <a:bodyPr/>
        <a:lstStyle/>
        <a:p>
          <a:endParaRPr lang="en-US"/>
        </a:p>
      </dgm:t>
    </dgm:pt>
    <dgm:pt modelId="{108E7AA5-5642-4E32-9FFC-05CC3D23DA52}" type="pres">
      <dgm:prSet presAssocID="{DE7D4741-78F0-4709-9C3B-737845B8B097}" presName="Name0" presStyleCnt="0">
        <dgm:presLayoutVars>
          <dgm:dir/>
          <dgm:animLvl val="lvl"/>
          <dgm:resizeHandles val="exact"/>
        </dgm:presLayoutVars>
      </dgm:prSet>
      <dgm:spPr/>
    </dgm:pt>
    <dgm:pt modelId="{C4DCDC1C-F9D2-4065-B0FC-C05E733C481A}" type="pres">
      <dgm:prSet presAssocID="{86B14ACD-E108-42CC-9C50-E8FA403BAE85}" presName="parTxOnly" presStyleLbl="node1" presStyleIdx="0" presStyleCnt="5">
        <dgm:presLayoutVars>
          <dgm:chMax val="0"/>
          <dgm:chPref val="0"/>
          <dgm:bulletEnabled val="1"/>
        </dgm:presLayoutVars>
      </dgm:prSet>
      <dgm:spPr/>
    </dgm:pt>
    <dgm:pt modelId="{D92A3BE5-DB43-484C-933E-C14399D38540}" type="pres">
      <dgm:prSet presAssocID="{8D5D357C-D61C-4CB4-8309-640F636FF11E}" presName="parTxOnlySpace" presStyleCnt="0"/>
      <dgm:spPr/>
    </dgm:pt>
    <dgm:pt modelId="{DFA4164E-45C1-4F18-80E8-1247ECDECD50}" type="pres">
      <dgm:prSet presAssocID="{51810A3C-1640-42A0-9C94-36F957D17783}" presName="parTxOnly" presStyleLbl="node1" presStyleIdx="1" presStyleCnt="5">
        <dgm:presLayoutVars>
          <dgm:chMax val="0"/>
          <dgm:chPref val="0"/>
          <dgm:bulletEnabled val="1"/>
        </dgm:presLayoutVars>
      </dgm:prSet>
      <dgm:spPr/>
    </dgm:pt>
    <dgm:pt modelId="{BAE570E8-4D5F-4EC9-AFED-1BBA757E938C}" type="pres">
      <dgm:prSet presAssocID="{8D1CD081-E64A-4C36-A8CB-B2897151F705}" presName="parTxOnlySpace" presStyleCnt="0"/>
      <dgm:spPr/>
    </dgm:pt>
    <dgm:pt modelId="{CCB257C7-717F-4B22-9AD4-7BBC06A77E17}" type="pres">
      <dgm:prSet presAssocID="{F2F7FD65-0DF0-41BE-B2CE-2125B2889B18}" presName="parTxOnly" presStyleLbl="node1" presStyleIdx="2" presStyleCnt="5">
        <dgm:presLayoutVars>
          <dgm:chMax val="0"/>
          <dgm:chPref val="0"/>
          <dgm:bulletEnabled val="1"/>
        </dgm:presLayoutVars>
      </dgm:prSet>
      <dgm:spPr/>
    </dgm:pt>
    <dgm:pt modelId="{FEAC5B8F-FD28-4AA8-B801-8883F9D3F8E9}" type="pres">
      <dgm:prSet presAssocID="{C1B16778-ECD2-4A03-8573-41B2982B5D26}" presName="parTxOnlySpace" presStyleCnt="0"/>
      <dgm:spPr/>
    </dgm:pt>
    <dgm:pt modelId="{773EFD9B-D71D-4463-9B59-9337CD2713EF}" type="pres">
      <dgm:prSet presAssocID="{2C116B86-93AE-4CDF-A3D1-E24E3DFBA480}" presName="parTxOnly" presStyleLbl="node1" presStyleIdx="3" presStyleCnt="5">
        <dgm:presLayoutVars>
          <dgm:chMax val="0"/>
          <dgm:chPref val="0"/>
          <dgm:bulletEnabled val="1"/>
        </dgm:presLayoutVars>
      </dgm:prSet>
      <dgm:spPr/>
    </dgm:pt>
    <dgm:pt modelId="{A061FA55-DCA4-4928-A03A-BDADDE311485}" type="pres">
      <dgm:prSet presAssocID="{49CB5B7D-64C5-4C15-914A-7C5B92708DAB}" presName="parTxOnlySpace" presStyleCnt="0"/>
      <dgm:spPr/>
    </dgm:pt>
    <dgm:pt modelId="{972B8B56-93D6-4F10-A299-06329856CAD1}" type="pres">
      <dgm:prSet presAssocID="{7407C97A-99DB-4D61-8E90-520F88D1F5FB}" presName="parTxOnly" presStyleLbl="node1" presStyleIdx="4" presStyleCnt="5">
        <dgm:presLayoutVars>
          <dgm:chMax val="0"/>
          <dgm:chPref val="0"/>
          <dgm:bulletEnabled val="1"/>
        </dgm:presLayoutVars>
      </dgm:prSet>
      <dgm:spPr/>
    </dgm:pt>
  </dgm:ptLst>
  <dgm:cxnLst>
    <dgm:cxn modelId="{5257862E-99C9-4187-B9E5-C7BC328F40F2}" type="presOf" srcId="{51810A3C-1640-42A0-9C94-36F957D17783}" destId="{DFA4164E-45C1-4F18-80E8-1247ECDECD50}" srcOrd="0" destOrd="0" presId="urn:microsoft.com/office/officeart/2005/8/layout/chevron1"/>
    <dgm:cxn modelId="{4F059D3C-8F8D-4F58-8BB6-CCAF2C365C7C}" type="presOf" srcId="{F2F7FD65-0DF0-41BE-B2CE-2125B2889B18}" destId="{CCB257C7-717F-4B22-9AD4-7BBC06A77E17}" srcOrd="0" destOrd="0" presId="urn:microsoft.com/office/officeart/2005/8/layout/chevron1"/>
    <dgm:cxn modelId="{B2F70C41-DF09-41BD-BB8E-97F4D7596445}" srcId="{DE7D4741-78F0-4709-9C3B-737845B8B097}" destId="{86B14ACD-E108-42CC-9C50-E8FA403BAE85}" srcOrd="0" destOrd="0" parTransId="{810AEF00-C13C-483B-B21B-D606423B0607}" sibTransId="{8D5D357C-D61C-4CB4-8309-640F636FF11E}"/>
    <dgm:cxn modelId="{BD2B7A6F-31AD-4E84-8896-91C682AB12EA}" type="presOf" srcId="{7407C97A-99DB-4D61-8E90-520F88D1F5FB}" destId="{972B8B56-93D6-4F10-A299-06329856CAD1}" srcOrd="0" destOrd="0" presId="urn:microsoft.com/office/officeart/2005/8/layout/chevron1"/>
    <dgm:cxn modelId="{77C57857-C9F5-4090-B2AC-C7C9E4CFBDA7}" srcId="{DE7D4741-78F0-4709-9C3B-737845B8B097}" destId="{51810A3C-1640-42A0-9C94-36F957D17783}" srcOrd="1" destOrd="0" parTransId="{0732868A-0157-4F4C-BA79-9B82CA70F270}" sibTransId="{8D1CD081-E64A-4C36-A8CB-B2897151F705}"/>
    <dgm:cxn modelId="{AD26D89B-C8EE-4F1F-8B1F-B0F0801590D7}" srcId="{DE7D4741-78F0-4709-9C3B-737845B8B097}" destId="{F2F7FD65-0DF0-41BE-B2CE-2125B2889B18}" srcOrd="2" destOrd="0" parTransId="{1EB224ED-594B-4A51-938B-5F4C84A76692}" sibTransId="{C1B16778-ECD2-4A03-8573-41B2982B5D26}"/>
    <dgm:cxn modelId="{8E1CD99C-6DDD-4785-8513-07B474829FF1}" type="presOf" srcId="{DE7D4741-78F0-4709-9C3B-737845B8B097}" destId="{108E7AA5-5642-4E32-9FFC-05CC3D23DA52}" srcOrd="0" destOrd="0" presId="urn:microsoft.com/office/officeart/2005/8/layout/chevron1"/>
    <dgm:cxn modelId="{BA5B73AA-E2A7-424E-9037-8855E91D4390}" type="presOf" srcId="{2C116B86-93AE-4CDF-A3D1-E24E3DFBA480}" destId="{773EFD9B-D71D-4463-9B59-9337CD2713EF}" srcOrd="0" destOrd="0" presId="urn:microsoft.com/office/officeart/2005/8/layout/chevron1"/>
    <dgm:cxn modelId="{048C62B6-55F7-4BA3-8714-647DAD9A0B98}" srcId="{DE7D4741-78F0-4709-9C3B-737845B8B097}" destId="{2C116B86-93AE-4CDF-A3D1-E24E3DFBA480}" srcOrd="3" destOrd="0" parTransId="{755009FC-7E63-4ACC-AF21-4C2AB15A5774}" sibTransId="{49CB5B7D-64C5-4C15-914A-7C5B92708DAB}"/>
    <dgm:cxn modelId="{D2EFEDE4-82A2-48A3-959B-38C245098109}" srcId="{DE7D4741-78F0-4709-9C3B-737845B8B097}" destId="{7407C97A-99DB-4D61-8E90-520F88D1F5FB}" srcOrd="4" destOrd="0" parTransId="{555FE4A3-B147-415F-A051-62EEA1D91CFC}" sibTransId="{4E3EDBFF-11F6-4F7C-BAAE-9B64FB8D3564}"/>
    <dgm:cxn modelId="{5C2480F1-7B40-4D5E-9013-B4D37089C399}" type="presOf" srcId="{86B14ACD-E108-42CC-9C50-E8FA403BAE85}" destId="{C4DCDC1C-F9D2-4065-B0FC-C05E733C481A}" srcOrd="0" destOrd="0" presId="urn:microsoft.com/office/officeart/2005/8/layout/chevron1"/>
    <dgm:cxn modelId="{D6E47D81-CA52-47BE-B3AF-81D38C9EE6C8}" type="presParOf" srcId="{108E7AA5-5642-4E32-9FFC-05CC3D23DA52}" destId="{C4DCDC1C-F9D2-4065-B0FC-C05E733C481A}" srcOrd="0" destOrd="0" presId="urn:microsoft.com/office/officeart/2005/8/layout/chevron1"/>
    <dgm:cxn modelId="{8CB8EE0E-4DF7-428B-B136-AE93DA50B41D}" type="presParOf" srcId="{108E7AA5-5642-4E32-9FFC-05CC3D23DA52}" destId="{D92A3BE5-DB43-484C-933E-C14399D38540}" srcOrd="1" destOrd="0" presId="urn:microsoft.com/office/officeart/2005/8/layout/chevron1"/>
    <dgm:cxn modelId="{E443E28E-ADA0-4BBE-A0A0-A4A8692DC7B8}" type="presParOf" srcId="{108E7AA5-5642-4E32-9FFC-05CC3D23DA52}" destId="{DFA4164E-45C1-4F18-80E8-1247ECDECD50}" srcOrd="2" destOrd="0" presId="urn:microsoft.com/office/officeart/2005/8/layout/chevron1"/>
    <dgm:cxn modelId="{01B9DB25-6A4F-4728-AFBC-485FEB17C4BD}" type="presParOf" srcId="{108E7AA5-5642-4E32-9FFC-05CC3D23DA52}" destId="{BAE570E8-4D5F-4EC9-AFED-1BBA757E938C}" srcOrd="3" destOrd="0" presId="urn:microsoft.com/office/officeart/2005/8/layout/chevron1"/>
    <dgm:cxn modelId="{E7F44448-7062-439E-BA66-640B3E9237AC}" type="presParOf" srcId="{108E7AA5-5642-4E32-9FFC-05CC3D23DA52}" destId="{CCB257C7-717F-4B22-9AD4-7BBC06A77E17}" srcOrd="4" destOrd="0" presId="urn:microsoft.com/office/officeart/2005/8/layout/chevron1"/>
    <dgm:cxn modelId="{9A949ECA-F18F-4455-9FBA-0E9706CB0B8C}" type="presParOf" srcId="{108E7AA5-5642-4E32-9FFC-05CC3D23DA52}" destId="{FEAC5B8F-FD28-4AA8-B801-8883F9D3F8E9}" srcOrd="5" destOrd="0" presId="urn:microsoft.com/office/officeart/2005/8/layout/chevron1"/>
    <dgm:cxn modelId="{35809851-30A5-4261-A56E-C9624BF5AB1C}" type="presParOf" srcId="{108E7AA5-5642-4E32-9FFC-05CC3D23DA52}" destId="{773EFD9B-D71D-4463-9B59-9337CD2713EF}" srcOrd="6" destOrd="0" presId="urn:microsoft.com/office/officeart/2005/8/layout/chevron1"/>
    <dgm:cxn modelId="{40AFBE69-712B-4DD6-B964-C2E3545E1C0D}" type="presParOf" srcId="{108E7AA5-5642-4E32-9FFC-05CC3D23DA52}" destId="{A061FA55-DCA4-4928-A03A-BDADDE311485}" srcOrd="7" destOrd="0" presId="urn:microsoft.com/office/officeart/2005/8/layout/chevron1"/>
    <dgm:cxn modelId="{56D26925-2964-4109-9AB4-D3B0C66B473B}" type="presParOf" srcId="{108E7AA5-5642-4E32-9FFC-05CC3D23DA52}" destId="{972B8B56-93D6-4F10-A299-06329856CAD1}"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63AED-AFFE-44AF-BAF0-A678C8B39DD2}" type="doc">
      <dgm:prSet loTypeId="urn:microsoft.com/office/officeart/2005/8/layout/hList3" loCatId="list" qsTypeId="urn:microsoft.com/office/officeart/2005/8/quickstyle/simple1" qsCatId="simple" csTypeId="urn:microsoft.com/office/officeart/2005/8/colors/accent2_2" csCatId="accent2" phldr="1"/>
      <dgm:spPr/>
      <dgm:t>
        <a:bodyPr/>
        <a:lstStyle/>
        <a:p>
          <a:endParaRPr lang="es-MX"/>
        </a:p>
      </dgm:t>
    </dgm:pt>
    <dgm:pt modelId="{F5F68614-B644-4304-8AE8-369D586A00DE}">
      <dgm:prSet phldrT="[Text]"/>
      <dgm:spPr/>
      <dgm:t>
        <a:bodyPr/>
        <a:lstStyle/>
        <a:p>
          <a:r>
            <a:rPr lang="en-US" b="0" i="0" dirty="0">
              <a:effectLst/>
              <a:latin typeface="Segoe UI" panose="020B0502040204020203" pitchFamily="34" charset="0"/>
            </a:rPr>
            <a:t>To maximize the use of the modern user interface for your site pages and list and library pages, see </a:t>
          </a:r>
          <a:r>
            <a:rPr lang="en-US" b="0" i="0" u="none" strike="noStrike" dirty="0">
              <a:effectLst/>
              <a:latin typeface="Segoe UI" panose="020B0502040204020203" pitchFamily="34" charset="0"/>
              <a:hlinkClick xmlns:r="http://schemas.openxmlformats.org/officeDocument/2006/relationships" r:id="rId1">
                <a:extLst>
                  <a:ext uri="{A12FA001-AC4F-418D-AE19-62706E023703}">
                    <ahyp:hlinkClr xmlns:ahyp="http://schemas.microsoft.com/office/drawing/2018/hyperlinkcolor" val="tx"/>
                  </a:ext>
                </a:extLst>
              </a:hlinkClick>
            </a:rPr>
            <a:t>Modernize the user interface</a:t>
          </a:r>
          <a:r>
            <a:rPr lang="en-US" b="0" i="0" dirty="0">
              <a:effectLst/>
              <a:latin typeface="Segoe UI" panose="020B0502040204020203" pitchFamily="34" charset="0"/>
            </a:rPr>
            <a:t>.</a:t>
          </a:r>
          <a:endParaRPr lang="es-MX" dirty="0"/>
        </a:p>
      </dgm:t>
    </dgm:pt>
    <dgm:pt modelId="{55A1960A-381B-498F-A11C-1D9E6D154935}" type="parTrans" cxnId="{D0F1F51D-A564-472A-86EB-51F163B56D82}">
      <dgm:prSet/>
      <dgm:spPr/>
      <dgm:t>
        <a:bodyPr/>
        <a:lstStyle/>
        <a:p>
          <a:endParaRPr lang="es-MX"/>
        </a:p>
      </dgm:t>
    </dgm:pt>
    <dgm:pt modelId="{70A6E0D1-2778-4665-8A1C-231B1B86DEDD}" type="sibTrans" cxnId="{D0F1F51D-A564-472A-86EB-51F163B56D82}">
      <dgm:prSet/>
      <dgm:spPr/>
      <dgm:t>
        <a:bodyPr/>
        <a:lstStyle/>
        <a:p>
          <a:endParaRPr lang="es-MX"/>
        </a:p>
      </dgm:t>
    </dgm:pt>
    <dgm:pt modelId="{BECF3456-C534-424C-A4EA-5D0D87119438}">
      <dgm:prSet phldrT="[Text]"/>
      <dgm:spPr/>
      <dgm:t>
        <a:bodyPr/>
        <a:lstStyle/>
        <a:p>
          <a:r>
            <a:rPr lang="en-US" b="0" i="0">
              <a:effectLst/>
              <a:latin typeface="Segoe UI" panose="020B0502040204020203" pitchFamily="34" charset="0"/>
            </a:rPr>
            <a:t>To learn more about how to unblock your lists and libraries when using the modern user interface, see </a:t>
          </a:r>
          <a:r>
            <a:rPr lang="en-US" b="0" i="0" u="none" strike="noStrike">
              <a:effectLst/>
              <a:latin typeface="Segoe UI" panose="020B0502040204020203" pitchFamily="34" charset="0"/>
              <a:hlinkClick xmlns:r="http://schemas.openxmlformats.org/officeDocument/2006/relationships" r:id="rId2">
                <a:extLst>
                  <a:ext uri="{A12FA001-AC4F-418D-AE19-62706E023703}">
                    <ahyp:hlinkClr xmlns:ahyp="http://schemas.microsoft.com/office/drawing/2018/hyperlinkcolor" val="tx"/>
                  </a:ext>
                </a:extLst>
              </a:hlinkClick>
            </a:rPr>
            <a:t>Maximize use of modern lists and libraries</a:t>
          </a:r>
          <a:r>
            <a:rPr lang="en-US" b="0" i="0">
              <a:effectLst/>
              <a:latin typeface="Segoe UI" panose="020B0502040204020203" pitchFamily="34" charset="0"/>
            </a:rPr>
            <a:t>.</a:t>
          </a:r>
          <a:endParaRPr lang="es-MX" dirty="0"/>
        </a:p>
      </dgm:t>
    </dgm:pt>
    <dgm:pt modelId="{3824E715-D168-4FCA-8432-E43568B6B798}" type="parTrans" cxnId="{9198F646-F6B3-4FD1-9BD1-0069029A582C}">
      <dgm:prSet/>
      <dgm:spPr/>
      <dgm:t>
        <a:bodyPr/>
        <a:lstStyle/>
        <a:p>
          <a:endParaRPr lang="es-MX"/>
        </a:p>
      </dgm:t>
    </dgm:pt>
    <dgm:pt modelId="{482DD479-8B02-45DC-92A5-A5B6B2C80F59}" type="sibTrans" cxnId="{9198F646-F6B3-4FD1-9BD1-0069029A582C}">
      <dgm:prSet/>
      <dgm:spPr/>
      <dgm:t>
        <a:bodyPr/>
        <a:lstStyle/>
        <a:p>
          <a:endParaRPr lang="es-MX"/>
        </a:p>
      </dgm:t>
    </dgm:pt>
    <dgm:pt modelId="{0B6C7759-1EE0-4521-9E1E-B3B1CA2B08F2}">
      <dgm:prSet phldrT="[Text]"/>
      <dgm:spPr/>
      <dgm:t>
        <a:bodyPr/>
        <a:lstStyle/>
        <a:p>
          <a:r>
            <a:rPr lang="en-US" b="0" i="0">
              <a:effectLst/>
              <a:latin typeface="Segoe UI" panose="020B0502040204020203" pitchFamily="34" charset="0"/>
            </a:rPr>
            <a:t>You will also need to modernize your customizations as explained in </a:t>
          </a:r>
          <a:r>
            <a:rPr lang="en-US" b="0" i="0" u="none" strike="noStrike">
              <a:effectLst/>
              <a:latin typeface="Segoe UI" panose="020B0502040204020203" pitchFamily="34" charset="0"/>
              <a:hlinkClick xmlns:r="http://schemas.openxmlformats.org/officeDocument/2006/relationships" r:id="rId3">
                <a:extLst>
                  <a:ext uri="{A12FA001-AC4F-418D-AE19-62706E023703}">
                    <ahyp:hlinkClr xmlns:ahyp="http://schemas.microsoft.com/office/drawing/2018/hyperlinkcolor" val="tx"/>
                  </a:ext>
                </a:extLst>
              </a:hlinkClick>
            </a:rPr>
            <a:t>Modernize customizations</a:t>
          </a:r>
          <a:r>
            <a:rPr lang="en-US" b="0" i="0">
              <a:effectLst/>
              <a:latin typeface="Segoe UI" panose="020B0502040204020203" pitchFamily="34" charset="0"/>
            </a:rPr>
            <a:t>.</a:t>
          </a:r>
          <a:endParaRPr lang="es-MX" dirty="0"/>
        </a:p>
      </dgm:t>
    </dgm:pt>
    <dgm:pt modelId="{9BA7B962-2BB1-40CF-8D2D-A6D3585BD707}" type="parTrans" cxnId="{AAB41C99-D2E9-4E6F-87E4-8A7161483FD4}">
      <dgm:prSet/>
      <dgm:spPr/>
      <dgm:t>
        <a:bodyPr/>
        <a:lstStyle/>
        <a:p>
          <a:endParaRPr lang="es-MX"/>
        </a:p>
      </dgm:t>
    </dgm:pt>
    <dgm:pt modelId="{D0A7A425-A312-4106-9C2F-7C7E59BFF157}" type="sibTrans" cxnId="{AAB41C99-D2E9-4E6F-87E4-8A7161483FD4}">
      <dgm:prSet/>
      <dgm:spPr/>
      <dgm:t>
        <a:bodyPr/>
        <a:lstStyle/>
        <a:p>
          <a:endParaRPr lang="es-MX"/>
        </a:p>
      </dgm:t>
    </dgm:pt>
    <dgm:pt modelId="{8ADA8962-A6C5-432A-B79B-3F9ADAF75529}">
      <dgm:prSet phldrT="[Text]" phldr="0"/>
      <dgm:spPr>
        <a:solidFill>
          <a:schemeClr val="tx2">
            <a:lumMod val="50000"/>
          </a:schemeClr>
        </a:solidFill>
      </dgm:spPr>
      <dgm:t>
        <a:bodyPr/>
        <a:lstStyle/>
        <a:p>
          <a:r>
            <a:rPr lang="en-US" dirty="0"/>
            <a:t>Tools to Modernize</a:t>
          </a:r>
          <a:endParaRPr lang="es-MX" dirty="0"/>
        </a:p>
      </dgm:t>
    </dgm:pt>
    <dgm:pt modelId="{8D151914-6F39-4946-B552-C6BCBF5E2535}" type="sibTrans" cxnId="{FDDB31ED-F2A0-4A03-AEB6-FDFD554C53DB}">
      <dgm:prSet/>
      <dgm:spPr/>
      <dgm:t>
        <a:bodyPr/>
        <a:lstStyle/>
        <a:p>
          <a:endParaRPr lang="es-MX"/>
        </a:p>
      </dgm:t>
    </dgm:pt>
    <dgm:pt modelId="{25982C52-B660-40BC-B1A4-CFA8A9B47D0E}" type="parTrans" cxnId="{FDDB31ED-F2A0-4A03-AEB6-FDFD554C53DB}">
      <dgm:prSet/>
      <dgm:spPr/>
      <dgm:t>
        <a:bodyPr/>
        <a:lstStyle/>
        <a:p>
          <a:endParaRPr lang="es-MX"/>
        </a:p>
      </dgm:t>
    </dgm:pt>
    <dgm:pt modelId="{AFD499F6-DD6A-439B-88E2-9AB6A02AB418}" type="pres">
      <dgm:prSet presAssocID="{C0D63AED-AFFE-44AF-BAF0-A678C8B39DD2}" presName="composite" presStyleCnt="0">
        <dgm:presLayoutVars>
          <dgm:chMax val="1"/>
          <dgm:dir/>
          <dgm:resizeHandles val="exact"/>
        </dgm:presLayoutVars>
      </dgm:prSet>
      <dgm:spPr/>
    </dgm:pt>
    <dgm:pt modelId="{3A8C572A-7FE5-4AAB-9A97-A28AD5EEF074}" type="pres">
      <dgm:prSet presAssocID="{8ADA8962-A6C5-432A-B79B-3F9ADAF75529}" presName="roof" presStyleLbl="dkBgShp" presStyleIdx="0" presStyleCnt="2" custLinFactNeighborX="15860" custLinFactNeighborY="0"/>
      <dgm:spPr/>
    </dgm:pt>
    <dgm:pt modelId="{C2A718F7-EBB6-4EAF-BB57-515E8574E775}" type="pres">
      <dgm:prSet presAssocID="{8ADA8962-A6C5-432A-B79B-3F9ADAF75529}" presName="pillars" presStyleCnt="0"/>
      <dgm:spPr/>
    </dgm:pt>
    <dgm:pt modelId="{865C50AB-4E94-42A2-8F27-F6ECF20ACFE3}" type="pres">
      <dgm:prSet presAssocID="{8ADA8962-A6C5-432A-B79B-3F9ADAF75529}" presName="pillar1" presStyleLbl="node1" presStyleIdx="0" presStyleCnt="3">
        <dgm:presLayoutVars>
          <dgm:bulletEnabled val="1"/>
        </dgm:presLayoutVars>
      </dgm:prSet>
      <dgm:spPr/>
    </dgm:pt>
    <dgm:pt modelId="{C2D03AB6-9459-4870-8A50-05182142BD7A}" type="pres">
      <dgm:prSet presAssocID="{BECF3456-C534-424C-A4EA-5D0D87119438}" presName="pillarX" presStyleLbl="node1" presStyleIdx="1" presStyleCnt="3">
        <dgm:presLayoutVars>
          <dgm:bulletEnabled val="1"/>
        </dgm:presLayoutVars>
      </dgm:prSet>
      <dgm:spPr/>
    </dgm:pt>
    <dgm:pt modelId="{1DD2170B-2C66-4F44-BDAC-5D5DDA8CD901}" type="pres">
      <dgm:prSet presAssocID="{0B6C7759-1EE0-4521-9E1E-B3B1CA2B08F2}" presName="pillarX" presStyleLbl="node1" presStyleIdx="2" presStyleCnt="3">
        <dgm:presLayoutVars>
          <dgm:bulletEnabled val="1"/>
        </dgm:presLayoutVars>
      </dgm:prSet>
      <dgm:spPr/>
    </dgm:pt>
    <dgm:pt modelId="{8F94B34D-F173-4668-90D7-14A54EEA8E14}" type="pres">
      <dgm:prSet presAssocID="{8ADA8962-A6C5-432A-B79B-3F9ADAF75529}" presName="base" presStyleLbl="dkBgShp" presStyleIdx="1" presStyleCnt="2"/>
      <dgm:spPr>
        <a:solidFill>
          <a:schemeClr val="tx2">
            <a:lumMod val="50000"/>
          </a:schemeClr>
        </a:solidFill>
      </dgm:spPr>
    </dgm:pt>
  </dgm:ptLst>
  <dgm:cxnLst>
    <dgm:cxn modelId="{8401AE14-818B-406B-B464-4E3F9900F928}" type="presOf" srcId="{F5F68614-B644-4304-8AE8-369D586A00DE}" destId="{865C50AB-4E94-42A2-8F27-F6ECF20ACFE3}" srcOrd="0" destOrd="0" presId="urn:microsoft.com/office/officeart/2005/8/layout/hList3"/>
    <dgm:cxn modelId="{D0F1F51D-A564-472A-86EB-51F163B56D82}" srcId="{8ADA8962-A6C5-432A-B79B-3F9ADAF75529}" destId="{F5F68614-B644-4304-8AE8-369D586A00DE}" srcOrd="0" destOrd="0" parTransId="{55A1960A-381B-498F-A11C-1D9E6D154935}" sibTransId="{70A6E0D1-2778-4665-8A1C-231B1B86DEDD}"/>
    <dgm:cxn modelId="{20FD0640-D344-4B11-AC4C-F028123BBC7E}" type="presOf" srcId="{C0D63AED-AFFE-44AF-BAF0-A678C8B39DD2}" destId="{AFD499F6-DD6A-439B-88E2-9AB6A02AB418}" srcOrd="0" destOrd="0" presId="urn:microsoft.com/office/officeart/2005/8/layout/hList3"/>
    <dgm:cxn modelId="{E1D85044-A1DD-4691-8634-324EF05402E7}" type="presOf" srcId="{8ADA8962-A6C5-432A-B79B-3F9ADAF75529}" destId="{3A8C572A-7FE5-4AAB-9A97-A28AD5EEF074}" srcOrd="0" destOrd="0" presId="urn:microsoft.com/office/officeart/2005/8/layout/hList3"/>
    <dgm:cxn modelId="{9198F646-F6B3-4FD1-9BD1-0069029A582C}" srcId="{8ADA8962-A6C5-432A-B79B-3F9ADAF75529}" destId="{BECF3456-C534-424C-A4EA-5D0D87119438}" srcOrd="1" destOrd="0" parTransId="{3824E715-D168-4FCA-8432-E43568B6B798}" sibTransId="{482DD479-8B02-45DC-92A5-A5B6B2C80F59}"/>
    <dgm:cxn modelId="{2B5B9B4A-F725-414B-8B61-8EED5D0F13E8}" type="presOf" srcId="{BECF3456-C534-424C-A4EA-5D0D87119438}" destId="{C2D03AB6-9459-4870-8A50-05182142BD7A}" srcOrd="0" destOrd="0" presId="urn:microsoft.com/office/officeart/2005/8/layout/hList3"/>
    <dgm:cxn modelId="{AAB41C99-D2E9-4E6F-87E4-8A7161483FD4}" srcId="{8ADA8962-A6C5-432A-B79B-3F9ADAF75529}" destId="{0B6C7759-1EE0-4521-9E1E-B3B1CA2B08F2}" srcOrd="2" destOrd="0" parTransId="{9BA7B962-2BB1-40CF-8D2D-A6D3585BD707}" sibTransId="{D0A7A425-A312-4106-9C2F-7C7E59BFF157}"/>
    <dgm:cxn modelId="{1C75FCA2-57F4-456A-B64E-956A6E7F8C8E}" type="presOf" srcId="{0B6C7759-1EE0-4521-9E1E-B3B1CA2B08F2}" destId="{1DD2170B-2C66-4F44-BDAC-5D5DDA8CD901}" srcOrd="0" destOrd="0" presId="urn:microsoft.com/office/officeart/2005/8/layout/hList3"/>
    <dgm:cxn modelId="{FDDB31ED-F2A0-4A03-AEB6-FDFD554C53DB}" srcId="{C0D63AED-AFFE-44AF-BAF0-A678C8B39DD2}" destId="{8ADA8962-A6C5-432A-B79B-3F9ADAF75529}" srcOrd="0" destOrd="0" parTransId="{25982C52-B660-40BC-B1A4-CFA8A9B47D0E}" sibTransId="{8D151914-6F39-4946-B552-C6BCBF5E2535}"/>
    <dgm:cxn modelId="{8C825E25-073F-4E2C-8B16-34DDF7F3FD42}" type="presParOf" srcId="{AFD499F6-DD6A-439B-88E2-9AB6A02AB418}" destId="{3A8C572A-7FE5-4AAB-9A97-A28AD5EEF074}" srcOrd="0" destOrd="0" presId="urn:microsoft.com/office/officeart/2005/8/layout/hList3"/>
    <dgm:cxn modelId="{7DA74195-75C4-4E56-A808-B9A4E5119397}" type="presParOf" srcId="{AFD499F6-DD6A-439B-88E2-9AB6A02AB418}" destId="{C2A718F7-EBB6-4EAF-BB57-515E8574E775}" srcOrd="1" destOrd="0" presId="urn:microsoft.com/office/officeart/2005/8/layout/hList3"/>
    <dgm:cxn modelId="{EBD3F2BD-C4FC-4EBF-9831-1CECDDD56DAC}" type="presParOf" srcId="{C2A718F7-EBB6-4EAF-BB57-515E8574E775}" destId="{865C50AB-4E94-42A2-8F27-F6ECF20ACFE3}" srcOrd="0" destOrd="0" presId="urn:microsoft.com/office/officeart/2005/8/layout/hList3"/>
    <dgm:cxn modelId="{56CA3367-558C-43C3-BA0A-30E3955DA39A}" type="presParOf" srcId="{C2A718F7-EBB6-4EAF-BB57-515E8574E775}" destId="{C2D03AB6-9459-4870-8A50-05182142BD7A}" srcOrd="1" destOrd="0" presId="urn:microsoft.com/office/officeart/2005/8/layout/hList3"/>
    <dgm:cxn modelId="{C311581E-7831-4B1C-8571-949D5FB0819F}" type="presParOf" srcId="{C2A718F7-EBB6-4EAF-BB57-515E8574E775}" destId="{1DD2170B-2C66-4F44-BDAC-5D5DDA8CD901}" srcOrd="2" destOrd="0" presId="urn:microsoft.com/office/officeart/2005/8/layout/hList3"/>
    <dgm:cxn modelId="{4E673300-71FA-42B0-98A2-9CD46C85A70A}" type="presParOf" srcId="{AFD499F6-DD6A-439B-88E2-9AB6A02AB418}" destId="{8F94B34D-F173-4668-90D7-14A54EEA8E14}"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6ECEF3-94BE-4501-A96A-DF5D8FE54084}" type="doc">
      <dgm:prSet loTypeId="urn:microsoft.com/office/officeart/2016/7/layout/ChevronBlockProcess" loCatId="process" qsTypeId="urn:microsoft.com/office/officeart/2005/8/quickstyle/simple1" qsCatId="simple" csTypeId="urn:microsoft.com/office/officeart/2005/8/colors/accent2_2" csCatId="accent2"/>
      <dgm:spPr/>
      <dgm:t>
        <a:bodyPr/>
        <a:lstStyle/>
        <a:p>
          <a:endParaRPr lang="en-US"/>
        </a:p>
      </dgm:t>
    </dgm:pt>
    <dgm:pt modelId="{D1B75505-80CF-456C-93E0-F1518D477100}">
      <dgm:prSet/>
      <dgm:spPr/>
      <dgm:t>
        <a:bodyPr/>
        <a:lstStyle/>
        <a:p>
          <a:r>
            <a:rPr lang="en-US" dirty="0"/>
            <a:t>Replace</a:t>
          </a:r>
        </a:p>
      </dgm:t>
    </dgm:pt>
    <dgm:pt modelId="{8547BE52-7972-4738-A702-848628A2971C}" type="parTrans" cxnId="{CAE1606C-5312-48AC-9564-12B16BD32713}">
      <dgm:prSet/>
      <dgm:spPr/>
      <dgm:t>
        <a:bodyPr/>
        <a:lstStyle/>
        <a:p>
          <a:endParaRPr lang="en-US"/>
        </a:p>
      </dgm:t>
    </dgm:pt>
    <dgm:pt modelId="{7B1C3E0F-3F70-498D-8EA2-D7F825712851}" type="sibTrans" cxnId="{CAE1606C-5312-48AC-9564-12B16BD32713}">
      <dgm:prSet/>
      <dgm:spPr/>
      <dgm:t>
        <a:bodyPr/>
        <a:lstStyle/>
        <a:p>
          <a:endParaRPr lang="en-US"/>
        </a:p>
      </dgm:t>
    </dgm:pt>
    <dgm:pt modelId="{091E3850-06E5-4BC6-BFB7-908BE2958FE0}">
      <dgm:prSet/>
      <dgm:spPr/>
      <dgm:t>
        <a:bodyPr/>
        <a:lstStyle/>
        <a:p>
          <a:r>
            <a:rPr lang="en-US"/>
            <a:t>Replace incompatible customizations with equivalents that work in a modern user interface. Following are some samples. For more information, see Modernize customizations.</a:t>
          </a:r>
        </a:p>
      </dgm:t>
    </dgm:pt>
    <dgm:pt modelId="{28AA6FF8-573A-45FA-AE19-4E58874D5F92}" type="parTrans" cxnId="{A186F53D-81CE-44AD-BA43-43ED86D1F43B}">
      <dgm:prSet/>
      <dgm:spPr/>
      <dgm:t>
        <a:bodyPr/>
        <a:lstStyle/>
        <a:p>
          <a:endParaRPr lang="en-US"/>
        </a:p>
      </dgm:t>
    </dgm:pt>
    <dgm:pt modelId="{3C1DB15F-FACB-4042-9E2B-EB0208BF2B43}" type="sibTrans" cxnId="{A186F53D-81CE-44AD-BA43-43ED86D1F43B}">
      <dgm:prSet/>
      <dgm:spPr/>
      <dgm:t>
        <a:bodyPr/>
        <a:lstStyle/>
        <a:p>
          <a:endParaRPr lang="en-US"/>
        </a:p>
      </dgm:t>
    </dgm:pt>
    <dgm:pt modelId="{044A0317-8C5F-48D6-8212-D4BDDE2501B5}">
      <dgm:prSet/>
      <dgm:spPr/>
      <dgm:t>
        <a:bodyPr/>
        <a:lstStyle/>
        <a:p>
          <a:r>
            <a:rPr lang="en-US" dirty="0"/>
            <a:t>Replace</a:t>
          </a:r>
        </a:p>
      </dgm:t>
    </dgm:pt>
    <dgm:pt modelId="{CFADED94-8A18-43CB-A4EE-D6607681D891}" type="parTrans" cxnId="{6916C57D-4C2D-4458-BAD0-EA1909AA3621}">
      <dgm:prSet/>
      <dgm:spPr/>
      <dgm:t>
        <a:bodyPr/>
        <a:lstStyle/>
        <a:p>
          <a:endParaRPr lang="en-US"/>
        </a:p>
      </dgm:t>
    </dgm:pt>
    <dgm:pt modelId="{B02A03FB-57FB-416E-9345-C3C3B8323795}" type="sibTrans" cxnId="{6916C57D-4C2D-4458-BAD0-EA1909AA3621}">
      <dgm:prSet/>
      <dgm:spPr/>
      <dgm:t>
        <a:bodyPr/>
        <a:lstStyle/>
        <a:p>
          <a:endParaRPr lang="en-US"/>
        </a:p>
      </dgm:t>
    </dgm:pt>
    <dgm:pt modelId="{5AAFF50B-DDA5-473E-ADE2-39D99400687B}">
      <dgm:prSet/>
      <dgm:spPr/>
      <dgm:t>
        <a:bodyPr/>
        <a:lstStyle/>
        <a:p>
          <a:r>
            <a:rPr lang="en-US"/>
            <a:t>Replace JSLink with a column formatter or with a SharePoint Framework Field Customizer extension.</a:t>
          </a:r>
        </a:p>
      </dgm:t>
    </dgm:pt>
    <dgm:pt modelId="{3F368436-C80D-4DE5-96FA-8918AD110246}" type="parTrans" cxnId="{C666FCC8-39E9-4A21-B976-CDFA341FC6C8}">
      <dgm:prSet/>
      <dgm:spPr/>
      <dgm:t>
        <a:bodyPr/>
        <a:lstStyle/>
        <a:p>
          <a:endParaRPr lang="en-US"/>
        </a:p>
      </dgm:t>
    </dgm:pt>
    <dgm:pt modelId="{2EEEB2F6-D8EF-4898-9F15-81FF28A27615}" type="sibTrans" cxnId="{C666FCC8-39E9-4A21-B976-CDFA341FC6C8}">
      <dgm:prSet/>
      <dgm:spPr/>
      <dgm:t>
        <a:bodyPr/>
        <a:lstStyle/>
        <a:p>
          <a:endParaRPr lang="en-US"/>
        </a:p>
      </dgm:t>
    </dgm:pt>
    <dgm:pt modelId="{8E596AE7-2E95-49F1-A196-55981327FACA}">
      <dgm:prSet/>
      <dgm:spPr/>
      <dgm:t>
        <a:bodyPr/>
        <a:lstStyle/>
        <a:p>
          <a:r>
            <a:rPr lang="en-US"/>
            <a:t>Replace</a:t>
          </a:r>
        </a:p>
      </dgm:t>
    </dgm:pt>
    <dgm:pt modelId="{D16949CA-DCD5-4FBC-A83D-AEAA8EEEF31F}" type="parTrans" cxnId="{75FF1F90-0BB1-427B-8ED4-BF195345FA0A}">
      <dgm:prSet/>
      <dgm:spPr/>
      <dgm:t>
        <a:bodyPr/>
        <a:lstStyle/>
        <a:p>
          <a:endParaRPr lang="en-US"/>
        </a:p>
      </dgm:t>
    </dgm:pt>
    <dgm:pt modelId="{1F89F666-A430-49FF-83A9-465838EB981B}" type="sibTrans" cxnId="{75FF1F90-0BB1-427B-8ED4-BF195345FA0A}">
      <dgm:prSet/>
      <dgm:spPr/>
      <dgm:t>
        <a:bodyPr/>
        <a:lstStyle/>
        <a:p>
          <a:endParaRPr lang="en-US"/>
        </a:p>
      </dgm:t>
    </dgm:pt>
    <dgm:pt modelId="{63103C09-A45F-4B85-8489-130BFFA8B738}">
      <dgm:prSet/>
      <dgm:spPr/>
      <dgm:t>
        <a:bodyPr/>
        <a:lstStyle/>
        <a:p>
          <a:r>
            <a:rPr lang="en-US"/>
            <a:t>Replace existing first-party web parts with SharePoint Framework web parts in case there's no out-of-the-box modern web part available that provides similar capabilities.</a:t>
          </a:r>
        </a:p>
      </dgm:t>
    </dgm:pt>
    <dgm:pt modelId="{E48E3215-EBDC-47CA-A069-133E873DBEC5}" type="parTrans" cxnId="{94D0D4D8-88A5-4FB1-A934-D7A44D352670}">
      <dgm:prSet/>
      <dgm:spPr/>
      <dgm:t>
        <a:bodyPr/>
        <a:lstStyle/>
        <a:p>
          <a:endParaRPr lang="en-US"/>
        </a:p>
      </dgm:t>
    </dgm:pt>
    <dgm:pt modelId="{8692351F-094E-41D6-B4FB-3BAD63437F95}" type="sibTrans" cxnId="{94D0D4D8-88A5-4FB1-A934-D7A44D352670}">
      <dgm:prSet/>
      <dgm:spPr/>
      <dgm:t>
        <a:bodyPr/>
        <a:lstStyle/>
        <a:p>
          <a:endParaRPr lang="en-US"/>
        </a:p>
      </dgm:t>
    </dgm:pt>
    <dgm:pt modelId="{EF6C124A-C32C-4D88-B6DD-3CDEFFC55618}">
      <dgm:prSet/>
      <dgm:spPr/>
      <dgm:t>
        <a:bodyPr/>
        <a:lstStyle/>
        <a:p>
          <a:r>
            <a:rPr lang="en-US"/>
            <a:t>Replace</a:t>
          </a:r>
        </a:p>
      </dgm:t>
    </dgm:pt>
    <dgm:pt modelId="{C7896134-5B77-4766-AB63-1971B4B77EA7}" type="parTrans" cxnId="{702F631D-2E46-4D60-A0D5-250B2E51BE58}">
      <dgm:prSet/>
      <dgm:spPr/>
      <dgm:t>
        <a:bodyPr/>
        <a:lstStyle/>
        <a:p>
          <a:endParaRPr lang="en-US"/>
        </a:p>
      </dgm:t>
    </dgm:pt>
    <dgm:pt modelId="{69252387-DBCF-423A-9B51-96DE1950F2B9}" type="sibTrans" cxnId="{702F631D-2E46-4D60-A0D5-250B2E51BE58}">
      <dgm:prSet/>
      <dgm:spPr/>
      <dgm:t>
        <a:bodyPr/>
        <a:lstStyle/>
        <a:p>
          <a:endParaRPr lang="en-US"/>
        </a:p>
      </dgm:t>
    </dgm:pt>
    <dgm:pt modelId="{B038075F-7899-47D6-958C-0F127091C812}">
      <dgm:prSet/>
      <dgm:spPr/>
      <dgm:t>
        <a:bodyPr/>
        <a:lstStyle/>
        <a:p>
          <a:r>
            <a:rPr lang="en-US"/>
            <a:t>Replace JavaScript embedding via user custom actions with a SharePoint Framework Application Customizer extension.</a:t>
          </a:r>
        </a:p>
      </dgm:t>
    </dgm:pt>
    <dgm:pt modelId="{9680546A-40C8-49B5-AB72-98369DB6B14E}" type="parTrans" cxnId="{59CEC3E6-AB70-4ED2-8C7B-B7E914B6FAEB}">
      <dgm:prSet/>
      <dgm:spPr/>
      <dgm:t>
        <a:bodyPr/>
        <a:lstStyle/>
        <a:p>
          <a:endParaRPr lang="en-US"/>
        </a:p>
      </dgm:t>
    </dgm:pt>
    <dgm:pt modelId="{E7EFDE69-0A83-4599-8428-6A61088BF957}" type="sibTrans" cxnId="{59CEC3E6-AB70-4ED2-8C7B-B7E914B6FAEB}">
      <dgm:prSet/>
      <dgm:spPr/>
      <dgm:t>
        <a:bodyPr/>
        <a:lstStyle/>
        <a:p>
          <a:endParaRPr lang="en-US"/>
        </a:p>
      </dgm:t>
    </dgm:pt>
    <dgm:pt modelId="{6004ADA6-DB7F-4C41-95AD-0F156A9DDC2F}">
      <dgm:prSet/>
      <dgm:spPr/>
      <dgm:t>
        <a:bodyPr/>
        <a:lstStyle/>
        <a:p>
          <a:r>
            <a:rPr lang="en-US"/>
            <a:t>Replace</a:t>
          </a:r>
        </a:p>
      </dgm:t>
    </dgm:pt>
    <dgm:pt modelId="{DA4FA316-53BF-4F08-8B5A-B1666EDE3CDB}" type="parTrans" cxnId="{6FA3C8FA-8775-4ECC-A99F-359195455E3B}">
      <dgm:prSet/>
      <dgm:spPr/>
      <dgm:t>
        <a:bodyPr/>
        <a:lstStyle/>
        <a:p>
          <a:endParaRPr lang="en-US"/>
        </a:p>
      </dgm:t>
    </dgm:pt>
    <dgm:pt modelId="{91F437B8-0118-40CC-B531-E9116D6D2F58}" type="sibTrans" cxnId="{6FA3C8FA-8775-4ECC-A99F-359195455E3B}">
      <dgm:prSet/>
      <dgm:spPr/>
      <dgm:t>
        <a:bodyPr/>
        <a:lstStyle/>
        <a:p>
          <a:endParaRPr lang="en-US"/>
        </a:p>
      </dgm:t>
    </dgm:pt>
    <dgm:pt modelId="{90EE1DC4-1CD8-4C89-86DB-263B197DBF5C}">
      <dgm:prSet/>
      <dgm:spPr/>
      <dgm:t>
        <a:bodyPr/>
        <a:lstStyle/>
        <a:p>
          <a:r>
            <a:rPr lang="en-US"/>
            <a:t>Replace list commands (user custom actions) with SharePoint Framework ListView Command Set extensions.</a:t>
          </a:r>
        </a:p>
      </dgm:t>
    </dgm:pt>
    <dgm:pt modelId="{710B80BD-A359-4533-AC63-33024C829E6A}" type="parTrans" cxnId="{CC6789AA-F54A-4D86-9151-7FA30B203DAF}">
      <dgm:prSet/>
      <dgm:spPr/>
      <dgm:t>
        <a:bodyPr/>
        <a:lstStyle/>
        <a:p>
          <a:endParaRPr lang="en-US"/>
        </a:p>
      </dgm:t>
    </dgm:pt>
    <dgm:pt modelId="{1E8363CA-7DE0-467C-9FCC-17023B0CD34A}" type="sibTrans" cxnId="{CC6789AA-F54A-4D86-9151-7FA30B203DAF}">
      <dgm:prSet/>
      <dgm:spPr/>
      <dgm:t>
        <a:bodyPr/>
        <a:lstStyle/>
        <a:p>
          <a:endParaRPr lang="en-US"/>
        </a:p>
      </dgm:t>
    </dgm:pt>
    <dgm:pt modelId="{3A95F6E9-915C-4F4E-B8FC-ECF4A082F705}" type="pres">
      <dgm:prSet presAssocID="{2C6ECEF3-94BE-4501-A96A-DF5D8FE54084}" presName="Name0" presStyleCnt="0">
        <dgm:presLayoutVars>
          <dgm:dir/>
          <dgm:animLvl val="lvl"/>
          <dgm:resizeHandles val="exact"/>
        </dgm:presLayoutVars>
      </dgm:prSet>
      <dgm:spPr/>
    </dgm:pt>
    <dgm:pt modelId="{89EC8810-E1AC-4805-8B19-F052BE4566E3}" type="pres">
      <dgm:prSet presAssocID="{D1B75505-80CF-456C-93E0-F1518D477100}" presName="composite" presStyleCnt="0"/>
      <dgm:spPr/>
    </dgm:pt>
    <dgm:pt modelId="{A3ED7F87-7B82-4AD4-BE08-CACBB268E7C1}" type="pres">
      <dgm:prSet presAssocID="{D1B75505-80CF-456C-93E0-F1518D477100}" presName="parTx" presStyleLbl="alignNode1" presStyleIdx="0" presStyleCnt="5">
        <dgm:presLayoutVars>
          <dgm:chMax val="0"/>
          <dgm:chPref val="0"/>
        </dgm:presLayoutVars>
      </dgm:prSet>
      <dgm:spPr/>
    </dgm:pt>
    <dgm:pt modelId="{A869AE40-869E-470A-88BB-2AAD32CD0926}" type="pres">
      <dgm:prSet presAssocID="{D1B75505-80CF-456C-93E0-F1518D477100}" presName="desTx" presStyleLbl="alignAccFollowNode1" presStyleIdx="0" presStyleCnt="5">
        <dgm:presLayoutVars/>
      </dgm:prSet>
      <dgm:spPr/>
    </dgm:pt>
    <dgm:pt modelId="{164CA3EA-A4B2-41EC-ACDF-6C1EDA2943F7}" type="pres">
      <dgm:prSet presAssocID="{7B1C3E0F-3F70-498D-8EA2-D7F825712851}" presName="space" presStyleCnt="0"/>
      <dgm:spPr/>
    </dgm:pt>
    <dgm:pt modelId="{7D3F7C00-F586-4CDE-BBF8-BAB7E5A1A987}" type="pres">
      <dgm:prSet presAssocID="{044A0317-8C5F-48D6-8212-D4BDDE2501B5}" presName="composite" presStyleCnt="0"/>
      <dgm:spPr/>
    </dgm:pt>
    <dgm:pt modelId="{7AEF7A68-0333-4F47-A178-73F4911648DD}" type="pres">
      <dgm:prSet presAssocID="{044A0317-8C5F-48D6-8212-D4BDDE2501B5}" presName="parTx" presStyleLbl="alignNode1" presStyleIdx="1" presStyleCnt="5">
        <dgm:presLayoutVars>
          <dgm:chMax val="0"/>
          <dgm:chPref val="0"/>
        </dgm:presLayoutVars>
      </dgm:prSet>
      <dgm:spPr/>
    </dgm:pt>
    <dgm:pt modelId="{E2182136-3736-4B90-94CB-57A21F3B533D}" type="pres">
      <dgm:prSet presAssocID="{044A0317-8C5F-48D6-8212-D4BDDE2501B5}" presName="desTx" presStyleLbl="alignAccFollowNode1" presStyleIdx="1" presStyleCnt="5">
        <dgm:presLayoutVars/>
      </dgm:prSet>
      <dgm:spPr/>
    </dgm:pt>
    <dgm:pt modelId="{D2947C17-0734-4573-9031-FA36404C5A84}" type="pres">
      <dgm:prSet presAssocID="{B02A03FB-57FB-416E-9345-C3C3B8323795}" presName="space" presStyleCnt="0"/>
      <dgm:spPr/>
    </dgm:pt>
    <dgm:pt modelId="{31AE8D47-9140-4050-A2BC-4C057C64D827}" type="pres">
      <dgm:prSet presAssocID="{8E596AE7-2E95-49F1-A196-55981327FACA}" presName="composite" presStyleCnt="0"/>
      <dgm:spPr/>
    </dgm:pt>
    <dgm:pt modelId="{5D127B60-1981-4057-86AD-3C18D47D51BD}" type="pres">
      <dgm:prSet presAssocID="{8E596AE7-2E95-49F1-A196-55981327FACA}" presName="parTx" presStyleLbl="alignNode1" presStyleIdx="2" presStyleCnt="5">
        <dgm:presLayoutVars>
          <dgm:chMax val="0"/>
          <dgm:chPref val="0"/>
        </dgm:presLayoutVars>
      </dgm:prSet>
      <dgm:spPr/>
    </dgm:pt>
    <dgm:pt modelId="{6972564D-A0BC-4E3A-B854-828524A342B1}" type="pres">
      <dgm:prSet presAssocID="{8E596AE7-2E95-49F1-A196-55981327FACA}" presName="desTx" presStyleLbl="alignAccFollowNode1" presStyleIdx="2" presStyleCnt="5">
        <dgm:presLayoutVars/>
      </dgm:prSet>
      <dgm:spPr/>
    </dgm:pt>
    <dgm:pt modelId="{E0976DD1-F243-4047-AE4A-957026128316}" type="pres">
      <dgm:prSet presAssocID="{1F89F666-A430-49FF-83A9-465838EB981B}" presName="space" presStyleCnt="0"/>
      <dgm:spPr/>
    </dgm:pt>
    <dgm:pt modelId="{BCDF11BA-9873-4EFD-B96F-3155F5025974}" type="pres">
      <dgm:prSet presAssocID="{EF6C124A-C32C-4D88-B6DD-3CDEFFC55618}" presName="composite" presStyleCnt="0"/>
      <dgm:spPr/>
    </dgm:pt>
    <dgm:pt modelId="{15FB9697-DE3B-42EE-BC20-2E32D65F0EB7}" type="pres">
      <dgm:prSet presAssocID="{EF6C124A-C32C-4D88-B6DD-3CDEFFC55618}" presName="parTx" presStyleLbl="alignNode1" presStyleIdx="3" presStyleCnt="5">
        <dgm:presLayoutVars>
          <dgm:chMax val="0"/>
          <dgm:chPref val="0"/>
        </dgm:presLayoutVars>
      </dgm:prSet>
      <dgm:spPr/>
    </dgm:pt>
    <dgm:pt modelId="{6781DCE6-98EB-4561-93F7-0A142A7D096F}" type="pres">
      <dgm:prSet presAssocID="{EF6C124A-C32C-4D88-B6DD-3CDEFFC55618}" presName="desTx" presStyleLbl="alignAccFollowNode1" presStyleIdx="3" presStyleCnt="5">
        <dgm:presLayoutVars/>
      </dgm:prSet>
      <dgm:spPr/>
    </dgm:pt>
    <dgm:pt modelId="{5AA6D295-B9E7-4CA7-86B6-B046A271BE2C}" type="pres">
      <dgm:prSet presAssocID="{69252387-DBCF-423A-9B51-96DE1950F2B9}" presName="space" presStyleCnt="0"/>
      <dgm:spPr/>
    </dgm:pt>
    <dgm:pt modelId="{754EBBFA-AECB-4F36-907C-2E2259787E1F}" type="pres">
      <dgm:prSet presAssocID="{6004ADA6-DB7F-4C41-95AD-0F156A9DDC2F}" presName="composite" presStyleCnt="0"/>
      <dgm:spPr/>
    </dgm:pt>
    <dgm:pt modelId="{5BE00C35-AC65-44B7-A2DC-80563B35CAD6}" type="pres">
      <dgm:prSet presAssocID="{6004ADA6-DB7F-4C41-95AD-0F156A9DDC2F}" presName="parTx" presStyleLbl="alignNode1" presStyleIdx="4" presStyleCnt="5">
        <dgm:presLayoutVars>
          <dgm:chMax val="0"/>
          <dgm:chPref val="0"/>
        </dgm:presLayoutVars>
      </dgm:prSet>
      <dgm:spPr/>
    </dgm:pt>
    <dgm:pt modelId="{B3CF07E5-56CC-4633-B009-9758F8211FD8}" type="pres">
      <dgm:prSet presAssocID="{6004ADA6-DB7F-4C41-95AD-0F156A9DDC2F}" presName="desTx" presStyleLbl="alignAccFollowNode1" presStyleIdx="4" presStyleCnt="5">
        <dgm:presLayoutVars/>
      </dgm:prSet>
      <dgm:spPr/>
    </dgm:pt>
  </dgm:ptLst>
  <dgm:cxnLst>
    <dgm:cxn modelId="{702F631D-2E46-4D60-A0D5-250B2E51BE58}" srcId="{2C6ECEF3-94BE-4501-A96A-DF5D8FE54084}" destId="{EF6C124A-C32C-4D88-B6DD-3CDEFFC55618}" srcOrd="3" destOrd="0" parTransId="{C7896134-5B77-4766-AB63-1971B4B77EA7}" sibTransId="{69252387-DBCF-423A-9B51-96DE1950F2B9}"/>
    <dgm:cxn modelId="{DA1F1F3D-4180-4641-A25D-52CCCE31E387}" type="presOf" srcId="{D1B75505-80CF-456C-93E0-F1518D477100}" destId="{A3ED7F87-7B82-4AD4-BE08-CACBB268E7C1}" srcOrd="0" destOrd="0" presId="urn:microsoft.com/office/officeart/2016/7/layout/ChevronBlockProcess"/>
    <dgm:cxn modelId="{A186F53D-81CE-44AD-BA43-43ED86D1F43B}" srcId="{D1B75505-80CF-456C-93E0-F1518D477100}" destId="{091E3850-06E5-4BC6-BFB7-908BE2958FE0}" srcOrd="0" destOrd="0" parTransId="{28AA6FF8-573A-45FA-AE19-4E58874D5F92}" sibTransId="{3C1DB15F-FACB-4042-9E2B-EB0208BF2B43}"/>
    <dgm:cxn modelId="{CAE1606C-5312-48AC-9564-12B16BD32713}" srcId="{2C6ECEF3-94BE-4501-A96A-DF5D8FE54084}" destId="{D1B75505-80CF-456C-93E0-F1518D477100}" srcOrd="0" destOrd="0" parTransId="{8547BE52-7972-4738-A702-848628A2971C}" sibTransId="{7B1C3E0F-3F70-498D-8EA2-D7F825712851}"/>
    <dgm:cxn modelId="{978BB34E-2BD6-4FAC-97C7-56BB034C49A2}" type="presOf" srcId="{8E596AE7-2E95-49F1-A196-55981327FACA}" destId="{5D127B60-1981-4057-86AD-3C18D47D51BD}" srcOrd="0" destOrd="0" presId="urn:microsoft.com/office/officeart/2016/7/layout/ChevronBlockProcess"/>
    <dgm:cxn modelId="{BE766A73-79BA-4240-BB71-5C88739C03AE}" type="presOf" srcId="{044A0317-8C5F-48D6-8212-D4BDDE2501B5}" destId="{7AEF7A68-0333-4F47-A178-73F4911648DD}" srcOrd="0" destOrd="0" presId="urn:microsoft.com/office/officeart/2016/7/layout/ChevronBlockProcess"/>
    <dgm:cxn modelId="{EF803A55-0A24-4128-B255-1A5F69700CDB}" type="presOf" srcId="{6004ADA6-DB7F-4C41-95AD-0F156A9DDC2F}" destId="{5BE00C35-AC65-44B7-A2DC-80563B35CAD6}" srcOrd="0" destOrd="0" presId="urn:microsoft.com/office/officeart/2016/7/layout/ChevronBlockProcess"/>
    <dgm:cxn modelId="{6916C57D-4C2D-4458-BAD0-EA1909AA3621}" srcId="{2C6ECEF3-94BE-4501-A96A-DF5D8FE54084}" destId="{044A0317-8C5F-48D6-8212-D4BDDE2501B5}" srcOrd="1" destOrd="0" parTransId="{CFADED94-8A18-43CB-A4EE-D6607681D891}" sibTransId="{B02A03FB-57FB-416E-9345-C3C3B8323795}"/>
    <dgm:cxn modelId="{75FF1F90-0BB1-427B-8ED4-BF195345FA0A}" srcId="{2C6ECEF3-94BE-4501-A96A-DF5D8FE54084}" destId="{8E596AE7-2E95-49F1-A196-55981327FACA}" srcOrd="2" destOrd="0" parTransId="{D16949CA-DCD5-4FBC-A83D-AEAA8EEEF31F}" sibTransId="{1F89F666-A430-49FF-83A9-465838EB981B}"/>
    <dgm:cxn modelId="{FE9DCFA3-F822-453F-A43C-61E753AB4632}" type="presOf" srcId="{EF6C124A-C32C-4D88-B6DD-3CDEFFC55618}" destId="{15FB9697-DE3B-42EE-BC20-2E32D65F0EB7}" srcOrd="0" destOrd="0" presId="urn:microsoft.com/office/officeart/2016/7/layout/ChevronBlockProcess"/>
    <dgm:cxn modelId="{DD538AA8-5DB8-4462-B500-55CA22DC6473}" type="presOf" srcId="{5AAFF50B-DDA5-473E-ADE2-39D99400687B}" destId="{E2182136-3736-4B90-94CB-57A21F3B533D}" srcOrd="0" destOrd="0" presId="urn:microsoft.com/office/officeart/2016/7/layout/ChevronBlockProcess"/>
    <dgm:cxn modelId="{CC6789AA-F54A-4D86-9151-7FA30B203DAF}" srcId="{6004ADA6-DB7F-4C41-95AD-0F156A9DDC2F}" destId="{90EE1DC4-1CD8-4C89-86DB-263B197DBF5C}" srcOrd="0" destOrd="0" parTransId="{710B80BD-A359-4533-AC63-33024C829E6A}" sibTransId="{1E8363CA-7DE0-467C-9FCC-17023B0CD34A}"/>
    <dgm:cxn modelId="{C666FCC8-39E9-4A21-B976-CDFA341FC6C8}" srcId="{044A0317-8C5F-48D6-8212-D4BDDE2501B5}" destId="{5AAFF50B-DDA5-473E-ADE2-39D99400687B}" srcOrd="0" destOrd="0" parTransId="{3F368436-C80D-4DE5-96FA-8918AD110246}" sibTransId="{2EEEB2F6-D8EF-4898-9F15-81FF28A27615}"/>
    <dgm:cxn modelId="{5F173EC9-8B8F-4668-8B0C-37F667D96B25}" type="presOf" srcId="{B038075F-7899-47D6-958C-0F127091C812}" destId="{6781DCE6-98EB-4561-93F7-0A142A7D096F}" srcOrd="0" destOrd="0" presId="urn:microsoft.com/office/officeart/2016/7/layout/ChevronBlockProcess"/>
    <dgm:cxn modelId="{AA206ACF-DE40-4E7B-868B-7A7BBC8E119A}" type="presOf" srcId="{90EE1DC4-1CD8-4C89-86DB-263B197DBF5C}" destId="{B3CF07E5-56CC-4633-B009-9758F8211FD8}" srcOrd="0" destOrd="0" presId="urn:microsoft.com/office/officeart/2016/7/layout/ChevronBlockProcess"/>
    <dgm:cxn modelId="{1CB170D2-CC31-401E-AFCD-2FDD06EB0ABA}" type="presOf" srcId="{2C6ECEF3-94BE-4501-A96A-DF5D8FE54084}" destId="{3A95F6E9-915C-4F4E-B8FC-ECF4A082F705}" srcOrd="0" destOrd="0" presId="urn:microsoft.com/office/officeart/2016/7/layout/ChevronBlockProcess"/>
    <dgm:cxn modelId="{916B83D2-0568-4D6B-87E9-3FB93696F76E}" type="presOf" srcId="{63103C09-A45F-4B85-8489-130BFFA8B738}" destId="{6972564D-A0BC-4E3A-B854-828524A342B1}" srcOrd="0" destOrd="0" presId="urn:microsoft.com/office/officeart/2016/7/layout/ChevronBlockProcess"/>
    <dgm:cxn modelId="{94D0D4D8-88A5-4FB1-A934-D7A44D352670}" srcId="{8E596AE7-2E95-49F1-A196-55981327FACA}" destId="{63103C09-A45F-4B85-8489-130BFFA8B738}" srcOrd="0" destOrd="0" parTransId="{E48E3215-EBDC-47CA-A069-133E873DBEC5}" sibTransId="{8692351F-094E-41D6-B4FB-3BAD63437F95}"/>
    <dgm:cxn modelId="{59CEC3E6-AB70-4ED2-8C7B-B7E914B6FAEB}" srcId="{EF6C124A-C32C-4D88-B6DD-3CDEFFC55618}" destId="{B038075F-7899-47D6-958C-0F127091C812}" srcOrd="0" destOrd="0" parTransId="{9680546A-40C8-49B5-AB72-98369DB6B14E}" sibTransId="{E7EFDE69-0A83-4599-8428-6A61088BF957}"/>
    <dgm:cxn modelId="{66C117F2-628E-407A-A6CC-CF800D71C5F8}" type="presOf" srcId="{091E3850-06E5-4BC6-BFB7-908BE2958FE0}" destId="{A869AE40-869E-470A-88BB-2AAD32CD0926}" srcOrd="0" destOrd="0" presId="urn:microsoft.com/office/officeart/2016/7/layout/ChevronBlockProcess"/>
    <dgm:cxn modelId="{6FA3C8FA-8775-4ECC-A99F-359195455E3B}" srcId="{2C6ECEF3-94BE-4501-A96A-DF5D8FE54084}" destId="{6004ADA6-DB7F-4C41-95AD-0F156A9DDC2F}" srcOrd="4" destOrd="0" parTransId="{DA4FA316-53BF-4F08-8B5A-B1666EDE3CDB}" sibTransId="{91F437B8-0118-40CC-B531-E9116D6D2F58}"/>
    <dgm:cxn modelId="{06081A73-A765-4486-B420-C5E2DFA1A47F}" type="presParOf" srcId="{3A95F6E9-915C-4F4E-B8FC-ECF4A082F705}" destId="{89EC8810-E1AC-4805-8B19-F052BE4566E3}" srcOrd="0" destOrd="0" presId="urn:microsoft.com/office/officeart/2016/7/layout/ChevronBlockProcess"/>
    <dgm:cxn modelId="{24B85745-8905-40B8-8CCE-83435C3279ED}" type="presParOf" srcId="{89EC8810-E1AC-4805-8B19-F052BE4566E3}" destId="{A3ED7F87-7B82-4AD4-BE08-CACBB268E7C1}" srcOrd="0" destOrd="0" presId="urn:microsoft.com/office/officeart/2016/7/layout/ChevronBlockProcess"/>
    <dgm:cxn modelId="{19F84C76-F8B8-4472-95D8-1E9F203F9CD9}" type="presParOf" srcId="{89EC8810-E1AC-4805-8B19-F052BE4566E3}" destId="{A869AE40-869E-470A-88BB-2AAD32CD0926}" srcOrd="1" destOrd="0" presId="urn:microsoft.com/office/officeart/2016/7/layout/ChevronBlockProcess"/>
    <dgm:cxn modelId="{4A4FAC5C-76FF-464A-BDE5-07B3A054E352}" type="presParOf" srcId="{3A95F6E9-915C-4F4E-B8FC-ECF4A082F705}" destId="{164CA3EA-A4B2-41EC-ACDF-6C1EDA2943F7}" srcOrd="1" destOrd="0" presId="urn:microsoft.com/office/officeart/2016/7/layout/ChevronBlockProcess"/>
    <dgm:cxn modelId="{7305F419-AD4C-4AFF-9A5B-8404F461E341}" type="presParOf" srcId="{3A95F6E9-915C-4F4E-B8FC-ECF4A082F705}" destId="{7D3F7C00-F586-4CDE-BBF8-BAB7E5A1A987}" srcOrd="2" destOrd="0" presId="urn:microsoft.com/office/officeart/2016/7/layout/ChevronBlockProcess"/>
    <dgm:cxn modelId="{B74D7599-B446-4A9F-AF50-A573D86FDA11}" type="presParOf" srcId="{7D3F7C00-F586-4CDE-BBF8-BAB7E5A1A987}" destId="{7AEF7A68-0333-4F47-A178-73F4911648DD}" srcOrd="0" destOrd="0" presId="urn:microsoft.com/office/officeart/2016/7/layout/ChevronBlockProcess"/>
    <dgm:cxn modelId="{E3D0BFFC-6299-49FA-ADCC-22D6EC9E1335}" type="presParOf" srcId="{7D3F7C00-F586-4CDE-BBF8-BAB7E5A1A987}" destId="{E2182136-3736-4B90-94CB-57A21F3B533D}" srcOrd="1" destOrd="0" presId="urn:microsoft.com/office/officeart/2016/7/layout/ChevronBlockProcess"/>
    <dgm:cxn modelId="{4212C1C4-1489-4D1E-BFA8-4D59DC6E2EF9}" type="presParOf" srcId="{3A95F6E9-915C-4F4E-B8FC-ECF4A082F705}" destId="{D2947C17-0734-4573-9031-FA36404C5A84}" srcOrd="3" destOrd="0" presId="urn:microsoft.com/office/officeart/2016/7/layout/ChevronBlockProcess"/>
    <dgm:cxn modelId="{17A050F6-4142-4F46-8421-35F511B15952}" type="presParOf" srcId="{3A95F6E9-915C-4F4E-B8FC-ECF4A082F705}" destId="{31AE8D47-9140-4050-A2BC-4C057C64D827}" srcOrd="4" destOrd="0" presId="urn:microsoft.com/office/officeart/2016/7/layout/ChevronBlockProcess"/>
    <dgm:cxn modelId="{D3C32B40-0C4C-44FF-8C07-4C8EB9FE08E1}" type="presParOf" srcId="{31AE8D47-9140-4050-A2BC-4C057C64D827}" destId="{5D127B60-1981-4057-86AD-3C18D47D51BD}" srcOrd="0" destOrd="0" presId="urn:microsoft.com/office/officeart/2016/7/layout/ChevronBlockProcess"/>
    <dgm:cxn modelId="{20DAC025-88C2-4749-A09D-25E7261278D8}" type="presParOf" srcId="{31AE8D47-9140-4050-A2BC-4C057C64D827}" destId="{6972564D-A0BC-4E3A-B854-828524A342B1}" srcOrd="1" destOrd="0" presId="urn:microsoft.com/office/officeart/2016/7/layout/ChevronBlockProcess"/>
    <dgm:cxn modelId="{5C019134-7415-429F-9E8E-E3453F657475}" type="presParOf" srcId="{3A95F6E9-915C-4F4E-B8FC-ECF4A082F705}" destId="{E0976DD1-F243-4047-AE4A-957026128316}" srcOrd="5" destOrd="0" presId="urn:microsoft.com/office/officeart/2016/7/layout/ChevronBlockProcess"/>
    <dgm:cxn modelId="{3305DF9E-EE29-4B86-B1B1-B05329003FD2}" type="presParOf" srcId="{3A95F6E9-915C-4F4E-B8FC-ECF4A082F705}" destId="{BCDF11BA-9873-4EFD-B96F-3155F5025974}" srcOrd="6" destOrd="0" presId="urn:microsoft.com/office/officeart/2016/7/layout/ChevronBlockProcess"/>
    <dgm:cxn modelId="{D335DE35-4F81-4356-B934-20DB13BB223E}" type="presParOf" srcId="{BCDF11BA-9873-4EFD-B96F-3155F5025974}" destId="{15FB9697-DE3B-42EE-BC20-2E32D65F0EB7}" srcOrd="0" destOrd="0" presId="urn:microsoft.com/office/officeart/2016/7/layout/ChevronBlockProcess"/>
    <dgm:cxn modelId="{A3739BEE-6161-467F-8853-D90958A5B85F}" type="presParOf" srcId="{BCDF11BA-9873-4EFD-B96F-3155F5025974}" destId="{6781DCE6-98EB-4561-93F7-0A142A7D096F}" srcOrd="1" destOrd="0" presId="urn:microsoft.com/office/officeart/2016/7/layout/ChevronBlockProcess"/>
    <dgm:cxn modelId="{54495928-EAF5-42DA-BB3E-EED45ECA88FD}" type="presParOf" srcId="{3A95F6E9-915C-4F4E-B8FC-ECF4A082F705}" destId="{5AA6D295-B9E7-4CA7-86B6-B046A271BE2C}" srcOrd="7" destOrd="0" presId="urn:microsoft.com/office/officeart/2016/7/layout/ChevronBlockProcess"/>
    <dgm:cxn modelId="{06F90BEF-E77A-4AF8-B206-DA8C59CDFE7C}" type="presParOf" srcId="{3A95F6E9-915C-4F4E-B8FC-ECF4A082F705}" destId="{754EBBFA-AECB-4F36-907C-2E2259787E1F}" srcOrd="8" destOrd="0" presId="urn:microsoft.com/office/officeart/2016/7/layout/ChevronBlockProcess"/>
    <dgm:cxn modelId="{00EF2CAA-6728-4C15-8AB3-9385C00A7080}" type="presParOf" srcId="{754EBBFA-AECB-4F36-907C-2E2259787E1F}" destId="{5BE00C35-AC65-44B7-A2DC-80563B35CAD6}" srcOrd="0" destOrd="0" presId="urn:microsoft.com/office/officeart/2016/7/layout/ChevronBlockProcess"/>
    <dgm:cxn modelId="{116F5C5A-7B48-4BAD-A6CD-16A8C20A970E}" type="presParOf" srcId="{754EBBFA-AECB-4F36-907C-2E2259787E1F}" destId="{B3CF07E5-56CC-4633-B009-9758F8211FD8}"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93A24C-0D30-4483-A104-5C868EB942CD}"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5D1311C6-14A1-44AE-BDD2-63E5380972C9}">
      <dgm:prSet custT="1"/>
      <dgm:spPr/>
      <dgm:t>
        <a:bodyPr/>
        <a:lstStyle/>
        <a:p>
          <a:r>
            <a:rPr lang="en-US" sz="1800" dirty="0"/>
            <a:t>Where are Microsoft 365 groups provisioned?</a:t>
          </a:r>
          <a:endParaRPr lang="nb-NO" sz="1800" dirty="0"/>
        </a:p>
      </dgm:t>
    </dgm:pt>
    <dgm:pt modelId="{8CBB6C85-8726-4D61-B3B8-59F0CEFE72DC}" type="parTrans" cxnId="{8FDF18D3-C12D-4A79-AA62-1FDA9C08712A}">
      <dgm:prSet/>
      <dgm:spPr/>
      <dgm:t>
        <a:bodyPr/>
        <a:lstStyle/>
        <a:p>
          <a:endParaRPr lang="en-US" sz="1800"/>
        </a:p>
      </dgm:t>
    </dgm:pt>
    <dgm:pt modelId="{BB9D639D-A5C2-4FAA-8A90-BCD632FF17F6}" type="sibTrans" cxnId="{8FDF18D3-C12D-4A79-AA62-1FDA9C08712A}">
      <dgm:prSet/>
      <dgm:spPr/>
      <dgm:t>
        <a:bodyPr/>
        <a:lstStyle/>
        <a:p>
          <a:endParaRPr lang="en-US" sz="1800"/>
        </a:p>
      </dgm:t>
    </dgm:pt>
    <dgm:pt modelId="{674C3A62-9575-4F6C-A0DB-EF1380B2B3F1}">
      <dgm:prSet custT="1"/>
      <dgm:spPr/>
      <dgm:t>
        <a:bodyPr/>
        <a:lstStyle/>
        <a:p>
          <a:r>
            <a:rPr lang="en-US" sz="1800" dirty="0"/>
            <a:t>Can an existing classic team site be connected to a Microsoft 365 group?</a:t>
          </a:r>
          <a:endParaRPr lang="nb-NO" sz="1800" dirty="0"/>
        </a:p>
      </dgm:t>
    </dgm:pt>
    <dgm:pt modelId="{1CD701BD-D489-423E-BCE7-20514BECDD02}" type="parTrans" cxnId="{47B0BAD4-8BF8-443D-9BAF-C6DC8D6E34E0}">
      <dgm:prSet/>
      <dgm:spPr/>
      <dgm:t>
        <a:bodyPr/>
        <a:lstStyle/>
        <a:p>
          <a:endParaRPr lang="en-US" sz="1800"/>
        </a:p>
      </dgm:t>
    </dgm:pt>
    <dgm:pt modelId="{4FBCE5EC-60E6-4D02-832A-0D16903E3F87}" type="sibTrans" cxnId="{47B0BAD4-8BF8-443D-9BAF-C6DC8D6E34E0}">
      <dgm:prSet/>
      <dgm:spPr/>
      <dgm:t>
        <a:bodyPr/>
        <a:lstStyle/>
        <a:p>
          <a:endParaRPr lang="en-US" sz="1800"/>
        </a:p>
      </dgm:t>
    </dgm:pt>
    <dgm:pt modelId="{81CCB6F0-C04A-4502-AD84-9DE6E40C53D8}">
      <dgm:prSet custT="1"/>
      <dgm:spPr/>
      <dgm:t>
        <a:bodyPr/>
        <a:lstStyle/>
        <a:p>
          <a:r>
            <a:rPr lang="en-US" sz="1800" dirty="0"/>
            <a:t>Does a Microsoft 365 group include a modern team site?</a:t>
          </a:r>
          <a:endParaRPr lang="nb-NO" sz="1800" dirty="0"/>
        </a:p>
      </dgm:t>
    </dgm:pt>
    <dgm:pt modelId="{3B0A0045-F20C-4CC4-A769-6215C03AE7BB}" type="parTrans" cxnId="{8456D44E-A6C8-4496-B069-27E94A9CDA77}">
      <dgm:prSet/>
      <dgm:spPr/>
      <dgm:t>
        <a:bodyPr/>
        <a:lstStyle/>
        <a:p>
          <a:endParaRPr lang="en-US" sz="1800"/>
        </a:p>
      </dgm:t>
    </dgm:pt>
    <dgm:pt modelId="{084F8F44-92FA-479E-BD85-58096BD5E23B}" type="sibTrans" cxnId="{8456D44E-A6C8-4496-B069-27E94A9CDA77}">
      <dgm:prSet/>
      <dgm:spPr/>
      <dgm:t>
        <a:bodyPr/>
        <a:lstStyle/>
        <a:p>
          <a:endParaRPr lang="en-US" sz="1800"/>
        </a:p>
      </dgm:t>
    </dgm:pt>
    <dgm:pt modelId="{3157B5FA-CF57-4C85-AA7D-545C4379EE07}">
      <dgm:prSet custT="1"/>
      <dgm:spPr/>
      <dgm:t>
        <a:bodyPr/>
        <a:lstStyle/>
        <a:p>
          <a:r>
            <a:rPr lang="en-IN" sz="1800" dirty="0"/>
            <a:t>They are provisioned in Azure AD </a:t>
          </a:r>
          <a:endParaRPr lang="nb-NO" sz="1800" dirty="0"/>
        </a:p>
      </dgm:t>
    </dgm:pt>
    <dgm:pt modelId="{D4DDD74B-726C-419C-B940-F6C50691752E}" type="parTrans" cxnId="{B94467E9-2A46-4EDD-B148-8BDD821218EC}">
      <dgm:prSet/>
      <dgm:spPr/>
      <dgm:t>
        <a:bodyPr/>
        <a:lstStyle/>
        <a:p>
          <a:endParaRPr lang="en-US" sz="1800"/>
        </a:p>
      </dgm:t>
    </dgm:pt>
    <dgm:pt modelId="{D9CF4B81-D64B-4C7B-8AD4-3A7FDA43B357}" type="sibTrans" cxnId="{B94467E9-2A46-4EDD-B148-8BDD821218EC}">
      <dgm:prSet/>
      <dgm:spPr/>
      <dgm:t>
        <a:bodyPr/>
        <a:lstStyle/>
        <a:p>
          <a:endParaRPr lang="en-US" sz="1800"/>
        </a:p>
      </dgm:t>
    </dgm:pt>
    <dgm:pt modelId="{9376E377-3FF7-4E70-908B-C51DC3521C2E}">
      <dgm:prSet custT="1"/>
      <dgm:spPr/>
      <dgm:t>
        <a:bodyPr/>
        <a:lstStyle/>
        <a:p>
          <a:r>
            <a:rPr lang="nb-NO" sz="1800" dirty="0"/>
            <a:t>Yes</a:t>
          </a:r>
        </a:p>
      </dgm:t>
    </dgm:pt>
    <dgm:pt modelId="{0BE5EAFD-AD1D-4D04-8DBC-64DF28DD34B4}" type="parTrans" cxnId="{6E87F923-ABCF-40DE-B9FA-3679FC89DCAA}">
      <dgm:prSet/>
      <dgm:spPr/>
      <dgm:t>
        <a:bodyPr/>
        <a:lstStyle/>
        <a:p>
          <a:endParaRPr lang="en-US" sz="1800"/>
        </a:p>
      </dgm:t>
    </dgm:pt>
    <dgm:pt modelId="{B1410726-F636-44FA-B600-E1809E15C3FA}" type="sibTrans" cxnId="{6E87F923-ABCF-40DE-B9FA-3679FC89DCAA}">
      <dgm:prSet/>
      <dgm:spPr/>
      <dgm:t>
        <a:bodyPr/>
        <a:lstStyle/>
        <a:p>
          <a:endParaRPr lang="en-US" sz="1800"/>
        </a:p>
      </dgm:t>
    </dgm:pt>
    <dgm:pt modelId="{18119D60-FAD5-4037-B8D2-CF857CBF30FF}">
      <dgm:prSet custT="1"/>
      <dgm:spPr/>
      <dgm:t>
        <a:bodyPr/>
        <a:lstStyle/>
        <a:p>
          <a:r>
            <a:rPr lang="en-IN" sz="1800" dirty="0"/>
            <a:t>Yes. All Microsoft 365 groups include a modern team site resource that is used for content (file and OneNote) storage for the group</a:t>
          </a:r>
          <a:endParaRPr lang="nb-NO" sz="1800" dirty="0"/>
        </a:p>
      </dgm:t>
    </dgm:pt>
    <dgm:pt modelId="{A478E263-6E78-478A-AD9E-C70D1FFBE155}" type="parTrans" cxnId="{64415209-401C-47C4-948C-72DA03378511}">
      <dgm:prSet/>
      <dgm:spPr/>
      <dgm:t>
        <a:bodyPr/>
        <a:lstStyle/>
        <a:p>
          <a:endParaRPr lang="en-US" sz="1800"/>
        </a:p>
      </dgm:t>
    </dgm:pt>
    <dgm:pt modelId="{2BCC062E-5BB5-4CFE-AFCF-1F99312846BA}" type="sibTrans" cxnId="{64415209-401C-47C4-948C-72DA03378511}">
      <dgm:prSet/>
      <dgm:spPr/>
      <dgm:t>
        <a:bodyPr/>
        <a:lstStyle/>
        <a:p>
          <a:endParaRPr lang="en-US" sz="1800"/>
        </a:p>
      </dgm:t>
    </dgm:pt>
    <dgm:pt modelId="{A220EF27-29AC-406F-8AF1-38132009D350}" type="pres">
      <dgm:prSet presAssocID="{DB93A24C-0D30-4483-A104-5C868EB942CD}" presName="linear" presStyleCnt="0">
        <dgm:presLayoutVars>
          <dgm:dir/>
          <dgm:animLvl val="lvl"/>
          <dgm:resizeHandles val="exact"/>
        </dgm:presLayoutVars>
      </dgm:prSet>
      <dgm:spPr/>
    </dgm:pt>
    <dgm:pt modelId="{394F7649-1B80-461F-8EB0-F40B6CC9A96A}" type="pres">
      <dgm:prSet presAssocID="{5D1311C6-14A1-44AE-BDD2-63E5380972C9}" presName="parentLin" presStyleCnt="0"/>
      <dgm:spPr/>
    </dgm:pt>
    <dgm:pt modelId="{9E2E18AA-4FD5-4F7B-9D0B-0E1EE6726E9E}" type="pres">
      <dgm:prSet presAssocID="{5D1311C6-14A1-44AE-BDD2-63E5380972C9}" presName="parentLeftMargin" presStyleLbl="node1" presStyleIdx="0" presStyleCnt="3"/>
      <dgm:spPr/>
    </dgm:pt>
    <dgm:pt modelId="{4A9931AB-B35D-4E2B-8985-DB46BBC8436A}" type="pres">
      <dgm:prSet presAssocID="{5D1311C6-14A1-44AE-BDD2-63E5380972C9}" presName="parentText" presStyleLbl="node1" presStyleIdx="0" presStyleCnt="3">
        <dgm:presLayoutVars>
          <dgm:chMax val="0"/>
          <dgm:bulletEnabled val="1"/>
        </dgm:presLayoutVars>
      </dgm:prSet>
      <dgm:spPr/>
    </dgm:pt>
    <dgm:pt modelId="{3C4A5D29-16B4-4D21-82B9-CADD9C7E8969}" type="pres">
      <dgm:prSet presAssocID="{5D1311C6-14A1-44AE-BDD2-63E5380972C9}" presName="negativeSpace" presStyleCnt="0"/>
      <dgm:spPr/>
    </dgm:pt>
    <dgm:pt modelId="{0F8DA3D3-CF96-4759-ABBE-B7DC05A656C6}" type="pres">
      <dgm:prSet presAssocID="{5D1311C6-14A1-44AE-BDD2-63E5380972C9}" presName="childText" presStyleLbl="conFgAcc1" presStyleIdx="0" presStyleCnt="3">
        <dgm:presLayoutVars>
          <dgm:bulletEnabled val="1"/>
        </dgm:presLayoutVars>
      </dgm:prSet>
      <dgm:spPr/>
    </dgm:pt>
    <dgm:pt modelId="{B01B922C-4617-4338-A6AC-BA5EBEC14189}" type="pres">
      <dgm:prSet presAssocID="{BB9D639D-A5C2-4FAA-8A90-BCD632FF17F6}" presName="spaceBetweenRectangles" presStyleCnt="0"/>
      <dgm:spPr/>
    </dgm:pt>
    <dgm:pt modelId="{CD47BE5B-7BFB-4AC2-A685-1B6195A26365}" type="pres">
      <dgm:prSet presAssocID="{674C3A62-9575-4F6C-A0DB-EF1380B2B3F1}" presName="parentLin" presStyleCnt="0"/>
      <dgm:spPr/>
    </dgm:pt>
    <dgm:pt modelId="{DC6B80F8-F8DD-479E-8CEF-2061EA1B2B98}" type="pres">
      <dgm:prSet presAssocID="{674C3A62-9575-4F6C-A0DB-EF1380B2B3F1}" presName="parentLeftMargin" presStyleLbl="node1" presStyleIdx="0" presStyleCnt="3"/>
      <dgm:spPr/>
    </dgm:pt>
    <dgm:pt modelId="{04A15A41-C9BB-4F7B-9DA1-5B88A154FEF3}" type="pres">
      <dgm:prSet presAssocID="{674C3A62-9575-4F6C-A0DB-EF1380B2B3F1}" presName="parentText" presStyleLbl="node1" presStyleIdx="1" presStyleCnt="3">
        <dgm:presLayoutVars>
          <dgm:chMax val="0"/>
          <dgm:bulletEnabled val="1"/>
        </dgm:presLayoutVars>
      </dgm:prSet>
      <dgm:spPr/>
    </dgm:pt>
    <dgm:pt modelId="{2D03479D-8773-4A29-BB6A-EBDC4E84B82C}" type="pres">
      <dgm:prSet presAssocID="{674C3A62-9575-4F6C-A0DB-EF1380B2B3F1}" presName="negativeSpace" presStyleCnt="0"/>
      <dgm:spPr/>
    </dgm:pt>
    <dgm:pt modelId="{0A03798F-D8EE-44CD-9E13-6A2434FA00FE}" type="pres">
      <dgm:prSet presAssocID="{674C3A62-9575-4F6C-A0DB-EF1380B2B3F1}" presName="childText" presStyleLbl="conFgAcc1" presStyleIdx="1" presStyleCnt="3">
        <dgm:presLayoutVars>
          <dgm:bulletEnabled val="1"/>
        </dgm:presLayoutVars>
      </dgm:prSet>
      <dgm:spPr/>
    </dgm:pt>
    <dgm:pt modelId="{1FFFA27F-D58A-4610-9A69-AD9A3B1BFF3B}" type="pres">
      <dgm:prSet presAssocID="{4FBCE5EC-60E6-4D02-832A-0D16903E3F87}" presName="spaceBetweenRectangles" presStyleCnt="0"/>
      <dgm:spPr/>
    </dgm:pt>
    <dgm:pt modelId="{FCB83817-BB49-4D13-9A9A-B201A2109BB2}" type="pres">
      <dgm:prSet presAssocID="{81CCB6F0-C04A-4502-AD84-9DE6E40C53D8}" presName="parentLin" presStyleCnt="0"/>
      <dgm:spPr/>
    </dgm:pt>
    <dgm:pt modelId="{26F868AA-57F6-4DE7-96C6-4503DA33BB5E}" type="pres">
      <dgm:prSet presAssocID="{81CCB6F0-C04A-4502-AD84-9DE6E40C53D8}" presName="parentLeftMargin" presStyleLbl="node1" presStyleIdx="1" presStyleCnt="3"/>
      <dgm:spPr/>
    </dgm:pt>
    <dgm:pt modelId="{A7BBB0E7-737D-478F-98F7-C261B027C730}" type="pres">
      <dgm:prSet presAssocID="{81CCB6F0-C04A-4502-AD84-9DE6E40C53D8}" presName="parentText" presStyleLbl="node1" presStyleIdx="2" presStyleCnt="3">
        <dgm:presLayoutVars>
          <dgm:chMax val="0"/>
          <dgm:bulletEnabled val="1"/>
        </dgm:presLayoutVars>
      </dgm:prSet>
      <dgm:spPr/>
    </dgm:pt>
    <dgm:pt modelId="{9FB8D552-E46B-4B09-BE59-0CEA87948F3A}" type="pres">
      <dgm:prSet presAssocID="{81CCB6F0-C04A-4502-AD84-9DE6E40C53D8}" presName="negativeSpace" presStyleCnt="0"/>
      <dgm:spPr/>
    </dgm:pt>
    <dgm:pt modelId="{D9350281-F26D-484A-8B58-7121896F6C0C}" type="pres">
      <dgm:prSet presAssocID="{81CCB6F0-C04A-4502-AD84-9DE6E40C53D8}" presName="childText" presStyleLbl="conFgAcc1" presStyleIdx="2" presStyleCnt="3">
        <dgm:presLayoutVars>
          <dgm:bulletEnabled val="1"/>
        </dgm:presLayoutVars>
      </dgm:prSet>
      <dgm:spPr/>
    </dgm:pt>
  </dgm:ptLst>
  <dgm:cxnLst>
    <dgm:cxn modelId="{F551B404-6BA9-4048-8AB8-D3AD2AB1E299}" type="presOf" srcId="{18119D60-FAD5-4037-B8D2-CF857CBF30FF}" destId="{D9350281-F26D-484A-8B58-7121896F6C0C}" srcOrd="0" destOrd="0" presId="urn:microsoft.com/office/officeart/2005/8/layout/list1"/>
    <dgm:cxn modelId="{64415209-401C-47C4-948C-72DA03378511}" srcId="{81CCB6F0-C04A-4502-AD84-9DE6E40C53D8}" destId="{18119D60-FAD5-4037-B8D2-CF857CBF30FF}" srcOrd="0" destOrd="0" parTransId="{A478E263-6E78-478A-AD9E-C70D1FFBE155}" sibTransId="{2BCC062E-5BB5-4CFE-AFCF-1F99312846BA}"/>
    <dgm:cxn modelId="{50ACEC1D-51F0-4F5B-9F23-DE9F4648FA8E}" type="presOf" srcId="{DB93A24C-0D30-4483-A104-5C868EB942CD}" destId="{A220EF27-29AC-406F-8AF1-38132009D350}" srcOrd="0" destOrd="0" presId="urn:microsoft.com/office/officeart/2005/8/layout/list1"/>
    <dgm:cxn modelId="{6E87F923-ABCF-40DE-B9FA-3679FC89DCAA}" srcId="{674C3A62-9575-4F6C-A0DB-EF1380B2B3F1}" destId="{9376E377-3FF7-4E70-908B-C51DC3521C2E}" srcOrd="0" destOrd="0" parTransId="{0BE5EAFD-AD1D-4D04-8DBC-64DF28DD34B4}" sibTransId="{B1410726-F636-44FA-B600-E1809E15C3FA}"/>
    <dgm:cxn modelId="{847F7E60-CDC0-4A38-8DAE-AB9E2CDDB4B0}" type="presOf" srcId="{81CCB6F0-C04A-4502-AD84-9DE6E40C53D8}" destId="{26F868AA-57F6-4DE7-96C6-4503DA33BB5E}" srcOrd="0" destOrd="0" presId="urn:microsoft.com/office/officeart/2005/8/layout/list1"/>
    <dgm:cxn modelId="{A612FB41-AF56-467B-82AF-F5CE0037C0C5}" type="presOf" srcId="{5D1311C6-14A1-44AE-BDD2-63E5380972C9}" destId="{9E2E18AA-4FD5-4F7B-9D0B-0E1EE6726E9E}" srcOrd="0" destOrd="0" presId="urn:microsoft.com/office/officeart/2005/8/layout/list1"/>
    <dgm:cxn modelId="{7028F64D-FA69-4693-BF14-919B2508F3F1}" type="presOf" srcId="{81CCB6F0-C04A-4502-AD84-9DE6E40C53D8}" destId="{A7BBB0E7-737D-478F-98F7-C261B027C730}" srcOrd="1" destOrd="0" presId="urn:microsoft.com/office/officeart/2005/8/layout/list1"/>
    <dgm:cxn modelId="{8456D44E-A6C8-4496-B069-27E94A9CDA77}" srcId="{DB93A24C-0D30-4483-A104-5C868EB942CD}" destId="{81CCB6F0-C04A-4502-AD84-9DE6E40C53D8}" srcOrd="2" destOrd="0" parTransId="{3B0A0045-F20C-4CC4-A769-6215C03AE7BB}" sibTransId="{084F8F44-92FA-479E-BD85-58096BD5E23B}"/>
    <dgm:cxn modelId="{A673C285-276C-4BE7-A5EF-91C5B071CA33}" type="presOf" srcId="{9376E377-3FF7-4E70-908B-C51DC3521C2E}" destId="{0A03798F-D8EE-44CD-9E13-6A2434FA00FE}" srcOrd="0" destOrd="0" presId="urn:microsoft.com/office/officeart/2005/8/layout/list1"/>
    <dgm:cxn modelId="{8577148A-50B1-4ACB-9DD0-676D40553A70}" type="presOf" srcId="{5D1311C6-14A1-44AE-BDD2-63E5380972C9}" destId="{4A9931AB-B35D-4E2B-8985-DB46BBC8436A}" srcOrd="1" destOrd="0" presId="urn:microsoft.com/office/officeart/2005/8/layout/list1"/>
    <dgm:cxn modelId="{74C3129F-F0AE-4910-88F8-A3740C2374D7}" type="presOf" srcId="{3157B5FA-CF57-4C85-AA7D-545C4379EE07}" destId="{0F8DA3D3-CF96-4759-ABBE-B7DC05A656C6}" srcOrd="0" destOrd="0" presId="urn:microsoft.com/office/officeart/2005/8/layout/list1"/>
    <dgm:cxn modelId="{BFC2C2C9-94C7-472A-8DCD-EA516F6C888F}" type="presOf" srcId="{674C3A62-9575-4F6C-A0DB-EF1380B2B3F1}" destId="{DC6B80F8-F8DD-479E-8CEF-2061EA1B2B98}" srcOrd="0" destOrd="0" presId="urn:microsoft.com/office/officeart/2005/8/layout/list1"/>
    <dgm:cxn modelId="{8FDF18D3-C12D-4A79-AA62-1FDA9C08712A}" srcId="{DB93A24C-0D30-4483-A104-5C868EB942CD}" destId="{5D1311C6-14A1-44AE-BDD2-63E5380972C9}" srcOrd="0" destOrd="0" parTransId="{8CBB6C85-8726-4D61-B3B8-59F0CEFE72DC}" sibTransId="{BB9D639D-A5C2-4FAA-8A90-BCD632FF17F6}"/>
    <dgm:cxn modelId="{47B0BAD4-8BF8-443D-9BAF-C6DC8D6E34E0}" srcId="{DB93A24C-0D30-4483-A104-5C868EB942CD}" destId="{674C3A62-9575-4F6C-A0DB-EF1380B2B3F1}" srcOrd="1" destOrd="0" parTransId="{1CD701BD-D489-423E-BCE7-20514BECDD02}" sibTransId="{4FBCE5EC-60E6-4D02-832A-0D16903E3F87}"/>
    <dgm:cxn modelId="{4B130DE2-FB2E-4D0A-8046-F14525568FAB}" type="presOf" srcId="{674C3A62-9575-4F6C-A0DB-EF1380B2B3F1}" destId="{04A15A41-C9BB-4F7B-9DA1-5B88A154FEF3}" srcOrd="1" destOrd="0" presId="urn:microsoft.com/office/officeart/2005/8/layout/list1"/>
    <dgm:cxn modelId="{B94467E9-2A46-4EDD-B148-8BDD821218EC}" srcId="{5D1311C6-14A1-44AE-BDD2-63E5380972C9}" destId="{3157B5FA-CF57-4C85-AA7D-545C4379EE07}" srcOrd="0" destOrd="0" parTransId="{D4DDD74B-726C-419C-B940-F6C50691752E}" sibTransId="{D9CF4B81-D64B-4C7B-8AD4-3A7FDA43B357}"/>
    <dgm:cxn modelId="{1FE926F6-D95C-4108-9EE2-A2D75BFCD3E4}" type="presParOf" srcId="{A220EF27-29AC-406F-8AF1-38132009D350}" destId="{394F7649-1B80-461F-8EB0-F40B6CC9A96A}" srcOrd="0" destOrd="0" presId="urn:microsoft.com/office/officeart/2005/8/layout/list1"/>
    <dgm:cxn modelId="{8E5AABD2-8D9F-462B-8E47-573FA3CFEFBF}" type="presParOf" srcId="{394F7649-1B80-461F-8EB0-F40B6CC9A96A}" destId="{9E2E18AA-4FD5-4F7B-9D0B-0E1EE6726E9E}" srcOrd="0" destOrd="0" presId="urn:microsoft.com/office/officeart/2005/8/layout/list1"/>
    <dgm:cxn modelId="{A9AFC2C9-6BF1-4224-B1F3-50928A6E512B}" type="presParOf" srcId="{394F7649-1B80-461F-8EB0-F40B6CC9A96A}" destId="{4A9931AB-B35D-4E2B-8985-DB46BBC8436A}" srcOrd="1" destOrd="0" presId="urn:microsoft.com/office/officeart/2005/8/layout/list1"/>
    <dgm:cxn modelId="{6C703874-47AB-4F85-BB1D-114F7508B84D}" type="presParOf" srcId="{A220EF27-29AC-406F-8AF1-38132009D350}" destId="{3C4A5D29-16B4-4D21-82B9-CADD9C7E8969}" srcOrd="1" destOrd="0" presId="urn:microsoft.com/office/officeart/2005/8/layout/list1"/>
    <dgm:cxn modelId="{ABF068DE-05F1-4FA5-A03D-8A84D1DAC7F6}" type="presParOf" srcId="{A220EF27-29AC-406F-8AF1-38132009D350}" destId="{0F8DA3D3-CF96-4759-ABBE-B7DC05A656C6}" srcOrd="2" destOrd="0" presId="urn:microsoft.com/office/officeart/2005/8/layout/list1"/>
    <dgm:cxn modelId="{2C154853-C5A3-4CE6-BED3-3AA1D95FE67C}" type="presParOf" srcId="{A220EF27-29AC-406F-8AF1-38132009D350}" destId="{B01B922C-4617-4338-A6AC-BA5EBEC14189}" srcOrd="3" destOrd="0" presId="urn:microsoft.com/office/officeart/2005/8/layout/list1"/>
    <dgm:cxn modelId="{3F29E3CF-28F2-4C50-9468-D05ABFB074E9}" type="presParOf" srcId="{A220EF27-29AC-406F-8AF1-38132009D350}" destId="{CD47BE5B-7BFB-4AC2-A685-1B6195A26365}" srcOrd="4" destOrd="0" presId="urn:microsoft.com/office/officeart/2005/8/layout/list1"/>
    <dgm:cxn modelId="{390389E0-47BB-49C0-BA7F-7104544D9064}" type="presParOf" srcId="{CD47BE5B-7BFB-4AC2-A685-1B6195A26365}" destId="{DC6B80F8-F8DD-479E-8CEF-2061EA1B2B98}" srcOrd="0" destOrd="0" presId="urn:microsoft.com/office/officeart/2005/8/layout/list1"/>
    <dgm:cxn modelId="{211DCE91-3E35-40EF-9962-5FE5817FFEF8}" type="presParOf" srcId="{CD47BE5B-7BFB-4AC2-A685-1B6195A26365}" destId="{04A15A41-C9BB-4F7B-9DA1-5B88A154FEF3}" srcOrd="1" destOrd="0" presId="urn:microsoft.com/office/officeart/2005/8/layout/list1"/>
    <dgm:cxn modelId="{D577392D-F6AA-4808-A0A6-5409C6B17DFA}" type="presParOf" srcId="{A220EF27-29AC-406F-8AF1-38132009D350}" destId="{2D03479D-8773-4A29-BB6A-EBDC4E84B82C}" srcOrd="5" destOrd="0" presId="urn:microsoft.com/office/officeart/2005/8/layout/list1"/>
    <dgm:cxn modelId="{F8234872-FC5B-4F2F-8AB8-97DA2355AE82}" type="presParOf" srcId="{A220EF27-29AC-406F-8AF1-38132009D350}" destId="{0A03798F-D8EE-44CD-9E13-6A2434FA00FE}" srcOrd="6" destOrd="0" presId="urn:microsoft.com/office/officeart/2005/8/layout/list1"/>
    <dgm:cxn modelId="{55ED0AD3-9087-42E2-ADA8-80BCFD05A6F9}" type="presParOf" srcId="{A220EF27-29AC-406F-8AF1-38132009D350}" destId="{1FFFA27F-D58A-4610-9A69-AD9A3B1BFF3B}" srcOrd="7" destOrd="0" presId="urn:microsoft.com/office/officeart/2005/8/layout/list1"/>
    <dgm:cxn modelId="{A1629693-104A-4E22-82E6-AA1586623BAD}" type="presParOf" srcId="{A220EF27-29AC-406F-8AF1-38132009D350}" destId="{FCB83817-BB49-4D13-9A9A-B201A2109BB2}" srcOrd="8" destOrd="0" presId="urn:microsoft.com/office/officeart/2005/8/layout/list1"/>
    <dgm:cxn modelId="{2F60F0F6-B062-495B-B0FA-D94FF2F1878D}" type="presParOf" srcId="{FCB83817-BB49-4D13-9A9A-B201A2109BB2}" destId="{26F868AA-57F6-4DE7-96C6-4503DA33BB5E}" srcOrd="0" destOrd="0" presId="urn:microsoft.com/office/officeart/2005/8/layout/list1"/>
    <dgm:cxn modelId="{281E2CDF-9288-4F24-93F0-86C7E1FBE6E8}" type="presParOf" srcId="{FCB83817-BB49-4D13-9A9A-B201A2109BB2}" destId="{A7BBB0E7-737D-478F-98F7-C261B027C730}" srcOrd="1" destOrd="0" presId="urn:microsoft.com/office/officeart/2005/8/layout/list1"/>
    <dgm:cxn modelId="{27001E6E-9143-4DA8-85F5-FC1D01477BBF}" type="presParOf" srcId="{A220EF27-29AC-406F-8AF1-38132009D350}" destId="{9FB8D552-E46B-4B09-BE59-0CEA87948F3A}" srcOrd="9" destOrd="0" presId="urn:microsoft.com/office/officeart/2005/8/layout/list1"/>
    <dgm:cxn modelId="{0AA73A56-8247-4017-9C7D-E160707C6811}" type="presParOf" srcId="{A220EF27-29AC-406F-8AF1-38132009D350}" destId="{D9350281-F26D-484A-8B58-7121896F6C0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2EA78-9600-40E6-999D-B7ED9821B2F1}">
      <dsp:nvSpPr>
        <dsp:cNvPr id="0" name=""/>
        <dsp:cNvSpPr/>
      </dsp:nvSpPr>
      <dsp:spPr>
        <a:xfrm>
          <a:off x="0" y="157652"/>
          <a:ext cx="6648484" cy="633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Two options to connect to a Microsoft 365 Group:</a:t>
          </a:r>
        </a:p>
      </dsp:txBody>
      <dsp:txXfrm>
        <a:off x="0" y="157652"/>
        <a:ext cx="6648484" cy="633600"/>
      </dsp:txXfrm>
    </dsp:sp>
    <dsp:sp modelId="{7294181C-C0A2-4DCC-9DC0-DC9B13D2B35B}">
      <dsp:nvSpPr>
        <dsp:cNvPr id="0" name=""/>
        <dsp:cNvSpPr/>
      </dsp:nvSpPr>
      <dsp:spPr>
        <a:xfrm>
          <a:off x="0" y="791252"/>
          <a:ext cx="6648484" cy="374418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You can have each site owner do this on their behalf by using a wizard that can be launched from the user interface.</a:t>
          </a:r>
        </a:p>
        <a:p>
          <a:pPr marL="228600" lvl="1" indent="-228600" algn="l" defTabSz="977900">
            <a:lnSpc>
              <a:spcPct val="90000"/>
            </a:lnSpc>
            <a:spcBef>
              <a:spcPct val="0"/>
            </a:spcBef>
            <a:spcAft>
              <a:spcPct val="15000"/>
            </a:spcAft>
            <a:buChar char="•"/>
          </a:pPr>
          <a:r>
            <a:rPr lang="en-US" sz="2200" kern="1200"/>
            <a:t>You can perform a bulk operation (known as a </a:t>
          </a:r>
          <a:r>
            <a:rPr lang="en-US" sz="2200" b="1" kern="1200"/>
            <a:t>group-connection</a:t>
          </a:r>
          <a:r>
            <a:rPr lang="en-US" sz="2200" kern="1200"/>
            <a:t>) in which you connect a Microsoft 365 group to a series of sites at one time. This option is preferred for enterprise customers because it enables you to control the configuration (public/private, site classification, alias name).</a:t>
          </a:r>
        </a:p>
      </dsp:txBody>
      <dsp:txXfrm>
        <a:off x="0" y="791252"/>
        <a:ext cx="6648484" cy="3744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CDC1C-F9D2-4065-B0FC-C05E733C481A}">
      <dsp:nvSpPr>
        <dsp:cNvPr id="0" name=""/>
        <dsp:cNvSpPr/>
      </dsp:nvSpPr>
      <dsp:spPr>
        <a:xfrm>
          <a:off x="2656" y="966148"/>
          <a:ext cx="2364220" cy="94568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Modernize Classic Sites Guide</a:t>
          </a:r>
        </a:p>
      </dsp:txBody>
      <dsp:txXfrm>
        <a:off x="475500" y="966148"/>
        <a:ext cx="1418532" cy="945688"/>
      </dsp:txXfrm>
    </dsp:sp>
    <dsp:sp modelId="{DFA4164E-45C1-4F18-80E8-1247ECDECD50}">
      <dsp:nvSpPr>
        <dsp:cNvPr id="0" name=""/>
        <dsp:cNvSpPr/>
      </dsp:nvSpPr>
      <dsp:spPr>
        <a:xfrm>
          <a:off x="2130454" y="966148"/>
          <a:ext cx="2364220" cy="94568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Connect to a Microsoft 365 group</a:t>
          </a:r>
        </a:p>
      </dsp:txBody>
      <dsp:txXfrm>
        <a:off x="2603298" y="966148"/>
        <a:ext cx="1418532" cy="945688"/>
      </dsp:txXfrm>
    </dsp:sp>
    <dsp:sp modelId="{CCB257C7-717F-4B22-9AD4-7BBC06A77E17}">
      <dsp:nvSpPr>
        <dsp:cNvPr id="0" name=""/>
        <dsp:cNvSpPr/>
      </dsp:nvSpPr>
      <dsp:spPr>
        <a:xfrm>
          <a:off x="4258252" y="966148"/>
          <a:ext cx="2364220" cy="94568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Modernize site branding</a:t>
          </a:r>
        </a:p>
      </dsp:txBody>
      <dsp:txXfrm>
        <a:off x="4731096" y="966148"/>
        <a:ext cx="1418532" cy="945688"/>
      </dsp:txXfrm>
    </dsp:sp>
    <dsp:sp modelId="{773EFD9B-D71D-4463-9B59-9337CD2713EF}">
      <dsp:nvSpPr>
        <dsp:cNvPr id="0" name=""/>
        <dsp:cNvSpPr/>
      </dsp:nvSpPr>
      <dsp:spPr>
        <a:xfrm>
          <a:off x="6386050" y="966148"/>
          <a:ext cx="2364220" cy="94568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Transform site pages</a:t>
          </a:r>
        </a:p>
      </dsp:txBody>
      <dsp:txXfrm>
        <a:off x="6858894" y="966148"/>
        <a:ext cx="1418532" cy="945688"/>
      </dsp:txXfrm>
    </dsp:sp>
    <dsp:sp modelId="{972B8B56-93D6-4F10-A299-06329856CAD1}">
      <dsp:nvSpPr>
        <dsp:cNvPr id="0" name=""/>
        <dsp:cNvSpPr/>
      </dsp:nvSpPr>
      <dsp:spPr>
        <a:xfrm>
          <a:off x="8513848" y="966148"/>
          <a:ext cx="2364220" cy="94568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Connect to a Microsoft Team</a:t>
          </a:r>
        </a:p>
      </dsp:txBody>
      <dsp:txXfrm>
        <a:off x="8986692" y="966148"/>
        <a:ext cx="1418532" cy="945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72A-7FE5-4AAB-9A97-A28AD5EEF074}">
      <dsp:nvSpPr>
        <dsp:cNvPr id="0" name=""/>
        <dsp:cNvSpPr/>
      </dsp:nvSpPr>
      <dsp:spPr>
        <a:xfrm>
          <a:off x="0" y="0"/>
          <a:ext cx="11578821" cy="739550"/>
        </a:xfrm>
        <a:prstGeom prst="rect">
          <a:avLst/>
        </a:prstGeom>
        <a:solidFill>
          <a:schemeClr val="tx2">
            <a:lumMod val="5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Tools to Modernize</a:t>
          </a:r>
          <a:endParaRPr lang="es-MX" sz="3200" kern="1200" dirty="0"/>
        </a:p>
      </dsp:txBody>
      <dsp:txXfrm>
        <a:off x="0" y="0"/>
        <a:ext cx="11578821" cy="739550"/>
      </dsp:txXfrm>
    </dsp:sp>
    <dsp:sp modelId="{865C50AB-4E94-42A2-8F27-F6ECF20ACFE3}">
      <dsp:nvSpPr>
        <dsp:cNvPr id="0" name=""/>
        <dsp:cNvSpPr/>
      </dsp:nvSpPr>
      <dsp:spPr>
        <a:xfrm>
          <a:off x="5653" y="739550"/>
          <a:ext cx="3855837" cy="15530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effectLst/>
              <a:latin typeface="Segoe UI" panose="020B0502040204020203" pitchFamily="34" charset="0"/>
            </a:rPr>
            <a:t>To maximize the use of the modern user interface for your site pages and list and library pages, see </a:t>
          </a:r>
          <a:r>
            <a:rPr lang="en-US" sz="1800" b="0" i="0" u="none" strike="noStrike" kern="1200" dirty="0">
              <a:effectLst/>
              <a:latin typeface="Segoe UI" panose="020B0502040204020203" pitchFamily="34" charset="0"/>
              <a:hlinkClick xmlns:r="http://schemas.openxmlformats.org/officeDocument/2006/relationships" r:id="rId1">
                <a:extLst>
                  <a:ext uri="{A12FA001-AC4F-418D-AE19-62706E023703}">
                    <ahyp:hlinkClr xmlns:ahyp="http://schemas.microsoft.com/office/drawing/2018/hyperlinkcolor" val="tx"/>
                  </a:ext>
                </a:extLst>
              </a:hlinkClick>
            </a:rPr>
            <a:t>Modernize the user interface</a:t>
          </a:r>
          <a:r>
            <a:rPr lang="en-US" sz="1800" b="0" i="0" kern="1200" dirty="0">
              <a:effectLst/>
              <a:latin typeface="Segoe UI" panose="020B0502040204020203" pitchFamily="34" charset="0"/>
            </a:rPr>
            <a:t>.</a:t>
          </a:r>
          <a:endParaRPr lang="es-MX" sz="1800" kern="1200" dirty="0"/>
        </a:p>
      </dsp:txBody>
      <dsp:txXfrm>
        <a:off x="5653" y="739550"/>
        <a:ext cx="3855837" cy="1553055"/>
      </dsp:txXfrm>
    </dsp:sp>
    <dsp:sp modelId="{C2D03AB6-9459-4870-8A50-05182142BD7A}">
      <dsp:nvSpPr>
        <dsp:cNvPr id="0" name=""/>
        <dsp:cNvSpPr/>
      </dsp:nvSpPr>
      <dsp:spPr>
        <a:xfrm>
          <a:off x="3861491" y="739550"/>
          <a:ext cx="3855837" cy="15530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effectLst/>
              <a:latin typeface="Segoe UI" panose="020B0502040204020203" pitchFamily="34" charset="0"/>
            </a:rPr>
            <a:t>To learn more about how to unblock your lists and libraries when using the modern user interface, see </a:t>
          </a:r>
          <a:r>
            <a:rPr lang="en-US" sz="1800" b="0" i="0" u="none" strike="noStrike" kern="1200">
              <a:effectLst/>
              <a:latin typeface="Segoe UI" panose="020B0502040204020203" pitchFamily="34" charset="0"/>
              <a:hlinkClick xmlns:r="http://schemas.openxmlformats.org/officeDocument/2006/relationships" r:id="rId2">
                <a:extLst>
                  <a:ext uri="{A12FA001-AC4F-418D-AE19-62706E023703}">
                    <ahyp:hlinkClr xmlns:ahyp="http://schemas.microsoft.com/office/drawing/2018/hyperlinkcolor" val="tx"/>
                  </a:ext>
                </a:extLst>
              </a:hlinkClick>
            </a:rPr>
            <a:t>Maximize use of modern lists and libraries</a:t>
          </a:r>
          <a:r>
            <a:rPr lang="en-US" sz="1800" b="0" i="0" kern="1200">
              <a:effectLst/>
              <a:latin typeface="Segoe UI" panose="020B0502040204020203" pitchFamily="34" charset="0"/>
            </a:rPr>
            <a:t>.</a:t>
          </a:r>
          <a:endParaRPr lang="es-MX" sz="1800" kern="1200" dirty="0"/>
        </a:p>
      </dsp:txBody>
      <dsp:txXfrm>
        <a:off x="3861491" y="739550"/>
        <a:ext cx="3855837" cy="1553055"/>
      </dsp:txXfrm>
    </dsp:sp>
    <dsp:sp modelId="{1DD2170B-2C66-4F44-BDAC-5D5DDA8CD901}">
      <dsp:nvSpPr>
        <dsp:cNvPr id="0" name=""/>
        <dsp:cNvSpPr/>
      </dsp:nvSpPr>
      <dsp:spPr>
        <a:xfrm>
          <a:off x="7717329" y="739550"/>
          <a:ext cx="3855837" cy="15530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effectLst/>
              <a:latin typeface="Segoe UI" panose="020B0502040204020203" pitchFamily="34" charset="0"/>
            </a:rPr>
            <a:t>You will also need to modernize your customizations as explained in </a:t>
          </a:r>
          <a:r>
            <a:rPr lang="en-US" sz="1800" b="0" i="0" u="none" strike="noStrike" kern="1200">
              <a:effectLst/>
              <a:latin typeface="Segoe UI" panose="020B0502040204020203" pitchFamily="34" charset="0"/>
              <a:hlinkClick xmlns:r="http://schemas.openxmlformats.org/officeDocument/2006/relationships" r:id="rId3">
                <a:extLst>
                  <a:ext uri="{A12FA001-AC4F-418D-AE19-62706E023703}">
                    <ahyp:hlinkClr xmlns:ahyp="http://schemas.microsoft.com/office/drawing/2018/hyperlinkcolor" val="tx"/>
                  </a:ext>
                </a:extLst>
              </a:hlinkClick>
            </a:rPr>
            <a:t>Modernize customizations</a:t>
          </a:r>
          <a:r>
            <a:rPr lang="en-US" sz="1800" b="0" i="0" kern="1200">
              <a:effectLst/>
              <a:latin typeface="Segoe UI" panose="020B0502040204020203" pitchFamily="34" charset="0"/>
            </a:rPr>
            <a:t>.</a:t>
          </a:r>
          <a:endParaRPr lang="es-MX" sz="1800" kern="1200" dirty="0"/>
        </a:p>
      </dsp:txBody>
      <dsp:txXfrm>
        <a:off x="7717329" y="739550"/>
        <a:ext cx="3855837" cy="1553055"/>
      </dsp:txXfrm>
    </dsp:sp>
    <dsp:sp modelId="{8F94B34D-F173-4668-90D7-14A54EEA8E14}">
      <dsp:nvSpPr>
        <dsp:cNvPr id="0" name=""/>
        <dsp:cNvSpPr/>
      </dsp:nvSpPr>
      <dsp:spPr>
        <a:xfrm>
          <a:off x="0" y="2292606"/>
          <a:ext cx="11578821" cy="172561"/>
        </a:xfrm>
        <a:prstGeom prst="rect">
          <a:avLst/>
        </a:prstGeom>
        <a:solidFill>
          <a:schemeClr val="tx2">
            <a:lumMod val="5000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D7F87-7B82-4AD4-BE08-CACBB268E7C1}">
      <dsp:nvSpPr>
        <dsp:cNvPr id="0" name=""/>
        <dsp:cNvSpPr/>
      </dsp:nvSpPr>
      <dsp:spPr>
        <a:xfrm>
          <a:off x="9187" y="374096"/>
          <a:ext cx="2215950" cy="664785"/>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83" tIns="82083" rIns="82083" bIns="82083" numCol="1" spcCol="1270" anchor="ctr" anchorCtr="0">
          <a:noAutofit/>
        </a:bodyPr>
        <a:lstStyle/>
        <a:p>
          <a:pPr marL="0" lvl="0" indent="0" algn="ctr" defTabSz="1244600">
            <a:lnSpc>
              <a:spcPct val="90000"/>
            </a:lnSpc>
            <a:spcBef>
              <a:spcPct val="0"/>
            </a:spcBef>
            <a:spcAft>
              <a:spcPct val="35000"/>
            </a:spcAft>
            <a:buNone/>
          </a:pPr>
          <a:r>
            <a:rPr lang="en-US" sz="2800" kern="1200" dirty="0"/>
            <a:t>Replace</a:t>
          </a:r>
        </a:p>
      </dsp:txBody>
      <dsp:txXfrm>
        <a:off x="208623" y="374096"/>
        <a:ext cx="1817079" cy="664785"/>
      </dsp:txXfrm>
    </dsp:sp>
    <dsp:sp modelId="{A869AE40-869E-470A-88BB-2AAD32CD0926}">
      <dsp:nvSpPr>
        <dsp:cNvPr id="0" name=""/>
        <dsp:cNvSpPr/>
      </dsp:nvSpPr>
      <dsp:spPr>
        <a:xfrm>
          <a:off x="9187" y="1038881"/>
          <a:ext cx="2016515" cy="34488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350" tIns="159350" rIns="159350" bIns="318699" numCol="1" spcCol="1270" anchor="t" anchorCtr="0">
          <a:noAutofit/>
        </a:bodyPr>
        <a:lstStyle/>
        <a:p>
          <a:pPr marL="0" lvl="0" indent="0" algn="l" defTabSz="711200">
            <a:lnSpc>
              <a:spcPct val="90000"/>
            </a:lnSpc>
            <a:spcBef>
              <a:spcPct val="0"/>
            </a:spcBef>
            <a:spcAft>
              <a:spcPct val="35000"/>
            </a:spcAft>
            <a:buNone/>
          </a:pPr>
          <a:r>
            <a:rPr lang="en-US" sz="1600" kern="1200"/>
            <a:t>Replace incompatible customizations with equivalents that work in a modern user interface. Following are some samples. For more information, see Modernize customizations.</a:t>
          </a:r>
        </a:p>
      </dsp:txBody>
      <dsp:txXfrm>
        <a:off x="9187" y="1038881"/>
        <a:ext cx="2016515" cy="3448882"/>
      </dsp:txXfrm>
    </dsp:sp>
    <dsp:sp modelId="{7AEF7A68-0333-4F47-A178-73F4911648DD}">
      <dsp:nvSpPr>
        <dsp:cNvPr id="0" name=""/>
        <dsp:cNvSpPr/>
      </dsp:nvSpPr>
      <dsp:spPr>
        <a:xfrm>
          <a:off x="2170787" y="374096"/>
          <a:ext cx="2215950" cy="664785"/>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83" tIns="82083" rIns="82083" bIns="82083" numCol="1" spcCol="1270" anchor="ctr" anchorCtr="0">
          <a:noAutofit/>
        </a:bodyPr>
        <a:lstStyle/>
        <a:p>
          <a:pPr marL="0" lvl="0" indent="0" algn="ctr" defTabSz="1244600">
            <a:lnSpc>
              <a:spcPct val="90000"/>
            </a:lnSpc>
            <a:spcBef>
              <a:spcPct val="0"/>
            </a:spcBef>
            <a:spcAft>
              <a:spcPct val="35000"/>
            </a:spcAft>
            <a:buNone/>
          </a:pPr>
          <a:r>
            <a:rPr lang="en-US" sz="2800" kern="1200" dirty="0"/>
            <a:t>Replace</a:t>
          </a:r>
        </a:p>
      </dsp:txBody>
      <dsp:txXfrm>
        <a:off x="2370223" y="374096"/>
        <a:ext cx="1817079" cy="664785"/>
      </dsp:txXfrm>
    </dsp:sp>
    <dsp:sp modelId="{E2182136-3736-4B90-94CB-57A21F3B533D}">
      <dsp:nvSpPr>
        <dsp:cNvPr id="0" name=""/>
        <dsp:cNvSpPr/>
      </dsp:nvSpPr>
      <dsp:spPr>
        <a:xfrm>
          <a:off x="2170787" y="1038881"/>
          <a:ext cx="2016515" cy="34488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350" tIns="159350" rIns="159350" bIns="318699" numCol="1" spcCol="1270" anchor="t" anchorCtr="0">
          <a:noAutofit/>
        </a:bodyPr>
        <a:lstStyle/>
        <a:p>
          <a:pPr marL="0" lvl="0" indent="0" algn="l" defTabSz="711200">
            <a:lnSpc>
              <a:spcPct val="90000"/>
            </a:lnSpc>
            <a:spcBef>
              <a:spcPct val="0"/>
            </a:spcBef>
            <a:spcAft>
              <a:spcPct val="35000"/>
            </a:spcAft>
            <a:buNone/>
          </a:pPr>
          <a:r>
            <a:rPr lang="en-US" sz="1600" kern="1200"/>
            <a:t>Replace JSLink with a column formatter or with a SharePoint Framework Field Customizer extension.</a:t>
          </a:r>
        </a:p>
      </dsp:txBody>
      <dsp:txXfrm>
        <a:off x="2170787" y="1038881"/>
        <a:ext cx="2016515" cy="3448882"/>
      </dsp:txXfrm>
    </dsp:sp>
    <dsp:sp modelId="{5D127B60-1981-4057-86AD-3C18D47D51BD}">
      <dsp:nvSpPr>
        <dsp:cNvPr id="0" name=""/>
        <dsp:cNvSpPr/>
      </dsp:nvSpPr>
      <dsp:spPr>
        <a:xfrm>
          <a:off x="4332387" y="374096"/>
          <a:ext cx="2215950" cy="664785"/>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83" tIns="82083" rIns="82083" bIns="82083" numCol="1" spcCol="1270" anchor="ctr" anchorCtr="0">
          <a:noAutofit/>
        </a:bodyPr>
        <a:lstStyle/>
        <a:p>
          <a:pPr marL="0" lvl="0" indent="0" algn="ctr" defTabSz="1244600">
            <a:lnSpc>
              <a:spcPct val="90000"/>
            </a:lnSpc>
            <a:spcBef>
              <a:spcPct val="0"/>
            </a:spcBef>
            <a:spcAft>
              <a:spcPct val="35000"/>
            </a:spcAft>
            <a:buNone/>
          </a:pPr>
          <a:r>
            <a:rPr lang="en-US" sz="2800" kern="1200"/>
            <a:t>Replace</a:t>
          </a:r>
        </a:p>
      </dsp:txBody>
      <dsp:txXfrm>
        <a:off x="4531823" y="374096"/>
        <a:ext cx="1817079" cy="664785"/>
      </dsp:txXfrm>
    </dsp:sp>
    <dsp:sp modelId="{6972564D-A0BC-4E3A-B854-828524A342B1}">
      <dsp:nvSpPr>
        <dsp:cNvPr id="0" name=""/>
        <dsp:cNvSpPr/>
      </dsp:nvSpPr>
      <dsp:spPr>
        <a:xfrm>
          <a:off x="4332387" y="1038881"/>
          <a:ext cx="2016515" cy="34488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350" tIns="159350" rIns="159350" bIns="318699" numCol="1" spcCol="1270" anchor="t" anchorCtr="0">
          <a:noAutofit/>
        </a:bodyPr>
        <a:lstStyle/>
        <a:p>
          <a:pPr marL="0" lvl="0" indent="0" algn="l" defTabSz="711200">
            <a:lnSpc>
              <a:spcPct val="90000"/>
            </a:lnSpc>
            <a:spcBef>
              <a:spcPct val="0"/>
            </a:spcBef>
            <a:spcAft>
              <a:spcPct val="35000"/>
            </a:spcAft>
            <a:buNone/>
          </a:pPr>
          <a:r>
            <a:rPr lang="en-US" sz="1600" kern="1200"/>
            <a:t>Replace existing first-party web parts with SharePoint Framework web parts in case there's no out-of-the-box modern web part available that provides similar capabilities.</a:t>
          </a:r>
        </a:p>
      </dsp:txBody>
      <dsp:txXfrm>
        <a:off x="4332387" y="1038881"/>
        <a:ext cx="2016515" cy="3448882"/>
      </dsp:txXfrm>
    </dsp:sp>
    <dsp:sp modelId="{15FB9697-DE3B-42EE-BC20-2E32D65F0EB7}">
      <dsp:nvSpPr>
        <dsp:cNvPr id="0" name=""/>
        <dsp:cNvSpPr/>
      </dsp:nvSpPr>
      <dsp:spPr>
        <a:xfrm>
          <a:off x="6493987" y="374096"/>
          <a:ext cx="2215950" cy="664785"/>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83" tIns="82083" rIns="82083" bIns="82083" numCol="1" spcCol="1270" anchor="ctr" anchorCtr="0">
          <a:noAutofit/>
        </a:bodyPr>
        <a:lstStyle/>
        <a:p>
          <a:pPr marL="0" lvl="0" indent="0" algn="ctr" defTabSz="1244600">
            <a:lnSpc>
              <a:spcPct val="90000"/>
            </a:lnSpc>
            <a:spcBef>
              <a:spcPct val="0"/>
            </a:spcBef>
            <a:spcAft>
              <a:spcPct val="35000"/>
            </a:spcAft>
            <a:buNone/>
          </a:pPr>
          <a:r>
            <a:rPr lang="en-US" sz="2800" kern="1200"/>
            <a:t>Replace</a:t>
          </a:r>
        </a:p>
      </dsp:txBody>
      <dsp:txXfrm>
        <a:off x="6693423" y="374096"/>
        <a:ext cx="1817079" cy="664785"/>
      </dsp:txXfrm>
    </dsp:sp>
    <dsp:sp modelId="{6781DCE6-98EB-4561-93F7-0A142A7D096F}">
      <dsp:nvSpPr>
        <dsp:cNvPr id="0" name=""/>
        <dsp:cNvSpPr/>
      </dsp:nvSpPr>
      <dsp:spPr>
        <a:xfrm>
          <a:off x="6493987" y="1038881"/>
          <a:ext cx="2016515" cy="34488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350" tIns="159350" rIns="159350" bIns="318699" numCol="1" spcCol="1270" anchor="t" anchorCtr="0">
          <a:noAutofit/>
        </a:bodyPr>
        <a:lstStyle/>
        <a:p>
          <a:pPr marL="0" lvl="0" indent="0" algn="l" defTabSz="711200">
            <a:lnSpc>
              <a:spcPct val="90000"/>
            </a:lnSpc>
            <a:spcBef>
              <a:spcPct val="0"/>
            </a:spcBef>
            <a:spcAft>
              <a:spcPct val="35000"/>
            </a:spcAft>
            <a:buNone/>
          </a:pPr>
          <a:r>
            <a:rPr lang="en-US" sz="1600" kern="1200"/>
            <a:t>Replace JavaScript embedding via user custom actions with a SharePoint Framework Application Customizer extension.</a:t>
          </a:r>
        </a:p>
      </dsp:txBody>
      <dsp:txXfrm>
        <a:off x="6493987" y="1038881"/>
        <a:ext cx="2016515" cy="3448882"/>
      </dsp:txXfrm>
    </dsp:sp>
    <dsp:sp modelId="{5BE00C35-AC65-44B7-A2DC-80563B35CAD6}">
      <dsp:nvSpPr>
        <dsp:cNvPr id="0" name=""/>
        <dsp:cNvSpPr/>
      </dsp:nvSpPr>
      <dsp:spPr>
        <a:xfrm>
          <a:off x="8655587" y="374096"/>
          <a:ext cx="2215950" cy="664785"/>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83" tIns="82083" rIns="82083" bIns="82083" numCol="1" spcCol="1270" anchor="ctr" anchorCtr="0">
          <a:noAutofit/>
        </a:bodyPr>
        <a:lstStyle/>
        <a:p>
          <a:pPr marL="0" lvl="0" indent="0" algn="ctr" defTabSz="1244600">
            <a:lnSpc>
              <a:spcPct val="90000"/>
            </a:lnSpc>
            <a:spcBef>
              <a:spcPct val="0"/>
            </a:spcBef>
            <a:spcAft>
              <a:spcPct val="35000"/>
            </a:spcAft>
            <a:buNone/>
          </a:pPr>
          <a:r>
            <a:rPr lang="en-US" sz="2800" kern="1200"/>
            <a:t>Replace</a:t>
          </a:r>
        </a:p>
      </dsp:txBody>
      <dsp:txXfrm>
        <a:off x="8855023" y="374096"/>
        <a:ext cx="1817079" cy="664785"/>
      </dsp:txXfrm>
    </dsp:sp>
    <dsp:sp modelId="{B3CF07E5-56CC-4633-B009-9758F8211FD8}">
      <dsp:nvSpPr>
        <dsp:cNvPr id="0" name=""/>
        <dsp:cNvSpPr/>
      </dsp:nvSpPr>
      <dsp:spPr>
        <a:xfrm>
          <a:off x="8655587" y="1038881"/>
          <a:ext cx="2016515" cy="34488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350" tIns="159350" rIns="159350" bIns="318699" numCol="1" spcCol="1270" anchor="t" anchorCtr="0">
          <a:noAutofit/>
        </a:bodyPr>
        <a:lstStyle/>
        <a:p>
          <a:pPr marL="0" lvl="0" indent="0" algn="l" defTabSz="711200">
            <a:lnSpc>
              <a:spcPct val="90000"/>
            </a:lnSpc>
            <a:spcBef>
              <a:spcPct val="0"/>
            </a:spcBef>
            <a:spcAft>
              <a:spcPct val="35000"/>
            </a:spcAft>
            <a:buNone/>
          </a:pPr>
          <a:r>
            <a:rPr lang="en-US" sz="1600" kern="1200"/>
            <a:t>Replace list commands (user custom actions) with SharePoint Framework ListView Command Set extensions.</a:t>
          </a:r>
        </a:p>
      </dsp:txBody>
      <dsp:txXfrm>
        <a:off x="8655587" y="1038881"/>
        <a:ext cx="2016515" cy="34488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DA3D3-CF96-4759-ABBE-B7DC05A656C6}">
      <dsp:nvSpPr>
        <dsp:cNvPr id="0" name=""/>
        <dsp:cNvSpPr/>
      </dsp:nvSpPr>
      <dsp:spPr>
        <a:xfrm>
          <a:off x="0" y="360244"/>
          <a:ext cx="10880726" cy="843412"/>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dirty="0"/>
            <a:t>They are provisioned in Azure AD </a:t>
          </a:r>
          <a:endParaRPr lang="nb-NO" sz="1800" kern="1200" dirty="0"/>
        </a:p>
      </dsp:txBody>
      <dsp:txXfrm>
        <a:off x="0" y="360244"/>
        <a:ext cx="10880726" cy="843412"/>
      </dsp:txXfrm>
    </dsp:sp>
    <dsp:sp modelId="{4A9931AB-B35D-4E2B-8985-DB46BBC8436A}">
      <dsp:nvSpPr>
        <dsp:cNvPr id="0" name=""/>
        <dsp:cNvSpPr/>
      </dsp:nvSpPr>
      <dsp:spPr>
        <a:xfrm>
          <a:off x="544036" y="50284"/>
          <a:ext cx="7616508" cy="6199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Where are Microsoft 365 groups provisioned?</a:t>
          </a:r>
          <a:endParaRPr lang="nb-NO" sz="1800" kern="1200" dirty="0"/>
        </a:p>
      </dsp:txBody>
      <dsp:txXfrm>
        <a:off x="574298" y="80546"/>
        <a:ext cx="7555984" cy="559396"/>
      </dsp:txXfrm>
    </dsp:sp>
    <dsp:sp modelId="{0A03798F-D8EE-44CD-9E13-6A2434FA00FE}">
      <dsp:nvSpPr>
        <dsp:cNvPr id="0" name=""/>
        <dsp:cNvSpPr/>
      </dsp:nvSpPr>
      <dsp:spPr>
        <a:xfrm>
          <a:off x="0" y="1627017"/>
          <a:ext cx="10880726" cy="843412"/>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28016" numCol="1" spcCol="1270" anchor="t" anchorCtr="0">
          <a:noAutofit/>
        </a:bodyPr>
        <a:lstStyle/>
        <a:p>
          <a:pPr marL="171450" lvl="1" indent="-171450" algn="l" defTabSz="800100">
            <a:lnSpc>
              <a:spcPct val="90000"/>
            </a:lnSpc>
            <a:spcBef>
              <a:spcPct val="0"/>
            </a:spcBef>
            <a:spcAft>
              <a:spcPct val="15000"/>
            </a:spcAft>
            <a:buChar char="•"/>
          </a:pPr>
          <a:r>
            <a:rPr lang="nb-NO" sz="1800" kern="1200" dirty="0"/>
            <a:t>Yes</a:t>
          </a:r>
        </a:p>
      </dsp:txBody>
      <dsp:txXfrm>
        <a:off x="0" y="1627017"/>
        <a:ext cx="10880726" cy="843412"/>
      </dsp:txXfrm>
    </dsp:sp>
    <dsp:sp modelId="{04A15A41-C9BB-4F7B-9DA1-5B88A154FEF3}">
      <dsp:nvSpPr>
        <dsp:cNvPr id="0" name=""/>
        <dsp:cNvSpPr/>
      </dsp:nvSpPr>
      <dsp:spPr>
        <a:xfrm>
          <a:off x="544036" y="1317057"/>
          <a:ext cx="7616508" cy="6199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Can an existing classic team site be connected to a Microsoft 365 group?</a:t>
          </a:r>
          <a:endParaRPr lang="nb-NO" sz="1800" kern="1200" dirty="0"/>
        </a:p>
      </dsp:txBody>
      <dsp:txXfrm>
        <a:off x="574298" y="1347319"/>
        <a:ext cx="7555984" cy="559396"/>
      </dsp:txXfrm>
    </dsp:sp>
    <dsp:sp modelId="{D9350281-F26D-484A-8B58-7121896F6C0C}">
      <dsp:nvSpPr>
        <dsp:cNvPr id="0" name=""/>
        <dsp:cNvSpPr/>
      </dsp:nvSpPr>
      <dsp:spPr>
        <a:xfrm>
          <a:off x="0" y="2893789"/>
          <a:ext cx="10880726" cy="11245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dirty="0"/>
            <a:t>Yes. All Microsoft 365 groups include a modern team site resource that is used for content (file and OneNote) storage for the group</a:t>
          </a:r>
          <a:endParaRPr lang="nb-NO" sz="1800" kern="1200" dirty="0"/>
        </a:p>
      </dsp:txBody>
      <dsp:txXfrm>
        <a:off x="0" y="2893789"/>
        <a:ext cx="10880726" cy="1124550"/>
      </dsp:txXfrm>
    </dsp:sp>
    <dsp:sp modelId="{A7BBB0E7-737D-478F-98F7-C261B027C730}">
      <dsp:nvSpPr>
        <dsp:cNvPr id="0" name=""/>
        <dsp:cNvSpPr/>
      </dsp:nvSpPr>
      <dsp:spPr>
        <a:xfrm>
          <a:off x="544036" y="2583829"/>
          <a:ext cx="7616508" cy="6199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Does a Microsoft 365 group include a modern team site?</a:t>
          </a:r>
          <a:endParaRPr lang="nb-NO" sz="1800" kern="1200" dirty="0"/>
        </a:p>
      </dsp:txBody>
      <dsp:txXfrm>
        <a:off x="574298" y="2614091"/>
        <a:ext cx="7555984"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harepoint/dev/transform/modernize-connect-to-office365-grou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SharePoint/PnP-Tools/tree/master/Solutions/SharePoint.Modernizatio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harepoint/dev/transform/modernize-userinterface"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docs.microsoft.com/en-us/sharepoint/dev/transform/modernize-customizations" TargetMode="External"/><Relationship Id="rId4" Type="http://schemas.openxmlformats.org/officeDocument/2006/relationships/hyperlink" Target="https://docs.microsoft.com/en-us/sharepoint/dev/transform/modernize-userinterface-lists-and-libraries"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microsoft.com/en-us/fasttrack/resourc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136480635"/>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For more information about connecting to a Microsoft 365 group and performing a group-connection, see </a:t>
            </a:r>
            <a:r>
              <a:rPr lang="en-US" b="0" i="0" u="none" strike="noStrike" dirty="0">
                <a:effectLst/>
                <a:latin typeface="Segoe UI" panose="020B0502040204020203" pitchFamily="34" charset="0"/>
                <a:hlinkClick r:id="rId3"/>
              </a:rPr>
              <a:t>Connect to a Microsoft 365 group</a:t>
            </a:r>
            <a:r>
              <a:rPr lang="en-US" b="0" i="0" dirty="0">
                <a:solidFill>
                  <a:srgbClr val="171717"/>
                </a:solidFill>
                <a:effectLst/>
                <a:latin typeface="Segoe UI" panose="020B0502040204020203" pitchFamily="34" charset="0"/>
              </a:rPr>
              <a:t>.</a:t>
            </a:r>
          </a:p>
          <a:p>
            <a:endParaRPr lang="en-US" b="0" i="0" dirty="0">
              <a:solidFill>
                <a:srgbClr val="171717"/>
              </a:solidFill>
              <a:effectLst/>
              <a:latin typeface="Segoe UI" panose="020B0502040204020203" pitchFamily="34" charset="0"/>
            </a:endParaRPr>
          </a:p>
          <a:p>
            <a:endParaRPr lang="es-MX"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1/20/2023 3:37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9750100"/>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Connect to an Microsoft 365 group: </a:t>
            </a:r>
          </a:p>
          <a:p>
            <a:pPr marL="0" indent="0">
              <a:buFont typeface="+mj-lt"/>
              <a:buNone/>
            </a:pPr>
            <a:r>
              <a:rPr lang="en-US" dirty="0"/>
              <a:t>https://docs.microsoft.com/en-us/sharepoint/dev/transform/modernize-connect-to-office365-group</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6D2218-77EE-4CFB-918D-F824304A84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7442022"/>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Step 1: Learn what group-connection does to your site</a:t>
            </a:r>
          </a:p>
          <a:p>
            <a:pPr rtl="0"/>
            <a:r>
              <a:rPr lang="en-US" dirty="0"/>
              <a:t>Getting familiar with what group-connection does to your site is important, and therefore we recommend that you do a manual group-connection for some test sites by using the user interface option. An important aspect to evaluate is whether you want to keep the newly created modern home page. As part of the modernization script, you'll be able to create a tailored home page, but if the default one serves your needs, that's the preferred option.</a:t>
            </a:r>
          </a:p>
          <a:p>
            <a:pPr rtl="0"/>
            <a:r>
              <a:rPr lang="en-US" b="1" dirty="0"/>
              <a:t>Step 2: Analyze your site environment</a:t>
            </a:r>
          </a:p>
          <a:p>
            <a:pPr rtl="0"/>
            <a:r>
              <a:rPr lang="en-US" dirty="0"/>
              <a:t>The user interface option shown in the previous section is not suitable if you want to group-connect hundreds of site collections. At that point, using an API to programmatically do this makes a lot of sense. But before doing that, it's best to verify which sites are ready to be group-connected because not all sites are suitable for this. </a:t>
            </a:r>
          </a:p>
          <a:p>
            <a:pPr rtl="0"/>
            <a:r>
              <a:rPr lang="en-US" dirty="0"/>
              <a:t>To help you understand which sites are ready to be group-connected, you can use the </a:t>
            </a:r>
            <a:r>
              <a:rPr lang="en-US" dirty="0">
                <a:hlinkClick r:id="rId3"/>
              </a:rPr>
              <a:t>SharePoint Modernization Scanner</a:t>
            </a:r>
            <a:r>
              <a:rPr lang="en-US" dirty="0"/>
              <a:t> to analyze your environment. This link contains all the details needed to use the scanner and information about what gets output by the scanner. </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1/20/2023 3:37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5974700"/>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6D2218-77EE-4CFB-918D-F824304A84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4136466"/>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442942208"/>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https://docs.microsoft.com/en-us/sharepoint/dev/transform/modernize-classic-sites is the key entry point for all this content</a:t>
            </a:r>
          </a:p>
          <a:p>
            <a:endParaRPr lang="en-US" dirty="0"/>
          </a:p>
          <a:p>
            <a:r>
              <a:rPr lang="en-US" dirty="0"/>
              <a:t>Enable Modern Experiences: </a:t>
            </a:r>
          </a:p>
          <a:p>
            <a:r>
              <a:rPr lang="en-US" sz="1200" b="0" i="0" u="none" strike="noStrike" kern="1200" dirty="0">
                <a:solidFill>
                  <a:schemeClr val="tx1"/>
                </a:solidFill>
                <a:effectLst/>
                <a:latin typeface="+mn-lt"/>
                <a:ea typeface="+mn-ea"/>
                <a:cs typeface="+mn-cs"/>
              </a:rPr>
              <a:t>The most visible aspect of a modern site is its modern user interface. Ensure the following tenant level setting is enabled in the SharePoint tenant admin center: </a:t>
            </a:r>
            <a:r>
              <a:rPr lang="en-US" sz="1200" b="1" i="0" u="none" strike="noStrike" kern="1200" dirty="0">
                <a:solidFill>
                  <a:schemeClr val="tx1"/>
                </a:solidFill>
                <a:effectLst/>
                <a:latin typeface="+mn-lt"/>
                <a:ea typeface="+mn-ea"/>
                <a:cs typeface="+mn-cs"/>
              </a:rPr>
              <a:t>SharePoint Lists and Libraries experience</a:t>
            </a:r>
            <a:r>
              <a:rPr lang="en-US" sz="1200" b="0" i="0" u="none" strike="noStrike" kern="1200" dirty="0">
                <a:solidFill>
                  <a:schemeClr val="tx1"/>
                </a:solidFill>
                <a:effectLst/>
                <a:latin typeface="+mn-lt"/>
                <a:ea typeface="+mn-ea"/>
                <a:cs typeface="+mn-cs"/>
              </a:rPr>
              <a:t> setting in the tenant admin center.</a:t>
            </a:r>
          </a:p>
          <a:p>
            <a:pPr marL="0" indent="0">
              <a:buFont typeface="+mj-lt"/>
              <a:buNone/>
            </a:pPr>
            <a:r>
              <a:rPr lang="en-US" dirty="0"/>
              <a:t>https://docs.microsoft.com/en-us/sharepoint/dev/transform/modernize-userinterface-lists-and-libraries</a:t>
            </a:r>
          </a:p>
          <a:p>
            <a:pPr marL="0" indent="0">
              <a:buFont typeface="+mj-lt"/>
              <a:buNone/>
            </a:pPr>
            <a:endParaRPr lang="en-US" dirty="0"/>
          </a:p>
          <a:p>
            <a:pPr marL="0" indent="0">
              <a:buFont typeface="+mj-lt"/>
              <a:buNone/>
            </a:pPr>
            <a:r>
              <a:rPr lang="en-US" dirty="0"/>
              <a:t>Connect to an Microsoft 365 Group: </a:t>
            </a:r>
          </a:p>
          <a:p>
            <a:pPr marL="0" indent="0">
              <a:buFont typeface="+mj-lt"/>
              <a:buNone/>
            </a:pPr>
            <a:r>
              <a:rPr lang="en-US" dirty="0"/>
              <a:t>https://docs.microsoft.com/en-us/sharepoint/dev/transform/modernize-connect-to-office365-group</a:t>
            </a:r>
          </a:p>
          <a:p>
            <a:pPr marL="0" indent="0">
              <a:buFont typeface="+mj-lt"/>
              <a:buNone/>
            </a:pPr>
            <a:endParaRPr lang="en-US" dirty="0"/>
          </a:p>
          <a:p>
            <a:pPr marL="0" indent="0">
              <a:buFont typeface="+mj-lt"/>
              <a:buNone/>
            </a:pPr>
            <a:r>
              <a:rPr lang="en-US" dirty="0"/>
              <a:t>Modernize Site Branding: </a:t>
            </a:r>
          </a:p>
          <a:p>
            <a:r>
              <a:rPr lang="en-US" dirty="0"/>
              <a:t>https://docs.microsoft.com/en-us/sharepoint/dev/transform/modernize-branding</a:t>
            </a:r>
          </a:p>
          <a:p>
            <a:endParaRPr lang="en-US" dirty="0"/>
          </a:p>
          <a:p>
            <a:r>
              <a:rPr lang="en-US" dirty="0"/>
              <a:t>Transform Site pages:</a:t>
            </a:r>
          </a:p>
          <a:p>
            <a:r>
              <a:rPr lang="en-US" dirty="0"/>
              <a:t>https://docs.microsoft.com/en-us/sharepoint/dev/transform/modernize-userinterface-site-pages</a:t>
            </a:r>
          </a:p>
          <a:p>
            <a:endParaRPr lang="en-US" dirty="0"/>
          </a:p>
          <a:p>
            <a:r>
              <a:rPr lang="en-US" dirty="0"/>
              <a:t>Connect to a Microsoft Team details covered here: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6D2218-77EE-4CFB-918D-F824304A84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644423"/>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To maximize the use of the modern user interface for your site pages and list and library pages, see </a:t>
            </a:r>
            <a:r>
              <a:rPr lang="en-US" b="0" i="0" u="none" strike="noStrike" dirty="0">
                <a:solidFill>
                  <a:srgbClr val="171717"/>
                </a:solidFill>
                <a:effectLst/>
                <a:latin typeface="Segoe UI" panose="020B0502040204020203" pitchFamily="34" charset="0"/>
                <a:hlinkClick r:id="rId3"/>
              </a:rPr>
              <a:t>Modernize the user interface</a:t>
            </a:r>
            <a:r>
              <a:rPr lang="en-US" b="0" i="0" dirty="0">
                <a:solidFill>
                  <a:srgbClr val="171717"/>
                </a:solidFill>
                <a:effectLst/>
                <a:latin typeface="Segoe UI" panose="020B0502040204020203" pitchFamily="34" charset="0"/>
              </a:rPr>
              <a: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To learn more about how to unblock your lists and libraries when using the modern user interface, see </a:t>
            </a:r>
            <a:r>
              <a:rPr lang="en-US" b="0" i="0" u="none" strike="noStrike" dirty="0">
                <a:solidFill>
                  <a:srgbClr val="171717"/>
                </a:solidFill>
                <a:effectLst/>
                <a:latin typeface="Segoe UI" panose="020B0502040204020203" pitchFamily="34" charset="0"/>
                <a:hlinkClick r:id="rId4"/>
              </a:rPr>
              <a:t>Maximize use of modern lists and libraries</a:t>
            </a:r>
            <a:r>
              <a:rPr lang="en-US" b="0" i="0" dirty="0">
                <a:solidFill>
                  <a:srgbClr val="171717"/>
                </a:solidFill>
                <a:effectLst/>
                <a:latin typeface="Segoe UI" panose="020B0502040204020203" pitchFamily="34" charset="0"/>
              </a:rPr>
              <a: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will also need to modernize your customizations as explained in </a:t>
            </a:r>
            <a:r>
              <a:rPr lang="en-US" b="0" i="0" u="none" strike="noStrike" dirty="0">
                <a:solidFill>
                  <a:srgbClr val="171717"/>
                </a:solidFill>
                <a:effectLst/>
                <a:latin typeface="Segoe UI" panose="020B0502040204020203" pitchFamily="34" charset="0"/>
                <a:hlinkClick r:id="rId5"/>
              </a:rPr>
              <a:t>Modernize customizations</a:t>
            </a:r>
            <a:r>
              <a:rPr lang="en-US" b="0" i="0" dirty="0">
                <a:solidFill>
                  <a:srgbClr val="171717"/>
                </a:solidFill>
                <a:effectLst/>
                <a:latin typeface="Segoe UI" panose="020B0502040204020203" pitchFamily="34" charset="0"/>
              </a:rPr>
              <a:t>.</a:t>
            </a:r>
          </a:p>
          <a:p>
            <a:endParaRPr lang="es-MX"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1/20/2023 3:37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1905789"/>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sz="900" b="1" i="0" dirty="0">
                <a:solidFill>
                  <a:srgbClr val="171717"/>
                </a:solidFill>
                <a:effectLst/>
                <a:latin typeface="Segoe UI" panose="020B0502040204020203" pitchFamily="34" charset="0"/>
              </a:rPr>
              <a:t>Key business stakeholders</a:t>
            </a:r>
            <a:r>
              <a:rPr lang="en-US" sz="900" b="0" i="0" dirty="0">
                <a:solidFill>
                  <a:srgbClr val="171717"/>
                </a:solidFill>
                <a:effectLst/>
                <a:latin typeface="Segoe UI" panose="020B0502040204020203" pitchFamily="34" charset="0"/>
              </a:rPr>
              <a:t> - The modern user interface must meet the needs of the business user, and the key business stakeholders should be advocates of this change. Granting them access to a playground environment and closely working with them will help them understand what works well and what doesn't. Later on, these key business stakeholders will play a crucial role in helping your end-users adopt the modern user interface.</a:t>
            </a:r>
          </a:p>
          <a:p>
            <a:pPr algn="l">
              <a:buFont typeface="Arial" panose="020B0604020202020204" pitchFamily="34" charset="0"/>
              <a:buChar char="•"/>
            </a:pPr>
            <a:r>
              <a:rPr lang="en-US" sz="900" b="1" i="0" dirty="0">
                <a:solidFill>
                  <a:srgbClr val="171717"/>
                </a:solidFill>
                <a:effectLst/>
                <a:latin typeface="Segoe UI" panose="020B0502040204020203" pitchFamily="34" charset="0"/>
              </a:rPr>
              <a:t>Customization team and developers</a:t>
            </a:r>
            <a:r>
              <a:rPr lang="en-US" sz="900" b="0" i="0" dirty="0">
                <a:solidFill>
                  <a:srgbClr val="171717"/>
                </a:solidFill>
                <a:effectLst/>
                <a:latin typeface="Segoe UI" panose="020B0502040204020203" pitchFamily="34" charset="0"/>
              </a:rPr>
              <a:t> - Because customizations built in the past may no longer work in the modern user interface, this team needs to be available to redesign those customizations.</a:t>
            </a:r>
          </a:p>
          <a:p>
            <a:pPr algn="l">
              <a:buFont typeface="Arial" panose="020B0604020202020204" pitchFamily="34" charset="0"/>
              <a:buChar char="•"/>
            </a:pPr>
            <a:r>
              <a:rPr lang="en-US" sz="900" b="1" i="0" dirty="0">
                <a:solidFill>
                  <a:srgbClr val="171717"/>
                </a:solidFill>
                <a:effectLst/>
                <a:latin typeface="Segoe UI" panose="020B0502040204020203" pitchFamily="34" charset="0"/>
              </a:rPr>
              <a:t>SharePoint administrators</a:t>
            </a:r>
            <a:r>
              <a:rPr lang="en-US" sz="900" b="0" i="0" dirty="0">
                <a:solidFill>
                  <a:srgbClr val="171717"/>
                </a:solidFill>
                <a:effectLst/>
                <a:latin typeface="Segoe UI" panose="020B0502040204020203" pitchFamily="34" charset="0"/>
              </a:rPr>
              <a:t> - The admins will be the ones that enable the modern user interface across your tenant and its sites.</a:t>
            </a:r>
          </a:p>
          <a:p>
            <a:pPr algn="l">
              <a:buFont typeface="Arial" panose="020B0604020202020204" pitchFamily="34" charset="0"/>
              <a:buChar char="•"/>
            </a:pPr>
            <a:r>
              <a:rPr lang="en-US" sz="900" b="1" i="0" dirty="0">
                <a:solidFill>
                  <a:srgbClr val="171717"/>
                </a:solidFill>
                <a:effectLst/>
                <a:latin typeface="Segoe UI" panose="020B0502040204020203" pitchFamily="34" charset="0"/>
              </a:rPr>
              <a:t>Change management and governance teams</a:t>
            </a:r>
            <a:r>
              <a:rPr lang="en-US" sz="900" b="0" i="0" dirty="0">
                <a:solidFill>
                  <a:srgbClr val="171717"/>
                </a:solidFill>
                <a:effectLst/>
                <a:latin typeface="Segoe UI" panose="020B0502040204020203" pitchFamily="34" charset="0"/>
              </a:rPr>
              <a:t> - If these teams exist in your organization, they should be looped in as well because switching from the classic user interface to the modern user interface impacts change for users, and might require an update of internal training materials.</a:t>
            </a:r>
          </a:p>
          <a:p>
            <a:endParaRPr lang="es-MX"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1/20/2023 3:37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8990009"/>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119674008"/>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on communication tools and resources, leverage the End User Awareness materials available in </a:t>
            </a:r>
            <a:r>
              <a:rPr lang="en-US" dirty="0">
                <a:hlinkClick r:id="rId3"/>
              </a:rPr>
              <a:t>FastTrack Resource Hub</a:t>
            </a:r>
            <a:r>
              <a:rPr lang="en-US" dirty="0"/>
              <a:t> </a:t>
            </a:r>
            <a:endParaRPr lang="es-MX"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1/20/2023 3:37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49255432"/>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164903949"/>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364830620"/>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733467055"/>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Introduction</a:t>
            </a:r>
          </a:p>
          <a:p>
            <a:r>
              <a:rPr lang="en-US" dirty="0"/>
              <a:t>Site collections are essentially containers that hold content and information, other sites (also called subsites, webs, and </a:t>
            </a:r>
            <a:r>
              <a:rPr lang="en-US" dirty="0" err="1"/>
              <a:t>subwebs</a:t>
            </a:r>
            <a:r>
              <a:rPr lang="en-US" dirty="0"/>
              <a:t>), calendars, wikis, and much more. Therefore, properly planning site collections is a crucial aspect for SharePoint Online administration. </a:t>
            </a:r>
          </a:p>
          <a:p>
            <a:r>
              <a:rPr lang="en-US" b="1" dirty="0"/>
              <a:t>Objectives</a:t>
            </a:r>
            <a:endParaRPr lang="en-US" dirty="0"/>
          </a:p>
          <a:p>
            <a:pPr lvl="0"/>
            <a:r>
              <a:rPr lang="en-US" dirty="0"/>
              <a:t>After completing this lesson, you will understand:</a:t>
            </a:r>
          </a:p>
          <a:p>
            <a:pPr marL="171450" lvl="0" indent="-171450">
              <a:buFont typeface="Arial" panose="020B0604020202020204" pitchFamily="34" charset="0"/>
              <a:buChar char="•"/>
            </a:pPr>
            <a:r>
              <a:rPr lang="en-IN" sz="800" kern="1200" baseline="0" dirty="0">
                <a:solidFill>
                  <a:schemeClr val="tx1"/>
                </a:solidFill>
                <a:latin typeface="Segoe UI" pitchFamily="34" charset="0"/>
                <a:ea typeface="Segoe UI" pitchFamily="34" charset="0"/>
                <a:cs typeface="Segoe UI" pitchFamily="34" charset="0"/>
              </a:rPr>
              <a:t>What Microsoft 365 groups are and what they are designed to provide </a:t>
            </a:r>
            <a:endParaRPr lang="nb-NO" sz="800" kern="1200" dirty="0">
              <a:solidFill>
                <a:schemeClr val="tx1"/>
              </a:solidFill>
              <a:latin typeface="Segoe UI" pitchFamily="34" charset="0"/>
              <a:ea typeface="Segoe UI" pitchFamily="34" charset="0"/>
              <a:cs typeface="Segoe UI" pitchFamily="34" charset="0"/>
            </a:endParaRPr>
          </a:p>
          <a:p>
            <a:pPr marL="171450" lvl="0" indent="-171450">
              <a:buFont typeface="Arial" panose="020B0604020202020204" pitchFamily="34" charset="0"/>
              <a:buChar char="•"/>
            </a:pPr>
            <a:r>
              <a:rPr lang="nb-NO" sz="800" kern="1200" dirty="0">
                <a:solidFill>
                  <a:schemeClr val="tx1"/>
                </a:solidFill>
                <a:latin typeface="Segoe UI" pitchFamily="34" charset="0"/>
                <a:ea typeface="Segoe UI" pitchFamily="34" charset="0"/>
                <a:cs typeface="Segoe UI" pitchFamily="34" charset="0"/>
              </a:rPr>
              <a:t>How modern team sites are integrated with Microsoft 365 groups</a:t>
            </a:r>
          </a:p>
          <a:p>
            <a:pPr marL="171450" lvl="0" indent="-171450">
              <a:buFont typeface="Arial" panose="020B0604020202020204" pitchFamily="34" charset="0"/>
              <a:buChar char="•"/>
            </a:pPr>
            <a:r>
              <a:rPr lang="nb-NO" sz="800" kern="1200" dirty="0">
                <a:solidFill>
                  <a:schemeClr val="tx1"/>
                </a:solidFill>
                <a:latin typeface="Segoe UI" pitchFamily="34" charset="0"/>
                <a:ea typeface="Segoe UI" pitchFamily="34" charset="0"/>
                <a:cs typeface="Segoe UI" pitchFamily="34" charset="0"/>
              </a:rPr>
              <a:t>Applications and services from which Microsoft 365 groups can be created</a:t>
            </a:r>
          </a:p>
          <a:p>
            <a:pPr marL="171450" lvl="0" indent="-171450">
              <a:buFont typeface="Arial" panose="020B0604020202020204" pitchFamily="34" charset="0"/>
              <a:buChar char="•"/>
            </a:pPr>
            <a:r>
              <a:rPr lang="nb-NO" sz="800" kern="1200" dirty="0">
                <a:solidFill>
                  <a:schemeClr val="tx1"/>
                </a:solidFill>
                <a:latin typeface="Segoe UI" pitchFamily="34" charset="0"/>
                <a:ea typeface="Segoe UI" pitchFamily="34" charset="0"/>
                <a:cs typeface="Segoe UI" pitchFamily="34" charset="0"/>
              </a:rPr>
              <a:t>Connecting existing sites to a Microsoft 365 group</a:t>
            </a:r>
          </a:p>
          <a:p>
            <a:pPr marL="171450" lvl="0" indent="-171450">
              <a:buFont typeface="Arial" panose="020B0604020202020204" pitchFamily="34" charset="0"/>
              <a:buChar char="•"/>
            </a:pPr>
            <a:r>
              <a:rPr lang="nb-NO" sz="800" kern="1200" dirty="0">
                <a:solidFill>
                  <a:schemeClr val="tx1"/>
                </a:solidFill>
                <a:latin typeface="Segoe UI" pitchFamily="34" charset="0"/>
                <a:ea typeface="Segoe UI" pitchFamily="34" charset="0"/>
                <a:cs typeface="Segoe UI" pitchFamily="34" charset="0"/>
              </a:rPr>
              <a:t>How to control the ability to connect existing sites to Microsoft 365 groups</a:t>
            </a:r>
          </a:p>
          <a:p>
            <a:endParaRPr lang="en-US" dirty="0"/>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596569637"/>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Objective: Show that companies are already using a diverse toolset, whether approved or shadow IT</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we peel back the covers and look at how companies are working today, we see a myriad of tools in use.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There’s the team of developers who is using team chat, the executives who use email and the HR team that helps the organization connect over enterprise social.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reason multiple collaboration tools are in use is because every group is unique and has their own functional needs and workstyle. Some will use only email while others will live primarily in chat.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And if end users don’t find the IT approved option for their preferred tool, they’ll simply download the consumer grade version and that leads to a terrible user experience with multiple logins, difficulty sharing and no single view of content.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poses a significant risk for organizations as shadow IT develops and there’s no way to uniformly manage a user’s access, ensure security or service compliance needs.</a:t>
            </a:r>
          </a:p>
          <a:p>
            <a:endParaRPr lang="en-US" sz="1200" kern="1200" dirty="0">
              <a:solidFill>
                <a:schemeClr val="tx1"/>
              </a:solidFill>
              <a:latin typeface="+mn-lt"/>
              <a:ea typeface="+mn-ea"/>
              <a:cs typeface="+mn-cs"/>
            </a:endParaRP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1/20/2023 3:37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5224454"/>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Collaboration in the past has been difficult, with many steps and tickets required to obtain the resources needed to do your work as a team. </a:t>
            </a:r>
          </a:p>
          <a:p>
            <a:r>
              <a:rPr lang="en-US" dirty="0"/>
              <a:t>Microsoft 365 groups simplifies this process by providing many of the tools needed to collaborate in a single creation step.</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1/20/2023 3:37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146812454"/>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Universal Toolkit for team work</a:t>
            </a:r>
          </a:p>
          <a:p>
            <a:endParaRPr lang="en-US" dirty="0"/>
          </a:p>
          <a:p>
            <a:r>
              <a:rPr lang="en-US" dirty="0"/>
              <a:t>Good analogy is think of Microsoft 365 groups as a toolbox similar to the toolbox you have in your garage. You have a screw driver, hammer, wrench and other tools. When you go an work on a project in your garage you bring you’re the entire toolbox because you may need one tool at the beginning like a flat head screw driver but then need a star head for another piece of the project. Similarly, O365 Groups is that toolbox for collaboration it’s built with all the tools for the diverse needs / workstyles of each group bounded by a single team membership.</a:t>
            </a:r>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8FD2EC84-76ED-4307-9348-C6CF701E781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3720362"/>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dirty="0"/>
              <a:t>NOTE: an Microsoft 365 group provisioned in Yammer will not have a shared mailbox.</a:t>
            </a:r>
          </a:p>
        </p:txBody>
      </p:sp>
      <p:sp>
        <p:nvSpPr>
          <p:cNvPr id="11" name="Slide Image Placeholder 10"/>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908904108"/>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1/20/2023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14106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userDrawn="1">
            <p:custDataLst>
              <p:tags r:id="rId1"/>
            </p:custDataLst>
          </p:nvPr>
        </p:nvPicPr>
        <p:blipFill rotWithShape="1">
          <a:blip r:embed="rId4"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5" name="SmartArt Placeholder 4">
            <a:extLst>
              <a:ext uri="{FF2B5EF4-FFF2-40B4-BE49-F238E27FC236}">
                <a16:creationId xmlns:a16="http://schemas.microsoft.com/office/drawing/2014/main" id="{DF30555C-FC9C-4A26-8C39-A508F8730962}"/>
              </a:ext>
            </a:extLst>
          </p:cNvPr>
          <p:cNvSpPr>
            <a:spLocks noGrp="1"/>
          </p:cNvSpPr>
          <p:nvPr>
            <p:ph type="dgm" sz="quarter" idx="10"/>
          </p:nvPr>
        </p:nvSpPr>
        <p:spPr>
          <a:xfrm>
            <a:off x="655638" y="1170432"/>
            <a:ext cx="10880725" cy="5234432"/>
          </a:xfrm>
        </p:spPr>
        <p:txBody>
          <a:bodyPr/>
          <a:lstStyle/>
          <a:p>
            <a:r>
              <a:rPr lang="en-US"/>
              <a:t>Click icon to add SmartArt graphic</a:t>
            </a:r>
          </a:p>
        </p:txBody>
      </p:sp>
    </p:spTree>
    <p:extLst>
      <p:ext uri="{BB962C8B-B14F-4D97-AF65-F5344CB8AC3E}">
        <p14:creationId xmlns:p14="http://schemas.microsoft.com/office/powerpoint/2010/main" val="46000178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97331166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4488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3738880"/>
            <a:ext cx="10880726" cy="248888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234452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82941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2682240"/>
            <a:ext cx="10880726" cy="35455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113752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29759244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5120640"/>
            <a:ext cx="10880726" cy="11071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364500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47570972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7951AEF9-47FF-4DE6-B6CD-00229DD8D6D5}"/>
              </a:ext>
            </a:extLst>
          </p:cNvPr>
          <p:cNvSpPr>
            <a:spLocks noGrp="1"/>
          </p:cNvSpPr>
          <p:nvPr>
            <p:ph type="body" sz="quarter" idx="11"/>
          </p:nvPr>
        </p:nvSpPr>
        <p:spPr>
          <a:xfrm>
            <a:off x="5008563" y="630238"/>
            <a:ext cx="6527800" cy="55975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8C5A3FB9-3681-4470-9515-9E433CB99DCD}"/>
              </a:ext>
            </a:extLst>
          </p:cNvPr>
          <p:cNvSpPr>
            <a:spLocks noGrp="1"/>
          </p:cNvSpPr>
          <p:nvPr>
            <p:ph type="title"/>
          </p:nvPr>
        </p:nvSpPr>
        <p:spPr>
          <a:xfrm>
            <a:off x="655639" y="630238"/>
            <a:ext cx="3152330" cy="5597524"/>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m-wid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3430016"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60739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Wide-sli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9001759"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55638"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725114"/>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p:txBody>
      </p:sp>
    </p:spTree>
    <p:extLst>
      <p:ext uri="{BB962C8B-B14F-4D97-AF65-F5344CB8AC3E}">
        <p14:creationId xmlns:p14="http://schemas.microsoft.com/office/powerpoint/2010/main" val="18031599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6"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1"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6" y="4927922"/>
            <a:ext cx="3627659" cy="1307666"/>
          </a:xfrm>
        </p:spPr>
        <p:txBody>
          <a:bodyPr lIns="0" tIns="0" rIns="0" bIns="0"/>
          <a:lstStyle>
            <a:lvl1pPr marL="0" indent="0">
              <a:lnSpc>
                <a:spcPct val="100000"/>
              </a:lnSpc>
              <a:spcBef>
                <a:spcPts val="0"/>
              </a:spcBef>
              <a:spcAft>
                <a:spcPts val="784"/>
              </a:spcAft>
              <a:buNone/>
              <a:defRPr sz="1567" b="1">
                <a:solidFill>
                  <a:schemeClr val="accent1"/>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3" y="4927922"/>
            <a:ext cx="3623051" cy="1307666"/>
          </a:xfrm>
        </p:spPr>
        <p:txBody>
          <a:bodyPr lIns="0" tIns="0" rIns="0" bIns="0"/>
          <a:lstStyle>
            <a:lvl1pPr marL="0" indent="0">
              <a:lnSpc>
                <a:spcPct val="100000"/>
              </a:lnSpc>
              <a:spcBef>
                <a:spcPts val="0"/>
              </a:spcBef>
              <a:spcAft>
                <a:spcPts val="784"/>
              </a:spcAft>
              <a:buNone/>
              <a:defRPr sz="1567">
                <a:solidFill>
                  <a:schemeClr val="accent1"/>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4" y="4927922"/>
            <a:ext cx="3635502" cy="1307666"/>
          </a:xfrm>
        </p:spPr>
        <p:txBody>
          <a:bodyPr lIns="0" tIns="0" rIns="0" bIns="0"/>
          <a:lstStyle>
            <a:lvl1pPr marL="0" indent="0">
              <a:lnSpc>
                <a:spcPct val="100000"/>
              </a:lnSpc>
              <a:spcBef>
                <a:spcPts val="0"/>
              </a:spcBef>
              <a:spcAft>
                <a:spcPts val="784"/>
              </a:spcAft>
              <a:buNone/>
              <a:defRPr sz="1567">
                <a:solidFill>
                  <a:schemeClr val="accent1"/>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56572926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25979749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_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4B305F-9255-48C4-9C75-97132A310027}"/>
              </a:ext>
            </a:extLst>
          </p:cNvPr>
          <p:cNvSpPr/>
          <p:nvPr userDrawn="1"/>
        </p:nvSpPr>
        <p:spPr bwMode="auto">
          <a:xfrm>
            <a:off x="5319776" y="0"/>
            <a:ext cx="6872224"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pic>
        <p:nvPicPr>
          <p:cNvPr id="5" name="Lab" descr="A close up of a sign&#10;">
            <a:extLst>
              <a:ext uri="{FF2B5EF4-FFF2-40B4-BE49-F238E27FC236}">
                <a16:creationId xmlns:a16="http://schemas.microsoft.com/office/drawing/2014/main" id="{C0E3C3B5-9CC7-46D1-A4EF-077A0F4B5F5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extLst>
      <p:ext uri="{BB962C8B-B14F-4D97-AF65-F5344CB8AC3E}">
        <p14:creationId xmlns:p14="http://schemas.microsoft.com/office/powerpoint/2010/main" val="344278676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35550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ags" Target="../tags/tag2.xml"/><Relationship Id="rId5" Type="http://schemas.openxmlformats.org/officeDocument/2006/relationships/slideLayout" Target="../slideLayouts/slideLayout5.xml"/><Relationship Id="rId61" Type="http://schemas.openxmlformats.org/officeDocument/2006/relationships/image" Target="../media/image1.emf"/><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ags" Target="../tags/tag3.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6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6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3" r:id="rId1"/>
    <p:sldLayoutId id="2147484026" r:id="rId2"/>
    <p:sldLayoutId id="2147484039" r:id="rId3"/>
    <p:sldLayoutId id="2147484006" r:id="rId4"/>
    <p:sldLayoutId id="2147484007" r:id="rId5"/>
    <p:sldLayoutId id="2147484010" r:id="rId6"/>
    <p:sldLayoutId id="2147484035" r:id="rId7"/>
    <p:sldLayoutId id="2147484036" r:id="rId8"/>
    <p:sldLayoutId id="2147484037" r:id="rId9"/>
    <p:sldLayoutId id="2147483999" r:id="rId10"/>
    <p:sldLayoutId id="2147483998" r:id="rId11"/>
    <p:sldLayoutId id="2147484000" r:id="rId12"/>
    <p:sldLayoutId id="2147484043" r:id="rId13"/>
    <p:sldLayoutId id="2147484004" r:id="rId14"/>
    <p:sldLayoutId id="2147484038" r:id="rId15"/>
    <p:sldLayoutId id="2147484041" r:id="rId16"/>
    <p:sldLayoutId id="2147484042" r:id="rId17"/>
    <p:sldLayoutId id="2147484046" r:id="rId18"/>
    <p:sldLayoutId id="2147484047" r:id="rId19"/>
    <p:sldLayoutId id="2147484001" r:id="rId20"/>
    <p:sldLayoutId id="2147484002" r:id="rId21"/>
    <p:sldLayoutId id="2147484044" r:id="rId22"/>
    <p:sldLayoutId id="2147484045" r:id="rId23"/>
    <p:sldLayoutId id="2147484003" r:id="rId24"/>
    <p:sldLayoutId id="2147484005" r:id="rId25"/>
    <p:sldLayoutId id="2147484008" r:id="rId26"/>
    <p:sldLayoutId id="2147484009" r:id="rId27"/>
    <p:sldLayoutId id="2147484011" r:id="rId28"/>
    <p:sldLayoutId id="2147484012" r:id="rId29"/>
    <p:sldLayoutId id="2147484013" r:id="rId30"/>
    <p:sldLayoutId id="2147484014" r:id="rId31"/>
    <p:sldLayoutId id="2147484015" r:id="rId32"/>
    <p:sldLayoutId id="2147484016" r:id="rId33"/>
    <p:sldLayoutId id="2147484017" r:id="rId34"/>
    <p:sldLayoutId id="2147484018" r:id="rId35"/>
    <p:sldLayoutId id="2147484019" r:id="rId36"/>
    <p:sldLayoutId id="2147484020" r:id="rId37"/>
    <p:sldLayoutId id="2147484021" r:id="rId38"/>
    <p:sldLayoutId id="2147484022" r:id="rId39"/>
    <p:sldLayoutId id="2147484023" r:id="rId40"/>
    <p:sldLayoutId id="2147484024" r:id="rId41"/>
    <p:sldLayoutId id="2147484025" r:id="rId42"/>
    <p:sldLayoutId id="2147484027" r:id="rId43"/>
    <p:sldLayoutId id="2147484028" r:id="rId44"/>
    <p:sldLayoutId id="2147484029" r:id="rId45"/>
    <p:sldLayoutId id="2147484030" r:id="rId46"/>
    <p:sldLayoutId id="2147484031" r:id="rId47"/>
    <p:sldLayoutId id="2147484032" r:id="rId48"/>
    <p:sldLayoutId id="2147484033" r:id="rId49"/>
    <p:sldLayoutId id="2147483994" r:id="rId50"/>
    <p:sldLayoutId id="2147483995" r:id="rId51"/>
    <p:sldLayoutId id="2147483996" r:id="rId52"/>
    <p:sldLayoutId id="2147483997" r:id="rId53"/>
    <p:sldLayoutId id="2147484034" r:id="rId54"/>
    <p:sldLayoutId id="2147484048" r:id="rId55"/>
    <p:sldLayoutId id="2147484049" r:id="rId56"/>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harePoint/PnP-Tools/tree/master/Solutions/SharePoint.Modernization"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hyperlink" Target="https://docs.microsoft.com/en-us/sharepoint/dev/transform/modernize-connect-to-office365-group#what-connecting-to-a-new-office-365-group-does-to-your-sit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upport.office.com/en-us/article/create-a-team-from-sharepoint-545973b6-c38f-426a-b2b6-16405a561628?ui=en-US&amp;rs=en-US&amp;ad=US"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docs.microsoft.com/en-us/sharepoint/dev/transform/modernize-classic-sites" TargetMode="External"/><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37.xml"/><Relationship Id="rId5" Type="http://schemas.openxmlformats.org/officeDocument/2006/relationships/image" Target="../media/image17.jpg"/><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hyperlink" Target="https://www.microsoft.com/en-us/fasttrack/resources" TargetMode="External"/><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27.jp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2487168"/>
            <a:ext cx="4352925" cy="1097280"/>
          </a:xfrm>
        </p:spPr>
        <p:txBody>
          <a:bodyPr/>
          <a:lstStyle/>
          <a:p>
            <a:r>
              <a:rPr lang="nb-NO" dirty="0"/>
              <a:t>Microsoft 365 Groups and classic site modernization</a:t>
            </a:r>
          </a:p>
        </p:txBody>
      </p:sp>
      <p:sp>
        <p:nvSpPr>
          <p:cNvPr id="3" name="Text Placeholder 2"/>
          <p:cNvSpPr>
            <a:spLocks noGrp="1"/>
          </p:cNvSpPr>
          <p:nvPr>
            <p:ph type="subTitle" idx="1"/>
          </p:nvPr>
        </p:nvSpPr>
        <p:spPr>
          <a:xfrm>
            <a:off x="655638" y="3895090"/>
            <a:ext cx="4352924" cy="311150"/>
          </a:xfrm>
        </p:spPr>
        <p:txBody>
          <a:bodyPr>
            <a:normAutofit lnSpcReduction="10000"/>
          </a:bodyPr>
          <a:lstStyle/>
          <a:p>
            <a:r>
              <a:rPr lang="nb-NO"/>
              <a:t>Speaker Name</a:t>
            </a:r>
          </a:p>
        </p:txBody>
      </p:sp>
      <p:sp>
        <p:nvSpPr>
          <p:cNvPr id="7" name="Picture Placeholder 6">
            <a:extLst>
              <a:ext uri="{FF2B5EF4-FFF2-40B4-BE49-F238E27FC236}">
                <a16:creationId xmlns:a16="http://schemas.microsoft.com/office/drawing/2014/main" id="{3D33BC6B-BAA6-4A38-8606-B82F5C840978}"/>
              </a:ext>
            </a:extLst>
          </p:cNvPr>
          <p:cNvSpPr>
            <a:spLocks noGrp="1"/>
          </p:cNvSpPr>
          <p:nvPr>
            <p:ph type="pic" sz="quarter" idx="17"/>
          </p:nvPr>
        </p:nvSpPr>
        <p:spPr/>
      </p:sp>
    </p:spTree>
    <p:extLst>
      <p:ext uri="{BB962C8B-B14F-4D97-AF65-F5344CB8AC3E}">
        <p14:creationId xmlns:p14="http://schemas.microsoft.com/office/powerpoint/2010/main" val="214446076"/>
      </p:ext>
    </p:extLst>
  </p:cSld>
  <p:clrMapOvr>
    <a:masterClrMapping/>
  </p:clrMapOvr>
  <p:transition>
    <p:fade/>
  </p:transition>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5638" y="320040"/>
            <a:ext cx="10880725" cy="461665"/>
          </a:xfrm>
        </p:spPr>
        <p:txBody>
          <a:bodyPr/>
          <a:lstStyle/>
          <a:p>
            <a:r>
              <a:rPr lang="en-US" dirty="0"/>
              <a:t>What type </a:t>
            </a:r>
            <a:r>
              <a:rPr lang="en-US"/>
              <a:t>of group </a:t>
            </a:r>
            <a:r>
              <a:rPr lang="en-US" dirty="0"/>
              <a:t>is good for me?</a:t>
            </a:r>
          </a:p>
        </p:txBody>
      </p:sp>
      <p:sp>
        <p:nvSpPr>
          <p:cNvPr id="6" name="Content Placeholder 5">
            <a:extLst>
              <a:ext uri="{FF2B5EF4-FFF2-40B4-BE49-F238E27FC236}">
                <a16:creationId xmlns:a16="http://schemas.microsoft.com/office/drawing/2014/main" id="{7AF38AC0-F457-4FEA-A662-4D93E04438DA}"/>
              </a:ext>
            </a:extLst>
          </p:cNvPr>
          <p:cNvSpPr>
            <a:spLocks noGrp="1"/>
          </p:cNvSpPr>
          <p:nvPr>
            <p:ph sz="quarter" idx="13"/>
          </p:nvPr>
        </p:nvSpPr>
        <p:spPr/>
        <p:txBody>
          <a:bodyPr/>
          <a:lstStyle/>
          <a:p>
            <a:endParaRPr lang="en-US"/>
          </a:p>
        </p:txBody>
      </p:sp>
      <p:pic>
        <p:nvPicPr>
          <p:cNvPr id="2" name="Picture 1">
            <a:extLst>
              <a:ext uri="{FF2B5EF4-FFF2-40B4-BE49-F238E27FC236}">
                <a16:creationId xmlns:a16="http://schemas.microsoft.com/office/drawing/2014/main" id="{66F7829E-85AF-4401-A32E-FACF52F763C8}"/>
              </a:ext>
            </a:extLst>
          </p:cNvPr>
          <p:cNvPicPr>
            <a:picLocks noChangeAspect="1"/>
          </p:cNvPicPr>
          <p:nvPr/>
        </p:nvPicPr>
        <p:blipFill>
          <a:blip r:embed="rId3"/>
          <a:stretch>
            <a:fillRect/>
          </a:stretch>
        </p:blipFill>
        <p:spPr>
          <a:xfrm>
            <a:off x="3055627" y="1381720"/>
            <a:ext cx="5436472" cy="4872438"/>
          </a:xfrm>
          <a:prstGeom prst="rect">
            <a:avLst/>
          </a:prstGeom>
        </p:spPr>
      </p:pic>
    </p:spTree>
    <p:extLst>
      <p:ext uri="{BB962C8B-B14F-4D97-AF65-F5344CB8AC3E}">
        <p14:creationId xmlns:p14="http://schemas.microsoft.com/office/powerpoint/2010/main" val="1770417666"/>
      </p:ext>
    </p:extLst>
  </p:cSld>
  <p:clrMapOvr>
    <a:masterClrMapping/>
  </p:clrMapOvr>
  <p:transition>
    <p:fade/>
  </p:transition>
</p:sld>
</file>

<file path=ppt/slides/slide1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E005FA-7F3B-4276-9823-5C87629EB36C}"/>
              </a:ext>
            </a:extLst>
          </p:cNvPr>
          <p:cNvSpPr txBox="1"/>
          <p:nvPr/>
        </p:nvSpPr>
        <p:spPr>
          <a:xfrm>
            <a:off x="423312" y="1676400"/>
            <a:ext cx="4581727" cy="4736015"/>
          </a:xfrm>
          <a:prstGeom prst="rect">
            <a:avLst/>
          </a:prstGeom>
          <a:noFill/>
        </p:spPr>
        <p:txBody>
          <a:bodyPr wrap="square" anchor="t">
            <a:normAutofit lnSpcReduction="10000"/>
          </a:bodyPr>
          <a:lstStyle/>
          <a:p>
            <a:pPr marL="457200" indent="-457200" defTabSz="914367">
              <a:lnSpc>
                <a:spcPct val="90000"/>
              </a:lnSpc>
              <a:spcAft>
                <a:spcPts val="588"/>
              </a:spcAft>
              <a:buFont typeface="Arial" panose="020B0604020202020204" pitchFamily="34" charset="0"/>
              <a:buChar char="•"/>
            </a:pPr>
            <a:r>
              <a:rPr lang="en-US" sz="2549" dirty="0">
                <a:solidFill>
                  <a:srgbClr val="171717"/>
                </a:solidFill>
                <a:latin typeface="Segoe UI" panose="020B0502040204020203" pitchFamily="34" charset="0"/>
              </a:rPr>
              <a:t>Classic (team) sites are not connected to a Microsoft 365 group, whereas modern team sites are. </a:t>
            </a:r>
          </a:p>
          <a:p>
            <a:pPr marL="457200" indent="-457200" defTabSz="914367">
              <a:lnSpc>
                <a:spcPct val="90000"/>
              </a:lnSpc>
              <a:spcAft>
                <a:spcPts val="588"/>
              </a:spcAft>
              <a:buFont typeface="Arial" panose="020B0604020202020204" pitchFamily="34" charset="0"/>
              <a:buChar char="•"/>
            </a:pPr>
            <a:r>
              <a:rPr lang="en-US" sz="2549" dirty="0">
                <a:solidFill>
                  <a:srgbClr val="171717"/>
                </a:solidFill>
                <a:latin typeface="Segoe UI" panose="020B0502040204020203" pitchFamily="34" charset="0"/>
              </a:rPr>
              <a:t>Connecting your site to a Microsoft 365 group is an essential part of modernizing a site. </a:t>
            </a:r>
          </a:p>
          <a:p>
            <a:pPr marL="457200" indent="-457200" defTabSz="914367">
              <a:lnSpc>
                <a:spcPct val="90000"/>
              </a:lnSpc>
              <a:spcAft>
                <a:spcPts val="588"/>
              </a:spcAft>
              <a:buFont typeface="Arial" panose="020B0604020202020204" pitchFamily="34" charset="0"/>
              <a:buChar char="•"/>
            </a:pPr>
            <a:r>
              <a:rPr lang="en-US" sz="2549" dirty="0">
                <a:solidFill>
                  <a:srgbClr val="171717"/>
                </a:solidFill>
                <a:latin typeface="Segoe UI" panose="020B0502040204020203" pitchFamily="34" charset="0"/>
              </a:rPr>
              <a:t>The connection to a Microsoft 365 group enables the site to consume other Microsoft 365 services such as Teams, Planner, and Outlook.</a:t>
            </a:r>
            <a:endParaRPr lang="es-MX" sz="2549" dirty="0">
              <a:solidFill>
                <a:srgbClr val="282828"/>
              </a:solidFill>
              <a:latin typeface="Segoe UI"/>
            </a:endParaRPr>
          </a:p>
        </p:txBody>
      </p:sp>
      <p:graphicFrame>
        <p:nvGraphicFramePr>
          <p:cNvPr id="3" name="Diagram 2">
            <a:extLst>
              <a:ext uri="{FF2B5EF4-FFF2-40B4-BE49-F238E27FC236}">
                <a16:creationId xmlns:a16="http://schemas.microsoft.com/office/drawing/2014/main" id="{C2DC7959-747A-41F4-8236-594E0E22EF53}"/>
              </a:ext>
            </a:extLst>
          </p:cNvPr>
          <p:cNvGraphicFramePr/>
          <p:nvPr>
            <p:extLst>
              <p:ext uri="{D42A27DB-BD31-4B8C-83A1-F6EECF244321}">
                <p14:modId xmlns:p14="http://schemas.microsoft.com/office/powerpoint/2010/main" val="4107809312"/>
              </p:ext>
            </p:extLst>
          </p:nvPr>
        </p:nvGraphicFramePr>
        <p:xfrm>
          <a:off x="5092191" y="1706880"/>
          <a:ext cx="6648484" cy="4693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83904FBA-47D7-4121-8F39-EA3E400527DF}"/>
              </a:ext>
            </a:extLst>
          </p:cNvPr>
          <p:cNvSpPr>
            <a:spLocks noGrp="1"/>
          </p:cNvSpPr>
          <p:nvPr>
            <p:ph type="title"/>
          </p:nvPr>
        </p:nvSpPr>
        <p:spPr>
          <a:xfrm>
            <a:off x="655638" y="320040"/>
            <a:ext cx="10880725" cy="461665"/>
          </a:xfrm>
        </p:spPr>
        <p:txBody>
          <a:bodyPr vert="horz" wrap="square" lIns="0" tIns="161356" rIns="0" bIns="0" rtlCol="0" anchor="t">
            <a:normAutofit fontScale="90000"/>
          </a:bodyPr>
          <a:lstStyle/>
          <a:p>
            <a:r>
              <a:rPr lang="en-US" dirty="0"/>
              <a:t>Connect to a Microsoft 365 Group</a:t>
            </a:r>
          </a:p>
        </p:txBody>
      </p:sp>
    </p:spTree>
    <p:extLst>
      <p:ext uri="{BB962C8B-B14F-4D97-AF65-F5344CB8AC3E}">
        <p14:creationId xmlns:p14="http://schemas.microsoft.com/office/powerpoint/2010/main" val="3260043358"/>
      </p:ext>
    </p:extLst>
  </p:cSld>
  <p:clrMapOvr>
    <a:masterClrMapping/>
  </p:clrMapOvr>
  <p:transition>
    <p:fade/>
  </p:transition>
</p:sld>
</file>

<file path=ppt/slides/slide1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09C7-BCA3-4426-9AEB-4004CCBC8E73}"/>
              </a:ext>
            </a:extLst>
          </p:cNvPr>
          <p:cNvSpPr>
            <a:spLocks noGrp="1"/>
          </p:cNvSpPr>
          <p:nvPr>
            <p:ph type="title"/>
          </p:nvPr>
        </p:nvSpPr>
        <p:spPr>
          <a:xfrm>
            <a:off x="655638" y="320040"/>
            <a:ext cx="10880725" cy="461665"/>
          </a:xfrm>
        </p:spPr>
        <p:txBody>
          <a:bodyPr/>
          <a:lstStyle/>
          <a:p>
            <a:r>
              <a:rPr lang="en-US" dirty="0"/>
              <a:t>Connect to a Microsoft 365 group</a:t>
            </a:r>
          </a:p>
        </p:txBody>
      </p:sp>
      <p:sp>
        <p:nvSpPr>
          <p:cNvPr id="3" name="Text Placeholder 2">
            <a:extLst>
              <a:ext uri="{FF2B5EF4-FFF2-40B4-BE49-F238E27FC236}">
                <a16:creationId xmlns:a16="http://schemas.microsoft.com/office/drawing/2014/main" id="{6E39CAC8-C934-4979-ABFE-A8CA525B03DE}"/>
              </a:ext>
            </a:extLst>
          </p:cNvPr>
          <p:cNvSpPr>
            <a:spLocks noGrp="1"/>
          </p:cNvSpPr>
          <p:nvPr>
            <p:ph sz="quarter" idx="13"/>
          </p:nvPr>
        </p:nvSpPr>
        <p:spPr>
          <a:xfrm>
            <a:off x="655638" y="3694057"/>
            <a:ext cx="10880725" cy="2533706"/>
          </a:xfrm>
        </p:spPr>
        <p:txBody>
          <a:bodyPr>
            <a:normAutofit fontScale="92500" lnSpcReduction="20000"/>
          </a:bodyPr>
          <a:lstStyle/>
          <a:p>
            <a:pPr marL="0" indent="0">
              <a:buNone/>
            </a:pPr>
            <a:r>
              <a:rPr lang="en-US" dirty="0"/>
              <a:t>What happens? </a:t>
            </a:r>
          </a:p>
          <a:p>
            <a:r>
              <a:rPr lang="en-US" dirty="0"/>
              <a:t>A new Microsoft 365 group is created, and that group is connected to your site collection</a:t>
            </a:r>
          </a:p>
          <a:p>
            <a:r>
              <a:rPr lang="en-US" dirty="0"/>
              <a:t>A new modern home page is created on your site and set as the site's home page</a:t>
            </a:r>
          </a:p>
          <a:p>
            <a:r>
              <a:rPr lang="en-US" dirty="0"/>
              <a:t>The group's Owners are now the site collection administrators</a:t>
            </a:r>
          </a:p>
          <a:p>
            <a:r>
              <a:rPr lang="en-US" dirty="0"/>
              <a:t>The group's Owners are added to your site's Owners group</a:t>
            </a:r>
          </a:p>
          <a:p>
            <a:r>
              <a:rPr lang="en-US" dirty="0"/>
              <a:t>The group's Members are added to your site's Members group</a:t>
            </a:r>
          </a:p>
        </p:txBody>
      </p:sp>
      <p:sp>
        <p:nvSpPr>
          <p:cNvPr id="4" name="Text Placeholder 3">
            <a:extLst>
              <a:ext uri="{FF2B5EF4-FFF2-40B4-BE49-F238E27FC236}">
                <a16:creationId xmlns:a16="http://schemas.microsoft.com/office/drawing/2014/main" id="{7BDDF38C-A587-46FC-9C8B-FAE4282D5323}"/>
              </a:ext>
            </a:extLst>
          </p:cNvPr>
          <p:cNvSpPr>
            <a:spLocks noGrp="1"/>
          </p:cNvSpPr>
          <p:nvPr>
            <p:ph type="body" sz="quarter" idx="4294967295"/>
          </p:nvPr>
        </p:nvSpPr>
        <p:spPr>
          <a:xfrm>
            <a:off x="753942" y="1273871"/>
            <a:ext cx="3699210" cy="2010055"/>
          </a:xfrm>
        </p:spPr>
        <p:txBody>
          <a:bodyPr>
            <a:normAutofit/>
          </a:bodyPr>
          <a:lstStyle/>
          <a:p>
            <a:pPr marL="0" indent="0">
              <a:buNone/>
            </a:pPr>
            <a:r>
              <a:rPr lang="en-US" dirty="0"/>
              <a:t>How to go about it</a:t>
            </a:r>
          </a:p>
          <a:p>
            <a:r>
              <a:rPr lang="en-US" dirty="0"/>
              <a:t>SharePoint user interface</a:t>
            </a:r>
          </a:p>
          <a:p>
            <a:r>
              <a:rPr lang="en-US" dirty="0"/>
              <a:t>Programmatically</a:t>
            </a:r>
          </a:p>
          <a:p>
            <a:pPr lvl="1"/>
            <a:r>
              <a:rPr lang="en-US" sz="1800" dirty="0"/>
              <a:t>Learn, Analyze, Modernize</a:t>
            </a:r>
          </a:p>
        </p:txBody>
      </p:sp>
      <p:pic>
        <p:nvPicPr>
          <p:cNvPr id="6" name="Picture 5" descr="A screenshot of a cell phone&#10;&#10;Description automatically generated">
            <a:extLst>
              <a:ext uri="{FF2B5EF4-FFF2-40B4-BE49-F238E27FC236}">
                <a16:creationId xmlns:a16="http://schemas.microsoft.com/office/drawing/2014/main" id="{0DCEF80A-789C-4E18-91F9-AACCDE469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289" y="1273871"/>
            <a:ext cx="1300600" cy="2234245"/>
          </a:xfrm>
          <a:prstGeom prst="rect">
            <a:avLst/>
          </a:prstGeom>
        </p:spPr>
      </p:pic>
      <p:sp>
        <p:nvSpPr>
          <p:cNvPr id="7" name="Oval 6">
            <a:extLst>
              <a:ext uri="{FF2B5EF4-FFF2-40B4-BE49-F238E27FC236}">
                <a16:creationId xmlns:a16="http://schemas.microsoft.com/office/drawing/2014/main" id="{92A5AED3-FBE1-4B2C-AD54-F803196A12B9}"/>
              </a:ext>
            </a:extLst>
          </p:cNvPr>
          <p:cNvSpPr/>
          <p:nvPr/>
        </p:nvSpPr>
        <p:spPr bwMode="auto">
          <a:xfrm>
            <a:off x="588904" y="1692388"/>
            <a:ext cx="448244" cy="39100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a:ea typeface="Segoe UI" pitchFamily="34" charset="0"/>
                <a:cs typeface="Segoe UI" pitchFamily="34" charset="0"/>
              </a:rPr>
              <a:t>1</a:t>
            </a:r>
          </a:p>
        </p:txBody>
      </p:sp>
      <p:sp>
        <p:nvSpPr>
          <p:cNvPr id="18" name="Oval 17">
            <a:extLst>
              <a:ext uri="{FF2B5EF4-FFF2-40B4-BE49-F238E27FC236}">
                <a16:creationId xmlns:a16="http://schemas.microsoft.com/office/drawing/2014/main" id="{4D7E5E88-91F7-4EBE-983B-88C10230445A}"/>
              </a:ext>
            </a:extLst>
          </p:cNvPr>
          <p:cNvSpPr/>
          <p:nvPr/>
        </p:nvSpPr>
        <p:spPr bwMode="auto">
          <a:xfrm>
            <a:off x="4453152" y="1394351"/>
            <a:ext cx="448244" cy="39100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a:ea typeface="Segoe UI" pitchFamily="34" charset="0"/>
                <a:cs typeface="Segoe UI" pitchFamily="34" charset="0"/>
              </a:rPr>
              <a:t>1</a:t>
            </a:r>
          </a:p>
        </p:txBody>
      </p:sp>
      <p:pic>
        <p:nvPicPr>
          <p:cNvPr id="19" name="Picture 18" descr="A screenshot of a social media post&#10;&#10;Description automatically generated">
            <a:extLst>
              <a:ext uri="{FF2B5EF4-FFF2-40B4-BE49-F238E27FC236}">
                <a16:creationId xmlns:a16="http://schemas.microsoft.com/office/drawing/2014/main" id="{9D9F8522-4A75-4CFC-98BB-E5EA820201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1338" y="1262530"/>
            <a:ext cx="4530314" cy="2647933"/>
          </a:xfrm>
          <a:prstGeom prst="rect">
            <a:avLst/>
          </a:prstGeom>
        </p:spPr>
      </p:pic>
      <p:sp>
        <p:nvSpPr>
          <p:cNvPr id="20" name="Oval 19">
            <a:extLst>
              <a:ext uri="{FF2B5EF4-FFF2-40B4-BE49-F238E27FC236}">
                <a16:creationId xmlns:a16="http://schemas.microsoft.com/office/drawing/2014/main" id="{3FFAC497-B3FE-4B84-9C27-26F37BF4B672}"/>
              </a:ext>
            </a:extLst>
          </p:cNvPr>
          <p:cNvSpPr/>
          <p:nvPr/>
        </p:nvSpPr>
        <p:spPr bwMode="auto">
          <a:xfrm>
            <a:off x="588904" y="2176366"/>
            <a:ext cx="448244" cy="39100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a:ea typeface="Segoe UI" pitchFamily="34" charset="0"/>
                <a:cs typeface="Segoe UI" pitchFamily="34" charset="0"/>
              </a:rPr>
              <a:t>2</a:t>
            </a:r>
          </a:p>
        </p:txBody>
      </p:sp>
      <p:sp>
        <p:nvSpPr>
          <p:cNvPr id="21" name="Oval 20">
            <a:extLst>
              <a:ext uri="{FF2B5EF4-FFF2-40B4-BE49-F238E27FC236}">
                <a16:creationId xmlns:a16="http://schemas.microsoft.com/office/drawing/2014/main" id="{7E339E5F-5DEE-49CD-A063-9271BD28637F}"/>
              </a:ext>
            </a:extLst>
          </p:cNvPr>
          <p:cNvSpPr/>
          <p:nvPr/>
        </p:nvSpPr>
        <p:spPr bwMode="auto">
          <a:xfrm>
            <a:off x="6711201" y="1394351"/>
            <a:ext cx="448244" cy="39100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a:ea typeface="Segoe UI" pitchFamily="34" charset="0"/>
                <a:cs typeface="Segoe UI" pitchFamily="34" charset="0"/>
              </a:rPr>
              <a:t>2</a:t>
            </a:r>
          </a:p>
        </p:txBody>
      </p:sp>
    </p:spTree>
    <p:extLst>
      <p:ext uri="{BB962C8B-B14F-4D97-AF65-F5344CB8AC3E}">
        <p14:creationId xmlns:p14="http://schemas.microsoft.com/office/powerpoint/2010/main" val="1241043708"/>
      </p:ext>
    </p:extLst>
  </p:cSld>
  <p:clrMapOvr>
    <a:masterClrMapping/>
  </p:clrMapOvr>
  <p:transition>
    <p:fade/>
  </p:transition>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3B8A0-5DE6-4876-8482-D1FE635A8DDC}"/>
              </a:ext>
            </a:extLst>
          </p:cNvPr>
          <p:cNvSpPr>
            <a:spLocks noGrp="1"/>
          </p:cNvSpPr>
          <p:nvPr>
            <p:ph type="title"/>
          </p:nvPr>
        </p:nvSpPr>
        <p:spPr>
          <a:xfrm>
            <a:off x="655638" y="320040"/>
            <a:ext cx="10880725" cy="461665"/>
          </a:xfrm>
        </p:spPr>
        <p:txBody>
          <a:bodyPr/>
          <a:lstStyle/>
          <a:p>
            <a:r>
              <a:rPr lang="en-US" dirty="0"/>
              <a:t>Connect a Microsoft 365 group to an existing SharePoint site</a:t>
            </a:r>
          </a:p>
        </p:txBody>
      </p:sp>
      <p:sp>
        <p:nvSpPr>
          <p:cNvPr id="2" name="Text Placeholder 1">
            <a:extLst>
              <a:ext uri="{FF2B5EF4-FFF2-40B4-BE49-F238E27FC236}">
                <a16:creationId xmlns:a16="http://schemas.microsoft.com/office/drawing/2014/main" id="{B40BB6C2-ED2E-467C-BE71-2AEDF0E4B4A9}"/>
              </a:ext>
            </a:extLst>
          </p:cNvPr>
          <p:cNvSpPr>
            <a:spLocks noGrp="1"/>
          </p:cNvSpPr>
          <p:nvPr>
            <p:ph sz="quarter" idx="13"/>
          </p:nvPr>
        </p:nvSpPr>
        <p:spPr>
          <a:xfrm>
            <a:off x="655639" y="1408113"/>
            <a:ext cx="7704010" cy="4819650"/>
          </a:xfrm>
        </p:spPr>
        <p:txBody>
          <a:bodyPr>
            <a:normAutofit lnSpcReduction="10000"/>
          </a:bodyPr>
          <a:lstStyle/>
          <a:p>
            <a:pPr marL="0" indent="0">
              <a:buNone/>
            </a:pPr>
            <a:r>
              <a:rPr lang="en-US" dirty="0"/>
              <a:t>Programmatically connect a Microsoft 365 group</a:t>
            </a:r>
          </a:p>
          <a:p>
            <a:r>
              <a:rPr lang="en-US" dirty="0"/>
              <a:t>Step 1: Learn what group-connection does to your site</a:t>
            </a:r>
          </a:p>
          <a:p>
            <a:pPr lvl="1"/>
            <a:r>
              <a:rPr lang="en-US" dirty="0"/>
              <a:t>Getting familiar with what group-connection does to your site is important</a:t>
            </a:r>
          </a:p>
          <a:p>
            <a:r>
              <a:rPr lang="en-US" dirty="0"/>
              <a:t>Step 2: Analyze your site environment</a:t>
            </a:r>
          </a:p>
          <a:p>
            <a:pPr lvl="1"/>
            <a:r>
              <a:rPr lang="en-US" dirty="0"/>
              <a:t>understand which sites are ready to be group-connected, you can use the </a:t>
            </a:r>
            <a:r>
              <a:rPr lang="en-US" dirty="0">
                <a:hlinkClick r:id="rId3"/>
              </a:rPr>
              <a:t>SharePoint Modernization Scanner</a:t>
            </a:r>
            <a:r>
              <a:rPr lang="en-US" dirty="0"/>
              <a:t> to analyze your environment</a:t>
            </a:r>
          </a:p>
          <a:p>
            <a:r>
              <a:rPr lang="en-US" dirty="0"/>
              <a:t>Step 3: Modernize your sites</a:t>
            </a:r>
          </a:p>
          <a:p>
            <a:pPr lvl="1"/>
            <a:r>
              <a:rPr lang="en-US" dirty="0"/>
              <a:t>The bulk group-connect process consists of two steps:</a:t>
            </a:r>
          </a:p>
          <a:p>
            <a:pPr lvl="1"/>
            <a:r>
              <a:rPr lang="en-US" dirty="0"/>
              <a:t>Prepare and validate an input file that you'll use to drive the bulk group-connect process.</a:t>
            </a:r>
          </a:p>
          <a:p>
            <a:pPr lvl="1"/>
            <a:r>
              <a:rPr lang="en-US" dirty="0"/>
              <a:t>Run the bulk group-connect process. Sample PowerShell script </a:t>
            </a:r>
            <a:r>
              <a:rPr lang="en-US" dirty="0">
                <a:hlinkClick r:id="rId4"/>
              </a:rPr>
              <a:t>HERE</a:t>
            </a:r>
            <a:endParaRPr lang="en-US" dirty="0"/>
          </a:p>
          <a:p>
            <a:endParaRPr lang="en-US" dirty="0"/>
          </a:p>
        </p:txBody>
      </p:sp>
      <p:sp>
        <p:nvSpPr>
          <p:cNvPr id="7" name="Rectangle 6">
            <a:extLst>
              <a:ext uri="{FF2B5EF4-FFF2-40B4-BE49-F238E27FC236}">
                <a16:creationId xmlns:a16="http://schemas.microsoft.com/office/drawing/2014/main" id="{83738035-1E42-4E59-A811-52F8E05BB519}"/>
              </a:ext>
            </a:extLst>
          </p:cNvPr>
          <p:cNvSpPr/>
          <p:nvPr/>
        </p:nvSpPr>
        <p:spPr bwMode="auto">
          <a:xfrm>
            <a:off x="8542402" y="1408113"/>
            <a:ext cx="3435039" cy="48196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367">
              <a:lnSpc>
                <a:spcPct val="90000"/>
              </a:lnSpc>
              <a:spcAft>
                <a:spcPts val="588"/>
              </a:spcAft>
            </a:pPr>
            <a:r>
              <a:rPr lang="en-US" sz="1176" b="1" dirty="0" err="1">
                <a:solidFill>
                  <a:srgbClr val="FFFFFF"/>
                </a:solidFill>
                <a:latin typeface="Segoe UI"/>
              </a:rPr>
              <a:t>Groupify</a:t>
            </a:r>
            <a:r>
              <a:rPr lang="en-US" sz="1176" b="1" dirty="0">
                <a:solidFill>
                  <a:srgbClr val="FFFFFF"/>
                </a:solidFill>
                <a:latin typeface="Segoe UI"/>
              </a:rPr>
              <a:t> steps :</a:t>
            </a:r>
          </a:p>
          <a:p>
            <a:pPr marL="168072" indent="-168072" defTabSz="914367">
              <a:lnSpc>
                <a:spcPct val="90000"/>
              </a:lnSpc>
              <a:spcAft>
                <a:spcPts val="588"/>
              </a:spcAft>
              <a:buFont typeface="Arial" panose="020B0604020202020204" pitchFamily="34" charset="0"/>
              <a:buChar char="•"/>
            </a:pPr>
            <a:r>
              <a:rPr lang="en-US" sz="1176" dirty="0">
                <a:solidFill>
                  <a:srgbClr val="FFFFFF"/>
                </a:solidFill>
                <a:latin typeface="Segoe UI"/>
              </a:rPr>
              <a:t>Add current tenant admin as site admin when needed </a:t>
            </a:r>
          </a:p>
          <a:p>
            <a:pPr marL="168072" indent="-168072" defTabSz="914367">
              <a:lnSpc>
                <a:spcPct val="90000"/>
              </a:lnSpc>
              <a:spcAft>
                <a:spcPts val="588"/>
              </a:spcAft>
              <a:buFont typeface="Arial" panose="020B0604020202020204" pitchFamily="34" charset="0"/>
              <a:buChar char="•"/>
            </a:pPr>
            <a:r>
              <a:rPr lang="en-US" sz="1176" dirty="0">
                <a:solidFill>
                  <a:srgbClr val="FFFFFF"/>
                </a:solidFill>
                <a:latin typeface="Segoe UI"/>
              </a:rPr>
              <a:t>Verify site template / publishing feature use and prevent </a:t>
            </a:r>
            <a:r>
              <a:rPr lang="en-US" sz="1176" dirty="0" err="1">
                <a:solidFill>
                  <a:srgbClr val="FFFFFF"/>
                </a:solidFill>
                <a:latin typeface="Segoe UI"/>
              </a:rPr>
              <a:t>groupify</a:t>
            </a:r>
            <a:r>
              <a:rPr lang="en-US" sz="1176" dirty="0">
                <a:solidFill>
                  <a:srgbClr val="FFFFFF"/>
                </a:solidFill>
                <a:latin typeface="Segoe UI"/>
              </a:rPr>
              <a:t> --&gt; align with the logic in the scanner </a:t>
            </a:r>
          </a:p>
          <a:p>
            <a:pPr marL="168072" indent="-168072" defTabSz="914367">
              <a:lnSpc>
                <a:spcPct val="90000"/>
              </a:lnSpc>
              <a:spcAft>
                <a:spcPts val="588"/>
              </a:spcAft>
              <a:buFont typeface="Arial" panose="020B0604020202020204" pitchFamily="34" charset="0"/>
              <a:buChar char="•"/>
            </a:pPr>
            <a:r>
              <a:rPr lang="en-US" sz="1176" dirty="0">
                <a:solidFill>
                  <a:srgbClr val="FFFFFF"/>
                </a:solidFill>
                <a:latin typeface="Segoe UI"/>
              </a:rPr>
              <a:t>Ensure no modern blocking features are enabled...if so fix it </a:t>
            </a:r>
          </a:p>
          <a:p>
            <a:pPr marL="168072" indent="-168072" defTabSz="914367">
              <a:lnSpc>
                <a:spcPct val="90000"/>
              </a:lnSpc>
              <a:spcAft>
                <a:spcPts val="588"/>
              </a:spcAft>
              <a:buFont typeface="Arial" panose="020B0604020202020204" pitchFamily="34" charset="0"/>
              <a:buChar char="•"/>
            </a:pPr>
            <a:r>
              <a:rPr lang="en-US" sz="1176" dirty="0">
                <a:solidFill>
                  <a:srgbClr val="FFFFFF"/>
                </a:solidFill>
                <a:latin typeface="Segoe UI"/>
              </a:rPr>
              <a:t>Ensure the modern page feature is enabled</a:t>
            </a:r>
          </a:p>
          <a:p>
            <a:pPr marL="168072" indent="-168072" defTabSz="914367">
              <a:lnSpc>
                <a:spcPct val="90000"/>
              </a:lnSpc>
              <a:spcAft>
                <a:spcPts val="588"/>
              </a:spcAft>
              <a:buFont typeface="Arial" panose="020B0604020202020204" pitchFamily="34" charset="0"/>
              <a:buChar char="•"/>
            </a:pPr>
            <a:r>
              <a:rPr lang="en-US" sz="1176" dirty="0">
                <a:solidFill>
                  <a:srgbClr val="FFFFFF"/>
                </a:solidFill>
                <a:latin typeface="Segoe UI"/>
              </a:rPr>
              <a:t>Optional: Deploy applications (e.g. application customizer)</a:t>
            </a:r>
          </a:p>
          <a:p>
            <a:pPr marL="168072" indent="-168072" defTabSz="914367">
              <a:lnSpc>
                <a:spcPct val="90000"/>
              </a:lnSpc>
              <a:spcAft>
                <a:spcPts val="588"/>
              </a:spcAft>
              <a:buFont typeface="Arial" panose="020B0604020202020204" pitchFamily="34" charset="0"/>
              <a:buChar char="•"/>
            </a:pPr>
            <a:r>
              <a:rPr lang="en-US" sz="1176" dirty="0">
                <a:solidFill>
                  <a:srgbClr val="FFFFFF"/>
                </a:solidFill>
                <a:latin typeface="Segoe UI"/>
              </a:rPr>
              <a:t>Optional: Add modern home page</a:t>
            </a:r>
          </a:p>
          <a:p>
            <a:pPr marL="168072" indent="-168072" defTabSz="914367">
              <a:lnSpc>
                <a:spcPct val="90000"/>
              </a:lnSpc>
              <a:spcAft>
                <a:spcPts val="588"/>
              </a:spcAft>
              <a:buFont typeface="Arial" panose="020B0604020202020204" pitchFamily="34" charset="0"/>
              <a:buChar char="•"/>
            </a:pPr>
            <a:r>
              <a:rPr lang="en-US" sz="1176" dirty="0">
                <a:solidFill>
                  <a:srgbClr val="FFFFFF"/>
                </a:solidFill>
                <a:latin typeface="Segoe UI"/>
              </a:rPr>
              <a:t>Call </a:t>
            </a:r>
            <a:r>
              <a:rPr lang="en-US" sz="1176" dirty="0" err="1">
                <a:solidFill>
                  <a:srgbClr val="FFFFFF"/>
                </a:solidFill>
                <a:latin typeface="Segoe UI"/>
              </a:rPr>
              <a:t>groupify</a:t>
            </a:r>
            <a:r>
              <a:rPr lang="en-US" sz="1176" dirty="0">
                <a:solidFill>
                  <a:srgbClr val="FFFFFF"/>
                </a:solidFill>
                <a:latin typeface="Segoe UI"/>
              </a:rPr>
              <a:t> API</a:t>
            </a:r>
          </a:p>
          <a:p>
            <a:pPr marL="168072" indent="-168072" defTabSz="914367">
              <a:lnSpc>
                <a:spcPct val="90000"/>
              </a:lnSpc>
              <a:spcAft>
                <a:spcPts val="588"/>
              </a:spcAft>
              <a:buFont typeface="Arial" panose="020B0604020202020204" pitchFamily="34" charset="0"/>
              <a:buChar char="•"/>
            </a:pPr>
            <a:r>
              <a:rPr lang="en-US" sz="1176" dirty="0">
                <a:solidFill>
                  <a:srgbClr val="FFFFFF"/>
                </a:solidFill>
                <a:latin typeface="Segoe UI"/>
              </a:rPr>
              <a:t>Define Site Admins and Site owners as group owners </a:t>
            </a:r>
          </a:p>
          <a:p>
            <a:pPr marL="168072" indent="-168072" defTabSz="914367">
              <a:lnSpc>
                <a:spcPct val="90000"/>
              </a:lnSpc>
              <a:spcAft>
                <a:spcPts val="588"/>
              </a:spcAft>
              <a:buFont typeface="Arial" panose="020B0604020202020204" pitchFamily="34" charset="0"/>
              <a:buChar char="•"/>
            </a:pPr>
            <a:r>
              <a:rPr lang="en-US" sz="1176" dirty="0">
                <a:solidFill>
                  <a:srgbClr val="FFFFFF"/>
                </a:solidFill>
                <a:latin typeface="Segoe UI"/>
              </a:rPr>
              <a:t>Define Site members as group members </a:t>
            </a:r>
          </a:p>
          <a:p>
            <a:pPr marL="168072" indent="-168072" defTabSz="914367">
              <a:lnSpc>
                <a:spcPct val="90000"/>
              </a:lnSpc>
              <a:spcAft>
                <a:spcPts val="588"/>
              </a:spcAft>
              <a:buFont typeface="Arial" panose="020B0604020202020204" pitchFamily="34" charset="0"/>
              <a:buChar char="•"/>
            </a:pPr>
            <a:r>
              <a:rPr lang="en-US" sz="1176" dirty="0">
                <a:solidFill>
                  <a:srgbClr val="FFFFFF"/>
                </a:solidFill>
                <a:latin typeface="Segoe UI"/>
              </a:rPr>
              <a:t>Have option to "expand" site owners/members if needed</a:t>
            </a:r>
          </a:p>
          <a:p>
            <a:pPr marL="168072" indent="-168072" defTabSz="914367">
              <a:lnSpc>
                <a:spcPct val="90000"/>
              </a:lnSpc>
              <a:spcAft>
                <a:spcPts val="588"/>
              </a:spcAft>
              <a:buFont typeface="Arial" panose="020B0604020202020204" pitchFamily="34" charset="0"/>
              <a:buChar char="•"/>
            </a:pPr>
            <a:r>
              <a:rPr lang="en-US" sz="1176" dirty="0">
                <a:solidFill>
                  <a:srgbClr val="FFFFFF"/>
                </a:solidFill>
                <a:latin typeface="Segoe UI"/>
              </a:rPr>
              <a:t>Remove added tenant admin and site owners from SharePoint admins</a:t>
            </a:r>
          </a:p>
          <a:p>
            <a:pPr marL="168072" indent="-168072" defTabSz="914367">
              <a:lnSpc>
                <a:spcPct val="90000"/>
              </a:lnSpc>
              <a:spcAft>
                <a:spcPts val="588"/>
              </a:spcAft>
              <a:buFont typeface="Arial" panose="020B0604020202020204" pitchFamily="34" charset="0"/>
              <a:buChar char="•"/>
            </a:pPr>
            <a:r>
              <a:rPr lang="en-US" sz="1176" dirty="0">
                <a:solidFill>
                  <a:srgbClr val="FFFFFF"/>
                </a:solidFill>
                <a:latin typeface="Segoe UI"/>
              </a:rPr>
              <a:t> Remove added tenant admin from the Microsoft 365 group</a:t>
            </a:r>
            <a:endParaRPr lang="en-US" sz="1176" dirty="0">
              <a:gradFill>
                <a:gsLst>
                  <a:gs pos="2917">
                    <a:srgbClr val="505050"/>
                  </a:gs>
                  <a:gs pos="30000">
                    <a:srgbClr val="505050"/>
                  </a:gs>
                </a:gsLst>
                <a:lin ang="5400000" scaled="0"/>
              </a:gradFill>
              <a:latin typeface="Segoe UI"/>
            </a:endParaRPr>
          </a:p>
          <a:p>
            <a:pPr algn="ctr" defTabSz="914102" fontAlgn="base">
              <a:lnSpc>
                <a:spcPct val="90000"/>
              </a:lnSpc>
              <a:spcBef>
                <a:spcPct val="0"/>
              </a:spcBef>
              <a:spcAft>
                <a:spcPct val="0"/>
              </a:spcAft>
            </a:pPr>
            <a:endParaRPr lang="en-US" sz="98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90893293"/>
      </p:ext>
    </p:extLst>
  </p:cSld>
  <p:clrMapOvr>
    <a:masterClrMapping/>
  </p:clrMapOvr>
  <p:transition>
    <p:fade/>
  </p:transition>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09C7-BCA3-4426-9AEB-4004CCBC8E73}"/>
              </a:ext>
            </a:extLst>
          </p:cNvPr>
          <p:cNvSpPr>
            <a:spLocks noGrp="1"/>
          </p:cNvSpPr>
          <p:nvPr>
            <p:ph type="title"/>
          </p:nvPr>
        </p:nvSpPr>
        <p:spPr/>
        <p:txBody>
          <a:bodyPr/>
          <a:lstStyle/>
          <a:p>
            <a:r>
              <a:rPr lang="en-US" dirty="0">
                <a:hlinkClick r:id="rId3"/>
              </a:rPr>
              <a:t>Connect to a Microsoft Team</a:t>
            </a:r>
            <a:endParaRPr lang="en-US" dirty="0"/>
          </a:p>
        </p:txBody>
      </p:sp>
      <p:sp>
        <p:nvSpPr>
          <p:cNvPr id="3" name="Text Placeholder 2" descr="steps to create a Microsoft Team from SharePoint">
            <a:extLst>
              <a:ext uri="{FF2B5EF4-FFF2-40B4-BE49-F238E27FC236}">
                <a16:creationId xmlns:a16="http://schemas.microsoft.com/office/drawing/2014/main" id="{6E39CAC8-C934-4979-ABFE-A8CA525B03DE}"/>
              </a:ext>
            </a:extLst>
          </p:cNvPr>
          <p:cNvSpPr>
            <a:spLocks noGrp="1"/>
          </p:cNvSpPr>
          <p:nvPr>
            <p:ph sz="quarter" idx="4294967295"/>
          </p:nvPr>
        </p:nvSpPr>
        <p:spPr>
          <a:xfrm>
            <a:off x="0" y="1408113"/>
            <a:ext cx="10880725" cy="4819650"/>
          </a:xfrm>
        </p:spPr>
        <p:txBody>
          <a:bodyPr/>
          <a:lstStyle/>
          <a:p>
            <a:endParaRPr lang="en-US"/>
          </a:p>
          <a:p>
            <a:endParaRPr lang="en-US"/>
          </a:p>
          <a:p>
            <a:endParaRPr lang="en-US"/>
          </a:p>
          <a:p>
            <a:endParaRPr lang="en-US"/>
          </a:p>
        </p:txBody>
      </p:sp>
      <p:pic>
        <p:nvPicPr>
          <p:cNvPr id="6" name="Picture 5" descr="Details on how to create a Microsoft Team from SharePoint">
            <a:extLst>
              <a:ext uri="{FF2B5EF4-FFF2-40B4-BE49-F238E27FC236}">
                <a16:creationId xmlns:a16="http://schemas.microsoft.com/office/drawing/2014/main" id="{301737A7-69FB-4516-975E-C066C839359A}"/>
              </a:ext>
            </a:extLst>
          </p:cNvPr>
          <p:cNvPicPr>
            <a:picLocks noChangeAspect="1"/>
          </p:cNvPicPr>
          <p:nvPr/>
        </p:nvPicPr>
        <p:blipFill>
          <a:blip r:embed="rId4"/>
          <a:stretch>
            <a:fillRect/>
          </a:stretch>
        </p:blipFill>
        <p:spPr>
          <a:xfrm>
            <a:off x="2921968" y="1804837"/>
            <a:ext cx="6133230" cy="4142787"/>
          </a:xfrm>
          <a:prstGeom prst="rect">
            <a:avLst/>
          </a:prstGeom>
        </p:spPr>
      </p:pic>
    </p:spTree>
    <p:extLst>
      <p:ext uri="{BB962C8B-B14F-4D97-AF65-F5344CB8AC3E}">
        <p14:creationId xmlns:p14="http://schemas.microsoft.com/office/powerpoint/2010/main" val="763188086"/>
      </p:ext>
    </p:extLst>
  </p:cSld>
  <p:clrMapOvr>
    <a:masterClrMapping/>
  </p:clrMapOvr>
  <p:transition>
    <p:fade/>
  </p:transition>
</p:sld>
</file>

<file path=ppt/slides/slide15.xml><?xml version="1.0" encoding="utf-8"?>
<p:sld xmlns:a16="http://schemas.microsoft.com/office/drawing/2014/main" xmlns:a14="http://schemas.microsoft.com/office/drawing/2010/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achine generated alternative text:&#10;Teams is built on Office Groups membership service — a front end view &#10;Modern Group &#10;Group Mailbox &#10;Meetings &#10;Conversation &#10;History &#10;SharePoint Team Site &#10;Documents &#10;General &#10;Site Assets &#10;Planner &#10;Meetings &#10;Chat &#10;Attachments &#10;Team &#10;General &#10;Channel &#10;Conversation &#10;Tab &#10;Files &#10;Tab &#10;OneNote &#10;Tab &#10;Wiki &#10;Tab &#10;Planner &#10;Tab ">
            <a:extLst>
              <a:ext uri="{FF2B5EF4-FFF2-40B4-BE49-F238E27FC236}">
                <a16:creationId xmlns:a16="http://schemas.microsoft.com/office/drawing/2014/main" id="{64D16D7E-052D-4286-978E-CFF598BF8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385" y="845444"/>
            <a:ext cx="8667338" cy="528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452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09C7-BCA3-4426-9AEB-4004CCBC8E73}"/>
              </a:ext>
            </a:extLst>
          </p:cNvPr>
          <p:cNvSpPr>
            <a:spLocks noGrp="1"/>
          </p:cNvSpPr>
          <p:nvPr>
            <p:ph type="title"/>
          </p:nvPr>
        </p:nvSpPr>
        <p:spPr>
          <a:xfrm>
            <a:off x="655638" y="320040"/>
            <a:ext cx="10880725" cy="461665"/>
          </a:xfrm>
        </p:spPr>
        <p:txBody>
          <a:bodyPr/>
          <a:lstStyle/>
          <a:p>
            <a:r>
              <a:rPr lang="en-US" dirty="0"/>
              <a:t>Modernize Classic Sites guide</a:t>
            </a:r>
          </a:p>
        </p:txBody>
      </p:sp>
      <p:sp>
        <p:nvSpPr>
          <p:cNvPr id="3" name="Text Placeholder 2">
            <a:extLst>
              <a:ext uri="{FF2B5EF4-FFF2-40B4-BE49-F238E27FC236}">
                <a16:creationId xmlns:a16="http://schemas.microsoft.com/office/drawing/2014/main" id="{6E39CAC8-C934-4979-ABFE-A8CA525B03DE}"/>
              </a:ext>
            </a:extLst>
          </p:cNvPr>
          <p:cNvSpPr>
            <a:spLocks noGrp="1"/>
          </p:cNvSpPr>
          <p:nvPr>
            <p:ph sz="quarter" idx="13"/>
          </p:nvPr>
        </p:nvSpPr>
        <p:spPr>
          <a:xfrm>
            <a:off x="655638" y="1408114"/>
            <a:ext cx="10880726" cy="4819650"/>
          </a:xfrm>
        </p:spPr>
        <p:txBody>
          <a:bodyPr/>
          <a:lstStyle/>
          <a:p>
            <a:r>
              <a:rPr lang="en-US" dirty="0"/>
              <a:t>Start with the  </a:t>
            </a:r>
            <a:r>
              <a:rPr lang="en-US" dirty="0">
                <a:hlinkClick r:id="rId3"/>
              </a:rPr>
              <a:t>Modernizing your classic SharePoint sites</a:t>
            </a:r>
            <a:r>
              <a:rPr lang="en-US" dirty="0"/>
              <a:t> guide </a:t>
            </a:r>
          </a:p>
          <a:p>
            <a:endParaRPr lang="en-US" dirty="0"/>
          </a:p>
          <a:p>
            <a:endParaRPr lang="en-US" dirty="0"/>
          </a:p>
          <a:p>
            <a:endParaRPr lang="en-US" dirty="0"/>
          </a:p>
        </p:txBody>
      </p:sp>
      <p:graphicFrame>
        <p:nvGraphicFramePr>
          <p:cNvPr id="10" name="Diagram 9" descr="Execution workflow">
            <a:extLst>
              <a:ext uri="{FF2B5EF4-FFF2-40B4-BE49-F238E27FC236}">
                <a16:creationId xmlns:a16="http://schemas.microsoft.com/office/drawing/2014/main" id="{9A150840-2040-43F7-BB08-7B98A578F82C}"/>
              </a:ext>
            </a:extLst>
          </p:cNvPr>
          <p:cNvGraphicFramePr/>
          <p:nvPr>
            <p:extLst>
              <p:ext uri="{D42A27DB-BD31-4B8C-83A1-F6EECF244321}">
                <p14:modId xmlns:p14="http://schemas.microsoft.com/office/powerpoint/2010/main" val="3296528842"/>
              </p:ext>
            </p:extLst>
          </p:nvPr>
        </p:nvGraphicFramePr>
        <p:xfrm>
          <a:off x="655636" y="1780032"/>
          <a:ext cx="10880725" cy="28779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39552447"/>
      </p:ext>
    </p:extLst>
  </p:cSld>
  <p:clrMapOvr>
    <a:masterClrMapping/>
  </p:clrMapOvr>
  <p:transition>
    <p:fade/>
  </p:transition>
</p:sld>
</file>

<file path=ppt/slides/slide1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DA43-CDEE-4586-B5A9-22187CDB1C92}"/>
              </a:ext>
            </a:extLst>
          </p:cNvPr>
          <p:cNvSpPr>
            <a:spLocks noGrp="1"/>
          </p:cNvSpPr>
          <p:nvPr>
            <p:ph type="title"/>
          </p:nvPr>
        </p:nvSpPr>
        <p:spPr>
          <a:xfrm>
            <a:off x="655638" y="320040"/>
            <a:ext cx="10880725" cy="461665"/>
          </a:xfrm>
        </p:spPr>
        <p:txBody>
          <a:bodyPr/>
          <a:lstStyle/>
          <a:p>
            <a:r>
              <a:rPr lang="en-US" dirty="0"/>
              <a:t>Fully leverage the modern user interface</a:t>
            </a:r>
            <a:endParaRPr lang="es-MX" dirty="0"/>
          </a:p>
        </p:txBody>
      </p:sp>
      <p:sp>
        <p:nvSpPr>
          <p:cNvPr id="13" name="Content Placeholder 12">
            <a:extLst>
              <a:ext uri="{FF2B5EF4-FFF2-40B4-BE49-F238E27FC236}">
                <a16:creationId xmlns:a16="http://schemas.microsoft.com/office/drawing/2014/main" id="{52B9A4E3-F6E2-425E-AF70-3385A97DA6E9}"/>
              </a:ext>
            </a:extLst>
          </p:cNvPr>
          <p:cNvSpPr>
            <a:spLocks noGrp="1"/>
          </p:cNvSpPr>
          <p:nvPr>
            <p:ph sz="quarter" idx="13"/>
          </p:nvPr>
        </p:nvSpPr>
        <p:spPr/>
        <p:txBody>
          <a:bodyPr/>
          <a:lstStyle/>
          <a:p>
            <a:endParaRPr lang="en-US"/>
          </a:p>
        </p:txBody>
      </p:sp>
      <p:sp>
        <p:nvSpPr>
          <p:cNvPr id="10" name="Content Placeholder 9">
            <a:extLst>
              <a:ext uri="{FF2B5EF4-FFF2-40B4-BE49-F238E27FC236}">
                <a16:creationId xmlns:a16="http://schemas.microsoft.com/office/drawing/2014/main" id="{3109EDD0-B023-4AD9-8872-B7F5FB14A039}"/>
              </a:ext>
            </a:extLst>
          </p:cNvPr>
          <p:cNvSpPr>
            <a:spLocks noGrp="1"/>
          </p:cNvSpPr>
          <p:nvPr>
            <p:ph sz="quarter" idx="14"/>
          </p:nvPr>
        </p:nvSpPr>
        <p:spPr>
          <a:xfrm>
            <a:off x="655639" y="1032256"/>
            <a:ext cx="5159945" cy="2560257"/>
          </a:xfrm>
        </p:spPr>
        <p:txBody>
          <a:bodyPr numCol="1">
            <a:noAutofit/>
          </a:bodyPr>
          <a:lstStyle/>
          <a:p>
            <a:r>
              <a:rPr lang="en-US" sz="1800" dirty="0"/>
              <a:t>The most visible aspect of a modern site is its modern user interface. If you haven't turned off the modern experience, certain pages appear in the modern user interface:</a:t>
            </a:r>
          </a:p>
          <a:p>
            <a:pPr marL="342900" indent="-342900">
              <a:buFont typeface="Arial" panose="020B0604020202020204" pitchFamily="34" charset="0"/>
              <a:buChar char="•"/>
            </a:pPr>
            <a:r>
              <a:rPr lang="en-US" sz="1800" dirty="0"/>
              <a:t>List and library pages for most lists and libraries</a:t>
            </a:r>
          </a:p>
          <a:p>
            <a:pPr marL="342900" indent="-342900">
              <a:buFont typeface="Arial" panose="020B0604020202020204" pitchFamily="34" charset="0"/>
              <a:buChar char="•"/>
            </a:pPr>
            <a:r>
              <a:rPr lang="en-US" sz="1800" dirty="0"/>
              <a:t>Site contents page</a:t>
            </a:r>
          </a:p>
          <a:p>
            <a:pPr marL="342900" indent="-342900">
              <a:buFont typeface="Arial" panose="020B0604020202020204" pitchFamily="34" charset="0"/>
              <a:buChar char="•"/>
            </a:pPr>
            <a:r>
              <a:rPr lang="en-US" sz="1800" dirty="0"/>
              <a:t>Site usage page</a:t>
            </a:r>
          </a:p>
          <a:p>
            <a:pPr marL="342900" indent="-342900">
              <a:buFont typeface="Arial" panose="020B0604020202020204" pitchFamily="34" charset="0"/>
              <a:buChar char="•"/>
            </a:pPr>
            <a:r>
              <a:rPr lang="en-US" sz="1800" dirty="0"/>
              <a:t>Recycle Bin pages</a:t>
            </a:r>
          </a:p>
        </p:txBody>
      </p:sp>
      <p:graphicFrame>
        <p:nvGraphicFramePr>
          <p:cNvPr id="5" name="Diagram 4">
            <a:extLst>
              <a:ext uri="{FF2B5EF4-FFF2-40B4-BE49-F238E27FC236}">
                <a16:creationId xmlns:a16="http://schemas.microsoft.com/office/drawing/2014/main" id="{D730D63C-A822-4FF7-B59F-B2187761B83B}"/>
              </a:ext>
            </a:extLst>
          </p:cNvPr>
          <p:cNvGraphicFramePr/>
          <p:nvPr>
            <p:extLst>
              <p:ext uri="{D42A27DB-BD31-4B8C-83A1-F6EECF244321}">
                <p14:modId xmlns:p14="http://schemas.microsoft.com/office/powerpoint/2010/main" val="850923753"/>
              </p:ext>
            </p:extLst>
          </p:nvPr>
        </p:nvGraphicFramePr>
        <p:xfrm>
          <a:off x="339101" y="3738880"/>
          <a:ext cx="11578821" cy="2465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6504883A-FCE5-42D3-8D16-34C11ECEECB8}"/>
              </a:ext>
            </a:extLst>
          </p:cNvPr>
          <p:cNvSpPr txBox="1"/>
          <p:nvPr/>
        </p:nvSpPr>
        <p:spPr>
          <a:xfrm>
            <a:off x="6256528" y="2976880"/>
            <a:ext cx="914400" cy="914400"/>
          </a:xfrm>
          <a:prstGeom prst="rect">
            <a:avLst/>
          </a:prstGeom>
          <a:noFill/>
        </p:spPr>
        <p:txBody>
          <a:bodyPr wrap="squar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A5D8C0BF-D4C5-48AB-9549-1BC0FA1A6C61}"/>
              </a:ext>
            </a:extLst>
          </p:cNvPr>
          <p:cNvSpPr txBox="1"/>
          <p:nvPr/>
        </p:nvSpPr>
        <p:spPr>
          <a:xfrm>
            <a:off x="6128512" y="927417"/>
            <a:ext cx="5407850" cy="2031325"/>
          </a:xfrm>
          <a:prstGeom prst="rect">
            <a:avLst/>
          </a:prstGeom>
          <a:noFill/>
        </p:spPr>
        <p:txBody>
          <a:bodyPr wrap="square">
            <a:spAutoFit/>
          </a:bodyPr>
          <a:lstStyle/>
          <a:p>
            <a:r>
              <a:rPr lang="en-US" sz="1800" dirty="0"/>
              <a:t>However, if you navigate your site, you will notice that the following pages still use the classic user interface:</a:t>
            </a:r>
          </a:p>
          <a:p>
            <a:pPr marL="342900" indent="-342900">
              <a:buFont typeface="Arial" panose="020B0604020202020204" pitchFamily="34" charset="0"/>
              <a:buChar char="•"/>
            </a:pPr>
            <a:r>
              <a:rPr lang="en-US" sz="1800" dirty="0"/>
              <a:t>Home page and all other site pages (wiki pages and/or web part pages)</a:t>
            </a:r>
          </a:p>
          <a:p>
            <a:pPr marL="342900" indent="-342900">
              <a:buFont typeface="Arial" panose="020B0604020202020204" pitchFamily="34" charset="0"/>
              <a:buChar char="•"/>
            </a:pPr>
            <a:r>
              <a:rPr lang="en-US" sz="1800" dirty="0"/>
              <a:t>List and library pages for certain lists and libraries</a:t>
            </a:r>
          </a:p>
        </p:txBody>
      </p:sp>
    </p:spTree>
    <p:extLst>
      <p:ext uri="{BB962C8B-B14F-4D97-AF65-F5344CB8AC3E}">
        <p14:creationId xmlns:p14="http://schemas.microsoft.com/office/powerpoint/2010/main" val="1463641225"/>
      </p:ext>
    </p:extLst>
  </p:cSld>
  <p:clrMapOvr>
    <a:masterClrMapping/>
  </p:clrMapOvr>
  <p:transition>
    <p:fade/>
  </p:transition>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0" y="6355596"/>
            <a:ext cx="1752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391093"/>
      </p:ext>
    </p:extLst>
  </p:cSld>
  <p:clrMapOvr>
    <a:masterClrMapping/>
  </p:clrMapOvr>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CD94E34-73A1-471B-AD8F-B86290B0ADD3}"/>
              </a:ext>
            </a:extLst>
          </p:cNvPr>
          <p:cNvSpPr>
            <a:spLocks noGrp="1"/>
          </p:cNvSpPr>
          <p:nvPr>
            <p:ph type="title"/>
          </p:nvPr>
        </p:nvSpPr>
        <p:spPr>
          <a:xfrm>
            <a:off x="655638" y="320040"/>
            <a:ext cx="10880725" cy="461665"/>
          </a:xfrm>
        </p:spPr>
        <p:txBody>
          <a:bodyPr vert="horz" wrap="square" lIns="0" tIns="0" rIns="0" bIns="0" rtlCol="0" anchor="t">
            <a:normAutofit/>
          </a:bodyPr>
          <a:lstStyle/>
          <a:p>
            <a:r>
              <a:rPr lang="en-US" dirty="0"/>
              <a:t>Step 1: Identify and Educate Stakeholders</a:t>
            </a:r>
          </a:p>
        </p:txBody>
      </p:sp>
      <p:sp>
        <p:nvSpPr>
          <p:cNvPr id="36" name="Subtitle 35">
            <a:extLst>
              <a:ext uri="{FF2B5EF4-FFF2-40B4-BE49-F238E27FC236}">
                <a16:creationId xmlns:a16="http://schemas.microsoft.com/office/drawing/2014/main" id="{FA83215F-64D6-4219-85B1-E90FB48AF6AB}"/>
              </a:ext>
            </a:extLst>
          </p:cNvPr>
          <p:cNvSpPr>
            <a:spLocks noGrp="1"/>
          </p:cNvSpPr>
          <p:nvPr>
            <p:ph type="subTitle" idx="1"/>
          </p:nvPr>
        </p:nvSpPr>
        <p:spPr>
          <a:xfrm>
            <a:off x="655638" y="786383"/>
            <a:ext cx="10880725" cy="461665"/>
          </a:xfrm>
          <a:ln>
            <a:noFill/>
          </a:ln>
        </p:spPr>
        <p:txBody>
          <a:bodyPr/>
          <a:lstStyle/>
          <a:p>
            <a:r>
              <a:rPr lang="en-US" dirty="0"/>
              <a:t>Change Management and Governance teams</a:t>
            </a:r>
          </a:p>
        </p:txBody>
      </p:sp>
      <p:sp>
        <p:nvSpPr>
          <p:cNvPr id="14" name="Text Placeholder 5">
            <a:extLst>
              <a:ext uri="{FF2B5EF4-FFF2-40B4-BE49-F238E27FC236}">
                <a16:creationId xmlns:a16="http://schemas.microsoft.com/office/drawing/2014/main" id="{717E58C0-2049-41FA-8D3B-DB32B4BC4502}"/>
              </a:ext>
            </a:extLst>
          </p:cNvPr>
          <p:cNvSpPr>
            <a:spLocks noGrp="1"/>
          </p:cNvSpPr>
          <p:nvPr>
            <p:ph type="body" sz="quarter" idx="16"/>
          </p:nvPr>
        </p:nvSpPr>
        <p:spPr>
          <a:xfrm>
            <a:off x="655638" y="5605464"/>
            <a:ext cx="3402012" cy="622300"/>
          </a:xfrm>
        </p:spPr>
        <p:txBody>
          <a:bodyPr vert="horz" lIns="0" tIns="0" rIns="0" bIns="0" rtlCol="0">
            <a:normAutofit/>
          </a:bodyPr>
          <a:lstStyle/>
          <a:p>
            <a:r>
              <a:rPr lang="en-US"/>
              <a:t>Key Business Stakeholders</a:t>
            </a:r>
          </a:p>
        </p:txBody>
      </p:sp>
      <p:sp>
        <p:nvSpPr>
          <p:cNvPr id="16" name="Text Placeholder 6">
            <a:extLst>
              <a:ext uri="{FF2B5EF4-FFF2-40B4-BE49-F238E27FC236}">
                <a16:creationId xmlns:a16="http://schemas.microsoft.com/office/drawing/2014/main" id="{34AE07CA-F85A-45BF-A4E1-3B705356FC55}"/>
              </a:ext>
            </a:extLst>
          </p:cNvPr>
          <p:cNvSpPr>
            <a:spLocks noGrp="1"/>
          </p:cNvSpPr>
          <p:nvPr>
            <p:ph type="body" sz="quarter" idx="17"/>
          </p:nvPr>
        </p:nvSpPr>
        <p:spPr>
          <a:xfrm>
            <a:off x="4386263" y="5605464"/>
            <a:ext cx="3419476" cy="622299"/>
          </a:xfrm>
        </p:spPr>
        <p:txBody>
          <a:bodyPr vert="horz" lIns="0" tIns="0" rIns="0" bIns="0" rtlCol="0">
            <a:normAutofit/>
          </a:bodyPr>
          <a:lstStyle/>
          <a:p>
            <a:r>
              <a:rPr lang="en-US"/>
              <a:t>Customization team and developers</a:t>
            </a:r>
          </a:p>
        </p:txBody>
      </p:sp>
      <p:sp>
        <p:nvSpPr>
          <p:cNvPr id="18" name="Text Placeholder 7">
            <a:extLst>
              <a:ext uri="{FF2B5EF4-FFF2-40B4-BE49-F238E27FC236}">
                <a16:creationId xmlns:a16="http://schemas.microsoft.com/office/drawing/2014/main" id="{3719C379-9BC7-4BFC-BBF4-54BB847346BC}"/>
              </a:ext>
            </a:extLst>
          </p:cNvPr>
          <p:cNvSpPr>
            <a:spLocks noGrp="1"/>
          </p:cNvSpPr>
          <p:nvPr>
            <p:ph type="body" sz="quarter" idx="18"/>
          </p:nvPr>
        </p:nvSpPr>
        <p:spPr>
          <a:xfrm>
            <a:off x="8134352" y="5605464"/>
            <a:ext cx="3402010" cy="622299"/>
          </a:xfrm>
        </p:spPr>
        <p:txBody>
          <a:bodyPr vert="horz" lIns="0" tIns="0" rIns="0" bIns="0" rtlCol="0">
            <a:normAutofit/>
          </a:bodyPr>
          <a:lstStyle/>
          <a:p>
            <a:r>
              <a:rPr lang="en-US"/>
              <a:t>SharePoint Administrators</a:t>
            </a:r>
          </a:p>
        </p:txBody>
      </p:sp>
      <p:pic>
        <p:nvPicPr>
          <p:cNvPr id="13" name="Content Placeholder 12" descr="Businessman looking at tablet">
            <a:extLst>
              <a:ext uri="{FF2B5EF4-FFF2-40B4-BE49-F238E27FC236}">
                <a16:creationId xmlns:a16="http://schemas.microsoft.com/office/drawing/2014/main" id="{B01A416D-4DB4-4D70-B718-F65E6101029D}"/>
              </a:ext>
            </a:extLst>
          </p:cNvPr>
          <p:cNvPicPr>
            <a:picLocks noGrp="1" noChangeAspect="1"/>
          </p:cNvPicPr>
          <p:nvPr>
            <p:ph type="pic" sz="quarter" idx="24"/>
          </p:nvPr>
        </p:nvPicPr>
        <p:blipFill rotWithShape="1">
          <a:blip r:embed="rId3"/>
          <a:srcRect l="16721" r="16721"/>
          <a:stretch/>
        </p:blipFill>
        <p:spPr>
          <a:xfrm>
            <a:off x="655637" y="2025650"/>
            <a:ext cx="3419475" cy="3424238"/>
          </a:xfrm>
          <a:noFill/>
        </p:spPr>
      </p:pic>
      <p:pic>
        <p:nvPicPr>
          <p:cNvPr id="17" name="Content Placeholder 16" descr="Businessperson pointing to digital tablet in meeting">
            <a:extLst>
              <a:ext uri="{FF2B5EF4-FFF2-40B4-BE49-F238E27FC236}">
                <a16:creationId xmlns:a16="http://schemas.microsoft.com/office/drawing/2014/main" id="{77D103F8-91F9-4010-9A07-BD72028F70A3}"/>
              </a:ext>
            </a:extLst>
          </p:cNvPr>
          <p:cNvPicPr>
            <a:picLocks noGrp="1" noChangeAspect="1"/>
          </p:cNvPicPr>
          <p:nvPr>
            <p:ph type="pic" sz="quarter" idx="25"/>
          </p:nvPr>
        </p:nvPicPr>
        <p:blipFill rotWithShape="1">
          <a:blip r:embed="rId4"/>
          <a:srcRect l="16721" r="16721"/>
          <a:stretch/>
        </p:blipFill>
        <p:spPr>
          <a:xfrm>
            <a:off x="4386261" y="2030413"/>
            <a:ext cx="3419475" cy="3424238"/>
          </a:xfrm>
          <a:noFill/>
        </p:spPr>
      </p:pic>
      <p:pic>
        <p:nvPicPr>
          <p:cNvPr id="9" name="Content Placeholder 8" descr="Smiling business people in meeting">
            <a:extLst>
              <a:ext uri="{FF2B5EF4-FFF2-40B4-BE49-F238E27FC236}">
                <a16:creationId xmlns:a16="http://schemas.microsoft.com/office/drawing/2014/main" id="{D41D891F-1699-4FF0-A4C5-00E0B6AA5254}"/>
              </a:ext>
            </a:extLst>
          </p:cNvPr>
          <p:cNvPicPr>
            <a:picLocks noGrp="1" noChangeAspect="1"/>
          </p:cNvPicPr>
          <p:nvPr>
            <p:ph type="pic" sz="quarter" idx="26"/>
          </p:nvPr>
        </p:nvPicPr>
        <p:blipFill rotWithShape="1">
          <a:blip r:embed="rId5"/>
          <a:srcRect l="16721" r="16721"/>
          <a:stretch/>
        </p:blipFill>
        <p:spPr>
          <a:xfrm>
            <a:off x="8116888" y="2030413"/>
            <a:ext cx="3419475" cy="3424238"/>
          </a:xfrm>
          <a:noFill/>
        </p:spPr>
      </p:pic>
    </p:spTree>
    <p:extLst>
      <p:ext uri="{BB962C8B-B14F-4D97-AF65-F5344CB8AC3E}">
        <p14:creationId xmlns:p14="http://schemas.microsoft.com/office/powerpoint/2010/main" val="985166323"/>
      </p:ext>
    </p:extLst>
  </p:cSld>
  <p:clrMapOvr>
    <a:masterClrMapping/>
  </p:clrMapOvr>
</p:sld>
</file>

<file path=ppt/slides/slide2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04DE-2E1E-43A1-A9EA-71C8A1233C6C}"/>
              </a:ext>
            </a:extLst>
          </p:cNvPr>
          <p:cNvSpPr>
            <a:spLocks noGrp="1"/>
          </p:cNvSpPr>
          <p:nvPr>
            <p:ph type="title"/>
          </p:nvPr>
        </p:nvSpPr>
        <p:spPr>
          <a:xfrm>
            <a:off x="655638" y="320040"/>
            <a:ext cx="10880725" cy="461665"/>
          </a:xfrm>
        </p:spPr>
        <p:txBody>
          <a:bodyPr vert="horz" wrap="square" lIns="0" tIns="161356" rIns="0" bIns="0" rtlCol="0" anchor="t">
            <a:normAutofit fontScale="90000"/>
          </a:bodyPr>
          <a:lstStyle/>
          <a:p>
            <a:r>
              <a:rPr lang="en-US" dirty="0"/>
              <a:t>Step 3: Modernize your site collections--Customizations</a:t>
            </a:r>
            <a:br>
              <a:rPr lang="en-US" dirty="0"/>
            </a:br>
            <a:endParaRPr lang="en-US" dirty="0"/>
          </a:p>
        </p:txBody>
      </p:sp>
      <p:sp>
        <p:nvSpPr>
          <p:cNvPr id="5" name="Content Placeholder 4">
            <a:extLst>
              <a:ext uri="{FF2B5EF4-FFF2-40B4-BE49-F238E27FC236}">
                <a16:creationId xmlns:a16="http://schemas.microsoft.com/office/drawing/2014/main" id="{6384AC11-B7DB-4E16-AB74-1C5B109A04D3}"/>
              </a:ext>
            </a:extLst>
          </p:cNvPr>
          <p:cNvSpPr>
            <a:spLocks noGrp="1"/>
          </p:cNvSpPr>
          <p:nvPr>
            <p:ph sz="quarter" idx="13"/>
          </p:nvPr>
        </p:nvSpPr>
        <p:spPr/>
        <p:txBody>
          <a:bodyPr/>
          <a:lstStyle/>
          <a:p>
            <a:endParaRPr lang="en-US" dirty="0"/>
          </a:p>
        </p:txBody>
      </p:sp>
      <p:graphicFrame>
        <p:nvGraphicFramePr>
          <p:cNvPr id="8" name="TextBox 3">
            <a:extLst>
              <a:ext uri="{FF2B5EF4-FFF2-40B4-BE49-F238E27FC236}">
                <a16:creationId xmlns:a16="http://schemas.microsoft.com/office/drawing/2014/main" id="{387A4E9F-E184-4650-ABC9-6D08661A86C5}"/>
              </a:ext>
            </a:extLst>
          </p:cNvPr>
          <p:cNvGraphicFramePr/>
          <p:nvPr>
            <p:extLst>
              <p:ext uri="{D42A27DB-BD31-4B8C-83A1-F6EECF244321}">
                <p14:modId xmlns:p14="http://schemas.microsoft.com/office/powerpoint/2010/main" val="2935209367"/>
              </p:ext>
            </p:extLst>
          </p:nvPr>
        </p:nvGraphicFramePr>
        <p:xfrm>
          <a:off x="655637" y="1365903"/>
          <a:ext cx="10880726" cy="4861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8152198"/>
      </p:ext>
    </p:extLst>
  </p:cSld>
  <p:clrMapOvr>
    <a:masterClrMapping/>
  </p:clrMapOvr>
  <p:transition>
    <p:fade/>
  </p:transition>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97EB-61F8-4BCA-8F87-FDD9630DCD80}"/>
              </a:ext>
            </a:extLst>
          </p:cNvPr>
          <p:cNvSpPr>
            <a:spLocks noGrp="1"/>
          </p:cNvSpPr>
          <p:nvPr>
            <p:ph type="title"/>
          </p:nvPr>
        </p:nvSpPr>
        <p:spPr>
          <a:xfrm>
            <a:off x="655638" y="320040"/>
            <a:ext cx="10880725" cy="461665"/>
          </a:xfrm>
        </p:spPr>
        <p:txBody>
          <a:bodyPr wrap="square" anchor="t">
            <a:normAutofit/>
          </a:bodyPr>
          <a:lstStyle/>
          <a:p>
            <a:r>
              <a:rPr lang="en-US" dirty="0"/>
              <a:t>Step 4: Modernize your site collection-Communications</a:t>
            </a:r>
            <a:endParaRPr lang="es-MX" dirty="0"/>
          </a:p>
        </p:txBody>
      </p:sp>
      <p:sp>
        <p:nvSpPr>
          <p:cNvPr id="12" name="Text Placeholder 11">
            <a:extLst>
              <a:ext uri="{FF2B5EF4-FFF2-40B4-BE49-F238E27FC236}">
                <a16:creationId xmlns:a16="http://schemas.microsoft.com/office/drawing/2014/main" id="{588CF7AE-FD4D-41AD-A4AC-C85A31F640CD}"/>
              </a:ext>
            </a:extLst>
          </p:cNvPr>
          <p:cNvSpPr>
            <a:spLocks noGrp="1"/>
          </p:cNvSpPr>
          <p:nvPr>
            <p:ph sz="quarter" idx="13"/>
          </p:nvPr>
        </p:nvSpPr>
        <p:spPr>
          <a:xfrm>
            <a:off x="655638" y="1408113"/>
            <a:ext cx="2534602" cy="4819650"/>
          </a:xfrm>
        </p:spPr>
        <p:txBody>
          <a:bodyPr>
            <a:normAutofit/>
          </a:bodyPr>
          <a:lstStyle/>
          <a:p>
            <a:pPr defTabSz="914367">
              <a:lnSpc>
                <a:spcPct val="90000"/>
              </a:lnSpc>
            </a:pPr>
            <a:r>
              <a:rPr lang="en-US" sz="2200" b="1" dirty="0"/>
              <a:t>Communicate to your end users about the completed changes</a:t>
            </a:r>
            <a:r>
              <a:rPr lang="en-US" sz="2200" dirty="0"/>
              <a:t>; the site will work differently in a modern version, so your users need to be aware of that.</a:t>
            </a:r>
          </a:p>
          <a:p>
            <a:pPr defTabSz="914367">
              <a:lnSpc>
                <a:spcPct val="90000"/>
              </a:lnSpc>
            </a:pPr>
            <a:endParaRPr lang="en-US" sz="2200" dirty="0"/>
          </a:p>
          <a:p>
            <a:pPr defTabSz="914367">
              <a:lnSpc>
                <a:spcPct val="90000"/>
              </a:lnSpc>
            </a:pPr>
            <a:endParaRPr lang="en-US" sz="2200" dirty="0"/>
          </a:p>
          <a:p>
            <a:pPr defTabSz="914367">
              <a:lnSpc>
                <a:spcPct val="90000"/>
              </a:lnSpc>
            </a:pPr>
            <a:r>
              <a:rPr lang="en-US" sz="2200" dirty="0"/>
              <a:t>Leverage materials available in the </a:t>
            </a:r>
            <a:r>
              <a:rPr lang="en-US" sz="2200" dirty="0">
                <a:hlinkClick r:id="rId3"/>
              </a:rPr>
              <a:t>FastTrack Resource Hub</a:t>
            </a:r>
            <a:r>
              <a:rPr lang="en-US" sz="2200" dirty="0"/>
              <a:t> </a:t>
            </a:r>
            <a:endParaRPr lang="es-MX" sz="2200" dirty="0"/>
          </a:p>
          <a:p>
            <a:pPr>
              <a:lnSpc>
                <a:spcPct val="90000"/>
              </a:lnSpc>
            </a:pPr>
            <a:endParaRPr lang="en-US" sz="2200" dirty="0"/>
          </a:p>
        </p:txBody>
      </p:sp>
      <p:pic>
        <p:nvPicPr>
          <p:cNvPr id="6" name="Picture 5" descr="Businesswoman with laptop talking in meeting">
            <a:extLst>
              <a:ext uri="{FF2B5EF4-FFF2-40B4-BE49-F238E27FC236}">
                <a16:creationId xmlns:a16="http://schemas.microsoft.com/office/drawing/2014/main" id="{DC65B0A0-7C89-4C58-AFBD-8D281EB9FEC2}"/>
              </a:ext>
            </a:extLst>
          </p:cNvPr>
          <p:cNvPicPr>
            <a:picLocks noChangeAspect="1"/>
          </p:cNvPicPr>
          <p:nvPr/>
        </p:nvPicPr>
        <p:blipFill rotWithShape="1">
          <a:blip r:embed="rId4"/>
          <a:srcRect t="10928" r="1" b="1"/>
          <a:stretch/>
        </p:blipFill>
        <p:spPr>
          <a:xfrm>
            <a:off x="3430016" y="1408113"/>
            <a:ext cx="8106345" cy="4819650"/>
          </a:xfrm>
          <a:prstGeom prst="rect">
            <a:avLst/>
          </a:prstGeom>
          <a:noFill/>
        </p:spPr>
      </p:pic>
    </p:spTree>
    <p:extLst>
      <p:ext uri="{BB962C8B-B14F-4D97-AF65-F5344CB8AC3E}">
        <p14:creationId xmlns:p14="http://schemas.microsoft.com/office/powerpoint/2010/main" val="3703259156"/>
      </p:ext>
    </p:extLst>
  </p:cSld>
  <p:clrMapOvr>
    <a:masterClrMapping/>
  </p:clrMapOvr>
  <p:transition>
    <p:fade/>
  </p:transition>
</p:sld>
</file>

<file path=ppt/slides/slide26.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56430492"/>
              </p:ext>
            </p:extLst>
          </p:nvPr>
        </p:nvGraphicFramePr>
        <p:xfrm>
          <a:off x="655637" y="1189736"/>
          <a:ext cx="10880726" cy="4068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655638" y="320040"/>
            <a:ext cx="10880725" cy="461665"/>
          </a:xfrm>
        </p:spPr>
        <p:txBody>
          <a:bodyPr/>
          <a:lstStyle/>
          <a:p>
            <a:r>
              <a:rPr lang="nb-NO"/>
              <a:t>Knowledge Check</a:t>
            </a:r>
          </a:p>
        </p:txBody>
      </p:sp>
    </p:spTree>
    <p:extLst>
      <p:ext uri="{BB962C8B-B14F-4D97-AF65-F5344CB8AC3E}">
        <p14:creationId xmlns:p14="http://schemas.microsoft.com/office/powerpoint/2010/main" val="3438469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4A9931AB-B35D-4E2B-8985-DB46BBC8436A}"/>
                                            </p:graphicEl>
                                          </p:spTgt>
                                        </p:tgtEl>
                                        <p:attrNameLst>
                                          <p:attrName>style.visibility</p:attrName>
                                        </p:attrNameLst>
                                      </p:cBhvr>
                                      <p:to>
                                        <p:strVal val="visible"/>
                                      </p:to>
                                    </p:set>
                                    <p:anim calcmode="lin" valueType="num">
                                      <p:cBhvr additive="base">
                                        <p:cTn id="7" dur="500" fill="hold"/>
                                        <p:tgtEl>
                                          <p:spTgt spid="4">
                                            <p:graphicEl>
                                              <a:dgm id="{4A9931AB-B35D-4E2B-8985-DB46BBC8436A}"/>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4A9931AB-B35D-4E2B-8985-DB46BBC8436A}"/>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0F8DA3D3-CF96-4759-ABBE-B7DC05A656C6}"/>
                                            </p:graphicEl>
                                          </p:spTgt>
                                        </p:tgtEl>
                                        <p:attrNameLst>
                                          <p:attrName>style.visibility</p:attrName>
                                        </p:attrNameLst>
                                      </p:cBhvr>
                                      <p:to>
                                        <p:strVal val="visible"/>
                                      </p:to>
                                    </p:set>
                                    <p:anim calcmode="lin" valueType="num">
                                      <p:cBhvr additive="base">
                                        <p:cTn id="13" dur="500" fill="hold"/>
                                        <p:tgtEl>
                                          <p:spTgt spid="4">
                                            <p:graphicEl>
                                              <a:dgm id="{0F8DA3D3-CF96-4759-ABBE-B7DC05A656C6}"/>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0F8DA3D3-CF96-4759-ABBE-B7DC05A656C6}"/>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04A15A41-C9BB-4F7B-9DA1-5B88A154FEF3}"/>
                                            </p:graphicEl>
                                          </p:spTgt>
                                        </p:tgtEl>
                                        <p:attrNameLst>
                                          <p:attrName>style.visibility</p:attrName>
                                        </p:attrNameLst>
                                      </p:cBhvr>
                                      <p:to>
                                        <p:strVal val="visible"/>
                                      </p:to>
                                    </p:set>
                                    <p:anim calcmode="lin" valueType="num">
                                      <p:cBhvr additive="base">
                                        <p:cTn id="19" dur="500" fill="hold"/>
                                        <p:tgtEl>
                                          <p:spTgt spid="4">
                                            <p:graphicEl>
                                              <a:dgm id="{04A15A41-C9BB-4F7B-9DA1-5B88A154FEF3}"/>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04A15A41-C9BB-4F7B-9DA1-5B88A154FEF3}"/>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0A03798F-D8EE-44CD-9E13-6A2434FA00FE}"/>
                                            </p:graphicEl>
                                          </p:spTgt>
                                        </p:tgtEl>
                                        <p:attrNameLst>
                                          <p:attrName>style.visibility</p:attrName>
                                        </p:attrNameLst>
                                      </p:cBhvr>
                                      <p:to>
                                        <p:strVal val="visible"/>
                                      </p:to>
                                    </p:set>
                                    <p:anim calcmode="lin" valueType="num">
                                      <p:cBhvr additive="base">
                                        <p:cTn id="25" dur="500" fill="hold"/>
                                        <p:tgtEl>
                                          <p:spTgt spid="4">
                                            <p:graphicEl>
                                              <a:dgm id="{0A03798F-D8EE-44CD-9E13-6A2434FA00FE}"/>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0A03798F-D8EE-44CD-9E13-6A2434FA00FE}"/>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A7BBB0E7-737D-478F-98F7-C261B027C730}"/>
                                            </p:graphicEl>
                                          </p:spTgt>
                                        </p:tgtEl>
                                        <p:attrNameLst>
                                          <p:attrName>style.visibility</p:attrName>
                                        </p:attrNameLst>
                                      </p:cBhvr>
                                      <p:to>
                                        <p:strVal val="visible"/>
                                      </p:to>
                                    </p:set>
                                    <p:anim calcmode="lin" valueType="num">
                                      <p:cBhvr additive="base">
                                        <p:cTn id="31" dur="500" fill="hold"/>
                                        <p:tgtEl>
                                          <p:spTgt spid="4">
                                            <p:graphicEl>
                                              <a:dgm id="{A7BBB0E7-737D-478F-98F7-C261B027C730}"/>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A7BBB0E7-737D-478F-98F7-C261B027C730}"/>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D9350281-F26D-484A-8B58-7121896F6C0C}"/>
                                            </p:graphicEl>
                                          </p:spTgt>
                                        </p:tgtEl>
                                        <p:attrNameLst>
                                          <p:attrName>style.visibility</p:attrName>
                                        </p:attrNameLst>
                                      </p:cBhvr>
                                      <p:to>
                                        <p:strVal val="visible"/>
                                      </p:to>
                                    </p:set>
                                    <p:anim calcmode="lin" valueType="num">
                                      <p:cBhvr additive="base">
                                        <p:cTn id="37" dur="500" fill="hold"/>
                                        <p:tgtEl>
                                          <p:spTgt spid="4">
                                            <p:graphicEl>
                                              <a:dgm id="{D9350281-F26D-484A-8B58-7121896F6C0C}"/>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D9350281-F26D-484A-8B58-7121896F6C0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320" y="630936"/>
            <a:ext cx="3114650" cy="5596826"/>
          </a:xfrm>
        </p:spPr>
        <p:txBody>
          <a:bodyPr/>
          <a:lstStyle/>
          <a:p>
            <a:r>
              <a:rPr lang="en-US"/>
              <a:t>Summary</a:t>
            </a:r>
          </a:p>
        </p:txBody>
      </p:sp>
      <p:sp>
        <p:nvSpPr>
          <p:cNvPr id="5" name="Text Placeholder 4">
            <a:extLst>
              <a:ext uri="{FF2B5EF4-FFF2-40B4-BE49-F238E27FC236}">
                <a16:creationId xmlns:a16="http://schemas.microsoft.com/office/drawing/2014/main" id="{CA1A8817-5540-4186-B4D2-1C9522D19A9B}"/>
              </a:ext>
            </a:extLst>
          </p:cNvPr>
          <p:cNvSpPr>
            <a:spLocks noGrp="1"/>
          </p:cNvSpPr>
          <p:nvPr>
            <p:ph type="body" sz="quarter" idx="10"/>
          </p:nvPr>
        </p:nvSpPr>
        <p:spPr>
          <a:xfrm>
            <a:off x="5008563" y="630238"/>
            <a:ext cx="6527800" cy="5597525"/>
          </a:xfrm>
        </p:spPr>
        <p:txBody>
          <a:bodyPr/>
          <a:lstStyle/>
          <a:p>
            <a:pPr lvl="0"/>
            <a:r>
              <a:rPr lang="en-IN" dirty="0"/>
              <a:t>In this lesson, you learned about:</a:t>
            </a:r>
            <a:endParaRPr lang="nb-NO" dirty="0"/>
          </a:p>
          <a:p>
            <a:pPr lvl="1"/>
            <a:r>
              <a:rPr lang="en-IN" sz="2000" dirty="0"/>
              <a:t>An overview of what Microsoft 365 groups are and what they are designed to provide </a:t>
            </a:r>
            <a:endParaRPr lang="nb-NO" sz="2000" dirty="0"/>
          </a:p>
          <a:p>
            <a:pPr lvl="1"/>
            <a:r>
              <a:rPr lang="nb-NO" sz="2000" dirty="0"/>
              <a:t>How modern team sites are integrated with Microsoft 365 groups</a:t>
            </a:r>
          </a:p>
          <a:p>
            <a:pPr lvl="1"/>
            <a:r>
              <a:rPr lang="nb-NO" sz="2000" dirty="0"/>
              <a:t>Applications and services from which Microsoft 365 groups can be created</a:t>
            </a:r>
          </a:p>
          <a:p>
            <a:pPr lvl="1"/>
            <a:r>
              <a:rPr lang="nb-NO" sz="2000" dirty="0"/>
              <a:t>Connecting existing sites to a Microsoft 365 group</a:t>
            </a:r>
          </a:p>
          <a:p>
            <a:endParaRPr lang="en-US" dirty="0"/>
          </a:p>
        </p:txBody>
      </p:sp>
    </p:spTree>
    <p:extLst>
      <p:ext uri="{BB962C8B-B14F-4D97-AF65-F5344CB8AC3E}">
        <p14:creationId xmlns:p14="http://schemas.microsoft.com/office/powerpoint/2010/main" val="2990495994"/>
      </p:ext>
    </p:extLst>
  </p:cSld>
  <p:clrMapOvr>
    <a:masterClrMapping/>
  </p:clrMapOvr>
  <p:transition>
    <p:fade/>
  </p:transition>
</p:sld>
</file>

<file path=ppt/slides/slide2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6ED9-D891-41BF-A4F1-23D0A286FEAD}"/>
              </a:ext>
            </a:extLst>
          </p:cNvPr>
          <p:cNvSpPr>
            <a:spLocks noGrp="1"/>
          </p:cNvSpPr>
          <p:nvPr>
            <p:ph type="title"/>
          </p:nvPr>
        </p:nvSpPr>
        <p:spPr/>
        <p:txBody>
          <a:bodyPr/>
          <a:lstStyle/>
          <a:p>
            <a:r>
              <a:rPr lang="en-US" dirty="0"/>
              <a:t>Lab M4</a:t>
            </a:r>
          </a:p>
        </p:txBody>
      </p:sp>
      <p:sp>
        <p:nvSpPr>
          <p:cNvPr id="3" name="Text Placeholder 2">
            <a:extLst>
              <a:ext uri="{FF2B5EF4-FFF2-40B4-BE49-F238E27FC236}">
                <a16:creationId xmlns:a16="http://schemas.microsoft.com/office/drawing/2014/main" id="{47680FA9-EA64-4D8A-9EEC-A756BA950403}"/>
              </a:ext>
            </a:extLst>
          </p:cNvPr>
          <p:cNvSpPr>
            <a:spLocks noGrp="1"/>
          </p:cNvSpPr>
          <p:nvPr>
            <p:ph type="body" sz="quarter" idx="10"/>
          </p:nvPr>
        </p:nvSpPr>
        <p:spPr/>
        <p:txBody>
          <a:bodyPr/>
          <a:lstStyle/>
          <a:p>
            <a:r>
              <a:rPr lang="en-US" b="0" i="0" dirty="0">
                <a:solidFill>
                  <a:srgbClr val="000000"/>
                </a:solidFill>
                <a:effectLst/>
                <a:latin typeface="Segoe UI" panose="020B0502040204020203" pitchFamily="34" charset="0"/>
              </a:rPr>
              <a:t>Exercise 1 - Microsoft 365 Groups integration</a:t>
            </a:r>
          </a:p>
        </p:txBody>
      </p:sp>
    </p:spTree>
    <p:extLst>
      <p:ext uri="{BB962C8B-B14F-4D97-AF65-F5344CB8AC3E}">
        <p14:creationId xmlns:p14="http://schemas.microsoft.com/office/powerpoint/2010/main" val="1749041288"/>
      </p:ext>
    </p:extLst>
  </p:cSld>
  <p:clrMapOvr>
    <a:masterClrMapping/>
  </p:clrMapOvr>
</p:sld>
</file>

<file path=ppt/slides/slide2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429329"/>
      </p:ext>
    </p:extLst>
  </p:cSld>
  <p:clrMapOvr>
    <a:masterClrMapping/>
  </p:clrMapOvr>
  <p:transition>
    <p:fade/>
  </p:transition>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9E3DE6-F221-4883-903D-189066B88E92}"/>
              </a:ext>
            </a:extLst>
          </p:cNvPr>
          <p:cNvSpPr>
            <a:spLocks noGrp="1"/>
          </p:cNvSpPr>
          <p:nvPr>
            <p:ph type="title"/>
          </p:nvPr>
        </p:nvSpPr>
        <p:spPr/>
        <p:txBody>
          <a:bodyPr/>
          <a:lstStyle/>
          <a:p>
            <a:r>
              <a:rPr lang="en-US" dirty="0"/>
              <a:t>Microsoft 365 Groups and Teams integration</a:t>
            </a:r>
            <a:endParaRPr lang="es-MX" dirty="0"/>
          </a:p>
        </p:txBody>
      </p:sp>
    </p:spTree>
    <p:extLst>
      <p:ext uri="{BB962C8B-B14F-4D97-AF65-F5344CB8AC3E}">
        <p14:creationId xmlns:p14="http://schemas.microsoft.com/office/powerpoint/2010/main" val="3558936796"/>
      </p:ext>
    </p:extLst>
  </p:cSld>
  <p:clrMapOvr>
    <a:masterClrMapping/>
  </p:clrMapOvr>
  <p:transition>
    <p:fade/>
  </p:transition>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01B6A61-FBBA-47E1-9FDE-4D34277C1E82}"/>
              </a:ext>
            </a:extLst>
          </p:cNvPr>
          <p:cNvSpPr>
            <a:spLocks noGrp="1"/>
          </p:cNvSpPr>
          <p:nvPr>
            <p:ph type="body" sz="quarter" idx="11"/>
          </p:nvPr>
        </p:nvSpPr>
        <p:spPr>
          <a:xfrm>
            <a:off x="5008563" y="630238"/>
            <a:ext cx="6527800" cy="5597524"/>
          </a:xfrm>
        </p:spPr>
        <p:txBody>
          <a:bodyPr/>
          <a:lstStyle/>
          <a:p>
            <a:pPr lvl="0"/>
            <a:r>
              <a:rPr lang="en-IN" dirty="0"/>
              <a:t>After completing this lesson, you will:</a:t>
            </a:r>
            <a:endParaRPr lang="nb-NO" dirty="0"/>
          </a:p>
          <a:p>
            <a:pPr lvl="1"/>
            <a:r>
              <a:rPr lang="en-IN" dirty="0"/>
              <a:t>What Microsoft 365 groups are and what they are designed to provide </a:t>
            </a:r>
            <a:endParaRPr lang="nb-NO" dirty="0"/>
          </a:p>
          <a:p>
            <a:pPr lvl="1"/>
            <a:r>
              <a:rPr lang="nb-NO" dirty="0"/>
              <a:t>How modern team sites are integrated with Microsoft 365 groups</a:t>
            </a:r>
          </a:p>
          <a:p>
            <a:pPr lvl="1"/>
            <a:r>
              <a:rPr lang="nb-NO" dirty="0"/>
              <a:t>Understand applications and services from which Microsoft 365 groups can be created</a:t>
            </a:r>
          </a:p>
          <a:p>
            <a:pPr lvl="1"/>
            <a:r>
              <a:rPr lang="nb-NO" dirty="0"/>
              <a:t>Know the process for connecting existing sites to an Microsoft 365 group</a:t>
            </a:r>
          </a:p>
          <a:p>
            <a:pPr lvl="1"/>
            <a:r>
              <a:rPr lang="nb-NO" dirty="0"/>
              <a:t>How to control the ability to connect existing sites to Microsoft 365 groups</a:t>
            </a:r>
          </a:p>
          <a:p>
            <a:pPr lvl="1"/>
            <a:r>
              <a:rPr lang="nb-NO" dirty="0"/>
              <a:t>How to modernize classic sites to the modern SharePoint experience (optional) </a:t>
            </a:r>
          </a:p>
          <a:p>
            <a:endParaRPr lang="en-US" dirty="0"/>
          </a:p>
        </p:txBody>
      </p:sp>
      <p:sp>
        <p:nvSpPr>
          <p:cNvPr id="2" name="Title 1"/>
          <p:cNvSpPr>
            <a:spLocks noGrp="1"/>
          </p:cNvSpPr>
          <p:nvPr>
            <p:ph type="title"/>
          </p:nvPr>
        </p:nvSpPr>
        <p:spPr>
          <a:xfrm>
            <a:off x="655639" y="630238"/>
            <a:ext cx="3152330" cy="5597524"/>
          </a:xfrm>
        </p:spPr>
        <p:txBody>
          <a:bodyPr/>
          <a:lstStyle/>
          <a:p>
            <a:r>
              <a:rPr lang="en-US" dirty="0"/>
              <a:t>Objective</a:t>
            </a:r>
          </a:p>
        </p:txBody>
      </p:sp>
      <p:sp>
        <p:nvSpPr>
          <p:cNvPr id="6" name="Rectangle 5">
            <a:extLst>
              <a:ext uri="{FF2B5EF4-FFF2-40B4-BE49-F238E27FC236}">
                <a16:creationId xmlns:a16="http://schemas.microsoft.com/office/drawing/2014/main" id="{9C2B26E7-8EE0-43A4-B98E-8CC09F900CC1}"/>
              </a:ext>
            </a:extLst>
          </p:cNvPr>
          <p:cNvSpPr/>
          <p:nvPr/>
        </p:nvSpPr>
        <p:spPr>
          <a:xfrm>
            <a:off x="269239" y="1189177"/>
            <a:ext cx="11653523" cy="4678223"/>
          </a:xfrm>
          <a:prstGeom prst="rect">
            <a:avLst/>
          </a:prstGeom>
        </p:spPr>
        <p:txBody>
          <a:bodyPr/>
          <a:lstStyle/>
          <a:p>
            <a:pPr lvl="0">
              <a:buChar char="•"/>
            </a:pPr>
            <a:endParaRPr lang="nb-NO" dirty="0">
              <a:latin typeface="+mj-lt"/>
            </a:endParaRPr>
          </a:p>
        </p:txBody>
      </p:sp>
    </p:spTree>
    <p:extLst>
      <p:ext uri="{BB962C8B-B14F-4D97-AF65-F5344CB8AC3E}">
        <p14:creationId xmlns:p14="http://schemas.microsoft.com/office/powerpoint/2010/main" val="1497174906"/>
      </p:ext>
    </p:extLst>
  </p:cSld>
  <p:clrMapOvr>
    <a:masterClrMapping/>
  </p:clrMapOvr>
  <p:transition>
    <p:fade/>
  </p:transition>
</p:sld>
</file>

<file path=ppt/slides/slide6.xml><?xml version="1.0" encoding="utf-8"?>
<p:sld xmlns:a16="http://schemas.microsoft.com/office/drawing/2014/main" xmlns:a14="http://schemas.microsoft.com/office/drawing/2010/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2C292A"/>
                </a:solidFill>
              </a:rPr>
              <a:t>Different business groups within an organization have different needs</a:t>
            </a:r>
          </a:p>
        </p:txBody>
      </p:sp>
      <p:grpSp>
        <p:nvGrpSpPr>
          <p:cNvPr id="4" name="Group 3"/>
          <p:cNvGrpSpPr/>
          <p:nvPr/>
        </p:nvGrpSpPr>
        <p:grpSpPr>
          <a:xfrm>
            <a:off x="1730" y="3802458"/>
            <a:ext cx="12188542" cy="3054570"/>
            <a:chOff x="0" y="3802564"/>
            <a:chExt cx="12192000" cy="3055436"/>
          </a:xfrm>
        </p:grpSpPr>
        <p:sp>
          <p:nvSpPr>
            <p:cNvPr id="3" name="Rectangle 2"/>
            <p:cNvSpPr/>
            <p:nvPr/>
          </p:nvSpPr>
          <p:spPr bwMode="auto">
            <a:xfrm>
              <a:off x="0" y="3802564"/>
              <a:ext cx="12192000" cy="30554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Title 1"/>
            <p:cNvSpPr txBox="1">
              <a:spLocks/>
            </p:cNvSpPr>
            <p:nvPr/>
          </p:nvSpPr>
          <p:spPr>
            <a:xfrm>
              <a:off x="270068" y="4058512"/>
              <a:ext cx="2873870" cy="899409"/>
            </a:xfrm>
            <a:prstGeom prst="rect">
              <a:avLst/>
            </a:prstGeom>
          </p:spPr>
          <p:txBody>
            <a:bodyPr vert="horz" wrap="square" lIns="146263" tIns="91414" rIns="146263" bIns="91414"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78394"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w="3175">
                    <a:noFill/>
                  </a:ln>
                  <a:solidFill>
                    <a:srgbClr val="2C292A"/>
                  </a:solidFill>
                  <a:effectLst/>
                  <a:uLnTx/>
                  <a:uFillTx/>
                  <a:latin typeface="Segoe UI Semibold" charset="0"/>
                  <a:cs typeface="Segoe UI Semibold" charset="0"/>
                </a:rPr>
                <a:t>Today’s Challenges</a:t>
              </a:r>
            </a:p>
          </p:txBody>
        </p:sp>
        <p:sp>
          <p:nvSpPr>
            <p:cNvPr id="114" name="Rectangle 113"/>
            <p:cNvSpPr/>
            <p:nvPr/>
          </p:nvSpPr>
          <p:spPr>
            <a:xfrm>
              <a:off x="2802536" y="4083317"/>
              <a:ext cx="8396027" cy="652358"/>
            </a:xfrm>
            <a:prstGeom prst="rect">
              <a:avLst/>
            </a:prstGeom>
          </p:spPr>
          <p:txBody>
            <a:bodyPr wrap="square">
              <a:spAutoFit/>
            </a:body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61616"/>
                  </a:solidFill>
                  <a:effectLst/>
                  <a:uLnTx/>
                  <a:uFillTx/>
                  <a:latin typeface="Segoe UI Semibold" charset="0"/>
                  <a:ea typeface="Segoe UI Semibold" charset="0"/>
                  <a:cs typeface="Segoe UI Semibold" charset="0"/>
                </a:rPr>
                <a:t>Siloed Apps </a:t>
              </a: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dirty="0">
                  <a:ln>
                    <a:noFill/>
                  </a:ln>
                  <a:solidFill>
                    <a:sysClr val="windowText" lastClr="000000"/>
                  </a:solidFill>
                  <a:effectLst/>
                  <a:uLnTx/>
                  <a:uFillTx/>
                  <a:latin typeface="Segoe UI"/>
                  <a:ea typeface="+mn-ea"/>
                  <a:cs typeface="+mn-cs"/>
                </a:rPr>
                <a:t>Friction across applications – multiple logins, difficulty sharing and discovering information</a:t>
              </a:r>
            </a:p>
          </p:txBody>
        </p:sp>
        <p:sp>
          <p:nvSpPr>
            <p:cNvPr id="115" name="Rectangle 114"/>
            <p:cNvSpPr/>
            <p:nvPr/>
          </p:nvSpPr>
          <p:spPr>
            <a:xfrm>
              <a:off x="2776817" y="5765148"/>
              <a:ext cx="8421746" cy="652358"/>
            </a:xfrm>
            <a:prstGeom prst="rect">
              <a:avLst/>
            </a:prstGeom>
          </p:spPr>
          <p:txBody>
            <a:bodyPr wrap="square">
              <a:spAutoFit/>
            </a:body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61616"/>
                  </a:solidFill>
                  <a:effectLst/>
                  <a:uLnTx/>
                  <a:uFillTx/>
                  <a:latin typeface="Segoe UI Semibold" charset="0"/>
                  <a:ea typeface="Segoe UI Semibold" charset="0"/>
                  <a:cs typeface="Segoe UI Semibold" charset="0"/>
                </a:rPr>
                <a:t>Shadow IT </a:t>
              </a: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dirty="0">
                  <a:ln>
                    <a:noFill/>
                  </a:ln>
                  <a:solidFill>
                    <a:sysClr val="windowText" lastClr="000000"/>
                  </a:solidFill>
                  <a:effectLst/>
                  <a:uLnTx/>
                  <a:uFillTx/>
                  <a:latin typeface="Segoe UI"/>
                  <a:ea typeface="+mn-ea"/>
                  <a:cs typeface="+mn-cs"/>
                </a:rPr>
                <a:t>Incomplete toolset can lead to inconsistent security, compliance and risk</a:t>
              </a:r>
            </a:p>
          </p:txBody>
        </p:sp>
        <p:sp>
          <p:nvSpPr>
            <p:cNvPr id="116" name="Rectangle 115"/>
            <p:cNvSpPr/>
            <p:nvPr/>
          </p:nvSpPr>
          <p:spPr>
            <a:xfrm>
              <a:off x="2776817" y="4924233"/>
              <a:ext cx="8421746" cy="652358"/>
            </a:xfrm>
            <a:prstGeom prst="rect">
              <a:avLst/>
            </a:prstGeom>
          </p:spPr>
          <p:txBody>
            <a:bodyPr wrap="square">
              <a:spAutoFit/>
            </a:body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61616"/>
                  </a:solidFill>
                  <a:effectLst/>
                  <a:uLnTx/>
                  <a:uFillTx/>
                  <a:latin typeface="Segoe UI Semibold" charset="0"/>
                  <a:ea typeface="Segoe UI Semibold" charset="0"/>
                  <a:cs typeface="Segoe UI Semibold" charset="0"/>
                </a:rPr>
                <a:t>Wasted Time</a:t>
              </a:r>
            </a:p>
            <a:p>
              <a:pPr marL="0" marR="0" lvl="0" indent="0" algn="l" defTabSz="896042" rtl="0" eaLnBrk="1" fontAlgn="auto" latinLnBrk="0" hangingPunct="1">
                <a:lnSpc>
                  <a:spcPct val="100000"/>
                </a:lnSpc>
                <a:spcBef>
                  <a:spcPts val="0"/>
                </a:spcBef>
                <a:spcAft>
                  <a:spcPts val="1174"/>
                </a:spcAft>
                <a:buClrTx/>
                <a:buSzTx/>
                <a:buFontTx/>
                <a:buNone/>
                <a:tabLst/>
                <a:defRPr/>
              </a:pPr>
              <a:r>
                <a:rPr kumimoji="0" lang="en-US" sz="1567" b="0" i="0" u="none" strike="noStrike" kern="0" cap="none" spc="0" normalizeH="0" baseline="0" noProof="0" dirty="0">
                  <a:ln>
                    <a:noFill/>
                  </a:ln>
                  <a:solidFill>
                    <a:sysClr val="windowText" lastClr="000000"/>
                  </a:solidFill>
                  <a:effectLst/>
                  <a:uLnTx/>
                  <a:uFillTx/>
                  <a:latin typeface="Segoe UI"/>
                  <a:ea typeface="+mn-ea"/>
                  <a:cs typeface="+mn-cs"/>
                </a:rPr>
                <a:t>Context switching between different apps drains attention and time</a:t>
              </a:r>
            </a:p>
          </p:txBody>
        </p:sp>
      </p:grpSp>
      <p:sp>
        <p:nvSpPr>
          <p:cNvPr id="107" name="Rectangle 106">
            <a:extLst>
              <a:ext uri="{FF2B5EF4-FFF2-40B4-BE49-F238E27FC236}">
                <a16:creationId xmlns:a16="http://schemas.microsoft.com/office/drawing/2014/main" id="{6FF16B4C-566B-4F5D-8520-3BA6242848C5}"/>
              </a:ext>
            </a:extLst>
          </p:cNvPr>
          <p:cNvSpPr/>
          <p:nvPr/>
        </p:nvSpPr>
        <p:spPr>
          <a:xfrm>
            <a:off x="6085037" y="2574215"/>
            <a:ext cx="1795911" cy="1239698"/>
          </a:xfrm>
          <a:prstGeom prst="rect">
            <a:avLst/>
          </a:prstGeom>
        </p:spPr>
        <p:txBody>
          <a:bodyPr wrap="square">
            <a:spAutoFit/>
          </a:body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961"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Co-Creating Content</a:t>
            </a:r>
          </a:p>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solidFill>
                <a:sysClr val="windowText" lastClr="000000"/>
              </a:solidFill>
              <a:effectLst/>
              <a:uLnTx/>
              <a:uFillTx/>
              <a:latin typeface="Segoe UI"/>
              <a:ea typeface="+mn-ea"/>
              <a:cs typeface="+mn-cs"/>
            </a:endParaRP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dirty="0">
                <a:ln>
                  <a:noFill/>
                </a:ln>
                <a:solidFill>
                  <a:sysClr val="windowText" lastClr="000000"/>
                </a:solidFill>
                <a:effectLst/>
                <a:uLnTx/>
                <a:uFillTx/>
                <a:latin typeface="Segoe UI"/>
                <a:ea typeface="+mn-ea"/>
                <a:cs typeface="+mn-cs"/>
              </a:rPr>
              <a:t>Microsoft 365 ProPlus</a:t>
            </a:r>
          </a:p>
        </p:txBody>
      </p:sp>
      <p:grpSp>
        <p:nvGrpSpPr>
          <p:cNvPr id="109" name="Group 108">
            <a:extLst>
              <a:ext uri="{FF2B5EF4-FFF2-40B4-BE49-F238E27FC236}">
                <a16:creationId xmlns:a16="http://schemas.microsoft.com/office/drawing/2014/main" id="{07E2D3E0-C4EF-4CD4-941F-BC0A1728D4A8}"/>
              </a:ext>
            </a:extLst>
          </p:cNvPr>
          <p:cNvGrpSpPr/>
          <p:nvPr/>
        </p:nvGrpSpPr>
        <p:grpSpPr>
          <a:xfrm>
            <a:off x="6177463" y="1602544"/>
            <a:ext cx="793810" cy="793810"/>
            <a:chOff x="9834249" y="2668971"/>
            <a:chExt cx="502920" cy="502920"/>
          </a:xfrm>
        </p:grpSpPr>
        <p:sp>
          <p:nvSpPr>
            <p:cNvPr id="110" name="Speech Bubble: Oval 76">
              <a:extLst>
                <a:ext uri="{FF2B5EF4-FFF2-40B4-BE49-F238E27FC236}">
                  <a16:creationId xmlns:a16="http://schemas.microsoft.com/office/drawing/2014/main" id="{20AEDEBB-60AB-408E-9E62-64BB98D7F849}"/>
                </a:ext>
              </a:extLst>
            </p:cNvPr>
            <p:cNvSpPr/>
            <p:nvPr/>
          </p:nvSpPr>
          <p:spPr bwMode="auto">
            <a:xfrm rot="16200000">
              <a:off x="9834249" y="2668971"/>
              <a:ext cx="502920" cy="502920"/>
            </a:xfrm>
            <a:prstGeom prst="wedgeEllipseCallout">
              <a:avLst>
                <a:gd name="adj1" fmla="val -63299"/>
                <a:gd name="adj2" fmla="val 3833"/>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Freeform 24">
              <a:extLst>
                <a:ext uri="{FF2B5EF4-FFF2-40B4-BE49-F238E27FC236}">
                  <a16:creationId xmlns:a16="http://schemas.microsoft.com/office/drawing/2014/main" id="{3ED15DDF-1C47-442D-81CD-75608EDCD221}"/>
                </a:ext>
              </a:extLst>
            </p:cNvPr>
            <p:cNvSpPr>
              <a:spLocks noEditPoints="1"/>
            </p:cNvSpPr>
            <p:nvPr/>
          </p:nvSpPr>
          <p:spPr bwMode="auto">
            <a:xfrm>
              <a:off x="9965773" y="2785847"/>
              <a:ext cx="255166" cy="269168"/>
            </a:xfrm>
            <a:custGeom>
              <a:avLst/>
              <a:gdLst>
                <a:gd name="T0" fmla="*/ 93 w 163"/>
                <a:gd name="T1" fmla="*/ 54 h 173"/>
                <a:gd name="T2" fmla="*/ 35 w 163"/>
                <a:gd name="T3" fmla="*/ 54 h 173"/>
                <a:gd name="T4" fmla="*/ 35 w 163"/>
                <a:gd name="T5" fmla="*/ 43 h 173"/>
                <a:gd name="T6" fmla="*/ 93 w 163"/>
                <a:gd name="T7" fmla="*/ 43 h 173"/>
                <a:gd name="T8" fmla="*/ 93 w 163"/>
                <a:gd name="T9" fmla="*/ 54 h 173"/>
                <a:gd name="T10" fmla="*/ 35 w 163"/>
                <a:gd name="T11" fmla="*/ 65 h 173"/>
                <a:gd name="T12" fmla="*/ 128 w 163"/>
                <a:gd name="T13" fmla="*/ 65 h 173"/>
                <a:gd name="T14" fmla="*/ 128 w 163"/>
                <a:gd name="T15" fmla="*/ 76 h 173"/>
                <a:gd name="T16" fmla="*/ 35 w 163"/>
                <a:gd name="T17" fmla="*/ 76 h 173"/>
                <a:gd name="T18" fmla="*/ 35 w 163"/>
                <a:gd name="T19" fmla="*/ 65 h 173"/>
                <a:gd name="T20" fmla="*/ 35 w 163"/>
                <a:gd name="T21" fmla="*/ 86 h 173"/>
                <a:gd name="T22" fmla="*/ 128 w 163"/>
                <a:gd name="T23" fmla="*/ 86 h 173"/>
                <a:gd name="T24" fmla="*/ 128 w 163"/>
                <a:gd name="T25" fmla="*/ 97 h 173"/>
                <a:gd name="T26" fmla="*/ 35 w 163"/>
                <a:gd name="T27" fmla="*/ 97 h 173"/>
                <a:gd name="T28" fmla="*/ 35 w 163"/>
                <a:gd name="T29" fmla="*/ 86 h 173"/>
                <a:gd name="T30" fmla="*/ 35 w 163"/>
                <a:gd name="T31" fmla="*/ 108 h 173"/>
                <a:gd name="T32" fmla="*/ 128 w 163"/>
                <a:gd name="T33" fmla="*/ 108 h 173"/>
                <a:gd name="T34" fmla="*/ 128 w 163"/>
                <a:gd name="T35" fmla="*/ 119 h 173"/>
                <a:gd name="T36" fmla="*/ 35 w 163"/>
                <a:gd name="T37" fmla="*/ 119 h 173"/>
                <a:gd name="T38" fmla="*/ 35 w 163"/>
                <a:gd name="T39" fmla="*/ 108 h 173"/>
                <a:gd name="T40" fmla="*/ 35 w 163"/>
                <a:gd name="T41" fmla="*/ 129 h 173"/>
                <a:gd name="T42" fmla="*/ 128 w 163"/>
                <a:gd name="T43" fmla="*/ 129 h 173"/>
                <a:gd name="T44" fmla="*/ 128 w 163"/>
                <a:gd name="T45" fmla="*/ 140 h 173"/>
                <a:gd name="T46" fmla="*/ 35 w 163"/>
                <a:gd name="T47" fmla="*/ 140 h 173"/>
                <a:gd name="T48" fmla="*/ 35 w 163"/>
                <a:gd name="T49" fmla="*/ 129 h 173"/>
                <a:gd name="T50" fmla="*/ 163 w 163"/>
                <a:gd name="T51" fmla="*/ 11 h 173"/>
                <a:gd name="T52" fmla="*/ 163 w 163"/>
                <a:gd name="T53" fmla="*/ 173 h 173"/>
                <a:gd name="T54" fmla="*/ 0 w 163"/>
                <a:gd name="T55" fmla="*/ 173 h 173"/>
                <a:gd name="T56" fmla="*/ 0 w 163"/>
                <a:gd name="T57" fmla="*/ 0 h 173"/>
                <a:gd name="T58" fmla="*/ 24 w 163"/>
                <a:gd name="T59" fmla="*/ 11 h 173"/>
                <a:gd name="T60" fmla="*/ 47 w 163"/>
                <a:gd name="T61" fmla="*/ 0 h 173"/>
                <a:gd name="T62" fmla="*/ 70 w 163"/>
                <a:gd name="T63" fmla="*/ 11 h 173"/>
                <a:gd name="T64" fmla="*/ 93 w 163"/>
                <a:gd name="T65" fmla="*/ 0 h 173"/>
                <a:gd name="T66" fmla="*/ 117 w 163"/>
                <a:gd name="T67" fmla="*/ 11 h 173"/>
                <a:gd name="T68" fmla="*/ 140 w 163"/>
                <a:gd name="T69" fmla="*/ 0 h 173"/>
                <a:gd name="T70" fmla="*/ 163 w 163"/>
                <a:gd name="T71" fmla="*/ 11 h 173"/>
                <a:gd name="T72" fmla="*/ 152 w 163"/>
                <a:gd name="T73" fmla="*/ 18 h 173"/>
                <a:gd name="T74" fmla="*/ 140 w 163"/>
                <a:gd name="T75" fmla="*/ 12 h 173"/>
                <a:gd name="T76" fmla="*/ 128 w 163"/>
                <a:gd name="T77" fmla="*/ 18 h 173"/>
                <a:gd name="T78" fmla="*/ 117 w 163"/>
                <a:gd name="T79" fmla="*/ 23 h 173"/>
                <a:gd name="T80" fmla="*/ 105 w 163"/>
                <a:gd name="T81" fmla="*/ 18 h 173"/>
                <a:gd name="T82" fmla="*/ 93 w 163"/>
                <a:gd name="T83" fmla="*/ 12 h 173"/>
                <a:gd name="T84" fmla="*/ 82 w 163"/>
                <a:gd name="T85" fmla="*/ 18 h 173"/>
                <a:gd name="T86" fmla="*/ 70 w 163"/>
                <a:gd name="T87" fmla="*/ 23 h 173"/>
                <a:gd name="T88" fmla="*/ 58 w 163"/>
                <a:gd name="T89" fmla="*/ 18 h 173"/>
                <a:gd name="T90" fmla="*/ 47 w 163"/>
                <a:gd name="T91" fmla="*/ 12 h 173"/>
                <a:gd name="T92" fmla="*/ 35 w 163"/>
                <a:gd name="T93" fmla="*/ 18 h 173"/>
                <a:gd name="T94" fmla="*/ 24 w 163"/>
                <a:gd name="T95" fmla="*/ 23 h 173"/>
                <a:gd name="T96" fmla="*/ 18 w 163"/>
                <a:gd name="T97" fmla="*/ 20 h 173"/>
                <a:gd name="T98" fmla="*/ 12 w 163"/>
                <a:gd name="T99" fmla="*/ 18 h 173"/>
                <a:gd name="T100" fmla="*/ 12 w 163"/>
                <a:gd name="T101" fmla="*/ 162 h 173"/>
                <a:gd name="T102" fmla="*/ 152 w 163"/>
                <a:gd name="T103" fmla="*/ 162 h 173"/>
                <a:gd name="T104" fmla="*/ 152 w 163"/>
                <a:gd name="T105" fmla="*/ 1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73">
                  <a:moveTo>
                    <a:pt x="93" y="54"/>
                  </a:moveTo>
                  <a:cubicBezTo>
                    <a:pt x="35" y="54"/>
                    <a:pt x="35" y="54"/>
                    <a:pt x="35" y="54"/>
                  </a:cubicBezTo>
                  <a:cubicBezTo>
                    <a:pt x="35" y="43"/>
                    <a:pt x="35" y="43"/>
                    <a:pt x="35" y="43"/>
                  </a:cubicBezTo>
                  <a:cubicBezTo>
                    <a:pt x="93" y="43"/>
                    <a:pt x="93" y="43"/>
                    <a:pt x="93" y="43"/>
                  </a:cubicBezTo>
                  <a:cubicBezTo>
                    <a:pt x="93" y="54"/>
                    <a:pt x="93" y="54"/>
                    <a:pt x="93" y="54"/>
                  </a:cubicBezTo>
                  <a:close/>
                  <a:moveTo>
                    <a:pt x="35" y="65"/>
                  </a:moveTo>
                  <a:cubicBezTo>
                    <a:pt x="128" y="65"/>
                    <a:pt x="128" y="65"/>
                    <a:pt x="128" y="65"/>
                  </a:cubicBezTo>
                  <a:cubicBezTo>
                    <a:pt x="128" y="76"/>
                    <a:pt x="128" y="76"/>
                    <a:pt x="128" y="76"/>
                  </a:cubicBezTo>
                  <a:cubicBezTo>
                    <a:pt x="35" y="76"/>
                    <a:pt x="35" y="76"/>
                    <a:pt x="35" y="76"/>
                  </a:cubicBezTo>
                  <a:cubicBezTo>
                    <a:pt x="35" y="65"/>
                    <a:pt x="35" y="65"/>
                    <a:pt x="35" y="65"/>
                  </a:cubicBezTo>
                  <a:close/>
                  <a:moveTo>
                    <a:pt x="35" y="86"/>
                  </a:moveTo>
                  <a:cubicBezTo>
                    <a:pt x="128" y="86"/>
                    <a:pt x="128" y="86"/>
                    <a:pt x="128" y="86"/>
                  </a:cubicBezTo>
                  <a:cubicBezTo>
                    <a:pt x="128" y="97"/>
                    <a:pt x="128" y="97"/>
                    <a:pt x="128" y="97"/>
                  </a:cubicBezTo>
                  <a:cubicBezTo>
                    <a:pt x="35" y="97"/>
                    <a:pt x="35" y="97"/>
                    <a:pt x="35" y="97"/>
                  </a:cubicBezTo>
                  <a:cubicBezTo>
                    <a:pt x="35" y="86"/>
                    <a:pt x="35" y="86"/>
                    <a:pt x="35" y="86"/>
                  </a:cubicBezTo>
                  <a:close/>
                  <a:moveTo>
                    <a:pt x="35" y="108"/>
                  </a:moveTo>
                  <a:cubicBezTo>
                    <a:pt x="128" y="108"/>
                    <a:pt x="128" y="108"/>
                    <a:pt x="128" y="108"/>
                  </a:cubicBezTo>
                  <a:cubicBezTo>
                    <a:pt x="128" y="119"/>
                    <a:pt x="128" y="119"/>
                    <a:pt x="128" y="119"/>
                  </a:cubicBezTo>
                  <a:cubicBezTo>
                    <a:pt x="35" y="119"/>
                    <a:pt x="35" y="119"/>
                    <a:pt x="35" y="119"/>
                  </a:cubicBezTo>
                  <a:cubicBezTo>
                    <a:pt x="35" y="108"/>
                    <a:pt x="35" y="108"/>
                    <a:pt x="35" y="108"/>
                  </a:cubicBezTo>
                  <a:close/>
                  <a:moveTo>
                    <a:pt x="35" y="129"/>
                  </a:moveTo>
                  <a:cubicBezTo>
                    <a:pt x="128" y="129"/>
                    <a:pt x="128" y="129"/>
                    <a:pt x="128" y="129"/>
                  </a:cubicBezTo>
                  <a:cubicBezTo>
                    <a:pt x="128" y="140"/>
                    <a:pt x="128" y="140"/>
                    <a:pt x="128" y="140"/>
                  </a:cubicBezTo>
                  <a:cubicBezTo>
                    <a:pt x="35" y="140"/>
                    <a:pt x="35" y="140"/>
                    <a:pt x="35" y="140"/>
                  </a:cubicBezTo>
                  <a:cubicBezTo>
                    <a:pt x="35" y="129"/>
                    <a:pt x="35" y="129"/>
                    <a:pt x="35" y="129"/>
                  </a:cubicBezTo>
                  <a:close/>
                  <a:moveTo>
                    <a:pt x="163" y="11"/>
                  </a:moveTo>
                  <a:cubicBezTo>
                    <a:pt x="163" y="173"/>
                    <a:pt x="163" y="173"/>
                    <a:pt x="163" y="173"/>
                  </a:cubicBezTo>
                  <a:cubicBezTo>
                    <a:pt x="0" y="173"/>
                    <a:pt x="0" y="173"/>
                    <a:pt x="0" y="173"/>
                  </a:cubicBezTo>
                  <a:cubicBezTo>
                    <a:pt x="0" y="0"/>
                    <a:pt x="0" y="0"/>
                    <a:pt x="0" y="0"/>
                  </a:cubicBezTo>
                  <a:cubicBezTo>
                    <a:pt x="24" y="11"/>
                    <a:pt x="24" y="11"/>
                    <a:pt x="24" y="11"/>
                  </a:cubicBezTo>
                  <a:cubicBezTo>
                    <a:pt x="47" y="0"/>
                    <a:pt x="47" y="0"/>
                    <a:pt x="47" y="0"/>
                  </a:cubicBezTo>
                  <a:cubicBezTo>
                    <a:pt x="70" y="11"/>
                    <a:pt x="70" y="11"/>
                    <a:pt x="70" y="11"/>
                  </a:cubicBezTo>
                  <a:cubicBezTo>
                    <a:pt x="93" y="0"/>
                    <a:pt x="93" y="0"/>
                    <a:pt x="93" y="0"/>
                  </a:cubicBezTo>
                  <a:cubicBezTo>
                    <a:pt x="117" y="11"/>
                    <a:pt x="117" y="11"/>
                    <a:pt x="117" y="11"/>
                  </a:cubicBezTo>
                  <a:cubicBezTo>
                    <a:pt x="140" y="0"/>
                    <a:pt x="140" y="0"/>
                    <a:pt x="140" y="0"/>
                  </a:cubicBezTo>
                  <a:cubicBezTo>
                    <a:pt x="163" y="11"/>
                    <a:pt x="163" y="11"/>
                    <a:pt x="163" y="11"/>
                  </a:cubicBezTo>
                  <a:close/>
                  <a:moveTo>
                    <a:pt x="152" y="18"/>
                  </a:moveTo>
                  <a:cubicBezTo>
                    <a:pt x="140" y="12"/>
                    <a:pt x="140" y="12"/>
                    <a:pt x="140" y="12"/>
                  </a:cubicBezTo>
                  <a:cubicBezTo>
                    <a:pt x="136" y="14"/>
                    <a:pt x="132" y="16"/>
                    <a:pt x="128" y="18"/>
                  </a:cubicBezTo>
                  <a:cubicBezTo>
                    <a:pt x="125" y="19"/>
                    <a:pt x="121" y="21"/>
                    <a:pt x="117" y="23"/>
                  </a:cubicBezTo>
                  <a:cubicBezTo>
                    <a:pt x="113" y="21"/>
                    <a:pt x="109" y="19"/>
                    <a:pt x="105" y="18"/>
                  </a:cubicBezTo>
                  <a:cubicBezTo>
                    <a:pt x="101" y="16"/>
                    <a:pt x="97" y="14"/>
                    <a:pt x="93" y="12"/>
                  </a:cubicBezTo>
                  <a:cubicBezTo>
                    <a:pt x="90" y="14"/>
                    <a:pt x="86" y="16"/>
                    <a:pt x="82" y="18"/>
                  </a:cubicBezTo>
                  <a:cubicBezTo>
                    <a:pt x="78" y="19"/>
                    <a:pt x="74" y="21"/>
                    <a:pt x="70" y="23"/>
                  </a:cubicBezTo>
                  <a:cubicBezTo>
                    <a:pt x="66" y="21"/>
                    <a:pt x="62" y="19"/>
                    <a:pt x="58" y="18"/>
                  </a:cubicBezTo>
                  <a:cubicBezTo>
                    <a:pt x="55" y="16"/>
                    <a:pt x="51" y="14"/>
                    <a:pt x="47" y="12"/>
                  </a:cubicBezTo>
                  <a:cubicBezTo>
                    <a:pt x="43" y="14"/>
                    <a:pt x="39" y="16"/>
                    <a:pt x="35" y="18"/>
                  </a:cubicBezTo>
                  <a:cubicBezTo>
                    <a:pt x="31" y="19"/>
                    <a:pt x="27" y="21"/>
                    <a:pt x="24" y="23"/>
                  </a:cubicBezTo>
                  <a:cubicBezTo>
                    <a:pt x="22" y="22"/>
                    <a:pt x="20" y="21"/>
                    <a:pt x="18" y="20"/>
                  </a:cubicBezTo>
                  <a:cubicBezTo>
                    <a:pt x="16" y="19"/>
                    <a:pt x="14" y="18"/>
                    <a:pt x="12" y="18"/>
                  </a:cubicBezTo>
                  <a:cubicBezTo>
                    <a:pt x="12" y="162"/>
                    <a:pt x="12" y="162"/>
                    <a:pt x="12" y="162"/>
                  </a:cubicBezTo>
                  <a:cubicBezTo>
                    <a:pt x="152" y="162"/>
                    <a:pt x="152" y="162"/>
                    <a:pt x="152" y="162"/>
                  </a:cubicBezTo>
                  <a:cubicBezTo>
                    <a:pt x="152" y="18"/>
                    <a:pt x="152" y="18"/>
                    <a:pt x="152" y="1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33" tIns="43916" rIns="87833" bIns="43916"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27"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119" name="Rectangle 118">
            <a:extLst>
              <a:ext uri="{FF2B5EF4-FFF2-40B4-BE49-F238E27FC236}">
                <a16:creationId xmlns:a16="http://schemas.microsoft.com/office/drawing/2014/main" id="{49E28CBC-8588-4561-BA9D-29B43B7BAC64}"/>
              </a:ext>
            </a:extLst>
          </p:cNvPr>
          <p:cNvSpPr/>
          <p:nvPr/>
        </p:nvSpPr>
        <p:spPr>
          <a:xfrm>
            <a:off x="2419229" y="2574216"/>
            <a:ext cx="1275457" cy="1016465"/>
          </a:xfrm>
          <a:prstGeom prst="rect">
            <a:avLst/>
          </a:prstGeom>
        </p:spPr>
        <p:txBody>
          <a:bodyPr wrap="square">
            <a:spAutoFit/>
          </a:body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961"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Mail &amp;</a:t>
            </a:r>
            <a:br>
              <a:rPr kumimoji="0" lang="en-US" sz="1961"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961"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Calendar</a:t>
            </a:r>
          </a:p>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solidFill>
                <a:sysClr val="windowText" lastClr="000000"/>
              </a:solidFill>
              <a:effectLst/>
              <a:uLnTx/>
              <a:uFillTx/>
              <a:latin typeface="Segoe UI"/>
              <a:ea typeface="+mn-ea"/>
              <a:cs typeface="+mn-cs"/>
            </a:endParaRP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dirty="0">
                <a:ln>
                  <a:noFill/>
                </a:ln>
                <a:solidFill>
                  <a:sysClr val="windowText" lastClr="000000"/>
                </a:solidFill>
                <a:effectLst/>
                <a:uLnTx/>
                <a:uFillTx/>
                <a:latin typeface="Segoe UI"/>
                <a:ea typeface="+mn-ea"/>
                <a:cs typeface="+mn-cs"/>
              </a:rPr>
              <a:t>Outlook</a:t>
            </a:r>
          </a:p>
        </p:txBody>
      </p:sp>
      <p:grpSp>
        <p:nvGrpSpPr>
          <p:cNvPr id="120" name="Group 119">
            <a:extLst>
              <a:ext uri="{FF2B5EF4-FFF2-40B4-BE49-F238E27FC236}">
                <a16:creationId xmlns:a16="http://schemas.microsoft.com/office/drawing/2014/main" id="{5C462169-6BA5-4B13-9B07-FBA753CD7929}"/>
              </a:ext>
            </a:extLst>
          </p:cNvPr>
          <p:cNvGrpSpPr/>
          <p:nvPr/>
        </p:nvGrpSpPr>
        <p:grpSpPr>
          <a:xfrm>
            <a:off x="2514319" y="1602545"/>
            <a:ext cx="793108" cy="793809"/>
            <a:chOff x="5775807" y="1799931"/>
            <a:chExt cx="502475" cy="472116"/>
          </a:xfrm>
        </p:grpSpPr>
        <p:sp>
          <p:nvSpPr>
            <p:cNvPr id="121" name="Speech Bubble: Oval 79">
              <a:extLst>
                <a:ext uri="{FF2B5EF4-FFF2-40B4-BE49-F238E27FC236}">
                  <a16:creationId xmlns:a16="http://schemas.microsoft.com/office/drawing/2014/main" id="{580EEF89-BF85-46CD-8D05-9E92767B878A}"/>
                </a:ext>
              </a:extLst>
            </p:cNvPr>
            <p:cNvSpPr/>
            <p:nvPr/>
          </p:nvSpPr>
          <p:spPr bwMode="auto">
            <a:xfrm rot="14400000">
              <a:off x="5790987" y="1784751"/>
              <a:ext cx="472116" cy="502475"/>
            </a:xfrm>
            <a:prstGeom prst="wedgeEllipseCallout">
              <a:avLst>
                <a:gd name="adj1" fmla="val -57568"/>
                <a:gd name="adj2" fmla="val -29535"/>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22" name="Group 121">
              <a:extLst>
                <a:ext uri="{FF2B5EF4-FFF2-40B4-BE49-F238E27FC236}">
                  <a16:creationId xmlns:a16="http://schemas.microsoft.com/office/drawing/2014/main" id="{9ADAC02A-E9E7-4FB3-9B1F-BDFD53F2E743}"/>
                </a:ext>
              </a:extLst>
            </p:cNvPr>
            <p:cNvGrpSpPr/>
            <p:nvPr/>
          </p:nvGrpSpPr>
          <p:grpSpPr>
            <a:xfrm>
              <a:off x="5880828" y="1918170"/>
              <a:ext cx="296160" cy="253072"/>
              <a:chOff x="5880828" y="1920074"/>
              <a:chExt cx="334225" cy="285599"/>
            </a:xfrm>
          </p:grpSpPr>
          <p:grpSp>
            <p:nvGrpSpPr>
              <p:cNvPr id="123" name="Group 122">
                <a:extLst>
                  <a:ext uri="{FF2B5EF4-FFF2-40B4-BE49-F238E27FC236}">
                    <a16:creationId xmlns:a16="http://schemas.microsoft.com/office/drawing/2014/main" id="{958596C0-0EF8-45A9-BF91-56EEA6481650}"/>
                  </a:ext>
                </a:extLst>
              </p:cNvPr>
              <p:cNvGrpSpPr/>
              <p:nvPr/>
            </p:nvGrpSpPr>
            <p:grpSpPr>
              <a:xfrm>
                <a:off x="5880828" y="1920074"/>
                <a:ext cx="292436" cy="201413"/>
                <a:chOff x="8323133" y="1659154"/>
                <a:chExt cx="394219" cy="271516"/>
              </a:xfrm>
            </p:grpSpPr>
            <p:sp>
              <p:nvSpPr>
                <p:cNvPr id="144" name="Freeform 2153">
                  <a:extLst>
                    <a:ext uri="{FF2B5EF4-FFF2-40B4-BE49-F238E27FC236}">
                      <a16:creationId xmlns:a16="http://schemas.microsoft.com/office/drawing/2014/main" id="{9A6631AC-E09D-49DB-BE26-78230517D678}"/>
                    </a:ext>
                  </a:extLst>
                </p:cNvPr>
                <p:cNvSpPr>
                  <a:spLocks noEditPoints="1"/>
                </p:cNvSpPr>
                <p:nvPr/>
              </p:nvSpPr>
              <p:spPr bwMode="auto">
                <a:xfrm>
                  <a:off x="8323133" y="1659154"/>
                  <a:ext cx="394219" cy="271516"/>
                </a:xfrm>
                <a:custGeom>
                  <a:avLst/>
                  <a:gdLst>
                    <a:gd name="T0" fmla="*/ 283 w 302"/>
                    <a:gd name="T1" fmla="*/ 189 h 208"/>
                    <a:gd name="T2" fmla="*/ 19 w 302"/>
                    <a:gd name="T3" fmla="*/ 189 h 208"/>
                    <a:gd name="T4" fmla="*/ 19 w 302"/>
                    <a:gd name="T5" fmla="*/ 19 h 208"/>
                    <a:gd name="T6" fmla="*/ 283 w 302"/>
                    <a:gd name="T7" fmla="*/ 19 h 208"/>
                    <a:gd name="T8" fmla="*/ 283 w 302"/>
                    <a:gd name="T9" fmla="*/ 189 h 208"/>
                    <a:gd name="T10" fmla="*/ 302 w 302"/>
                    <a:gd name="T11" fmla="*/ 0 h 208"/>
                    <a:gd name="T12" fmla="*/ 0 w 302"/>
                    <a:gd name="T13" fmla="*/ 0 h 208"/>
                    <a:gd name="T14" fmla="*/ 0 w 302"/>
                    <a:gd name="T15" fmla="*/ 208 h 208"/>
                    <a:gd name="T16" fmla="*/ 302 w 302"/>
                    <a:gd name="T17" fmla="*/ 208 h 208"/>
                    <a:gd name="T18" fmla="*/ 302 w 302"/>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208">
                      <a:moveTo>
                        <a:pt x="283" y="189"/>
                      </a:moveTo>
                      <a:lnTo>
                        <a:pt x="19" y="189"/>
                      </a:lnTo>
                      <a:lnTo>
                        <a:pt x="19" y="19"/>
                      </a:lnTo>
                      <a:lnTo>
                        <a:pt x="283" y="19"/>
                      </a:lnTo>
                      <a:lnTo>
                        <a:pt x="283" y="189"/>
                      </a:lnTo>
                      <a:close/>
                      <a:moveTo>
                        <a:pt x="302" y="0"/>
                      </a:moveTo>
                      <a:lnTo>
                        <a:pt x="0" y="0"/>
                      </a:lnTo>
                      <a:lnTo>
                        <a:pt x="0" y="208"/>
                      </a:lnTo>
                      <a:lnTo>
                        <a:pt x="302" y="208"/>
                      </a:lnTo>
                      <a:lnTo>
                        <a:pt x="302" y="0"/>
                      </a:lnTo>
                      <a:close/>
                    </a:path>
                  </a:pathLst>
                </a:custGeom>
                <a:solidFill>
                  <a:schemeClr val="accent1"/>
                </a:solidFill>
                <a:ln w="190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5" name="Freeform 2154">
                  <a:extLst>
                    <a:ext uri="{FF2B5EF4-FFF2-40B4-BE49-F238E27FC236}">
                      <a16:creationId xmlns:a16="http://schemas.microsoft.com/office/drawing/2014/main" id="{4D1D268D-2A6F-4C76-86FF-C47A848871D1}"/>
                    </a:ext>
                  </a:extLst>
                </p:cNvPr>
                <p:cNvSpPr>
                  <a:spLocks/>
                </p:cNvSpPr>
                <p:nvPr/>
              </p:nvSpPr>
              <p:spPr bwMode="auto">
                <a:xfrm>
                  <a:off x="8328354" y="1659154"/>
                  <a:ext cx="386388" cy="148811"/>
                </a:xfrm>
                <a:custGeom>
                  <a:avLst/>
                  <a:gdLst>
                    <a:gd name="T0" fmla="*/ 147 w 296"/>
                    <a:gd name="T1" fmla="*/ 114 h 114"/>
                    <a:gd name="T2" fmla="*/ 0 w 296"/>
                    <a:gd name="T3" fmla="*/ 17 h 114"/>
                    <a:gd name="T4" fmla="*/ 12 w 296"/>
                    <a:gd name="T5" fmla="*/ 0 h 114"/>
                    <a:gd name="T6" fmla="*/ 147 w 296"/>
                    <a:gd name="T7" fmla="*/ 92 h 114"/>
                    <a:gd name="T8" fmla="*/ 284 w 296"/>
                    <a:gd name="T9" fmla="*/ 0 h 114"/>
                    <a:gd name="T10" fmla="*/ 296 w 296"/>
                    <a:gd name="T11" fmla="*/ 17 h 114"/>
                    <a:gd name="T12" fmla="*/ 147 w 296"/>
                    <a:gd name="T13" fmla="*/ 114 h 114"/>
                  </a:gdLst>
                  <a:ahLst/>
                  <a:cxnLst>
                    <a:cxn ang="0">
                      <a:pos x="T0" y="T1"/>
                    </a:cxn>
                    <a:cxn ang="0">
                      <a:pos x="T2" y="T3"/>
                    </a:cxn>
                    <a:cxn ang="0">
                      <a:pos x="T4" y="T5"/>
                    </a:cxn>
                    <a:cxn ang="0">
                      <a:pos x="T6" y="T7"/>
                    </a:cxn>
                    <a:cxn ang="0">
                      <a:pos x="T8" y="T9"/>
                    </a:cxn>
                    <a:cxn ang="0">
                      <a:pos x="T10" y="T11"/>
                    </a:cxn>
                    <a:cxn ang="0">
                      <a:pos x="T12" y="T13"/>
                    </a:cxn>
                  </a:cxnLst>
                  <a:rect l="0" t="0" r="r" b="b"/>
                  <a:pathLst>
                    <a:path w="296" h="114">
                      <a:moveTo>
                        <a:pt x="147" y="114"/>
                      </a:moveTo>
                      <a:lnTo>
                        <a:pt x="0" y="17"/>
                      </a:lnTo>
                      <a:lnTo>
                        <a:pt x="12" y="0"/>
                      </a:lnTo>
                      <a:lnTo>
                        <a:pt x="147" y="92"/>
                      </a:lnTo>
                      <a:lnTo>
                        <a:pt x="284" y="0"/>
                      </a:lnTo>
                      <a:lnTo>
                        <a:pt x="296" y="17"/>
                      </a:lnTo>
                      <a:lnTo>
                        <a:pt x="147" y="114"/>
                      </a:lnTo>
                      <a:close/>
                    </a:path>
                  </a:pathLst>
                </a:custGeom>
                <a:solidFill>
                  <a:schemeClr val="accent1"/>
                </a:solidFill>
                <a:ln w="190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124" name="Group 123">
                <a:extLst>
                  <a:ext uri="{FF2B5EF4-FFF2-40B4-BE49-F238E27FC236}">
                    <a16:creationId xmlns:a16="http://schemas.microsoft.com/office/drawing/2014/main" id="{47382098-9EF0-44EB-AB39-628A8A5776DE}"/>
                  </a:ext>
                </a:extLst>
              </p:cNvPr>
              <p:cNvGrpSpPr/>
              <p:nvPr/>
            </p:nvGrpSpPr>
            <p:grpSpPr>
              <a:xfrm>
                <a:off x="6012694" y="2017858"/>
                <a:ext cx="202359" cy="187815"/>
                <a:chOff x="6012694" y="2017858"/>
                <a:chExt cx="275857" cy="256031"/>
              </a:xfrm>
            </p:grpSpPr>
            <p:sp>
              <p:nvSpPr>
                <p:cNvPr id="125" name="Freeform 1862">
                  <a:extLst>
                    <a:ext uri="{FF2B5EF4-FFF2-40B4-BE49-F238E27FC236}">
                      <a16:creationId xmlns:a16="http://schemas.microsoft.com/office/drawing/2014/main" id="{77E2B619-B2A6-4BAA-9B14-E034756F92AF}"/>
                    </a:ext>
                  </a:extLst>
                </p:cNvPr>
                <p:cNvSpPr>
                  <a:spLocks noEditPoints="1"/>
                </p:cNvSpPr>
                <p:nvPr/>
              </p:nvSpPr>
              <p:spPr bwMode="auto">
                <a:xfrm>
                  <a:off x="6012694" y="2032533"/>
                  <a:ext cx="273159" cy="238902"/>
                </a:xfrm>
                <a:prstGeom prst="rect">
                  <a:avLst/>
                </a:prstGeom>
                <a:solidFill>
                  <a:schemeClr val="bg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26" name="Rectangle 1846">
                  <a:extLst>
                    <a:ext uri="{FF2B5EF4-FFF2-40B4-BE49-F238E27FC236}">
                      <a16:creationId xmlns:a16="http://schemas.microsoft.com/office/drawing/2014/main" id="{66DD8A73-1CB7-41EA-A6BA-10870F201508}"/>
                    </a:ext>
                  </a:extLst>
                </p:cNvPr>
                <p:cNvSpPr>
                  <a:spLocks noChangeArrowheads="1"/>
                </p:cNvSpPr>
                <p:nvPr/>
              </p:nvSpPr>
              <p:spPr bwMode="auto">
                <a:xfrm>
                  <a:off x="6118165" y="2120631"/>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27" name="Rectangle 1847">
                  <a:extLst>
                    <a:ext uri="{FF2B5EF4-FFF2-40B4-BE49-F238E27FC236}">
                      <a16:creationId xmlns:a16="http://schemas.microsoft.com/office/drawing/2014/main" id="{8C36CA2B-5AF4-44B5-BB47-609258A583AE}"/>
                    </a:ext>
                  </a:extLst>
                </p:cNvPr>
                <p:cNvSpPr>
                  <a:spLocks noChangeArrowheads="1"/>
                </p:cNvSpPr>
                <p:nvPr/>
              </p:nvSpPr>
              <p:spPr bwMode="auto">
                <a:xfrm>
                  <a:off x="6168650" y="2222502"/>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28" name="Rectangle 1848">
                  <a:extLst>
                    <a:ext uri="{FF2B5EF4-FFF2-40B4-BE49-F238E27FC236}">
                      <a16:creationId xmlns:a16="http://schemas.microsoft.com/office/drawing/2014/main" id="{1C092CAF-C09A-4F22-A3D8-220CD13BC4F4}"/>
                    </a:ext>
                  </a:extLst>
                </p:cNvPr>
                <p:cNvSpPr>
                  <a:spLocks noChangeArrowheads="1"/>
                </p:cNvSpPr>
                <p:nvPr/>
              </p:nvSpPr>
              <p:spPr bwMode="auto">
                <a:xfrm>
                  <a:off x="6220036" y="2120631"/>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29" name="Rectangle 1849">
                  <a:extLst>
                    <a:ext uri="{FF2B5EF4-FFF2-40B4-BE49-F238E27FC236}">
                      <a16:creationId xmlns:a16="http://schemas.microsoft.com/office/drawing/2014/main" id="{8D14C1C0-289A-449F-ADEF-9A0A53C20F79}"/>
                    </a:ext>
                  </a:extLst>
                </p:cNvPr>
                <p:cNvSpPr>
                  <a:spLocks noChangeArrowheads="1"/>
                </p:cNvSpPr>
                <p:nvPr/>
              </p:nvSpPr>
              <p:spPr bwMode="auto">
                <a:xfrm>
                  <a:off x="6168650" y="2120631"/>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30" name="Rectangle 1850">
                  <a:extLst>
                    <a:ext uri="{FF2B5EF4-FFF2-40B4-BE49-F238E27FC236}">
                      <a16:creationId xmlns:a16="http://schemas.microsoft.com/office/drawing/2014/main" id="{57CE3560-8322-4089-B37D-48A584842D71}"/>
                    </a:ext>
                  </a:extLst>
                </p:cNvPr>
                <p:cNvSpPr>
                  <a:spLocks noChangeArrowheads="1"/>
                </p:cNvSpPr>
                <p:nvPr/>
              </p:nvSpPr>
              <p:spPr bwMode="auto">
                <a:xfrm>
                  <a:off x="6118165" y="2154888"/>
                  <a:ext cx="17129" cy="16227"/>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31" name="Rectangle 1851">
                  <a:extLst>
                    <a:ext uri="{FF2B5EF4-FFF2-40B4-BE49-F238E27FC236}">
                      <a16:creationId xmlns:a16="http://schemas.microsoft.com/office/drawing/2014/main" id="{71C42414-CABA-402F-BC68-45A1D3C3DCDC}"/>
                    </a:ext>
                  </a:extLst>
                </p:cNvPr>
                <p:cNvSpPr>
                  <a:spLocks noChangeArrowheads="1"/>
                </p:cNvSpPr>
                <p:nvPr/>
              </p:nvSpPr>
              <p:spPr bwMode="auto">
                <a:xfrm>
                  <a:off x="6066779" y="2154888"/>
                  <a:ext cx="17129" cy="16227"/>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32" name="Rectangle 1852">
                  <a:extLst>
                    <a:ext uri="{FF2B5EF4-FFF2-40B4-BE49-F238E27FC236}">
                      <a16:creationId xmlns:a16="http://schemas.microsoft.com/office/drawing/2014/main" id="{12C0CB65-1FF0-4E5B-8EC8-A29773CE9DF7}"/>
                    </a:ext>
                  </a:extLst>
                </p:cNvPr>
                <p:cNvSpPr>
                  <a:spLocks noChangeArrowheads="1"/>
                </p:cNvSpPr>
                <p:nvPr/>
              </p:nvSpPr>
              <p:spPr bwMode="auto">
                <a:xfrm>
                  <a:off x="6220036" y="2154888"/>
                  <a:ext cx="17129" cy="16227"/>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33" name="Rectangle 1853">
                  <a:extLst>
                    <a:ext uri="{FF2B5EF4-FFF2-40B4-BE49-F238E27FC236}">
                      <a16:creationId xmlns:a16="http://schemas.microsoft.com/office/drawing/2014/main" id="{E5B7C05B-7FFF-4564-8F14-5821EBAB1132}"/>
                    </a:ext>
                  </a:extLst>
                </p:cNvPr>
                <p:cNvSpPr>
                  <a:spLocks noChangeArrowheads="1"/>
                </p:cNvSpPr>
                <p:nvPr/>
              </p:nvSpPr>
              <p:spPr bwMode="auto">
                <a:xfrm>
                  <a:off x="6168650" y="2154888"/>
                  <a:ext cx="17129" cy="16227"/>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34" name="Rectangle 1854">
                  <a:extLst>
                    <a:ext uri="{FF2B5EF4-FFF2-40B4-BE49-F238E27FC236}">
                      <a16:creationId xmlns:a16="http://schemas.microsoft.com/office/drawing/2014/main" id="{DD53B3EC-9A54-48BD-B405-CEF4186D2AA4}"/>
                    </a:ext>
                  </a:extLst>
                </p:cNvPr>
                <p:cNvSpPr>
                  <a:spLocks noChangeArrowheads="1"/>
                </p:cNvSpPr>
                <p:nvPr/>
              </p:nvSpPr>
              <p:spPr bwMode="auto">
                <a:xfrm>
                  <a:off x="6118165" y="2188244"/>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35" name="Rectangle 1855">
                  <a:extLst>
                    <a:ext uri="{FF2B5EF4-FFF2-40B4-BE49-F238E27FC236}">
                      <a16:creationId xmlns:a16="http://schemas.microsoft.com/office/drawing/2014/main" id="{6BF5CB1F-D2E7-4D58-9939-A9AA46A97CA5}"/>
                    </a:ext>
                  </a:extLst>
                </p:cNvPr>
                <p:cNvSpPr>
                  <a:spLocks noChangeArrowheads="1"/>
                </p:cNvSpPr>
                <p:nvPr/>
              </p:nvSpPr>
              <p:spPr bwMode="auto">
                <a:xfrm>
                  <a:off x="6066779" y="2188244"/>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36" name="Rectangle 1856">
                  <a:extLst>
                    <a:ext uri="{FF2B5EF4-FFF2-40B4-BE49-F238E27FC236}">
                      <a16:creationId xmlns:a16="http://schemas.microsoft.com/office/drawing/2014/main" id="{1F281EA3-4E0D-495D-99C3-65E76C2A15F5}"/>
                    </a:ext>
                  </a:extLst>
                </p:cNvPr>
                <p:cNvSpPr>
                  <a:spLocks noChangeArrowheads="1"/>
                </p:cNvSpPr>
                <p:nvPr/>
              </p:nvSpPr>
              <p:spPr bwMode="auto">
                <a:xfrm>
                  <a:off x="6220036" y="2188244"/>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37" name="Rectangle 1857">
                  <a:extLst>
                    <a:ext uri="{FF2B5EF4-FFF2-40B4-BE49-F238E27FC236}">
                      <a16:creationId xmlns:a16="http://schemas.microsoft.com/office/drawing/2014/main" id="{F1831F7A-DD4E-4423-AA14-029E8A2D8603}"/>
                    </a:ext>
                  </a:extLst>
                </p:cNvPr>
                <p:cNvSpPr>
                  <a:spLocks noChangeArrowheads="1"/>
                </p:cNvSpPr>
                <p:nvPr/>
              </p:nvSpPr>
              <p:spPr bwMode="auto">
                <a:xfrm>
                  <a:off x="6168650" y="2188244"/>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38" name="Rectangle 1858">
                  <a:extLst>
                    <a:ext uri="{FF2B5EF4-FFF2-40B4-BE49-F238E27FC236}">
                      <a16:creationId xmlns:a16="http://schemas.microsoft.com/office/drawing/2014/main" id="{F97338ED-930E-41F2-A58A-E0E42BB3C4FB}"/>
                    </a:ext>
                  </a:extLst>
                </p:cNvPr>
                <p:cNvSpPr>
                  <a:spLocks noChangeArrowheads="1"/>
                </p:cNvSpPr>
                <p:nvPr/>
              </p:nvSpPr>
              <p:spPr bwMode="auto">
                <a:xfrm>
                  <a:off x="6118165" y="2222502"/>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39" name="Rectangle 1859">
                  <a:extLst>
                    <a:ext uri="{FF2B5EF4-FFF2-40B4-BE49-F238E27FC236}">
                      <a16:creationId xmlns:a16="http://schemas.microsoft.com/office/drawing/2014/main" id="{47AAE2BA-9E24-4918-9B6B-433A63953706}"/>
                    </a:ext>
                  </a:extLst>
                </p:cNvPr>
                <p:cNvSpPr>
                  <a:spLocks noChangeArrowheads="1"/>
                </p:cNvSpPr>
                <p:nvPr/>
              </p:nvSpPr>
              <p:spPr bwMode="auto">
                <a:xfrm>
                  <a:off x="6066779" y="2222502"/>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0" name="Rectangle 1860">
                  <a:extLst>
                    <a:ext uri="{FF2B5EF4-FFF2-40B4-BE49-F238E27FC236}">
                      <a16:creationId xmlns:a16="http://schemas.microsoft.com/office/drawing/2014/main" id="{1A555B61-324A-44A4-94B6-F72B8CA478F3}"/>
                    </a:ext>
                  </a:extLst>
                </p:cNvPr>
                <p:cNvSpPr>
                  <a:spLocks noChangeArrowheads="1"/>
                </p:cNvSpPr>
                <p:nvPr/>
              </p:nvSpPr>
              <p:spPr bwMode="auto">
                <a:xfrm>
                  <a:off x="6066779" y="2017858"/>
                  <a:ext cx="17129" cy="51387"/>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1" name="Rectangle 1861">
                  <a:extLst>
                    <a:ext uri="{FF2B5EF4-FFF2-40B4-BE49-F238E27FC236}">
                      <a16:creationId xmlns:a16="http://schemas.microsoft.com/office/drawing/2014/main" id="{A0A7B137-C84B-4697-8426-77E68D546A16}"/>
                    </a:ext>
                  </a:extLst>
                </p:cNvPr>
                <p:cNvSpPr>
                  <a:spLocks noChangeArrowheads="1"/>
                </p:cNvSpPr>
                <p:nvPr/>
              </p:nvSpPr>
              <p:spPr bwMode="auto">
                <a:xfrm>
                  <a:off x="6220036" y="2017858"/>
                  <a:ext cx="17129" cy="51387"/>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2" name="Freeform 1862">
                  <a:extLst>
                    <a:ext uri="{FF2B5EF4-FFF2-40B4-BE49-F238E27FC236}">
                      <a16:creationId xmlns:a16="http://schemas.microsoft.com/office/drawing/2014/main" id="{061D5A42-2714-438D-AE84-B1CEFC4D488F}"/>
                    </a:ext>
                  </a:extLst>
                </p:cNvPr>
                <p:cNvSpPr>
                  <a:spLocks noEditPoints="1"/>
                </p:cNvSpPr>
                <p:nvPr/>
              </p:nvSpPr>
              <p:spPr bwMode="auto">
                <a:xfrm>
                  <a:off x="6015392" y="2034987"/>
                  <a:ext cx="273159" cy="238902"/>
                </a:xfrm>
                <a:custGeom>
                  <a:avLst/>
                  <a:gdLst>
                    <a:gd name="T0" fmla="*/ 284 w 303"/>
                    <a:gd name="T1" fmla="*/ 246 h 265"/>
                    <a:gd name="T2" fmla="*/ 19 w 303"/>
                    <a:gd name="T3" fmla="*/ 246 h 265"/>
                    <a:gd name="T4" fmla="*/ 19 w 303"/>
                    <a:gd name="T5" fmla="*/ 19 h 265"/>
                    <a:gd name="T6" fmla="*/ 284 w 303"/>
                    <a:gd name="T7" fmla="*/ 19 h 265"/>
                    <a:gd name="T8" fmla="*/ 284 w 303"/>
                    <a:gd name="T9" fmla="*/ 246 h 265"/>
                    <a:gd name="T10" fmla="*/ 303 w 303"/>
                    <a:gd name="T11" fmla="*/ 0 h 265"/>
                    <a:gd name="T12" fmla="*/ 0 w 303"/>
                    <a:gd name="T13" fmla="*/ 0 h 265"/>
                    <a:gd name="T14" fmla="*/ 0 w 303"/>
                    <a:gd name="T15" fmla="*/ 265 h 265"/>
                    <a:gd name="T16" fmla="*/ 303 w 303"/>
                    <a:gd name="T17" fmla="*/ 265 h 265"/>
                    <a:gd name="T18" fmla="*/ 303 w 303"/>
                    <a:gd name="T19"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265">
                      <a:moveTo>
                        <a:pt x="284" y="246"/>
                      </a:moveTo>
                      <a:lnTo>
                        <a:pt x="19" y="246"/>
                      </a:lnTo>
                      <a:lnTo>
                        <a:pt x="19" y="19"/>
                      </a:lnTo>
                      <a:lnTo>
                        <a:pt x="284" y="19"/>
                      </a:lnTo>
                      <a:lnTo>
                        <a:pt x="284" y="246"/>
                      </a:lnTo>
                      <a:close/>
                      <a:moveTo>
                        <a:pt x="303" y="0"/>
                      </a:moveTo>
                      <a:lnTo>
                        <a:pt x="0" y="0"/>
                      </a:lnTo>
                      <a:lnTo>
                        <a:pt x="0" y="265"/>
                      </a:lnTo>
                      <a:lnTo>
                        <a:pt x="303" y="265"/>
                      </a:lnTo>
                      <a:lnTo>
                        <a:pt x="303" y="0"/>
                      </a:lnTo>
                      <a:close/>
                    </a:path>
                  </a:pathLst>
                </a:cu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3" name="Rectangle 1863">
                  <a:extLst>
                    <a:ext uri="{FF2B5EF4-FFF2-40B4-BE49-F238E27FC236}">
                      <a16:creationId xmlns:a16="http://schemas.microsoft.com/office/drawing/2014/main" id="{A80FF80B-187E-4AC1-998E-617D9FC583D1}"/>
                    </a:ext>
                  </a:extLst>
                </p:cNvPr>
                <p:cNvSpPr>
                  <a:spLocks noChangeArrowheads="1"/>
                </p:cNvSpPr>
                <p:nvPr/>
              </p:nvSpPr>
              <p:spPr bwMode="auto">
                <a:xfrm>
                  <a:off x="6024407" y="2086373"/>
                  <a:ext cx="255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grpSp>
      <p:sp>
        <p:nvSpPr>
          <p:cNvPr id="146" name="Rectangle 145">
            <a:extLst>
              <a:ext uri="{FF2B5EF4-FFF2-40B4-BE49-F238E27FC236}">
                <a16:creationId xmlns:a16="http://schemas.microsoft.com/office/drawing/2014/main" id="{1E63F1FB-20A4-4216-B08A-3B5B8F39033E}"/>
              </a:ext>
            </a:extLst>
          </p:cNvPr>
          <p:cNvSpPr/>
          <p:nvPr/>
        </p:nvSpPr>
        <p:spPr>
          <a:xfrm>
            <a:off x="4160261" y="2574216"/>
            <a:ext cx="1707218" cy="1016465"/>
          </a:xfrm>
          <a:prstGeom prst="rect">
            <a:avLst/>
          </a:prstGeom>
        </p:spPr>
        <p:txBody>
          <a:bodyPr wrap="square">
            <a:spAutoFit/>
          </a:body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961"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Voice, Video</a:t>
            </a:r>
            <a:br>
              <a:rPr kumimoji="0" lang="en-US" sz="1961"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961"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&amp; Meetings</a:t>
            </a:r>
          </a:p>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solidFill>
                <a:sysClr val="windowText" lastClr="000000"/>
              </a:solidFill>
              <a:effectLst/>
              <a:uLnTx/>
              <a:uFillTx/>
              <a:latin typeface="Segoe UI"/>
              <a:ea typeface="+mn-ea"/>
              <a:cs typeface="+mn-cs"/>
            </a:endParaRP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dirty="0">
                <a:ln>
                  <a:noFill/>
                </a:ln>
                <a:solidFill>
                  <a:sysClr val="windowText" lastClr="000000"/>
                </a:solidFill>
                <a:effectLst/>
                <a:uLnTx/>
                <a:uFillTx/>
                <a:latin typeface="Segoe UI"/>
                <a:ea typeface="+mn-ea"/>
                <a:cs typeface="+mn-cs"/>
              </a:rPr>
              <a:t>Skype</a:t>
            </a:r>
          </a:p>
        </p:txBody>
      </p:sp>
      <p:grpSp>
        <p:nvGrpSpPr>
          <p:cNvPr id="167" name="Group 166">
            <a:extLst>
              <a:ext uri="{FF2B5EF4-FFF2-40B4-BE49-F238E27FC236}">
                <a16:creationId xmlns:a16="http://schemas.microsoft.com/office/drawing/2014/main" id="{F79E4A3F-1A71-4A88-8C69-20167E817D81}"/>
              </a:ext>
            </a:extLst>
          </p:cNvPr>
          <p:cNvGrpSpPr/>
          <p:nvPr/>
        </p:nvGrpSpPr>
        <p:grpSpPr>
          <a:xfrm>
            <a:off x="4258426" y="1602545"/>
            <a:ext cx="793810" cy="793809"/>
            <a:chOff x="5816546" y="2378690"/>
            <a:chExt cx="502920" cy="502920"/>
          </a:xfrm>
        </p:grpSpPr>
        <p:sp>
          <p:nvSpPr>
            <p:cNvPr id="169" name="Speech Bubble: Oval 79">
              <a:extLst>
                <a:ext uri="{FF2B5EF4-FFF2-40B4-BE49-F238E27FC236}">
                  <a16:creationId xmlns:a16="http://schemas.microsoft.com/office/drawing/2014/main" id="{879295B1-D328-4FAD-8C03-28DDBD001D18}"/>
                </a:ext>
              </a:extLst>
            </p:cNvPr>
            <p:cNvSpPr/>
            <p:nvPr/>
          </p:nvSpPr>
          <p:spPr bwMode="auto">
            <a:xfrm rot="14400000">
              <a:off x="5816546" y="2378690"/>
              <a:ext cx="502920" cy="502920"/>
            </a:xfrm>
            <a:prstGeom prst="wedgeEllipseCallout">
              <a:avLst>
                <a:gd name="adj1" fmla="val -57568"/>
                <a:gd name="adj2" fmla="val -29535"/>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0" name="Freeform 2152">
              <a:extLst>
                <a:ext uri="{FF2B5EF4-FFF2-40B4-BE49-F238E27FC236}">
                  <a16:creationId xmlns:a16="http://schemas.microsoft.com/office/drawing/2014/main" id="{D3133F8F-1DBB-4D1C-BD7F-F7FFFEF20EE9}"/>
                </a:ext>
              </a:extLst>
            </p:cNvPr>
            <p:cNvSpPr>
              <a:spLocks noEditPoints="1"/>
            </p:cNvSpPr>
            <p:nvPr/>
          </p:nvSpPr>
          <p:spPr bwMode="auto">
            <a:xfrm>
              <a:off x="5896875" y="2527961"/>
              <a:ext cx="259617" cy="257927"/>
            </a:xfrm>
            <a:custGeom>
              <a:avLst/>
              <a:gdLst>
                <a:gd name="T0" fmla="*/ 98 w 130"/>
                <a:gd name="T1" fmla="*/ 129 h 129"/>
                <a:gd name="T2" fmla="*/ 34 w 130"/>
                <a:gd name="T3" fmla="*/ 96 h 129"/>
                <a:gd name="T4" fmla="*/ 5 w 130"/>
                <a:gd name="T5" fmla="*/ 50 h 129"/>
                <a:gd name="T6" fmla="*/ 10 w 130"/>
                <a:gd name="T7" fmla="*/ 12 h 129"/>
                <a:gd name="T8" fmla="*/ 17 w 130"/>
                <a:gd name="T9" fmla="*/ 5 h 129"/>
                <a:gd name="T10" fmla="*/ 37 w 130"/>
                <a:gd name="T11" fmla="*/ 5 h 129"/>
                <a:gd name="T12" fmla="*/ 50 w 130"/>
                <a:gd name="T13" fmla="*/ 18 h 129"/>
                <a:gd name="T14" fmla="*/ 50 w 130"/>
                <a:gd name="T15" fmla="*/ 38 h 129"/>
                <a:gd name="T16" fmla="*/ 44 w 130"/>
                <a:gd name="T17" fmla="*/ 45 h 129"/>
                <a:gd name="T18" fmla="*/ 42 w 130"/>
                <a:gd name="T19" fmla="*/ 49 h 129"/>
                <a:gd name="T20" fmla="*/ 44 w 130"/>
                <a:gd name="T21" fmla="*/ 53 h 129"/>
                <a:gd name="T22" fmla="*/ 78 w 130"/>
                <a:gd name="T23" fmla="*/ 87 h 129"/>
                <a:gd name="T24" fmla="*/ 86 w 130"/>
                <a:gd name="T25" fmla="*/ 87 h 129"/>
                <a:gd name="T26" fmla="*/ 93 w 130"/>
                <a:gd name="T27" fmla="*/ 81 h 129"/>
                <a:gd name="T28" fmla="*/ 112 w 130"/>
                <a:gd name="T29" fmla="*/ 81 h 129"/>
                <a:gd name="T30" fmla="*/ 126 w 130"/>
                <a:gd name="T31" fmla="*/ 94 h 129"/>
                <a:gd name="T32" fmla="*/ 130 w 130"/>
                <a:gd name="T33" fmla="*/ 104 h 129"/>
                <a:gd name="T34" fmla="*/ 126 w 130"/>
                <a:gd name="T35" fmla="*/ 114 h 129"/>
                <a:gd name="T36" fmla="*/ 119 w 130"/>
                <a:gd name="T37" fmla="*/ 121 h 129"/>
                <a:gd name="T38" fmla="*/ 98 w 130"/>
                <a:gd name="T39" fmla="*/ 129 h 129"/>
                <a:gd name="T40" fmla="*/ 27 w 130"/>
                <a:gd name="T41" fmla="*/ 9 h 129"/>
                <a:gd name="T42" fmla="*/ 23 w 130"/>
                <a:gd name="T43" fmla="*/ 10 h 129"/>
                <a:gd name="T44" fmla="*/ 16 w 130"/>
                <a:gd name="T45" fmla="*/ 17 h 129"/>
                <a:gd name="T46" fmla="*/ 13 w 130"/>
                <a:gd name="T47" fmla="*/ 48 h 129"/>
                <a:gd name="T48" fmla="*/ 40 w 130"/>
                <a:gd name="T49" fmla="*/ 91 h 129"/>
                <a:gd name="T50" fmla="*/ 98 w 130"/>
                <a:gd name="T51" fmla="*/ 121 h 129"/>
                <a:gd name="T52" fmla="*/ 114 w 130"/>
                <a:gd name="T53" fmla="*/ 115 h 129"/>
                <a:gd name="T54" fmla="*/ 121 w 130"/>
                <a:gd name="T55" fmla="*/ 108 h 129"/>
                <a:gd name="T56" fmla="*/ 122 w 130"/>
                <a:gd name="T57" fmla="*/ 104 h 129"/>
                <a:gd name="T58" fmla="*/ 121 w 130"/>
                <a:gd name="T59" fmla="*/ 100 h 129"/>
                <a:gd name="T60" fmla="*/ 107 w 130"/>
                <a:gd name="T61" fmla="*/ 86 h 129"/>
                <a:gd name="T62" fmla="*/ 99 w 130"/>
                <a:gd name="T63" fmla="*/ 86 h 129"/>
                <a:gd name="T64" fmla="*/ 92 w 130"/>
                <a:gd name="T65" fmla="*/ 93 h 129"/>
                <a:gd name="T66" fmla="*/ 72 w 130"/>
                <a:gd name="T67" fmla="*/ 93 h 129"/>
                <a:gd name="T68" fmla="*/ 38 w 130"/>
                <a:gd name="T69" fmla="*/ 59 h 129"/>
                <a:gd name="T70" fmla="*/ 34 w 130"/>
                <a:gd name="T71" fmla="*/ 49 h 129"/>
                <a:gd name="T72" fmla="*/ 38 w 130"/>
                <a:gd name="T73" fmla="*/ 39 h 129"/>
                <a:gd name="T74" fmla="*/ 45 w 130"/>
                <a:gd name="T75" fmla="*/ 32 h 129"/>
                <a:gd name="T76" fmla="*/ 45 w 130"/>
                <a:gd name="T77" fmla="*/ 24 h 129"/>
                <a:gd name="T78" fmla="*/ 31 w 130"/>
                <a:gd name="T79" fmla="*/ 10 h 129"/>
                <a:gd name="T80" fmla="*/ 27 w 130"/>
                <a:gd name="T81" fmla="*/ 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 h="129">
                  <a:moveTo>
                    <a:pt x="98" y="129"/>
                  </a:moveTo>
                  <a:cubicBezTo>
                    <a:pt x="79" y="129"/>
                    <a:pt x="54" y="116"/>
                    <a:pt x="34" y="96"/>
                  </a:cubicBezTo>
                  <a:cubicBezTo>
                    <a:pt x="20" y="82"/>
                    <a:pt x="10" y="66"/>
                    <a:pt x="5" y="50"/>
                  </a:cubicBezTo>
                  <a:cubicBezTo>
                    <a:pt x="0" y="34"/>
                    <a:pt x="2" y="20"/>
                    <a:pt x="10" y="12"/>
                  </a:cubicBezTo>
                  <a:cubicBezTo>
                    <a:pt x="17" y="5"/>
                    <a:pt x="17" y="5"/>
                    <a:pt x="17" y="5"/>
                  </a:cubicBezTo>
                  <a:cubicBezTo>
                    <a:pt x="22" y="0"/>
                    <a:pt x="32" y="0"/>
                    <a:pt x="37" y="5"/>
                  </a:cubicBezTo>
                  <a:cubicBezTo>
                    <a:pt x="50" y="18"/>
                    <a:pt x="50" y="18"/>
                    <a:pt x="50" y="18"/>
                  </a:cubicBezTo>
                  <a:cubicBezTo>
                    <a:pt x="56" y="24"/>
                    <a:pt x="56" y="33"/>
                    <a:pt x="50" y="38"/>
                  </a:cubicBezTo>
                  <a:cubicBezTo>
                    <a:pt x="44" y="45"/>
                    <a:pt x="44" y="45"/>
                    <a:pt x="44" y="45"/>
                  </a:cubicBezTo>
                  <a:cubicBezTo>
                    <a:pt x="43" y="46"/>
                    <a:pt x="42" y="47"/>
                    <a:pt x="42" y="49"/>
                  </a:cubicBezTo>
                  <a:cubicBezTo>
                    <a:pt x="42" y="50"/>
                    <a:pt x="43" y="52"/>
                    <a:pt x="44" y="53"/>
                  </a:cubicBezTo>
                  <a:cubicBezTo>
                    <a:pt x="78" y="87"/>
                    <a:pt x="78" y="87"/>
                    <a:pt x="78" y="87"/>
                  </a:cubicBezTo>
                  <a:cubicBezTo>
                    <a:pt x="80" y="90"/>
                    <a:pt x="84" y="90"/>
                    <a:pt x="86" y="87"/>
                  </a:cubicBezTo>
                  <a:cubicBezTo>
                    <a:pt x="93" y="81"/>
                    <a:pt x="93" y="81"/>
                    <a:pt x="93" y="81"/>
                  </a:cubicBezTo>
                  <a:cubicBezTo>
                    <a:pt x="98" y="75"/>
                    <a:pt x="107" y="75"/>
                    <a:pt x="112" y="81"/>
                  </a:cubicBezTo>
                  <a:cubicBezTo>
                    <a:pt x="126" y="94"/>
                    <a:pt x="126" y="94"/>
                    <a:pt x="126" y="94"/>
                  </a:cubicBezTo>
                  <a:cubicBezTo>
                    <a:pt x="129" y="97"/>
                    <a:pt x="130" y="100"/>
                    <a:pt x="130" y="104"/>
                  </a:cubicBezTo>
                  <a:cubicBezTo>
                    <a:pt x="130" y="108"/>
                    <a:pt x="129" y="111"/>
                    <a:pt x="126" y="114"/>
                  </a:cubicBezTo>
                  <a:cubicBezTo>
                    <a:pt x="119" y="121"/>
                    <a:pt x="119" y="121"/>
                    <a:pt x="119" y="121"/>
                  </a:cubicBezTo>
                  <a:cubicBezTo>
                    <a:pt x="114" y="126"/>
                    <a:pt x="107" y="129"/>
                    <a:pt x="98" y="129"/>
                  </a:cubicBezTo>
                  <a:close/>
                  <a:moveTo>
                    <a:pt x="27" y="9"/>
                  </a:moveTo>
                  <a:cubicBezTo>
                    <a:pt x="25" y="9"/>
                    <a:pt x="24" y="9"/>
                    <a:pt x="23" y="10"/>
                  </a:cubicBezTo>
                  <a:cubicBezTo>
                    <a:pt x="16" y="17"/>
                    <a:pt x="16" y="17"/>
                    <a:pt x="16" y="17"/>
                  </a:cubicBezTo>
                  <a:cubicBezTo>
                    <a:pt x="10" y="24"/>
                    <a:pt x="9" y="34"/>
                    <a:pt x="13" y="48"/>
                  </a:cubicBezTo>
                  <a:cubicBezTo>
                    <a:pt x="17" y="62"/>
                    <a:pt x="27" y="77"/>
                    <a:pt x="40" y="91"/>
                  </a:cubicBezTo>
                  <a:cubicBezTo>
                    <a:pt x="59" y="109"/>
                    <a:pt x="81" y="121"/>
                    <a:pt x="98" y="121"/>
                  </a:cubicBezTo>
                  <a:cubicBezTo>
                    <a:pt x="104" y="121"/>
                    <a:pt x="110" y="119"/>
                    <a:pt x="114" y="115"/>
                  </a:cubicBezTo>
                  <a:cubicBezTo>
                    <a:pt x="121" y="108"/>
                    <a:pt x="121" y="108"/>
                    <a:pt x="121" y="108"/>
                  </a:cubicBezTo>
                  <a:cubicBezTo>
                    <a:pt x="122" y="107"/>
                    <a:pt x="122" y="106"/>
                    <a:pt x="122" y="104"/>
                  </a:cubicBezTo>
                  <a:cubicBezTo>
                    <a:pt x="122" y="102"/>
                    <a:pt x="122" y="101"/>
                    <a:pt x="121" y="100"/>
                  </a:cubicBezTo>
                  <a:cubicBezTo>
                    <a:pt x="107" y="86"/>
                    <a:pt x="107" y="86"/>
                    <a:pt x="107" y="86"/>
                  </a:cubicBezTo>
                  <a:cubicBezTo>
                    <a:pt x="105" y="84"/>
                    <a:pt x="101" y="84"/>
                    <a:pt x="99" y="86"/>
                  </a:cubicBezTo>
                  <a:cubicBezTo>
                    <a:pt x="92" y="93"/>
                    <a:pt x="92" y="93"/>
                    <a:pt x="92" y="93"/>
                  </a:cubicBezTo>
                  <a:cubicBezTo>
                    <a:pt x="87" y="98"/>
                    <a:pt x="78" y="98"/>
                    <a:pt x="72" y="93"/>
                  </a:cubicBezTo>
                  <a:cubicBezTo>
                    <a:pt x="38" y="59"/>
                    <a:pt x="38" y="59"/>
                    <a:pt x="38" y="59"/>
                  </a:cubicBezTo>
                  <a:cubicBezTo>
                    <a:pt x="35" y="56"/>
                    <a:pt x="34" y="53"/>
                    <a:pt x="34" y="49"/>
                  </a:cubicBezTo>
                  <a:cubicBezTo>
                    <a:pt x="34" y="45"/>
                    <a:pt x="35" y="42"/>
                    <a:pt x="38" y="39"/>
                  </a:cubicBezTo>
                  <a:cubicBezTo>
                    <a:pt x="45" y="32"/>
                    <a:pt x="45" y="32"/>
                    <a:pt x="45" y="32"/>
                  </a:cubicBezTo>
                  <a:cubicBezTo>
                    <a:pt x="47" y="30"/>
                    <a:pt x="47" y="26"/>
                    <a:pt x="45" y="24"/>
                  </a:cubicBezTo>
                  <a:cubicBezTo>
                    <a:pt x="31" y="10"/>
                    <a:pt x="31" y="10"/>
                    <a:pt x="31" y="10"/>
                  </a:cubicBezTo>
                  <a:cubicBezTo>
                    <a:pt x="30" y="9"/>
                    <a:pt x="29" y="9"/>
                    <a:pt x="27" y="9"/>
                  </a:cubicBezTo>
                  <a:close/>
                </a:path>
              </a:pathLst>
            </a:cu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grpSp>
          <p:nvGrpSpPr>
            <p:cNvPr id="188" name="Group 187">
              <a:extLst>
                <a:ext uri="{FF2B5EF4-FFF2-40B4-BE49-F238E27FC236}">
                  <a16:creationId xmlns:a16="http://schemas.microsoft.com/office/drawing/2014/main" id="{41FFFBB4-AFC1-462E-B57F-BDD69D755B41}"/>
                </a:ext>
              </a:extLst>
            </p:cNvPr>
            <p:cNvGrpSpPr/>
            <p:nvPr/>
          </p:nvGrpSpPr>
          <p:grpSpPr>
            <a:xfrm>
              <a:off x="6032850" y="2481286"/>
              <a:ext cx="179312" cy="166425"/>
              <a:chOff x="6012694" y="2017858"/>
              <a:chExt cx="275857" cy="256031"/>
            </a:xfrm>
          </p:grpSpPr>
          <p:sp>
            <p:nvSpPr>
              <p:cNvPr id="190" name="Freeform 1862">
                <a:extLst>
                  <a:ext uri="{FF2B5EF4-FFF2-40B4-BE49-F238E27FC236}">
                    <a16:creationId xmlns:a16="http://schemas.microsoft.com/office/drawing/2014/main" id="{23A9E4E0-2E44-4D33-9E86-22DC636A71BE}"/>
                  </a:ext>
                </a:extLst>
              </p:cNvPr>
              <p:cNvSpPr>
                <a:spLocks noEditPoints="1"/>
              </p:cNvSpPr>
              <p:nvPr/>
            </p:nvSpPr>
            <p:spPr bwMode="auto">
              <a:xfrm>
                <a:off x="6012694" y="2032533"/>
                <a:ext cx="273159" cy="238902"/>
              </a:xfrm>
              <a:prstGeom prst="rect">
                <a:avLst/>
              </a:prstGeom>
              <a:solidFill>
                <a:schemeClr val="bg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4" name="Rectangle 1846">
                <a:extLst>
                  <a:ext uri="{FF2B5EF4-FFF2-40B4-BE49-F238E27FC236}">
                    <a16:creationId xmlns:a16="http://schemas.microsoft.com/office/drawing/2014/main" id="{D4A3503C-7CDA-4DC0-A4C4-A2BE2C8594BD}"/>
                  </a:ext>
                </a:extLst>
              </p:cNvPr>
              <p:cNvSpPr>
                <a:spLocks noChangeArrowheads="1"/>
              </p:cNvSpPr>
              <p:nvPr/>
            </p:nvSpPr>
            <p:spPr bwMode="auto">
              <a:xfrm>
                <a:off x="6118165" y="2120631"/>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5" name="Rectangle 1847">
                <a:extLst>
                  <a:ext uri="{FF2B5EF4-FFF2-40B4-BE49-F238E27FC236}">
                    <a16:creationId xmlns:a16="http://schemas.microsoft.com/office/drawing/2014/main" id="{D323750B-BC40-4EFD-A59E-53885646DB0E}"/>
                  </a:ext>
                </a:extLst>
              </p:cNvPr>
              <p:cNvSpPr>
                <a:spLocks noChangeArrowheads="1"/>
              </p:cNvSpPr>
              <p:nvPr/>
            </p:nvSpPr>
            <p:spPr bwMode="auto">
              <a:xfrm>
                <a:off x="6168650" y="2222502"/>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6" name="Rectangle 1848">
                <a:extLst>
                  <a:ext uri="{FF2B5EF4-FFF2-40B4-BE49-F238E27FC236}">
                    <a16:creationId xmlns:a16="http://schemas.microsoft.com/office/drawing/2014/main" id="{4FF5931A-857C-4886-8825-62F2CB7098DB}"/>
                  </a:ext>
                </a:extLst>
              </p:cNvPr>
              <p:cNvSpPr>
                <a:spLocks noChangeArrowheads="1"/>
              </p:cNvSpPr>
              <p:nvPr/>
            </p:nvSpPr>
            <p:spPr bwMode="auto">
              <a:xfrm>
                <a:off x="6220036" y="2120631"/>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7" name="Rectangle 1849">
                <a:extLst>
                  <a:ext uri="{FF2B5EF4-FFF2-40B4-BE49-F238E27FC236}">
                    <a16:creationId xmlns:a16="http://schemas.microsoft.com/office/drawing/2014/main" id="{FD000689-9AFB-44CB-BB8C-9CC40D495D49}"/>
                  </a:ext>
                </a:extLst>
              </p:cNvPr>
              <p:cNvSpPr>
                <a:spLocks noChangeArrowheads="1"/>
              </p:cNvSpPr>
              <p:nvPr/>
            </p:nvSpPr>
            <p:spPr bwMode="auto">
              <a:xfrm>
                <a:off x="6168650" y="2120631"/>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8" name="Rectangle 1850">
                <a:extLst>
                  <a:ext uri="{FF2B5EF4-FFF2-40B4-BE49-F238E27FC236}">
                    <a16:creationId xmlns:a16="http://schemas.microsoft.com/office/drawing/2014/main" id="{FA0563CA-4AAF-4830-A144-1A159D437C9B}"/>
                  </a:ext>
                </a:extLst>
              </p:cNvPr>
              <p:cNvSpPr>
                <a:spLocks noChangeArrowheads="1"/>
              </p:cNvSpPr>
              <p:nvPr/>
            </p:nvSpPr>
            <p:spPr bwMode="auto">
              <a:xfrm>
                <a:off x="6118165" y="2154888"/>
                <a:ext cx="17129" cy="16227"/>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9" name="Rectangle 1851">
                <a:extLst>
                  <a:ext uri="{FF2B5EF4-FFF2-40B4-BE49-F238E27FC236}">
                    <a16:creationId xmlns:a16="http://schemas.microsoft.com/office/drawing/2014/main" id="{7790A1DC-2B64-4B70-897F-BE03133109AF}"/>
                  </a:ext>
                </a:extLst>
              </p:cNvPr>
              <p:cNvSpPr>
                <a:spLocks noChangeArrowheads="1"/>
              </p:cNvSpPr>
              <p:nvPr/>
            </p:nvSpPr>
            <p:spPr bwMode="auto">
              <a:xfrm>
                <a:off x="6066779" y="2154888"/>
                <a:ext cx="17129" cy="16227"/>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00" name="Rectangle 1852">
                <a:extLst>
                  <a:ext uri="{FF2B5EF4-FFF2-40B4-BE49-F238E27FC236}">
                    <a16:creationId xmlns:a16="http://schemas.microsoft.com/office/drawing/2014/main" id="{AD6C0319-3D75-40A7-A109-FDD2A4A3DD75}"/>
                  </a:ext>
                </a:extLst>
              </p:cNvPr>
              <p:cNvSpPr>
                <a:spLocks noChangeArrowheads="1"/>
              </p:cNvSpPr>
              <p:nvPr/>
            </p:nvSpPr>
            <p:spPr bwMode="auto">
              <a:xfrm>
                <a:off x="6220036" y="2154888"/>
                <a:ext cx="17129" cy="16227"/>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01" name="Rectangle 1853">
                <a:extLst>
                  <a:ext uri="{FF2B5EF4-FFF2-40B4-BE49-F238E27FC236}">
                    <a16:creationId xmlns:a16="http://schemas.microsoft.com/office/drawing/2014/main" id="{6F817542-4B3C-4927-9E17-B4A36E3C102F}"/>
                  </a:ext>
                </a:extLst>
              </p:cNvPr>
              <p:cNvSpPr>
                <a:spLocks noChangeArrowheads="1"/>
              </p:cNvSpPr>
              <p:nvPr/>
            </p:nvSpPr>
            <p:spPr bwMode="auto">
              <a:xfrm>
                <a:off x="6168650" y="2154888"/>
                <a:ext cx="17129" cy="16227"/>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02" name="Rectangle 1854">
                <a:extLst>
                  <a:ext uri="{FF2B5EF4-FFF2-40B4-BE49-F238E27FC236}">
                    <a16:creationId xmlns:a16="http://schemas.microsoft.com/office/drawing/2014/main" id="{E6788882-BC7E-4FF4-BCB6-DB688C360A95}"/>
                  </a:ext>
                </a:extLst>
              </p:cNvPr>
              <p:cNvSpPr>
                <a:spLocks noChangeArrowheads="1"/>
              </p:cNvSpPr>
              <p:nvPr/>
            </p:nvSpPr>
            <p:spPr bwMode="auto">
              <a:xfrm>
                <a:off x="6118165" y="2188244"/>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03" name="Rectangle 1855">
                <a:extLst>
                  <a:ext uri="{FF2B5EF4-FFF2-40B4-BE49-F238E27FC236}">
                    <a16:creationId xmlns:a16="http://schemas.microsoft.com/office/drawing/2014/main" id="{B266C083-08D0-499A-830D-AF3C0330D5B2}"/>
                  </a:ext>
                </a:extLst>
              </p:cNvPr>
              <p:cNvSpPr>
                <a:spLocks noChangeArrowheads="1"/>
              </p:cNvSpPr>
              <p:nvPr/>
            </p:nvSpPr>
            <p:spPr bwMode="auto">
              <a:xfrm>
                <a:off x="6066779" y="2188244"/>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04" name="Rectangle 1856">
                <a:extLst>
                  <a:ext uri="{FF2B5EF4-FFF2-40B4-BE49-F238E27FC236}">
                    <a16:creationId xmlns:a16="http://schemas.microsoft.com/office/drawing/2014/main" id="{AF4C2968-CB66-49F3-82DF-5C90B5408BE7}"/>
                  </a:ext>
                </a:extLst>
              </p:cNvPr>
              <p:cNvSpPr>
                <a:spLocks noChangeArrowheads="1"/>
              </p:cNvSpPr>
              <p:nvPr/>
            </p:nvSpPr>
            <p:spPr bwMode="auto">
              <a:xfrm>
                <a:off x="6220036" y="2188244"/>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05" name="Rectangle 1857">
                <a:extLst>
                  <a:ext uri="{FF2B5EF4-FFF2-40B4-BE49-F238E27FC236}">
                    <a16:creationId xmlns:a16="http://schemas.microsoft.com/office/drawing/2014/main" id="{4B703BC9-573E-43B9-A775-0C8E8AB0202B}"/>
                  </a:ext>
                </a:extLst>
              </p:cNvPr>
              <p:cNvSpPr>
                <a:spLocks noChangeArrowheads="1"/>
              </p:cNvSpPr>
              <p:nvPr/>
            </p:nvSpPr>
            <p:spPr bwMode="auto">
              <a:xfrm>
                <a:off x="6168650" y="2188244"/>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06" name="Rectangle 1858">
                <a:extLst>
                  <a:ext uri="{FF2B5EF4-FFF2-40B4-BE49-F238E27FC236}">
                    <a16:creationId xmlns:a16="http://schemas.microsoft.com/office/drawing/2014/main" id="{7DEF139C-CAE3-4C3C-9D50-2D32A822F7F5}"/>
                  </a:ext>
                </a:extLst>
              </p:cNvPr>
              <p:cNvSpPr>
                <a:spLocks noChangeArrowheads="1"/>
              </p:cNvSpPr>
              <p:nvPr/>
            </p:nvSpPr>
            <p:spPr bwMode="auto">
              <a:xfrm>
                <a:off x="6118165" y="2222502"/>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07" name="Rectangle 1859">
                <a:extLst>
                  <a:ext uri="{FF2B5EF4-FFF2-40B4-BE49-F238E27FC236}">
                    <a16:creationId xmlns:a16="http://schemas.microsoft.com/office/drawing/2014/main" id="{F59708D4-2749-4D6D-980E-C75B52E5DD6F}"/>
                  </a:ext>
                </a:extLst>
              </p:cNvPr>
              <p:cNvSpPr>
                <a:spLocks noChangeArrowheads="1"/>
              </p:cNvSpPr>
              <p:nvPr/>
            </p:nvSpPr>
            <p:spPr bwMode="auto">
              <a:xfrm>
                <a:off x="6066779" y="2222502"/>
                <a:ext cx="17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08" name="Rectangle 1860">
                <a:extLst>
                  <a:ext uri="{FF2B5EF4-FFF2-40B4-BE49-F238E27FC236}">
                    <a16:creationId xmlns:a16="http://schemas.microsoft.com/office/drawing/2014/main" id="{E9DFED74-9321-4CB4-AED9-97DF308BE365}"/>
                  </a:ext>
                </a:extLst>
              </p:cNvPr>
              <p:cNvSpPr>
                <a:spLocks noChangeArrowheads="1"/>
              </p:cNvSpPr>
              <p:nvPr/>
            </p:nvSpPr>
            <p:spPr bwMode="auto">
              <a:xfrm>
                <a:off x="6066779" y="2017858"/>
                <a:ext cx="17129" cy="51387"/>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09" name="Rectangle 1861">
                <a:extLst>
                  <a:ext uri="{FF2B5EF4-FFF2-40B4-BE49-F238E27FC236}">
                    <a16:creationId xmlns:a16="http://schemas.microsoft.com/office/drawing/2014/main" id="{C60D1E66-3E10-4CE9-8F03-9948B2C262EB}"/>
                  </a:ext>
                </a:extLst>
              </p:cNvPr>
              <p:cNvSpPr>
                <a:spLocks noChangeArrowheads="1"/>
              </p:cNvSpPr>
              <p:nvPr/>
            </p:nvSpPr>
            <p:spPr bwMode="auto">
              <a:xfrm>
                <a:off x="6220036" y="2017858"/>
                <a:ext cx="17129" cy="51387"/>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0" name="Freeform 1862">
                <a:extLst>
                  <a:ext uri="{FF2B5EF4-FFF2-40B4-BE49-F238E27FC236}">
                    <a16:creationId xmlns:a16="http://schemas.microsoft.com/office/drawing/2014/main" id="{48765E0D-5AD0-4BD8-B615-4DE53E253BB4}"/>
                  </a:ext>
                </a:extLst>
              </p:cNvPr>
              <p:cNvSpPr>
                <a:spLocks noEditPoints="1"/>
              </p:cNvSpPr>
              <p:nvPr/>
            </p:nvSpPr>
            <p:spPr bwMode="auto">
              <a:xfrm>
                <a:off x="6015392" y="2034987"/>
                <a:ext cx="273159" cy="238902"/>
              </a:xfrm>
              <a:custGeom>
                <a:avLst/>
                <a:gdLst>
                  <a:gd name="T0" fmla="*/ 284 w 303"/>
                  <a:gd name="T1" fmla="*/ 246 h 265"/>
                  <a:gd name="T2" fmla="*/ 19 w 303"/>
                  <a:gd name="T3" fmla="*/ 246 h 265"/>
                  <a:gd name="T4" fmla="*/ 19 w 303"/>
                  <a:gd name="T5" fmla="*/ 19 h 265"/>
                  <a:gd name="T6" fmla="*/ 284 w 303"/>
                  <a:gd name="T7" fmla="*/ 19 h 265"/>
                  <a:gd name="T8" fmla="*/ 284 w 303"/>
                  <a:gd name="T9" fmla="*/ 246 h 265"/>
                  <a:gd name="T10" fmla="*/ 303 w 303"/>
                  <a:gd name="T11" fmla="*/ 0 h 265"/>
                  <a:gd name="T12" fmla="*/ 0 w 303"/>
                  <a:gd name="T13" fmla="*/ 0 h 265"/>
                  <a:gd name="T14" fmla="*/ 0 w 303"/>
                  <a:gd name="T15" fmla="*/ 265 h 265"/>
                  <a:gd name="T16" fmla="*/ 303 w 303"/>
                  <a:gd name="T17" fmla="*/ 265 h 265"/>
                  <a:gd name="T18" fmla="*/ 303 w 303"/>
                  <a:gd name="T19"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265">
                    <a:moveTo>
                      <a:pt x="284" y="246"/>
                    </a:moveTo>
                    <a:lnTo>
                      <a:pt x="19" y="246"/>
                    </a:lnTo>
                    <a:lnTo>
                      <a:pt x="19" y="19"/>
                    </a:lnTo>
                    <a:lnTo>
                      <a:pt x="284" y="19"/>
                    </a:lnTo>
                    <a:lnTo>
                      <a:pt x="284" y="246"/>
                    </a:lnTo>
                    <a:close/>
                    <a:moveTo>
                      <a:pt x="303" y="0"/>
                    </a:moveTo>
                    <a:lnTo>
                      <a:pt x="0" y="0"/>
                    </a:lnTo>
                    <a:lnTo>
                      <a:pt x="0" y="265"/>
                    </a:lnTo>
                    <a:lnTo>
                      <a:pt x="303" y="265"/>
                    </a:lnTo>
                    <a:lnTo>
                      <a:pt x="303" y="0"/>
                    </a:lnTo>
                    <a:close/>
                  </a:path>
                </a:pathLst>
              </a:cu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1" name="Rectangle 1863">
                <a:extLst>
                  <a:ext uri="{FF2B5EF4-FFF2-40B4-BE49-F238E27FC236}">
                    <a16:creationId xmlns:a16="http://schemas.microsoft.com/office/drawing/2014/main" id="{B7F4D302-9EB8-4B57-A5F5-742ED9DDA100}"/>
                  </a:ext>
                </a:extLst>
              </p:cNvPr>
              <p:cNvSpPr>
                <a:spLocks noChangeArrowheads="1"/>
              </p:cNvSpPr>
              <p:nvPr/>
            </p:nvSpPr>
            <p:spPr bwMode="auto">
              <a:xfrm>
                <a:off x="6024407" y="2086373"/>
                <a:ext cx="255129" cy="17129"/>
              </a:xfrm>
              <a:prstGeom prst="rect">
                <a:avLst/>
              </a:prstGeom>
              <a:solidFill>
                <a:schemeClr val="accent1"/>
              </a:solid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grpSp>
        <p:nvGrpSpPr>
          <p:cNvPr id="212" name="Group 211">
            <a:extLst>
              <a:ext uri="{FF2B5EF4-FFF2-40B4-BE49-F238E27FC236}">
                <a16:creationId xmlns:a16="http://schemas.microsoft.com/office/drawing/2014/main" id="{2856959A-804E-40FB-9418-D499DE58D8BF}"/>
              </a:ext>
            </a:extLst>
          </p:cNvPr>
          <p:cNvGrpSpPr/>
          <p:nvPr/>
        </p:nvGrpSpPr>
        <p:grpSpPr>
          <a:xfrm>
            <a:off x="416009" y="1625015"/>
            <a:ext cx="1648308" cy="1968113"/>
            <a:chOff x="6310232" y="1964021"/>
            <a:chExt cx="1648776" cy="1968672"/>
          </a:xfrm>
        </p:grpSpPr>
        <p:sp>
          <p:nvSpPr>
            <p:cNvPr id="213" name="Rectangle 212">
              <a:extLst>
                <a:ext uri="{FF2B5EF4-FFF2-40B4-BE49-F238E27FC236}">
                  <a16:creationId xmlns:a16="http://schemas.microsoft.com/office/drawing/2014/main" id="{24C0A1D3-569E-4C9A-8984-A0028EC34413}"/>
                </a:ext>
              </a:extLst>
            </p:cNvPr>
            <p:cNvSpPr/>
            <p:nvPr/>
          </p:nvSpPr>
          <p:spPr>
            <a:xfrm>
              <a:off x="6310232" y="2935834"/>
              <a:ext cx="1648776" cy="996859"/>
            </a:xfrm>
            <a:prstGeom prst="rect">
              <a:avLst/>
            </a:prstGeom>
          </p:spPr>
          <p:txBody>
            <a:bodyPr wrap="square">
              <a:spAutoFit/>
            </a:body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961"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Chat-based Workspace</a:t>
              </a:r>
            </a:p>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solidFill>
                  <a:sysClr val="windowText" lastClr="000000"/>
                </a:solidFill>
                <a:effectLst/>
                <a:uLnTx/>
                <a:uFillTx/>
                <a:latin typeface="Segoe UI"/>
                <a:ea typeface="+mn-ea"/>
                <a:cs typeface="+mn-cs"/>
              </a:endParaRP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dirty="0">
                  <a:ln>
                    <a:noFill/>
                  </a:ln>
                  <a:solidFill>
                    <a:sysClr val="windowText" lastClr="000000"/>
                  </a:solidFill>
                  <a:effectLst/>
                  <a:uLnTx/>
                  <a:uFillTx/>
                  <a:latin typeface="Segoe UI"/>
                  <a:ea typeface="+mn-ea"/>
                  <a:cs typeface="+mn-cs"/>
                </a:rPr>
                <a:t>Microsoft Teams</a:t>
              </a:r>
            </a:p>
          </p:txBody>
        </p:sp>
        <p:grpSp>
          <p:nvGrpSpPr>
            <p:cNvPr id="214" name="Group 213">
              <a:extLst>
                <a:ext uri="{FF2B5EF4-FFF2-40B4-BE49-F238E27FC236}">
                  <a16:creationId xmlns:a16="http://schemas.microsoft.com/office/drawing/2014/main" id="{13097A45-EFC6-40F2-BBA9-91B7F09186EC}"/>
                </a:ext>
              </a:extLst>
            </p:cNvPr>
            <p:cNvGrpSpPr/>
            <p:nvPr/>
          </p:nvGrpSpPr>
          <p:grpSpPr>
            <a:xfrm>
              <a:off x="6417367" y="1964021"/>
              <a:ext cx="794036" cy="793333"/>
              <a:chOff x="8543224" y="2672222"/>
              <a:chExt cx="502920" cy="471698"/>
            </a:xfrm>
          </p:grpSpPr>
          <p:sp>
            <p:nvSpPr>
              <p:cNvPr id="215" name="Speech Bubble: Oval 89">
                <a:extLst>
                  <a:ext uri="{FF2B5EF4-FFF2-40B4-BE49-F238E27FC236}">
                    <a16:creationId xmlns:a16="http://schemas.microsoft.com/office/drawing/2014/main" id="{ABC5F195-449A-4BB0-90B9-72D3C6E83FF4}"/>
                  </a:ext>
                </a:extLst>
              </p:cNvPr>
              <p:cNvSpPr/>
              <p:nvPr/>
            </p:nvSpPr>
            <p:spPr bwMode="auto">
              <a:xfrm rot="20467886">
                <a:off x="8543224" y="2672222"/>
                <a:ext cx="502920" cy="471698"/>
              </a:xfrm>
              <a:prstGeom prst="wedgeEllipseCallou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6" name="Group 215">
                <a:extLst>
                  <a:ext uri="{FF2B5EF4-FFF2-40B4-BE49-F238E27FC236}">
                    <a16:creationId xmlns:a16="http://schemas.microsoft.com/office/drawing/2014/main" id="{B4C889D7-E7D1-4BE3-BA28-500895391D4D}"/>
                  </a:ext>
                </a:extLst>
              </p:cNvPr>
              <p:cNvGrpSpPr/>
              <p:nvPr/>
            </p:nvGrpSpPr>
            <p:grpSpPr>
              <a:xfrm>
                <a:off x="8641326" y="2785695"/>
                <a:ext cx="277172" cy="269473"/>
                <a:chOff x="9153656" y="1246386"/>
                <a:chExt cx="1041342" cy="1012418"/>
              </a:xfrm>
            </p:grpSpPr>
            <p:grpSp>
              <p:nvGrpSpPr>
                <p:cNvPr id="217" name="Group 216">
                  <a:extLst>
                    <a:ext uri="{FF2B5EF4-FFF2-40B4-BE49-F238E27FC236}">
                      <a16:creationId xmlns:a16="http://schemas.microsoft.com/office/drawing/2014/main" id="{B1B3723E-1C5A-4602-BB77-DC37B24E3FD2}"/>
                    </a:ext>
                  </a:extLst>
                </p:cNvPr>
                <p:cNvGrpSpPr/>
                <p:nvPr/>
              </p:nvGrpSpPr>
              <p:grpSpPr>
                <a:xfrm>
                  <a:off x="9153656" y="1246386"/>
                  <a:ext cx="1041342" cy="1012418"/>
                  <a:chOff x="3354388" y="3827463"/>
                  <a:chExt cx="285750" cy="277813"/>
                </a:xfrm>
              </p:grpSpPr>
              <p:sp>
                <p:nvSpPr>
                  <p:cNvPr id="222" name="Freeform 136">
                    <a:extLst>
                      <a:ext uri="{FF2B5EF4-FFF2-40B4-BE49-F238E27FC236}">
                        <a16:creationId xmlns:a16="http://schemas.microsoft.com/office/drawing/2014/main" id="{1625106F-2BEF-4300-AAD1-953AFD231A56}"/>
                      </a:ext>
                    </a:extLst>
                  </p:cNvPr>
                  <p:cNvSpPr>
                    <a:spLocks/>
                  </p:cNvSpPr>
                  <p:nvPr/>
                </p:nvSpPr>
                <p:spPr bwMode="auto">
                  <a:xfrm>
                    <a:off x="3354388" y="3827463"/>
                    <a:ext cx="211138" cy="203200"/>
                  </a:xfrm>
                  <a:custGeom>
                    <a:avLst/>
                    <a:gdLst>
                      <a:gd name="T0" fmla="*/ 50 w 133"/>
                      <a:gd name="T1" fmla="*/ 97 h 128"/>
                      <a:gd name="T2" fmla="*/ 19 w 133"/>
                      <a:gd name="T3" fmla="*/ 128 h 128"/>
                      <a:gd name="T4" fmla="*/ 19 w 133"/>
                      <a:gd name="T5" fmla="*/ 95 h 128"/>
                      <a:gd name="T6" fmla="*/ 0 w 133"/>
                      <a:gd name="T7" fmla="*/ 95 h 128"/>
                      <a:gd name="T8" fmla="*/ 0 w 133"/>
                      <a:gd name="T9" fmla="*/ 0 h 128"/>
                      <a:gd name="T10" fmla="*/ 133 w 133"/>
                      <a:gd name="T11" fmla="*/ 0 h 128"/>
                      <a:gd name="T12" fmla="*/ 133 w 133"/>
                      <a:gd name="T13" fmla="*/ 33 h 128"/>
                    </a:gdLst>
                    <a:ahLst/>
                    <a:cxnLst>
                      <a:cxn ang="0">
                        <a:pos x="T0" y="T1"/>
                      </a:cxn>
                      <a:cxn ang="0">
                        <a:pos x="T2" y="T3"/>
                      </a:cxn>
                      <a:cxn ang="0">
                        <a:pos x="T4" y="T5"/>
                      </a:cxn>
                      <a:cxn ang="0">
                        <a:pos x="T6" y="T7"/>
                      </a:cxn>
                      <a:cxn ang="0">
                        <a:pos x="T8" y="T9"/>
                      </a:cxn>
                      <a:cxn ang="0">
                        <a:pos x="T10" y="T11"/>
                      </a:cxn>
                      <a:cxn ang="0">
                        <a:pos x="T12" y="T13"/>
                      </a:cxn>
                    </a:cxnLst>
                    <a:rect l="0" t="0" r="r" b="b"/>
                    <a:pathLst>
                      <a:path w="133" h="128">
                        <a:moveTo>
                          <a:pt x="50" y="97"/>
                        </a:moveTo>
                        <a:lnTo>
                          <a:pt x="19" y="128"/>
                        </a:lnTo>
                        <a:lnTo>
                          <a:pt x="19" y="95"/>
                        </a:lnTo>
                        <a:lnTo>
                          <a:pt x="0" y="95"/>
                        </a:lnTo>
                        <a:lnTo>
                          <a:pt x="0" y="0"/>
                        </a:lnTo>
                        <a:lnTo>
                          <a:pt x="133" y="0"/>
                        </a:lnTo>
                        <a:lnTo>
                          <a:pt x="133" y="33"/>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3" name="Freeform 137">
                    <a:extLst>
                      <a:ext uri="{FF2B5EF4-FFF2-40B4-BE49-F238E27FC236}">
                        <a16:creationId xmlns:a16="http://schemas.microsoft.com/office/drawing/2014/main" id="{D7565002-58D9-412A-A4BF-14BFA6EC3CBC}"/>
                      </a:ext>
                    </a:extLst>
                  </p:cNvPr>
                  <p:cNvSpPr>
                    <a:spLocks/>
                  </p:cNvSpPr>
                  <p:nvPr/>
                </p:nvSpPr>
                <p:spPr bwMode="auto">
                  <a:xfrm>
                    <a:off x="3459163" y="3902076"/>
                    <a:ext cx="180975" cy="203200"/>
                  </a:xfrm>
                  <a:custGeom>
                    <a:avLst/>
                    <a:gdLst>
                      <a:gd name="T0" fmla="*/ 0 w 114"/>
                      <a:gd name="T1" fmla="*/ 95 h 128"/>
                      <a:gd name="T2" fmla="*/ 62 w 114"/>
                      <a:gd name="T3" fmla="*/ 95 h 128"/>
                      <a:gd name="T4" fmla="*/ 95 w 114"/>
                      <a:gd name="T5" fmla="*/ 128 h 128"/>
                      <a:gd name="T6" fmla="*/ 95 w 114"/>
                      <a:gd name="T7" fmla="*/ 95 h 128"/>
                      <a:gd name="T8" fmla="*/ 114 w 114"/>
                      <a:gd name="T9" fmla="*/ 95 h 128"/>
                      <a:gd name="T10" fmla="*/ 114 w 114"/>
                      <a:gd name="T11" fmla="*/ 0 h 128"/>
                      <a:gd name="T12" fmla="*/ 0 w 114"/>
                      <a:gd name="T13" fmla="*/ 0 h 128"/>
                      <a:gd name="T14" fmla="*/ 0 w 114"/>
                      <a:gd name="T15" fmla="*/ 95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8">
                        <a:moveTo>
                          <a:pt x="0" y="95"/>
                        </a:moveTo>
                        <a:lnTo>
                          <a:pt x="62" y="95"/>
                        </a:lnTo>
                        <a:lnTo>
                          <a:pt x="95" y="128"/>
                        </a:lnTo>
                        <a:lnTo>
                          <a:pt x="95" y="95"/>
                        </a:lnTo>
                        <a:lnTo>
                          <a:pt x="114" y="95"/>
                        </a:lnTo>
                        <a:lnTo>
                          <a:pt x="114" y="0"/>
                        </a:lnTo>
                        <a:lnTo>
                          <a:pt x="0" y="0"/>
                        </a:lnTo>
                        <a:lnTo>
                          <a:pt x="0" y="95"/>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218" name="Group 217">
                  <a:extLst>
                    <a:ext uri="{FF2B5EF4-FFF2-40B4-BE49-F238E27FC236}">
                      <a16:creationId xmlns:a16="http://schemas.microsoft.com/office/drawing/2014/main" id="{90C88DCA-9828-4EB3-8BEF-37CAF969687B}"/>
                    </a:ext>
                  </a:extLst>
                </p:cNvPr>
                <p:cNvGrpSpPr/>
                <p:nvPr/>
              </p:nvGrpSpPr>
              <p:grpSpPr>
                <a:xfrm>
                  <a:off x="9677161" y="1784291"/>
                  <a:ext cx="415679" cy="76644"/>
                  <a:chOff x="9636521" y="1784291"/>
                  <a:chExt cx="415679" cy="76644"/>
                </a:xfrm>
              </p:grpSpPr>
              <p:sp>
                <p:nvSpPr>
                  <p:cNvPr id="219" name="Oval 218">
                    <a:extLst>
                      <a:ext uri="{FF2B5EF4-FFF2-40B4-BE49-F238E27FC236}">
                        <a16:creationId xmlns:a16="http://schemas.microsoft.com/office/drawing/2014/main" id="{4A6EDECF-45CE-4C90-8686-5E7F7EBF4848}"/>
                      </a:ext>
                    </a:extLst>
                  </p:cNvPr>
                  <p:cNvSpPr/>
                  <p:nvPr/>
                </p:nvSpPr>
                <p:spPr bwMode="auto">
                  <a:xfrm>
                    <a:off x="9636521" y="1784291"/>
                    <a:ext cx="76644" cy="7664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Oval 219">
                    <a:extLst>
                      <a:ext uri="{FF2B5EF4-FFF2-40B4-BE49-F238E27FC236}">
                        <a16:creationId xmlns:a16="http://schemas.microsoft.com/office/drawing/2014/main" id="{C22A6292-1C26-4DF8-A81B-2A267D8E8C09}"/>
                      </a:ext>
                    </a:extLst>
                  </p:cNvPr>
                  <p:cNvSpPr/>
                  <p:nvPr/>
                </p:nvSpPr>
                <p:spPr bwMode="auto">
                  <a:xfrm>
                    <a:off x="9806039" y="1784291"/>
                    <a:ext cx="76644" cy="7664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1" name="Oval 220">
                    <a:extLst>
                      <a:ext uri="{FF2B5EF4-FFF2-40B4-BE49-F238E27FC236}">
                        <a16:creationId xmlns:a16="http://schemas.microsoft.com/office/drawing/2014/main" id="{98D7DE14-3629-4A20-92E8-7DFE9FCC57A5}"/>
                      </a:ext>
                    </a:extLst>
                  </p:cNvPr>
                  <p:cNvSpPr/>
                  <p:nvPr/>
                </p:nvSpPr>
                <p:spPr bwMode="auto">
                  <a:xfrm>
                    <a:off x="9975556" y="1784291"/>
                    <a:ext cx="76644" cy="7664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grpSp>
      <p:sp>
        <p:nvSpPr>
          <p:cNvPr id="224" name="Rectangle 223">
            <a:extLst>
              <a:ext uri="{FF2B5EF4-FFF2-40B4-BE49-F238E27FC236}">
                <a16:creationId xmlns:a16="http://schemas.microsoft.com/office/drawing/2014/main" id="{D9B6085A-161C-4DE5-9E26-00C88A556545}"/>
              </a:ext>
            </a:extLst>
          </p:cNvPr>
          <p:cNvSpPr/>
          <p:nvPr/>
        </p:nvSpPr>
        <p:spPr>
          <a:xfrm>
            <a:off x="8135581" y="2574216"/>
            <a:ext cx="1979053" cy="1016465"/>
          </a:xfrm>
          <a:prstGeom prst="rect">
            <a:avLst/>
          </a:prstGeom>
        </p:spPr>
        <p:txBody>
          <a:bodyPr wrap="square">
            <a:spAutoFit/>
          </a:body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961"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Sites &amp; Content Management</a:t>
            </a:r>
          </a:p>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solidFill>
                <a:sysClr val="windowText" lastClr="000000"/>
              </a:solidFill>
              <a:effectLst/>
              <a:uLnTx/>
              <a:uFillTx/>
              <a:latin typeface="Segoe UI"/>
              <a:ea typeface="+mn-ea"/>
              <a:cs typeface="+mn-cs"/>
            </a:endParaRP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dirty="0">
                <a:ln>
                  <a:noFill/>
                </a:ln>
                <a:solidFill>
                  <a:sysClr val="windowText" lastClr="000000"/>
                </a:solidFill>
                <a:effectLst/>
                <a:uLnTx/>
                <a:uFillTx/>
                <a:latin typeface="Segoe UI"/>
                <a:ea typeface="+mn-ea"/>
                <a:cs typeface="+mn-cs"/>
              </a:rPr>
              <a:t>SharePoint</a:t>
            </a:r>
          </a:p>
        </p:txBody>
      </p:sp>
      <p:grpSp>
        <p:nvGrpSpPr>
          <p:cNvPr id="225" name="Group 224">
            <a:extLst>
              <a:ext uri="{FF2B5EF4-FFF2-40B4-BE49-F238E27FC236}">
                <a16:creationId xmlns:a16="http://schemas.microsoft.com/office/drawing/2014/main" id="{6FA20620-7ADE-49C5-917F-C87E9BDD08D4}"/>
              </a:ext>
            </a:extLst>
          </p:cNvPr>
          <p:cNvGrpSpPr/>
          <p:nvPr/>
        </p:nvGrpSpPr>
        <p:grpSpPr>
          <a:xfrm>
            <a:off x="8253307" y="1602545"/>
            <a:ext cx="793108" cy="793809"/>
            <a:chOff x="5662299" y="3812508"/>
            <a:chExt cx="502475" cy="472116"/>
          </a:xfrm>
        </p:grpSpPr>
        <p:sp>
          <p:nvSpPr>
            <p:cNvPr id="226" name="Speech Bubble: Oval 73">
              <a:extLst>
                <a:ext uri="{FF2B5EF4-FFF2-40B4-BE49-F238E27FC236}">
                  <a16:creationId xmlns:a16="http://schemas.microsoft.com/office/drawing/2014/main" id="{051CF482-B4B4-44A1-9DE2-764D92D7C7E5}"/>
                </a:ext>
              </a:extLst>
            </p:cNvPr>
            <p:cNvSpPr/>
            <p:nvPr/>
          </p:nvSpPr>
          <p:spPr bwMode="auto">
            <a:xfrm rot="18000000" flipH="1">
              <a:off x="5677479" y="3797328"/>
              <a:ext cx="472116" cy="502475"/>
            </a:xfrm>
            <a:prstGeom prst="wedgeEllipseCallout">
              <a:avLst>
                <a:gd name="adj1" fmla="val 55283"/>
                <a:gd name="adj2" fmla="val 33919"/>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27" name="Group 226">
              <a:extLst>
                <a:ext uri="{FF2B5EF4-FFF2-40B4-BE49-F238E27FC236}">
                  <a16:creationId xmlns:a16="http://schemas.microsoft.com/office/drawing/2014/main" id="{83626656-4E8D-4411-8EAC-F6C1B9773908}"/>
                </a:ext>
              </a:extLst>
            </p:cNvPr>
            <p:cNvGrpSpPr/>
            <p:nvPr/>
          </p:nvGrpSpPr>
          <p:grpSpPr>
            <a:xfrm>
              <a:off x="5746937" y="3950970"/>
              <a:ext cx="349769" cy="237945"/>
              <a:chOff x="689910" y="4654336"/>
              <a:chExt cx="302278" cy="205637"/>
            </a:xfrm>
            <a:solidFill>
              <a:schemeClr val="accent1"/>
            </a:solidFill>
          </p:grpSpPr>
          <p:grpSp>
            <p:nvGrpSpPr>
              <p:cNvPr id="228" name="Group 227">
                <a:extLst>
                  <a:ext uri="{FF2B5EF4-FFF2-40B4-BE49-F238E27FC236}">
                    <a16:creationId xmlns:a16="http://schemas.microsoft.com/office/drawing/2014/main" id="{EB8C8C42-4EE3-45AF-AE7A-3FD0D22F707A}"/>
                  </a:ext>
                </a:extLst>
              </p:cNvPr>
              <p:cNvGrpSpPr/>
              <p:nvPr/>
            </p:nvGrpSpPr>
            <p:grpSpPr>
              <a:xfrm>
                <a:off x="689910" y="4654336"/>
                <a:ext cx="242678" cy="175179"/>
                <a:chOff x="673036" y="4654336"/>
                <a:chExt cx="242678" cy="175179"/>
              </a:xfrm>
              <a:grpFill/>
            </p:grpSpPr>
            <p:sp>
              <p:nvSpPr>
                <p:cNvPr id="230" name="Rectangle 2050">
                  <a:extLst>
                    <a:ext uri="{FF2B5EF4-FFF2-40B4-BE49-F238E27FC236}">
                      <a16:creationId xmlns:a16="http://schemas.microsoft.com/office/drawing/2014/main" id="{69AD8A5F-C51B-4CBA-ACCA-75CDBE3341F2}"/>
                    </a:ext>
                  </a:extLst>
                </p:cNvPr>
                <p:cNvSpPr>
                  <a:spLocks noChangeArrowheads="1"/>
                </p:cNvSpPr>
                <p:nvPr/>
              </p:nvSpPr>
              <p:spPr bwMode="auto">
                <a:xfrm>
                  <a:off x="787142" y="4794961"/>
                  <a:ext cx="14464" cy="30536"/>
                </a:xfrm>
                <a:prstGeom prst="rect">
                  <a:avLst/>
                </a:prstGeom>
                <a:grp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31" name="Rectangle 2051">
                  <a:extLst>
                    <a:ext uri="{FF2B5EF4-FFF2-40B4-BE49-F238E27FC236}">
                      <a16:creationId xmlns:a16="http://schemas.microsoft.com/office/drawing/2014/main" id="{C3FC86F4-AF07-43B6-99B6-E23702D1BE39}"/>
                    </a:ext>
                  </a:extLst>
                </p:cNvPr>
                <p:cNvSpPr>
                  <a:spLocks noChangeArrowheads="1"/>
                </p:cNvSpPr>
                <p:nvPr/>
              </p:nvSpPr>
              <p:spPr bwMode="auto">
                <a:xfrm>
                  <a:off x="756607" y="4814247"/>
                  <a:ext cx="75536" cy="15268"/>
                </a:xfrm>
                <a:prstGeom prst="rect">
                  <a:avLst/>
                </a:prstGeom>
                <a:grp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32" name="Freeform 2052">
                  <a:extLst>
                    <a:ext uri="{FF2B5EF4-FFF2-40B4-BE49-F238E27FC236}">
                      <a16:creationId xmlns:a16="http://schemas.microsoft.com/office/drawing/2014/main" id="{EB650927-2EA2-4904-AE22-032B1EC7C095}"/>
                    </a:ext>
                  </a:extLst>
                </p:cNvPr>
                <p:cNvSpPr>
                  <a:spLocks/>
                </p:cNvSpPr>
                <p:nvPr/>
              </p:nvSpPr>
              <p:spPr bwMode="auto">
                <a:xfrm>
                  <a:off x="673036" y="4654336"/>
                  <a:ext cx="242678" cy="151875"/>
                </a:xfrm>
                <a:custGeom>
                  <a:avLst/>
                  <a:gdLst>
                    <a:gd name="T0" fmla="*/ 186 w 302"/>
                    <a:gd name="T1" fmla="*/ 189 h 189"/>
                    <a:gd name="T2" fmla="*/ 0 w 302"/>
                    <a:gd name="T3" fmla="*/ 189 h 189"/>
                    <a:gd name="T4" fmla="*/ 0 w 302"/>
                    <a:gd name="T5" fmla="*/ 0 h 189"/>
                    <a:gd name="T6" fmla="*/ 302 w 302"/>
                    <a:gd name="T7" fmla="*/ 0 h 189"/>
                    <a:gd name="T8" fmla="*/ 302 w 302"/>
                    <a:gd name="T9" fmla="*/ 66 h 189"/>
                    <a:gd name="T10" fmla="*/ 283 w 302"/>
                    <a:gd name="T11" fmla="*/ 66 h 189"/>
                    <a:gd name="T12" fmla="*/ 283 w 302"/>
                    <a:gd name="T13" fmla="*/ 19 h 189"/>
                    <a:gd name="T14" fmla="*/ 19 w 302"/>
                    <a:gd name="T15" fmla="*/ 19 h 189"/>
                    <a:gd name="T16" fmla="*/ 19 w 302"/>
                    <a:gd name="T17" fmla="*/ 170 h 189"/>
                    <a:gd name="T18" fmla="*/ 186 w 302"/>
                    <a:gd name="T19" fmla="*/ 170 h 189"/>
                    <a:gd name="T20" fmla="*/ 186 w 302"/>
                    <a:gd name="T21"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189">
                      <a:moveTo>
                        <a:pt x="186" y="189"/>
                      </a:moveTo>
                      <a:lnTo>
                        <a:pt x="0" y="189"/>
                      </a:lnTo>
                      <a:lnTo>
                        <a:pt x="0" y="0"/>
                      </a:lnTo>
                      <a:lnTo>
                        <a:pt x="302" y="0"/>
                      </a:lnTo>
                      <a:lnTo>
                        <a:pt x="302" y="66"/>
                      </a:lnTo>
                      <a:lnTo>
                        <a:pt x="283" y="66"/>
                      </a:lnTo>
                      <a:lnTo>
                        <a:pt x="283" y="19"/>
                      </a:lnTo>
                      <a:lnTo>
                        <a:pt x="19" y="19"/>
                      </a:lnTo>
                      <a:lnTo>
                        <a:pt x="19" y="170"/>
                      </a:lnTo>
                      <a:lnTo>
                        <a:pt x="186" y="170"/>
                      </a:lnTo>
                      <a:lnTo>
                        <a:pt x="186" y="189"/>
                      </a:lnTo>
                      <a:close/>
                    </a:path>
                  </a:pathLst>
                </a:custGeom>
                <a:grp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33" name="Rectangle 2053">
                  <a:extLst>
                    <a:ext uri="{FF2B5EF4-FFF2-40B4-BE49-F238E27FC236}">
                      <a16:creationId xmlns:a16="http://schemas.microsoft.com/office/drawing/2014/main" id="{D45841A0-5DA5-47EA-BC9E-60BC4E1BE0C1}"/>
                    </a:ext>
                  </a:extLst>
                </p:cNvPr>
                <p:cNvSpPr>
                  <a:spLocks noChangeArrowheads="1"/>
                </p:cNvSpPr>
                <p:nvPr/>
              </p:nvSpPr>
              <p:spPr bwMode="auto">
                <a:xfrm>
                  <a:off x="726071" y="4737908"/>
                  <a:ext cx="15268" cy="15268"/>
                </a:xfrm>
                <a:prstGeom prst="rect">
                  <a:avLst/>
                </a:prstGeom>
                <a:grp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34" name="Rectangle 2054">
                  <a:extLst>
                    <a:ext uri="{FF2B5EF4-FFF2-40B4-BE49-F238E27FC236}">
                      <a16:creationId xmlns:a16="http://schemas.microsoft.com/office/drawing/2014/main" id="{2BEFD6E0-F080-4242-B0CD-39005A1E5F74}"/>
                    </a:ext>
                  </a:extLst>
                </p:cNvPr>
                <p:cNvSpPr>
                  <a:spLocks noChangeArrowheads="1"/>
                </p:cNvSpPr>
                <p:nvPr/>
              </p:nvSpPr>
              <p:spPr bwMode="auto">
                <a:xfrm>
                  <a:off x="726071" y="4707372"/>
                  <a:ext cx="15268" cy="15268"/>
                </a:xfrm>
                <a:prstGeom prst="rect">
                  <a:avLst/>
                </a:prstGeom>
                <a:grp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35" name="Rectangle 2055">
                  <a:extLst>
                    <a:ext uri="{FF2B5EF4-FFF2-40B4-BE49-F238E27FC236}">
                      <a16:creationId xmlns:a16="http://schemas.microsoft.com/office/drawing/2014/main" id="{92BC5D70-E4CA-41A1-9A93-15B63974D32A}"/>
                    </a:ext>
                  </a:extLst>
                </p:cNvPr>
                <p:cNvSpPr>
                  <a:spLocks noChangeArrowheads="1"/>
                </p:cNvSpPr>
                <p:nvPr/>
              </p:nvSpPr>
              <p:spPr bwMode="auto">
                <a:xfrm>
                  <a:off x="756607" y="4737908"/>
                  <a:ext cx="15268" cy="15268"/>
                </a:xfrm>
                <a:prstGeom prst="rect">
                  <a:avLst/>
                </a:prstGeom>
                <a:grp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36" name="Rectangle 2056">
                  <a:extLst>
                    <a:ext uri="{FF2B5EF4-FFF2-40B4-BE49-F238E27FC236}">
                      <a16:creationId xmlns:a16="http://schemas.microsoft.com/office/drawing/2014/main" id="{7143D972-87ED-4296-882A-9E373F549B24}"/>
                    </a:ext>
                  </a:extLst>
                </p:cNvPr>
                <p:cNvSpPr>
                  <a:spLocks noChangeArrowheads="1"/>
                </p:cNvSpPr>
                <p:nvPr/>
              </p:nvSpPr>
              <p:spPr bwMode="auto">
                <a:xfrm>
                  <a:off x="756607" y="4707372"/>
                  <a:ext cx="15268" cy="15268"/>
                </a:xfrm>
                <a:prstGeom prst="rect">
                  <a:avLst/>
                </a:prstGeom>
                <a:grp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37" name="Rectangle 2057">
                  <a:extLst>
                    <a:ext uri="{FF2B5EF4-FFF2-40B4-BE49-F238E27FC236}">
                      <a16:creationId xmlns:a16="http://schemas.microsoft.com/office/drawing/2014/main" id="{42FDA7C4-A211-49DA-B1F0-E87D08C7AF3E}"/>
                    </a:ext>
                  </a:extLst>
                </p:cNvPr>
                <p:cNvSpPr>
                  <a:spLocks noChangeArrowheads="1"/>
                </p:cNvSpPr>
                <p:nvPr/>
              </p:nvSpPr>
              <p:spPr bwMode="auto">
                <a:xfrm>
                  <a:off x="787142" y="4737908"/>
                  <a:ext cx="14464" cy="15268"/>
                </a:xfrm>
                <a:prstGeom prst="rect">
                  <a:avLst/>
                </a:prstGeom>
                <a:grp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38" name="Rectangle 2058">
                  <a:extLst>
                    <a:ext uri="{FF2B5EF4-FFF2-40B4-BE49-F238E27FC236}">
                      <a16:creationId xmlns:a16="http://schemas.microsoft.com/office/drawing/2014/main" id="{A691F35D-E870-40B6-ABFD-040915B22114}"/>
                    </a:ext>
                  </a:extLst>
                </p:cNvPr>
                <p:cNvSpPr>
                  <a:spLocks noChangeArrowheads="1"/>
                </p:cNvSpPr>
                <p:nvPr/>
              </p:nvSpPr>
              <p:spPr bwMode="auto">
                <a:xfrm>
                  <a:off x="787142" y="4707372"/>
                  <a:ext cx="14464" cy="15268"/>
                </a:xfrm>
                <a:prstGeom prst="rect">
                  <a:avLst/>
                </a:prstGeom>
                <a:grp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39" name="Rectangle 2059">
                  <a:extLst>
                    <a:ext uri="{FF2B5EF4-FFF2-40B4-BE49-F238E27FC236}">
                      <a16:creationId xmlns:a16="http://schemas.microsoft.com/office/drawing/2014/main" id="{0495067B-61F5-461F-88F4-13460DE41C18}"/>
                    </a:ext>
                  </a:extLst>
                </p:cNvPr>
                <p:cNvSpPr>
                  <a:spLocks noChangeArrowheads="1"/>
                </p:cNvSpPr>
                <p:nvPr/>
              </p:nvSpPr>
              <p:spPr bwMode="auto">
                <a:xfrm>
                  <a:off x="816875" y="4737908"/>
                  <a:ext cx="15268" cy="15268"/>
                </a:xfrm>
                <a:prstGeom prst="rect">
                  <a:avLst/>
                </a:prstGeom>
                <a:grp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40" name="Rectangle 2060">
                  <a:extLst>
                    <a:ext uri="{FF2B5EF4-FFF2-40B4-BE49-F238E27FC236}">
                      <a16:creationId xmlns:a16="http://schemas.microsoft.com/office/drawing/2014/main" id="{3391927D-8AD2-4291-9F80-BC992257724B}"/>
                    </a:ext>
                  </a:extLst>
                </p:cNvPr>
                <p:cNvSpPr>
                  <a:spLocks noChangeArrowheads="1"/>
                </p:cNvSpPr>
                <p:nvPr/>
              </p:nvSpPr>
              <p:spPr bwMode="auto">
                <a:xfrm>
                  <a:off x="816875" y="4707372"/>
                  <a:ext cx="15268" cy="15268"/>
                </a:xfrm>
                <a:prstGeom prst="rect">
                  <a:avLst/>
                </a:prstGeom>
                <a:grp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41" name="Rectangle 2061">
                  <a:extLst>
                    <a:ext uri="{FF2B5EF4-FFF2-40B4-BE49-F238E27FC236}">
                      <a16:creationId xmlns:a16="http://schemas.microsoft.com/office/drawing/2014/main" id="{690B9210-E39E-4921-8B6D-157BEB825A05}"/>
                    </a:ext>
                  </a:extLst>
                </p:cNvPr>
                <p:cNvSpPr>
                  <a:spLocks noChangeArrowheads="1"/>
                </p:cNvSpPr>
                <p:nvPr/>
              </p:nvSpPr>
              <p:spPr bwMode="auto">
                <a:xfrm>
                  <a:off x="847410" y="4707372"/>
                  <a:ext cx="15268" cy="15268"/>
                </a:xfrm>
                <a:prstGeom prst="rect">
                  <a:avLst/>
                </a:prstGeom>
                <a:grp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229" name="Freeform 5">
                <a:extLst>
                  <a:ext uri="{FF2B5EF4-FFF2-40B4-BE49-F238E27FC236}">
                    <a16:creationId xmlns:a16="http://schemas.microsoft.com/office/drawing/2014/main" id="{21192103-BD91-4CA4-A7F3-9AD0F4017BD7}"/>
                  </a:ext>
                </a:extLst>
              </p:cNvPr>
              <p:cNvSpPr>
                <a:spLocks noEditPoints="1"/>
              </p:cNvSpPr>
              <p:nvPr/>
            </p:nvSpPr>
            <p:spPr bwMode="auto">
              <a:xfrm>
                <a:off x="854075" y="4720273"/>
                <a:ext cx="138113" cy="139700"/>
              </a:xfrm>
              <a:custGeom>
                <a:avLst/>
                <a:gdLst>
                  <a:gd name="T0" fmla="*/ 63 w 205"/>
                  <a:gd name="T1" fmla="*/ 198 h 207"/>
                  <a:gd name="T2" fmla="*/ 7 w 205"/>
                  <a:gd name="T3" fmla="*/ 144 h 207"/>
                  <a:gd name="T4" fmla="*/ 7 w 205"/>
                  <a:gd name="T5" fmla="*/ 63 h 207"/>
                  <a:gd name="T6" fmla="*/ 63 w 205"/>
                  <a:gd name="T7" fmla="*/ 9 h 207"/>
                  <a:gd name="T8" fmla="*/ 142 w 205"/>
                  <a:gd name="T9" fmla="*/ 9 h 207"/>
                  <a:gd name="T10" fmla="*/ 198 w 205"/>
                  <a:gd name="T11" fmla="*/ 63 h 207"/>
                  <a:gd name="T12" fmla="*/ 198 w 205"/>
                  <a:gd name="T13" fmla="*/ 144 h 207"/>
                  <a:gd name="T14" fmla="*/ 142 w 205"/>
                  <a:gd name="T15" fmla="*/ 198 h 207"/>
                  <a:gd name="T16" fmla="*/ 35 w 205"/>
                  <a:gd name="T17" fmla="*/ 146 h 207"/>
                  <a:gd name="T18" fmla="*/ 74 w 205"/>
                  <a:gd name="T19" fmla="*/ 179 h 207"/>
                  <a:gd name="T20" fmla="*/ 65 w 205"/>
                  <a:gd name="T21" fmla="*/ 146 h 207"/>
                  <a:gd name="T22" fmla="*/ 23 w 205"/>
                  <a:gd name="T23" fmla="*/ 104 h 207"/>
                  <a:gd name="T24" fmla="*/ 25 w 205"/>
                  <a:gd name="T25" fmla="*/ 123 h 207"/>
                  <a:gd name="T26" fmla="*/ 62 w 205"/>
                  <a:gd name="T27" fmla="*/ 114 h 207"/>
                  <a:gd name="T28" fmla="*/ 62 w 205"/>
                  <a:gd name="T29" fmla="*/ 95 h 207"/>
                  <a:gd name="T30" fmla="*/ 25 w 205"/>
                  <a:gd name="T31" fmla="*/ 84 h 207"/>
                  <a:gd name="T32" fmla="*/ 104 w 205"/>
                  <a:gd name="T33" fmla="*/ 25 h 207"/>
                  <a:gd name="T34" fmla="*/ 93 w 205"/>
                  <a:gd name="T35" fmla="*/ 42 h 207"/>
                  <a:gd name="T36" fmla="*/ 88 w 205"/>
                  <a:gd name="T37" fmla="*/ 62 h 207"/>
                  <a:gd name="T38" fmla="*/ 114 w 205"/>
                  <a:gd name="T39" fmla="*/ 53 h 207"/>
                  <a:gd name="T40" fmla="*/ 107 w 205"/>
                  <a:gd name="T41" fmla="*/ 34 h 207"/>
                  <a:gd name="T42" fmla="*/ 84 w 205"/>
                  <a:gd name="T43" fmla="*/ 84 h 207"/>
                  <a:gd name="T44" fmla="*/ 84 w 205"/>
                  <a:gd name="T45" fmla="*/ 104 h 207"/>
                  <a:gd name="T46" fmla="*/ 84 w 205"/>
                  <a:gd name="T47" fmla="*/ 123 h 207"/>
                  <a:gd name="T48" fmla="*/ 121 w 205"/>
                  <a:gd name="T49" fmla="*/ 114 h 207"/>
                  <a:gd name="T50" fmla="*/ 121 w 205"/>
                  <a:gd name="T51" fmla="*/ 95 h 207"/>
                  <a:gd name="T52" fmla="*/ 84 w 205"/>
                  <a:gd name="T53" fmla="*/ 84 h 207"/>
                  <a:gd name="T54" fmla="*/ 180 w 205"/>
                  <a:gd name="T55" fmla="*/ 84 h 207"/>
                  <a:gd name="T56" fmla="*/ 144 w 205"/>
                  <a:gd name="T57" fmla="*/ 95 h 207"/>
                  <a:gd name="T58" fmla="*/ 144 w 205"/>
                  <a:gd name="T59" fmla="*/ 114 h 207"/>
                  <a:gd name="T60" fmla="*/ 180 w 205"/>
                  <a:gd name="T61" fmla="*/ 123 h 207"/>
                  <a:gd name="T62" fmla="*/ 182 w 205"/>
                  <a:gd name="T63" fmla="*/ 104 h 207"/>
                  <a:gd name="T64" fmla="*/ 107 w 205"/>
                  <a:gd name="T65" fmla="*/ 174 h 207"/>
                  <a:gd name="T66" fmla="*/ 114 w 205"/>
                  <a:gd name="T67" fmla="*/ 154 h 207"/>
                  <a:gd name="T68" fmla="*/ 88 w 205"/>
                  <a:gd name="T69" fmla="*/ 146 h 207"/>
                  <a:gd name="T70" fmla="*/ 93 w 205"/>
                  <a:gd name="T71" fmla="*/ 165 h 207"/>
                  <a:gd name="T72" fmla="*/ 104 w 205"/>
                  <a:gd name="T73" fmla="*/ 182 h 207"/>
                  <a:gd name="T74" fmla="*/ 154 w 205"/>
                  <a:gd name="T75" fmla="*/ 167 h 207"/>
                  <a:gd name="T76" fmla="*/ 140 w 205"/>
                  <a:gd name="T77" fmla="*/ 146 h 207"/>
                  <a:gd name="T78" fmla="*/ 132 w 205"/>
                  <a:gd name="T79" fmla="*/ 179 h 207"/>
                  <a:gd name="T80" fmla="*/ 154 w 205"/>
                  <a:gd name="T81" fmla="*/ 42 h 207"/>
                  <a:gd name="T82" fmla="*/ 137 w 205"/>
                  <a:gd name="T83" fmla="*/ 44 h 207"/>
                  <a:gd name="T84" fmla="*/ 172 w 205"/>
                  <a:gd name="T85" fmla="*/ 62 h 207"/>
                  <a:gd name="T86" fmla="*/ 51 w 205"/>
                  <a:gd name="T87" fmla="*/ 42 h 207"/>
                  <a:gd name="T88" fmla="*/ 65 w 205"/>
                  <a:gd name="T89" fmla="*/ 62 h 207"/>
                  <a:gd name="T90" fmla="*/ 74 w 205"/>
                  <a:gd name="T91" fmla="*/ 2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5" h="207">
                    <a:moveTo>
                      <a:pt x="104" y="207"/>
                    </a:moveTo>
                    <a:cubicBezTo>
                      <a:pt x="88" y="207"/>
                      <a:pt x="76" y="203"/>
                      <a:pt x="63" y="198"/>
                    </a:cubicBezTo>
                    <a:cubicBezTo>
                      <a:pt x="49" y="193"/>
                      <a:pt x="39" y="186"/>
                      <a:pt x="30" y="177"/>
                    </a:cubicBezTo>
                    <a:cubicBezTo>
                      <a:pt x="21" y="167"/>
                      <a:pt x="13" y="156"/>
                      <a:pt x="7" y="144"/>
                    </a:cubicBezTo>
                    <a:cubicBezTo>
                      <a:pt x="2" y="132"/>
                      <a:pt x="0" y="118"/>
                      <a:pt x="0" y="104"/>
                    </a:cubicBezTo>
                    <a:cubicBezTo>
                      <a:pt x="0" y="90"/>
                      <a:pt x="2" y="76"/>
                      <a:pt x="7" y="63"/>
                    </a:cubicBezTo>
                    <a:cubicBezTo>
                      <a:pt x="13" y="51"/>
                      <a:pt x="21" y="41"/>
                      <a:pt x="30" y="30"/>
                    </a:cubicBezTo>
                    <a:cubicBezTo>
                      <a:pt x="39" y="21"/>
                      <a:pt x="49" y="14"/>
                      <a:pt x="63" y="9"/>
                    </a:cubicBezTo>
                    <a:cubicBezTo>
                      <a:pt x="76" y="4"/>
                      <a:pt x="88" y="0"/>
                      <a:pt x="104" y="0"/>
                    </a:cubicBezTo>
                    <a:cubicBezTo>
                      <a:pt x="118" y="0"/>
                      <a:pt x="130" y="4"/>
                      <a:pt x="142" y="9"/>
                    </a:cubicBezTo>
                    <a:cubicBezTo>
                      <a:pt x="156" y="14"/>
                      <a:pt x="166" y="21"/>
                      <a:pt x="175" y="30"/>
                    </a:cubicBezTo>
                    <a:cubicBezTo>
                      <a:pt x="184" y="41"/>
                      <a:pt x="193" y="51"/>
                      <a:pt x="198" y="63"/>
                    </a:cubicBezTo>
                    <a:cubicBezTo>
                      <a:pt x="203" y="76"/>
                      <a:pt x="205" y="90"/>
                      <a:pt x="205" y="104"/>
                    </a:cubicBezTo>
                    <a:cubicBezTo>
                      <a:pt x="205" y="118"/>
                      <a:pt x="203" y="132"/>
                      <a:pt x="198" y="144"/>
                    </a:cubicBezTo>
                    <a:cubicBezTo>
                      <a:pt x="193" y="156"/>
                      <a:pt x="184" y="167"/>
                      <a:pt x="175" y="177"/>
                    </a:cubicBezTo>
                    <a:cubicBezTo>
                      <a:pt x="166" y="186"/>
                      <a:pt x="156" y="193"/>
                      <a:pt x="142" y="198"/>
                    </a:cubicBezTo>
                    <a:cubicBezTo>
                      <a:pt x="130" y="203"/>
                      <a:pt x="118" y="207"/>
                      <a:pt x="104" y="207"/>
                    </a:cubicBezTo>
                    <a:close/>
                    <a:moveTo>
                      <a:pt x="35" y="146"/>
                    </a:moveTo>
                    <a:cubicBezTo>
                      <a:pt x="39" y="154"/>
                      <a:pt x="46" y="160"/>
                      <a:pt x="51" y="167"/>
                    </a:cubicBezTo>
                    <a:cubicBezTo>
                      <a:pt x="58" y="172"/>
                      <a:pt x="67" y="175"/>
                      <a:pt x="74" y="179"/>
                    </a:cubicBezTo>
                    <a:cubicBezTo>
                      <a:pt x="72" y="174"/>
                      <a:pt x="70" y="168"/>
                      <a:pt x="69" y="163"/>
                    </a:cubicBezTo>
                    <a:cubicBezTo>
                      <a:pt x="67" y="158"/>
                      <a:pt x="67" y="153"/>
                      <a:pt x="65" y="146"/>
                    </a:cubicBezTo>
                    <a:cubicBezTo>
                      <a:pt x="35" y="146"/>
                      <a:pt x="35" y="146"/>
                      <a:pt x="35" y="146"/>
                    </a:cubicBezTo>
                    <a:close/>
                    <a:moveTo>
                      <a:pt x="23" y="104"/>
                    </a:moveTo>
                    <a:cubicBezTo>
                      <a:pt x="23" y="107"/>
                      <a:pt x="23" y="111"/>
                      <a:pt x="23" y="114"/>
                    </a:cubicBezTo>
                    <a:cubicBezTo>
                      <a:pt x="23" y="118"/>
                      <a:pt x="25" y="119"/>
                      <a:pt x="25" y="123"/>
                    </a:cubicBezTo>
                    <a:cubicBezTo>
                      <a:pt x="62" y="123"/>
                      <a:pt x="62" y="123"/>
                      <a:pt x="62" y="123"/>
                    </a:cubicBezTo>
                    <a:cubicBezTo>
                      <a:pt x="62" y="119"/>
                      <a:pt x="62" y="116"/>
                      <a:pt x="62" y="114"/>
                    </a:cubicBezTo>
                    <a:cubicBezTo>
                      <a:pt x="62" y="111"/>
                      <a:pt x="62" y="107"/>
                      <a:pt x="62" y="104"/>
                    </a:cubicBezTo>
                    <a:cubicBezTo>
                      <a:pt x="62" y="100"/>
                      <a:pt x="62" y="97"/>
                      <a:pt x="62" y="95"/>
                    </a:cubicBezTo>
                    <a:cubicBezTo>
                      <a:pt x="62" y="91"/>
                      <a:pt x="62" y="88"/>
                      <a:pt x="62" y="84"/>
                    </a:cubicBezTo>
                    <a:cubicBezTo>
                      <a:pt x="25" y="84"/>
                      <a:pt x="25" y="84"/>
                      <a:pt x="25" y="84"/>
                    </a:cubicBezTo>
                    <a:cubicBezTo>
                      <a:pt x="23" y="91"/>
                      <a:pt x="23" y="97"/>
                      <a:pt x="23" y="104"/>
                    </a:cubicBezTo>
                    <a:close/>
                    <a:moveTo>
                      <a:pt x="104" y="25"/>
                    </a:moveTo>
                    <a:cubicBezTo>
                      <a:pt x="100" y="27"/>
                      <a:pt x="98" y="30"/>
                      <a:pt x="98" y="34"/>
                    </a:cubicBezTo>
                    <a:cubicBezTo>
                      <a:pt x="97" y="35"/>
                      <a:pt x="95" y="39"/>
                      <a:pt x="93" y="42"/>
                    </a:cubicBezTo>
                    <a:cubicBezTo>
                      <a:pt x="93" y="46"/>
                      <a:pt x="91" y="49"/>
                      <a:pt x="91" y="53"/>
                    </a:cubicBezTo>
                    <a:cubicBezTo>
                      <a:pt x="90" y="56"/>
                      <a:pt x="90" y="58"/>
                      <a:pt x="88" y="62"/>
                    </a:cubicBezTo>
                    <a:cubicBezTo>
                      <a:pt x="118" y="62"/>
                      <a:pt x="118" y="62"/>
                      <a:pt x="118" y="62"/>
                    </a:cubicBezTo>
                    <a:cubicBezTo>
                      <a:pt x="116" y="58"/>
                      <a:pt x="116" y="56"/>
                      <a:pt x="114" y="53"/>
                    </a:cubicBezTo>
                    <a:cubicBezTo>
                      <a:pt x="114" y="49"/>
                      <a:pt x="112" y="46"/>
                      <a:pt x="112" y="42"/>
                    </a:cubicBezTo>
                    <a:cubicBezTo>
                      <a:pt x="111" y="39"/>
                      <a:pt x="109" y="35"/>
                      <a:pt x="107" y="34"/>
                    </a:cubicBezTo>
                    <a:cubicBezTo>
                      <a:pt x="105" y="30"/>
                      <a:pt x="105" y="27"/>
                      <a:pt x="104" y="25"/>
                    </a:cubicBezTo>
                    <a:close/>
                    <a:moveTo>
                      <a:pt x="84" y="84"/>
                    </a:moveTo>
                    <a:cubicBezTo>
                      <a:pt x="84" y="88"/>
                      <a:pt x="84" y="91"/>
                      <a:pt x="84" y="95"/>
                    </a:cubicBezTo>
                    <a:cubicBezTo>
                      <a:pt x="84" y="97"/>
                      <a:pt x="84" y="100"/>
                      <a:pt x="84" y="104"/>
                    </a:cubicBezTo>
                    <a:cubicBezTo>
                      <a:pt x="84" y="107"/>
                      <a:pt x="84" y="111"/>
                      <a:pt x="84" y="114"/>
                    </a:cubicBezTo>
                    <a:cubicBezTo>
                      <a:pt x="84" y="116"/>
                      <a:pt x="84" y="119"/>
                      <a:pt x="84" y="123"/>
                    </a:cubicBezTo>
                    <a:cubicBezTo>
                      <a:pt x="119" y="123"/>
                      <a:pt x="119" y="123"/>
                      <a:pt x="119" y="123"/>
                    </a:cubicBezTo>
                    <a:cubicBezTo>
                      <a:pt x="121" y="119"/>
                      <a:pt x="121" y="116"/>
                      <a:pt x="121" y="114"/>
                    </a:cubicBezTo>
                    <a:cubicBezTo>
                      <a:pt x="121" y="111"/>
                      <a:pt x="121" y="107"/>
                      <a:pt x="121" y="104"/>
                    </a:cubicBezTo>
                    <a:cubicBezTo>
                      <a:pt x="121" y="100"/>
                      <a:pt x="121" y="97"/>
                      <a:pt x="121" y="95"/>
                    </a:cubicBezTo>
                    <a:cubicBezTo>
                      <a:pt x="121" y="91"/>
                      <a:pt x="121" y="88"/>
                      <a:pt x="121" y="84"/>
                    </a:cubicBezTo>
                    <a:cubicBezTo>
                      <a:pt x="84" y="84"/>
                      <a:pt x="84" y="84"/>
                      <a:pt x="84" y="84"/>
                    </a:cubicBezTo>
                    <a:close/>
                    <a:moveTo>
                      <a:pt x="182" y="104"/>
                    </a:moveTo>
                    <a:cubicBezTo>
                      <a:pt x="182" y="97"/>
                      <a:pt x="182" y="91"/>
                      <a:pt x="180" y="84"/>
                    </a:cubicBezTo>
                    <a:cubicBezTo>
                      <a:pt x="144" y="84"/>
                      <a:pt x="144" y="84"/>
                      <a:pt x="144" y="84"/>
                    </a:cubicBezTo>
                    <a:cubicBezTo>
                      <a:pt x="144" y="88"/>
                      <a:pt x="144" y="91"/>
                      <a:pt x="144" y="95"/>
                    </a:cubicBezTo>
                    <a:cubicBezTo>
                      <a:pt x="144" y="97"/>
                      <a:pt x="144" y="100"/>
                      <a:pt x="144" y="104"/>
                    </a:cubicBezTo>
                    <a:cubicBezTo>
                      <a:pt x="144" y="107"/>
                      <a:pt x="144" y="111"/>
                      <a:pt x="144" y="114"/>
                    </a:cubicBezTo>
                    <a:cubicBezTo>
                      <a:pt x="144" y="116"/>
                      <a:pt x="144" y="119"/>
                      <a:pt x="144" y="123"/>
                    </a:cubicBezTo>
                    <a:cubicBezTo>
                      <a:pt x="180" y="123"/>
                      <a:pt x="180" y="123"/>
                      <a:pt x="180" y="123"/>
                    </a:cubicBezTo>
                    <a:cubicBezTo>
                      <a:pt x="180" y="119"/>
                      <a:pt x="182" y="118"/>
                      <a:pt x="182" y="114"/>
                    </a:cubicBezTo>
                    <a:cubicBezTo>
                      <a:pt x="182" y="111"/>
                      <a:pt x="182" y="107"/>
                      <a:pt x="182" y="104"/>
                    </a:cubicBezTo>
                    <a:close/>
                    <a:moveTo>
                      <a:pt x="104" y="182"/>
                    </a:moveTo>
                    <a:cubicBezTo>
                      <a:pt x="105" y="181"/>
                      <a:pt x="105" y="177"/>
                      <a:pt x="107" y="174"/>
                    </a:cubicBezTo>
                    <a:cubicBezTo>
                      <a:pt x="109" y="172"/>
                      <a:pt x="111" y="168"/>
                      <a:pt x="112" y="165"/>
                    </a:cubicBezTo>
                    <a:cubicBezTo>
                      <a:pt x="112" y="161"/>
                      <a:pt x="114" y="158"/>
                      <a:pt x="114" y="154"/>
                    </a:cubicBezTo>
                    <a:cubicBezTo>
                      <a:pt x="116" y="153"/>
                      <a:pt x="116" y="149"/>
                      <a:pt x="118" y="146"/>
                    </a:cubicBezTo>
                    <a:cubicBezTo>
                      <a:pt x="88" y="146"/>
                      <a:pt x="88" y="146"/>
                      <a:pt x="88" y="146"/>
                    </a:cubicBezTo>
                    <a:cubicBezTo>
                      <a:pt x="90" y="149"/>
                      <a:pt x="90" y="153"/>
                      <a:pt x="91" y="156"/>
                    </a:cubicBezTo>
                    <a:cubicBezTo>
                      <a:pt x="91" y="158"/>
                      <a:pt x="93" y="161"/>
                      <a:pt x="93" y="165"/>
                    </a:cubicBezTo>
                    <a:cubicBezTo>
                      <a:pt x="95" y="168"/>
                      <a:pt x="97" y="172"/>
                      <a:pt x="98" y="174"/>
                    </a:cubicBezTo>
                    <a:cubicBezTo>
                      <a:pt x="100" y="177"/>
                      <a:pt x="100" y="181"/>
                      <a:pt x="104" y="182"/>
                    </a:cubicBezTo>
                    <a:close/>
                    <a:moveTo>
                      <a:pt x="132" y="179"/>
                    </a:moveTo>
                    <a:cubicBezTo>
                      <a:pt x="139" y="175"/>
                      <a:pt x="147" y="172"/>
                      <a:pt x="154" y="167"/>
                    </a:cubicBezTo>
                    <a:cubicBezTo>
                      <a:pt x="159" y="160"/>
                      <a:pt x="166" y="154"/>
                      <a:pt x="170" y="146"/>
                    </a:cubicBezTo>
                    <a:cubicBezTo>
                      <a:pt x="140" y="146"/>
                      <a:pt x="140" y="146"/>
                      <a:pt x="140" y="146"/>
                    </a:cubicBezTo>
                    <a:cubicBezTo>
                      <a:pt x="139" y="153"/>
                      <a:pt x="139" y="158"/>
                      <a:pt x="137" y="163"/>
                    </a:cubicBezTo>
                    <a:cubicBezTo>
                      <a:pt x="135" y="168"/>
                      <a:pt x="133" y="174"/>
                      <a:pt x="132" y="179"/>
                    </a:cubicBezTo>
                    <a:close/>
                    <a:moveTo>
                      <a:pt x="172" y="62"/>
                    </a:moveTo>
                    <a:cubicBezTo>
                      <a:pt x="166" y="55"/>
                      <a:pt x="161" y="48"/>
                      <a:pt x="154" y="42"/>
                    </a:cubicBezTo>
                    <a:cubicBezTo>
                      <a:pt x="147" y="35"/>
                      <a:pt x="139" y="32"/>
                      <a:pt x="132" y="28"/>
                    </a:cubicBezTo>
                    <a:cubicBezTo>
                      <a:pt x="133" y="34"/>
                      <a:pt x="135" y="39"/>
                      <a:pt x="137" y="44"/>
                    </a:cubicBezTo>
                    <a:cubicBezTo>
                      <a:pt x="139" y="49"/>
                      <a:pt x="139" y="56"/>
                      <a:pt x="140" y="62"/>
                    </a:cubicBezTo>
                    <a:cubicBezTo>
                      <a:pt x="172" y="62"/>
                      <a:pt x="172" y="62"/>
                      <a:pt x="172" y="62"/>
                    </a:cubicBezTo>
                    <a:close/>
                    <a:moveTo>
                      <a:pt x="74" y="28"/>
                    </a:moveTo>
                    <a:cubicBezTo>
                      <a:pt x="67" y="32"/>
                      <a:pt x="58" y="35"/>
                      <a:pt x="51" y="42"/>
                    </a:cubicBezTo>
                    <a:cubicBezTo>
                      <a:pt x="46" y="48"/>
                      <a:pt x="39" y="55"/>
                      <a:pt x="35" y="62"/>
                    </a:cubicBezTo>
                    <a:cubicBezTo>
                      <a:pt x="65" y="62"/>
                      <a:pt x="65" y="62"/>
                      <a:pt x="65" y="62"/>
                    </a:cubicBezTo>
                    <a:cubicBezTo>
                      <a:pt x="67" y="56"/>
                      <a:pt x="67" y="49"/>
                      <a:pt x="69" y="44"/>
                    </a:cubicBezTo>
                    <a:cubicBezTo>
                      <a:pt x="70" y="39"/>
                      <a:pt x="72" y="34"/>
                      <a:pt x="74" y="28"/>
                    </a:cubicBezTo>
                    <a:close/>
                  </a:path>
                </a:pathLst>
              </a:custGeom>
              <a:grpFill/>
              <a:ln>
                <a:noFill/>
              </a:ln>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sp>
        <p:nvSpPr>
          <p:cNvPr id="242" name="Rectangle 241">
            <a:extLst>
              <a:ext uri="{FF2B5EF4-FFF2-40B4-BE49-F238E27FC236}">
                <a16:creationId xmlns:a16="http://schemas.microsoft.com/office/drawing/2014/main" id="{E76F8F62-09D7-4680-BC37-CAE1CD4DFFCF}"/>
              </a:ext>
            </a:extLst>
          </p:cNvPr>
          <p:cNvSpPr/>
          <p:nvPr/>
        </p:nvSpPr>
        <p:spPr>
          <a:xfrm>
            <a:off x="10424528" y="2574216"/>
            <a:ext cx="1422942" cy="1016465"/>
          </a:xfrm>
          <a:prstGeom prst="rect">
            <a:avLst/>
          </a:prstGeom>
        </p:spPr>
        <p:txBody>
          <a:bodyPr wrap="square">
            <a:spAutoFit/>
          </a:body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961"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Enterprise</a:t>
            </a:r>
            <a:br>
              <a:rPr kumimoji="0" lang="en-US" sz="1961"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961"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Social</a:t>
            </a:r>
          </a:p>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solidFill>
                <a:sysClr val="windowText" lastClr="000000"/>
              </a:solidFill>
              <a:effectLst/>
              <a:uLnTx/>
              <a:uFillTx/>
              <a:latin typeface="Segoe UI"/>
              <a:ea typeface="+mn-ea"/>
              <a:cs typeface="+mn-cs"/>
            </a:endParaRP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dirty="0">
                <a:ln>
                  <a:noFill/>
                </a:ln>
                <a:solidFill>
                  <a:sysClr val="windowText" lastClr="000000"/>
                </a:solidFill>
                <a:effectLst/>
                <a:uLnTx/>
                <a:uFillTx/>
                <a:latin typeface="Segoe UI"/>
                <a:ea typeface="+mn-ea"/>
                <a:cs typeface="+mn-cs"/>
              </a:rPr>
              <a:t>Yammer</a:t>
            </a:r>
          </a:p>
        </p:txBody>
      </p:sp>
      <p:grpSp>
        <p:nvGrpSpPr>
          <p:cNvPr id="243" name="Group 242">
            <a:extLst>
              <a:ext uri="{FF2B5EF4-FFF2-40B4-BE49-F238E27FC236}">
                <a16:creationId xmlns:a16="http://schemas.microsoft.com/office/drawing/2014/main" id="{E40F7F58-807C-4431-BAC1-6FF7CA09ACCB}"/>
              </a:ext>
            </a:extLst>
          </p:cNvPr>
          <p:cNvGrpSpPr/>
          <p:nvPr/>
        </p:nvGrpSpPr>
        <p:grpSpPr>
          <a:xfrm>
            <a:off x="10525531" y="1625015"/>
            <a:ext cx="793810" cy="793809"/>
            <a:chOff x="5706505" y="4409285"/>
            <a:chExt cx="502920" cy="502920"/>
          </a:xfrm>
        </p:grpSpPr>
        <p:sp>
          <p:nvSpPr>
            <p:cNvPr id="244" name="Speech Bubble: Oval 73">
              <a:extLst>
                <a:ext uri="{FF2B5EF4-FFF2-40B4-BE49-F238E27FC236}">
                  <a16:creationId xmlns:a16="http://schemas.microsoft.com/office/drawing/2014/main" id="{46DD2CFE-9575-4F32-A1F6-AF0F5F29D8F8}"/>
                </a:ext>
              </a:extLst>
            </p:cNvPr>
            <p:cNvSpPr/>
            <p:nvPr/>
          </p:nvSpPr>
          <p:spPr bwMode="auto">
            <a:xfrm>
              <a:off x="5706505" y="4409285"/>
              <a:ext cx="502920" cy="502920"/>
            </a:xfrm>
            <a:prstGeom prst="wedgeEllipseCallout">
              <a:avLst>
                <a:gd name="adj1" fmla="val -94"/>
                <a:gd name="adj2" fmla="val 64095"/>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5" name="Freeform 122">
              <a:extLst>
                <a:ext uri="{FF2B5EF4-FFF2-40B4-BE49-F238E27FC236}">
                  <a16:creationId xmlns:a16="http://schemas.microsoft.com/office/drawing/2014/main" id="{4E97C9F6-F54C-43D1-8500-A5DF5876A9CE}"/>
                </a:ext>
              </a:extLst>
            </p:cNvPr>
            <p:cNvSpPr>
              <a:spLocks noEditPoints="1"/>
            </p:cNvSpPr>
            <p:nvPr/>
          </p:nvSpPr>
          <p:spPr bwMode="auto">
            <a:xfrm>
              <a:off x="5778058" y="4498964"/>
              <a:ext cx="287528" cy="296889"/>
            </a:xfrm>
            <a:custGeom>
              <a:avLst/>
              <a:gdLst>
                <a:gd name="T0" fmla="*/ 57 w 215"/>
                <a:gd name="T1" fmla="*/ 80 h 222"/>
                <a:gd name="T2" fmla="*/ 64 w 215"/>
                <a:gd name="T3" fmla="*/ 118 h 222"/>
                <a:gd name="T4" fmla="*/ 33 w 215"/>
                <a:gd name="T5" fmla="*/ 139 h 222"/>
                <a:gd name="T6" fmla="*/ 2 w 215"/>
                <a:gd name="T7" fmla="*/ 118 h 222"/>
                <a:gd name="T8" fmla="*/ 9 w 215"/>
                <a:gd name="T9" fmla="*/ 80 h 222"/>
                <a:gd name="T10" fmla="*/ 33 w 215"/>
                <a:gd name="T11" fmla="*/ 125 h 222"/>
                <a:gd name="T12" fmla="*/ 52 w 215"/>
                <a:gd name="T13" fmla="*/ 112 h 222"/>
                <a:gd name="T14" fmla="*/ 48 w 215"/>
                <a:gd name="T15" fmla="*/ 90 h 222"/>
                <a:gd name="T16" fmla="*/ 25 w 215"/>
                <a:gd name="T17" fmla="*/ 85 h 222"/>
                <a:gd name="T18" fmla="*/ 13 w 215"/>
                <a:gd name="T19" fmla="*/ 104 h 222"/>
                <a:gd name="T20" fmla="*/ 25 w 215"/>
                <a:gd name="T21" fmla="*/ 124 h 222"/>
                <a:gd name="T22" fmla="*/ 203 w 215"/>
                <a:gd name="T23" fmla="*/ 141 h 222"/>
                <a:gd name="T24" fmla="*/ 215 w 215"/>
                <a:gd name="T25" fmla="*/ 174 h 222"/>
                <a:gd name="T26" fmla="*/ 187 w 215"/>
                <a:gd name="T27" fmla="*/ 218 h 222"/>
                <a:gd name="T28" fmla="*/ 135 w 215"/>
                <a:gd name="T29" fmla="*/ 208 h 222"/>
                <a:gd name="T30" fmla="*/ 122 w 215"/>
                <a:gd name="T31" fmla="*/ 164 h 222"/>
                <a:gd name="T32" fmla="*/ 84 w 215"/>
                <a:gd name="T33" fmla="*/ 124 h 222"/>
                <a:gd name="T34" fmla="*/ 98 w 215"/>
                <a:gd name="T35" fmla="*/ 60 h 222"/>
                <a:gd name="T36" fmla="*/ 145 w 215"/>
                <a:gd name="T37" fmla="*/ 42 h 222"/>
                <a:gd name="T38" fmla="*/ 151 w 215"/>
                <a:gd name="T39" fmla="*/ 22 h 222"/>
                <a:gd name="T40" fmla="*/ 182 w 215"/>
                <a:gd name="T41" fmla="*/ 0 h 222"/>
                <a:gd name="T42" fmla="*/ 213 w 215"/>
                <a:gd name="T43" fmla="*/ 22 h 222"/>
                <a:gd name="T44" fmla="*/ 209 w 215"/>
                <a:gd name="T45" fmla="*/ 56 h 222"/>
                <a:gd name="T46" fmla="*/ 199 w 215"/>
                <a:gd name="T47" fmla="*/ 85 h 222"/>
                <a:gd name="T48" fmla="*/ 195 w 215"/>
                <a:gd name="T49" fmla="*/ 134 h 222"/>
                <a:gd name="T50" fmla="*/ 172 w 215"/>
                <a:gd name="T51" fmla="*/ 51 h 222"/>
                <a:gd name="T52" fmla="*/ 182 w 215"/>
                <a:gd name="T53" fmla="*/ 56 h 222"/>
                <a:gd name="T54" fmla="*/ 200 w 215"/>
                <a:gd name="T55" fmla="*/ 43 h 222"/>
                <a:gd name="T56" fmla="*/ 196 w 215"/>
                <a:gd name="T57" fmla="*/ 20 h 222"/>
                <a:gd name="T58" fmla="*/ 174 w 215"/>
                <a:gd name="T59" fmla="*/ 16 h 222"/>
                <a:gd name="T60" fmla="*/ 161 w 215"/>
                <a:gd name="T61" fmla="*/ 35 h 222"/>
                <a:gd name="T62" fmla="*/ 103 w 215"/>
                <a:gd name="T63" fmla="*/ 133 h 222"/>
                <a:gd name="T64" fmla="*/ 144 w 215"/>
                <a:gd name="T65" fmla="*/ 132 h 222"/>
                <a:gd name="T66" fmla="*/ 187 w 215"/>
                <a:gd name="T67" fmla="*/ 116 h 222"/>
                <a:gd name="T68" fmla="*/ 173 w 215"/>
                <a:gd name="T69" fmla="*/ 68 h 222"/>
                <a:gd name="T70" fmla="*/ 157 w 215"/>
                <a:gd name="T71" fmla="*/ 59 h 222"/>
                <a:gd name="T72" fmla="*/ 123 w 215"/>
                <a:gd name="T73" fmla="*/ 60 h 222"/>
                <a:gd name="T74" fmla="*/ 94 w 215"/>
                <a:gd name="T75" fmla="*/ 104 h 222"/>
                <a:gd name="T76" fmla="*/ 192 w 215"/>
                <a:gd name="T77" fmla="*/ 198 h 222"/>
                <a:gd name="T78" fmla="*/ 199 w 215"/>
                <a:gd name="T79" fmla="*/ 160 h 222"/>
                <a:gd name="T80" fmla="*/ 167 w 215"/>
                <a:gd name="T81" fmla="*/ 139 h 222"/>
                <a:gd name="T82" fmla="*/ 137 w 215"/>
                <a:gd name="T83" fmla="*/ 161 h 222"/>
                <a:gd name="T84" fmla="*/ 144 w 215"/>
                <a:gd name="T85" fmla="*/ 19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5" h="222">
                  <a:moveTo>
                    <a:pt x="33" y="70"/>
                  </a:moveTo>
                  <a:cubicBezTo>
                    <a:pt x="38" y="70"/>
                    <a:pt x="42" y="71"/>
                    <a:pt x="46" y="72"/>
                  </a:cubicBezTo>
                  <a:cubicBezTo>
                    <a:pt x="50" y="74"/>
                    <a:pt x="54" y="77"/>
                    <a:pt x="57" y="80"/>
                  </a:cubicBezTo>
                  <a:cubicBezTo>
                    <a:pt x="60" y="83"/>
                    <a:pt x="63" y="87"/>
                    <a:pt x="64" y="91"/>
                  </a:cubicBezTo>
                  <a:cubicBezTo>
                    <a:pt x="66" y="95"/>
                    <a:pt x="67" y="100"/>
                    <a:pt x="67" y="104"/>
                  </a:cubicBezTo>
                  <a:cubicBezTo>
                    <a:pt x="67" y="109"/>
                    <a:pt x="66" y="114"/>
                    <a:pt x="64" y="118"/>
                  </a:cubicBezTo>
                  <a:cubicBezTo>
                    <a:pt x="63" y="122"/>
                    <a:pt x="60" y="126"/>
                    <a:pt x="57" y="129"/>
                  </a:cubicBezTo>
                  <a:cubicBezTo>
                    <a:pt x="54" y="132"/>
                    <a:pt x="50" y="135"/>
                    <a:pt x="46" y="136"/>
                  </a:cubicBezTo>
                  <a:cubicBezTo>
                    <a:pt x="42" y="138"/>
                    <a:pt x="38" y="139"/>
                    <a:pt x="33" y="139"/>
                  </a:cubicBezTo>
                  <a:cubicBezTo>
                    <a:pt x="29" y="139"/>
                    <a:pt x="24" y="138"/>
                    <a:pt x="20" y="136"/>
                  </a:cubicBezTo>
                  <a:cubicBezTo>
                    <a:pt x="16" y="135"/>
                    <a:pt x="13" y="132"/>
                    <a:pt x="9" y="129"/>
                  </a:cubicBezTo>
                  <a:cubicBezTo>
                    <a:pt x="6" y="126"/>
                    <a:pt x="4" y="122"/>
                    <a:pt x="2" y="118"/>
                  </a:cubicBezTo>
                  <a:cubicBezTo>
                    <a:pt x="0" y="114"/>
                    <a:pt x="0" y="109"/>
                    <a:pt x="0" y="104"/>
                  </a:cubicBezTo>
                  <a:cubicBezTo>
                    <a:pt x="0" y="100"/>
                    <a:pt x="0" y="95"/>
                    <a:pt x="2" y="91"/>
                  </a:cubicBezTo>
                  <a:cubicBezTo>
                    <a:pt x="4" y="87"/>
                    <a:pt x="6" y="83"/>
                    <a:pt x="9" y="80"/>
                  </a:cubicBezTo>
                  <a:cubicBezTo>
                    <a:pt x="13" y="77"/>
                    <a:pt x="16" y="74"/>
                    <a:pt x="20" y="72"/>
                  </a:cubicBezTo>
                  <a:cubicBezTo>
                    <a:pt x="24" y="71"/>
                    <a:pt x="29" y="70"/>
                    <a:pt x="33" y="70"/>
                  </a:cubicBezTo>
                  <a:close/>
                  <a:moveTo>
                    <a:pt x="33" y="125"/>
                  </a:moveTo>
                  <a:cubicBezTo>
                    <a:pt x="36" y="125"/>
                    <a:pt x="39" y="125"/>
                    <a:pt x="41" y="124"/>
                  </a:cubicBezTo>
                  <a:cubicBezTo>
                    <a:pt x="44" y="122"/>
                    <a:pt x="46" y="121"/>
                    <a:pt x="48" y="119"/>
                  </a:cubicBezTo>
                  <a:cubicBezTo>
                    <a:pt x="49" y="117"/>
                    <a:pt x="51" y="115"/>
                    <a:pt x="52" y="112"/>
                  </a:cubicBezTo>
                  <a:cubicBezTo>
                    <a:pt x="53" y="110"/>
                    <a:pt x="54" y="107"/>
                    <a:pt x="54" y="104"/>
                  </a:cubicBezTo>
                  <a:cubicBezTo>
                    <a:pt x="54" y="101"/>
                    <a:pt x="53" y="99"/>
                    <a:pt x="52" y="96"/>
                  </a:cubicBezTo>
                  <a:cubicBezTo>
                    <a:pt x="51" y="94"/>
                    <a:pt x="49" y="91"/>
                    <a:pt x="48" y="90"/>
                  </a:cubicBezTo>
                  <a:cubicBezTo>
                    <a:pt x="46" y="88"/>
                    <a:pt x="44" y="86"/>
                    <a:pt x="41" y="85"/>
                  </a:cubicBezTo>
                  <a:cubicBezTo>
                    <a:pt x="39" y="84"/>
                    <a:pt x="36" y="84"/>
                    <a:pt x="33" y="84"/>
                  </a:cubicBezTo>
                  <a:cubicBezTo>
                    <a:pt x="31" y="84"/>
                    <a:pt x="28" y="84"/>
                    <a:pt x="25" y="85"/>
                  </a:cubicBezTo>
                  <a:cubicBezTo>
                    <a:pt x="23" y="86"/>
                    <a:pt x="21" y="88"/>
                    <a:pt x="19" y="90"/>
                  </a:cubicBezTo>
                  <a:cubicBezTo>
                    <a:pt x="17" y="91"/>
                    <a:pt x="16" y="94"/>
                    <a:pt x="15" y="96"/>
                  </a:cubicBezTo>
                  <a:cubicBezTo>
                    <a:pt x="14" y="99"/>
                    <a:pt x="13" y="101"/>
                    <a:pt x="13" y="104"/>
                  </a:cubicBezTo>
                  <a:cubicBezTo>
                    <a:pt x="13" y="107"/>
                    <a:pt x="14" y="110"/>
                    <a:pt x="15" y="112"/>
                  </a:cubicBezTo>
                  <a:cubicBezTo>
                    <a:pt x="16" y="115"/>
                    <a:pt x="17" y="117"/>
                    <a:pt x="19" y="119"/>
                  </a:cubicBezTo>
                  <a:cubicBezTo>
                    <a:pt x="21" y="121"/>
                    <a:pt x="23" y="122"/>
                    <a:pt x="25" y="124"/>
                  </a:cubicBezTo>
                  <a:cubicBezTo>
                    <a:pt x="28" y="125"/>
                    <a:pt x="31" y="125"/>
                    <a:pt x="33" y="125"/>
                  </a:cubicBezTo>
                  <a:close/>
                  <a:moveTo>
                    <a:pt x="195" y="134"/>
                  </a:moveTo>
                  <a:cubicBezTo>
                    <a:pt x="198" y="136"/>
                    <a:pt x="201" y="138"/>
                    <a:pt x="203" y="141"/>
                  </a:cubicBezTo>
                  <a:cubicBezTo>
                    <a:pt x="206" y="144"/>
                    <a:pt x="208" y="147"/>
                    <a:pt x="210" y="151"/>
                  </a:cubicBezTo>
                  <a:cubicBezTo>
                    <a:pt x="212" y="154"/>
                    <a:pt x="213" y="158"/>
                    <a:pt x="214" y="162"/>
                  </a:cubicBezTo>
                  <a:cubicBezTo>
                    <a:pt x="215" y="166"/>
                    <a:pt x="215" y="170"/>
                    <a:pt x="215" y="174"/>
                  </a:cubicBezTo>
                  <a:cubicBezTo>
                    <a:pt x="215" y="180"/>
                    <a:pt x="214" y="187"/>
                    <a:pt x="212" y="193"/>
                  </a:cubicBezTo>
                  <a:cubicBezTo>
                    <a:pt x="209" y="198"/>
                    <a:pt x="206" y="204"/>
                    <a:pt x="202" y="208"/>
                  </a:cubicBezTo>
                  <a:cubicBezTo>
                    <a:pt x="197" y="212"/>
                    <a:pt x="192" y="216"/>
                    <a:pt x="187" y="218"/>
                  </a:cubicBezTo>
                  <a:cubicBezTo>
                    <a:pt x="181" y="221"/>
                    <a:pt x="175" y="222"/>
                    <a:pt x="168" y="222"/>
                  </a:cubicBezTo>
                  <a:cubicBezTo>
                    <a:pt x="162" y="222"/>
                    <a:pt x="156" y="221"/>
                    <a:pt x="150" y="218"/>
                  </a:cubicBezTo>
                  <a:cubicBezTo>
                    <a:pt x="144" y="216"/>
                    <a:pt x="139" y="212"/>
                    <a:pt x="135" y="208"/>
                  </a:cubicBezTo>
                  <a:cubicBezTo>
                    <a:pt x="130" y="204"/>
                    <a:pt x="127" y="198"/>
                    <a:pt x="125" y="193"/>
                  </a:cubicBezTo>
                  <a:cubicBezTo>
                    <a:pt x="122" y="187"/>
                    <a:pt x="121" y="180"/>
                    <a:pt x="121" y="174"/>
                  </a:cubicBezTo>
                  <a:cubicBezTo>
                    <a:pt x="121" y="170"/>
                    <a:pt x="121" y="167"/>
                    <a:pt x="122" y="164"/>
                  </a:cubicBezTo>
                  <a:cubicBezTo>
                    <a:pt x="116" y="161"/>
                    <a:pt x="110" y="158"/>
                    <a:pt x="105" y="155"/>
                  </a:cubicBezTo>
                  <a:cubicBezTo>
                    <a:pt x="100" y="151"/>
                    <a:pt x="96" y="146"/>
                    <a:pt x="92" y="141"/>
                  </a:cubicBezTo>
                  <a:cubicBezTo>
                    <a:pt x="88" y="136"/>
                    <a:pt x="86" y="130"/>
                    <a:pt x="84" y="124"/>
                  </a:cubicBezTo>
                  <a:cubicBezTo>
                    <a:pt x="82" y="118"/>
                    <a:pt x="81" y="111"/>
                    <a:pt x="81" y="104"/>
                  </a:cubicBezTo>
                  <a:cubicBezTo>
                    <a:pt x="81" y="96"/>
                    <a:pt x="82" y="88"/>
                    <a:pt x="85" y="80"/>
                  </a:cubicBezTo>
                  <a:cubicBezTo>
                    <a:pt x="89" y="72"/>
                    <a:pt x="93" y="66"/>
                    <a:pt x="98" y="60"/>
                  </a:cubicBezTo>
                  <a:cubicBezTo>
                    <a:pt x="104" y="55"/>
                    <a:pt x="110" y="50"/>
                    <a:pt x="118" y="47"/>
                  </a:cubicBezTo>
                  <a:cubicBezTo>
                    <a:pt x="125" y="44"/>
                    <a:pt x="133" y="42"/>
                    <a:pt x="141" y="42"/>
                  </a:cubicBezTo>
                  <a:cubicBezTo>
                    <a:pt x="142" y="42"/>
                    <a:pt x="144" y="42"/>
                    <a:pt x="145" y="42"/>
                  </a:cubicBezTo>
                  <a:cubicBezTo>
                    <a:pt x="146" y="42"/>
                    <a:pt x="148" y="42"/>
                    <a:pt x="149" y="42"/>
                  </a:cubicBezTo>
                  <a:cubicBezTo>
                    <a:pt x="148" y="40"/>
                    <a:pt x="148" y="37"/>
                    <a:pt x="148" y="35"/>
                  </a:cubicBezTo>
                  <a:cubicBezTo>
                    <a:pt x="148" y="30"/>
                    <a:pt x="149" y="26"/>
                    <a:pt x="151" y="22"/>
                  </a:cubicBezTo>
                  <a:cubicBezTo>
                    <a:pt x="152" y="17"/>
                    <a:pt x="155" y="14"/>
                    <a:pt x="158" y="11"/>
                  </a:cubicBezTo>
                  <a:cubicBezTo>
                    <a:pt x="161" y="7"/>
                    <a:pt x="164" y="5"/>
                    <a:pt x="169" y="3"/>
                  </a:cubicBezTo>
                  <a:cubicBezTo>
                    <a:pt x="173" y="1"/>
                    <a:pt x="177" y="0"/>
                    <a:pt x="182" y="0"/>
                  </a:cubicBezTo>
                  <a:cubicBezTo>
                    <a:pt x="186" y="0"/>
                    <a:pt x="191" y="1"/>
                    <a:pt x="195" y="3"/>
                  </a:cubicBezTo>
                  <a:cubicBezTo>
                    <a:pt x="199" y="5"/>
                    <a:pt x="202" y="7"/>
                    <a:pt x="205" y="11"/>
                  </a:cubicBezTo>
                  <a:cubicBezTo>
                    <a:pt x="208" y="14"/>
                    <a:pt x="211" y="17"/>
                    <a:pt x="213" y="22"/>
                  </a:cubicBezTo>
                  <a:cubicBezTo>
                    <a:pt x="214" y="26"/>
                    <a:pt x="215" y="30"/>
                    <a:pt x="215" y="35"/>
                  </a:cubicBezTo>
                  <a:cubicBezTo>
                    <a:pt x="215" y="39"/>
                    <a:pt x="215" y="43"/>
                    <a:pt x="214" y="46"/>
                  </a:cubicBezTo>
                  <a:cubicBezTo>
                    <a:pt x="212" y="50"/>
                    <a:pt x="211" y="53"/>
                    <a:pt x="209" y="56"/>
                  </a:cubicBezTo>
                  <a:cubicBezTo>
                    <a:pt x="206" y="59"/>
                    <a:pt x="204" y="61"/>
                    <a:pt x="201" y="64"/>
                  </a:cubicBezTo>
                  <a:cubicBezTo>
                    <a:pt x="198" y="66"/>
                    <a:pt x="194" y="67"/>
                    <a:pt x="191" y="68"/>
                  </a:cubicBezTo>
                  <a:cubicBezTo>
                    <a:pt x="194" y="74"/>
                    <a:pt x="197" y="79"/>
                    <a:pt x="199" y="85"/>
                  </a:cubicBezTo>
                  <a:cubicBezTo>
                    <a:pt x="201" y="92"/>
                    <a:pt x="202" y="98"/>
                    <a:pt x="202" y="104"/>
                  </a:cubicBezTo>
                  <a:cubicBezTo>
                    <a:pt x="202" y="109"/>
                    <a:pt x="201" y="115"/>
                    <a:pt x="200" y="119"/>
                  </a:cubicBezTo>
                  <a:cubicBezTo>
                    <a:pt x="199" y="124"/>
                    <a:pt x="197" y="129"/>
                    <a:pt x="195" y="134"/>
                  </a:cubicBezTo>
                  <a:close/>
                  <a:moveTo>
                    <a:pt x="161" y="35"/>
                  </a:moveTo>
                  <a:cubicBezTo>
                    <a:pt x="161" y="39"/>
                    <a:pt x="163" y="43"/>
                    <a:pt x="165" y="47"/>
                  </a:cubicBezTo>
                  <a:cubicBezTo>
                    <a:pt x="168" y="48"/>
                    <a:pt x="170" y="49"/>
                    <a:pt x="172" y="51"/>
                  </a:cubicBezTo>
                  <a:cubicBezTo>
                    <a:pt x="175" y="52"/>
                    <a:pt x="177" y="54"/>
                    <a:pt x="179" y="56"/>
                  </a:cubicBezTo>
                  <a:cubicBezTo>
                    <a:pt x="180" y="56"/>
                    <a:pt x="180" y="56"/>
                    <a:pt x="180" y="56"/>
                  </a:cubicBezTo>
                  <a:cubicBezTo>
                    <a:pt x="181" y="56"/>
                    <a:pt x="181" y="56"/>
                    <a:pt x="182" y="56"/>
                  </a:cubicBezTo>
                  <a:cubicBezTo>
                    <a:pt x="184" y="56"/>
                    <a:pt x="187" y="55"/>
                    <a:pt x="190" y="54"/>
                  </a:cubicBezTo>
                  <a:cubicBezTo>
                    <a:pt x="192" y="53"/>
                    <a:pt x="194" y="52"/>
                    <a:pt x="196" y="50"/>
                  </a:cubicBezTo>
                  <a:cubicBezTo>
                    <a:pt x="198" y="48"/>
                    <a:pt x="199" y="46"/>
                    <a:pt x="200" y="43"/>
                  </a:cubicBezTo>
                  <a:cubicBezTo>
                    <a:pt x="201" y="41"/>
                    <a:pt x="202" y="38"/>
                    <a:pt x="202" y="35"/>
                  </a:cubicBezTo>
                  <a:cubicBezTo>
                    <a:pt x="202" y="32"/>
                    <a:pt x="201" y="29"/>
                    <a:pt x="200" y="27"/>
                  </a:cubicBezTo>
                  <a:cubicBezTo>
                    <a:pt x="199" y="24"/>
                    <a:pt x="198" y="22"/>
                    <a:pt x="196" y="20"/>
                  </a:cubicBezTo>
                  <a:cubicBezTo>
                    <a:pt x="194" y="18"/>
                    <a:pt x="192" y="17"/>
                    <a:pt x="190" y="16"/>
                  </a:cubicBezTo>
                  <a:cubicBezTo>
                    <a:pt x="187" y="15"/>
                    <a:pt x="184" y="14"/>
                    <a:pt x="182" y="14"/>
                  </a:cubicBezTo>
                  <a:cubicBezTo>
                    <a:pt x="179" y="14"/>
                    <a:pt x="176" y="15"/>
                    <a:pt x="174" y="16"/>
                  </a:cubicBezTo>
                  <a:cubicBezTo>
                    <a:pt x="171" y="17"/>
                    <a:pt x="169" y="18"/>
                    <a:pt x="167" y="20"/>
                  </a:cubicBezTo>
                  <a:cubicBezTo>
                    <a:pt x="166" y="22"/>
                    <a:pt x="164" y="24"/>
                    <a:pt x="163" y="27"/>
                  </a:cubicBezTo>
                  <a:cubicBezTo>
                    <a:pt x="162" y="29"/>
                    <a:pt x="161" y="32"/>
                    <a:pt x="161" y="35"/>
                  </a:cubicBezTo>
                  <a:close/>
                  <a:moveTo>
                    <a:pt x="94" y="104"/>
                  </a:moveTo>
                  <a:cubicBezTo>
                    <a:pt x="94" y="110"/>
                    <a:pt x="95" y="115"/>
                    <a:pt x="96" y="119"/>
                  </a:cubicBezTo>
                  <a:cubicBezTo>
                    <a:pt x="98" y="124"/>
                    <a:pt x="100" y="129"/>
                    <a:pt x="103" y="133"/>
                  </a:cubicBezTo>
                  <a:cubicBezTo>
                    <a:pt x="106" y="137"/>
                    <a:pt x="109" y="141"/>
                    <a:pt x="113" y="144"/>
                  </a:cubicBezTo>
                  <a:cubicBezTo>
                    <a:pt x="117" y="147"/>
                    <a:pt x="122" y="149"/>
                    <a:pt x="127" y="151"/>
                  </a:cubicBezTo>
                  <a:cubicBezTo>
                    <a:pt x="131" y="143"/>
                    <a:pt x="137" y="136"/>
                    <a:pt x="144" y="132"/>
                  </a:cubicBezTo>
                  <a:cubicBezTo>
                    <a:pt x="151" y="127"/>
                    <a:pt x="159" y="125"/>
                    <a:pt x="168" y="125"/>
                  </a:cubicBezTo>
                  <a:cubicBezTo>
                    <a:pt x="173" y="125"/>
                    <a:pt x="178" y="126"/>
                    <a:pt x="183" y="127"/>
                  </a:cubicBezTo>
                  <a:cubicBezTo>
                    <a:pt x="185" y="124"/>
                    <a:pt x="186" y="120"/>
                    <a:pt x="187" y="116"/>
                  </a:cubicBezTo>
                  <a:cubicBezTo>
                    <a:pt x="188" y="112"/>
                    <a:pt x="188" y="108"/>
                    <a:pt x="188" y="104"/>
                  </a:cubicBezTo>
                  <a:cubicBezTo>
                    <a:pt x="188" y="97"/>
                    <a:pt x="187" y="91"/>
                    <a:pt x="184" y="85"/>
                  </a:cubicBezTo>
                  <a:cubicBezTo>
                    <a:pt x="182" y="79"/>
                    <a:pt x="178" y="73"/>
                    <a:pt x="173" y="68"/>
                  </a:cubicBezTo>
                  <a:cubicBezTo>
                    <a:pt x="173" y="68"/>
                    <a:pt x="173" y="68"/>
                    <a:pt x="173" y="68"/>
                  </a:cubicBezTo>
                  <a:cubicBezTo>
                    <a:pt x="170" y="66"/>
                    <a:pt x="168" y="64"/>
                    <a:pt x="165" y="63"/>
                  </a:cubicBezTo>
                  <a:cubicBezTo>
                    <a:pt x="163" y="61"/>
                    <a:pt x="160" y="60"/>
                    <a:pt x="157" y="59"/>
                  </a:cubicBezTo>
                  <a:cubicBezTo>
                    <a:pt x="157" y="59"/>
                    <a:pt x="157" y="59"/>
                    <a:pt x="157" y="59"/>
                  </a:cubicBezTo>
                  <a:cubicBezTo>
                    <a:pt x="152" y="57"/>
                    <a:pt x="147" y="56"/>
                    <a:pt x="141" y="56"/>
                  </a:cubicBezTo>
                  <a:cubicBezTo>
                    <a:pt x="135" y="56"/>
                    <a:pt x="129" y="57"/>
                    <a:pt x="123" y="60"/>
                  </a:cubicBezTo>
                  <a:cubicBezTo>
                    <a:pt x="117" y="62"/>
                    <a:pt x="112" y="66"/>
                    <a:pt x="108" y="70"/>
                  </a:cubicBezTo>
                  <a:cubicBezTo>
                    <a:pt x="104" y="74"/>
                    <a:pt x="100" y="80"/>
                    <a:pt x="98" y="85"/>
                  </a:cubicBezTo>
                  <a:cubicBezTo>
                    <a:pt x="95" y="91"/>
                    <a:pt x="94" y="98"/>
                    <a:pt x="94" y="104"/>
                  </a:cubicBezTo>
                  <a:close/>
                  <a:moveTo>
                    <a:pt x="168" y="208"/>
                  </a:moveTo>
                  <a:cubicBezTo>
                    <a:pt x="173" y="208"/>
                    <a:pt x="177" y="207"/>
                    <a:pt x="181" y="206"/>
                  </a:cubicBezTo>
                  <a:cubicBezTo>
                    <a:pt x="185" y="204"/>
                    <a:pt x="189" y="201"/>
                    <a:pt x="192" y="198"/>
                  </a:cubicBezTo>
                  <a:cubicBezTo>
                    <a:pt x="195" y="195"/>
                    <a:pt x="197" y="191"/>
                    <a:pt x="199" y="187"/>
                  </a:cubicBezTo>
                  <a:cubicBezTo>
                    <a:pt x="201" y="183"/>
                    <a:pt x="202" y="178"/>
                    <a:pt x="202" y="174"/>
                  </a:cubicBezTo>
                  <a:cubicBezTo>
                    <a:pt x="202" y="169"/>
                    <a:pt x="201" y="164"/>
                    <a:pt x="199" y="160"/>
                  </a:cubicBezTo>
                  <a:cubicBezTo>
                    <a:pt x="197" y="156"/>
                    <a:pt x="195" y="152"/>
                    <a:pt x="192" y="149"/>
                  </a:cubicBezTo>
                  <a:cubicBezTo>
                    <a:pt x="189" y="146"/>
                    <a:pt x="185" y="143"/>
                    <a:pt x="181" y="142"/>
                  </a:cubicBezTo>
                  <a:cubicBezTo>
                    <a:pt x="176" y="140"/>
                    <a:pt x="172" y="139"/>
                    <a:pt x="167" y="139"/>
                  </a:cubicBezTo>
                  <a:cubicBezTo>
                    <a:pt x="163" y="139"/>
                    <a:pt x="158" y="140"/>
                    <a:pt x="154" y="142"/>
                  </a:cubicBezTo>
                  <a:cubicBezTo>
                    <a:pt x="150" y="144"/>
                    <a:pt x="147" y="146"/>
                    <a:pt x="144" y="150"/>
                  </a:cubicBezTo>
                  <a:cubicBezTo>
                    <a:pt x="141" y="153"/>
                    <a:pt x="139" y="156"/>
                    <a:pt x="137" y="161"/>
                  </a:cubicBezTo>
                  <a:cubicBezTo>
                    <a:pt x="135" y="165"/>
                    <a:pt x="134" y="169"/>
                    <a:pt x="134" y="174"/>
                  </a:cubicBezTo>
                  <a:cubicBezTo>
                    <a:pt x="134" y="178"/>
                    <a:pt x="135" y="183"/>
                    <a:pt x="137" y="187"/>
                  </a:cubicBezTo>
                  <a:cubicBezTo>
                    <a:pt x="139" y="191"/>
                    <a:pt x="141" y="195"/>
                    <a:pt x="144" y="198"/>
                  </a:cubicBezTo>
                  <a:cubicBezTo>
                    <a:pt x="147" y="201"/>
                    <a:pt x="151" y="204"/>
                    <a:pt x="155" y="206"/>
                  </a:cubicBezTo>
                  <a:cubicBezTo>
                    <a:pt x="159" y="207"/>
                    <a:pt x="164" y="208"/>
                    <a:pt x="168" y="208"/>
                  </a:cubicBezTo>
                  <a:close/>
                </a:path>
              </a:pathLst>
            </a:custGeom>
            <a:solidFill>
              <a:schemeClr val="accent1"/>
            </a:solidFill>
            <a:ln>
              <a:noFill/>
            </a:ln>
          </p:spPr>
          <p:txBody>
            <a:bodyPr vert="horz" wrap="square" lIns="87833" tIns="43916" rIns="87833" bIns="43916"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27"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Tree>
    <p:extLst>
      <p:ext uri="{BB962C8B-B14F-4D97-AF65-F5344CB8AC3E}">
        <p14:creationId xmlns:p14="http://schemas.microsoft.com/office/powerpoint/2010/main" val="3083155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834" y="3353240"/>
            <a:ext cx="12189406" cy="3504274"/>
            <a:chOff x="882" y="3419476"/>
            <a:chExt cx="12435593" cy="3575049"/>
          </a:xfrm>
        </p:grpSpPr>
        <p:sp>
          <p:nvSpPr>
            <p:cNvPr id="43" name="Rectangle 42"/>
            <p:cNvSpPr/>
            <p:nvPr/>
          </p:nvSpPr>
          <p:spPr bwMode="auto">
            <a:xfrm>
              <a:off x="882" y="3419476"/>
              <a:ext cx="12435593" cy="35750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Title 1"/>
            <p:cNvSpPr txBox="1">
              <a:spLocks/>
            </p:cNvSpPr>
            <p:nvPr/>
          </p:nvSpPr>
          <p:spPr>
            <a:xfrm>
              <a:off x="274290" y="4108921"/>
              <a:ext cx="4306125" cy="917575"/>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w="3175">
                  <a:noFill/>
                </a:ln>
                <a:solidFill>
                  <a:srgbClr val="FFFFFF"/>
                </a:solidFill>
                <a:effectLst/>
                <a:uLnTx/>
                <a:uFillTx/>
                <a:latin typeface="Segoe UI Light"/>
                <a:ea typeface="+mn-ea"/>
                <a:cs typeface="Segoe UI" pitchFamily="34" charset="0"/>
              </a:endParaRPr>
            </a:p>
          </p:txBody>
        </p:sp>
        <p:sp>
          <p:nvSpPr>
            <p:cNvPr id="45" name="Rectangle 44"/>
            <p:cNvSpPr/>
            <p:nvPr/>
          </p:nvSpPr>
          <p:spPr>
            <a:xfrm>
              <a:off x="364516" y="4932323"/>
              <a:ext cx="3649975" cy="478444"/>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Simplifies Collaboration</a:t>
              </a:r>
            </a:p>
          </p:txBody>
        </p:sp>
        <p:sp>
          <p:nvSpPr>
            <p:cNvPr id="52" name="Rectangle 51"/>
            <p:cNvSpPr/>
            <p:nvPr/>
          </p:nvSpPr>
          <p:spPr>
            <a:xfrm>
              <a:off x="355427" y="3779925"/>
              <a:ext cx="1048391" cy="478444"/>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Today</a:t>
              </a:r>
            </a:p>
          </p:txBody>
        </p:sp>
      </p:grpSp>
      <p:sp>
        <p:nvSpPr>
          <p:cNvPr id="132" name="Rectangle 131"/>
          <p:cNvSpPr/>
          <p:nvPr/>
        </p:nvSpPr>
        <p:spPr>
          <a:xfrm>
            <a:off x="5082000" y="738937"/>
            <a:ext cx="6625795" cy="2130764"/>
          </a:xfrm>
          <a:prstGeom prst="rect">
            <a:avLst/>
          </a:prstGeom>
        </p:spPr>
        <p:txBody>
          <a:bodyPr numCol="2" spcCol="365760">
            <a:noAutofit/>
          </a:bodyPr>
          <a:lstStyle/>
          <a:p>
            <a:pPr marL="0" marR="0" lvl="0" indent="0" algn="l" defTabSz="914192" rtl="0" eaLnBrk="1" fontAlgn="auto" latinLnBrk="0" hangingPunct="1">
              <a:lnSpc>
                <a:spcPct val="90000"/>
              </a:lnSpc>
              <a:spcBef>
                <a:spcPts val="0"/>
              </a:spcBef>
              <a:spcAft>
                <a:spcPts val="2353"/>
              </a:spcAft>
              <a:buClrTx/>
              <a:buSzTx/>
              <a:buFontTx/>
              <a:buNone/>
              <a:tabLst/>
              <a:defRPr/>
            </a:pPr>
            <a:r>
              <a:rPr kumimoji="0" lang="en-US" sz="1567" b="0" i="0" u="none" strike="noStrike" kern="1200" cap="none" spc="0" normalizeH="0" baseline="0" noProof="0" dirty="0">
                <a:ln>
                  <a:noFill/>
                </a:ln>
                <a:solidFill>
                  <a:srgbClr val="161616"/>
                </a:solidFill>
                <a:effectLst/>
                <a:uLnTx/>
                <a:uFillTx/>
                <a:latin typeface="Segoe UI"/>
                <a:ea typeface="+mn-ea"/>
                <a:cs typeface="+mn-cs"/>
              </a:rPr>
              <a:t>Request distribution list (DL) for messaging </a:t>
            </a:r>
          </a:p>
          <a:p>
            <a:pPr marL="0" marR="0" lvl="0" indent="0" algn="l" defTabSz="914192" rtl="0" eaLnBrk="1" fontAlgn="auto" latinLnBrk="0" hangingPunct="1">
              <a:lnSpc>
                <a:spcPct val="90000"/>
              </a:lnSpc>
              <a:spcBef>
                <a:spcPts val="0"/>
              </a:spcBef>
              <a:spcAft>
                <a:spcPts val="2353"/>
              </a:spcAft>
              <a:buClrTx/>
              <a:buSzTx/>
              <a:buFontTx/>
              <a:buNone/>
              <a:tabLst/>
              <a:defRPr/>
            </a:pPr>
            <a:r>
              <a:rPr kumimoji="0" lang="en-US" sz="1567" b="0" i="0" u="none" strike="noStrike" kern="1200" cap="none" spc="0" normalizeH="0" baseline="0" noProof="0" dirty="0">
                <a:ln>
                  <a:noFill/>
                </a:ln>
                <a:solidFill>
                  <a:srgbClr val="161616"/>
                </a:solidFill>
                <a:effectLst/>
                <a:uLnTx/>
                <a:uFillTx/>
                <a:latin typeface="Segoe UI"/>
                <a:ea typeface="+mn-ea"/>
                <a:cs typeface="+mn-cs"/>
              </a:rPr>
              <a:t>Get SharePoint Site for files</a:t>
            </a:r>
          </a:p>
          <a:p>
            <a:pPr marL="0" marR="0" lvl="0" indent="0" algn="l" defTabSz="914192" rtl="0" eaLnBrk="1" fontAlgn="auto" latinLnBrk="0" hangingPunct="1">
              <a:lnSpc>
                <a:spcPct val="90000"/>
              </a:lnSpc>
              <a:spcBef>
                <a:spcPts val="0"/>
              </a:spcBef>
              <a:spcAft>
                <a:spcPts val="2353"/>
              </a:spcAft>
              <a:buClrTx/>
              <a:buSzTx/>
              <a:buFontTx/>
              <a:buNone/>
              <a:tabLst/>
              <a:defRPr/>
            </a:pPr>
            <a:r>
              <a:rPr kumimoji="0" lang="en-US" sz="1567" b="0" i="0" u="none" strike="noStrike" kern="1200" cap="none" spc="0" normalizeH="0" baseline="0" noProof="0" dirty="0">
                <a:ln>
                  <a:noFill/>
                </a:ln>
                <a:solidFill>
                  <a:srgbClr val="161616"/>
                </a:solidFill>
                <a:effectLst/>
                <a:uLnTx/>
                <a:uFillTx/>
                <a:latin typeface="Segoe UI"/>
                <a:ea typeface="+mn-ea"/>
                <a:cs typeface="+mn-cs"/>
              </a:rPr>
              <a:t>Create project plan</a:t>
            </a:r>
          </a:p>
          <a:p>
            <a:pPr marL="0" marR="0" lvl="0" indent="0" algn="l" defTabSz="914192" rtl="0" eaLnBrk="1" fontAlgn="auto" latinLnBrk="0" hangingPunct="1">
              <a:lnSpc>
                <a:spcPct val="90000"/>
              </a:lnSpc>
              <a:spcBef>
                <a:spcPts val="0"/>
              </a:spcBef>
              <a:spcAft>
                <a:spcPts val="2353"/>
              </a:spcAft>
              <a:buClrTx/>
              <a:buSzTx/>
              <a:buFontTx/>
              <a:buNone/>
              <a:tabLst/>
              <a:defRPr/>
            </a:pPr>
            <a:r>
              <a:rPr kumimoji="0" lang="en-US" sz="1567" b="0" i="0" u="none" strike="noStrike" kern="1200" cap="none" spc="0" normalizeH="0" baseline="0" noProof="0" dirty="0">
                <a:ln>
                  <a:noFill/>
                </a:ln>
                <a:solidFill>
                  <a:srgbClr val="161616"/>
                </a:solidFill>
                <a:effectLst/>
                <a:uLnTx/>
                <a:uFillTx/>
                <a:latin typeface="Segoe UI"/>
                <a:ea typeface="+mn-ea"/>
                <a:cs typeface="+mn-cs"/>
              </a:rPr>
              <a:t>Manually manage permissions               on content</a:t>
            </a:r>
          </a:p>
          <a:p>
            <a:pPr marL="0" marR="0" lvl="0" indent="0" algn="l" defTabSz="914192" rtl="0" eaLnBrk="1" fontAlgn="auto" latinLnBrk="0" hangingPunct="1">
              <a:lnSpc>
                <a:spcPct val="90000"/>
              </a:lnSpc>
              <a:spcBef>
                <a:spcPts val="0"/>
              </a:spcBef>
              <a:spcAft>
                <a:spcPts val="2353"/>
              </a:spcAft>
              <a:buClrTx/>
              <a:buSzTx/>
              <a:buFontTx/>
              <a:buNone/>
              <a:tabLst/>
              <a:defRPr/>
            </a:pPr>
            <a:r>
              <a:rPr kumimoji="0" lang="en-US" sz="1567" b="0" i="0" u="none" strike="noStrike" kern="1200" cap="none" spc="0" normalizeH="0" baseline="0" noProof="0" dirty="0">
                <a:ln>
                  <a:noFill/>
                </a:ln>
                <a:solidFill>
                  <a:srgbClr val="161616"/>
                </a:solidFill>
                <a:effectLst/>
                <a:uLnTx/>
                <a:uFillTx/>
                <a:latin typeface="Segoe UI"/>
                <a:ea typeface="+mn-ea"/>
                <a:cs typeface="+mn-cs"/>
              </a:rPr>
              <a:t>Ramp up new team members based on previous group discussions </a:t>
            </a:r>
          </a:p>
          <a:p>
            <a:pPr marL="0" marR="0" lvl="0" indent="0" algn="l" defTabSz="914192" rtl="0" eaLnBrk="1" fontAlgn="auto" latinLnBrk="0" hangingPunct="1">
              <a:lnSpc>
                <a:spcPct val="90000"/>
              </a:lnSpc>
              <a:spcBef>
                <a:spcPts val="0"/>
              </a:spcBef>
              <a:spcAft>
                <a:spcPts val="2353"/>
              </a:spcAft>
              <a:buClrTx/>
              <a:buSzTx/>
              <a:buFontTx/>
              <a:buNone/>
              <a:tabLst/>
              <a:defRPr/>
            </a:pPr>
            <a:r>
              <a:rPr kumimoji="0" lang="en-US" sz="1567" b="0" i="0" u="none" strike="noStrike" kern="1200" cap="none" spc="0" normalizeH="0" baseline="0" noProof="0" dirty="0">
                <a:ln>
                  <a:noFill/>
                </a:ln>
                <a:solidFill>
                  <a:srgbClr val="161616"/>
                </a:solidFill>
                <a:effectLst/>
                <a:uLnTx/>
                <a:uFillTx/>
                <a:latin typeface="Segoe UI"/>
                <a:ea typeface="+mn-ea"/>
                <a:cs typeface="+mn-cs"/>
              </a:rPr>
              <a:t>Apply &amp; manage policies on content</a:t>
            </a:r>
          </a:p>
          <a:p>
            <a:pPr marL="0" marR="0" lvl="0" indent="0" algn="l" defTabSz="914192" rtl="0" eaLnBrk="1" fontAlgn="auto" latinLnBrk="0" hangingPunct="1">
              <a:lnSpc>
                <a:spcPct val="90000"/>
              </a:lnSpc>
              <a:spcBef>
                <a:spcPts val="0"/>
              </a:spcBef>
              <a:spcAft>
                <a:spcPts val="2353"/>
              </a:spcAft>
              <a:buClrTx/>
              <a:buSzTx/>
              <a:buFontTx/>
              <a:buNone/>
              <a:tabLst/>
              <a:defRPr/>
            </a:pPr>
            <a:r>
              <a:rPr kumimoji="0" lang="en-US" sz="1567" b="0" i="0" u="none" strike="noStrike" kern="1200" cap="none" spc="0" normalizeH="0" baseline="0" noProof="0" dirty="0">
                <a:ln>
                  <a:noFill/>
                </a:ln>
                <a:solidFill>
                  <a:srgbClr val="161616"/>
                </a:solidFill>
                <a:effectLst/>
                <a:uLnTx/>
                <a:uFillTx/>
                <a:latin typeface="Segoe UI"/>
                <a:ea typeface="+mn-ea"/>
                <a:cs typeface="+mn-cs"/>
              </a:rPr>
              <a:t>Manually manage membership and access on distribution list (DL)</a:t>
            </a:r>
          </a:p>
        </p:txBody>
      </p:sp>
      <p:grpSp>
        <p:nvGrpSpPr>
          <p:cNvPr id="11" name="Group 10"/>
          <p:cNvGrpSpPr/>
          <p:nvPr/>
        </p:nvGrpSpPr>
        <p:grpSpPr>
          <a:xfrm>
            <a:off x="4953721" y="832861"/>
            <a:ext cx="141292" cy="1664134"/>
            <a:chOff x="4923454" y="1035613"/>
            <a:chExt cx="144146" cy="1697744"/>
          </a:xfrm>
        </p:grpSpPr>
        <p:grpSp>
          <p:nvGrpSpPr>
            <p:cNvPr id="135" name="Group 134"/>
            <p:cNvGrpSpPr/>
            <p:nvPr/>
          </p:nvGrpSpPr>
          <p:grpSpPr>
            <a:xfrm>
              <a:off x="4923454" y="1035613"/>
              <a:ext cx="144146" cy="128024"/>
              <a:chOff x="5711826" y="1292225"/>
              <a:chExt cx="241300" cy="214312"/>
            </a:xfrm>
          </p:grpSpPr>
          <p:sp>
            <p:nvSpPr>
              <p:cNvPr id="137" name="Freeform 263"/>
              <p:cNvSpPr>
                <a:spLocks/>
              </p:cNvSpPr>
              <p:nvPr/>
            </p:nvSpPr>
            <p:spPr bwMode="auto">
              <a:xfrm>
                <a:off x="5711826" y="1314450"/>
                <a:ext cx="219075" cy="192087"/>
              </a:xfrm>
              <a:custGeom>
                <a:avLst/>
                <a:gdLst>
                  <a:gd name="T0" fmla="*/ 51 w 58"/>
                  <a:gd name="T1" fmla="*/ 51 h 51"/>
                  <a:gd name="T2" fmla="*/ 7 w 58"/>
                  <a:gd name="T3" fmla="*/ 51 h 51"/>
                  <a:gd name="T4" fmla="*/ 0 w 58"/>
                  <a:gd name="T5" fmla="*/ 44 h 51"/>
                  <a:gd name="T6" fmla="*/ 0 w 58"/>
                  <a:gd name="T7" fmla="*/ 6 h 51"/>
                  <a:gd name="T8" fmla="*/ 7 w 58"/>
                  <a:gd name="T9" fmla="*/ 0 h 51"/>
                  <a:gd name="T10" fmla="*/ 39 w 58"/>
                  <a:gd name="T11" fmla="*/ 0 h 51"/>
                  <a:gd name="T12" fmla="*/ 39 w 58"/>
                  <a:gd name="T13" fmla="*/ 6 h 51"/>
                  <a:gd name="T14" fmla="*/ 7 w 58"/>
                  <a:gd name="T15" fmla="*/ 6 h 51"/>
                  <a:gd name="T16" fmla="*/ 7 w 58"/>
                  <a:gd name="T17" fmla="*/ 44 h 51"/>
                  <a:gd name="T18" fmla="*/ 51 w 58"/>
                  <a:gd name="T19" fmla="*/ 44 h 51"/>
                  <a:gd name="T20" fmla="*/ 51 w 58"/>
                  <a:gd name="T21" fmla="*/ 28 h 51"/>
                  <a:gd name="T22" fmla="*/ 58 w 58"/>
                  <a:gd name="T23" fmla="*/ 28 h 51"/>
                  <a:gd name="T24" fmla="*/ 58 w 58"/>
                  <a:gd name="T25" fmla="*/ 44 h 51"/>
                  <a:gd name="T26" fmla="*/ 51 w 58"/>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1">
                    <a:moveTo>
                      <a:pt x="51" y="51"/>
                    </a:moveTo>
                    <a:cubicBezTo>
                      <a:pt x="7" y="51"/>
                      <a:pt x="7" y="51"/>
                      <a:pt x="7" y="51"/>
                    </a:cubicBezTo>
                    <a:cubicBezTo>
                      <a:pt x="3" y="51"/>
                      <a:pt x="0" y="48"/>
                      <a:pt x="0" y="44"/>
                    </a:cubicBezTo>
                    <a:cubicBezTo>
                      <a:pt x="0" y="6"/>
                      <a:pt x="0" y="6"/>
                      <a:pt x="0" y="6"/>
                    </a:cubicBezTo>
                    <a:cubicBezTo>
                      <a:pt x="0" y="3"/>
                      <a:pt x="3" y="0"/>
                      <a:pt x="7" y="0"/>
                    </a:cubicBezTo>
                    <a:cubicBezTo>
                      <a:pt x="39" y="0"/>
                      <a:pt x="39" y="0"/>
                      <a:pt x="39" y="0"/>
                    </a:cubicBezTo>
                    <a:cubicBezTo>
                      <a:pt x="39" y="6"/>
                      <a:pt x="39" y="6"/>
                      <a:pt x="39" y="6"/>
                    </a:cubicBezTo>
                    <a:cubicBezTo>
                      <a:pt x="7" y="6"/>
                      <a:pt x="7" y="6"/>
                      <a:pt x="7" y="6"/>
                    </a:cubicBezTo>
                    <a:cubicBezTo>
                      <a:pt x="7" y="44"/>
                      <a:pt x="7" y="44"/>
                      <a:pt x="7" y="44"/>
                    </a:cubicBezTo>
                    <a:cubicBezTo>
                      <a:pt x="51" y="44"/>
                      <a:pt x="51" y="44"/>
                      <a:pt x="51" y="44"/>
                    </a:cubicBezTo>
                    <a:cubicBezTo>
                      <a:pt x="51" y="28"/>
                      <a:pt x="51" y="28"/>
                      <a:pt x="51" y="28"/>
                    </a:cubicBezTo>
                    <a:cubicBezTo>
                      <a:pt x="58" y="28"/>
                      <a:pt x="58" y="28"/>
                      <a:pt x="58" y="28"/>
                    </a:cubicBezTo>
                    <a:cubicBezTo>
                      <a:pt x="58" y="44"/>
                      <a:pt x="58" y="44"/>
                      <a:pt x="58" y="44"/>
                    </a:cubicBezTo>
                    <a:cubicBezTo>
                      <a:pt x="58" y="48"/>
                      <a:pt x="55" y="51"/>
                      <a:pt x="51" y="51"/>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sp>
            <p:nvSpPr>
              <p:cNvPr id="139" name="Freeform 264"/>
              <p:cNvSpPr>
                <a:spLocks/>
              </p:cNvSpPr>
              <p:nvPr/>
            </p:nvSpPr>
            <p:spPr bwMode="auto">
              <a:xfrm>
                <a:off x="5761038" y="1292225"/>
                <a:ext cx="192088" cy="161925"/>
              </a:xfrm>
              <a:custGeom>
                <a:avLst/>
                <a:gdLst>
                  <a:gd name="T0" fmla="*/ 38 w 121"/>
                  <a:gd name="T1" fmla="*/ 102 h 102"/>
                  <a:gd name="T2" fmla="*/ 0 w 121"/>
                  <a:gd name="T3" fmla="*/ 67 h 102"/>
                  <a:gd name="T4" fmla="*/ 14 w 121"/>
                  <a:gd name="T5" fmla="*/ 52 h 102"/>
                  <a:gd name="T6" fmla="*/ 38 w 121"/>
                  <a:gd name="T7" fmla="*/ 76 h 102"/>
                  <a:gd name="T8" fmla="*/ 107 w 121"/>
                  <a:gd name="T9" fmla="*/ 0 h 102"/>
                  <a:gd name="T10" fmla="*/ 121 w 121"/>
                  <a:gd name="T11" fmla="*/ 12 h 102"/>
                  <a:gd name="T12" fmla="*/ 38 w 12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121" h="102">
                    <a:moveTo>
                      <a:pt x="38" y="102"/>
                    </a:moveTo>
                    <a:lnTo>
                      <a:pt x="0" y="67"/>
                    </a:lnTo>
                    <a:lnTo>
                      <a:pt x="14" y="52"/>
                    </a:lnTo>
                    <a:lnTo>
                      <a:pt x="38" y="76"/>
                    </a:lnTo>
                    <a:lnTo>
                      <a:pt x="107" y="0"/>
                    </a:lnTo>
                    <a:lnTo>
                      <a:pt x="121" y="12"/>
                    </a:lnTo>
                    <a:lnTo>
                      <a:pt x="38" y="102"/>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grpSp>
        <p:grpSp>
          <p:nvGrpSpPr>
            <p:cNvPr id="147" name="Group 146"/>
            <p:cNvGrpSpPr/>
            <p:nvPr/>
          </p:nvGrpSpPr>
          <p:grpSpPr>
            <a:xfrm>
              <a:off x="4923454" y="1558853"/>
              <a:ext cx="144146" cy="128024"/>
              <a:chOff x="5711826" y="1292225"/>
              <a:chExt cx="241300" cy="214312"/>
            </a:xfrm>
          </p:grpSpPr>
          <p:sp>
            <p:nvSpPr>
              <p:cNvPr id="148" name="Freeform 263"/>
              <p:cNvSpPr>
                <a:spLocks/>
              </p:cNvSpPr>
              <p:nvPr/>
            </p:nvSpPr>
            <p:spPr bwMode="auto">
              <a:xfrm>
                <a:off x="5711826" y="1314450"/>
                <a:ext cx="219075" cy="192087"/>
              </a:xfrm>
              <a:custGeom>
                <a:avLst/>
                <a:gdLst>
                  <a:gd name="T0" fmla="*/ 51 w 58"/>
                  <a:gd name="T1" fmla="*/ 51 h 51"/>
                  <a:gd name="T2" fmla="*/ 7 w 58"/>
                  <a:gd name="T3" fmla="*/ 51 h 51"/>
                  <a:gd name="T4" fmla="*/ 0 w 58"/>
                  <a:gd name="T5" fmla="*/ 44 h 51"/>
                  <a:gd name="T6" fmla="*/ 0 w 58"/>
                  <a:gd name="T7" fmla="*/ 6 h 51"/>
                  <a:gd name="T8" fmla="*/ 7 w 58"/>
                  <a:gd name="T9" fmla="*/ 0 h 51"/>
                  <a:gd name="T10" fmla="*/ 39 w 58"/>
                  <a:gd name="T11" fmla="*/ 0 h 51"/>
                  <a:gd name="T12" fmla="*/ 39 w 58"/>
                  <a:gd name="T13" fmla="*/ 6 h 51"/>
                  <a:gd name="T14" fmla="*/ 7 w 58"/>
                  <a:gd name="T15" fmla="*/ 6 h 51"/>
                  <a:gd name="T16" fmla="*/ 7 w 58"/>
                  <a:gd name="T17" fmla="*/ 44 h 51"/>
                  <a:gd name="T18" fmla="*/ 51 w 58"/>
                  <a:gd name="T19" fmla="*/ 44 h 51"/>
                  <a:gd name="T20" fmla="*/ 51 w 58"/>
                  <a:gd name="T21" fmla="*/ 28 h 51"/>
                  <a:gd name="T22" fmla="*/ 58 w 58"/>
                  <a:gd name="T23" fmla="*/ 28 h 51"/>
                  <a:gd name="T24" fmla="*/ 58 w 58"/>
                  <a:gd name="T25" fmla="*/ 44 h 51"/>
                  <a:gd name="T26" fmla="*/ 51 w 58"/>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1">
                    <a:moveTo>
                      <a:pt x="51" y="51"/>
                    </a:moveTo>
                    <a:cubicBezTo>
                      <a:pt x="7" y="51"/>
                      <a:pt x="7" y="51"/>
                      <a:pt x="7" y="51"/>
                    </a:cubicBezTo>
                    <a:cubicBezTo>
                      <a:pt x="3" y="51"/>
                      <a:pt x="0" y="48"/>
                      <a:pt x="0" y="44"/>
                    </a:cubicBezTo>
                    <a:cubicBezTo>
                      <a:pt x="0" y="6"/>
                      <a:pt x="0" y="6"/>
                      <a:pt x="0" y="6"/>
                    </a:cubicBezTo>
                    <a:cubicBezTo>
                      <a:pt x="0" y="3"/>
                      <a:pt x="3" y="0"/>
                      <a:pt x="7" y="0"/>
                    </a:cubicBezTo>
                    <a:cubicBezTo>
                      <a:pt x="39" y="0"/>
                      <a:pt x="39" y="0"/>
                      <a:pt x="39" y="0"/>
                    </a:cubicBezTo>
                    <a:cubicBezTo>
                      <a:pt x="39" y="6"/>
                      <a:pt x="39" y="6"/>
                      <a:pt x="39" y="6"/>
                    </a:cubicBezTo>
                    <a:cubicBezTo>
                      <a:pt x="7" y="6"/>
                      <a:pt x="7" y="6"/>
                      <a:pt x="7" y="6"/>
                    </a:cubicBezTo>
                    <a:cubicBezTo>
                      <a:pt x="7" y="44"/>
                      <a:pt x="7" y="44"/>
                      <a:pt x="7" y="44"/>
                    </a:cubicBezTo>
                    <a:cubicBezTo>
                      <a:pt x="51" y="44"/>
                      <a:pt x="51" y="44"/>
                      <a:pt x="51" y="44"/>
                    </a:cubicBezTo>
                    <a:cubicBezTo>
                      <a:pt x="51" y="28"/>
                      <a:pt x="51" y="28"/>
                      <a:pt x="51" y="28"/>
                    </a:cubicBezTo>
                    <a:cubicBezTo>
                      <a:pt x="58" y="28"/>
                      <a:pt x="58" y="28"/>
                      <a:pt x="58" y="28"/>
                    </a:cubicBezTo>
                    <a:cubicBezTo>
                      <a:pt x="58" y="44"/>
                      <a:pt x="58" y="44"/>
                      <a:pt x="58" y="44"/>
                    </a:cubicBezTo>
                    <a:cubicBezTo>
                      <a:pt x="58" y="48"/>
                      <a:pt x="55" y="51"/>
                      <a:pt x="51" y="51"/>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sp>
            <p:nvSpPr>
              <p:cNvPr id="149" name="Freeform 264"/>
              <p:cNvSpPr>
                <a:spLocks/>
              </p:cNvSpPr>
              <p:nvPr/>
            </p:nvSpPr>
            <p:spPr bwMode="auto">
              <a:xfrm>
                <a:off x="5761038" y="1292225"/>
                <a:ext cx="192088" cy="161925"/>
              </a:xfrm>
              <a:custGeom>
                <a:avLst/>
                <a:gdLst>
                  <a:gd name="T0" fmla="*/ 38 w 121"/>
                  <a:gd name="T1" fmla="*/ 102 h 102"/>
                  <a:gd name="T2" fmla="*/ 0 w 121"/>
                  <a:gd name="T3" fmla="*/ 67 h 102"/>
                  <a:gd name="T4" fmla="*/ 14 w 121"/>
                  <a:gd name="T5" fmla="*/ 52 h 102"/>
                  <a:gd name="T6" fmla="*/ 38 w 121"/>
                  <a:gd name="T7" fmla="*/ 76 h 102"/>
                  <a:gd name="T8" fmla="*/ 107 w 121"/>
                  <a:gd name="T9" fmla="*/ 0 h 102"/>
                  <a:gd name="T10" fmla="*/ 121 w 121"/>
                  <a:gd name="T11" fmla="*/ 12 h 102"/>
                  <a:gd name="T12" fmla="*/ 38 w 12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121" h="102">
                    <a:moveTo>
                      <a:pt x="38" y="102"/>
                    </a:moveTo>
                    <a:lnTo>
                      <a:pt x="0" y="67"/>
                    </a:lnTo>
                    <a:lnTo>
                      <a:pt x="14" y="52"/>
                    </a:lnTo>
                    <a:lnTo>
                      <a:pt x="38" y="76"/>
                    </a:lnTo>
                    <a:lnTo>
                      <a:pt x="107" y="0"/>
                    </a:lnTo>
                    <a:lnTo>
                      <a:pt x="121" y="12"/>
                    </a:lnTo>
                    <a:lnTo>
                      <a:pt x="38" y="102"/>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grpSp>
        <p:grpSp>
          <p:nvGrpSpPr>
            <p:cNvPr id="150" name="Group 149"/>
            <p:cNvGrpSpPr/>
            <p:nvPr/>
          </p:nvGrpSpPr>
          <p:grpSpPr>
            <a:xfrm>
              <a:off x="4923454" y="2082093"/>
              <a:ext cx="144146" cy="128024"/>
              <a:chOff x="5711826" y="1292225"/>
              <a:chExt cx="241300" cy="214312"/>
            </a:xfrm>
          </p:grpSpPr>
          <p:sp>
            <p:nvSpPr>
              <p:cNvPr id="151" name="Freeform 263"/>
              <p:cNvSpPr>
                <a:spLocks/>
              </p:cNvSpPr>
              <p:nvPr/>
            </p:nvSpPr>
            <p:spPr bwMode="auto">
              <a:xfrm>
                <a:off x="5711826" y="1314450"/>
                <a:ext cx="219075" cy="192087"/>
              </a:xfrm>
              <a:custGeom>
                <a:avLst/>
                <a:gdLst>
                  <a:gd name="T0" fmla="*/ 51 w 58"/>
                  <a:gd name="T1" fmla="*/ 51 h 51"/>
                  <a:gd name="T2" fmla="*/ 7 w 58"/>
                  <a:gd name="T3" fmla="*/ 51 h 51"/>
                  <a:gd name="T4" fmla="*/ 0 w 58"/>
                  <a:gd name="T5" fmla="*/ 44 h 51"/>
                  <a:gd name="T6" fmla="*/ 0 w 58"/>
                  <a:gd name="T7" fmla="*/ 6 h 51"/>
                  <a:gd name="T8" fmla="*/ 7 w 58"/>
                  <a:gd name="T9" fmla="*/ 0 h 51"/>
                  <a:gd name="T10" fmla="*/ 39 w 58"/>
                  <a:gd name="T11" fmla="*/ 0 h 51"/>
                  <a:gd name="T12" fmla="*/ 39 w 58"/>
                  <a:gd name="T13" fmla="*/ 6 h 51"/>
                  <a:gd name="T14" fmla="*/ 7 w 58"/>
                  <a:gd name="T15" fmla="*/ 6 h 51"/>
                  <a:gd name="T16" fmla="*/ 7 w 58"/>
                  <a:gd name="T17" fmla="*/ 44 h 51"/>
                  <a:gd name="T18" fmla="*/ 51 w 58"/>
                  <a:gd name="T19" fmla="*/ 44 h 51"/>
                  <a:gd name="T20" fmla="*/ 51 w 58"/>
                  <a:gd name="T21" fmla="*/ 28 h 51"/>
                  <a:gd name="T22" fmla="*/ 58 w 58"/>
                  <a:gd name="T23" fmla="*/ 28 h 51"/>
                  <a:gd name="T24" fmla="*/ 58 w 58"/>
                  <a:gd name="T25" fmla="*/ 44 h 51"/>
                  <a:gd name="T26" fmla="*/ 51 w 58"/>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1">
                    <a:moveTo>
                      <a:pt x="51" y="51"/>
                    </a:moveTo>
                    <a:cubicBezTo>
                      <a:pt x="7" y="51"/>
                      <a:pt x="7" y="51"/>
                      <a:pt x="7" y="51"/>
                    </a:cubicBezTo>
                    <a:cubicBezTo>
                      <a:pt x="3" y="51"/>
                      <a:pt x="0" y="48"/>
                      <a:pt x="0" y="44"/>
                    </a:cubicBezTo>
                    <a:cubicBezTo>
                      <a:pt x="0" y="6"/>
                      <a:pt x="0" y="6"/>
                      <a:pt x="0" y="6"/>
                    </a:cubicBezTo>
                    <a:cubicBezTo>
                      <a:pt x="0" y="3"/>
                      <a:pt x="3" y="0"/>
                      <a:pt x="7" y="0"/>
                    </a:cubicBezTo>
                    <a:cubicBezTo>
                      <a:pt x="39" y="0"/>
                      <a:pt x="39" y="0"/>
                      <a:pt x="39" y="0"/>
                    </a:cubicBezTo>
                    <a:cubicBezTo>
                      <a:pt x="39" y="6"/>
                      <a:pt x="39" y="6"/>
                      <a:pt x="39" y="6"/>
                    </a:cubicBezTo>
                    <a:cubicBezTo>
                      <a:pt x="7" y="6"/>
                      <a:pt x="7" y="6"/>
                      <a:pt x="7" y="6"/>
                    </a:cubicBezTo>
                    <a:cubicBezTo>
                      <a:pt x="7" y="44"/>
                      <a:pt x="7" y="44"/>
                      <a:pt x="7" y="44"/>
                    </a:cubicBezTo>
                    <a:cubicBezTo>
                      <a:pt x="51" y="44"/>
                      <a:pt x="51" y="44"/>
                      <a:pt x="51" y="44"/>
                    </a:cubicBezTo>
                    <a:cubicBezTo>
                      <a:pt x="51" y="28"/>
                      <a:pt x="51" y="28"/>
                      <a:pt x="51" y="28"/>
                    </a:cubicBezTo>
                    <a:cubicBezTo>
                      <a:pt x="58" y="28"/>
                      <a:pt x="58" y="28"/>
                      <a:pt x="58" y="28"/>
                    </a:cubicBezTo>
                    <a:cubicBezTo>
                      <a:pt x="58" y="44"/>
                      <a:pt x="58" y="44"/>
                      <a:pt x="58" y="44"/>
                    </a:cubicBezTo>
                    <a:cubicBezTo>
                      <a:pt x="58" y="48"/>
                      <a:pt x="55" y="51"/>
                      <a:pt x="51" y="51"/>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sp>
            <p:nvSpPr>
              <p:cNvPr id="152" name="Freeform 264"/>
              <p:cNvSpPr>
                <a:spLocks/>
              </p:cNvSpPr>
              <p:nvPr/>
            </p:nvSpPr>
            <p:spPr bwMode="auto">
              <a:xfrm>
                <a:off x="5761038" y="1292225"/>
                <a:ext cx="192088" cy="161925"/>
              </a:xfrm>
              <a:custGeom>
                <a:avLst/>
                <a:gdLst>
                  <a:gd name="T0" fmla="*/ 38 w 121"/>
                  <a:gd name="T1" fmla="*/ 102 h 102"/>
                  <a:gd name="T2" fmla="*/ 0 w 121"/>
                  <a:gd name="T3" fmla="*/ 67 h 102"/>
                  <a:gd name="T4" fmla="*/ 14 w 121"/>
                  <a:gd name="T5" fmla="*/ 52 h 102"/>
                  <a:gd name="T6" fmla="*/ 38 w 121"/>
                  <a:gd name="T7" fmla="*/ 76 h 102"/>
                  <a:gd name="T8" fmla="*/ 107 w 121"/>
                  <a:gd name="T9" fmla="*/ 0 h 102"/>
                  <a:gd name="T10" fmla="*/ 121 w 121"/>
                  <a:gd name="T11" fmla="*/ 12 h 102"/>
                  <a:gd name="T12" fmla="*/ 38 w 12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121" h="102">
                    <a:moveTo>
                      <a:pt x="38" y="102"/>
                    </a:moveTo>
                    <a:lnTo>
                      <a:pt x="0" y="67"/>
                    </a:lnTo>
                    <a:lnTo>
                      <a:pt x="14" y="52"/>
                    </a:lnTo>
                    <a:lnTo>
                      <a:pt x="38" y="76"/>
                    </a:lnTo>
                    <a:lnTo>
                      <a:pt x="107" y="0"/>
                    </a:lnTo>
                    <a:lnTo>
                      <a:pt x="121" y="12"/>
                    </a:lnTo>
                    <a:lnTo>
                      <a:pt x="38" y="102"/>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grpSp>
        <p:grpSp>
          <p:nvGrpSpPr>
            <p:cNvPr id="153" name="Group 152"/>
            <p:cNvGrpSpPr/>
            <p:nvPr/>
          </p:nvGrpSpPr>
          <p:grpSpPr>
            <a:xfrm>
              <a:off x="4923454" y="2605333"/>
              <a:ext cx="144146" cy="128024"/>
              <a:chOff x="5711826" y="1292225"/>
              <a:chExt cx="241300" cy="214312"/>
            </a:xfrm>
          </p:grpSpPr>
          <p:sp>
            <p:nvSpPr>
              <p:cNvPr id="154" name="Freeform 263"/>
              <p:cNvSpPr>
                <a:spLocks/>
              </p:cNvSpPr>
              <p:nvPr/>
            </p:nvSpPr>
            <p:spPr bwMode="auto">
              <a:xfrm>
                <a:off x="5711826" y="1314450"/>
                <a:ext cx="219075" cy="192087"/>
              </a:xfrm>
              <a:custGeom>
                <a:avLst/>
                <a:gdLst>
                  <a:gd name="T0" fmla="*/ 51 w 58"/>
                  <a:gd name="T1" fmla="*/ 51 h 51"/>
                  <a:gd name="T2" fmla="*/ 7 w 58"/>
                  <a:gd name="T3" fmla="*/ 51 h 51"/>
                  <a:gd name="T4" fmla="*/ 0 w 58"/>
                  <a:gd name="T5" fmla="*/ 44 h 51"/>
                  <a:gd name="T6" fmla="*/ 0 w 58"/>
                  <a:gd name="T7" fmla="*/ 6 h 51"/>
                  <a:gd name="T8" fmla="*/ 7 w 58"/>
                  <a:gd name="T9" fmla="*/ 0 h 51"/>
                  <a:gd name="T10" fmla="*/ 39 w 58"/>
                  <a:gd name="T11" fmla="*/ 0 h 51"/>
                  <a:gd name="T12" fmla="*/ 39 w 58"/>
                  <a:gd name="T13" fmla="*/ 6 h 51"/>
                  <a:gd name="T14" fmla="*/ 7 w 58"/>
                  <a:gd name="T15" fmla="*/ 6 h 51"/>
                  <a:gd name="T16" fmla="*/ 7 w 58"/>
                  <a:gd name="T17" fmla="*/ 44 h 51"/>
                  <a:gd name="T18" fmla="*/ 51 w 58"/>
                  <a:gd name="T19" fmla="*/ 44 h 51"/>
                  <a:gd name="T20" fmla="*/ 51 w 58"/>
                  <a:gd name="T21" fmla="*/ 28 h 51"/>
                  <a:gd name="T22" fmla="*/ 58 w 58"/>
                  <a:gd name="T23" fmla="*/ 28 h 51"/>
                  <a:gd name="T24" fmla="*/ 58 w 58"/>
                  <a:gd name="T25" fmla="*/ 44 h 51"/>
                  <a:gd name="T26" fmla="*/ 51 w 58"/>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1">
                    <a:moveTo>
                      <a:pt x="51" y="51"/>
                    </a:moveTo>
                    <a:cubicBezTo>
                      <a:pt x="7" y="51"/>
                      <a:pt x="7" y="51"/>
                      <a:pt x="7" y="51"/>
                    </a:cubicBezTo>
                    <a:cubicBezTo>
                      <a:pt x="3" y="51"/>
                      <a:pt x="0" y="48"/>
                      <a:pt x="0" y="44"/>
                    </a:cubicBezTo>
                    <a:cubicBezTo>
                      <a:pt x="0" y="6"/>
                      <a:pt x="0" y="6"/>
                      <a:pt x="0" y="6"/>
                    </a:cubicBezTo>
                    <a:cubicBezTo>
                      <a:pt x="0" y="3"/>
                      <a:pt x="3" y="0"/>
                      <a:pt x="7" y="0"/>
                    </a:cubicBezTo>
                    <a:cubicBezTo>
                      <a:pt x="39" y="0"/>
                      <a:pt x="39" y="0"/>
                      <a:pt x="39" y="0"/>
                    </a:cubicBezTo>
                    <a:cubicBezTo>
                      <a:pt x="39" y="6"/>
                      <a:pt x="39" y="6"/>
                      <a:pt x="39" y="6"/>
                    </a:cubicBezTo>
                    <a:cubicBezTo>
                      <a:pt x="7" y="6"/>
                      <a:pt x="7" y="6"/>
                      <a:pt x="7" y="6"/>
                    </a:cubicBezTo>
                    <a:cubicBezTo>
                      <a:pt x="7" y="44"/>
                      <a:pt x="7" y="44"/>
                      <a:pt x="7" y="44"/>
                    </a:cubicBezTo>
                    <a:cubicBezTo>
                      <a:pt x="51" y="44"/>
                      <a:pt x="51" y="44"/>
                      <a:pt x="51" y="44"/>
                    </a:cubicBezTo>
                    <a:cubicBezTo>
                      <a:pt x="51" y="28"/>
                      <a:pt x="51" y="28"/>
                      <a:pt x="51" y="28"/>
                    </a:cubicBezTo>
                    <a:cubicBezTo>
                      <a:pt x="58" y="28"/>
                      <a:pt x="58" y="28"/>
                      <a:pt x="58" y="28"/>
                    </a:cubicBezTo>
                    <a:cubicBezTo>
                      <a:pt x="58" y="44"/>
                      <a:pt x="58" y="44"/>
                      <a:pt x="58" y="44"/>
                    </a:cubicBezTo>
                    <a:cubicBezTo>
                      <a:pt x="58" y="48"/>
                      <a:pt x="55" y="51"/>
                      <a:pt x="51" y="51"/>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sp>
            <p:nvSpPr>
              <p:cNvPr id="155" name="Freeform 264"/>
              <p:cNvSpPr>
                <a:spLocks/>
              </p:cNvSpPr>
              <p:nvPr/>
            </p:nvSpPr>
            <p:spPr bwMode="auto">
              <a:xfrm>
                <a:off x="5761038" y="1292225"/>
                <a:ext cx="192088" cy="161925"/>
              </a:xfrm>
              <a:custGeom>
                <a:avLst/>
                <a:gdLst>
                  <a:gd name="T0" fmla="*/ 38 w 121"/>
                  <a:gd name="T1" fmla="*/ 102 h 102"/>
                  <a:gd name="T2" fmla="*/ 0 w 121"/>
                  <a:gd name="T3" fmla="*/ 67 h 102"/>
                  <a:gd name="T4" fmla="*/ 14 w 121"/>
                  <a:gd name="T5" fmla="*/ 52 h 102"/>
                  <a:gd name="T6" fmla="*/ 38 w 121"/>
                  <a:gd name="T7" fmla="*/ 76 h 102"/>
                  <a:gd name="T8" fmla="*/ 107 w 121"/>
                  <a:gd name="T9" fmla="*/ 0 h 102"/>
                  <a:gd name="T10" fmla="*/ 121 w 121"/>
                  <a:gd name="T11" fmla="*/ 12 h 102"/>
                  <a:gd name="T12" fmla="*/ 38 w 12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121" h="102">
                    <a:moveTo>
                      <a:pt x="38" y="102"/>
                    </a:moveTo>
                    <a:lnTo>
                      <a:pt x="0" y="67"/>
                    </a:lnTo>
                    <a:lnTo>
                      <a:pt x="14" y="52"/>
                    </a:lnTo>
                    <a:lnTo>
                      <a:pt x="38" y="76"/>
                    </a:lnTo>
                    <a:lnTo>
                      <a:pt x="107" y="0"/>
                    </a:lnTo>
                    <a:lnTo>
                      <a:pt x="121" y="12"/>
                    </a:lnTo>
                    <a:lnTo>
                      <a:pt x="38" y="102"/>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grpSp>
      </p:grpSp>
      <p:grpSp>
        <p:nvGrpSpPr>
          <p:cNvPr id="12" name="Group 11"/>
          <p:cNvGrpSpPr/>
          <p:nvPr/>
        </p:nvGrpSpPr>
        <p:grpSpPr>
          <a:xfrm>
            <a:off x="8336893" y="832864"/>
            <a:ext cx="141292" cy="1772563"/>
            <a:chOff x="8353916" y="1035613"/>
            <a:chExt cx="144146" cy="1808364"/>
          </a:xfrm>
        </p:grpSpPr>
        <p:grpSp>
          <p:nvGrpSpPr>
            <p:cNvPr id="157" name="Group 156"/>
            <p:cNvGrpSpPr/>
            <p:nvPr/>
          </p:nvGrpSpPr>
          <p:grpSpPr>
            <a:xfrm>
              <a:off x="8353916" y="1035613"/>
              <a:ext cx="144146" cy="128024"/>
              <a:chOff x="5711826" y="1292225"/>
              <a:chExt cx="241300" cy="214312"/>
            </a:xfrm>
          </p:grpSpPr>
          <p:sp>
            <p:nvSpPr>
              <p:cNvPr id="168" name="Freeform 263"/>
              <p:cNvSpPr>
                <a:spLocks/>
              </p:cNvSpPr>
              <p:nvPr/>
            </p:nvSpPr>
            <p:spPr bwMode="auto">
              <a:xfrm>
                <a:off x="5711826" y="1314450"/>
                <a:ext cx="219075" cy="192087"/>
              </a:xfrm>
              <a:custGeom>
                <a:avLst/>
                <a:gdLst>
                  <a:gd name="T0" fmla="*/ 51 w 58"/>
                  <a:gd name="T1" fmla="*/ 51 h 51"/>
                  <a:gd name="T2" fmla="*/ 7 w 58"/>
                  <a:gd name="T3" fmla="*/ 51 h 51"/>
                  <a:gd name="T4" fmla="*/ 0 w 58"/>
                  <a:gd name="T5" fmla="*/ 44 h 51"/>
                  <a:gd name="T6" fmla="*/ 0 w 58"/>
                  <a:gd name="T7" fmla="*/ 6 h 51"/>
                  <a:gd name="T8" fmla="*/ 7 w 58"/>
                  <a:gd name="T9" fmla="*/ 0 h 51"/>
                  <a:gd name="T10" fmla="*/ 39 w 58"/>
                  <a:gd name="T11" fmla="*/ 0 h 51"/>
                  <a:gd name="T12" fmla="*/ 39 w 58"/>
                  <a:gd name="T13" fmla="*/ 6 h 51"/>
                  <a:gd name="T14" fmla="*/ 7 w 58"/>
                  <a:gd name="T15" fmla="*/ 6 h 51"/>
                  <a:gd name="T16" fmla="*/ 7 w 58"/>
                  <a:gd name="T17" fmla="*/ 44 h 51"/>
                  <a:gd name="T18" fmla="*/ 51 w 58"/>
                  <a:gd name="T19" fmla="*/ 44 h 51"/>
                  <a:gd name="T20" fmla="*/ 51 w 58"/>
                  <a:gd name="T21" fmla="*/ 28 h 51"/>
                  <a:gd name="T22" fmla="*/ 58 w 58"/>
                  <a:gd name="T23" fmla="*/ 28 h 51"/>
                  <a:gd name="T24" fmla="*/ 58 w 58"/>
                  <a:gd name="T25" fmla="*/ 44 h 51"/>
                  <a:gd name="T26" fmla="*/ 51 w 58"/>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1">
                    <a:moveTo>
                      <a:pt x="51" y="51"/>
                    </a:moveTo>
                    <a:cubicBezTo>
                      <a:pt x="7" y="51"/>
                      <a:pt x="7" y="51"/>
                      <a:pt x="7" y="51"/>
                    </a:cubicBezTo>
                    <a:cubicBezTo>
                      <a:pt x="3" y="51"/>
                      <a:pt x="0" y="48"/>
                      <a:pt x="0" y="44"/>
                    </a:cubicBezTo>
                    <a:cubicBezTo>
                      <a:pt x="0" y="6"/>
                      <a:pt x="0" y="6"/>
                      <a:pt x="0" y="6"/>
                    </a:cubicBezTo>
                    <a:cubicBezTo>
                      <a:pt x="0" y="3"/>
                      <a:pt x="3" y="0"/>
                      <a:pt x="7" y="0"/>
                    </a:cubicBezTo>
                    <a:cubicBezTo>
                      <a:pt x="39" y="0"/>
                      <a:pt x="39" y="0"/>
                      <a:pt x="39" y="0"/>
                    </a:cubicBezTo>
                    <a:cubicBezTo>
                      <a:pt x="39" y="6"/>
                      <a:pt x="39" y="6"/>
                      <a:pt x="39" y="6"/>
                    </a:cubicBezTo>
                    <a:cubicBezTo>
                      <a:pt x="7" y="6"/>
                      <a:pt x="7" y="6"/>
                      <a:pt x="7" y="6"/>
                    </a:cubicBezTo>
                    <a:cubicBezTo>
                      <a:pt x="7" y="44"/>
                      <a:pt x="7" y="44"/>
                      <a:pt x="7" y="44"/>
                    </a:cubicBezTo>
                    <a:cubicBezTo>
                      <a:pt x="51" y="44"/>
                      <a:pt x="51" y="44"/>
                      <a:pt x="51" y="44"/>
                    </a:cubicBezTo>
                    <a:cubicBezTo>
                      <a:pt x="51" y="28"/>
                      <a:pt x="51" y="28"/>
                      <a:pt x="51" y="28"/>
                    </a:cubicBezTo>
                    <a:cubicBezTo>
                      <a:pt x="58" y="28"/>
                      <a:pt x="58" y="28"/>
                      <a:pt x="58" y="28"/>
                    </a:cubicBezTo>
                    <a:cubicBezTo>
                      <a:pt x="58" y="44"/>
                      <a:pt x="58" y="44"/>
                      <a:pt x="58" y="44"/>
                    </a:cubicBezTo>
                    <a:cubicBezTo>
                      <a:pt x="58" y="48"/>
                      <a:pt x="55" y="51"/>
                      <a:pt x="51" y="51"/>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sp>
            <p:nvSpPr>
              <p:cNvPr id="171" name="Freeform 264"/>
              <p:cNvSpPr>
                <a:spLocks/>
              </p:cNvSpPr>
              <p:nvPr/>
            </p:nvSpPr>
            <p:spPr bwMode="auto">
              <a:xfrm>
                <a:off x="5761038" y="1292225"/>
                <a:ext cx="192088" cy="161925"/>
              </a:xfrm>
              <a:custGeom>
                <a:avLst/>
                <a:gdLst>
                  <a:gd name="T0" fmla="*/ 38 w 121"/>
                  <a:gd name="T1" fmla="*/ 102 h 102"/>
                  <a:gd name="T2" fmla="*/ 0 w 121"/>
                  <a:gd name="T3" fmla="*/ 67 h 102"/>
                  <a:gd name="T4" fmla="*/ 14 w 121"/>
                  <a:gd name="T5" fmla="*/ 52 h 102"/>
                  <a:gd name="T6" fmla="*/ 38 w 121"/>
                  <a:gd name="T7" fmla="*/ 76 h 102"/>
                  <a:gd name="T8" fmla="*/ 107 w 121"/>
                  <a:gd name="T9" fmla="*/ 0 h 102"/>
                  <a:gd name="T10" fmla="*/ 121 w 121"/>
                  <a:gd name="T11" fmla="*/ 12 h 102"/>
                  <a:gd name="T12" fmla="*/ 38 w 12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121" h="102">
                    <a:moveTo>
                      <a:pt x="38" y="102"/>
                    </a:moveTo>
                    <a:lnTo>
                      <a:pt x="0" y="67"/>
                    </a:lnTo>
                    <a:lnTo>
                      <a:pt x="14" y="52"/>
                    </a:lnTo>
                    <a:lnTo>
                      <a:pt x="38" y="76"/>
                    </a:lnTo>
                    <a:lnTo>
                      <a:pt x="107" y="0"/>
                    </a:lnTo>
                    <a:lnTo>
                      <a:pt x="121" y="12"/>
                    </a:lnTo>
                    <a:lnTo>
                      <a:pt x="38" y="102"/>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grpSp>
        <p:grpSp>
          <p:nvGrpSpPr>
            <p:cNvPr id="159" name="Group 158"/>
            <p:cNvGrpSpPr/>
            <p:nvPr/>
          </p:nvGrpSpPr>
          <p:grpSpPr>
            <a:xfrm>
              <a:off x="8353916" y="1994413"/>
              <a:ext cx="144146" cy="128024"/>
              <a:chOff x="5711826" y="1292225"/>
              <a:chExt cx="241300" cy="214312"/>
            </a:xfrm>
          </p:grpSpPr>
          <p:sp>
            <p:nvSpPr>
              <p:cNvPr id="163" name="Freeform 263"/>
              <p:cNvSpPr>
                <a:spLocks/>
              </p:cNvSpPr>
              <p:nvPr/>
            </p:nvSpPr>
            <p:spPr bwMode="auto">
              <a:xfrm>
                <a:off x="5711826" y="1314450"/>
                <a:ext cx="219075" cy="192087"/>
              </a:xfrm>
              <a:custGeom>
                <a:avLst/>
                <a:gdLst>
                  <a:gd name="T0" fmla="*/ 51 w 58"/>
                  <a:gd name="T1" fmla="*/ 51 h 51"/>
                  <a:gd name="T2" fmla="*/ 7 w 58"/>
                  <a:gd name="T3" fmla="*/ 51 h 51"/>
                  <a:gd name="T4" fmla="*/ 0 w 58"/>
                  <a:gd name="T5" fmla="*/ 44 h 51"/>
                  <a:gd name="T6" fmla="*/ 0 w 58"/>
                  <a:gd name="T7" fmla="*/ 6 h 51"/>
                  <a:gd name="T8" fmla="*/ 7 w 58"/>
                  <a:gd name="T9" fmla="*/ 0 h 51"/>
                  <a:gd name="T10" fmla="*/ 39 w 58"/>
                  <a:gd name="T11" fmla="*/ 0 h 51"/>
                  <a:gd name="T12" fmla="*/ 39 w 58"/>
                  <a:gd name="T13" fmla="*/ 6 h 51"/>
                  <a:gd name="T14" fmla="*/ 7 w 58"/>
                  <a:gd name="T15" fmla="*/ 6 h 51"/>
                  <a:gd name="T16" fmla="*/ 7 w 58"/>
                  <a:gd name="T17" fmla="*/ 44 h 51"/>
                  <a:gd name="T18" fmla="*/ 51 w 58"/>
                  <a:gd name="T19" fmla="*/ 44 h 51"/>
                  <a:gd name="T20" fmla="*/ 51 w 58"/>
                  <a:gd name="T21" fmla="*/ 28 h 51"/>
                  <a:gd name="T22" fmla="*/ 58 w 58"/>
                  <a:gd name="T23" fmla="*/ 28 h 51"/>
                  <a:gd name="T24" fmla="*/ 58 w 58"/>
                  <a:gd name="T25" fmla="*/ 44 h 51"/>
                  <a:gd name="T26" fmla="*/ 51 w 58"/>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1">
                    <a:moveTo>
                      <a:pt x="51" y="51"/>
                    </a:moveTo>
                    <a:cubicBezTo>
                      <a:pt x="7" y="51"/>
                      <a:pt x="7" y="51"/>
                      <a:pt x="7" y="51"/>
                    </a:cubicBezTo>
                    <a:cubicBezTo>
                      <a:pt x="3" y="51"/>
                      <a:pt x="0" y="48"/>
                      <a:pt x="0" y="44"/>
                    </a:cubicBezTo>
                    <a:cubicBezTo>
                      <a:pt x="0" y="6"/>
                      <a:pt x="0" y="6"/>
                      <a:pt x="0" y="6"/>
                    </a:cubicBezTo>
                    <a:cubicBezTo>
                      <a:pt x="0" y="3"/>
                      <a:pt x="3" y="0"/>
                      <a:pt x="7" y="0"/>
                    </a:cubicBezTo>
                    <a:cubicBezTo>
                      <a:pt x="39" y="0"/>
                      <a:pt x="39" y="0"/>
                      <a:pt x="39" y="0"/>
                    </a:cubicBezTo>
                    <a:cubicBezTo>
                      <a:pt x="39" y="6"/>
                      <a:pt x="39" y="6"/>
                      <a:pt x="39" y="6"/>
                    </a:cubicBezTo>
                    <a:cubicBezTo>
                      <a:pt x="7" y="6"/>
                      <a:pt x="7" y="6"/>
                      <a:pt x="7" y="6"/>
                    </a:cubicBezTo>
                    <a:cubicBezTo>
                      <a:pt x="7" y="44"/>
                      <a:pt x="7" y="44"/>
                      <a:pt x="7" y="44"/>
                    </a:cubicBezTo>
                    <a:cubicBezTo>
                      <a:pt x="51" y="44"/>
                      <a:pt x="51" y="44"/>
                      <a:pt x="51" y="44"/>
                    </a:cubicBezTo>
                    <a:cubicBezTo>
                      <a:pt x="51" y="28"/>
                      <a:pt x="51" y="28"/>
                      <a:pt x="51" y="28"/>
                    </a:cubicBezTo>
                    <a:cubicBezTo>
                      <a:pt x="58" y="28"/>
                      <a:pt x="58" y="28"/>
                      <a:pt x="58" y="28"/>
                    </a:cubicBezTo>
                    <a:cubicBezTo>
                      <a:pt x="58" y="44"/>
                      <a:pt x="58" y="44"/>
                      <a:pt x="58" y="44"/>
                    </a:cubicBezTo>
                    <a:cubicBezTo>
                      <a:pt x="58" y="48"/>
                      <a:pt x="55" y="51"/>
                      <a:pt x="51" y="51"/>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sp>
            <p:nvSpPr>
              <p:cNvPr id="164" name="Freeform 264"/>
              <p:cNvSpPr>
                <a:spLocks/>
              </p:cNvSpPr>
              <p:nvPr/>
            </p:nvSpPr>
            <p:spPr bwMode="auto">
              <a:xfrm>
                <a:off x="5761038" y="1292225"/>
                <a:ext cx="192088" cy="161925"/>
              </a:xfrm>
              <a:custGeom>
                <a:avLst/>
                <a:gdLst>
                  <a:gd name="T0" fmla="*/ 38 w 121"/>
                  <a:gd name="T1" fmla="*/ 102 h 102"/>
                  <a:gd name="T2" fmla="*/ 0 w 121"/>
                  <a:gd name="T3" fmla="*/ 67 h 102"/>
                  <a:gd name="T4" fmla="*/ 14 w 121"/>
                  <a:gd name="T5" fmla="*/ 52 h 102"/>
                  <a:gd name="T6" fmla="*/ 38 w 121"/>
                  <a:gd name="T7" fmla="*/ 76 h 102"/>
                  <a:gd name="T8" fmla="*/ 107 w 121"/>
                  <a:gd name="T9" fmla="*/ 0 h 102"/>
                  <a:gd name="T10" fmla="*/ 121 w 121"/>
                  <a:gd name="T11" fmla="*/ 12 h 102"/>
                  <a:gd name="T12" fmla="*/ 38 w 12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121" h="102">
                    <a:moveTo>
                      <a:pt x="38" y="102"/>
                    </a:moveTo>
                    <a:lnTo>
                      <a:pt x="0" y="67"/>
                    </a:lnTo>
                    <a:lnTo>
                      <a:pt x="14" y="52"/>
                    </a:lnTo>
                    <a:lnTo>
                      <a:pt x="38" y="76"/>
                    </a:lnTo>
                    <a:lnTo>
                      <a:pt x="107" y="0"/>
                    </a:lnTo>
                    <a:lnTo>
                      <a:pt x="121" y="12"/>
                    </a:lnTo>
                    <a:lnTo>
                      <a:pt x="38" y="102"/>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grpSp>
        <p:grpSp>
          <p:nvGrpSpPr>
            <p:cNvPr id="160" name="Group 159"/>
            <p:cNvGrpSpPr/>
            <p:nvPr/>
          </p:nvGrpSpPr>
          <p:grpSpPr>
            <a:xfrm>
              <a:off x="8353916" y="2715953"/>
              <a:ext cx="144146" cy="128024"/>
              <a:chOff x="5711826" y="1292225"/>
              <a:chExt cx="241300" cy="214312"/>
            </a:xfrm>
          </p:grpSpPr>
          <p:sp>
            <p:nvSpPr>
              <p:cNvPr id="161" name="Freeform 263"/>
              <p:cNvSpPr>
                <a:spLocks/>
              </p:cNvSpPr>
              <p:nvPr/>
            </p:nvSpPr>
            <p:spPr bwMode="auto">
              <a:xfrm>
                <a:off x="5711826" y="1314450"/>
                <a:ext cx="219075" cy="192087"/>
              </a:xfrm>
              <a:custGeom>
                <a:avLst/>
                <a:gdLst>
                  <a:gd name="T0" fmla="*/ 51 w 58"/>
                  <a:gd name="T1" fmla="*/ 51 h 51"/>
                  <a:gd name="T2" fmla="*/ 7 w 58"/>
                  <a:gd name="T3" fmla="*/ 51 h 51"/>
                  <a:gd name="T4" fmla="*/ 0 w 58"/>
                  <a:gd name="T5" fmla="*/ 44 h 51"/>
                  <a:gd name="T6" fmla="*/ 0 w 58"/>
                  <a:gd name="T7" fmla="*/ 6 h 51"/>
                  <a:gd name="T8" fmla="*/ 7 w 58"/>
                  <a:gd name="T9" fmla="*/ 0 h 51"/>
                  <a:gd name="T10" fmla="*/ 39 w 58"/>
                  <a:gd name="T11" fmla="*/ 0 h 51"/>
                  <a:gd name="T12" fmla="*/ 39 w 58"/>
                  <a:gd name="T13" fmla="*/ 6 h 51"/>
                  <a:gd name="T14" fmla="*/ 7 w 58"/>
                  <a:gd name="T15" fmla="*/ 6 h 51"/>
                  <a:gd name="T16" fmla="*/ 7 w 58"/>
                  <a:gd name="T17" fmla="*/ 44 h 51"/>
                  <a:gd name="T18" fmla="*/ 51 w 58"/>
                  <a:gd name="T19" fmla="*/ 44 h 51"/>
                  <a:gd name="T20" fmla="*/ 51 w 58"/>
                  <a:gd name="T21" fmla="*/ 28 h 51"/>
                  <a:gd name="T22" fmla="*/ 58 w 58"/>
                  <a:gd name="T23" fmla="*/ 28 h 51"/>
                  <a:gd name="T24" fmla="*/ 58 w 58"/>
                  <a:gd name="T25" fmla="*/ 44 h 51"/>
                  <a:gd name="T26" fmla="*/ 51 w 58"/>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1">
                    <a:moveTo>
                      <a:pt x="51" y="51"/>
                    </a:moveTo>
                    <a:cubicBezTo>
                      <a:pt x="7" y="51"/>
                      <a:pt x="7" y="51"/>
                      <a:pt x="7" y="51"/>
                    </a:cubicBezTo>
                    <a:cubicBezTo>
                      <a:pt x="3" y="51"/>
                      <a:pt x="0" y="48"/>
                      <a:pt x="0" y="44"/>
                    </a:cubicBezTo>
                    <a:cubicBezTo>
                      <a:pt x="0" y="6"/>
                      <a:pt x="0" y="6"/>
                      <a:pt x="0" y="6"/>
                    </a:cubicBezTo>
                    <a:cubicBezTo>
                      <a:pt x="0" y="3"/>
                      <a:pt x="3" y="0"/>
                      <a:pt x="7" y="0"/>
                    </a:cubicBezTo>
                    <a:cubicBezTo>
                      <a:pt x="39" y="0"/>
                      <a:pt x="39" y="0"/>
                      <a:pt x="39" y="0"/>
                    </a:cubicBezTo>
                    <a:cubicBezTo>
                      <a:pt x="39" y="6"/>
                      <a:pt x="39" y="6"/>
                      <a:pt x="39" y="6"/>
                    </a:cubicBezTo>
                    <a:cubicBezTo>
                      <a:pt x="7" y="6"/>
                      <a:pt x="7" y="6"/>
                      <a:pt x="7" y="6"/>
                    </a:cubicBezTo>
                    <a:cubicBezTo>
                      <a:pt x="7" y="44"/>
                      <a:pt x="7" y="44"/>
                      <a:pt x="7" y="44"/>
                    </a:cubicBezTo>
                    <a:cubicBezTo>
                      <a:pt x="51" y="44"/>
                      <a:pt x="51" y="44"/>
                      <a:pt x="51" y="44"/>
                    </a:cubicBezTo>
                    <a:cubicBezTo>
                      <a:pt x="51" y="28"/>
                      <a:pt x="51" y="28"/>
                      <a:pt x="51" y="28"/>
                    </a:cubicBezTo>
                    <a:cubicBezTo>
                      <a:pt x="58" y="28"/>
                      <a:pt x="58" y="28"/>
                      <a:pt x="58" y="28"/>
                    </a:cubicBezTo>
                    <a:cubicBezTo>
                      <a:pt x="58" y="44"/>
                      <a:pt x="58" y="44"/>
                      <a:pt x="58" y="44"/>
                    </a:cubicBezTo>
                    <a:cubicBezTo>
                      <a:pt x="58" y="48"/>
                      <a:pt x="55" y="51"/>
                      <a:pt x="51" y="51"/>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sp>
            <p:nvSpPr>
              <p:cNvPr id="162" name="Freeform 264"/>
              <p:cNvSpPr>
                <a:spLocks/>
              </p:cNvSpPr>
              <p:nvPr/>
            </p:nvSpPr>
            <p:spPr bwMode="auto">
              <a:xfrm>
                <a:off x="5761038" y="1292225"/>
                <a:ext cx="192088" cy="161925"/>
              </a:xfrm>
              <a:custGeom>
                <a:avLst/>
                <a:gdLst>
                  <a:gd name="T0" fmla="*/ 38 w 121"/>
                  <a:gd name="T1" fmla="*/ 102 h 102"/>
                  <a:gd name="T2" fmla="*/ 0 w 121"/>
                  <a:gd name="T3" fmla="*/ 67 h 102"/>
                  <a:gd name="T4" fmla="*/ 14 w 121"/>
                  <a:gd name="T5" fmla="*/ 52 h 102"/>
                  <a:gd name="T6" fmla="*/ 38 w 121"/>
                  <a:gd name="T7" fmla="*/ 76 h 102"/>
                  <a:gd name="T8" fmla="*/ 107 w 121"/>
                  <a:gd name="T9" fmla="*/ 0 h 102"/>
                  <a:gd name="T10" fmla="*/ 121 w 121"/>
                  <a:gd name="T11" fmla="*/ 12 h 102"/>
                  <a:gd name="T12" fmla="*/ 38 w 12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121" h="102">
                    <a:moveTo>
                      <a:pt x="38" y="102"/>
                    </a:moveTo>
                    <a:lnTo>
                      <a:pt x="0" y="67"/>
                    </a:lnTo>
                    <a:lnTo>
                      <a:pt x="14" y="52"/>
                    </a:lnTo>
                    <a:lnTo>
                      <a:pt x="38" y="76"/>
                    </a:lnTo>
                    <a:lnTo>
                      <a:pt x="107" y="0"/>
                    </a:lnTo>
                    <a:lnTo>
                      <a:pt x="121" y="12"/>
                    </a:lnTo>
                    <a:lnTo>
                      <a:pt x="38" y="102"/>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grpSp>
      </p:grpSp>
      <p:sp>
        <p:nvSpPr>
          <p:cNvPr id="173" name="TextBox 172"/>
          <p:cNvSpPr txBox="1"/>
          <p:nvPr/>
        </p:nvSpPr>
        <p:spPr>
          <a:xfrm>
            <a:off x="4911971" y="4250723"/>
            <a:ext cx="3291895" cy="2280744"/>
          </a:xfrm>
          <a:prstGeom prst="rect">
            <a:avLst/>
          </a:prstGeom>
          <a:solidFill>
            <a:schemeClr val="bg1"/>
          </a:solidFill>
          <a:ln w="28575">
            <a:solidFill>
              <a:schemeClr val="bg1">
                <a:lumMod val="85000"/>
              </a:schemeClr>
            </a:solidFill>
          </a:ln>
        </p:spPr>
        <p:txBody>
          <a:bodyPr wrap="square" lIns="179259" tIns="179259" rIns="179259" bIns="179259" rtlCol="0" anchor="t">
            <a:noAutofit/>
          </a:bodyPr>
          <a:lstStyle/>
          <a:p>
            <a:pPr marL="0" marR="0" lvl="0" indent="0" algn="l" defTabSz="896042" rtl="0" eaLnBrk="1" fontAlgn="auto" latinLnBrk="0" hangingPunct="1">
              <a:lnSpc>
                <a:spcPct val="100000"/>
              </a:lnSpc>
              <a:spcBef>
                <a:spcPts val="0"/>
              </a:spcBef>
              <a:spcAft>
                <a:spcPts val="1175"/>
              </a:spcAft>
              <a:buClrTx/>
              <a:buSzTx/>
              <a:buFontTx/>
              <a:buNone/>
              <a:tabLst/>
              <a:defRPr/>
            </a:pPr>
            <a:r>
              <a:rPr kumimoji="0" lang="en-US" sz="1567"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Benefits for IT</a:t>
            </a:r>
          </a:p>
          <a:p>
            <a:pPr marL="0" marR="0" lvl="0" indent="0" algn="l" defTabSz="914192" rtl="0" eaLnBrk="1" fontAlgn="auto" latinLnBrk="0" hangingPunct="1">
              <a:lnSpc>
                <a:spcPct val="90000"/>
              </a:lnSpc>
              <a:spcBef>
                <a:spcPts val="0"/>
              </a:spcBef>
              <a:spcAft>
                <a:spcPts val="1175"/>
              </a:spcAft>
              <a:buClrTx/>
              <a:buSzTx/>
              <a:buFontTx/>
              <a:buNone/>
              <a:tabLst/>
              <a:defRPr/>
            </a:pPr>
            <a:r>
              <a:rPr kumimoji="0" lang="en-US" sz="1371" b="0" i="0" u="none" strike="noStrike" kern="1200" cap="none" spc="0" normalizeH="0" baseline="0" noProof="0" dirty="0">
                <a:ln>
                  <a:noFill/>
                </a:ln>
                <a:solidFill>
                  <a:srgbClr val="161616"/>
                </a:solidFill>
                <a:effectLst/>
                <a:uLnTx/>
                <a:uFillTx/>
                <a:latin typeface="Segoe UI"/>
                <a:ea typeface="+mn-ea"/>
                <a:cs typeface="+mn-cs"/>
              </a:rPr>
              <a:t>Group identity &amp; assets created in a single step</a:t>
            </a:r>
          </a:p>
          <a:p>
            <a:pPr marL="0" marR="0" lvl="0" indent="0" algn="l" defTabSz="914192" rtl="0" eaLnBrk="1" fontAlgn="auto" latinLnBrk="0" hangingPunct="1">
              <a:lnSpc>
                <a:spcPct val="90000"/>
              </a:lnSpc>
              <a:spcBef>
                <a:spcPts val="0"/>
              </a:spcBef>
              <a:spcAft>
                <a:spcPts val="1175"/>
              </a:spcAft>
              <a:buClrTx/>
              <a:buSzTx/>
              <a:buFontTx/>
              <a:buNone/>
              <a:tabLst/>
              <a:defRPr/>
            </a:pPr>
            <a:r>
              <a:rPr kumimoji="0" lang="en-US" sz="1371" b="0" i="0" u="none" strike="noStrike" kern="1200" cap="none" spc="0" normalizeH="0" baseline="0" noProof="0" dirty="0">
                <a:ln>
                  <a:noFill/>
                </a:ln>
                <a:solidFill>
                  <a:srgbClr val="161616"/>
                </a:solidFill>
                <a:effectLst/>
                <a:uLnTx/>
                <a:uFillTx/>
                <a:latin typeface="Segoe UI"/>
                <a:ea typeface="+mn-ea"/>
                <a:cs typeface="+mn-cs"/>
              </a:rPr>
              <a:t>Centrally managed as a single object in Azure Active Directory (AAD)</a:t>
            </a:r>
          </a:p>
          <a:p>
            <a:pPr marL="0" marR="0" lvl="0" indent="0" algn="l" defTabSz="914192" rtl="0" eaLnBrk="1" fontAlgn="auto" latinLnBrk="0" hangingPunct="1">
              <a:lnSpc>
                <a:spcPct val="90000"/>
              </a:lnSpc>
              <a:spcBef>
                <a:spcPts val="0"/>
              </a:spcBef>
              <a:spcAft>
                <a:spcPts val="1175"/>
              </a:spcAft>
              <a:buClrTx/>
              <a:buSzTx/>
              <a:buFontTx/>
              <a:buNone/>
              <a:tabLst/>
              <a:defRPr/>
            </a:pPr>
            <a:r>
              <a:rPr kumimoji="0" lang="en-US" sz="1371" b="0" i="0" u="none" strike="noStrike" kern="1200" cap="none" spc="0" normalizeH="0" baseline="0" noProof="0" dirty="0">
                <a:ln>
                  <a:noFill/>
                </a:ln>
                <a:solidFill>
                  <a:srgbClr val="161616"/>
                </a:solidFill>
                <a:effectLst/>
                <a:uLnTx/>
                <a:uFillTx/>
                <a:latin typeface="Segoe UI"/>
                <a:ea typeface="+mn-ea"/>
                <a:cs typeface="+mn-cs"/>
              </a:rPr>
              <a:t>Simplified permissions and                 access structure</a:t>
            </a:r>
          </a:p>
        </p:txBody>
      </p:sp>
      <p:sp>
        <p:nvSpPr>
          <p:cNvPr id="174" name="TextBox 173"/>
          <p:cNvSpPr txBox="1"/>
          <p:nvPr/>
        </p:nvSpPr>
        <p:spPr>
          <a:xfrm>
            <a:off x="8336893" y="4247719"/>
            <a:ext cx="3291895" cy="2280744"/>
          </a:xfrm>
          <a:prstGeom prst="rect">
            <a:avLst/>
          </a:prstGeom>
          <a:solidFill>
            <a:schemeClr val="bg1"/>
          </a:solidFill>
          <a:ln w="28575">
            <a:solidFill>
              <a:schemeClr val="bg1">
                <a:lumMod val="85000"/>
              </a:schemeClr>
            </a:solidFill>
          </a:ln>
        </p:spPr>
        <p:txBody>
          <a:bodyPr wrap="square" lIns="179259" tIns="179259" rIns="179259" bIns="179259" rtlCol="0" anchor="t">
            <a:noAutofit/>
          </a:bodyPr>
          <a:lstStyle/>
          <a:p>
            <a:pPr marL="0" marR="0" lvl="0" indent="0" algn="l" defTabSz="896042" rtl="0" eaLnBrk="1" fontAlgn="auto" latinLnBrk="0" hangingPunct="1">
              <a:lnSpc>
                <a:spcPct val="100000"/>
              </a:lnSpc>
              <a:spcBef>
                <a:spcPts val="0"/>
              </a:spcBef>
              <a:spcAft>
                <a:spcPts val="1175"/>
              </a:spcAft>
              <a:buClrTx/>
              <a:buSzTx/>
              <a:buFontTx/>
              <a:buNone/>
              <a:tabLst/>
              <a:defRPr/>
            </a:pPr>
            <a:r>
              <a:rPr kumimoji="0" lang="en-US" sz="1567"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Benefits for end users</a:t>
            </a:r>
          </a:p>
          <a:p>
            <a:pPr marL="0" marR="0" lvl="0" indent="0" algn="l" defTabSz="914192" rtl="0" eaLnBrk="1" fontAlgn="auto" latinLnBrk="0" hangingPunct="1">
              <a:lnSpc>
                <a:spcPct val="90000"/>
              </a:lnSpc>
              <a:spcBef>
                <a:spcPts val="0"/>
              </a:spcBef>
              <a:spcAft>
                <a:spcPts val="1175"/>
              </a:spcAft>
              <a:buClrTx/>
              <a:buSzTx/>
              <a:buFontTx/>
              <a:buNone/>
              <a:tabLst/>
              <a:defRPr/>
            </a:pPr>
            <a:r>
              <a:rPr kumimoji="0" lang="en-US" sz="1371" b="0" i="0" u="none" strike="noStrike" kern="1200" cap="none" spc="0" normalizeH="0" baseline="0" noProof="0" dirty="0">
                <a:ln>
                  <a:noFill/>
                </a:ln>
                <a:solidFill>
                  <a:srgbClr val="161616"/>
                </a:solidFill>
                <a:effectLst/>
                <a:uLnTx/>
                <a:uFillTx/>
                <a:latin typeface="Segoe UI"/>
                <a:ea typeface="+mn-ea"/>
                <a:cs typeface="+mn-cs"/>
              </a:rPr>
              <a:t>All group assets created in a                  single step</a:t>
            </a:r>
          </a:p>
          <a:p>
            <a:pPr marL="0" marR="0" lvl="0" indent="0" algn="l" defTabSz="914192" rtl="0" eaLnBrk="1" fontAlgn="auto" latinLnBrk="0" hangingPunct="1">
              <a:lnSpc>
                <a:spcPct val="90000"/>
              </a:lnSpc>
              <a:spcBef>
                <a:spcPts val="0"/>
              </a:spcBef>
              <a:spcAft>
                <a:spcPts val="1175"/>
              </a:spcAft>
              <a:buClrTx/>
              <a:buSzTx/>
              <a:buFontTx/>
              <a:buNone/>
              <a:tabLst/>
              <a:defRPr/>
            </a:pPr>
            <a:r>
              <a:rPr kumimoji="0" lang="en-US" sz="1371" b="0" i="0" u="none" strike="noStrike" kern="1200" cap="none" spc="0" normalizeH="0" baseline="0" noProof="0" dirty="0">
                <a:ln>
                  <a:noFill/>
                </a:ln>
                <a:solidFill>
                  <a:srgbClr val="161616"/>
                </a:solidFill>
                <a:effectLst/>
                <a:uLnTx/>
                <a:uFillTx/>
                <a:latin typeface="Segoe UI"/>
                <a:ea typeface="+mn-ea"/>
                <a:cs typeface="+mn-cs"/>
              </a:rPr>
              <a:t>Easy to manage independently</a:t>
            </a:r>
          </a:p>
          <a:p>
            <a:pPr marL="0" marR="0" lvl="0" indent="0" algn="l" defTabSz="914192" rtl="0" eaLnBrk="1" fontAlgn="auto" latinLnBrk="0" hangingPunct="1">
              <a:lnSpc>
                <a:spcPct val="90000"/>
              </a:lnSpc>
              <a:spcBef>
                <a:spcPts val="0"/>
              </a:spcBef>
              <a:spcAft>
                <a:spcPts val="1175"/>
              </a:spcAft>
              <a:buClrTx/>
              <a:buSzTx/>
              <a:buFontTx/>
              <a:buNone/>
              <a:tabLst/>
              <a:defRPr/>
            </a:pPr>
            <a:r>
              <a:rPr kumimoji="0" lang="en-US" sz="1371" b="0" i="0" u="none" strike="noStrike" kern="1200" cap="none" spc="0" normalizeH="0" baseline="0" noProof="0" dirty="0">
                <a:ln>
                  <a:noFill/>
                </a:ln>
                <a:solidFill>
                  <a:srgbClr val="161616"/>
                </a:solidFill>
                <a:effectLst/>
                <a:uLnTx/>
                <a:uFillTx/>
                <a:latin typeface="Segoe UI"/>
                <a:ea typeface="+mn-ea"/>
                <a:cs typeface="+mn-cs"/>
              </a:rPr>
              <a:t>New members onboard quickly</a:t>
            </a:r>
          </a:p>
        </p:txBody>
      </p:sp>
      <p:grpSp>
        <p:nvGrpSpPr>
          <p:cNvPr id="16" name="Group 15"/>
          <p:cNvGrpSpPr/>
          <p:nvPr/>
        </p:nvGrpSpPr>
        <p:grpSpPr>
          <a:xfrm>
            <a:off x="261160" y="1267288"/>
            <a:ext cx="4220878" cy="1056905"/>
            <a:chOff x="265551" y="1895107"/>
            <a:chExt cx="4306125" cy="1078251"/>
          </a:xfrm>
        </p:grpSpPr>
        <p:sp>
          <p:nvSpPr>
            <p:cNvPr id="192" name="Title 1"/>
            <p:cNvSpPr txBox="1">
              <a:spLocks/>
            </p:cNvSpPr>
            <p:nvPr/>
          </p:nvSpPr>
          <p:spPr>
            <a:xfrm>
              <a:off x="265551" y="1895107"/>
              <a:ext cx="4306125" cy="917575"/>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90000"/>
                </a:lnSpc>
                <a:spcBef>
                  <a:spcPct val="0"/>
                </a:spcBef>
                <a:spcAft>
                  <a:spcPts val="0"/>
                </a:spcAft>
                <a:buClrTx/>
                <a:buSzTx/>
                <a:buFontTx/>
                <a:buNone/>
                <a:tabLst/>
                <a:defRPr/>
              </a:pPr>
              <a:r>
                <a:rPr kumimoji="0" lang="en-US" sz="3920" b="0" i="0" u="none" strike="noStrike" kern="1200" cap="none" spc="-100" normalizeH="0" baseline="0" noProof="0" dirty="0">
                  <a:ln w="3175">
                    <a:noFill/>
                  </a:ln>
                  <a:solidFill>
                    <a:srgbClr val="2C292A"/>
                  </a:solidFill>
                  <a:effectLst/>
                  <a:uLnTx/>
                  <a:uFillTx/>
                  <a:latin typeface="Segoe UI Light"/>
                  <a:ea typeface="+mn-ea"/>
                  <a:cs typeface="Segoe UI" pitchFamily="34" charset="0"/>
                </a:rPr>
                <a:t>Collaboration</a:t>
              </a:r>
              <a:endParaRPr kumimoji="0" lang="en-US" sz="2800" b="0" i="0" u="none" strike="noStrike" kern="1200" cap="none" spc="0" normalizeH="0" baseline="0" noProof="0" dirty="0">
                <a:ln w="3175">
                  <a:noFill/>
                </a:ln>
                <a:solidFill>
                  <a:srgbClr val="2C292A"/>
                </a:solidFill>
                <a:effectLst/>
                <a:uLnTx/>
                <a:uFillTx/>
                <a:latin typeface="Segoe UI Light"/>
                <a:ea typeface="+mn-ea"/>
                <a:cs typeface="Segoe UI" pitchFamily="34" charset="0"/>
              </a:endParaRPr>
            </a:p>
          </p:txBody>
        </p:sp>
        <p:sp>
          <p:nvSpPr>
            <p:cNvPr id="193" name="Rectangle 192"/>
            <p:cNvSpPr/>
            <p:nvPr/>
          </p:nvSpPr>
          <p:spPr>
            <a:xfrm>
              <a:off x="355428" y="2494914"/>
              <a:ext cx="1714549" cy="478444"/>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C292A"/>
                  </a:solidFill>
                  <a:effectLst/>
                  <a:uLnTx/>
                  <a:uFillTx/>
                  <a:latin typeface="Segoe UI Semibold" panose="020B0702040204020203" pitchFamily="34" charset="0"/>
                  <a:ea typeface="+mn-ea"/>
                  <a:cs typeface="Segoe UI Semibold" panose="020B0702040204020203" pitchFamily="34" charset="0"/>
                </a:rPr>
                <a:t>In the Past</a:t>
              </a:r>
            </a:p>
          </p:txBody>
        </p:sp>
      </p:grpSp>
      <p:grpSp>
        <p:nvGrpSpPr>
          <p:cNvPr id="46" name="Group 45"/>
          <p:cNvGrpSpPr/>
          <p:nvPr/>
        </p:nvGrpSpPr>
        <p:grpSpPr>
          <a:xfrm>
            <a:off x="4928550" y="3877213"/>
            <a:ext cx="7065090" cy="408602"/>
            <a:chOff x="5052878" y="4212716"/>
            <a:chExt cx="7207781" cy="416854"/>
          </a:xfrm>
        </p:grpSpPr>
        <p:sp>
          <p:nvSpPr>
            <p:cNvPr id="47" name="Rectangle 46"/>
            <p:cNvSpPr/>
            <p:nvPr/>
          </p:nvSpPr>
          <p:spPr>
            <a:xfrm>
              <a:off x="5383595" y="4212716"/>
              <a:ext cx="6877064" cy="416854"/>
            </a:xfrm>
            <a:prstGeom prst="rect">
              <a:avLst/>
            </a:prstGeom>
          </p:spPr>
          <p:txBody>
            <a:bodyPr numCol="1" spcCol="365760">
              <a:noAutofit/>
            </a:bodyPr>
            <a:lstStyle/>
            <a:p>
              <a:pPr marL="0" marR="0" lvl="0" indent="0" algn="l" defTabSz="914192" rtl="0" eaLnBrk="1" fontAlgn="auto" latinLnBrk="0" hangingPunct="1">
                <a:lnSpc>
                  <a:spcPct val="90000"/>
                </a:lnSpc>
                <a:spcBef>
                  <a:spcPts val="0"/>
                </a:spcBef>
                <a:spcAft>
                  <a:spcPts val="2353"/>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Self-service group in application of choice</a:t>
              </a:r>
            </a:p>
          </p:txBody>
        </p:sp>
        <p:grpSp>
          <p:nvGrpSpPr>
            <p:cNvPr id="48" name="Group 47"/>
            <p:cNvGrpSpPr/>
            <p:nvPr/>
          </p:nvGrpSpPr>
          <p:grpSpPr>
            <a:xfrm>
              <a:off x="5052878" y="4319241"/>
              <a:ext cx="144145" cy="128024"/>
              <a:chOff x="5711825" y="1292224"/>
              <a:chExt cx="241299" cy="214311"/>
            </a:xfrm>
          </p:grpSpPr>
          <p:sp>
            <p:nvSpPr>
              <p:cNvPr id="49" name="Freeform 263"/>
              <p:cNvSpPr>
                <a:spLocks/>
              </p:cNvSpPr>
              <p:nvPr/>
            </p:nvSpPr>
            <p:spPr bwMode="auto">
              <a:xfrm>
                <a:off x="5711825" y="1314448"/>
                <a:ext cx="219077" cy="192087"/>
              </a:xfrm>
              <a:custGeom>
                <a:avLst/>
                <a:gdLst>
                  <a:gd name="T0" fmla="*/ 51 w 58"/>
                  <a:gd name="T1" fmla="*/ 51 h 51"/>
                  <a:gd name="T2" fmla="*/ 7 w 58"/>
                  <a:gd name="T3" fmla="*/ 51 h 51"/>
                  <a:gd name="T4" fmla="*/ 0 w 58"/>
                  <a:gd name="T5" fmla="*/ 44 h 51"/>
                  <a:gd name="T6" fmla="*/ 0 w 58"/>
                  <a:gd name="T7" fmla="*/ 6 h 51"/>
                  <a:gd name="T8" fmla="*/ 7 w 58"/>
                  <a:gd name="T9" fmla="*/ 0 h 51"/>
                  <a:gd name="T10" fmla="*/ 39 w 58"/>
                  <a:gd name="T11" fmla="*/ 0 h 51"/>
                  <a:gd name="T12" fmla="*/ 39 w 58"/>
                  <a:gd name="T13" fmla="*/ 6 h 51"/>
                  <a:gd name="T14" fmla="*/ 7 w 58"/>
                  <a:gd name="T15" fmla="*/ 6 h 51"/>
                  <a:gd name="T16" fmla="*/ 7 w 58"/>
                  <a:gd name="T17" fmla="*/ 44 h 51"/>
                  <a:gd name="T18" fmla="*/ 51 w 58"/>
                  <a:gd name="T19" fmla="*/ 44 h 51"/>
                  <a:gd name="T20" fmla="*/ 51 w 58"/>
                  <a:gd name="T21" fmla="*/ 28 h 51"/>
                  <a:gd name="T22" fmla="*/ 58 w 58"/>
                  <a:gd name="T23" fmla="*/ 28 h 51"/>
                  <a:gd name="T24" fmla="*/ 58 w 58"/>
                  <a:gd name="T25" fmla="*/ 44 h 51"/>
                  <a:gd name="T26" fmla="*/ 51 w 58"/>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1">
                    <a:moveTo>
                      <a:pt x="51" y="51"/>
                    </a:moveTo>
                    <a:cubicBezTo>
                      <a:pt x="7" y="51"/>
                      <a:pt x="7" y="51"/>
                      <a:pt x="7" y="51"/>
                    </a:cubicBezTo>
                    <a:cubicBezTo>
                      <a:pt x="3" y="51"/>
                      <a:pt x="0" y="48"/>
                      <a:pt x="0" y="44"/>
                    </a:cubicBezTo>
                    <a:cubicBezTo>
                      <a:pt x="0" y="6"/>
                      <a:pt x="0" y="6"/>
                      <a:pt x="0" y="6"/>
                    </a:cubicBezTo>
                    <a:cubicBezTo>
                      <a:pt x="0" y="3"/>
                      <a:pt x="3" y="0"/>
                      <a:pt x="7" y="0"/>
                    </a:cubicBezTo>
                    <a:cubicBezTo>
                      <a:pt x="39" y="0"/>
                      <a:pt x="39" y="0"/>
                      <a:pt x="39" y="0"/>
                    </a:cubicBezTo>
                    <a:cubicBezTo>
                      <a:pt x="39" y="6"/>
                      <a:pt x="39" y="6"/>
                      <a:pt x="39" y="6"/>
                    </a:cubicBezTo>
                    <a:cubicBezTo>
                      <a:pt x="7" y="6"/>
                      <a:pt x="7" y="6"/>
                      <a:pt x="7" y="6"/>
                    </a:cubicBezTo>
                    <a:cubicBezTo>
                      <a:pt x="7" y="44"/>
                      <a:pt x="7" y="44"/>
                      <a:pt x="7" y="44"/>
                    </a:cubicBezTo>
                    <a:cubicBezTo>
                      <a:pt x="51" y="44"/>
                      <a:pt x="51" y="44"/>
                      <a:pt x="51" y="44"/>
                    </a:cubicBezTo>
                    <a:cubicBezTo>
                      <a:pt x="51" y="28"/>
                      <a:pt x="51" y="28"/>
                      <a:pt x="51" y="28"/>
                    </a:cubicBezTo>
                    <a:cubicBezTo>
                      <a:pt x="58" y="28"/>
                      <a:pt x="58" y="28"/>
                      <a:pt x="58" y="28"/>
                    </a:cubicBezTo>
                    <a:cubicBezTo>
                      <a:pt x="58" y="44"/>
                      <a:pt x="58" y="44"/>
                      <a:pt x="58" y="44"/>
                    </a:cubicBezTo>
                    <a:cubicBezTo>
                      <a:pt x="58" y="48"/>
                      <a:pt x="55" y="51"/>
                      <a:pt x="51" y="51"/>
                    </a:cubicBez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sp>
            <p:nvSpPr>
              <p:cNvPr id="50" name="Freeform 264"/>
              <p:cNvSpPr>
                <a:spLocks/>
              </p:cNvSpPr>
              <p:nvPr/>
            </p:nvSpPr>
            <p:spPr bwMode="auto">
              <a:xfrm>
                <a:off x="5761037" y="1292224"/>
                <a:ext cx="192087" cy="161925"/>
              </a:xfrm>
              <a:custGeom>
                <a:avLst/>
                <a:gdLst>
                  <a:gd name="T0" fmla="*/ 38 w 121"/>
                  <a:gd name="T1" fmla="*/ 102 h 102"/>
                  <a:gd name="T2" fmla="*/ 0 w 121"/>
                  <a:gd name="T3" fmla="*/ 67 h 102"/>
                  <a:gd name="T4" fmla="*/ 14 w 121"/>
                  <a:gd name="T5" fmla="*/ 52 h 102"/>
                  <a:gd name="T6" fmla="*/ 38 w 121"/>
                  <a:gd name="T7" fmla="*/ 76 h 102"/>
                  <a:gd name="T8" fmla="*/ 107 w 121"/>
                  <a:gd name="T9" fmla="*/ 0 h 102"/>
                  <a:gd name="T10" fmla="*/ 121 w 121"/>
                  <a:gd name="T11" fmla="*/ 12 h 102"/>
                  <a:gd name="T12" fmla="*/ 38 w 12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121" h="102">
                    <a:moveTo>
                      <a:pt x="38" y="102"/>
                    </a:moveTo>
                    <a:lnTo>
                      <a:pt x="0" y="67"/>
                    </a:lnTo>
                    <a:lnTo>
                      <a:pt x="14" y="52"/>
                    </a:lnTo>
                    <a:lnTo>
                      <a:pt x="38" y="76"/>
                    </a:lnTo>
                    <a:lnTo>
                      <a:pt x="107" y="0"/>
                    </a:lnTo>
                    <a:lnTo>
                      <a:pt x="121" y="12"/>
                    </a:lnTo>
                    <a:lnTo>
                      <a:pt x="38" y="102"/>
                    </a:ln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61616"/>
                  </a:solidFill>
                  <a:effectLst/>
                  <a:uLnTx/>
                  <a:uFillTx/>
                  <a:latin typeface="Segoe UI"/>
                  <a:ea typeface="+mn-ea"/>
                  <a:cs typeface="+mn-cs"/>
                </a:endParaRPr>
              </a:p>
            </p:txBody>
          </p:sp>
        </p:grpSp>
      </p:grpSp>
      <p:sp>
        <p:nvSpPr>
          <p:cNvPr id="15" name="Title 14">
            <a:extLst>
              <a:ext uri="{FF2B5EF4-FFF2-40B4-BE49-F238E27FC236}">
                <a16:creationId xmlns:a16="http://schemas.microsoft.com/office/drawing/2014/main" id="{75D19373-46D1-4ADE-843A-C7236CD5674E}"/>
              </a:ext>
            </a:extLst>
          </p:cNvPr>
          <p:cNvSpPr>
            <a:spLocks noGrp="1"/>
          </p:cNvSpPr>
          <p:nvPr>
            <p:ph type="title"/>
          </p:nvPr>
        </p:nvSpPr>
        <p:spPr>
          <a:xfrm>
            <a:off x="655638" y="320040"/>
            <a:ext cx="10880725" cy="461665"/>
          </a:xfrm>
        </p:spPr>
        <p:txBody>
          <a:bodyPr/>
          <a:lstStyle/>
          <a:p>
            <a:r>
              <a:rPr lang="en-US" noProof="0" dirty="0"/>
              <a:t>Microsoft 365 groups</a:t>
            </a:r>
            <a:br>
              <a:rPr lang="en-US" noProof="0" dirty="0"/>
            </a:br>
            <a:br>
              <a:rPr lang="en-US" noProof="0" dirty="0"/>
            </a:br>
            <a:endParaRPr lang="en-US" dirty="0"/>
          </a:p>
        </p:txBody>
      </p:sp>
    </p:spTree>
    <p:extLst>
      <p:ext uri="{BB962C8B-B14F-4D97-AF65-F5344CB8AC3E}">
        <p14:creationId xmlns:p14="http://schemas.microsoft.com/office/powerpoint/2010/main" val="3006187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3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750" fill="hold"/>
                                        <p:tgtEl>
                                          <p:spTgt spid="46"/>
                                        </p:tgtEl>
                                        <p:attrNameLst>
                                          <p:attrName>ppt_x</p:attrName>
                                        </p:attrNameLst>
                                      </p:cBhvr>
                                      <p:tavLst>
                                        <p:tav tm="0">
                                          <p:val>
                                            <p:strVal val="#ppt_x"/>
                                          </p:val>
                                        </p:tav>
                                        <p:tav tm="100000">
                                          <p:val>
                                            <p:strVal val="#ppt_x"/>
                                          </p:val>
                                        </p:tav>
                                      </p:tavLst>
                                    </p:anim>
                                    <p:anim calcmode="lin" valueType="num">
                                      <p:cBhvr additive="base">
                                        <p:cTn id="12" dur="75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4" presetClass="path" presetSubtype="0" decel="100000" fill="hold" nodeType="clickEffect">
                                  <p:stCondLst>
                                    <p:cond delay="0"/>
                                  </p:stCondLst>
                                  <p:childTnLst>
                                    <p:animMotion origin="layout" path="M 3.95966E-6 2.40581E-6 L -1.76155E-7 -3.41807E-6 " pathEditMode="relative" rAng="0" ptsTypes="AA">
                                      <p:cBhvr>
                                        <p:cTn id="16" dur="750" fill="hold"/>
                                        <p:tgtEl>
                                          <p:spTgt spid="46"/>
                                        </p:tgtEl>
                                        <p:attrNameLst>
                                          <p:attrName>ppt_x</p:attrName>
                                          <p:attrName>ppt_y</p:attrName>
                                        </p:attrNameLst>
                                      </p:cBhvr>
                                      <p:rCtr x="64" y="-1180"/>
                                    </p:animMotion>
                                  </p:childTnLst>
                                </p:cTn>
                              </p:par>
                              <p:par>
                                <p:cTn id="17" presetID="2" presetClass="entr" presetSubtype="4" decel="100000" fill="hold" grpId="0" nodeType="withEffect">
                                  <p:stCondLst>
                                    <p:cond delay="0"/>
                                  </p:stCondLst>
                                  <p:childTnLst>
                                    <p:set>
                                      <p:cBhvr>
                                        <p:cTn id="18" dur="1" fill="hold">
                                          <p:stCondLst>
                                            <p:cond delay="0"/>
                                          </p:stCondLst>
                                        </p:cTn>
                                        <p:tgtEl>
                                          <p:spTgt spid="173"/>
                                        </p:tgtEl>
                                        <p:attrNameLst>
                                          <p:attrName>style.visibility</p:attrName>
                                        </p:attrNameLst>
                                      </p:cBhvr>
                                      <p:to>
                                        <p:strVal val="visible"/>
                                      </p:to>
                                    </p:set>
                                    <p:anim calcmode="lin" valueType="num">
                                      <p:cBhvr additive="base">
                                        <p:cTn id="19" dur="750" fill="hold"/>
                                        <p:tgtEl>
                                          <p:spTgt spid="173"/>
                                        </p:tgtEl>
                                        <p:attrNameLst>
                                          <p:attrName>ppt_x</p:attrName>
                                        </p:attrNameLst>
                                      </p:cBhvr>
                                      <p:tavLst>
                                        <p:tav tm="0">
                                          <p:val>
                                            <p:strVal val="#ppt_x"/>
                                          </p:val>
                                        </p:tav>
                                        <p:tav tm="100000">
                                          <p:val>
                                            <p:strVal val="#ppt_x"/>
                                          </p:val>
                                        </p:tav>
                                      </p:tavLst>
                                    </p:anim>
                                    <p:anim calcmode="lin" valueType="num">
                                      <p:cBhvr additive="base">
                                        <p:cTn id="20" dur="750" fill="hold"/>
                                        <p:tgtEl>
                                          <p:spTgt spid="17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50"/>
                                  </p:stCondLst>
                                  <p:childTnLst>
                                    <p:set>
                                      <p:cBhvr>
                                        <p:cTn id="22" dur="1" fill="hold">
                                          <p:stCondLst>
                                            <p:cond delay="0"/>
                                          </p:stCondLst>
                                        </p:cTn>
                                        <p:tgtEl>
                                          <p:spTgt spid="174"/>
                                        </p:tgtEl>
                                        <p:attrNameLst>
                                          <p:attrName>style.visibility</p:attrName>
                                        </p:attrNameLst>
                                      </p:cBhvr>
                                      <p:to>
                                        <p:strVal val="visible"/>
                                      </p:to>
                                    </p:set>
                                    <p:anim calcmode="lin" valueType="num">
                                      <p:cBhvr additive="base">
                                        <p:cTn id="23" dur="750" fill="hold"/>
                                        <p:tgtEl>
                                          <p:spTgt spid="174"/>
                                        </p:tgtEl>
                                        <p:attrNameLst>
                                          <p:attrName>ppt_x</p:attrName>
                                        </p:attrNameLst>
                                      </p:cBhvr>
                                      <p:tavLst>
                                        <p:tav tm="0">
                                          <p:val>
                                            <p:strVal val="#ppt_x"/>
                                          </p:val>
                                        </p:tav>
                                        <p:tav tm="100000">
                                          <p:val>
                                            <p:strVal val="#ppt_x"/>
                                          </p:val>
                                        </p:tav>
                                      </p:tavLst>
                                    </p:anim>
                                    <p:anim calcmode="lin" valueType="num">
                                      <p:cBhvr additive="base">
                                        <p:cTn id="24" dur="750" fill="hold"/>
                                        <p:tgtEl>
                                          <p:spTgt spid="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74" grpId="0" animBg="1"/>
    </p:bldLst>
  </p:timing>
</p:sld>
</file>

<file path=ppt/slides/slide8.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94468C17-5F0E-4505-BD64-E479400D9927}"/>
              </a:ext>
            </a:extLst>
          </p:cNvPr>
          <p:cNvGrpSpPr>
            <a:grpSpLocks noChangeAspect="1"/>
          </p:cNvGrpSpPr>
          <p:nvPr/>
        </p:nvGrpSpPr>
        <p:grpSpPr>
          <a:xfrm>
            <a:off x="922512" y="2442285"/>
            <a:ext cx="960037" cy="865376"/>
            <a:chOff x="5880828" y="1920074"/>
            <a:chExt cx="376419" cy="322430"/>
          </a:xfrm>
        </p:grpSpPr>
        <p:grpSp>
          <p:nvGrpSpPr>
            <p:cNvPr id="22" name="Group 21">
              <a:extLst>
                <a:ext uri="{FF2B5EF4-FFF2-40B4-BE49-F238E27FC236}">
                  <a16:creationId xmlns:a16="http://schemas.microsoft.com/office/drawing/2014/main" id="{54DEEB7A-2EF3-4AC4-824F-B46A3FB49EE7}"/>
                </a:ext>
              </a:extLst>
            </p:cNvPr>
            <p:cNvGrpSpPr/>
            <p:nvPr/>
          </p:nvGrpSpPr>
          <p:grpSpPr>
            <a:xfrm>
              <a:off x="5880828" y="1920074"/>
              <a:ext cx="292436" cy="201413"/>
              <a:chOff x="8323133" y="1659154"/>
              <a:chExt cx="394219" cy="271516"/>
            </a:xfrm>
          </p:grpSpPr>
          <p:sp>
            <p:nvSpPr>
              <p:cNvPr id="50" name="Freeform 2153">
                <a:extLst>
                  <a:ext uri="{FF2B5EF4-FFF2-40B4-BE49-F238E27FC236}">
                    <a16:creationId xmlns:a16="http://schemas.microsoft.com/office/drawing/2014/main" id="{E60F73DB-C2FC-4285-BEC3-ADF62B901532}"/>
                  </a:ext>
                </a:extLst>
              </p:cNvPr>
              <p:cNvSpPr>
                <a:spLocks noEditPoints="1"/>
              </p:cNvSpPr>
              <p:nvPr/>
            </p:nvSpPr>
            <p:spPr bwMode="auto">
              <a:xfrm>
                <a:off x="8323133" y="1659154"/>
                <a:ext cx="394219" cy="271516"/>
              </a:xfrm>
              <a:custGeom>
                <a:avLst/>
                <a:gdLst>
                  <a:gd name="T0" fmla="*/ 283 w 302"/>
                  <a:gd name="T1" fmla="*/ 189 h 208"/>
                  <a:gd name="T2" fmla="*/ 19 w 302"/>
                  <a:gd name="T3" fmla="*/ 189 h 208"/>
                  <a:gd name="T4" fmla="*/ 19 w 302"/>
                  <a:gd name="T5" fmla="*/ 19 h 208"/>
                  <a:gd name="T6" fmla="*/ 283 w 302"/>
                  <a:gd name="T7" fmla="*/ 19 h 208"/>
                  <a:gd name="T8" fmla="*/ 283 w 302"/>
                  <a:gd name="T9" fmla="*/ 189 h 208"/>
                  <a:gd name="T10" fmla="*/ 302 w 302"/>
                  <a:gd name="T11" fmla="*/ 0 h 208"/>
                  <a:gd name="T12" fmla="*/ 0 w 302"/>
                  <a:gd name="T13" fmla="*/ 0 h 208"/>
                  <a:gd name="T14" fmla="*/ 0 w 302"/>
                  <a:gd name="T15" fmla="*/ 208 h 208"/>
                  <a:gd name="T16" fmla="*/ 302 w 302"/>
                  <a:gd name="T17" fmla="*/ 208 h 208"/>
                  <a:gd name="T18" fmla="*/ 302 w 302"/>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208">
                    <a:moveTo>
                      <a:pt x="283" y="189"/>
                    </a:moveTo>
                    <a:lnTo>
                      <a:pt x="19" y="189"/>
                    </a:lnTo>
                    <a:lnTo>
                      <a:pt x="19" y="19"/>
                    </a:lnTo>
                    <a:lnTo>
                      <a:pt x="283" y="19"/>
                    </a:lnTo>
                    <a:lnTo>
                      <a:pt x="283" y="189"/>
                    </a:lnTo>
                    <a:close/>
                    <a:moveTo>
                      <a:pt x="302" y="0"/>
                    </a:moveTo>
                    <a:lnTo>
                      <a:pt x="0" y="0"/>
                    </a:lnTo>
                    <a:lnTo>
                      <a:pt x="0" y="208"/>
                    </a:lnTo>
                    <a:lnTo>
                      <a:pt x="302" y="208"/>
                    </a:lnTo>
                    <a:lnTo>
                      <a:pt x="302" y="0"/>
                    </a:lnTo>
                    <a:close/>
                  </a:path>
                </a:pathLst>
              </a:custGeom>
              <a:solidFill>
                <a:schemeClr val="accent1"/>
              </a:solidFill>
              <a:ln w="190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51" name="Freeform 2154">
                <a:extLst>
                  <a:ext uri="{FF2B5EF4-FFF2-40B4-BE49-F238E27FC236}">
                    <a16:creationId xmlns:a16="http://schemas.microsoft.com/office/drawing/2014/main" id="{6ABD8B58-2556-4301-B715-C3283D14932B}"/>
                  </a:ext>
                </a:extLst>
              </p:cNvPr>
              <p:cNvSpPr>
                <a:spLocks/>
              </p:cNvSpPr>
              <p:nvPr/>
            </p:nvSpPr>
            <p:spPr bwMode="auto">
              <a:xfrm>
                <a:off x="8328354" y="1659154"/>
                <a:ext cx="386388" cy="148811"/>
              </a:xfrm>
              <a:custGeom>
                <a:avLst/>
                <a:gdLst>
                  <a:gd name="T0" fmla="*/ 147 w 296"/>
                  <a:gd name="T1" fmla="*/ 114 h 114"/>
                  <a:gd name="T2" fmla="*/ 0 w 296"/>
                  <a:gd name="T3" fmla="*/ 17 h 114"/>
                  <a:gd name="T4" fmla="*/ 12 w 296"/>
                  <a:gd name="T5" fmla="*/ 0 h 114"/>
                  <a:gd name="T6" fmla="*/ 147 w 296"/>
                  <a:gd name="T7" fmla="*/ 92 h 114"/>
                  <a:gd name="T8" fmla="*/ 284 w 296"/>
                  <a:gd name="T9" fmla="*/ 0 h 114"/>
                  <a:gd name="T10" fmla="*/ 296 w 296"/>
                  <a:gd name="T11" fmla="*/ 17 h 114"/>
                  <a:gd name="T12" fmla="*/ 147 w 296"/>
                  <a:gd name="T13" fmla="*/ 114 h 114"/>
                </a:gdLst>
                <a:ahLst/>
                <a:cxnLst>
                  <a:cxn ang="0">
                    <a:pos x="T0" y="T1"/>
                  </a:cxn>
                  <a:cxn ang="0">
                    <a:pos x="T2" y="T3"/>
                  </a:cxn>
                  <a:cxn ang="0">
                    <a:pos x="T4" y="T5"/>
                  </a:cxn>
                  <a:cxn ang="0">
                    <a:pos x="T6" y="T7"/>
                  </a:cxn>
                  <a:cxn ang="0">
                    <a:pos x="T8" y="T9"/>
                  </a:cxn>
                  <a:cxn ang="0">
                    <a:pos x="T10" y="T11"/>
                  </a:cxn>
                  <a:cxn ang="0">
                    <a:pos x="T12" y="T13"/>
                  </a:cxn>
                </a:cxnLst>
                <a:rect l="0" t="0" r="r" b="b"/>
                <a:pathLst>
                  <a:path w="296" h="114">
                    <a:moveTo>
                      <a:pt x="147" y="114"/>
                    </a:moveTo>
                    <a:lnTo>
                      <a:pt x="0" y="17"/>
                    </a:lnTo>
                    <a:lnTo>
                      <a:pt x="12" y="0"/>
                    </a:lnTo>
                    <a:lnTo>
                      <a:pt x="147" y="92"/>
                    </a:lnTo>
                    <a:lnTo>
                      <a:pt x="284" y="0"/>
                    </a:lnTo>
                    <a:lnTo>
                      <a:pt x="296" y="17"/>
                    </a:lnTo>
                    <a:lnTo>
                      <a:pt x="147" y="114"/>
                    </a:lnTo>
                    <a:close/>
                  </a:path>
                </a:pathLst>
              </a:custGeom>
              <a:solidFill>
                <a:schemeClr val="accent1"/>
              </a:solidFill>
              <a:ln w="190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23" name="Group 22">
              <a:extLst>
                <a:ext uri="{FF2B5EF4-FFF2-40B4-BE49-F238E27FC236}">
                  <a16:creationId xmlns:a16="http://schemas.microsoft.com/office/drawing/2014/main" id="{81EE587D-809A-4847-A762-C8A1B69866AC}"/>
                </a:ext>
              </a:extLst>
            </p:cNvPr>
            <p:cNvGrpSpPr/>
            <p:nvPr/>
          </p:nvGrpSpPr>
          <p:grpSpPr>
            <a:xfrm>
              <a:off x="6012692" y="2017855"/>
              <a:ext cx="244555" cy="224649"/>
              <a:chOff x="6012694" y="2017858"/>
              <a:chExt cx="333379" cy="306244"/>
            </a:xfrm>
          </p:grpSpPr>
          <p:sp>
            <p:nvSpPr>
              <p:cNvPr id="24" name="Freeform 1862">
                <a:extLst>
                  <a:ext uri="{FF2B5EF4-FFF2-40B4-BE49-F238E27FC236}">
                    <a16:creationId xmlns:a16="http://schemas.microsoft.com/office/drawing/2014/main" id="{FC4B736A-8E23-4F18-BA98-094A7DB4D42B}"/>
                  </a:ext>
                </a:extLst>
              </p:cNvPr>
              <p:cNvSpPr>
                <a:spLocks noChangeAspect="1" noEditPoints="1"/>
              </p:cNvSpPr>
              <p:nvPr/>
            </p:nvSpPr>
            <p:spPr bwMode="auto">
              <a:xfrm>
                <a:off x="6012694" y="2032532"/>
                <a:ext cx="333379" cy="291570"/>
              </a:xfrm>
              <a:prstGeom prst="rect">
                <a:avLst/>
              </a:prstGeom>
              <a:solidFill>
                <a:schemeClr val="bg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5" name="Rectangle 1846">
                <a:extLst>
                  <a:ext uri="{FF2B5EF4-FFF2-40B4-BE49-F238E27FC236}">
                    <a16:creationId xmlns:a16="http://schemas.microsoft.com/office/drawing/2014/main" id="{E6D06F8F-B9F4-4FDD-AFDA-1681319FBC53}"/>
                  </a:ext>
                </a:extLst>
              </p:cNvPr>
              <p:cNvSpPr>
                <a:spLocks noChangeArrowheads="1"/>
              </p:cNvSpPr>
              <p:nvPr/>
            </p:nvSpPr>
            <p:spPr bwMode="auto">
              <a:xfrm>
                <a:off x="6118165" y="2120631"/>
                <a:ext cx="17129" cy="17129"/>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6" name="Rectangle 1847">
                <a:extLst>
                  <a:ext uri="{FF2B5EF4-FFF2-40B4-BE49-F238E27FC236}">
                    <a16:creationId xmlns:a16="http://schemas.microsoft.com/office/drawing/2014/main" id="{5A3D8A71-16B8-42AE-A289-70B7FFDB24AF}"/>
                  </a:ext>
                </a:extLst>
              </p:cNvPr>
              <p:cNvSpPr>
                <a:spLocks noChangeArrowheads="1"/>
              </p:cNvSpPr>
              <p:nvPr/>
            </p:nvSpPr>
            <p:spPr bwMode="auto">
              <a:xfrm>
                <a:off x="6168650" y="2222502"/>
                <a:ext cx="17129" cy="17129"/>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7" name="Rectangle 1848">
                <a:extLst>
                  <a:ext uri="{FF2B5EF4-FFF2-40B4-BE49-F238E27FC236}">
                    <a16:creationId xmlns:a16="http://schemas.microsoft.com/office/drawing/2014/main" id="{F0971E89-D0AE-4A97-B44A-531FD91B7DEC}"/>
                  </a:ext>
                </a:extLst>
              </p:cNvPr>
              <p:cNvSpPr>
                <a:spLocks noChangeArrowheads="1"/>
              </p:cNvSpPr>
              <p:nvPr/>
            </p:nvSpPr>
            <p:spPr bwMode="auto">
              <a:xfrm>
                <a:off x="6220036" y="2120631"/>
                <a:ext cx="17129" cy="17129"/>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1" name="Rectangle 1849">
                <a:extLst>
                  <a:ext uri="{FF2B5EF4-FFF2-40B4-BE49-F238E27FC236}">
                    <a16:creationId xmlns:a16="http://schemas.microsoft.com/office/drawing/2014/main" id="{24C78BA1-167A-47E2-A27E-96159DD5FFB5}"/>
                  </a:ext>
                </a:extLst>
              </p:cNvPr>
              <p:cNvSpPr>
                <a:spLocks noChangeArrowheads="1"/>
              </p:cNvSpPr>
              <p:nvPr/>
            </p:nvSpPr>
            <p:spPr bwMode="auto">
              <a:xfrm>
                <a:off x="6168650" y="2120631"/>
                <a:ext cx="17129" cy="17129"/>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3" name="Rectangle 1850">
                <a:extLst>
                  <a:ext uri="{FF2B5EF4-FFF2-40B4-BE49-F238E27FC236}">
                    <a16:creationId xmlns:a16="http://schemas.microsoft.com/office/drawing/2014/main" id="{9ADD04D2-0A13-46D8-9CCC-6993D02D22D3}"/>
                  </a:ext>
                </a:extLst>
              </p:cNvPr>
              <p:cNvSpPr>
                <a:spLocks noChangeArrowheads="1"/>
              </p:cNvSpPr>
              <p:nvPr/>
            </p:nvSpPr>
            <p:spPr bwMode="auto">
              <a:xfrm>
                <a:off x="6118165" y="2154888"/>
                <a:ext cx="17129" cy="16227"/>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4" name="Rectangle 1851">
                <a:extLst>
                  <a:ext uri="{FF2B5EF4-FFF2-40B4-BE49-F238E27FC236}">
                    <a16:creationId xmlns:a16="http://schemas.microsoft.com/office/drawing/2014/main" id="{77406FBA-5A84-4684-84A4-97C5F3CAC46D}"/>
                  </a:ext>
                </a:extLst>
              </p:cNvPr>
              <p:cNvSpPr>
                <a:spLocks noChangeArrowheads="1"/>
              </p:cNvSpPr>
              <p:nvPr/>
            </p:nvSpPr>
            <p:spPr bwMode="auto">
              <a:xfrm>
                <a:off x="6066779" y="2154888"/>
                <a:ext cx="17129" cy="16227"/>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5" name="Rectangle 1852">
                <a:extLst>
                  <a:ext uri="{FF2B5EF4-FFF2-40B4-BE49-F238E27FC236}">
                    <a16:creationId xmlns:a16="http://schemas.microsoft.com/office/drawing/2014/main" id="{83E31ADC-7202-400F-A7C7-3DEDAC1974E7}"/>
                  </a:ext>
                </a:extLst>
              </p:cNvPr>
              <p:cNvSpPr>
                <a:spLocks noChangeArrowheads="1"/>
              </p:cNvSpPr>
              <p:nvPr/>
            </p:nvSpPr>
            <p:spPr bwMode="auto">
              <a:xfrm>
                <a:off x="6220036" y="2154888"/>
                <a:ext cx="17129" cy="16227"/>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6" name="Rectangle 1853">
                <a:extLst>
                  <a:ext uri="{FF2B5EF4-FFF2-40B4-BE49-F238E27FC236}">
                    <a16:creationId xmlns:a16="http://schemas.microsoft.com/office/drawing/2014/main" id="{1D4E5620-550A-44E5-8DC7-C9AA0ADA402E}"/>
                  </a:ext>
                </a:extLst>
              </p:cNvPr>
              <p:cNvSpPr>
                <a:spLocks noChangeArrowheads="1"/>
              </p:cNvSpPr>
              <p:nvPr/>
            </p:nvSpPr>
            <p:spPr bwMode="auto">
              <a:xfrm>
                <a:off x="6168650" y="2154888"/>
                <a:ext cx="17129" cy="16227"/>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7" name="Rectangle 1854">
                <a:extLst>
                  <a:ext uri="{FF2B5EF4-FFF2-40B4-BE49-F238E27FC236}">
                    <a16:creationId xmlns:a16="http://schemas.microsoft.com/office/drawing/2014/main" id="{C8F19B47-A1EE-4690-A496-8EE34CF2DD27}"/>
                  </a:ext>
                </a:extLst>
              </p:cNvPr>
              <p:cNvSpPr>
                <a:spLocks noChangeArrowheads="1"/>
              </p:cNvSpPr>
              <p:nvPr/>
            </p:nvSpPr>
            <p:spPr bwMode="auto">
              <a:xfrm>
                <a:off x="6118165" y="2188244"/>
                <a:ext cx="17129" cy="17129"/>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8" name="Rectangle 1855">
                <a:extLst>
                  <a:ext uri="{FF2B5EF4-FFF2-40B4-BE49-F238E27FC236}">
                    <a16:creationId xmlns:a16="http://schemas.microsoft.com/office/drawing/2014/main" id="{61C3422D-CB59-439C-BC20-CFE80AEBECF5}"/>
                  </a:ext>
                </a:extLst>
              </p:cNvPr>
              <p:cNvSpPr>
                <a:spLocks noChangeArrowheads="1"/>
              </p:cNvSpPr>
              <p:nvPr/>
            </p:nvSpPr>
            <p:spPr bwMode="auto">
              <a:xfrm>
                <a:off x="6066779" y="2188244"/>
                <a:ext cx="17129" cy="17129"/>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9" name="Rectangle 1856">
                <a:extLst>
                  <a:ext uri="{FF2B5EF4-FFF2-40B4-BE49-F238E27FC236}">
                    <a16:creationId xmlns:a16="http://schemas.microsoft.com/office/drawing/2014/main" id="{5221E1C1-AB33-40FA-9A8C-4EF2F7F6FE8A}"/>
                  </a:ext>
                </a:extLst>
              </p:cNvPr>
              <p:cNvSpPr>
                <a:spLocks noChangeArrowheads="1"/>
              </p:cNvSpPr>
              <p:nvPr/>
            </p:nvSpPr>
            <p:spPr bwMode="auto">
              <a:xfrm>
                <a:off x="6220036" y="2188244"/>
                <a:ext cx="17129" cy="17129"/>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0" name="Rectangle 1857">
                <a:extLst>
                  <a:ext uri="{FF2B5EF4-FFF2-40B4-BE49-F238E27FC236}">
                    <a16:creationId xmlns:a16="http://schemas.microsoft.com/office/drawing/2014/main" id="{00809C57-3432-4647-8F1F-C91F6A96394F}"/>
                  </a:ext>
                </a:extLst>
              </p:cNvPr>
              <p:cNvSpPr>
                <a:spLocks noChangeArrowheads="1"/>
              </p:cNvSpPr>
              <p:nvPr/>
            </p:nvSpPr>
            <p:spPr bwMode="auto">
              <a:xfrm>
                <a:off x="6168650" y="2188244"/>
                <a:ext cx="17129" cy="17129"/>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1" name="Rectangle 1858">
                <a:extLst>
                  <a:ext uri="{FF2B5EF4-FFF2-40B4-BE49-F238E27FC236}">
                    <a16:creationId xmlns:a16="http://schemas.microsoft.com/office/drawing/2014/main" id="{E6BACE00-A9DA-4092-A776-10122B847FBE}"/>
                  </a:ext>
                </a:extLst>
              </p:cNvPr>
              <p:cNvSpPr>
                <a:spLocks noChangeArrowheads="1"/>
              </p:cNvSpPr>
              <p:nvPr/>
            </p:nvSpPr>
            <p:spPr bwMode="auto">
              <a:xfrm>
                <a:off x="6118165" y="2222502"/>
                <a:ext cx="17129" cy="17129"/>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2" name="Rectangle 1859">
                <a:extLst>
                  <a:ext uri="{FF2B5EF4-FFF2-40B4-BE49-F238E27FC236}">
                    <a16:creationId xmlns:a16="http://schemas.microsoft.com/office/drawing/2014/main" id="{253CB73B-F164-47E7-8275-265FADD09564}"/>
                  </a:ext>
                </a:extLst>
              </p:cNvPr>
              <p:cNvSpPr>
                <a:spLocks noChangeArrowheads="1"/>
              </p:cNvSpPr>
              <p:nvPr/>
            </p:nvSpPr>
            <p:spPr bwMode="auto">
              <a:xfrm>
                <a:off x="6066779" y="2222502"/>
                <a:ext cx="17129" cy="17129"/>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3" name="Rectangle 1860">
                <a:extLst>
                  <a:ext uri="{FF2B5EF4-FFF2-40B4-BE49-F238E27FC236}">
                    <a16:creationId xmlns:a16="http://schemas.microsoft.com/office/drawing/2014/main" id="{C98ADA60-10FA-48DA-9C31-9DA1F197E0D1}"/>
                  </a:ext>
                </a:extLst>
              </p:cNvPr>
              <p:cNvSpPr>
                <a:spLocks noChangeArrowheads="1"/>
              </p:cNvSpPr>
              <p:nvPr/>
            </p:nvSpPr>
            <p:spPr bwMode="auto">
              <a:xfrm>
                <a:off x="6066779" y="2017858"/>
                <a:ext cx="17129" cy="51387"/>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4" name="Rectangle 1861">
                <a:extLst>
                  <a:ext uri="{FF2B5EF4-FFF2-40B4-BE49-F238E27FC236}">
                    <a16:creationId xmlns:a16="http://schemas.microsoft.com/office/drawing/2014/main" id="{C774FD93-A6EC-4FBE-A8CC-7CE6050C8AA5}"/>
                  </a:ext>
                </a:extLst>
              </p:cNvPr>
              <p:cNvSpPr>
                <a:spLocks noChangeArrowheads="1"/>
              </p:cNvSpPr>
              <p:nvPr/>
            </p:nvSpPr>
            <p:spPr bwMode="auto">
              <a:xfrm>
                <a:off x="6220036" y="2017858"/>
                <a:ext cx="17129" cy="51387"/>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8" name="Freeform 1862">
                <a:extLst>
                  <a:ext uri="{FF2B5EF4-FFF2-40B4-BE49-F238E27FC236}">
                    <a16:creationId xmlns:a16="http://schemas.microsoft.com/office/drawing/2014/main" id="{33F2FCEC-46EC-45F6-A32E-24C9F3633994}"/>
                  </a:ext>
                </a:extLst>
              </p:cNvPr>
              <p:cNvSpPr>
                <a:spLocks noEditPoints="1"/>
              </p:cNvSpPr>
              <p:nvPr/>
            </p:nvSpPr>
            <p:spPr bwMode="auto">
              <a:xfrm>
                <a:off x="6015392" y="2034987"/>
                <a:ext cx="273159" cy="238902"/>
              </a:xfrm>
              <a:custGeom>
                <a:avLst/>
                <a:gdLst>
                  <a:gd name="T0" fmla="*/ 284 w 303"/>
                  <a:gd name="T1" fmla="*/ 246 h 265"/>
                  <a:gd name="T2" fmla="*/ 19 w 303"/>
                  <a:gd name="T3" fmla="*/ 246 h 265"/>
                  <a:gd name="T4" fmla="*/ 19 w 303"/>
                  <a:gd name="T5" fmla="*/ 19 h 265"/>
                  <a:gd name="T6" fmla="*/ 284 w 303"/>
                  <a:gd name="T7" fmla="*/ 19 h 265"/>
                  <a:gd name="T8" fmla="*/ 284 w 303"/>
                  <a:gd name="T9" fmla="*/ 246 h 265"/>
                  <a:gd name="T10" fmla="*/ 303 w 303"/>
                  <a:gd name="T11" fmla="*/ 0 h 265"/>
                  <a:gd name="T12" fmla="*/ 0 w 303"/>
                  <a:gd name="T13" fmla="*/ 0 h 265"/>
                  <a:gd name="T14" fmla="*/ 0 w 303"/>
                  <a:gd name="T15" fmla="*/ 265 h 265"/>
                  <a:gd name="T16" fmla="*/ 303 w 303"/>
                  <a:gd name="T17" fmla="*/ 265 h 265"/>
                  <a:gd name="T18" fmla="*/ 303 w 303"/>
                  <a:gd name="T19"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265">
                    <a:moveTo>
                      <a:pt x="284" y="246"/>
                    </a:moveTo>
                    <a:lnTo>
                      <a:pt x="19" y="246"/>
                    </a:lnTo>
                    <a:lnTo>
                      <a:pt x="19" y="19"/>
                    </a:lnTo>
                    <a:lnTo>
                      <a:pt x="284" y="19"/>
                    </a:lnTo>
                    <a:lnTo>
                      <a:pt x="284" y="246"/>
                    </a:lnTo>
                    <a:close/>
                    <a:moveTo>
                      <a:pt x="303" y="0"/>
                    </a:moveTo>
                    <a:lnTo>
                      <a:pt x="0" y="0"/>
                    </a:lnTo>
                    <a:lnTo>
                      <a:pt x="0" y="265"/>
                    </a:lnTo>
                    <a:lnTo>
                      <a:pt x="303" y="265"/>
                    </a:lnTo>
                    <a:lnTo>
                      <a:pt x="303" y="0"/>
                    </a:lnTo>
                    <a:close/>
                  </a:path>
                </a:pathLst>
              </a:cu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9" name="Rectangle 1863">
                <a:extLst>
                  <a:ext uri="{FF2B5EF4-FFF2-40B4-BE49-F238E27FC236}">
                    <a16:creationId xmlns:a16="http://schemas.microsoft.com/office/drawing/2014/main" id="{C94E78AC-AA98-4BCF-9F3F-07ED2BCC343E}"/>
                  </a:ext>
                </a:extLst>
              </p:cNvPr>
              <p:cNvSpPr>
                <a:spLocks noChangeArrowheads="1"/>
              </p:cNvSpPr>
              <p:nvPr/>
            </p:nvSpPr>
            <p:spPr bwMode="auto">
              <a:xfrm>
                <a:off x="6024407" y="2086373"/>
                <a:ext cx="255129" cy="17129"/>
              </a:xfrm>
              <a:prstGeom prst="rect">
                <a:avLst/>
              </a:prstGeom>
              <a:solidFill>
                <a:schemeClr val="accent1"/>
              </a:solid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grpSp>
        <p:nvGrpSpPr>
          <p:cNvPr id="140" name="Group 139">
            <a:extLst>
              <a:ext uri="{FF2B5EF4-FFF2-40B4-BE49-F238E27FC236}">
                <a16:creationId xmlns:a16="http://schemas.microsoft.com/office/drawing/2014/main" id="{9E4091B0-A4AC-489A-A445-81947AF288A3}"/>
              </a:ext>
            </a:extLst>
          </p:cNvPr>
          <p:cNvGrpSpPr>
            <a:grpSpLocks noChangeAspect="1"/>
          </p:cNvGrpSpPr>
          <p:nvPr/>
        </p:nvGrpSpPr>
        <p:grpSpPr>
          <a:xfrm>
            <a:off x="3344986" y="2462024"/>
            <a:ext cx="929669" cy="673712"/>
            <a:chOff x="689910" y="4654336"/>
            <a:chExt cx="302278" cy="205637"/>
          </a:xfrm>
          <a:solidFill>
            <a:schemeClr val="accent1"/>
          </a:solidFill>
        </p:grpSpPr>
        <p:grpSp>
          <p:nvGrpSpPr>
            <p:cNvPr id="141" name="Group 140">
              <a:extLst>
                <a:ext uri="{FF2B5EF4-FFF2-40B4-BE49-F238E27FC236}">
                  <a16:creationId xmlns:a16="http://schemas.microsoft.com/office/drawing/2014/main" id="{AF5B825F-D2F0-442D-89E7-4882B551808A}"/>
                </a:ext>
              </a:extLst>
            </p:cNvPr>
            <p:cNvGrpSpPr/>
            <p:nvPr/>
          </p:nvGrpSpPr>
          <p:grpSpPr>
            <a:xfrm>
              <a:off x="689910" y="4654336"/>
              <a:ext cx="242678" cy="175179"/>
              <a:chOff x="673036" y="4654336"/>
              <a:chExt cx="242678" cy="175179"/>
            </a:xfrm>
            <a:grpFill/>
          </p:grpSpPr>
          <p:sp>
            <p:nvSpPr>
              <p:cNvPr id="143" name="Rectangle 2050">
                <a:extLst>
                  <a:ext uri="{FF2B5EF4-FFF2-40B4-BE49-F238E27FC236}">
                    <a16:creationId xmlns:a16="http://schemas.microsoft.com/office/drawing/2014/main" id="{70951EB6-BB8D-499A-B276-CA444F523151}"/>
                  </a:ext>
                </a:extLst>
              </p:cNvPr>
              <p:cNvSpPr>
                <a:spLocks noChangeArrowheads="1"/>
              </p:cNvSpPr>
              <p:nvPr/>
            </p:nvSpPr>
            <p:spPr bwMode="auto">
              <a:xfrm>
                <a:off x="787142" y="4794961"/>
                <a:ext cx="14464" cy="30536"/>
              </a:xfrm>
              <a:prstGeom prst="rect">
                <a:avLst/>
              </a:prstGeom>
              <a:grp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4" name="Rectangle 2051">
                <a:extLst>
                  <a:ext uri="{FF2B5EF4-FFF2-40B4-BE49-F238E27FC236}">
                    <a16:creationId xmlns:a16="http://schemas.microsoft.com/office/drawing/2014/main" id="{852670D5-9755-4FCB-80BE-F78F5B17DF74}"/>
                  </a:ext>
                </a:extLst>
              </p:cNvPr>
              <p:cNvSpPr>
                <a:spLocks noChangeArrowheads="1"/>
              </p:cNvSpPr>
              <p:nvPr/>
            </p:nvSpPr>
            <p:spPr bwMode="auto">
              <a:xfrm>
                <a:off x="756607" y="4814247"/>
                <a:ext cx="75536" cy="15268"/>
              </a:xfrm>
              <a:prstGeom prst="rect">
                <a:avLst/>
              </a:prstGeom>
              <a:grp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5" name="Freeform 2052">
                <a:extLst>
                  <a:ext uri="{FF2B5EF4-FFF2-40B4-BE49-F238E27FC236}">
                    <a16:creationId xmlns:a16="http://schemas.microsoft.com/office/drawing/2014/main" id="{071FD3B8-4C16-43ED-8B7E-C673644074F5}"/>
                  </a:ext>
                </a:extLst>
              </p:cNvPr>
              <p:cNvSpPr>
                <a:spLocks/>
              </p:cNvSpPr>
              <p:nvPr/>
            </p:nvSpPr>
            <p:spPr bwMode="auto">
              <a:xfrm>
                <a:off x="673036" y="4654336"/>
                <a:ext cx="242678" cy="151875"/>
              </a:xfrm>
              <a:custGeom>
                <a:avLst/>
                <a:gdLst>
                  <a:gd name="T0" fmla="*/ 186 w 302"/>
                  <a:gd name="T1" fmla="*/ 189 h 189"/>
                  <a:gd name="T2" fmla="*/ 0 w 302"/>
                  <a:gd name="T3" fmla="*/ 189 h 189"/>
                  <a:gd name="T4" fmla="*/ 0 w 302"/>
                  <a:gd name="T5" fmla="*/ 0 h 189"/>
                  <a:gd name="T6" fmla="*/ 302 w 302"/>
                  <a:gd name="T7" fmla="*/ 0 h 189"/>
                  <a:gd name="T8" fmla="*/ 302 w 302"/>
                  <a:gd name="T9" fmla="*/ 66 h 189"/>
                  <a:gd name="T10" fmla="*/ 283 w 302"/>
                  <a:gd name="T11" fmla="*/ 66 h 189"/>
                  <a:gd name="T12" fmla="*/ 283 w 302"/>
                  <a:gd name="T13" fmla="*/ 19 h 189"/>
                  <a:gd name="T14" fmla="*/ 19 w 302"/>
                  <a:gd name="T15" fmla="*/ 19 h 189"/>
                  <a:gd name="T16" fmla="*/ 19 w 302"/>
                  <a:gd name="T17" fmla="*/ 170 h 189"/>
                  <a:gd name="T18" fmla="*/ 186 w 302"/>
                  <a:gd name="T19" fmla="*/ 170 h 189"/>
                  <a:gd name="T20" fmla="*/ 186 w 302"/>
                  <a:gd name="T21"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189">
                    <a:moveTo>
                      <a:pt x="186" y="189"/>
                    </a:moveTo>
                    <a:lnTo>
                      <a:pt x="0" y="189"/>
                    </a:lnTo>
                    <a:lnTo>
                      <a:pt x="0" y="0"/>
                    </a:lnTo>
                    <a:lnTo>
                      <a:pt x="302" y="0"/>
                    </a:lnTo>
                    <a:lnTo>
                      <a:pt x="302" y="66"/>
                    </a:lnTo>
                    <a:lnTo>
                      <a:pt x="283" y="66"/>
                    </a:lnTo>
                    <a:lnTo>
                      <a:pt x="283" y="19"/>
                    </a:lnTo>
                    <a:lnTo>
                      <a:pt x="19" y="19"/>
                    </a:lnTo>
                    <a:lnTo>
                      <a:pt x="19" y="170"/>
                    </a:lnTo>
                    <a:lnTo>
                      <a:pt x="186" y="170"/>
                    </a:lnTo>
                    <a:lnTo>
                      <a:pt x="186" y="189"/>
                    </a:lnTo>
                    <a:close/>
                  </a:path>
                </a:pathLst>
              </a:custGeom>
              <a:grp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6" name="Rectangle 2053">
                <a:extLst>
                  <a:ext uri="{FF2B5EF4-FFF2-40B4-BE49-F238E27FC236}">
                    <a16:creationId xmlns:a16="http://schemas.microsoft.com/office/drawing/2014/main" id="{9D2B9FB2-C850-41EB-BE2A-1C1CE702C70A}"/>
                  </a:ext>
                </a:extLst>
              </p:cNvPr>
              <p:cNvSpPr>
                <a:spLocks noChangeArrowheads="1"/>
              </p:cNvSpPr>
              <p:nvPr/>
            </p:nvSpPr>
            <p:spPr bwMode="auto">
              <a:xfrm>
                <a:off x="726071" y="4737908"/>
                <a:ext cx="15268" cy="15268"/>
              </a:xfrm>
              <a:prstGeom prst="rect">
                <a:avLst/>
              </a:prstGeom>
              <a:grp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7" name="Rectangle 2054">
                <a:extLst>
                  <a:ext uri="{FF2B5EF4-FFF2-40B4-BE49-F238E27FC236}">
                    <a16:creationId xmlns:a16="http://schemas.microsoft.com/office/drawing/2014/main" id="{A49BB400-1950-48DE-A93E-25FAC1EA11E1}"/>
                  </a:ext>
                </a:extLst>
              </p:cNvPr>
              <p:cNvSpPr>
                <a:spLocks noChangeArrowheads="1"/>
              </p:cNvSpPr>
              <p:nvPr/>
            </p:nvSpPr>
            <p:spPr bwMode="auto">
              <a:xfrm>
                <a:off x="726071" y="4707372"/>
                <a:ext cx="15268" cy="15268"/>
              </a:xfrm>
              <a:prstGeom prst="rect">
                <a:avLst/>
              </a:prstGeom>
              <a:grp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8" name="Rectangle 2055">
                <a:extLst>
                  <a:ext uri="{FF2B5EF4-FFF2-40B4-BE49-F238E27FC236}">
                    <a16:creationId xmlns:a16="http://schemas.microsoft.com/office/drawing/2014/main" id="{C1B827EE-AAA7-4A06-8229-750A33CFBA58}"/>
                  </a:ext>
                </a:extLst>
              </p:cNvPr>
              <p:cNvSpPr>
                <a:spLocks noChangeArrowheads="1"/>
              </p:cNvSpPr>
              <p:nvPr/>
            </p:nvSpPr>
            <p:spPr bwMode="auto">
              <a:xfrm>
                <a:off x="756607" y="4737908"/>
                <a:ext cx="15268" cy="15268"/>
              </a:xfrm>
              <a:prstGeom prst="rect">
                <a:avLst/>
              </a:prstGeom>
              <a:grp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9" name="Rectangle 2056">
                <a:extLst>
                  <a:ext uri="{FF2B5EF4-FFF2-40B4-BE49-F238E27FC236}">
                    <a16:creationId xmlns:a16="http://schemas.microsoft.com/office/drawing/2014/main" id="{072395D7-D7BD-4D5A-8878-AE9DD2A3A3F9}"/>
                  </a:ext>
                </a:extLst>
              </p:cNvPr>
              <p:cNvSpPr>
                <a:spLocks noChangeArrowheads="1"/>
              </p:cNvSpPr>
              <p:nvPr/>
            </p:nvSpPr>
            <p:spPr bwMode="auto">
              <a:xfrm>
                <a:off x="756607" y="4707372"/>
                <a:ext cx="15268" cy="15268"/>
              </a:xfrm>
              <a:prstGeom prst="rect">
                <a:avLst/>
              </a:prstGeom>
              <a:grp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50" name="Rectangle 2057">
                <a:extLst>
                  <a:ext uri="{FF2B5EF4-FFF2-40B4-BE49-F238E27FC236}">
                    <a16:creationId xmlns:a16="http://schemas.microsoft.com/office/drawing/2014/main" id="{E57C5E65-A021-4314-BB86-B0CFE771BA9E}"/>
                  </a:ext>
                </a:extLst>
              </p:cNvPr>
              <p:cNvSpPr>
                <a:spLocks noChangeArrowheads="1"/>
              </p:cNvSpPr>
              <p:nvPr/>
            </p:nvSpPr>
            <p:spPr bwMode="auto">
              <a:xfrm>
                <a:off x="787142" y="4737908"/>
                <a:ext cx="14464" cy="15268"/>
              </a:xfrm>
              <a:prstGeom prst="rect">
                <a:avLst/>
              </a:prstGeom>
              <a:grp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51" name="Rectangle 2058">
                <a:extLst>
                  <a:ext uri="{FF2B5EF4-FFF2-40B4-BE49-F238E27FC236}">
                    <a16:creationId xmlns:a16="http://schemas.microsoft.com/office/drawing/2014/main" id="{3FA087B9-6540-4DF8-AB11-21F35E78B9F1}"/>
                  </a:ext>
                </a:extLst>
              </p:cNvPr>
              <p:cNvSpPr>
                <a:spLocks noChangeArrowheads="1"/>
              </p:cNvSpPr>
              <p:nvPr/>
            </p:nvSpPr>
            <p:spPr bwMode="auto">
              <a:xfrm>
                <a:off x="787142" y="4707372"/>
                <a:ext cx="14464" cy="15268"/>
              </a:xfrm>
              <a:prstGeom prst="rect">
                <a:avLst/>
              </a:prstGeom>
              <a:grp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52" name="Rectangle 2059">
                <a:extLst>
                  <a:ext uri="{FF2B5EF4-FFF2-40B4-BE49-F238E27FC236}">
                    <a16:creationId xmlns:a16="http://schemas.microsoft.com/office/drawing/2014/main" id="{69E2CB52-C6D6-4BAB-888C-B1E69B53ACA6}"/>
                  </a:ext>
                </a:extLst>
              </p:cNvPr>
              <p:cNvSpPr>
                <a:spLocks noChangeArrowheads="1"/>
              </p:cNvSpPr>
              <p:nvPr/>
            </p:nvSpPr>
            <p:spPr bwMode="auto">
              <a:xfrm>
                <a:off x="816875" y="4737908"/>
                <a:ext cx="15268" cy="15268"/>
              </a:xfrm>
              <a:prstGeom prst="rect">
                <a:avLst/>
              </a:prstGeom>
              <a:grp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53" name="Rectangle 2060">
                <a:extLst>
                  <a:ext uri="{FF2B5EF4-FFF2-40B4-BE49-F238E27FC236}">
                    <a16:creationId xmlns:a16="http://schemas.microsoft.com/office/drawing/2014/main" id="{34180F4E-5DFA-4E22-BEE6-749A99EB2428}"/>
                  </a:ext>
                </a:extLst>
              </p:cNvPr>
              <p:cNvSpPr>
                <a:spLocks noChangeArrowheads="1"/>
              </p:cNvSpPr>
              <p:nvPr/>
            </p:nvSpPr>
            <p:spPr bwMode="auto">
              <a:xfrm>
                <a:off x="816875" y="4707372"/>
                <a:ext cx="15268" cy="15268"/>
              </a:xfrm>
              <a:prstGeom prst="rect">
                <a:avLst/>
              </a:prstGeom>
              <a:grp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54" name="Rectangle 2061">
                <a:extLst>
                  <a:ext uri="{FF2B5EF4-FFF2-40B4-BE49-F238E27FC236}">
                    <a16:creationId xmlns:a16="http://schemas.microsoft.com/office/drawing/2014/main" id="{909A4F82-4040-4AC6-94F6-E935F55D6E2E}"/>
                  </a:ext>
                </a:extLst>
              </p:cNvPr>
              <p:cNvSpPr>
                <a:spLocks noChangeArrowheads="1"/>
              </p:cNvSpPr>
              <p:nvPr/>
            </p:nvSpPr>
            <p:spPr bwMode="auto">
              <a:xfrm>
                <a:off x="847410" y="4707372"/>
                <a:ext cx="15268" cy="15268"/>
              </a:xfrm>
              <a:prstGeom prst="rect">
                <a:avLst/>
              </a:prstGeom>
              <a:grp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142" name="Freeform 5">
              <a:extLst>
                <a:ext uri="{FF2B5EF4-FFF2-40B4-BE49-F238E27FC236}">
                  <a16:creationId xmlns:a16="http://schemas.microsoft.com/office/drawing/2014/main" id="{D3F6B6BB-87FD-4335-A30A-249FCBC968E9}"/>
                </a:ext>
              </a:extLst>
            </p:cNvPr>
            <p:cNvSpPr>
              <a:spLocks noEditPoints="1"/>
            </p:cNvSpPr>
            <p:nvPr/>
          </p:nvSpPr>
          <p:spPr bwMode="auto">
            <a:xfrm>
              <a:off x="854075" y="4720273"/>
              <a:ext cx="138113" cy="139700"/>
            </a:xfrm>
            <a:custGeom>
              <a:avLst/>
              <a:gdLst>
                <a:gd name="T0" fmla="*/ 63 w 205"/>
                <a:gd name="T1" fmla="*/ 198 h 207"/>
                <a:gd name="T2" fmla="*/ 7 w 205"/>
                <a:gd name="T3" fmla="*/ 144 h 207"/>
                <a:gd name="T4" fmla="*/ 7 w 205"/>
                <a:gd name="T5" fmla="*/ 63 h 207"/>
                <a:gd name="T6" fmla="*/ 63 w 205"/>
                <a:gd name="T7" fmla="*/ 9 h 207"/>
                <a:gd name="T8" fmla="*/ 142 w 205"/>
                <a:gd name="T9" fmla="*/ 9 h 207"/>
                <a:gd name="T10" fmla="*/ 198 w 205"/>
                <a:gd name="T11" fmla="*/ 63 h 207"/>
                <a:gd name="T12" fmla="*/ 198 w 205"/>
                <a:gd name="T13" fmla="*/ 144 h 207"/>
                <a:gd name="T14" fmla="*/ 142 w 205"/>
                <a:gd name="T15" fmla="*/ 198 h 207"/>
                <a:gd name="T16" fmla="*/ 35 w 205"/>
                <a:gd name="T17" fmla="*/ 146 h 207"/>
                <a:gd name="T18" fmla="*/ 74 w 205"/>
                <a:gd name="T19" fmla="*/ 179 h 207"/>
                <a:gd name="T20" fmla="*/ 65 w 205"/>
                <a:gd name="T21" fmla="*/ 146 h 207"/>
                <a:gd name="T22" fmla="*/ 23 w 205"/>
                <a:gd name="T23" fmla="*/ 104 h 207"/>
                <a:gd name="T24" fmla="*/ 25 w 205"/>
                <a:gd name="T25" fmla="*/ 123 h 207"/>
                <a:gd name="T26" fmla="*/ 62 w 205"/>
                <a:gd name="T27" fmla="*/ 114 h 207"/>
                <a:gd name="T28" fmla="*/ 62 w 205"/>
                <a:gd name="T29" fmla="*/ 95 h 207"/>
                <a:gd name="T30" fmla="*/ 25 w 205"/>
                <a:gd name="T31" fmla="*/ 84 h 207"/>
                <a:gd name="T32" fmla="*/ 104 w 205"/>
                <a:gd name="T33" fmla="*/ 25 h 207"/>
                <a:gd name="T34" fmla="*/ 93 w 205"/>
                <a:gd name="T35" fmla="*/ 42 h 207"/>
                <a:gd name="T36" fmla="*/ 88 w 205"/>
                <a:gd name="T37" fmla="*/ 62 h 207"/>
                <a:gd name="T38" fmla="*/ 114 w 205"/>
                <a:gd name="T39" fmla="*/ 53 h 207"/>
                <a:gd name="T40" fmla="*/ 107 w 205"/>
                <a:gd name="T41" fmla="*/ 34 h 207"/>
                <a:gd name="T42" fmla="*/ 84 w 205"/>
                <a:gd name="T43" fmla="*/ 84 h 207"/>
                <a:gd name="T44" fmla="*/ 84 w 205"/>
                <a:gd name="T45" fmla="*/ 104 h 207"/>
                <a:gd name="T46" fmla="*/ 84 w 205"/>
                <a:gd name="T47" fmla="*/ 123 h 207"/>
                <a:gd name="T48" fmla="*/ 121 w 205"/>
                <a:gd name="T49" fmla="*/ 114 h 207"/>
                <a:gd name="T50" fmla="*/ 121 w 205"/>
                <a:gd name="T51" fmla="*/ 95 h 207"/>
                <a:gd name="T52" fmla="*/ 84 w 205"/>
                <a:gd name="T53" fmla="*/ 84 h 207"/>
                <a:gd name="T54" fmla="*/ 180 w 205"/>
                <a:gd name="T55" fmla="*/ 84 h 207"/>
                <a:gd name="T56" fmla="*/ 144 w 205"/>
                <a:gd name="T57" fmla="*/ 95 h 207"/>
                <a:gd name="T58" fmla="*/ 144 w 205"/>
                <a:gd name="T59" fmla="*/ 114 h 207"/>
                <a:gd name="T60" fmla="*/ 180 w 205"/>
                <a:gd name="T61" fmla="*/ 123 h 207"/>
                <a:gd name="T62" fmla="*/ 182 w 205"/>
                <a:gd name="T63" fmla="*/ 104 h 207"/>
                <a:gd name="T64" fmla="*/ 107 w 205"/>
                <a:gd name="T65" fmla="*/ 174 h 207"/>
                <a:gd name="T66" fmla="*/ 114 w 205"/>
                <a:gd name="T67" fmla="*/ 154 h 207"/>
                <a:gd name="T68" fmla="*/ 88 w 205"/>
                <a:gd name="T69" fmla="*/ 146 h 207"/>
                <a:gd name="T70" fmla="*/ 93 w 205"/>
                <a:gd name="T71" fmla="*/ 165 h 207"/>
                <a:gd name="T72" fmla="*/ 104 w 205"/>
                <a:gd name="T73" fmla="*/ 182 h 207"/>
                <a:gd name="T74" fmla="*/ 154 w 205"/>
                <a:gd name="T75" fmla="*/ 167 h 207"/>
                <a:gd name="T76" fmla="*/ 140 w 205"/>
                <a:gd name="T77" fmla="*/ 146 h 207"/>
                <a:gd name="T78" fmla="*/ 132 w 205"/>
                <a:gd name="T79" fmla="*/ 179 h 207"/>
                <a:gd name="T80" fmla="*/ 154 w 205"/>
                <a:gd name="T81" fmla="*/ 42 h 207"/>
                <a:gd name="T82" fmla="*/ 137 w 205"/>
                <a:gd name="T83" fmla="*/ 44 h 207"/>
                <a:gd name="T84" fmla="*/ 172 w 205"/>
                <a:gd name="T85" fmla="*/ 62 h 207"/>
                <a:gd name="T86" fmla="*/ 51 w 205"/>
                <a:gd name="T87" fmla="*/ 42 h 207"/>
                <a:gd name="T88" fmla="*/ 65 w 205"/>
                <a:gd name="T89" fmla="*/ 62 h 207"/>
                <a:gd name="T90" fmla="*/ 74 w 205"/>
                <a:gd name="T91" fmla="*/ 2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5" h="207">
                  <a:moveTo>
                    <a:pt x="104" y="207"/>
                  </a:moveTo>
                  <a:cubicBezTo>
                    <a:pt x="88" y="207"/>
                    <a:pt x="76" y="203"/>
                    <a:pt x="63" y="198"/>
                  </a:cubicBezTo>
                  <a:cubicBezTo>
                    <a:pt x="49" y="193"/>
                    <a:pt x="39" y="186"/>
                    <a:pt x="30" y="177"/>
                  </a:cubicBezTo>
                  <a:cubicBezTo>
                    <a:pt x="21" y="167"/>
                    <a:pt x="13" y="156"/>
                    <a:pt x="7" y="144"/>
                  </a:cubicBezTo>
                  <a:cubicBezTo>
                    <a:pt x="2" y="132"/>
                    <a:pt x="0" y="118"/>
                    <a:pt x="0" y="104"/>
                  </a:cubicBezTo>
                  <a:cubicBezTo>
                    <a:pt x="0" y="90"/>
                    <a:pt x="2" y="76"/>
                    <a:pt x="7" y="63"/>
                  </a:cubicBezTo>
                  <a:cubicBezTo>
                    <a:pt x="13" y="51"/>
                    <a:pt x="21" y="41"/>
                    <a:pt x="30" y="30"/>
                  </a:cubicBezTo>
                  <a:cubicBezTo>
                    <a:pt x="39" y="21"/>
                    <a:pt x="49" y="14"/>
                    <a:pt x="63" y="9"/>
                  </a:cubicBezTo>
                  <a:cubicBezTo>
                    <a:pt x="76" y="4"/>
                    <a:pt x="88" y="0"/>
                    <a:pt x="104" y="0"/>
                  </a:cubicBezTo>
                  <a:cubicBezTo>
                    <a:pt x="118" y="0"/>
                    <a:pt x="130" y="4"/>
                    <a:pt x="142" y="9"/>
                  </a:cubicBezTo>
                  <a:cubicBezTo>
                    <a:pt x="156" y="14"/>
                    <a:pt x="166" y="21"/>
                    <a:pt x="175" y="30"/>
                  </a:cubicBezTo>
                  <a:cubicBezTo>
                    <a:pt x="184" y="41"/>
                    <a:pt x="193" y="51"/>
                    <a:pt x="198" y="63"/>
                  </a:cubicBezTo>
                  <a:cubicBezTo>
                    <a:pt x="203" y="76"/>
                    <a:pt x="205" y="90"/>
                    <a:pt x="205" y="104"/>
                  </a:cubicBezTo>
                  <a:cubicBezTo>
                    <a:pt x="205" y="118"/>
                    <a:pt x="203" y="132"/>
                    <a:pt x="198" y="144"/>
                  </a:cubicBezTo>
                  <a:cubicBezTo>
                    <a:pt x="193" y="156"/>
                    <a:pt x="184" y="167"/>
                    <a:pt x="175" y="177"/>
                  </a:cubicBezTo>
                  <a:cubicBezTo>
                    <a:pt x="166" y="186"/>
                    <a:pt x="156" y="193"/>
                    <a:pt x="142" y="198"/>
                  </a:cubicBezTo>
                  <a:cubicBezTo>
                    <a:pt x="130" y="203"/>
                    <a:pt x="118" y="207"/>
                    <a:pt x="104" y="207"/>
                  </a:cubicBezTo>
                  <a:close/>
                  <a:moveTo>
                    <a:pt x="35" y="146"/>
                  </a:moveTo>
                  <a:cubicBezTo>
                    <a:pt x="39" y="154"/>
                    <a:pt x="46" y="160"/>
                    <a:pt x="51" y="167"/>
                  </a:cubicBezTo>
                  <a:cubicBezTo>
                    <a:pt x="58" y="172"/>
                    <a:pt x="67" y="175"/>
                    <a:pt x="74" y="179"/>
                  </a:cubicBezTo>
                  <a:cubicBezTo>
                    <a:pt x="72" y="174"/>
                    <a:pt x="70" y="168"/>
                    <a:pt x="69" y="163"/>
                  </a:cubicBezTo>
                  <a:cubicBezTo>
                    <a:pt x="67" y="158"/>
                    <a:pt x="67" y="153"/>
                    <a:pt x="65" y="146"/>
                  </a:cubicBezTo>
                  <a:cubicBezTo>
                    <a:pt x="35" y="146"/>
                    <a:pt x="35" y="146"/>
                    <a:pt x="35" y="146"/>
                  </a:cubicBezTo>
                  <a:close/>
                  <a:moveTo>
                    <a:pt x="23" y="104"/>
                  </a:moveTo>
                  <a:cubicBezTo>
                    <a:pt x="23" y="107"/>
                    <a:pt x="23" y="111"/>
                    <a:pt x="23" y="114"/>
                  </a:cubicBezTo>
                  <a:cubicBezTo>
                    <a:pt x="23" y="118"/>
                    <a:pt x="25" y="119"/>
                    <a:pt x="25" y="123"/>
                  </a:cubicBezTo>
                  <a:cubicBezTo>
                    <a:pt x="62" y="123"/>
                    <a:pt x="62" y="123"/>
                    <a:pt x="62" y="123"/>
                  </a:cubicBezTo>
                  <a:cubicBezTo>
                    <a:pt x="62" y="119"/>
                    <a:pt x="62" y="116"/>
                    <a:pt x="62" y="114"/>
                  </a:cubicBezTo>
                  <a:cubicBezTo>
                    <a:pt x="62" y="111"/>
                    <a:pt x="62" y="107"/>
                    <a:pt x="62" y="104"/>
                  </a:cubicBezTo>
                  <a:cubicBezTo>
                    <a:pt x="62" y="100"/>
                    <a:pt x="62" y="97"/>
                    <a:pt x="62" y="95"/>
                  </a:cubicBezTo>
                  <a:cubicBezTo>
                    <a:pt x="62" y="91"/>
                    <a:pt x="62" y="88"/>
                    <a:pt x="62" y="84"/>
                  </a:cubicBezTo>
                  <a:cubicBezTo>
                    <a:pt x="25" y="84"/>
                    <a:pt x="25" y="84"/>
                    <a:pt x="25" y="84"/>
                  </a:cubicBezTo>
                  <a:cubicBezTo>
                    <a:pt x="23" y="91"/>
                    <a:pt x="23" y="97"/>
                    <a:pt x="23" y="104"/>
                  </a:cubicBezTo>
                  <a:close/>
                  <a:moveTo>
                    <a:pt x="104" y="25"/>
                  </a:moveTo>
                  <a:cubicBezTo>
                    <a:pt x="100" y="27"/>
                    <a:pt x="98" y="30"/>
                    <a:pt x="98" y="34"/>
                  </a:cubicBezTo>
                  <a:cubicBezTo>
                    <a:pt x="97" y="35"/>
                    <a:pt x="95" y="39"/>
                    <a:pt x="93" y="42"/>
                  </a:cubicBezTo>
                  <a:cubicBezTo>
                    <a:pt x="93" y="46"/>
                    <a:pt x="91" y="49"/>
                    <a:pt x="91" y="53"/>
                  </a:cubicBezTo>
                  <a:cubicBezTo>
                    <a:pt x="90" y="56"/>
                    <a:pt x="90" y="58"/>
                    <a:pt x="88" y="62"/>
                  </a:cubicBezTo>
                  <a:cubicBezTo>
                    <a:pt x="118" y="62"/>
                    <a:pt x="118" y="62"/>
                    <a:pt x="118" y="62"/>
                  </a:cubicBezTo>
                  <a:cubicBezTo>
                    <a:pt x="116" y="58"/>
                    <a:pt x="116" y="56"/>
                    <a:pt x="114" y="53"/>
                  </a:cubicBezTo>
                  <a:cubicBezTo>
                    <a:pt x="114" y="49"/>
                    <a:pt x="112" y="46"/>
                    <a:pt x="112" y="42"/>
                  </a:cubicBezTo>
                  <a:cubicBezTo>
                    <a:pt x="111" y="39"/>
                    <a:pt x="109" y="35"/>
                    <a:pt x="107" y="34"/>
                  </a:cubicBezTo>
                  <a:cubicBezTo>
                    <a:pt x="105" y="30"/>
                    <a:pt x="105" y="27"/>
                    <a:pt x="104" y="25"/>
                  </a:cubicBezTo>
                  <a:close/>
                  <a:moveTo>
                    <a:pt x="84" y="84"/>
                  </a:moveTo>
                  <a:cubicBezTo>
                    <a:pt x="84" y="88"/>
                    <a:pt x="84" y="91"/>
                    <a:pt x="84" y="95"/>
                  </a:cubicBezTo>
                  <a:cubicBezTo>
                    <a:pt x="84" y="97"/>
                    <a:pt x="84" y="100"/>
                    <a:pt x="84" y="104"/>
                  </a:cubicBezTo>
                  <a:cubicBezTo>
                    <a:pt x="84" y="107"/>
                    <a:pt x="84" y="111"/>
                    <a:pt x="84" y="114"/>
                  </a:cubicBezTo>
                  <a:cubicBezTo>
                    <a:pt x="84" y="116"/>
                    <a:pt x="84" y="119"/>
                    <a:pt x="84" y="123"/>
                  </a:cubicBezTo>
                  <a:cubicBezTo>
                    <a:pt x="119" y="123"/>
                    <a:pt x="119" y="123"/>
                    <a:pt x="119" y="123"/>
                  </a:cubicBezTo>
                  <a:cubicBezTo>
                    <a:pt x="121" y="119"/>
                    <a:pt x="121" y="116"/>
                    <a:pt x="121" y="114"/>
                  </a:cubicBezTo>
                  <a:cubicBezTo>
                    <a:pt x="121" y="111"/>
                    <a:pt x="121" y="107"/>
                    <a:pt x="121" y="104"/>
                  </a:cubicBezTo>
                  <a:cubicBezTo>
                    <a:pt x="121" y="100"/>
                    <a:pt x="121" y="97"/>
                    <a:pt x="121" y="95"/>
                  </a:cubicBezTo>
                  <a:cubicBezTo>
                    <a:pt x="121" y="91"/>
                    <a:pt x="121" y="88"/>
                    <a:pt x="121" y="84"/>
                  </a:cubicBezTo>
                  <a:cubicBezTo>
                    <a:pt x="84" y="84"/>
                    <a:pt x="84" y="84"/>
                    <a:pt x="84" y="84"/>
                  </a:cubicBezTo>
                  <a:close/>
                  <a:moveTo>
                    <a:pt x="182" y="104"/>
                  </a:moveTo>
                  <a:cubicBezTo>
                    <a:pt x="182" y="97"/>
                    <a:pt x="182" y="91"/>
                    <a:pt x="180" y="84"/>
                  </a:cubicBezTo>
                  <a:cubicBezTo>
                    <a:pt x="144" y="84"/>
                    <a:pt x="144" y="84"/>
                    <a:pt x="144" y="84"/>
                  </a:cubicBezTo>
                  <a:cubicBezTo>
                    <a:pt x="144" y="88"/>
                    <a:pt x="144" y="91"/>
                    <a:pt x="144" y="95"/>
                  </a:cubicBezTo>
                  <a:cubicBezTo>
                    <a:pt x="144" y="97"/>
                    <a:pt x="144" y="100"/>
                    <a:pt x="144" y="104"/>
                  </a:cubicBezTo>
                  <a:cubicBezTo>
                    <a:pt x="144" y="107"/>
                    <a:pt x="144" y="111"/>
                    <a:pt x="144" y="114"/>
                  </a:cubicBezTo>
                  <a:cubicBezTo>
                    <a:pt x="144" y="116"/>
                    <a:pt x="144" y="119"/>
                    <a:pt x="144" y="123"/>
                  </a:cubicBezTo>
                  <a:cubicBezTo>
                    <a:pt x="180" y="123"/>
                    <a:pt x="180" y="123"/>
                    <a:pt x="180" y="123"/>
                  </a:cubicBezTo>
                  <a:cubicBezTo>
                    <a:pt x="180" y="119"/>
                    <a:pt x="182" y="118"/>
                    <a:pt x="182" y="114"/>
                  </a:cubicBezTo>
                  <a:cubicBezTo>
                    <a:pt x="182" y="111"/>
                    <a:pt x="182" y="107"/>
                    <a:pt x="182" y="104"/>
                  </a:cubicBezTo>
                  <a:close/>
                  <a:moveTo>
                    <a:pt x="104" y="182"/>
                  </a:moveTo>
                  <a:cubicBezTo>
                    <a:pt x="105" y="181"/>
                    <a:pt x="105" y="177"/>
                    <a:pt x="107" y="174"/>
                  </a:cubicBezTo>
                  <a:cubicBezTo>
                    <a:pt x="109" y="172"/>
                    <a:pt x="111" y="168"/>
                    <a:pt x="112" y="165"/>
                  </a:cubicBezTo>
                  <a:cubicBezTo>
                    <a:pt x="112" y="161"/>
                    <a:pt x="114" y="158"/>
                    <a:pt x="114" y="154"/>
                  </a:cubicBezTo>
                  <a:cubicBezTo>
                    <a:pt x="116" y="153"/>
                    <a:pt x="116" y="149"/>
                    <a:pt x="118" y="146"/>
                  </a:cubicBezTo>
                  <a:cubicBezTo>
                    <a:pt x="88" y="146"/>
                    <a:pt x="88" y="146"/>
                    <a:pt x="88" y="146"/>
                  </a:cubicBezTo>
                  <a:cubicBezTo>
                    <a:pt x="90" y="149"/>
                    <a:pt x="90" y="153"/>
                    <a:pt x="91" y="156"/>
                  </a:cubicBezTo>
                  <a:cubicBezTo>
                    <a:pt x="91" y="158"/>
                    <a:pt x="93" y="161"/>
                    <a:pt x="93" y="165"/>
                  </a:cubicBezTo>
                  <a:cubicBezTo>
                    <a:pt x="95" y="168"/>
                    <a:pt x="97" y="172"/>
                    <a:pt x="98" y="174"/>
                  </a:cubicBezTo>
                  <a:cubicBezTo>
                    <a:pt x="100" y="177"/>
                    <a:pt x="100" y="181"/>
                    <a:pt x="104" y="182"/>
                  </a:cubicBezTo>
                  <a:close/>
                  <a:moveTo>
                    <a:pt x="132" y="179"/>
                  </a:moveTo>
                  <a:cubicBezTo>
                    <a:pt x="139" y="175"/>
                    <a:pt x="147" y="172"/>
                    <a:pt x="154" y="167"/>
                  </a:cubicBezTo>
                  <a:cubicBezTo>
                    <a:pt x="159" y="160"/>
                    <a:pt x="166" y="154"/>
                    <a:pt x="170" y="146"/>
                  </a:cubicBezTo>
                  <a:cubicBezTo>
                    <a:pt x="140" y="146"/>
                    <a:pt x="140" y="146"/>
                    <a:pt x="140" y="146"/>
                  </a:cubicBezTo>
                  <a:cubicBezTo>
                    <a:pt x="139" y="153"/>
                    <a:pt x="139" y="158"/>
                    <a:pt x="137" y="163"/>
                  </a:cubicBezTo>
                  <a:cubicBezTo>
                    <a:pt x="135" y="168"/>
                    <a:pt x="133" y="174"/>
                    <a:pt x="132" y="179"/>
                  </a:cubicBezTo>
                  <a:close/>
                  <a:moveTo>
                    <a:pt x="172" y="62"/>
                  </a:moveTo>
                  <a:cubicBezTo>
                    <a:pt x="166" y="55"/>
                    <a:pt x="161" y="48"/>
                    <a:pt x="154" y="42"/>
                  </a:cubicBezTo>
                  <a:cubicBezTo>
                    <a:pt x="147" y="35"/>
                    <a:pt x="139" y="32"/>
                    <a:pt x="132" y="28"/>
                  </a:cubicBezTo>
                  <a:cubicBezTo>
                    <a:pt x="133" y="34"/>
                    <a:pt x="135" y="39"/>
                    <a:pt x="137" y="44"/>
                  </a:cubicBezTo>
                  <a:cubicBezTo>
                    <a:pt x="139" y="49"/>
                    <a:pt x="139" y="56"/>
                    <a:pt x="140" y="62"/>
                  </a:cubicBezTo>
                  <a:cubicBezTo>
                    <a:pt x="172" y="62"/>
                    <a:pt x="172" y="62"/>
                    <a:pt x="172" y="62"/>
                  </a:cubicBezTo>
                  <a:close/>
                  <a:moveTo>
                    <a:pt x="74" y="28"/>
                  </a:moveTo>
                  <a:cubicBezTo>
                    <a:pt x="67" y="32"/>
                    <a:pt x="58" y="35"/>
                    <a:pt x="51" y="42"/>
                  </a:cubicBezTo>
                  <a:cubicBezTo>
                    <a:pt x="46" y="48"/>
                    <a:pt x="39" y="55"/>
                    <a:pt x="35" y="62"/>
                  </a:cubicBezTo>
                  <a:cubicBezTo>
                    <a:pt x="65" y="62"/>
                    <a:pt x="65" y="62"/>
                    <a:pt x="65" y="62"/>
                  </a:cubicBezTo>
                  <a:cubicBezTo>
                    <a:pt x="67" y="56"/>
                    <a:pt x="67" y="49"/>
                    <a:pt x="69" y="44"/>
                  </a:cubicBezTo>
                  <a:cubicBezTo>
                    <a:pt x="70" y="39"/>
                    <a:pt x="72" y="34"/>
                    <a:pt x="74" y="28"/>
                  </a:cubicBezTo>
                  <a:close/>
                </a:path>
              </a:pathLst>
            </a:custGeom>
            <a:grpFill/>
            <a:ln>
              <a:noFill/>
            </a:ln>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157" name="Freeform 122">
            <a:extLst>
              <a:ext uri="{FF2B5EF4-FFF2-40B4-BE49-F238E27FC236}">
                <a16:creationId xmlns:a16="http://schemas.microsoft.com/office/drawing/2014/main" id="{BFE16DB6-4374-4A9F-8DD3-677F320F4AA4}"/>
              </a:ext>
            </a:extLst>
          </p:cNvPr>
          <p:cNvSpPr>
            <a:spLocks noChangeAspect="1" noEditPoints="1"/>
          </p:cNvSpPr>
          <p:nvPr/>
        </p:nvSpPr>
        <p:spPr bwMode="auto">
          <a:xfrm>
            <a:off x="5525560" y="2391238"/>
            <a:ext cx="854554" cy="822774"/>
          </a:xfrm>
          <a:custGeom>
            <a:avLst/>
            <a:gdLst>
              <a:gd name="T0" fmla="*/ 57 w 215"/>
              <a:gd name="T1" fmla="*/ 80 h 222"/>
              <a:gd name="T2" fmla="*/ 64 w 215"/>
              <a:gd name="T3" fmla="*/ 118 h 222"/>
              <a:gd name="T4" fmla="*/ 33 w 215"/>
              <a:gd name="T5" fmla="*/ 139 h 222"/>
              <a:gd name="T6" fmla="*/ 2 w 215"/>
              <a:gd name="T7" fmla="*/ 118 h 222"/>
              <a:gd name="T8" fmla="*/ 9 w 215"/>
              <a:gd name="T9" fmla="*/ 80 h 222"/>
              <a:gd name="T10" fmla="*/ 33 w 215"/>
              <a:gd name="T11" fmla="*/ 125 h 222"/>
              <a:gd name="T12" fmla="*/ 52 w 215"/>
              <a:gd name="T13" fmla="*/ 112 h 222"/>
              <a:gd name="T14" fmla="*/ 48 w 215"/>
              <a:gd name="T15" fmla="*/ 90 h 222"/>
              <a:gd name="T16" fmla="*/ 25 w 215"/>
              <a:gd name="T17" fmla="*/ 85 h 222"/>
              <a:gd name="T18" fmla="*/ 13 w 215"/>
              <a:gd name="T19" fmla="*/ 104 h 222"/>
              <a:gd name="T20" fmla="*/ 25 w 215"/>
              <a:gd name="T21" fmla="*/ 124 h 222"/>
              <a:gd name="T22" fmla="*/ 203 w 215"/>
              <a:gd name="T23" fmla="*/ 141 h 222"/>
              <a:gd name="T24" fmla="*/ 215 w 215"/>
              <a:gd name="T25" fmla="*/ 174 h 222"/>
              <a:gd name="T26" fmla="*/ 187 w 215"/>
              <a:gd name="T27" fmla="*/ 218 h 222"/>
              <a:gd name="T28" fmla="*/ 135 w 215"/>
              <a:gd name="T29" fmla="*/ 208 h 222"/>
              <a:gd name="T30" fmla="*/ 122 w 215"/>
              <a:gd name="T31" fmla="*/ 164 h 222"/>
              <a:gd name="T32" fmla="*/ 84 w 215"/>
              <a:gd name="T33" fmla="*/ 124 h 222"/>
              <a:gd name="T34" fmla="*/ 98 w 215"/>
              <a:gd name="T35" fmla="*/ 60 h 222"/>
              <a:gd name="T36" fmla="*/ 145 w 215"/>
              <a:gd name="T37" fmla="*/ 42 h 222"/>
              <a:gd name="T38" fmla="*/ 151 w 215"/>
              <a:gd name="T39" fmla="*/ 22 h 222"/>
              <a:gd name="T40" fmla="*/ 182 w 215"/>
              <a:gd name="T41" fmla="*/ 0 h 222"/>
              <a:gd name="T42" fmla="*/ 213 w 215"/>
              <a:gd name="T43" fmla="*/ 22 h 222"/>
              <a:gd name="T44" fmla="*/ 209 w 215"/>
              <a:gd name="T45" fmla="*/ 56 h 222"/>
              <a:gd name="T46" fmla="*/ 199 w 215"/>
              <a:gd name="T47" fmla="*/ 85 h 222"/>
              <a:gd name="T48" fmla="*/ 195 w 215"/>
              <a:gd name="T49" fmla="*/ 134 h 222"/>
              <a:gd name="T50" fmla="*/ 172 w 215"/>
              <a:gd name="T51" fmla="*/ 51 h 222"/>
              <a:gd name="T52" fmla="*/ 182 w 215"/>
              <a:gd name="T53" fmla="*/ 56 h 222"/>
              <a:gd name="T54" fmla="*/ 200 w 215"/>
              <a:gd name="T55" fmla="*/ 43 h 222"/>
              <a:gd name="T56" fmla="*/ 196 w 215"/>
              <a:gd name="T57" fmla="*/ 20 h 222"/>
              <a:gd name="T58" fmla="*/ 174 w 215"/>
              <a:gd name="T59" fmla="*/ 16 h 222"/>
              <a:gd name="T60" fmla="*/ 161 w 215"/>
              <a:gd name="T61" fmla="*/ 35 h 222"/>
              <a:gd name="T62" fmla="*/ 103 w 215"/>
              <a:gd name="T63" fmla="*/ 133 h 222"/>
              <a:gd name="T64" fmla="*/ 144 w 215"/>
              <a:gd name="T65" fmla="*/ 132 h 222"/>
              <a:gd name="T66" fmla="*/ 187 w 215"/>
              <a:gd name="T67" fmla="*/ 116 h 222"/>
              <a:gd name="T68" fmla="*/ 173 w 215"/>
              <a:gd name="T69" fmla="*/ 68 h 222"/>
              <a:gd name="T70" fmla="*/ 157 w 215"/>
              <a:gd name="T71" fmla="*/ 59 h 222"/>
              <a:gd name="T72" fmla="*/ 123 w 215"/>
              <a:gd name="T73" fmla="*/ 60 h 222"/>
              <a:gd name="T74" fmla="*/ 94 w 215"/>
              <a:gd name="T75" fmla="*/ 104 h 222"/>
              <a:gd name="T76" fmla="*/ 192 w 215"/>
              <a:gd name="T77" fmla="*/ 198 h 222"/>
              <a:gd name="T78" fmla="*/ 199 w 215"/>
              <a:gd name="T79" fmla="*/ 160 h 222"/>
              <a:gd name="T80" fmla="*/ 167 w 215"/>
              <a:gd name="T81" fmla="*/ 139 h 222"/>
              <a:gd name="T82" fmla="*/ 137 w 215"/>
              <a:gd name="T83" fmla="*/ 161 h 222"/>
              <a:gd name="T84" fmla="*/ 144 w 215"/>
              <a:gd name="T85" fmla="*/ 19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5" h="222">
                <a:moveTo>
                  <a:pt x="33" y="70"/>
                </a:moveTo>
                <a:cubicBezTo>
                  <a:pt x="38" y="70"/>
                  <a:pt x="42" y="71"/>
                  <a:pt x="46" y="72"/>
                </a:cubicBezTo>
                <a:cubicBezTo>
                  <a:pt x="50" y="74"/>
                  <a:pt x="54" y="77"/>
                  <a:pt x="57" y="80"/>
                </a:cubicBezTo>
                <a:cubicBezTo>
                  <a:pt x="60" y="83"/>
                  <a:pt x="63" y="87"/>
                  <a:pt x="64" y="91"/>
                </a:cubicBezTo>
                <a:cubicBezTo>
                  <a:pt x="66" y="95"/>
                  <a:pt x="67" y="100"/>
                  <a:pt x="67" y="104"/>
                </a:cubicBezTo>
                <a:cubicBezTo>
                  <a:pt x="67" y="109"/>
                  <a:pt x="66" y="114"/>
                  <a:pt x="64" y="118"/>
                </a:cubicBezTo>
                <a:cubicBezTo>
                  <a:pt x="63" y="122"/>
                  <a:pt x="60" y="126"/>
                  <a:pt x="57" y="129"/>
                </a:cubicBezTo>
                <a:cubicBezTo>
                  <a:pt x="54" y="132"/>
                  <a:pt x="50" y="135"/>
                  <a:pt x="46" y="136"/>
                </a:cubicBezTo>
                <a:cubicBezTo>
                  <a:pt x="42" y="138"/>
                  <a:pt x="38" y="139"/>
                  <a:pt x="33" y="139"/>
                </a:cubicBezTo>
                <a:cubicBezTo>
                  <a:pt x="29" y="139"/>
                  <a:pt x="24" y="138"/>
                  <a:pt x="20" y="136"/>
                </a:cubicBezTo>
                <a:cubicBezTo>
                  <a:pt x="16" y="135"/>
                  <a:pt x="13" y="132"/>
                  <a:pt x="9" y="129"/>
                </a:cubicBezTo>
                <a:cubicBezTo>
                  <a:pt x="6" y="126"/>
                  <a:pt x="4" y="122"/>
                  <a:pt x="2" y="118"/>
                </a:cubicBezTo>
                <a:cubicBezTo>
                  <a:pt x="0" y="114"/>
                  <a:pt x="0" y="109"/>
                  <a:pt x="0" y="104"/>
                </a:cubicBezTo>
                <a:cubicBezTo>
                  <a:pt x="0" y="100"/>
                  <a:pt x="0" y="95"/>
                  <a:pt x="2" y="91"/>
                </a:cubicBezTo>
                <a:cubicBezTo>
                  <a:pt x="4" y="87"/>
                  <a:pt x="6" y="83"/>
                  <a:pt x="9" y="80"/>
                </a:cubicBezTo>
                <a:cubicBezTo>
                  <a:pt x="13" y="77"/>
                  <a:pt x="16" y="74"/>
                  <a:pt x="20" y="72"/>
                </a:cubicBezTo>
                <a:cubicBezTo>
                  <a:pt x="24" y="71"/>
                  <a:pt x="29" y="70"/>
                  <a:pt x="33" y="70"/>
                </a:cubicBezTo>
                <a:close/>
                <a:moveTo>
                  <a:pt x="33" y="125"/>
                </a:moveTo>
                <a:cubicBezTo>
                  <a:pt x="36" y="125"/>
                  <a:pt x="39" y="125"/>
                  <a:pt x="41" y="124"/>
                </a:cubicBezTo>
                <a:cubicBezTo>
                  <a:pt x="44" y="122"/>
                  <a:pt x="46" y="121"/>
                  <a:pt x="48" y="119"/>
                </a:cubicBezTo>
                <a:cubicBezTo>
                  <a:pt x="49" y="117"/>
                  <a:pt x="51" y="115"/>
                  <a:pt x="52" y="112"/>
                </a:cubicBezTo>
                <a:cubicBezTo>
                  <a:pt x="53" y="110"/>
                  <a:pt x="54" y="107"/>
                  <a:pt x="54" y="104"/>
                </a:cubicBezTo>
                <a:cubicBezTo>
                  <a:pt x="54" y="101"/>
                  <a:pt x="53" y="99"/>
                  <a:pt x="52" y="96"/>
                </a:cubicBezTo>
                <a:cubicBezTo>
                  <a:pt x="51" y="94"/>
                  <a:pt x="49" y="91"/>
                  <a:pt x="48" y="90"/>
                </a:cubicBezTo>
                <a:cubicBezTo>
                  <a:pt x="46" y="88"/>
                  <a:pt x="44" y="86"/>
                  <a:pt x="41" y="85"/>
                </a:cubicBezTo>
                <a:cubicBezTo>
                  <a:pt x="39" y="84"/>
                  <a:pt x="36" y="84"/>
                  <a:pt x="33" y="84"/>
                </a:cubicBezTo>
                <a:cubicBezTo>
                  <a:pt x="31" y="84"/>
                  <a:pt x="28" y="84"/>
                  <a:pt x="25" y="85"/>
                </a:cubicBezTo>
                <a:cubicBezTo>
                  <a:pt x="23" y="86"/>
                  <a:pt x="21" y="88"/>
                  <a:pt x="19" y="90"/>
                </a:cubicBezTo>
                <a:cubicBezTo>
                  <a:pt x="17" y="91"/>
                  <a:pt x="16" y="94"/>
                  <a:pt x="15" y="96"/>
                </a:cubicBezTo>
                <a:cubicBezTo>
                  <a:pt x="14" y="99"/>
                  <a:pt x="13" y="101"/>
                  <a:pt x="13" y="104"/>
                </a:cubicBezTo>
                <a:cubicBezTo>
                  <a:pt x="13" y="107"/>
                  <a:pt x="14" y="110"/>
                  <a:pt x="15" y="112"/>
                </a:cubicBezTo>
                <a:cubicBezTo>
                  <a:pt x="16" y="115"/>
                  <a:pt x="17" y="117"/>
                  <a:pt x="19" y="119"/>
                </a:cubicBezTo>
                <a:cubicBezTo>
                  <a:pt x="21" y="121"/>
                  <a:pt x="23" y="122"/>
                  <a:pt x="25" y="124"/>
                </a:cubicBezTo>
                <a:cubicBezTo>
                  <a:pt x="28" y="125"/>
                  <a:pt x="31" y="125"/>
                  <a:pt x="33" y="125"/>
                </a:cubicBezTo>
                <a:close/>
                <a:moveTo>
                  <a:pt x="195" y="134"/>
                </a:moveTo>
                <a:cubicBezTo>
                  <a:pt x="198" y="136"/>
                  <a:pt x="201" y="138"/>
                  <a:pt x="203" y="141"/>
                </a:cubicBezTo>
                <a:cubicBezTo>
                  <a:pt x="206" y="144"/>
                  <a:pt x="208" y="147"/>
                  <a:pt x="210" y="151"/>
                </a:cubicBezTo>
                <a:cubicBezTo>
                  <a:pt x="212" y="154"/>
                  <a:pt x="213" y="158"/>
                  <a:pt x="214" y="162"/>
                </a:cubicBezTo>
                <a:cubicBezTo>
                  <a:pt x="215" y="166"/>
                  <a:pt x="215" y="170"/>
                  <a:pt x="215" y="174"/>
                </a:cubicBezTo>
                <a:cubicBezTo>
                  <a:pt x="215" y="180"/>
                  <a:pt x="214" y="187"/>
                  <a:pt x="212" y="193"/>
                </a:cubicBezTo>
                <a:cubicBezTo>
                  <a:pt x="209" y="198"/>
                  <a:pt x="206" y="204"/>
                  <a:pt x="202" y="208"/>
                </a:cubicBezTo>
                <a:cubicBezTo>
                  <a:pt x="197" y="212"/>
                  <a:pt x="192" y="216"/>
                  <a:pt x="187" y="218"/>
                </a:cubicBezTo>
                <a:cubicBezTo>
                  <a:pt x="181" y="221"/>
                  <a:pt x="175" y="222"/>
                  <a:pt x="168" y="222"/>
                </a:cubicBezTo>
                <a:cubicBezTo>
                  <a:pt x="162" y="222"/>
                  <a:pt x="156" y="221"/>
                  <a:pt x="150" y="218"/>
                </a:cubicBezTo>
                <a:cubicBezTo>
                  <a:pt x="144" y="216"/>
                  <a:pt x="139" y="212"/>
                  <a:pt x="135" y="208"/>
                </a:cubicBezTo>
                <a:cubicBezTo>
                  <a:pt x="130" y="204"/>
                  <a:pt x="127" y="198"/>
                  <a:pt x="125" y="193"/>
                </a:cubicBezTo>
                <a:cubicBezTo>
                  <a:pt x="122" y="187"/>
                  <a:pt x="121" y="180"/>
                  <a:pt x="121" y="174"/>
                </a:cubicBezTo>
                <a:cubicBezTo>
                  <a:pt x="121" y="170"/>
                  <a:pt x="121" y="167"/>
                  <a:pt x="122" y="164"/>
                </a:cubicBezTo>
                <a:cubicBezTo>
                  <a:pt x="116" y="161"/>
                  <a:pt x="110" y="158"/>
                  <a:pt x="105" y="155"/>
                </a:cubicBezTo>
                <a:cubicBezTo>
                  <a:pt x="100" y="151"/>
                  <a:pt x="96" y="146"/>
                  <a:pt x="92" y="141"/>
                </a:cubicBezTo>
                <a:cubicBezTo>
                  <a:pt x="88" y="136"/>
                  <a:pt x="86" y="130"/>
                  <a:pt x="84" y="124"/>
                </a:cubicBezTo>
                <a:cubicBezTo>
                  <a:pt x="82" y="118"/>
                  <a:pt x="81" y="111"/>
                  <a:pt x="81" y="104"/>
                </a:cubicBezTo>
                <a:cubicBezTo>
                  <a:pt x="81" y="96"/>
                  <a:pt x="82" y="88"/>
                  <a:pt x="85" y="80"/>
                </a:cubicBezTo>
                <a:cubicBezTo>
                  <a:pt x="89" y="72"/>
                  <a:pt x="93" y="66"/>
                  <a:pt x="98" y="60"/>
                </a:cubicBezTo>
                <a:cubicBezTo>
                  <a:pt x="104" y="55"/>
                  <a:pt x="110" y="50"/>
                  <a:pt x="118" y="47"/>
                </a:cubicBezTo>
                <a:cubicBezTo>
                  <a:pt x="125" y="44"/>
                  <a:pt x="133" y="42"/>
                  <a:pt x="141" y="42"/>
                </a:cubicBezTo>
                <a:cubicBezTo>
                  <a:pt x="142" y="42"/>
                  <a:pt x="144" y="42"/>
                  <a:pt x="145" y="42"/>
                </a:cubicBezTo>
                <a:cubicBezTo>
                  <a:pt x="146" y="42"/>
                  <a:pt x="148" y="42"/>
                  <a:pt x="149" y="42"/>
                </a:cubicBezTo>
                <a:cubicBezTo>
                  <a:pt x="148" y="40"/>
                  <a:pt x="148" y="37"/>
                  <a:pt x="148" y="35"/>
                </a:cubicBezTo>
                <a:cubicBezTo>
                  <a:pt x="148" y="30"/>
                  <a:pt x="149" y="26"/>
                  <a:pt x="151" y="22"/>
                </a:cubicBezTo>
                <a:cubicBezTo>
                  <a:pt x="152" y="17"/>
                  <a:pt x="155" y="14"/>
                  <a:pt x="158" y="11"/>
                </a:cubicBezTo>
                <a:cubicBezTo>
                  <a:pt x="161" y="7"/>
                  <a:pt x="164" y="5"/>
                  <a:pt x="169" y="3"/>
                </a:cubicBezTo>
                <a:cubicBezTo>
                  <a:pt x="173" y="1"/>
                  <a:pt x="177" y="0"/>
                  <a:pt x="182" y="0"/>
                </a:cubicBezTo>
                <a:cubicBezTo>
                  <a:pt x="186" y="0"/>
                  <a:pt x="191" y="1"/>
                  <a:pt x="195" y="3"/>
                </a:cubicBezTo>
                <a:cubicBezTo>
                  <a:pt x="199" y="5"/>
                  <a:pt x="202" y="7"/>
                  <a:pt x="205" y="11"/>
                </a:cubicBezTo>
                <a:cubicBezTo>
                  <a:pt x="208" y="14"/>
                  <a:pt x="211" y="17"/>
                  <a:pt x="213" y="22"/>
                </a:cubicBezTo>
                <a:cubicBezTo>
                  <a:pt x="214" y="26"/>
                  <a:pt x="215" y="30"/>
                  <a:pt x="215" y="35"/>
                </a:cubicBezTo>
                <a:cubicBezTo>
                  <a:pt x="215" y="39"/>
                  <a:pt x="215" y="43"/>
                  <a:pt x="214" y="46"/>
                </a:cubicBezTo>
                <a:cubicBezTo>
                  <a:pt x="212" y="50"/>
                  <a:pt x="211" y="53"/>
                  <a:pt x="209" y="56"/>
                </a:cubicBezTo>
                <a:cubicBezTo>
                  <a:pt x="206" y="59"/>
                  <a:pt x="204" y="61"/>
                  <a:pt x="201" y="64"/>
                </a:cubicBezTo>
                <a:cubicBezTo>
                  <a:pt x="198" y="66"/>
                  <a:pt x="194" y="67"/>
                  <a:pt x="191" y="68"/>
                </a:cubicBezTo>
                <a:cubicBezTo>
                  <a:pt x="194" y="74"/>
                  <a:pt x="197" y="79"/>
                  <a:pt x="199" y="85"/>
                </a:cubicBezTo>
                <a:cubicBezTo>
                  <a:pt x="201" y="92"/>
                  <a:pt x="202" y="98"/>
                  <a:pt x="202" y="104"/>
                </a:cubicBezTo>
                <a:cubicBezTo>
                  <a:pt x="202" y="109"/>
                  <a:pt x="201" y="115"/>
                  <a:pt x="200" y="119"/>
                </a:cubicBezTo>
                <a:cubicBezTo>
                  <a:pt x="199" y="124"/>
                  <a:pt x="197" y="129"/>
                  <a:pt x="195" y="134"/>
                </a:cubicBezTo>
                <a:close/>
                <a:moveTo>
                  <a:pt x="161" y="35"/>
                </a:moveTo>
                <a:cubicBezTo>
                  <a:pt x="161" y="39"/>
                  <a:pt x="163" y="43"/>
                  <a:pt x="165" y="47"/>
                </a:cubicBezTo>
                <a:cubicBezTo>
                  <a:pt x="168" y="48"/>
                  <a:pt x="170" y="49"/>
                  <a:pt x="172" y="51"/>
                </a:cubicBezTo>
                <a:cubicBezTo>
                  <a:pt x="175" y="52"/>
                  <a:pt x="177" y="54"/>
                  <a:pt x="179" y="56"/>
                </a:cubicBezTo>
                <a:cubicBezTo>
                  <a:pt x="180" y="56"/>
                  <a:pt x="180" y="56"/>
                  <a:pt x="180" y="56"/>
                </a:cubicBezTo>
                <a:cubicBezTo>
                  <a:pt x="181" y="56"/>
                  <a:pt x="181" y="56"/>
                  <a:pt x="182" y="56"/>
                </a:cubicBezTo>
                <a:cubicBezTo>
                  <a:pt x="184" y="56"/>
                  <a:pt x="187" y="55"/>
                  <a:pt x="190" y="54"/>
                </a:cubicBezTo>
                <a:cubicBezTo>
                  <a:pt x="192" y="53"/>
                  <a:pt x="194" y="52"/>
                  <a:pt x="196" y="50"/>
                </a:cubicBezTo>
                <a:cubicBezTo>
                  <a:pt x="198" y="48"/>
                  <a:pt x="199" y="46"/>
                  <a:pt x="200" y="43"/>
                </a:cubicBezTo>
                <a:cubicBezTo>
                  <a:pt x="201" y="41"/>
                  <a:pt x="202" y="38"/>
                  <a:pt x="202" y="35"/>
                </a:cubicBezTo>
                <a:cubicBezTo>
                  <a:pt x="202" y="32"/>
                  <a:pt x="201" y="29"/>
                  <a:pt x="200" y="27"/>
                </a:cubicBezTo>
                <a:cubicBezTo>
                  <a:pt x="199" y="24"/>
                  <a:pt x="198" y="22"/>
                  <a:pt x="196" y="20"/>
                </a:cubicBezTo>
                <a:cubicBezTo>
                  <a:pt x="194" y="18"/>
                  <a:pt x="192" y="17"/>
                  <a:pt x="190" y="16"/>
                </a:cubicBezTo>
                <a:cubicBezTo>
                  <a:pt x="187" y="15"/>
                  <a:pt x="184" y="14"/>
                  <a:pt x="182" y="14"/>
                </a:cubicBezTo>
                <a:cubicBezTo>
                  <a:pt x="179" y="14"/>
                  <a:pt x="176" y="15"/>
                  <a:pt x="174" y="16"/>
                </a:cubicBezTo>
                <a:cubicBezTo>
                  <a:pt x="171" y="17"/>
                  <a:pt x="169" y="18"/>
                  <a:pt x="167" y="20"/>
                </a:cubicBezTo>
                <a:cubicBezTo>
                  <a:pt x="166" y="22"/>
                  <a:pt x="164" y="24"/>
                  <a:pt x="163" y="27"/>
                </a:cubicBezTo>
                <a:cubicBezTo>
                  <a:pt x="162" y="29"/>
                  <a:pt x="161" y="32"/>
                  <a:pt x="161" y="35"/>
                </a:cubicBezTo>
                <a:close/>
                <a:moveTo>
                  <a:pt x="94" y="104"/>
                </a:moveTo>
                <a:cubicBezTo>
                  <a:pt x="94" y="110"/>
                  <a:pt x="95" y="115"/>
                  <a:pt x="96" y="119"/>
                </a:cubicBezTo>
                <a:cubicBezTo>
                  <a:pt x="98" y="124"/>
                  <a:pt x="100" y="129"/>
                  <a:pt x="103" y="133"/>
                </a:cubicBezTo>
                <a:cubicBezTo>
                  <a:pt x="106" y="137"/>
                  <a:pt x="109" y="141"/>
                  <a:pt x="113" y="144"/>
                </a:cubicBezTo>
                <a:cubicBezTo>
                  <a:pt x="117" y="147"/>
                  <a:pt x="122" y="149"/>
                  <a:pt x="127" y="151"/>
                </a:cubicBezTo>
                <a:cubicBezTo>
                  <a:pt x="131" y="143"/>
                  <a:pt x="137" y="136"/>
                  <a:pt x="144" y="132"/>
                </a:cubicBezTo>
                <a:cubicBezTo>
                  <a:pt x="151" y="127"/>
                  <a:pt x="159" y="125"/>
                  <a:pt x="168" y="125"/>
                </a:cubicBezTo>
                <a:cubicBezTo>
                  <a:pt x="173" y="125"/>
                  <a:pt x="178" y="126"/>
                  <a:pt x="183" y="127"/>
                </a:cubicBezTo>
                <a:cubicBezTo>
                  <a:pt x="185" y="124"/>
                  <a:pt x="186" y="120"/>
                  <a:pt x="187" y="116"/>
                </a:cubicBezTo>
                <a:cubicBezTo>
                  <a:pt x="188" y="112"/>
                  <a:pt x="188" y="108"/>
                  <a:pt x="188" y="104"/>
                </a:cubicBezTo>
                <a:cubicBezTo>
                  <a:pt x="188" y="97"/>
                  <a:pt x="187" y="91"/>
                  <a:pt x="184" y="85"/>
                </a:cubicBezTo>
                <a:cubicBezTo>
                  <a:pt x="182" y="79"/>
                  <a:pt x="178" y="73"/>
                  <a:pt x="173" y="68"/>
                </a:cubicBezTo>
                <a:cubicBezTo>
                  <a:pt x="173" y="68"/>
                  <a:pt x="173" y="68"/>
                  <a:pt x="173" y="68"/>
                </a:cubicBezTo>
                <a:cubicBezTo>
                  <a:pt x="170" y="66"/>
                  <a:pt x="168" y="64"/>
                  <a:pt x="165" y="63"/>
                </a:cubicBezTo>
                <a:cubicBezTo>
                  <a:pt x="163" y="61"/>
                  <a:pt x="160" y="60"/>
                  <a:pt x="157" y="59"/>
                </a:cubicBezTo>
                <a:cubicBezTo>
                  <a:pt x="157" y="59"/>
                  <a:pt x="157" y="59"/>
                  <a:pt x="157" y="59"/>
                </a:cubicBezTo>
                <a:cubicBezTo>
                  <a:pt x="152" y="57"/>
                  <a:pt x="147" y="56"/>
                  <a:pt x="141" y="56"/>
                </a:cubicBezTo>
                <a:cubicBezTo>
                  <a:pt x="135" y="56"/>
                  <a:pt x="129" y="57"/>
                  <a:pt x="123" y="60"/>
                </a:cubicBezTo>
                <a:cubicBezTo>
                  <a:pt x="117" y="62"/>
                  <a:pt x="112" y="66"/>
                  <a:pt x="108" y="70"/>
                </a:cubicBezTo>
                <a:cubicBezTo>
                  <a:pt x="104" y="74"/>
                  <a:pt x="100" y="80"/>
                  <a:pt x="98" y="85"/>
                </a:cubicBezTo>
                <a:cubicBezTo>
                  <a:pt x="95" y="91"/>
                  <a:pt x="94" y="98"/>
                  <a:pt x="94" y="104"/>
                </a:cubicBezTo>
                <a:close/>
                <a:moveTo>
                  <a:pt x="168" y="208"/>
                </a:moveTo>
                <a:cubicBezTo>
                  <a:pt x="173" y="208"/>
                  <a:pt x="177" y="207"/>
                  <a:pt x="181" y="206"/>
                </a:cubicBezTo>
                <a:cubicBezTo>
                  <a:pt x="185" y="204"/>
                  <a:pt x="189" y="201"/>
                  <a:pt x="192" y="198"/>
                </a:cubicBezTo>
                <a:cubicBezTo>
                  <a:pt x="195" y="195"/>
                  <a:pt x="197" y="191"/>
                  <a:pt x="199" y="187"/>
                </a:cubicBezTo>
                <a:cubicBezTo>
                  <a:pt x="201" y="183"/>
                  <a:pt x="202" y="178"/>
                  <a:pt x="202" y="174"/>
                </a:cubicBezTo>
                <a:cubicBezTo>
                  <a:pt x="202" y="169"/>
                  <a:pt x="201" y="164"/>
                  <a:pt x="199" y="160"/>
                </a:cubicBezTo>
                <a:cubicBezTo>
                  <a:pt x="197" y="156"/>
                  <a:pt x="195" y="152"/>
                  <a:pt x="192" y="149"/>
                </a:cubicBezTo>
                <a:cubicBezTo>
                  <a:pt x="189" y="146"/>
                  <a:pt x="185" y="143"/>
                  <a:pt x="181" y="142"/>
                </a:cubicBezTo>
                <a:cubicBezTo>
                  <a:pt x="176" y="140"/>
                  <a:pt x="172" y="139"/>
                  <a:pt x="167" y="139"/>
                </a:cubicBezTo>
                <a:cubicBezTo>
                  <a:pt x="163" y="139"/>
                  <a:pt x="158" y="140"/>
                  <a:pt x="154" y="142"/>
                </a:cubicBezTo>
                <a:cubicBezTo>
                  <a:pt x="150" y="144"/>
                  <a:pt x="147" y="146"/>
                  <a:pt x="144" y="150"/>
                </a:cubicBezTo>
                <a:cubicBezTo>
                  <a:pt x="141" y="153"/>
                  <a:pt x="139" y="156"/>
                  <a:pt x="137" y="161"/>
                </a:cubicBezTo>
                <a:cubicBezTo>
                  <a:pt x="135" y="165"/>
                  <a:pt x="134" y="169"/>
                  <a:pt x="134" y="174"/>
                </a:cubicBezTo>
                <a:cubicBezTo>
                  <a:pt x="134" y="178"/>
                  <a:pt x="135" y="183"/>
                  <a:pt x="137" y="187"/>
                </a:cubicBezTo>
                <a:cubicBezTo>
                  <a:pt x="139" y="191"/>
                  <a:pt x="141" y="195"/>
                  <a:pt x="144" y="198"/>
                </a:cubicBezTo>
                <a:cubicBezTo>
                  <a:pt x="147" y="201"/>
                  <a:pt x="151" y="204"/>
                  <a:pt x="155" y="206"/>
                </a:cubicBezTo>
                <a:cubicBezTo>
                  <a:pt x="159" y="207"/>
                  <a:pt x="164" y="208"/>
                  <a:pt x="168" y="208"/>
                </a:cubicBezTo>
                <a:close/>
              </a:path>
            </a:pathLst>
          </a:custGeom>
          <a:solidFill>
            <a:schemeClr val="accent1"/>
          </a:solidFill>
          <a:ln>
            <a:noFill/>
          </a:ln>
        </p:spPr>
        <p:txBody>
          <a:bodyPr vert="horz" wrap="square" lIns="87821" tIns="43910" rIns="87821" bIns="43910"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77" name="Freeform 24">
            <a:extLst>
              <a:ext uri="{FF2B5EF4-FFF2-40B4-BE49-F238E27FC236}">
                <a16:creationId xmlns:a16="http://schemas.microsoft.com/office/drawing/2014/main" id="{8A23BA4F-0B7F-4B5B-B308-D157A6A6A682}"/>
              </a:ext>
            </a:extLst>
          </p:cNvPr>
          <p:cNvSpPr>
            <a:spLocks noChangeAspect="1" noEditPoints="1"/>
          </p:cNvSpPr>
          <p:nvPr/>
        </p:nvSpPr>
        <p:spPr bwMode="auto">
          <a:xfrm>
            <a:off x="7831727" y="2481346"/>
            <a:ext cx="722184" cy="761812"/>
          </a:xfrm>
          <a:custGeom>
            <a:avLst/>
            <a:gdLst>
              <a:gd name="T0" fmla="*/ 93 w 163"/>
              <a:gd name="T1" fmla="*/ 54 h 173"/>
              <a:gd name="T2" fmla="*/ 35 w 163"/>
              <a:gd name="T3" fmla="*/ 54 h 173"/>
              <a:gd name="T4" fmla="*/ 35 w 163"/>
              <a:gd name="T5" fmla="*/ 43 h 173"/>
              <a:gd name="T6" fmla="*/ 93 w 163"/>
              <a:gd name="T7" fmla="*/ 43 h 173"/>
              <a:gd name="T8" fmla="*/ 93 w 163"/>
              <a:gd name="T9" fmla="*/ 54 h 173"/>
              <a:gd name="T10" fmla="*/ 35 w 163"/>
              <a:gd name="T11" fmla="*/ 65 h 173"/>
              <a:gd name="T12" fmla="*/ 128 w 163"/>
              <a:gd name="T13" fmla="*/ 65 h 173"/>
              <a:gd name="T14" fmla="*/ 128 w 163"/>
              <a:gd name="T15" fmla="*/ 76 h 173"/>
              <a:gd name="T16" fmla="*/ 35 w 163"/>
              <a:gd name="T17" fmla="*/ 76 h 173"/>
              <a:gd name="T18" fmla="*/ 35 w 163"/>
              <a:gd name="T19" fmla="*/ 65 h 173"/>
              <a:gd name="T20" fmla="*/ 35 w 163"/>
              <a:gd name="T21" fmla="*/ 86 h 173"/>
              <a:gd name="T22" fmla="*/ 128 w 163"/>
              <a:gd name="T23" fmla="*/ 86 h 173"/>
              <a:gd name="T24" fmla="*/ 128 w 163"/>
              <a:gd name="T25" fmla="*/ 97 h 173"/>
              <a:gd name="T26" fmla="*/ 35 w 163"/>
              <a:gd name="T27" fmla="*/ 97 h 173"/>
              <a:gd name="T28" fmla="*/ 35 w 163"/>
              <a:gd name="T29" fmla="*/ 86 h 173"/>
              <a:gd name="T30" fmla="*/ 35 w 163"/>
              <a:gd name="T31" fmla="*/ 108 h 173"/>
              <a:gd name="T32" fmla="*/ 128 w 163"/>
              <a:gd name="T33" fmla="*/ 108 h 173"/>
              <a:gd name="T34" fmla="*/ 128 w 163"/>
              <a:gd name="T35" fmla="*/ 119 h 173"/>
              <a:gd name="T36" fmla="*/ 35 w 163"/>
              <a:gd name="T37" fmla="*/ 119 h 173"/>
              <a:gd name="T38" fmla="*/ 35 w 163"/>
              <a:gd name="T39" fmla="*/ 108 h 173"/>
              <a:gd name="T40" fmla="*/ 35 w 163"/>
              <a:gd name="T41" fmla="*/ 129 h 173"/>
              <a:gd name="T42" fmla="*/ 128 w 163"/>
              <a:gd name="T43" fmla="*/ 129 h 173"/>
              <a:gd name="T44" fmla="*/ 128 w 163"/>
              <a:gd name="T45" fmla="*/ 140 h 173"/>
              <a:gd name="T46" fmla="*/ 35 w 163"/>
              <a:gd name="T47" fmla="*/ 140 h 173"/>
              <a:gd name="T48" fmla="*/ 35 w 163"/>
              <a:gd name="T49" fmla="*/ 129 h 173"/>
              <a:gd name="T50" fmla="*/ 163 w 163"/>
              <a:gd name="T51" fmla="*/ 11 h 173"/>
              <a:gd name="T52" fmla="*/ 163 w 163"/>
              <a:gd name="T53" fmla="*/ 173 h 173"/>
              <a:gd name="T54" fmla="*/ 0 w 163"/>
              <a:gd name="T55" fmla="*/ 173 h 173"/>
              <a:gd name="T56" fmla="*/ 0 w 163"/>
              <a:gd name="T57" fmla="*/ 0 h 173"/>
              <a:gd name="T58" fmla="*/ 24 w 163"/>
              <a:gd name="T59" fmla="*/ 11 h 173"/>
              <a:gd name="T60" fmla="*/ 47 w 163"/>
              <a:gd name="T61" fmla="*/ 0 h 173"/>
              <a:gd name="T62" fmla="*/ 70 w 163"/>
              <a:gd name="T63" fmla="*/ 11 h 173"/>
              <a:gd name="T64" fmla="*/ 93 w 163"/>
              <a:gd name="T65" fmla="*/ 0 h 173"/>
              <a:gd name="T66" fmla="*/ 117 w 163"/>
              <a:gd name="T67" fmla="*/ 11 h 173"/>
              <a:gd name="T68" fmla="*/ 140 w 163"/>
              <a:gd name="T69" fmla="*/ 0 h 173"/>
              <a:gd name="T70" fmla="*/ 163 w 163"/>
              <a:gd name="T71" fmla="*/ 11 h 173"/>
              <a:gd name="T72" fmla="*/ 152 w 163"/>
              <a:gd name="T73" fmla="*/ 18 h 173"/>
              <a:gd name="T74" fmla="*/ 140 w 163"/>
              <a:gd name="T75" fmla="*/ 12 h 173"/>
              <a:gd name="T76" fmla="*/ 128 w 163"/>
              <a:gd name="T77" fmla="*/ 18 h 173"/>
              <a:gd name="T78" fmla="*/ 117 w 163"/>
              <a:gd name="T79" fmla="*/ 23 h 173"/>
              <a:gd name="T80" fmla="*/ 105 w 163"/>
              <a:gd name="T81" fmla="*/ 18 h 173"/>
              <a:gd name="T82" fmla="*/ 93 w 163"/>
              <a:gd name="T83" fmla="*/ 12 h 173"/>
              <a:gd name="T84" fmla="*/ 82 w 163"/>
              <a:gd name="T85" fmla="*/ 18 h 173"/>
              <a:gd name="T86" fmla="*/ 70 w 163"/>
              <a:gd name="T87" fmla="*/ 23 h 173"/>
              <a:gd name="T88" fmla="*/ 58 w 163"/>
              <a:gd name="T89" fmla="*/ 18 h 173"/>
              <a:gd name="T90" fmla="*/ 47 w 163"/>
              <a:gd name="T91" fmla="*/ 12 h 173"/>
              <a:gd name="T92" fmla="*/ 35 w 163"/>
              <a:gd name="T93" fmla="*/ 18 h 173"/>
              <a:gd name="T94" fmla="*/ 24 w 163"/>
              <a:gd name="T95" fmla="*/ 23 h 173"/>
              <a:gd name="T96" fmla="*/ 18 w 163"/>
              <a:gd name="T97" fmla="*/ 20 h 173"/>
              <a:gd name="T98" fmla="*/ 12 w 163"/>
              <a:gd name="T99" fmla="*/ 18 h 173"/>
              <a:gd name="T100" fmla="*/ 12 w 163"/>
              <a:gd name="T101" fmla="*/ 162 h 173"/>
              <a:gd name="T102" fmla="*/ 152 w 163"/>
              <a:gd name="T103" fmla="*/ 162 h 173"/>
              <a:gd name="T104" fmla="*/ 152 w 163"/>
              <a:gd name="T105" fmla="*/ 1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73">
                <a:moveTo>
                  <a:pt x="93" y="54"/>
                </a:moveTo>
                <a:cubicBezTo>
                  <a:pt x="35" y="54"/>
                  <a:pt x="35" y="54"/>
                  <a:pt x="35" y="54"/>
                </a:cubicBezTo>
                <a:cubicBezTo>
                  <a:pt x="35" y="43"/>
                  <a:pt x="35" y="43"/>
                  <a:pt x="35" y="43"/>
                </a:cubicBezTo>
                <a:cubicBezTo>
                  <a:pt x="93" y="43"/>
                  <a:pt x="93" y="43"/>
                  <a:pt x="93" y="43"/>
                </a:cubicBezTo>
                <a:cubicBezTo>
                  <a:pt x="93" y="54"/>
                  <a:pt x="93" y="54"/>
                  <a:pt x="93" y="54"/>
                </a:cubicBezTo>
                <a:close/>
                <a:moveTo>
                  <a:pt x="35" y="65"/>
                </a:moveTo>
                <a:cubicBezTo>
                  <a:pt x="128" y="65"/>
                  <a:pt x="128" y="65"/>
                  <a:pt x="128" y="65"/>
                </a:cubicBezTo>
                <a:cubicBezTo>
                  <a:pt x="128" y="76"/>
                  <a:pt x="128" y="76"/>
                  <a:pt x="128" y="76"/>
                </a:cubicBezTo>
                <a:cubicBezTo>
                  <a:pt x="35" y="76"/>
                  <a:pt x="35" y="76"/>
                  <a:pt x="35" y="76"/>
                </a:cubicBezTo>
                <a:cubicBezTo>
                  <a:pt x="35" y="65"/>
                  <a:pt x="35" y="65"/>
                  <a:pt x="35" y="65"/>
                </a:cubicBezTo>
                <a:close/>
                <a:moveTo>
                  <a:pt x="35" y="86"/>
                </a:moveTo>
                <a:cubicBezTo>
                  <a:pt x="128" y="86"/>
                  <a:pt x="128" y="86"/>
                  <a:pt x="128" y="86"/>
                </a:cubicBezTo>
                <a:cubicBezTo>
                  <a:pt x="128" y="97"/>
                  <a:pt x="128" y="97"/>
                  <a:pt x="128" y="97"/>
                </a:cubicBezTo>
                <a:cubicBezTo>
                  <a:pt x="35" y="97"/>
                  <a:pt x="35" y="97"/>
                  <a:pt x="35" y="97"/>
                </a:cubicBezTo>
                <a:cubicBezTo>
                  <a:pt x="35" y="86"/>
                  <a:pt x="35" y="86"/>
                  <a:pt x="35" y="86"/>
                </a:cubicBezTo>
                <a:close/>
                <a:moveTo>
                  <a:pt x="35" y="108"/>
                </a:moveTo>
                <a:cubicBezTo>
                  <a:pt x="128" y="108"/>
                  <a:pt x="128" y="108"/>
                  <a:pt x="128" y="108"/>
                </a:cubicBezTo>
                <a:cubicBezTo>
                  <a:pt x="128" y="119"/>
                  <a:pt x="128" y="119"/>
                  <a:pt x="128" y="119"/>
                </a:cubicBezTo>
                <a:cubicBezTo>
                  <a:pt x="35" y="119"/>
                  <a:pt x="35" y="119"/>
                  <a:pt x="35" y="119"/>
                </a:cubicBezTo>
                <a:cubicBezTo>
                  <a:pt x="35" y="108"/>
                  <a:pt x="35" y="108"/>
                  <a:pt x="35" y="108"/>
                </a:cubicBezTo>
                <a:close/>
                <a:moveTo>
                  <a:pt x="35" y="129"/>
                </a:moveTo>
                <a:cubicBezTo>
                  <a:pt x="128" y="129"/>
                  <a:pt x="128" y="129"/>
                  <a:pt x="128" y="129"/>
                </a:cubicBezTo>
                <a:cubicBezTo>
                  <a:pt x="128" y="140"/>
                  <a:pt x="128" y="140"/>
                  <a:pt x="128" y="140"/>
                </a:cubicBezTo>
                <a:cubicBezTo>
                  <a:pt x="35" y="140"/>
                  <a:pt x="35" y="140"/>
                  <a:pt x="35" y="140"/>
                </a:cubicBezTo>
                <a:cubicBezTo>
                  <a:pt x="35" y="129"/>
                  <a:pt x="35" y="129"/>
                  <a:pt x="35" y="129"/>
                </a:cubicBezTo>
                <a:close/>
                <a:moveTo>
                  <a:pt x="163" y="11"/>
                </a:moveTo>
                <a:cubicBezTo>
                  <a:pt x="163" y="173"/>
                  <a:pt x="163" y="173"/>
                  <a:pt x="163" y="173"/>
                </a:cubicBezTo>
                <a:cubicBezTo>
                  <a:pt x="0" y="173"/>
                  <a:pt x="0" y="173"/>
                  <a:pt x="0" y="173"/>
                </a:cubicBezTo>
                <a:cubicBezTo>
                  <a:pt x="0" y="0"/>
                  <a:pt x="0" y="0"/>
                  <a:pt x="0" y="0"/>
                </a:cubicBezTo>
                <a:cubicBezTo>
                  <a:pt x="24" y="11"/>
                  <a:pt x="24" y="11"/>
                  <a:pt x="24" y="11"/>
                </a:cubicBezTo>
                <a:cubicBezTo>
                  <a:pt x="47" y="0"/>
                  <a:pt x="47" y="0"/>
                  <a:pt x="47" y="0"/>
                </a:cubicBezTo>
                <a:cubicBezTo>
                  <a:pt x="70" y="11"/>
                  <a:pt x="70" y="11"/>
                  <a:pt x="70" y="11"/>
                </a:cubicBezTo>
                <a:cubicBezTo>
                  <a:pt x="93" y="0"/>
                  <a:pt x="93" y="0"/>
                  <a:pt x="93" y="0"/>
                </a:cubicBezTo>
                <a:cubicBezTo>
                  <a:pt x="117" y="11"/>
                  <a:pt x="117" y="11"/>
                  <a:pt x="117" y="11"/>
                </a:cubicBezTo>
                <a:cubicBezTo>
                  <a:pt x="140" y="0"/>
                  <a:pt x="140" y="0"/>
                  <a:pt x="140" y="0"/>
                </a:cubicBezTo>
                <a:cubicBezTo>
                  <a:pt x="163" y="11"/>
                  <a:pt x="163" y="11"/>
                  <a:pt x="163" y="11"/>
                </a:cubicBezTo>
                <a:close/>
                <a:moveTo>
                  <a:pt x="152" y="18"/>
                </a:moveTo>
                <a:cubicBezTo>
                  <a:pt x="140" y="12"/>
                  <a:pt x="140" y="12"/>
                  <a:pt x="140" y="12"/>
                </a:cubicBezTo>
                <a:cubicBezTo>
                  <a:pt x="136" y="14"/>
                  <a:pt x="132" y="16"/>
                  <a:pt x="128" y="18"/>
                </a:cubicBezTo>
                <a:cubicBezTo>
                  <a:pt x="125" y="19"/>
                  <a:pt x="121" y="21"/>
                  <a:pt x="117" y="23"/>
                </a:cubicBezTo>
                <a:cubicBezTo>
                  <a:pt x="113" y="21"/>
                  <a:pt x="109" y="19"/>
                  <a:pt x="105" y="18"/>
                </a:cubicBezTo>
                <a:cubicBezTo>
                  <a:pt x="101" y="16"/>
                  <a:pt x="97" y="14"/>
                  <a:pt x="93" y="12"/>
                </a:cubicBezTo>
                <a:cubicBezTo>
                  <a:pt x="90" y="14"/>
                  <a:pt x="86" y="16"/>
                  <a:pt x="82" y="18"/>
                </a:cubicBezTo>
                <a:cubicBezTo>
                  <a:pt x="78" y="19"/>
                  <a:pt x="74" y="21"/>
                  <a:pt x="70" y="23"/>
                </a:cubicBezTo>
                <a:cubicBezTo>
                  <a:pt x="66" y="21"/>
                  <a:pt x="62" y="19"/>
                  <a:pt x="58" y="18"/>
                </a:cubicBezTo>
                <a:cubicBezTo>
                  <a:pt x="55" y="16"/>
                  <a:pt x="51" y="14"/>
                  <a:pt x="47" y="12"/>
                </a:cubicBezTo>
                <a:cubicBezTo>
                  <a:pt x="43" y="14"/>
                  <a:pt x="39" y="16"/>
                  <a:pt x="35" y="18"/>
                </a:cubicBezTo>
                <a:cubicBezTo>
                  <a:pt x="31" y="19"/>
                  <a:pt x="27" y="21"/>
                  <a:pt x="24" y="23"/>
                </a:cubicBezTo>
                <a:cubicBezTo>
                  <a:pt x="22" y="22"/>
                  <a:pt x="20" y="21"/>
                  <a:pt x="18" y="20"/>
                </a:cubicBezTo>
                <a:cubicBezTo>
                  <a:pt x="16" y="19"/>
                  <a:pt x="14" y="18"/>
                  <a:pt x="12" y="18"/>
                </a:cubicBezTo>
                <a:cubicBezTo>
                  <a:pt x="12" y="162"/>
                  <a:pt x="12" y="162"/>
                  <a:pt x="12" y="162"/>
                </a:cubicBezTo>
                <a:cubicBezTo>
                  <a:pt x="152" y="162"/>
                  <a:pt x="152" y="162"/>
                  <a:pt x="152" y="162"/>
                </a:cubicBezTo>
                <a:cubicBezTo>
                  <a:pt x="152" y="18"/>
                  <a:pt x="152" y="18"/>
                  <a:pt x="152" y="1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1" tIns="43910" rIns="87821" bIns="43910"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nvGrpSpPr>
          <p:cNvPr id="180" name="Group 179">
            <a:extLst>
              <a:ext uri="{FF2B5EF4-FFF2-40B4-BE49-F238E27FC236}">
                <a16:creationId xmlns:a16="http://schemas.microsoft.com/office/drawing/2014/main" id="{53D2C089-DA5E-4BDC-AF26-94D524D099CA}"/>
              </a:ext>
            </a:extLst>
          </p:cNvPr>
          <p:cNvGrpSpPr>
            <a:grpSpLocks noChangeAspect="1"/>
          </p:cNvGrpSpPr>
          <p:nvPr/>
        </p:nvGrpSpPr>
        <p:grpSpPr>
          <a:xfrm>
            <a:off x="9981565" y="2536931"/>
            <a:ext cx="920717" cy="747934"/>
            <a:chOff x="9153656" y="1246386"/>
            <a:chExt cx="1041342" cy="1012418"/>
          </a:xfrm>
        </p:grpSpPr>
        <p:grpSp>
          <p:nvGrpSpPr>
            <p:cNvPr id="181" name="Group 180">
              <a:extLst>
                <a:ext uri="{FF2B5EF4-FFF2-40B4-BE49-F238E27FC236}">
                  <a16:creationId xmlns:a16="http://schemas.microsoft.com/office/drawing/2014/main" id="{3C90CF6D-6DB5-47F3-9DDF-2B896F2441F0}"/>
                </a:ext>
              </a:extLst>
            </p:cNvPr>
            <p:cNvGrpSpPr/>
            <p:nvPr/>
          </p:nvGrpSpPr>
          <p:grpSpPr>
            <a:xfrm>
              <a:off x="9153656" y="1246386"/>
              <a:ext cx="1041342" cy="1012418"/>
              <a:chOff x="3354388" y="3827463"/>
              <a:chExt cx="285750" cy="277813"/>
            </a:xfrm>
          </p:grpSpPr>
          <p:sp>
            <p:nvSpPr>
              <p:cNvPr id="186" name="Freeform 136">
                <a:extLst>
                  <a:ext uri="{FF2B5EF4-FFF2-40B4-BE49-F238E27FC236}">
                    <a16:creationId xmlns:a16="http://schemas.microsoft.com/office/drawing/2014/main" id="{7BA55708-1CDE-4F8F-8409-187AF930503E}"/>
                  </a:ext>
                </a:extLst>
              </p:cNvPr>
              <p:cNvSpPr>
                <a:spLocks/>
              </p:cNvSpPr>
              <p:nvPr/>
            </p:nvSpPr>
            <p:spPr bwMode="auto">
              <a:xfrm>
                <a:off x="3354388" y="3827463"/>
                <a:ext cx="211138" cy="203200"/>
              </a:xfrm>
              <a:custGeom>
                <a:avLst/>
                <a:gdLst>
                  <a:gd name="T0" fmla="*/ 50 w 133"/>
                  <a:gd name="T1" fmla="*/ 97 h 128"/>
                  <a:gd name="T2" fmla="*/ 19 w 133"/>
                  <a:gd name="T3" fmla="*/ 128 h 128"/>
                  <a:gd name="T4" fmla="*/ 19 w 133"/>
                  <a:gd name="T5" fmla="*/ 95 h 128"/>
                  <a:gd name="T6" fmla="*/ 0 w 133"/>
                  <a:gd name="T7" fmla="*/ 95 h 128"/>
                  <a:gd name="T8" fmla="*/ 0 w 133"/>
                  <a:gd name="T9" fmla="*/ 0 h 128"/>
                  <a:gd name="T10" fmla="*/ 133 w 133"/>
                  <a:gd name="T11" fmla="*/ 0 h 128"/>
                  <a:gd name="T12" fmla="*/ 133 w 133"/>
                  <a:gd name="T13" fmla="*/ 33 h 128"/>
                </a:gdLst>
                <a:ahLst/>
                <a:cxnLst>
                  <a:cxn ang="0">
                    <a:pos x="T0" y="T1"/>
                  </a:cxn>
                  <a:cxn ang="0">
                    <a:pos x="T2" y="T3"/>
                  </a:cxn>
                  <a:cxn ang="0">
                    <a:pos x="T4" y="T5"/>
                  </a:cxn>
                  <a:cxn ang="0">
                    <a:pos x="T6" y="T7"/>
                  </a:cxn>
                  <a:cxn ang="0">
                    <a:pos x="T8" y="T9"/>
                  </a:cxn>
                  <a:cxn ang="0">
                    <a:pos x="T10" y="T11"/>
                  </a:cxn>
                  <a:cxn ang="0">
                    <a:pos x="T12" y="T13"/>
                  </a:cxn>
                </a:cxnLst>
                <a:rect l="0" t="0" r="r" b="b"/>
                <a:pathLst>
                  <a:path w="133" h="128">
                    <a:moveTo>
                      <a:pt x="50" y="97"/>
                    </a:moveTo>
                    <a:lnTo>
                      <a:pt x="19" y="128"/>
                    </a:lnTo>
                    <a:lnTo>
                      <a:pt x="19" y="95"/>
                    </a:lnTo>
                    <a:lnTo>
                      <a:pt x="0" y="95"/>
                    </a:lnTo>
                    <a:lnTo>
                      <a:pt x="0" y="0"/>
                    </a:lnTo>
                    <a:lnTo>
                      <a:pt x="133" y="0"/>
                    </a:lnTo>
                    <a:lnTo>
                      <a:pt x="133" y="33"/>
                    </a:lnTo>
                  </a:path>
                </a:pathLst>
              </a:custGeom>
              <a:noFill/>
              <a:ln w="381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87" name="Freeform 137">
                <a:extLst>
                  <a:ext uri="{FF2B5EF4-FFF2-40B4-BE49-F238E27FC236}">
                    <a16:creationId xmlns:a16="http://schemas.microsoft.com/office/drawing/2014/main" id="{293F29FC-F1A6-4F01-9D01-D761BEB17C24}"/>
                  </a:ext>
                </a:extLst>
              </p:cNvPr>
              <p:cNvSpPr>
                <a:spLocks/>
              </p:cNvSpPr>
              <p:nvPr/>
            </p:nvSpPr>
            <p:spPr bwMode="auto">
              <a:xfrm>
                <a:off x="3459163" y="3902076"/>
                <a:ext cx="180975" cy="203200"/>
              </a:xfrm>
              <a:custGeom>
                <a:avLst/>
                <a:gdLst>
                  <a:gd name="T0" fmla="*/ 0 w 114"/>
                  <a:gd name="T1" fmla="*/ 95 h 128"/>
                  <a:gd name="T2" fmla="*/ 62 w 114"/>
                  <a:gd name="T3" fmla="*/ 95 h 128"/>
                  <a:gd name="T4" fmla="*/ 95 w 114"/>
                  <a:gd name="T5" fmla="*/ 128 h 128"/>
                  <a:gd name="T6" fmla="*/ 95 w 114"/>
                  <a:gd name="T7" fmla="*/ 95 h 128"/>
                  <a:gd name="T8" fmla="*/ 114 w 114"/>
                  <a:gd name="T9" fmla="*/ 95 h 128"/>
                  <a:gd name="T10" fmla="*/ 114 w 114"/>
                  <a:gd name="T11" fmla="*/ 0 h 128"/>
                  <a:gd name="T12" fmla="*/ 0 w 114"/>
                  <a:gd name="T13" fmla="*/ 0 h 128"/>
                  <a:gd name="T14" fmla="*/ 0 w 114"/>
                  <a:gd name="T15" fmla="*/ 95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8">
                    <a:moveTo>
                      <a:pt x="0" y="95"/>
                    </a:moveTo>
                    <a:lnTo>
                      <a:pt x="62" y="95"/>
                    </a:lnTo>
                    <a:lnTo>
                      <a:pt x="95" y="128"/>
                    </a:lnTo>
                    <a:lnTo>
                      <a:pt x="95" y="95"/>
                    </a:lnTo>
                    <a:lnTo>
                      <a:pt x="114" y="95"/>
                    </a:lnTo>
                    <a:lnTo>
                      <a:pt x="114" y="0"/>
                    </a:lnTo>
                    <a:lnTo>
                      <a:pt x="0" y="0"/>
                    </a:lnTo>
                    <a:lnTo>
                      <a:pt x="0" y="95"/>
                    </a:lnTo>
                    <a:close/>
                  </a:path>
                </a:pathLst>
              </a:custGeom>
              <a:noFill/>
              <a:ln w="381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182" name="Group 181">
              <a:extLst>
                <a:ext uri="{FF2B5EF4-FFF2-40B4-BE49-F238E27FC236}">
                  <a16:creationId xmlns:a16="http://schemas.microsoft.com/office/drawing/2014/main" id="{ADE58481-88A9-4940-87AE-EAA6F6D8B46F}"/>
                </a:ext>
              </a:extLst>
            </p:cNvPr>
            <p:cNvGrpSpPr/>
            <p:nvPr/>
          </p:nvGrpSpPr>
          <p:grpSpPr>
            <a:xfrm>
              <a:off x="9677161" y="1784291"/>
              <a:ext cx="415679" cy="76644"/>
              <a:chOff x="9636521" y="1784291"/>
              <a:chExt cx="415679" cy="76644"/>
            </a:xfrm>
          </p:grpSpPr>
          <p:sp>
            <p:nvSpPr>
              <p:cNvPr id="183" name="Oval 182">
                <a:extLst>
                  <a:ext uri="{FF2B5EF4-FFF2-40B4-BE49-F238E27FC236}">
                    <a16:creationId xmlns:a16="http://schemas.microsoft.com/office/drawing/2014/main" id="{E35D1369-DCE6-4CBA-BC6B-2FA847A2125F}"/>
                  </a:ext>
                </a:extLst>
              </p:cNvPr>
              <p:cNvSpPr/>
              <p:nvPr/>
            </p:nvSpPr>
            <p:spPr bwMode="auto">
              <a:xfrm>
                <a:off x="9636521" y="1784291"/>
                <a:ext cx="76644" cy="76644"/>
              </a:xfrm>
              <a:prstGeom prst="ellipse">
                <a:avLst/>
              </a:pr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3" tIns="143346" rIns="179183" bIns="143346"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Oval 183">
                <a:extLst>
                  <a:ext uri="{FF2B5EF4-FFF2-40B4-BE49-F238E27FC236}">
                    <a16:creationId xmlns:a16="http://schemas.microsoft.com/office/drawing/2014/main" id="{38FAB606-22CD-468C-A063-19BEF413A667}"/>
                  </a:ext>
                </a:extLst>
              </p:cNvPr>
              <p:cNvSpPr/>
              <p:nvPr/>
            </p:nvSpPr>
            <p:spPr bwMode="auto">
              <a:xfrm>
                <a:off x="9806039" y="1784291"/>
                <a:ext cx="76644" cy="76644"/>
              </a:xfrm>
              <a:prstGeom prst="ellipse">
                <a:avLst/>
              </a:pr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3" tIns="143346" rIns="179183" bIns="143346"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5" name="Oval 184">
                <a:extLst>
                  <a:ext uri="{FF2B5EF4-FFF2-40B4-BE49-F238E27FC236}">
                    <a16:creationId xmlns:a16="http://schemas.microsoft.com/office/drawing/2014/main" id="{8EAF3291-6EA5-4BB8-85F0-4E19601163C1}"/>
                  </a:ext>
                </a:extLst>
              </p:cNvPr>
              <p:cNvSpPr/>
              <p:nvPr/>
            </p:nvSpPr>
            <p:spPr bwMode="auto">
              <a:xfrm>
                <a:off x="9975556" y="1784291"/>
                <a:ext cx="76644" cy="76644"/>
              </a:xfrm>
              <a:prstGeom prst="ellipse">
                <a:avLst/>
              </a:pr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3" tIns="143346" rIns="179183" bIns="143346"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69" name="Rectangle 68">
            <a:extLst>
              <a:ext uri="{FF2B5EF4-FFF2-40B4-BE49-F238E27FC236}">
                <a16:creationId xmlns:a16="http://schemas.microsoft.com/office/drawing/2014/main" id="{8F09EFAB-17B3-41BF-A89C-57548C661AB2}"/>
              </a:ext>
            </a:extLst>
          </p:cNvPr>
          <p:cNvSpPr/>
          <p:nvPr/>
        </p:nvSpPr>
        <p:spPr>
          <a:xfrm>
            <a:off x="9191862" y="3460013"/>
            <a:ext cx="2467830" cy="844773"/>
          </a:xfrm>
          <a:prstGeom prst="rect">
            <a:avLst/>
          </a:prstGeom>
        </p:spPr>
        <p:txBody>
          <a:bodyPr wrap="square">
            <a:noAutofit/>
          </a:bodyPr>
          <a:lstStyle/>
          <a:p>
            <a:pPr marL="0" marR="0" lvl="0" indent="0" algn="ctr" defTabSz="913676"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Semibold" panose="020B0702040204020203" pitchFamily="34" charset="0"/>
                <a:ea typeface="+mn-ea"/>
                <a:cs typeface="Segoe UI Semibold" panose="020B0702040204020203" pitchFamily="34" charset="0"/>
              </a:rPr>
              <a:t>Hub for Teamwork</a:t>
            </a:r>
            <a:endParaRPr kumimoji="0" lang="en-US" sz="1800" b="0" i="0" u="none" strike="noStrike" kern="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lumMod val="50000"/>
                </a:srgbClr>
              </a:solidFill>
              <a:effectLst/>
              <a:uLnTx/>
              <a:uFillTx/>
              <a:latin typeface="Segoe UI Semilight" charset="0"/>
              <a:ea typeface="Segoe UI Semilight" charset="0"/>
              <a:cs typeface="Segoe UI Semilight" charset="0"/>
            </a:endParaRPr>
          </a:p>
        </p:txBody>
      </p:sp>
      <p:sp>
        <p:nvSpPr>
          <p:cNvPr id="70" name="Rectangle 69">
            <a:extLst>
              <a:ext uri="{FF2B5EF4-FFF2-40B4-BE49-F238E27FC236}">
                <a16:creationId xmlns:a16="http://schemas.microsoft.com/office/drawing/2014/main" id="{AAAC8270-2C3F-46CE-9211-C2D5DD3965A9}"/>
              </a:ext>
            </a:extLst>
          </p:cNvPr>
          <p:cNvSpPr/>
          <p:nvPr/>
        </p:nvSpPr>
        <p:spPr>
          <a:xfrm>
            <a:off x="6955307" y="3467316"/>
            <a:ext cx="2467830" cy="844773"/>
          </a:xfrm>
          <a:prstGeom prst="rect">
            <a:avLst/>
          </a:prstGeom>
        </p:spPr>
        <p:txBody>
          <a:bodyPr wrap="square">
            <a:noAutofit/>
          </a:bodyPr>
          <a:lstStyle/>
          <a:p>
            <a:pPr marL="0" marR="0" lvl="0" indent="0" algn="ctr" defTabSz="913676"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Semibold" panose="020B0702040204020203" pitchFamily="34" charset="0"/>
                <a:ea typeface="+mn-ea"/>
                <a:cs typeface="Segoe UI Semibold" panose="020B0702040204020203" pitchFamily="34" charset="0"/>
              </a:rPr>
              <a:t>Co-Author</a:t>
            </a:r>
            <a:endParaRPr kumimoji="0" lang="en-US" sz="1800" b="0" i="0" u="none" strike="noStrike" kern="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lumMod val="50000"/>
                </a:srgbClr>
              </a:solidFill>
              <a:effectLst/>
              <a:uLnTx/>
              <a:uFillTx/>
              <a:latin typeface="Segoe UI Semilight" charset="0"/>
              <a:ea typeface="Segoe UI Semilight" charset="0"/>
              <a:cs typeface="Segoe UI Semilight" charset="0"/>
            </a:endParaRPr>
          </a:p>
        </p:txBody>
      </p:sp>
      <p:sp>
        <p:nvSpPr>
          <p:cNvPr id="71" name="Rectangle 70">
            <a:extLst>
              <a:ext uri="{FF2B5EF4-FFF2-40B4-BE49-F238E27FC236}">
                <a16:creationId xmlns:a16="http://schemas.microsoft.com/office/drawing/2014/main" id="{00B87183-926B-4016-96B8-528186B462FF}"/>
              </a:ext>
            </a:extLst>
          </p:cNvPr>
          <p:cNvSpPr/>
          <p:nvPr/>
        </p:nvSpPr>
        <p:spPr>
          <a:xfrm>
            <a:off x="4675408" y="3465295"/>
            <a:ext cx="2880761" cy="844773"/>
          </a:xfrm>
          <a:prstGeom prst="rect">
            <a:avLst/>
          </a:prstGeom>
        </p:spPr>
        <p:txBody>
          <a:bodyPr wrap="square">
            <a:noAutofit/>
          </a:bodyPr>
          <a:lstStyle/>
          <a:p>
            <a:pPr marL="0" marR="0" lvl="0" indent="0" algn="ctr" defTabSz="913676"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Semibold" panose="020B0702040204020203" pitchFamily="34" charset="0"/>
                <a:ea typeface="+mn-ea"/>
                <a:cs typeface="Segoe UI Semibold" panose="020B0702040204020203" pitchFamily="34" charset="0"/>
              </a:rPr>
              <a:t>Connect Across </a:t>
            </a:r>
          </a:p>
          <a:p>
            <a:pPr marL="0" marR="0" lvl="0" indent="0" algn="ctr" defTabSz="913676"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Semibold" panose="020B0702040204020203" pitchFamily="34" charset="0"/>
                <a:ea typeface="+mn-ea"/>
                <a:cs typeface="Segoe UI Semibold" panose="020B0702040204020203" pitchFamily="34" charset="0"/>
              </a:rPr>
              <a:t>the Organization</a:t>
            </a:r>
          </a:p>
          <a:p>
            <a:pPr marL="0" marR="0" lvl="0" indent="0" algn="ctr" defTabSz="91367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lumMod val="50000"/>
                </a:srgbClr>
              </a:solidFill>
              <a:effectLst/>
              <a:uLnTx/>
              <a:uFillTx/>
              <a:latin typeface="Segoe UI Semilight" charset="0"/>
              <a:ea typeface="Segoe UI Semilight" charset="0"/>
              <a:cs typeface="Segoe UI Semilight" charset="0"/>
            </a:endParaRPr>
          </a:p>
        </p:txBody>
      </p:sp>
      <p:sp>
        <p:nvSpPr>
          <p:cNvPr id="72" name="Rectangle 71">
            <a:extLst>
              <a:ext uri="{FF2B5EF4-FFF2-40B4-BE49-F238E27FC236}">
                <a16:creationId xmlns:a16="http://schemas.microsoft.com/office/drawing/2014/main" id="{86709895-8F3F-4151-B960-85E8E4932E60}"/>
              </a:ext>
            </a:extLst>
          </p:cNvPr>
          <p:cNvSpPr/>
          <p:nvPr/>
        </p:nvSpPr>
        <p:spPr>
          <a:xfrm>
            <a:off x="2278665" y="3472777"/>
            <a:ext cx="2880761" cy="844773"/>
          </a:xfrm>
          <a:prstGeom prst="rect">
            <a:avLst/>
          </a:prstGeom>
        </p:spPr>
        <p:txBody>
          <a:bodyPr wrap="square">
            <a:noAutofit/>
          </a:bodyPr>
          <a:lstStyle/>
          <a:p>
            <a:pPr marL="0" marR="0" lvl="0" indent="0" algn="ctr" defTabSz="913676"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Semibold" panose="020B0702040204020203" pitchFamily="34" charset="0"/>
                <a:ea typeface="+mn-ea"/>
                <a:cs typeface="Segoe UI Semibold" panose="020B0702040204020203" pitchFamily="34" charset="0"/>
              </a:rPr>
              <a:t>Intranets &amp; </a:t>
            </a:r>
            <a:br>
              <a:rPr kumimoji="0" lang="en-US" sz="1800" b="0" i="0" u="none" strike="noStrike" kern="0" cap="none" spc="0" normalizeH="0" baseline="0" noProof="0" dirty="0">
                <a:ln>
                  <a:noFill/>
                </a:ln>
                <a:solidFill>
                  <a:sysClr val="windowText" lastClr="000000"/>
                </a:soli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0" cap="none" spc="0" normalizeH="0" baseline="0" noProof="0" dirty="0">
                <a:ln>
                  <a:noFill/>
                </a:ln>
                <a:solidFill>
                  <a:sysClr val="windowText" lastClr="000000"/>
                </a:solidFill>
                <a:effectLst/>
                <a:uLnTx/>
                <a:uFillTx/>
                <a:latin typeface="Segoe UI Semibold" panose="020B0702040204020203" pitchFamily="34" charset="0"/>
                <a:ea typeface="+mn-ea"/>
                <a:cs typeface="Segoe UI Semibold" panose="020B0702040204020203" pitchFamily="34" charset="0"/>
              </a:rPr>
              <a:t>Content Management</a:t>
            </a:r>
          </a:p>
          <a:p>
            <a:pPr marL="0" marR="0" lvl="0" indent="0" algn="ctr" defTabSz="91367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	</a:t>
            </a: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lumMod val="50000"/>
                </a:srgbClr>
              </a:solidFill>
              <a:effectLst/>
              <a:uLnTx/>
              <a:uFillTx/>
              <a:latin typeface="Segoe UI Semilight" charset="0"/>
              <a:ea typeface="Segoe UI Semilight" charset="0"/>
              <a:cs typeface="Segoe UI Semilight" charset="0"/>
            </a:endParaRPr>
          </a:p>
        </p:txBody>
      </p:sp>
      <p:sp>
        <p:nvSpPr>
          <p:cNvPr id="73" name="Rectangle 72">
            <a:extLst>
              <a:ext uri="{FF2B5EF4-FFF2-40B4-BE49-F238E27FC236}">
                <a16:creationId xmlns:a16="http://schemas.microsoft.com/office/drawing/2014/main" id="{59C44550-804F-42F0-82CC-44C7DC513693}"/>
              </a:ext>
            </a:extLst>
          </p:cNvPr>
          <p:cNvSpPr/>
          <p:nvPr/>
        </p:nvSpPr>
        <p:spPr>
          <a:xfrm>
            <a:off x="-32272" y="3458930"/>
            <a:ext cx="2880761" cy="445076"/>
          </a:xfrm>
          <a:prstGeom prst="rect">
            <a:avLst/>
          </a:prstGeom>
        </p:spPr>
        <p:txBody>
          <a:bodyPr wrap="square">
            <a:noAutofit/>
          </a:bodyPr>
          <a:lstStyle/>
          <a:p>
            <a:pPr marL="0" marR="0" lvl="0" indent="0" algn="ctr" defTabSz="913676"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Semibold" panose="020B0702040204020203" pitchFamily="34" charset="0"/>
                <a:ea typeface="+mn-ea"/>
                <a:cs typeface="Segoe UI Semibold" panose="020B0702040204020203" pitchFamily="34" charset="0"/>
              </a:rPr>
              <a:t>Email &amp; Calendar </a:t>
            </a: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lumMod val="50000"/>
                </a:srgbClr>
              </a:solidFill>
              <a:effectLst/>
              <a:uLnTx/>
              <a:uFillTx/>
              <a:latin typeface="Segoe UI Semilight" charset="0"/>
              <a:ea typeface="Segoe UI Semilight" charset="0"/>
              <a:cs typeface="Segoe UI Semilight" charset="0"/>
            </a:endParaRPr>
          </a:p>
        </p:txBody>
      </p:sp>
      <p:sp>
        <p:nvSpPr>
          <p:cNvPr id="74" name="Rectangle 73">
            <a:extLst>
              <a:ext uri="{FF2B5EF4-FFF2-40B4-BE49-F238E27FC236}">
                <a16:creationId xmlns:a16="http://schemas.microsoft.com/office/drawing/2014/main" id="{46653AB3-D08D-4A84-9E6B-2A3DE74AF2F5}"/>
              </a:ext>
            </a:extLst>
          </p:cNvPr>
          <p:cNvSpPr/>
          <p:nvPr/>
        </p:nvSpPr>
        <p:spPr>
          <a:xfrm>
            <a:off x="9077422" y="1621433"/>
            <a:ext cx="2467830" cy="593548"/>
          </a:xfrm>
          <a:prstGeom prst="rect">
            <a:avLst/>
          </a:prstGeom>
        </p:spPr>
        <p:txBody>
          <a:bodyPr wrap="square" anchor="t">
            <a:noAutofit/>
          </a:bodyPr>
          <a:lstStyle/>
          <a:p>
            <a:pPr marL="0" marR="0" lvl="0" indent="0" algn="ctr" defTabSz="913676" rtl="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a:ln>
                  <a:noFill/>
                </a:ln>
                <a:effectLst/>
                <a:uLnTx/>
                <a:uFillTx/>
                <a:latin typeface="Segoe UI Semibold" panose="020B0702040204020203" pitchFamily="34" charset="0"/>
                <a:ea typeface="+mn-ea"/>
                <a:cs typeface="Segoe UI Semibold" panose="020B0702040204020203" pitchFamily="34" charset="0"/>
              </a:rPr>
              <a:t>Teams</a:t>
            </a:r>
            <a:endParaRPr kumimoji="0" lang="en-US" sz="23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C00000"/>
              </a:solidFill>
              <a:effectLst/>
              <a:uLnTx/>
              <a:uFillTx/>
              <a:latin typeface="Segoe UI" panose="020B0502040204020203" pitchFamily="34" charset="0"/>
              <a:ea typeface="+mn-ea"/>
              <a:cs typeface="Segoe UI" panose="020B05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C00000"/>
              </a:solidFill>
              <a:effectLst/>
              <a:uLnTx/>
              <a:uFillTx/>
              <a:latin typeface="Segoe UI Semilight" charset="0"/>
              <a:ea typeface="Segoe UI Semilight" charset="0"/>
              <a:cs typeface="Segoe UI Semilight" charset="0"/>
            </a:endParaRPr>
          </a:p>
        </p:txBody>
      </p:sp>
      <p:sp>
        <p:nvSpPr>
          <p:cNvPr id="75" name="Rectangle 74">
            <a:extLst>
              <a:ext uri="{FF2B5EF4-FFF2-40B4-BE49-F238E27FC236}">
                <a16:creationId xmlns:a16="http://schemas.microsoft.com/office/drawing/2014/main" id="{6827A736-DC5C-4567-90A3-8D93FDF29612}"/>
              </a:ext>
            </a:extLst>
          </p:cNvPr>
          <p:cNvSpPr/>
          <p:nvPr/>
        </p:nvSpPr>
        <p:spPr>
          <a:xfrm>
            <a:off x="6902616" y="1620238"/>
            <a:ext cx="2467830" cy="593548"/>
          </a:xfrm>
          <a:prstGeom prst="rect">
            <a:avLst/>
          </a:prstGeom>
        </p:spPr>
        <p:txBody>
          <a:bodyPr wrap="square" anchor="t">
            <a:noAutofit/>
          </a:bodyPr>
          <a:lstStyle/>
          <a:p>
            <a:pPr marL="0" marR="0" lvl="0" indent="0" algn="ctr" defTabSz="913676" rtl="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a:ln>
                  <a:noFill/>
                </a:ln>
                <a:effectLst/>
                <a:uLnTx/>
                <a:uFillTx/>
                <a:latin typeface="Segoe UI Semibold" panose="020B0702040204020203" pitchFamily="34" charset="0"/>
                <a:ea typeface="+mn-ea"/>
                <a:cs typeface="Segoe UI Semibold" panose="020B0702040204020203" pitchFamily="34" charset="0"/>
              </a:rPr>
              <a:t>Office</a:t>
            </a:r>
            <a:r>
              <a:rPr kumimoji="0" lang="en-US" sz="2300" b="0" i="0" u="none" strike="noStrike" kern="0" cap="none" spc="0" normalizeH="0" baseline="0" noProof="0" dirty="0">
                <a:ln>
                  <a:noFill/>
                </a:ln>
                <a:solidFill>
                  <a:srgbClr val="C00000"/>
                </a:solidFill>
                <a:effectLst/>
                <a:uLnTx/>
                <a:uFillTx/>
                <a:latin typeface="Segoe UI Semibold" panose="020B0702040204020203" pitchFamily="34" charset="0"/>
                <a:ea typeface="+mn-ea"/>
                <a:cs typeface="Segoe UI Semibold" panose="020B0702040204020203" pitchFamily="34" charset="0"/>
              </a:rPr>
              <a:t> </a:t>
            </a:r>
            <a:r>
              <a:rPr kumimoji="0" lang="en-US" sz="2300" b="0" i="0" u="none" strike="noStrike" kern="0" cap="none" spc="0" normalizeH="0" baseline="0" noProof="0" dirty="0">
                <a:ln>
                  <a:noFill/>
                </a:ln>
                <a:effectLst/>
                <a:uLnTx/>
                <a:uFillTx/>
                <a:latin typeface="Segoe UI Semibold" panose="020B0702040204020203" pitchFamily="34" charset="0"/>
                <a:ea typeface="+mn-ea"/>
                <a:cs typeface="Segoe UI Semibold" panose="020B0702040204020203" pitchFamily="34" charset="0"/>
              </a:rPr>
              <a:t>Apps</a:t>
            </a:r>
            <a:endParaRPr kumimoji="0" lang="en-US" sz="23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C00000"/>
              </a:solidFill>
              <a:effectLst/>
              <a:uLnTx/>
              <a:uFillTx/>
              <a:latin typeface="Segoe UI" panose="020B0502040204020203" pitchFamily="34" charset="0"/>
              <a:ea typeface="+mn-ea"/>
              <a:cs typeface="Segoe UI" panose="020B05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C00000"/>
              </a:solidFill>
              <a:effectLst/>
              <a:uLnTx/>
              <a:uFillTx/>
              <a:latin typeface="Segoe UI Semilight" charset="0"/>
              <a:ea typeface="Segoe UI Semilight" charset="0"/>
              <a:cs typeface="Segoe UI Semilight" charset="0"/>
            </a:endParaRPr>
          </a:p>
        </p:txBody>
      </p:sp>
      <p:sp>
        <p:nvSpPr>
          <p:cNvPr id="76" name="Rectangle 75">
            <a:extLst>
              <a:ext uri="{FF2B5EF4-FFF2-40B4-BE49-F238E27FC236}">
                <a16:creationId xmlns:a16="http://schemas.microsoft.com/office/drawing/2014/main" id="{AA128782-FAD3-4739-AC42-AB3934B06538}"/>
              </a:ext>
            </a:extLst>
          </p:cNvPr>
          <p:cNvSpPr/>
          <p:nvPr/>
        </p:nvSpPr>
        <p:spPr>
          <a:xfrm>
            <a:off x="4530856" y="1611363"/>
            <a:ext cx="2880761" cy="593548"/>
          </a:xfrm>
          <a:prstGeom prst="rect">
            <a:avLst/>
          </a:prstGeom>
        </p:spPr>
        <p:txBody>
          <a:bodyPr wrap="square" anchor="t">
            <a:noAutofit/>
          </a:bodyPr>
          <a:lstStyle/>
          <a:p>
            <a:pPr marL="0" marR="0" lvl="0" indent="0" algn="ctr" defTabSz="913676" rtl="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a:ln>
                  <a:noFill/>
                </a:ln>
                <a:effectLst/>
                <a:uLnTx/>
                <a:uFillTx/>
                <a:latin typeface="Segoe UI Semibold" panose="020B0702040204020203" pitchFamily="34" charset="0"/>
                <a:ea typeface="+mn-ea"/>
                <a:cs typeface="Segoe UI Semibold" panose="020B0702040204020203" pitchFamily="34" charset="0"/>
              </a:rPr>
              <a:t>Yammer</a:t>
            </a:r>
          </a:p>
          <a:p>
            <a:pPr marL="0" marR="0" lvl="0" indent="0" algn="ctr" defTabSz="913676"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C00000"/>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C00000"/>
              </a:solidFill>
              <a:effectLst/>
              <a:uLnTx/>
              <a:uFillTx/>
              <a:latin typeface="Segoe UI" panose="020B0502040204020203" pitchFamily="34" charset="0"/>
              <a:ea typeface="+mn-ea"/>
              <a:cs typeface="Segoe UI" panose="020B05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C00000"/>
              </a:solidFill>
              <a:effectLst/>
              <a:uLnTx/>
              <a:uFillTx/>
              <a:latin typeface="Segoe UI Semilight" charset="0"/>
              <a:ea typeface="Segoe UI Semilight" charset="0"/>
              <a:cs typeface="Segoe UI Semilight" charset="0"/>
            </a:endParaRPr>
          </a:p>
        </p:txBody>
      </p:sp>
      <p:sp>
        <p:nvSpPr>
          <p:cNvPr id="77" name="Rectangle 76">
            <a:extLst>
              <a:ext uri="{FF2B5EF4-FFF2-40B4-BE49-F238E27FC236}">
                <a16:creationId xmlns:a16="http://schemas.microsoft.com/office/drawing/2014/main" id="{1701727C-23F7-4B58-A5F3-1B0669A37169}"/>
              </a:ext>
            </a:extLst>
          </p:cNvPr>
          <p:cNvSpPr/>
          <p:nvPr/>
        </p:nvSpPr>
        <p:spPr>
          <a:xfrm>
            <a:off x="2315073" y="1628672"/>
            <a:ext cx="2880761" cy="593548"/>
          </a:xfrm>
          <a:prstGeom prst="rect">
            <a:avLst/>
          </a:prstGeom>
        </p:spPr>
        <p:txBody>
          <a:bodyPr wrap="square" anchor="t">
            <a:noAutofit/>
          </a:bodyPr>
          <a:lstStyle/>
          <a:p>
            <a:pPr marL="0" marR="0" lvl="0" indent="0" algn="ctr" defTabSz="913676" rtl="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a:ln>
                  <a:noFill/>
                </a:ln>
                <a:effectLst/>
                <a:uLnTx/>
                <a:uFillTx/>
                <a:latin typeface="Segoe UI Semibold" panose="020B0702040204020203" pitchFamily="34" charset="0"/>
                <a:ea typeface="+mn-ea"/>
                <a:cs typeface="Segoe UI Semibold" panose="020B0702040204020203" pitchFamily="34" charset="0"/>
              </a:rPr>
              <a:t>SharePoint</a:t>
            </a:r>
          </a:p>
          <a:p>
            <a:pPr marL="0" marR="0" lvl="0" indent="0" algn="ctr" defTabSz="913676"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C00000"/>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C00000"/>
              </a:solidFill>
              <a:effectLst/>
              <a:uLnTx/>
              <a:uFillTx/>
              <a:latin typeface="Segoe UI" panose="020B0502040204020203" pitchFamily="34" charset="0"/>
              <a:ea typeface="+mn-ea"/>
              <a:cs typeface="Segoe UI" panose="020B05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C00000"/>
              </a:solidFill>
              <a:effectLst/>
              <a:uLnTx/>
              <a:uFillTx/>
              <a:latin typeface="Segoe UI Semilight" charset="0"/>
              <a:ea typeface="Segoe UI Semilight" charset="0"/>
              <a:cs typeface="Segoe UI Semilight" charset="0"/>
            </a:endParaRPr>
          </a:p>
        </p:txBody>
      </p:sp>
      <p:sp>
        <p:nvSpPr>
          <p:cNvPr id="78" name="Rectangle 77">
            <a:extLst>
              <a:ext uri="{FF2B5EF4-FFF2-40B4-BE49-F238E27FC236}">
                <a16:creationId xmlns:a16="http://schemas.microsoft.com/office/drawing/2014/main" id="{9C4CD980-4A91-4D56-A6D1-7F7BB10BDF2C}"/>
              </a:ext>
            </a:extLst>
          </p:cNvPr>
          <p:cNvSpPr/>
          <p:nvPr/>
        </p:nvSpPr>
        <p:spPr>
          <a:xfrm>
            <a:off x="-87667" y="1635597"/>
            <a:ext cx="2880761" cy="593548"/>
          </a:xfrm>
          <a:prstGeom prst="rect">
            <a:avLst/>
          </a:prstGeom>
        </p:spPr>
        <p:txBody>
          <a:bodyPr wrap="square" anchor="t">
            <a:noAutofit/>
          </a:bodyPr>
          <a:lstStyle/>
          <a:p>
            <a:pPr marL="0" marR="0" lvl="0" indent="0" algn="ctr" defTabSz="913676" rtl="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a:ln>
                  <a:noFill/>
                </a:ln>
                <a:effectLst/>
                <a:uLnTx/>
                <a:uFillTx/>
                <a:latin typeface="Segoe UI Semibold" panose="020B0702040204020203" pitchFamily="34" charset="0"/>
                <a:ea typeface="+mn-ea"/>
                <a:cs typeface="Segoe UI Semibold" panose="020B0702040204020203" pitchFamily="34" charset="0"/>
              </a:rPr>
              <a:t>Outlook</a:t>
            </a: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23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endParaRPr>
          </a:p>
          <a:p>
            <a:pPr marL="0" marR="0" lvl="0" indent="0" algn="ctr" defTabSz="913676" rtl="0" eaLnBrk="1" fontAlgn="auto" latinLnBrk="0" hangingPunct="1">
              <a:lnSpc>
                <a:spcPts val="2200"/>
              </a:lnSpc>
              <a:spcBef>
                <a:spcPts val="0"/>
              </a:spcBef>
              <a:spcAft>
                <a:spcPts val="0"/>
              </a:spcAft>
              <a:buClrTx/>
              <a:buSzTx/>
              <a:buFontTx/>
              <a:buNone/>
              <a:tabLst/>
              <a:defRPr/>
            </a:pPr>
            <a:endParaRPr kumimoji="0" lang="en-US" sz="2300" b="0" i="0" u="none" strike="noStrike" kern="0" cap="none" spc="0" normalizeH="0" baseline="0" noProof="0" dirty="0">
              <a:ln>
                <a:noFill/>
              </a:ln>
              <a:effectLst/>
              <a:uLnTx/>
              <a:uFillTx/>
              <a:latin typeface="Segoe UI Semilight" charset="0"/>
              <a:ea typeface="Segoe UI Semilight" charset="0"/>
              <a:cs typeface="Segoe UI Semilight" charset="0"/>
            </a:endParaRPr>
          </a:p>
        </p:txBody>
      </p:sp>
      <p:sp>
        <p:nvSpPr>
          <p:cNvPr id="79" name="Rectangle 78">
            <a:extLst>
              <a:ext uri="{FF2B5EF4-FFF2-40B4-BE49-F238E27FC236}">
                <a16:creationId xmlns:a16="http://schemas.microsoft.com/office/drawing/2014/main" id="{28B9FDB8-FF37-4A2F-BEF0-CA28D4EA2741}"/>
              </a:ext>
            </a:extLst>
          </p:cNvPr>
          <p:cNvSpPr/>
          <p:nvPr/>
        </p:nvSpPr>
        <p:spPr bwMode="auto">
          <a:xfrm>
            <a:off x="2594" y="4893994"/>
            <a:ext cx="12186813" cy="1946155"/>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ctr" anchorCtr="0" forceAA="0" compatLnSpc="1">
            <a:prstTxWarp prst="textNoShape">
              <a:avLst/>
            </a:prstTxWarp>
            <a:noAutofit/>
          </a:bodyPr>
          <a:lstStyle/>
          <a:p>
            <a:pPr marL="0" marR="0" lvl="0" indent="0" algn="l" defTabSz="913576" rtl="0" eaLnBrk="1" fontAlgn="base" latinLnBrk="0" hangingPunct="1">
              <a:lnSpc>
                <a:spcPct val="90000"/>
              </a:lnSpc>
              <a:spcBef>
                <a:spcPct val="0"/>
              </a:spcBef>
              <a:spcAft>
                <a:spcPct val="0"/>
              </a:spcAft>
              <a:buClrTx/>
              <a:buSzTx/>
              <a:buFontTx/>
              <a:buNone/>
              <a:tabLst/>
              <a:defRPr/>
            </a:pPr>
            <a:endParaRPr kumimoji="0" lang="en-US" sz="2941" b="0" i="0" u="none" strike="noStrike" kern="1200" cap="none" spc="0" normalizeH="0" baseline="0" noProof="0" dirty="0">
              <a:ln>
                <a:noFill/>
              </a:ln>
              <a:solidFill>
                <a:srgbClr val="2C292A"/>
              </a:solidFill>
              <a:effectLst/>
              <a:uLnTx/>
              <a:uFillTx/>
              <a:latin typeface="Segoe UI"/>
              <a:ea typeface="Segoe UI" pitchFamily="34" charset="0"/>
              <a:cs typeface="Segoe UI" pitchFamily="34" charset="0"/>
            </a:endParaRPr>
          </a:p>
        </p:txBody>
      </p:sp>
      <p:sp>
        <p:nvSpPr>
          <p:cNvPr id="80" name="Rectangle 79">
            <a:extLst>
              <a:ext uri="{FF2B5EF4-FFF2-40B4-BE49-F238E27FC236}">
                <a16:creationId xmlns:a16="http://schemas.microsoft.com/office/drawing/2014/main" id="{66BB19D1-3472-4FB3-8806-36F0CF8D09B3}"/>
              </a:ext>
            </a:extLst>
          </p:cNvPr>
          <p:cNvSpPr/>
          <p:nvPr/>
        </p:nvSpPr>
        <p:spPr>
          <a:xfrm>
            <a:off x="4304427" y="5131291"/>
            <a:ext cx="3392146" cy="563010"/>
          </a:xfrm>
          <a:prstGeom prst="rect">
            <a:avLst/>
          </a:prstGeom>
          <a:noFill/>
        </p:spPr>
        <p:txBody>
          <a:bodyPr wrap="square" lIns="0" tIns="0" rIns="0" bIns="0" anchor="t" anchorCtr="0">
            <a:noAutofit/>
          </a:bodyPr>
          <a:lstStyle/>
          <a:p>
            <a:pPr marL="0" marR="0" lvl="0" indent="0" algn="ctr" defTabSz="913874"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2C292A"/>
                </a:solidFill>
                <a:effectLst/>
                <a:uLnTx/>
                <a:uFillTx/>
                <a:latin typeface="Segoe UI Semibold" panose="020B0702040204020203" pitchFamily="34" charset="0"/>
                <a:ea typeface="+mn-ea"/>
                <a:cs typeface="Segoe UI Semibold" panose="020B0702040204020203" pitchFamily="34" charset="0"/>
              </a:rPr>
              <a:t>Microsoft 365 groups</a:t>
            </a:r>
          </a:p>
          <a:p>
            <a:pPr marL="0" marR="0" lvl="0" indent="0" algn="ctr" defTabSz="913874"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C292A"/>
                </a:solidFill>
                <a:effectLst/>
                <a:uLnTx/>
                <a:uFillTx/>
                <a:latin typeface="Segoe UI Light" panose="020B0502040204020203" pitchFamily="34" charset="0"/>
                <a:ea typeface="+mn-ea"/>
                <a:cs typeface="Segoe UI Light" panose="020B0502040204020203" pitchFamily="34" charset="0"/>
              </a:rPr>
              <a:t>Single team membership across apps and services</a:t>
            </a:r>
          </a:p>
        </p:txBody>
      </p:sp>
      <p:sp>
        <p:nvSpPr>
          <p:cNvPr id="81" name="Rectangle 80">
            <a:extLst>
              <a:ext uri="{FF2B5EF4-FFF2-40B4-BE49-F238E27FC236}">
                <a16:creationId xmlns:a16="http://schemas.microsoft.com/office/drawing/2014/main" id="{F9D2A9B9-29A2-4C43-A353-B2E7C1370104}"/>
              </a:ext>
            </a:extLst>
          </p:cNvPr>
          <p:cNvSpPr/>
          <p:nvPr/>
        </p:nvSpPr>
        <p:spPr>
          <a:xfrm>
            <a:off x="692358" y="5212010"/>
            <a:ext cx="3080714" cy="482291"/>
          </a:xfrm>
          <a:prstGeom prst="rect">
            <a:avLst/>
          </a:prstGeom>
          <a:noFill/>
        </p:spPr>
        <p:txBody>
          <a:bodyPr wrap="square" lIns="0" tIns="0" rIns="0" bIns="0" anchor="t" anchorCtr="0">
            <a:noAutofit/>
          </a:bodyPr>
          <a:lstStyle/>
          <a:p>
            <a:pPr marL="0" marR="0" lvl="0" indent="0" algn="ctr" defTabSz="913874"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2C292A"/>
                </a:solidFill>
                <a:effectLst/>
                <a:uLnTx/>
                <a:uFillTx/>
                <a:latin typeface="Segoe UI Semibold" panose="020B0702040204020203" pitchFamily="34" charset="0"/>
                <a:ea typeface="+mn-ea"/>
                <a:cs typeface="Segoe UI Semibold" panose="020B0702040204020203" pitchFamily="34" charset="0"/>
              </a:rPr>
              <a:t>Microsoft Graph</a:t>
            </a:r>
          </a:p>
          <a:p>
            <a:pPr marL="0" marR="0" lvl="0" indent="0" algn="ctr" defTabSz="91387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Segoe UI Light" panose="020B0502040204020203" pitchFamily="34" charset="0"/>
                <a:ea typeface="+mn-ea"/>
                <a:cs typeface="Segoe UI Light" panose="020B0502040204020203" pitchFamily="34" charset="0"/>
              </a:rPr>
              <a:t>Suite-wide intelligence connecting people and content</a:t>
            </a:r>
          </a:p>
          <a:p>
            <a:pPr marL="0" marR="0" lvl="0" indent="0" algn="ctr" defTabSz="913874"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srgbClr val="2C292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3874"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2C292A"/>
                </a:solidFill>
                <a:effectLst/>
                <a:uLnTx/>
                <a:uFillTx/>
                <a:latin typeface="Segoe UI Semibold" panose="020B0702040204020203" pitchFamily="34" charset="0"/>
                <a:ea typeface="+mn-ea"/>
                <a:cs typeface="Segoe UI Semibold" panose="020B0702040204020203" pitchFamily="34" charset="0"/>
              </a:rPr>
              <a:t> </a:t>
            </a:r>
          </a:p>
        </p:txBody>
      </p:sp>
      <p:sp>
        <p:nvSpPr>
          <p:cNvPr id="82" name="Rectangle 81">
            <a:extLst>
              <a:ext uri="{FF2B5EF4-FFF2-40B4-BE49-F238E27FC236}">
                <a16:creationId xmlns:a16="http://schemas.microsoft.com/office/drawing/2014/main" id="{A5B1BEC3-4B2A-4106-8A01-8182BA56099C}"/>
              </a:ext>
            </a:extLst>
          </p:cNvPr>
          <p:cNvSpPr/>
          <p:nvPr/>
        </p:nvSpPr>
        <p:spPr>
          <a:xfrm>
            <a:off x="8184361" y="5312635"/>
            <a:ext cx="3744892" cy="646055"/>
          </a:xfrm>
          <a:prstGeom prst="rect">
            <a:avLst/>
          </a:prstGeom>
          <a:noFill/>
        </p:spPr>
        <p:txBody>
          <a:bodyPr wrap="square" lIns="0" tIns="0" rIns="0" bIns="0" anchor="t" anchorCtr="0">
            <a:noAutofit/>
          </a:bodyPr>
          <a:lstStyle/>
          <a:p>
            <a:pPr marL="0" marR="0" lvl="0" indent="0" algn="ctr" defTabSz="913874"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2C292A"/>
                </a:solidFill>
                <a:effectLst/>
                <a:uLnTx/>
                <a:uFillTx/>
                <a:latin typeface="Segoe UI Semibold" panose="020B0702040204020203" pitchFamily="34" charset="0"/>
                <a:ea typeface="+mn-ea"/>
                <a:cs typeface="Segoe UI Semibold" panose="020B0702040204020203" pitchFamily="34" charset="0"/>
              </a:rPr>
              <a:t>Security and Compliance</a:t>
            </a:r>
          </a:p>
          <a:p>
            <a:pPr marL="0" marR="0" lvl="0" indent="0" algn="ctr" defTabSz="91387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Segoe UI Light" panose="020B0502040204020203" pitchFamily="34" charset="0"/>
                <a:ea typeface="+mn-ea"/>
                <a:cs typeface="Segoe UI Light" panose="020B0502040204020203" pitchFamily="34" charset="0"/>
              </a:rPr>
              <a:t>Centralized policy management </a:t>
            </a:r>
          </a:p>
          <a:p>
            <a:pPr marL="0" marR="0" lvl="0" indent="0" algn="ctr" defTabSz="913874"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srgbClr val="2C292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3874"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srgbClr val="2C292A"/>
              </a:solidFill>
              <a:effectLst/>
              <a:uLnTx/>
              <a:uFillTx/>
              <a:latin typeface="Segoe UI Semibold" panose="020B0702040204020203" pitchFamily="34" charset="0"/>
              <a:ea typeface="+mn-ea"/>
              <a:cs typeface="Segoe UI Semibold" panose="020B0702040204020203" pitchFamily="34" charset="0"/>
            </a:endParaRPr>
          </a:p>
        </p:txBody>
      </p:sp>
      <p:cxnSp>
        <p:nvCxnSpPr>
          <p:cNvPr id="3" name="Straight Connector 2">
            <a:extLst>
              <a:ext uri="{FF2B5EF4-FFF2-40B4-BE49-F238E27FC236}">
                <a16:creationId xmlns:a16="http://schemas.microsoft.com/office/drawing/2014/main" id="{F35126E5-D5C5-403F-AAE3-91EE47AA9C7C}"/>
              </a:ext>
            </a:extLst>
          </p:cNvPr>
          <p:cNvCxnSpPr>
            <a:cxnSpLocks/>
          </p:cNvCxnSpPr>
          <p:nvPr/>
        </p:nvCxnSpPr>
        <p:spPr>
          <a:xfrm flipV="1">
            <a:off x="428542" y="4377641"/>
            <a:ext cx="11376331" cy="1"/>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ABE3E20-156F-4E4B-AE3B-219C79B847CF}"/>
              </a:ext>
            </a:extLst>
          </p:cNvPr>
          <p:cNvCxnSpPr/>
          <p:nvPr/>
        </p:nvCxnSpPr>
        <p:spPr>
          <a:xfrm>
            <a:off x="444227" y="4054345"/>
            <a:ext cx="0" cy="336206"/>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669E6A0-CA47-4DCC-9922-C0981D0F24AE}"/>
              </a:ext>
            </a:extLst>
          </p:cNvPr>
          <p:cNvCxnSpPr/>
          <p:nvPr/>
        </p:nvCxnSpPr>
        <p:spPr>
          <a:xfrm>
            <a:off x="11795042" y="4054345"/>
            <a:ext cx="0" cy="336206"/>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418AE56-2D34-4741-88EE-2FAB39BC0767}"/>
              </a:ext>
            </a:extLst>
          </p:cNvPr>
          <p:cNvCxnSpPr>
            <a:cxnSpLocks/>
          </p:cNvCxnSpPr>
          <p:nvPr/>
        </p:nvCxnSpPr>
        <p:spPr>
          <a:xfrm>
            <a:off x="6096000" y="4377638"/>
            <a:ext cx="0" cy="531715"/>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3EA4986-BB29-487C-8669-3C6CE812A3F8}"/>
              </a:ext>
            </a:extLst>
          </p:cNvPr>
          <p:cNvSpPr>
            <a:spLocks noGrp="1"/>
          </p:cNvSpPr>
          <p:nvPr>
            <p:ph type="title"/>
          </p:nvPr>
        </p:nvSpPr>
        <p:spPr>
          <a:xfrm>
            <a:off x="655638" y="320040"/>
            <a:ext cx="10880725" cy="461665"/>
          </a:xfrm>
        </p:spPr>
        <p:txBody>
          <a:bodyPr/>
          <a:lstStyle/>
          <a:p>
            <a:r>
              <a:rPr lang="en-US" dirty="0"/>
              <a:t>Microsoft 365: Universal Toolkit for Teamwork</a:t>
            </a:r>
          </a:p>
        </p:txBody>
      </p:sp>
    </p:spTree>
    <p:extLst>
      <p:ext uri="{BB962C8B-B14F-4D97-AF65-F5344CB8AC3E}">
        <p14:creationId xmlns:p14="http://schemas.microsoft.com/office/powerpoint/2010/main" val="99521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sld>
</file>

<file path=ppt/slides/slide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Microsoft 365 groups? </a:t>
            </a:r>
          </a:p>
        </p:txBody>
      </p:sp>
      <p:sp>
        <p:nvSpPr>
          <p:cNvPr id="4" name="Content Placeholder 3">
            <a:extLst>
              <a:ext uri="{FF2B5EF4-FFF2-40B4-BE49-F238E27FC236}">
                <a16:creationId xmlns:a16="http://schemas.microsoft.com/office/drawing/2014/main" id="{563F06C8-849D-43E1-BD37-1DD27E672B3D}"/>
              </a:ext>
            </a:extLst>
          </p:cNvPr>
          <p:cNvSpPr>
            <a:spLocks noGrp="1"/>
          </p:cNvSpPr>
          <p:nvPr>
            <p:ph type="subTitle" idx="1"/>
          </p:nvPr>
        </p:nvSpPr>
        <p:spPr/>
        <p:txBody>
          <a:bodyPr>
            <a:normAutofit/>
          </a:bodyPr>
          <a:lstStyle/>
          <a:p>
            <a:endParaRPr lang="en-US" dirty="0"/>
          </a:p>
        </p:txBody>
      </p:sp>
      <p:pic>
        <p:nvPicPr>
          <p:cNvPr id="11" name="Picture Placeholder 10" descr="People in an office">
            <a:extLst>
              <a:ext uri="{FF2B5EF4-FFF2-40B4-BE49-F238E27FC236}">
                <a16:creationId xmlns:a16="http://schemas.microsoft.com/office/drawing/2014/main" id="{453B8CCB-ECEA-492A-AB90-9CCA45BD9938}"/>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1FE82129-B20F-42D5-BDEE-47FB4A3BA653}"/>
              </a:ext>
            </a:extLst>
          </p:cNvPr>
          <p:cNvSpPr>
            <a:spLocks noGrp="1"/>
          </p:cNvSpPr>
          <p:nvPr>
            <p:ph type="body" sz="quarter" idx="23"/>
          </p:nvPr>
        </p:nvSpPr>
        <p:spPr/>
        <p:txBody>
          <a:bodyPr/>
          <a:lstStyle/>
          <a:p>
            <a:pPr lvl="0"/>
            <a:r>
              <a:rPr lang="en-IN" dirty="0"/>
              <a:t>Microsoft 365 groups overview:</a:t>
            </a:r>
            <a:endParaRPr lang="nb-NO" dirty="0"/>
          </a:p>
          <a:p>
            <a:pPr lvl="1"/>
            <a:r>
              <a:rPr lang="en-US" dirty="0"/>
              <a:t>Groups in Microsoft 365 are provisioned in Azure Active Directory within your tenant. </a:t>
            </a:r>
            <a:endParaRPr lang="nb-NO" dirty="0"/>
          </a:p>
          <a:p>
            <a:pPr lvl="1"/>
            <a:r>
              <a:rPr lang="en-US" dirty="0"/>
              <a:t>Microsoft 365 groups can also be created from Outlook, Teams, Planner, Yammer, Stream, Power BI, and more.</a:t>
            </a:r>
            <a:endParaRPr lang="nb-NO" dirty="0"/>
          </a:p>
          <a:p>
            <a:pPr lvl="1"/>
            <a:r>
              <a:rPr lang="en-US" dirty="0"/>
              <a:t>Microsoft 365 groups let you choose a set of people that you wish to collaborate with and easily set up a collection of resources for those people to share without having to manage unique permissions on every resource used by the group.</a:t>
            </a:r>
            <a:endParaRPr lang="nb-NO" dirty="0"/>
          </a:p>
          <a:p>
            <a:pPr lvl="1"/>
            <a:r>
              <a:rPr lang="en-US" dirty="0"/>
              <a:t>Microsoft 365 group resources include a shared Outlook inbox, shared calendar, a document library,  shared OneNote notebook, Planner, and more.</a:t>
            </a:r>
            <a:endParaRPr lang="nb-NO" dirty="0"/>
          </a:p>
          <a:p>
            <a:endParaRPr lang="en-US" dirty="0"/>
          </a:p>
          <a:p>
            <a:endParaRPr lang="en-US" dirty="0"/>
          </a:p>
        </p:txBody>
      </p:sp>
      <p:sp>
        <p:nvSpPr>
          <p:cNvPr id="5" name="Rectangle 4">
            <a:extLst>
              <a:ext uri="{FF2B5EF4-FFF2-40B4-BE49-F238E27FC236}">
                <a16:creationId xmlns:a16="http://schemas.microsoft.com/office/drawing/2014/main" id="{E0565968-A580-437A-BD38-0E0D1FCD2EF4}"/>
              </a:ext>
            </a:extLst>
          </p:cNvPr>
          <p:cNvSpPr/>
          <p:nvPr/>
        </p:nvSpPr>
        <p:spPr>
          <a:xfrm>
            <a:off x="271557" y="1382217"/>
            <a:ext cx="11653523" cy="5186272"/>
          </a:xfrm>
          <a:prstGeom prst="rect">
            <a:avLst/>
          </a:prstGeom>
        </p:spPr>
        <p:txBody>
          <a:bodyPr/>
          <a:lstStyle/>
          <a:p>
            <a:pPr lvl="0">
              <a:buChar char="•"/>
            </a:pPr>
            <a:endParaRPr lang="nb-NO" dirty="0">
              <a:latin typeface="+mj-lt"/>
            </a:endParaRPr>
          </a:p>
        </p:txBody>
      </p:sp>
    </p:spTree>
    <p:extLst>
      <p:ext uri="{BB962C8B-B14F-4D97-AF65-F5344CB8AC3E}">
        <p14:creationId xmlns:p14="http://schemas.microsoft.com/office/powerpoint/2010/main" val="245969308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Presentation1" id="{D657B038-B937-455B-AEE0-F7048674705F}" vid="{2CD38098-37E2-4B89-9F4F-C7CF02D8E8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EEB988-727E-4D00-AF8D-F53ED52AFE04}">
  <ds:schemaRefs>
    <ds:schemaRef ds:uri="http://schemas.microsoft.com/office/2006/metadata/properties"/>
    <ds:schemaRef ds:uri="http://schemas.microsoft.com/office/infopath/2007/PartnerControls"/>
    <ds:schemaRef ds:uri="http://schemas.microsoft.com/sharepoint/v3"/>
    <ds:schemaRef ds:uri="8f81a3f9-4914-4475-89d2-d5f95cd02edc"/>
    <ds:schemaRef ds:uri="230e9df3-be65-4c73-a93b-d1236ebd677e"/>
    <ds:schemaRef ds:uri="3804da39-4668-43b0-b740-91cac2435732"/>
  </ds:schemaRefs>
</ds:datastoreItem>
</file>

<file path=customXml/itemProps2.xml><?xml version="1.0" encoding="utf-8"?>
<ds:datastoreItem xmlns:ds="http://schemas.openxmlformats.org/officeDocument/2006/customXml" ds:itemID="{E3E59C13-5E98-4944-B476-1175B4E027D7}"/>
</file>

<file path=customXml/itemProps3.xml><?xml version="1.0" encoding="utf-8"?>
<ds:datastoreItem xmlns:ds="http://schemas.openxmlformats.org/officeDocument/2006/customXml" ds:itemID="{58E4B681-B101-4CBA-A65C-3B4A4A6668A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Blue</Template>
  <TotalTime>0</TotalTime>
  <Words>3615</Words>
  <Application>Microsoft Office PowerPoint</Application>
  <PresentationFormat>Widescreen</PresentationFormat>
  <Paragraphs>405</Paragraphs>
  <Slides>29</Slides>
  <Notes>24</Notes>
  <HiddenSlides>11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&amp;quot</vt:lpstr>
      <vt:lpstr>Arial</vt:lpstr>
      <vt:lpstr>Calibri</vt:lpstr>
      <vt:lpstr>Calibri Light</vt:lpstr>
      <vt:lpstr>Comic Sans MS</vt:lpstr>
      <vt:lpstr>Consolas</vt:lpstr>
      <vt:lpstr>Segoe UI</vt:lpstr>
      <vt:lpstr>Segoe UI Light</vt:lpstr>
      <vt:lpstr>Segoe UI Semibold</vt:lpstr>
      <vt:lpstr>Segoe UI Semilight</vt:lpstr>
      <vt:lpstr>Wingdings</vt:lpstr>
      <vt:lpstr>Dark Blue</vt:lpstr>
      <vt:lpstr>Microsoft 365 Groups and classic site modernization</vt:lpstr>
      <vt:lpstr>PowerPoint Presentation</vt:lpstr>
      <vt:lpstr>Students: How to View This Presentation</vt:lpstr>
      <vt:lpstr>Microsoft 365 Groups and Teams integration</vt:lpstr>
      <vt:lpstr>Objective</vt:lpstr>
      <vt:lpstr>Different business groups within an organization have different needs</vt:lpstr>
      <vt:lpstr>Microsoft 365 groups  </vt:lpstr>
      <vt:lpstr>Microsoft 365: Universal Toolkit for Teamwork</vt:lpstr>
      <vt:lpstr>What are Microsoft 365 groups? </vt:lpstr>
      <vt:lpstr>What type of group is good for me?</vt:lpstr>
      <vt:lpstr>Connect to a Microsoft 365 Group</vt:lpstr>
      <vt:lpstr>Connect to a Microsoft 365 group</vt:lpstr>
      <vt:lpstr>Connect a Microsoft 365 group to an existing SharePoint site</vt:lpstr>
      <vt:lpstr>Connect to a Microsoft Team</vt:lpstr>
      <vt:lpstr>PowerPoint Presentation</vt:lpstr>
      <vt:lpstr>Modernize Classic Sites Guidance</vt:lpstr>
      <vt:lpstr>Modernize Classic Sites guide</vt:lpstr>
      <vt:lpstr>Modernize your classic SharePoint sites</vt:lpstr>
      <vt:lpstr>Fully leverage the modern user interface</vt:lpstr>
      <vt:lpstr>Modernize the user interface</vt:lpstr>
      <vt:lpstr>Step 1: Identify and Educate Stakeholders</vt:lpstr>
      <vt:lpstr>Step 2: Analyze your site collections </vt:lpstr>
      <vt:lpstr>Step 3: Modernize your site collections--Customizations </vt:lpstr>
      <vt:lpstr>Step 3: Modernize your site collections—User Experience  </vt:lpstr>
      <vt:lpstr>Step 4: Modernize your site collection-Communications</vt:lpstr>
      <vt:lpstr>Knowledge Check</vt:lpstr>
      <vt:lpstr>Summary</vt:lpstr>
      <vt:lpstr>Lab M4</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2</revision>
  <dcterms:created xsi:type="dcterms:W3CDTF">2021-06-30T01:54:16.0000000Z</dcterms:created>
  <dcterms:modified xsi:type="dcterms:W3CDTF">2023-01-20T20:41:06.0000000Z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ies>
</file>