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46"/>
  </p:notesMasterIdLst>
  <p:sldIdLst>
    <p:sldId id="406" r:id="rId5"/>
    <p:sldId id="404" r:id="rId6"/>
    <p:sldId id="376" r:id="rId8"/>
    <p:sldId id="401" r:id="rId9"/>
    <p:sldId id="426" r:id="rId10"/>
    <p:sldId id="380" r:id="rId11"/>
    <p:sldId id="446" r:id="rId12"/>
    <p:sldId id="454" r:id="rId13"/>
    <p:sldId id="455" r:id="rId14"/>
    <p:sldId id="456" r:id="rId15"/>
    <p:sldId id="458" r:id="rId16"/>
    <p:sldId id="444" r:id="rId17"/>
    <p:sldId id="441" r:id="rId18"/>
    <p:sldId id="443" r:id="rId19"/>
    <p:sldId id="381" r:id="rId20"/>
    <p:sldId id="429" r:id="rId22"/>
    <p:sldId id="459" r:id="rId23"/>
    <p:sldId id="431" r:id="rId24"/>
    <p:sldId id="379" r:id="rId25"/>
    <p:sldId id="382" r:id="rId26"/>
    <p:sldId id="457" r:id="rId27"/>
    <p:sldId id="383" r:id="rId28"/>
    <p:sldId id="411" r:id="rId29"/>
    <p:sldId id="413" r:id="rId30"/>
    <p:sldId id="414" r:id="rId31"/>
    <p:sldId id="415" r:id="rId32"/>
    <p:sldId id="387" r:id="rId34"/>
    <p:sldId id="388" r:id="rId36"/>
    <p:sldId id="397" r:id="rId38"/>
    <p:sldId id="386" r:id="rId40"/>
    <p:sldId id="409" r:id="rId42"/>
    <p:sldId id="364" r:id="rId43"/>
    <p:sldId id="439" r:id="rId44"/>
    <p:sldId id="410" r:id="rId45"/>
  </p:sldIdLst>
  <p:sldSz cx="1219200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06"/>
            <p14:sldId id="404"/>
            <p14:sldId id="405"/>
            <p14:sldId id="376"/>
          </p14:sldIdLst>
        </p14:section>
        <p14:section name="SPFx and Add-in Intros" id="{C767EA7E-DB10-4C0C-B191-9CCA10627384}">
          <p14:sldIdLst>
            <p14:sldId id="401"/>
            <p14:sldId id="426"/>
            <p14:sldId id="380"/>
            <p14:sldId id="446"/>
            <p14:sldId id="454"/>
            <p14:sldId id="455"/>
            <p14:sldId id="456"/>
            <p14:sldId id="458"/>
            <p14:sldId id="444"/>
            <p14:sldId id="441"/>
            <p14:sldId id="443"/>
            <p14:sldId id="381"/>
            <p14:sldId id="428"/>
            <p14:sldId id="429"/>
            <p14:sldId id="459"/>
          </p14:sldIdLst>
        </p14:section>
        <p14:section name="App Catalog" id="{7E28E96D-50B7-3247-AD53-91BDC15BF350}">
          <p14:sldIdLst>
            <p14:sldId id="431"/>
            <p14:sldId id="379"/>
            <p14:sldId id="382"/>
            <p14:sldId id="457"/>
            <p14:sldId id="383"/>
            <p14:sldId id="411"/>
            <p14:sldId id="413"/>
            <p14:sldId id="414"/>
            <p14:sldId id="415"/>
            <p14:sldId id="432"/>
            <p14:sldId id="387"/>
            <p14:sldId id="378"/>
            <p14:sldId id="388"/>
            <p14:sldId id="389"/>
            <p14:sldId id="397"/>
            <p14:sldId id="398"/>
            <p14:sldId id="386"/>
            <p14:sldId id="399"/>
          </p14:sldIdLst>
        </p14:section>
        <p14:section name="Add-in Deployment" id="{F83BABE6-0D26-4381-8A61-58AC638B8A0A}">
          <p14:sldIdLst>
            <p14:sldId id="409"/>
          </p14:sldIdLst>
        </p14:section>
        <p14:section name="Lesson Summary" id="{600C818B-4ED5-4E3A-A79F-D24C0000C3AF}">
          <p14:sldIdLst>
            <p14:sldId id="364"/>
          </p14:sldIdLst>
        </p14:section>
        <p14:section name="Lab" id="{4B9A22E9-09B7-4A2C-8A66-A39FB4D82295}">
          <p14:sldIdLst>
            <p14:sldId id="439"/>
            <p14:sldId id="41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078A0-A177-4F41-91F9-247FC7201978}" v="1" dt="2022-06-15T09:05:52.918"/>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85008" autoAdjust="0"/>
  </p:normalViewPr>
  <p:slideViewPr>
    <p:cSldViewPr snapToGrid="0">
      <p:cViewPr varScale="1">
        <p:scale>
          <a:sx n="158" d="100"/>
          <a:sy n="158" d="100"/>
        </p:scale>
        <p:origin x="76" y="9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slide" Target="slides/slide30.xml" Id="rId34" /><Relationship Type="http://schemas.openxmlformats.org/officeDocument/2006/relationships/slide" Target="slides/slide38.xml" Id="rId42" /><Relationship Type="http://schemas.openxmlformats.org/officeDocument/2006/relationships/tags" Target="tags/tag1.xml" Id="rId47" /><Relationship Type="http://schemas.openxmlformats.org/officeDocument/2006/relationships/viewProps" Target="viewProps.xml" Id="rId50"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25.xml" Id="rId29"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28.xml" Id="rId32" /><Relationship Type="http://schemas.openxmlformats.org/officeDocument/2006/relationships/slide" Target="slides/slide36.xml" Id="rId40" /><Relationship Type="http://schemas.openxmlformats.org/officeDocument/2006/relationships/slide" Target="slides/slide41.xml" Id="rId45" /><Relationship Type="http://schemas.microsoft.com/office/2015/10/relationships/revisionInfo" Target="revisionInfo.xml" Id="rId53" /><Relationship Type="http://schemas.openxmlformats.org/officeDocument/2006/relationships/slide" Target="slides/slide1.xml" Id="rId5"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slide" Target="slides/slide40.xml" Id="rId44" /><Relationship Type="http://schemas.openxmlformats.org/officeDocument/2006/relationships/tableStyles" Target="tableStyles.xml" Id="rId52"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slide" Target="slides/slide39.xml" Id="rId43" /><Relationship Type="http://schemas.openxmlformats.org/officeDocument/2006/relationships/commentAuthors" Target="commentAuthors.xml" Id="rId48" /><Relationship Type="http://schemas.openxmlformats.org/officeDocument/2006/relationships/slide" Target="slides/slide4.xml" Id="rId8" /><Relationship Type="http://schemas.openxmlformats.org/officeDocument/2006/relationships/theme" Target="theme/theme1.xml" Id="rId51" /><Relationship Type="http://schemas.openxmlformats.org/officeDocument/2006/relationships/customXml" Target="../customXml/item3.xml" Id="rId3"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34.xml" Id="rId38" /><Relationship Type="http://schemas.openxmlformats.org/officeDocument/2006/relationships/notesMaster" Target="notesMasters/notesMaster1.xml" Id="rId46" /><Relationship Type="http://schemas.openxmlformats.org/officeDocument/2006/relationships/slide" Target="slides/slide16.xml" Id="rId20" /><Relationship Type="http://schemas.microsoft.com/office/2018/10/relationships/authors" Target="authors.xml" Id="rId54"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slide" Target="slides/slide32.xml" Id="rId36" /><Relationship Type="http://schemas.openxmlformats.org/officeDocument/2006/relationships/presProps" Target="presProps.xml" Id="rId49" /></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6B427-52F3-4F10-A5BC-6999EEE63790}"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04ECCF19-EA08-4741-BA6F-00E4E78303C8}">
      <dgm:prSet/>
      <dgm:spPr/>
      <dgm:t>
        <a:bodyPr/>
        <a:lstStyle/>
        <a:p>
          <a:r>
            <a:rPr lang="en-US" baseline="0"/>
            <a:t>It is a page and web part model that provides full support for client-side SharePoint development and user interface extensibility</a:t>
          </a:r>
          <a:endParaRPr lang="en-US"/>
        </a:p>
      </dgm:t>
    </dgm:pt>
    <dgm:pt modelId="{5CF1BAC3-550E-45E1-909E-1C9DAF86CD9E}" type="parTrans" cxnId="{4DD21AF0-DBF3-4AF3-92CF-E4FD507E29E3}">
      <dgm:prSet/>
      <dgm:spPr/>
      <dgm:t>
        <a:bodyPr/>
        <a:lstStyle/>
        <a:p>
          <a:endParaRPr lang="en-US"/>
        </a:p>
      </dgm:t>
    </dgm:pt>
    <dgm:pt modelId="{0D919894-9AFA-4FA6-9EDB-5564D34B0190}" type="sibTrans" cxnId="{4DD21AF0-DBF3-4AF3-92CF-E4FD507E29E3}">
      <dgm:prSet/>
      <dgm:spPr/>
      <dgm:t>
        <a:bodyPr/>
        <a:lstStyle/>
        <a:p>
          <a:endParaRPr lang="en-US"/>
        </a:p>
      </dgm:t>
    </dgm:pt>
    <dgm:pt modelId="{0BD613C4-CE07-4651-8D1E-34C7DE6AFC46}">
      <dgm:prSet/>
      <dgm:spPr/>
      <dgm:t>
        <a:bodyPr/>
        <a:lstStyle/>
        <a:p>
          <a:r>
            <a:rPr lang="en-US" baseline="0"/>
            <a:t>It allows for a structured and supported approach to enrich and extend the user interface of SharePoint by using client-side frameworks with initial support for client-side web parts</a:t>
          </a:r>
          <a:endParaRPr lang="en-US"/>
        </a:p>
      </dgm:t>
    </dgm:pt>
    <dgm:pt modelId="{C77EA6E2-9AF5-4F42-9BBF-84DA5205E5D5}" type="parTrans" cxnId="{C1B6C595-3A0E-4D6F-AB83-63F1F3D0D47B}">
      <dgm:prSet/>
      <dgm:spPr/>
      <dgm:t>
        <a:bodyPr/>
        <a:lstStyle/>
        <a:p>
          <a:endParaRPr lang="en-US"/>
        </a:p>
      </dgm:t>
    </dgm:pt>
    <dgm:pt modelId="{CB8BA101-139F-4151-81AA-40FCE74FF6A6}" type="sibTrans" cxnId="{C1B6C595-3A0E-4D6F-AB83-63F1F3D0D47B}">
      <dgm:prSet/>
      <dgm:spPr/>
      <dgm:t>
        <a:bodyPr/>
        <a:lstStyle/>
        <a:p>
          <a:endParaRPr lang="en-US"/>
        </a:p>
      </dgm:t>
    </dgm:pt>
    <dgm:pt modelId="{3389857B-94B5-40C4-8565-7FE3F247694A}">
      <dgm:prSet/>
      <dgm:spPr/>
      <dgm:t>
        <a:bodyPr/>
        <a:lstStyle/>
        <a:p>
          <a:r>
            <a:rPr lang="en-US" baseline="0"/>
            <a:t>It is built from the ground-up using a modern web stack that uses TypeScript/JavaScript, HTML, and CSS in which all parts are executed in the end-user's browser</a:t>
          </a:r>
          <a:endParaRPr lang="en-US"/>
        </a:p>
      </dgm:t>
    </dgm:pt>
    <dgm:pt modelId="{68563ACA-27C6-483B-ABD7-C03B5BA16992}" type="parTrans" cxnId="{CFECA087-3CD5-468F-93C4-1E090CAABB04}">
      <dgm:prSet/>
      <dgm:spPr/>
      <dgm:t>
        <a:bodyPr/>
        <a:lstStyle/>
        <a:p>
          <a:endParaRPr lang="en-US"/>
        </a:p>
      </dgm:t>
    </dgm:pt>
    <dgm:pt modelId="{4816AFA0-0DC0-42C6-8371-E801D158E26A}" type="sibTrans" cxnId="{CFECA087-3CD5-468F-93C4-1E090CAABB04}">
      <dgm:prSet/>
      <dgm:spPr/>
      <dgm:t>
        <a:bodyPr/>
        <a:lstStyle/>
        <a:p>
          <a:endParaRPr lang="en-US"/>
        </a:p>
      </dgm:t>
    </dgm:pt>
    <dgm:pt modelId="{D5138190-11DE-4792-A226-E1583048E3AD}">
      <dgm:prSet/>
      <dgm:spPr/>
      <dgm:t>
        <a:bodyPr/>
        <a:lstStyle/>
        <a:p>
          <a:r>
            <a:rPr lang="en-US" baseline="0" dirty="0"/>
            <a:t>It is platform-agnostic and works on PC and Mac and is based on open-source technologies such as Node.js, Gulp, Webpack, and Yeoman</a:t>
          </a:r>
          <a:endParaRPr lang="en-US" dirty="0"/>
        </a:p>
      </dgm:t>
    </dgm:pt>
    <dgm:pt modelId="{85986C88-3576-443A-AEF1-3F5A1D3D74DE}" type="parTrans" cxnId="{4DD4EB9A-8D49-4646-A6D1-369EF91EA497}">
      <dgm:prSet/>
      <dgm:spPr/>
      <dgm:t>
        <a:bodyPr/>
        <a:lstStyle/>
        <a:p>
          <a:endParaRPr lang="en-US"/>
        </a:p>
      </dgm:t>
    </dgm:pt>
    <dgm:pt modelId="{CD71569C-A388-496F-93CB-EEEBB83D91CC}" type="sibTrans" cxnId="{4DD4EB9A-8D49-4646-A6D1-369EF91EA497}">
      <dgm:prSet/>
      <dgm:spPr/>
      <dgm:t>
        <a:bodyPr/>
        <a:lstStyle/>
        <a:p>
          <a:endParaRPr lang="en-US"/>
        </a:p>
      </dgm:t>
    </dgm:pt>
    <dgm:pt modelId="{6A7E28D3-305B-4676-A949-FA1C61EEA040}">
      <dgm:prSet/>
      <dgm:spPr/>
      <dgm:t>
        <a:bodyPr/>
        <a:lstStyle/>
        <a:p>
          <a:r>
            <a:rPr lang="en-US" baseline="0" dirty="0"/>
            <a:t>SPFx web parts are executed client-side and can work with data in SharePoint, in Microsoft 365 via the Microsoft Graph, or even by using your own custom Web APIs that  use standard OAuth and REST methods</a:t>
          </a:r>
          <a:endParaRPr lang="en-US" dirty="0"/>
        </a:p>
      </dgm:t>
    </dgm:pt>
    <dgm:pt modelId="{C4D83577-45B5-45A6-B237-F670FFFD1FFE}" type="parTrans" cxnId="{24E01580-4922-46FB-9D39-787F4381677E}">
      <dgm:prSet/>
      <dgm:spPr/>
      <dgm:t>
        <a:bodyPr/>
        <a:lstStyle/>
        <a:p>
          <a:endParaRPr lang="en-US"/>
        </a:p>
      </dgm:t>
    </dgm:pt>
    <dgm:pt modelId="{D8C13D85-ADFB-4895-93F3-4C64D44ABAAC}" type="sibTrans" cxnId="{24E01580-4922-46FB-9D39-787F4381677E}">
      <dgm:prSet/>
      <dgm:spPr/>
      <dgm:t>
        <a:bodyPr/>
        <a:lstStyle/>
        <a:p>
          <a:endParaRPr lang="en-US"/>
        </a:p>
      </dgm:t>
    </dgm:pt>
    <dgm:pt modelId="{28A4ACEA-14BB-41FE-8093-9ACABE965A68}" type="pres">
      <dgm:prSet presAssocID="{35A6B427-52F3-4F10-A5BC-6999EEE63790}" presName="vert0" presStyleCnt="0">
        <dgm:presLayoutVars>
          <dgm:dir/>
          <dgm:animOne val="branch"/>
          <dgm:animLvl val="lvl"/>
        </dgm:presLayoutVars>
      </dgm:prSet>
      <dgm:spPr/>
    </dgm:pt>
    <dgm:pt modelId="{30B6D252-DBC0-4550-93C5-FAF01A66FB7D}" type="pres">
      <dgm:prSet presAssocID="{04ECCF19-EA08-4741-BA6F-00E4E78303C8}" presName="thickLine" presStyleLbl="alignNode1" presStyleIdx="0" presStyleCnt="5"/>
      <dgm:spPr/>
    </dgm:pt>
    <dgm:pt modelId="{99AB2042-A40F-4B17-93AC-681B37EEF03C}" type="pres">
      <dgm:prSet presAssocID="{04ECCF19-EA08-4741-BA6F-00E4E78303C8}" presName="horz1" presStyleCnt="0"/>
      <dgm:spPr/>
    </dgm:pt>
    <dgm:pt modelId="{EA3A5399-1167-4B5F-91CC-25EED0173A0A}" type="pres">
      <dgm:prSet presAssocID="{04ECCF19-EA08-4741-BA6F-00E4E78303C8}" presName="tx1" presStyleLbl="revTx" presStyleIdx="0" presStyleCnt="5"/>
      <dgm:spPr/>
    </dgm:pt>
    <dgm:pt modelId="{3CA54084-0827-4533-AD61-1F6EF3505685}" type="pres">
      <dgm:prSet presAssocID="{04ECCF19-EA08-4741-BA6F-00E4E78303C8}" presName="vert1" presStyleCnt="0"/>
      <dgm:spPr/>
    </dgm:pt>
    <dgm:pt modelId="{180F8E8A-CC59-4BD7-AF33-5791A18BDD4B}" type="pres">
      <dgm:prSet presAssocID="{0BD613C4-CE07-4651-8D1E-34C7DE6AFC46}" presName="thickLine" presStyleLbl="alignNode1" presStyleIdx="1" presStyleCnt="5"/>
      <dgm:spPr/>
    </dgm:pt>
    <dgm:pt modelId="{57585595-E00B-49B4-AA5E-14011F0A6175}" type="pres">
      <dgm:prSet presAssocID="{0BD613C4-CE07-4651-8D1E-34C7DE6AFC46}" presName="horz1" presStyleCnt="0"/>
      <dgm:spPr/>
    </dgm:pt>
    <dgm:pt modelId="{EC7881D0-7FFA-4842-88D7-4EB397E61026}" type="pres">
      <dgm:prSet presAssocID="{0BD613C4-CE07-4651-8D1E-34C7DE6AFC46}" presName="tx1" presStyleLbl="revTx" presStyleIdx="1" presStyleCnt="5"/>
      <dgm:spPr/>
    </dgm:pt>
    <dgm:pt modelId="{FC425100-7A4F-470B-9F78-C1A70942352B}" type="pres">
      <dgm:prSet presAssocID="{0BD613C4-CE07-4651-8D1E-34C7DE6AFC46}" presName="vert1" presStyleCnt="0"/>
      <dgm:spPr/>
    </dgm:pt>
    <dgm:pt modelId="{C011260A-C612-46D3-9C0C-DF7795F884F3}" type="pres">
      <dgm:prSet presAssocID="{3389857B-94B5-40C4-8565-7FE3F247694A}" presName="thickLine" presStyleLbl="alignNode1" presStyleIdx="2" presStyleCnt="5"/>
      <dgm:spPr/>
    </dgm:pt>
    <dgm:pt modelId="{F29AD514-DDE7-4495-BE3E-04A599610D09}" type="pres">
      <dgm:prSet presAssocID="{3389857B-94B5-40C4-8565-7FE3F247694A}" presName="horz1" presStyleCnt="0"/>
      <dgm:spPr/>
    </dgm:pt>
    <dgm:pt modelId="{C3FEE5D4-E5CD-4FF6-BEEC-0DEF781BF7B9}" type="pres">
      <dgm:prSet presAssocID="{3389857B-94B5-40C4-8565-7FE3F247694A}" presName="tx1" presStyleLbl="revTx" presStyleIdx="2" presStyleCnt="5"/>
      <dgm:spPr/>
    </dgm:pt>
    <dgm:pt modelId="{142F84FF-3474-4DFE-B5E0-2AA44253A473}" type="pres">
      <dgm:prSet presAssocID="{3389857B-94B5-40C4-8565-7FE3F247694A}" presName="vert1" presStyleCnt="0"/>
      <dgm:spPr/>
    </dgm:pt>
    <dgm:pt modelId="{845FD268-907C-4E7B-ADF1-A227394E8EB6}" type="pres">
      <dgm:prSet presAssocID="{D5138190-11DE-4792-A226-E1583048E3AD}" presName="thickLine" presStyleLbl="alignNode1" presStyleIdx="3" presStyleCnt="5"/>
      <dgm:spPr/>
    </dgm:pt>
    <dgm:pt modelId="{07725BE5-3715-4432-9647-6B9BC5F37650}" type="pres">
      <dgm:prSet presAssocID="{D5138190-11DE-4792-A226-E1583048E3AD}" presName="horz1" presStyleCnt="0"/>
      <dgm:spPr/>
    </dgm:pt>
    <dgm:pt modelId="{48C0B8FB-6BAA-4A6D-A4BB-71A56AC1B69E}" type="pres">
      <dgm:prSet presAssocID="{D5138190-11DE-4792-A226-E1583048E3AD}" presName="tx1" presStyleLbl="revTx" presStyleIdx="3" presStyleCnt="5"/>
      <dgm:spPr/>
    </dgm:pt>
    <dgm:pt modelId="{DC3E6B24-1641-4C9E-A048-25C7F1FA1B4B}" type="pres">
      <dgm:prSet presAssocID="{D5138190-11DE-4792-A226-E1583048E3AD}" presName="vert1" presStyleCnt="0"/>
      <dgm:spPr/>
    </dgm:pt>
    <dgm:pt modelId="{B09B282B-9835-4C0A-A76C-D942C31D2C91}" type="pres">
      <dgm:prSet presAssocID="{6A7E28D3-305B-4676-A949-FA1C61EEA040}" presName="thickLine" presStyleLbl="alignNode1" presStyleIdx="4" presStyleCnt="5"/>
      <dgm:spPr/>
    </dgm:pt>
    <dgm:pt modelId="{753B6FA6-792C-4E49-9647-9B6410DE9A42}" type="pres">
      <dgm:prSet presAssocID="{6A7E28D3-305B-4676-A949-FA1C61EEA040}" presName="horz1" presStyleCnt="0"/>
      <dgm:spPr/>
    </dgm:pt>
    <dgm:pt modelId="{2E75CA92-81D8-4221-9327-7AC5C61714E5}" type="pres">
      <dgm:prSet presAssocID="{6A7E28D3-305B-4676-A949-FA1C61EEA040}" presName="tx1" presStyleLbl="revTx" presStyleIdx="4" presStyleCnt="5"/>
      <dgm:spPr/>
    </dgm:pt>
    <dgm:pt modelId="{9F7D5495-EBCF-44ED-B0E0-E6E91C468802}" type="pres">
      <dgm:prSet presAssocID="{6A7E28D3-305B-4676-A949-FA1C61EEA040}" presName="vert1" presStyleCnt="0"/>
      <dgm:spPr/>
    </dgm:pt>
  </dgm:ptLst>
  <dgm:cxnLst>
    <dgm:cxn modelId="{18EC610C-5645-4705-BD7A-268290B29FAF}" type="presOf" srcId="{6A7E28D3-305B-4676-A949-FA1C61EEA040}" destId="{2E75CA92-81D8-4221-9327-7AC5C61714E5}" srcOrd="0" destOrd="0" presId="urn:microsoft.com/office/officeart/2008/layout/LinedList"/>
    <dgm:cxn modelId="{E202E21F-A00C-42B6-9756-CF11DB68CB5B}" type="presOf" srcId="{3389857B-94B5-40C4-8565-7FE3F247694A}" destId="{C3FEE5D4-E5CD-4FF6-BEEC-0DEF781BF7B9}" srcOrd="0" destOrd="0" presId="urn:microsoft.com/office/officeart/2008/layout/LinedList"/>
    <dgm:cxn modelId="{994BBA36-158C-449C-B594-7A9A13BDE0C3}" type="presOf" srcId="{35A6B427-52F3-4F10-A5BC-6999EEE63790}" destId="{28A4ACEA-14BB-41FE-8093-9ACABE965A68}" srcOrd="0" destOrd="0" presId="urn:microsoft.com/office/officeart/2008/layout/LinedList"/>
    <dgm:cxn modelId="{E544CF7A-AE40-425B-8C3D-FC8585C9E4F4}" type="presOf" srcId="{0BD613C4-CE07-4651-8D1E-34C7DE6AFC46}" destId="{EC7881D0-7FFA-4842-88D7-4EB397E61026}" srcOrd="0" destOrd="0" presId="urn:microsoft.com/office/officeart/2008/layout/LinedList"/>
    <dgm:cxn modelId="{24E01580-4922-46FB-9D39-787F4381677E}" srcId="{35A6B427-52F3-4F10-A5BC-6999EEE63790}" destId="{6A7E28D3-305B-4676-A949-FA1C61EEA040}" srcOrd="4" destOrd="0" parTransId="{C4D83577-45B5-45A6-B237-F670FFFD1FFE}" sibTransId="{D8C13D85-ADFB-4895-93F3-4C64D44ABAAC}"/>
    <dgm:cxn modelId="{CFECA087-3CD5-468F-93C4-1E090CAABB04}" srcId="{35A6B427-52F3-4F10-A5BC-6999EEE63790}" destId="{3389857B-94B5-40C4-8565-7FE3F247694A}" srcOrd="2" destOrd="0" parTransId="{68563ACA-27C6-483B-ABD7-C03B5BA16992}" sibTransId="{4816AFA0-0DC0-42C6-8371-E801D158E26A}"/>
    <dgm:cxn modelId="{C1B6C595-3A0E-4D6F-AB83-63F1F3D0D47B}" srcId="{35A6B427-52F3-4F10-A5BC-6999EEE63790}" destId="{0BD613C4-CE07-4651-8D1E-34C7DE6AFC46}" srcOrd="1" destOrd="0" parTransId="{C77EA6E2-9AF5-4F42-9BBF-84DA5205E5D5}" sibTransId="{CB8BA101-139F-4151-81AA-40FCE74FF6A6}"/>
    <dgm:cxn modelId="{4DD4EB9A-8D49-4646-A6D1-369EF91EA497}" srcId="{35A6B427-52F3-4F10-A5BC-6999EEE63790}" destId="{D5138190-11DE-4792-A226-E1583048E3AD}" srcOrd="3" destOrd="0" parTransId="{85986C88-3576-443A-AEF1-3F5A1D3D74DE}" sibTransId="{CD71569C-A388-496F-93CB-EEEBB83D91CC}"/>
    <dgm:cxn modelId="{CE5B55C2-74FA-4016-B1B4-59258BD690D9}" type="presOf" srcId="{04ECCF19-EA08-4741-BA6F-00E4E78303C8}" destId="{EA3A5399-1167-4B5F-91CC-25EED0173A0A}" srcOrd="0" destOrd="0" presId="urn:microsoft.com/office/officeart/2008/layout/LinedList"/>
    <dgm:cxn modelId="{86D843EB-CE1E-4A6B-A5F0-6CC66DBBFB17}" type="presOf" srcId="{D5138190-11DE-4792-A226-E1583048E3AD}" destId="{48C0B8FB-6BAA-4A6D-A4BB-71A56AC1B69E}" srcOrd="0" destOrd="0" presId="urn:microsoft.com/office/officeart/2008/layout/LinedList"/>
    <dgm:cxn modelId="{4DD21AF0-DBF3-4AF3-92CF-E4FD507E29E3}" srcId="{35A6B427-52F3-4F10-A5BC-6999EEE63790}" destId="{04ECCF19-EA08-4741-BA6F-00E4E78303C8}" srcOrd="0" destOrd="0" parTransId="{5CF1BAC3-550E-45E1-909E-1C9DAF86CD9E}" sibTransId="{0D919894-9AFA-4FA6-9EDB-5564D34B0190}"/>
    <dgm:cxn modelId="{772B1D10-D71B-478F-B910-87B7E51DE67E}" type="presParOf" srcId="{28A4ACEA-14BB-41FE-8093-9ACABE965A68}" destId="{30B6D252-DBC0-4550-93C5-FAF01A66FB7D}" srcOrd="0" destOrd="0" presId="urn:microsoft.com/office/officeart/2008/layout/LinedList"/>
    <dgm:cxn modelId="{FA7DEE3D-453E-4D05-81F8-BCF376841D19}" type="presParOf" srcId="{28A4ACEA-14BB-41FE-8093-9ACABE965A68}" destId="{99AB2042-A40F-4B17-93AC-681B37EEF03C}" srcOrd="1" destOrd="0" presId="urn:microsoft.com/office/officeart/2008/layout/LinedList"/>
    <dgm:cxn modelId="{7CD56E7A-B60B-4B7C-998F-1D64104DECB3}" type="presParOf" srcId="{99AB2042-A40F-4B17-93AC-681B37EEF03C}" destId="{EA3A5399-1167-4B5F-91CC-25EED0173A0A}" srcOrd="0" destOrd="0" presId="urn:microsoft.com/office/officeart/2008/layout/LinedList"/>
    <dgm:cxn modelId="{10B794DC-B906-48A0-A61C-D2B3EA0325FD}" type="presParOf" srcId="{99AB2042-A40F-4B17-93AC-681B37EEF03C}" destId="{3CA54084-0827-4533-AD61-1F6EF3505685}" srcOrd="1" destOrd="0" presId="urn:microsoft.com/office/officeart/2008/layout/LinedList"/>
    <dgm:cxn modelId="{06C82E91-2D5C-4DA0-945F-DAF792EF8A6F}" type="presParOf" srcId="{28A4ACEA-14BB-41FE-8093-9ACABE965A68}" destId="{180F8E8A-CC59-4BD7-AF33-5791A18BDD4B}" srcOrd="2" destOrd="0" presId="urn:microsoft.com/office/officeart/2008/layout/LinedList"/>
    <dgm:cxn modelId="{04CA4818-9947-41F3-8604-DE6BDD21C417}" type="presParOf" srcId="{28A4ACEA-14BB-41FE-8093-9ACABE965A68}" destId="{57585595-E00B-49B4-AA5E-14011F0A6175}" srcOrd="3" destOrd="0" presId="urn:microsoft.com/office/officeart/2008/layout/LinedList"/>
    <dgm:cxn modelId="{61DE6F82-3BD3-4DA3-B0A6-79F07BCB52D7}" type="presParOf" srcId="{57585595-E00B-49B4-AA5E-14011F0A6175}" destId="{EC7881D0-7FFA-4842-88D7-4EB397E61026}" srcOrd="0" destOrd="0" presId="urn:microsoft.com/office/officeart/2008/layout/LinedList"/>
    <dgm:cxn modelId="{5A56DF1A-374F-42D5-AC8D-B0275889F25E}" type="presParOf" srcId="{57585595-E00B-49B4-AA5E-14011F0A6175}" destId="{FC425100-7A4F-470B-9F78-C1A70942352B}" srcOrd="1" destOrd="0" presId="urn:microsoft.com/office/officeart/2008/layout/LinedList"/>
    <dgm:cxn modelId="{CAA2ACE5-46B4-4C50-B099-268544AB6601}" type="presParOf" srcId="{28A4ACEA-14BB-41FE-8093-9ACABE965A68}" destId="{C011260A-C612-46D3-9C0C-DF7795F884F3}" srcOrd="4" destOrd="0" presId="urn:microsoft.com/office/officeart/2008/layout/LinedList"/>
    <dgm:cxn modelId="{3FC11460-6912-4EB4-80AE-CFD73E55D79C}" type="presParOf" srcId="{28A4ACEA-14BB-41FE-8093-9ACABE965A68}" destId="{F29AD514-DDE7-4495-BE3E-04A599610D09}" srcOrd="5" destOrd="0" presId="urn:microsoft.com/office/officeart/2008/layout/LinedList"/>
    <dgm:cxn modelId="{AC0A3F5A-1879-4BA3-8423-19434EFA5EE2}" type="presParOf" srcId="{F29AD514-DDE7-4495-BE3E-04A599610D09}" destId="{C3FEE5D4-E5CD-4FF6-BEEC-0DEF781BF7B9}" srcOrd="0" destOrd="0" presId="urn:microsoft.com/office/officeart/2008/layout/LinedList"/>
    <dgm:cxn modelId="{2B3BD2A3-FAB7-41BB-BC8E-72F6B17A55C7}" type="presParOf" srcId="{F29AD514-DDE7-4495-BE3E-04A599610D09}" destId="{142F84FF-3474-4DFE-B5E0-2AA44253A473}" srcOrd="1" destOrd="0" presId="urn:microsoft.com/office/officeart/2008/layout/LinedList"/>
    <dgm:cxn modelId="{BA6B30CC-2F78-4E6F-8C95-E5484BFC9527}" type="presParOf" srcId="{28A4ACEA-14BB-41FE-8093-9ACABE965A68}" destId="{845FD268-907C-4E7B-ADF1-A227394E8EB6}" srcOrd="6" destOrd="0" presId="urn:microsoft.com/office/officeart/2008/layout/LinedList"/>
    <dgm:cxn modelId="{4FDB2681-94E8-41E2-93E8-6DC261AE7DE3}" type="presParOf" srcId="{28A4ACEA-14BB-41FE-8093-9ACABE965A68}" destId="{07725BE5-3715-4432-9647-6B9BC5F37650}" srcOrd="7" destOrd="0" presId="urn:microsoft.com/office/officeart/2008/layout/LinedList"/>
    <dgm:cxn modelId="{1D32CC55-E329-41F7-BE5B-56082FEE5EE3}" type="presParOf" srcId="{07725BE5-3715-4432-9647-6B9BC5F37650}" destId="{48C0B8FB-6BAA-4A6D-A4BB-71A56AC1B69E}" srcOrd="0" destOrd="0" presId="urn:microsoft.com/office/officeart/2008/layout/LinedList"/>
    <dgm:cxn modelId="{6FCA6DD8-76BC-4D50-BC29-BBB539236C8E}" type="presParOf" srcId="{07725BE5-3715-4432-9647-6B9BC5F37650}" destId="{DC3E6B24-1641-4C9E-A048-25C7F1FA1B4B}" srcOrd="1" destOrd="0" presId="urn:microsoft.com/office/officeart/2008/layout/LinedList"/>
    <dgm:cxn modelId="{B0459343-8710-498F-8265-41D14AD59301}" type="presParOf" srcId="{28A4ACEA-14BB-41FE-8093-9ACABE965A68}" destId="{B09B282B-9835-4C0A-A76C-D942C31D2C91}" srcOrd="8" destOrd="0" presId="urn:microsoft.com/office/officeart/2008/layout/LinedList"/>
    <dgm:cxn modelId="{8AA24302-92A3-4E5F-B1CD-C277B458B693}" type="presParOf" srcId="{28A4ACEA-14BB-41FE-8093-9ACABE965A68}" destId="{753B6FA6-792C-4E49-9647-9B6410DE9A42}" srcOrd="9" destOrd="0" presId="urn:microsoft.com/office/officeart/2008/layout/LinedList"/>
    <dgm:cxn modelId="{A5FF792C-1B76-4AC1-B270-449B826F1F01}" type="presParOf" srcId="{753B6FA6-792C-4E49-9647-9B6410DE9A42}" destId="{2E75CA92-81D8-4221-9327-7AC5C61714E5}" srcOrd="0" destOrd="0" presId="urn:microsoft.com/office/officeart/2008/layout/LinedList"/>
    <dgm:cxn modelId="{EDCEFA11-A343-4885-85DF-08E4299B7873}" type="presParOf" srcId="{753B6FA6-792C-4E49-9647-9B6410DE9A42}" destId="{9F7D5495-EBCF-44ED-B0E0-E6E91C46880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55993E-471C-475A-AB20-B161ABA63EEA}"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EE71EF2C-085C-4B0A-941E-3003A745ECAD}">
      <dgm:prSet/>
      <dgm:spPr/>
      <dgm:t>
        <a:bodyPr/>
        <a:lstStyle/>
        <a:p>
          <a:r>
            <a:rPr lang="en-US"/>
            <a:t>It runs in the context of the current user and connection in the browser. There are no iFrames for the customization (JavaScript is embedded directly to the page).</a:t>
          </a:r>
        </a:p>
      </dgm:t>
    </dgm:pt>
    <dgm:pt modelId="{7B0A9A67-7845-4470-A9F6-B7913FDBF7B7}" type="parTrans" cxnId="{23BF89A0-50AD-491A-BA42-FF93F93465EB}">
      <dgm:prSet/>
      <dgm:spPr/>
      <dgm:t>
        <a:bodyPr/>
        <a:lstStyle/>
        <a:p>
          <a:endParaRPr lang="en-US"/>
        </a:p>
      </dgm:t>
    </dgm:pt>
    <dgm:pt modelId="{11DC4C14-265B-43B6-A6F8-D9A2FFF1FB7D}" type="sibTrans" cxnId="{23BF89A0-50AD-491A-BA42-FF93F93465EB}">
      <dgm:prSet/>
      <dgm:spPr/>
      <dgm:t>
        <a:bodyPr/>
        <a:lstStyle/>
        <a:p>
          <a:endParaRPr lang="en-US"/>
        </a:p>
      </dgm:t>
    </dgm:pt>
    <dgm:pt modelId="{CCC23946-F00C-4382-9C46-F9E62C089058}">
      <dgm:prSet/>
      <dgm:spPr/>
      <dgm:t>
        <a:bodyPr/>
        <a:lstStyle/>
        <a:p>
          <a:r>
            <a:rPr lang="en-US" dirty="0"/>
            <a:t>The controls are rendered in the normal page DOM and the controls are responsive and accessible by nature</a:t>
          </a:r>
        </a:p>
      </dgm:t>
    </dgm:pt>
    <dgm:pt modelId="{54FFCB56-B03D-40AB-895A-14872301B636}" type="parTrans" cxnId="{F98BF3CA-944D-4B1E-BE2F-FEA60B08A22A}">
      <dgm:prSet/>
      <dgm:spPr/>
      <dgm:t>
        <a:bodyPr/>
        <a:lstStyle/>
        <a:p>
          <a:endParaRPr lang="en-US"/>
        </a:p>
      </dgm:t>
    </dgm:pt>
    <dgm:pt modelId="{DD0719E4-C8DB-4F33-A216-41FBDBD857B6}" type="sibTrans" cxnId="{F98BF3CA-944D-4B1E-BE2F-FEA60B08A22A}">
      <dgm:prSet/>
      <dgm:spPr/>
      <dgm:t>
        <a:bodyPr/>
        <a:lstStyle/>
        <a:p>
          <a:endParaRPr lang="en-US"/>
        </a:p>
      </dgm:t>
    </dgm:pt>
    <dgm:pt modelId="{E468904F-0DB1-419C-8A84-E2812C6C7267}">
      <dgm:prSet/>
      <dgm:spPr/>
      <dgm:t>
        <a:bodyPr/>
        <a:lstStyle/>
        <a:p>
          <a:r>
            <a:rPr lang="en-US"/>
            <a:t>It is framework-agnostic. You can use any JavaScript framework that you like: React, Handlebars, Knockout, Angular, and more.</a:t>
          </a:r>
        </a:p>
      </dgm:t>
    </dgm:pt>
    <dgm:pt modelId="{0B0F2600-3411-462F-81ED-7E116371E2D8}" type="parTrans" cxnId="{4227F4A9-E84C-4E83-8D93-6E91252F37AF}">
      <dgm:prSet/>
      <dgm:spPr/>
      <dgm:t>
        <a:bodyPr/>
        <a:lstStyle/>
        <a:p>
          <a:endParaRPr lang="en-US"/>
        </a:p>
      </dgm:t>
    </dgm:pt>
    <dgm:pt modelId="{209DBE51-63AF-4D86-93C5-9CFA469C18F5}" type="sibTrans" cxnId="{4227F4A9-E84C-4E83-8D93-6E91252F37AF}">
      <dgm:prSet/>
      <dgm:spPr/>
      <dgm:t>
        <a:bodyPr/>
        <a:lstStyle/>
        <a:p>
          <a:endParaRPr lang="en-US"/>
        </a:p>
      </dgm:t>
    </dgm:pt>
    <dgm:pt modelId="{18261F90-B84B-43B5-AF0B-5A5AB349373C}">
      <dgm:prSet/>
      <dgm:spPr/>
      <dgm:t>
        <a:bodyPr/>
        <a:lstStyle/>
        <a:p>
          <a:r>
            <a:rPr lang="en-US" dirty="0"/>
            <a:t>The toolchain is based on common open-source client development tools such as </a:t>
          </a:r>
          <a:r>
            <a:rPr lang="en-US" dirty="0" err="1"/>
            <a:t>npm</a:t>
          </a:r>
          <a:r>
            <a:rPr lang="en-US" dirty="0"/>
            <a:t>, TypeScript, Yeoman, webpack, and gulp</a:t>
          </a:r>
        </a:p>
      </dgm:t>
    </dgm:pt>
    <dgm:pt modelId="{999AD1ED-7E6E-40B2-993F-A0DD1B54BEE8}" type="parTrans" cxnId="{24730351-7C89-4C9B-9D76-71970FEDBCB9}">
      <dgm:prSet/>
      <dgm:spPr/>
      <dgm:t>
        <a:bodyPr/>
        <a:lstStyle/>
        <a:p>
          <a:endParaRPr lang="en-US"/>
        </a:p>
      </dgm:t>
    </dgm:pt>
    <dgm:pt modelId="{AEBE5B4A-DF58-4A33-912B-681CAF274E5E}" type="sibTrans" cxnId="{24730351-7C89-4C9B-9D76-71970FEDBCB9}">
      <dgm:prSet/>
      <dgm:spPr/>
      <dgm:t>
        <a:bodyPr/>
        <a:lstStyle/>
        <a:p>
          <a:endParaRPr lang="en-US"/>
        </a:p>
      </dgm:t>
    </dgm:pt>
    <dgm:pt modelId="{87166EEE-697D-4D1C-87C4-0671E65590DE}">
      <dgm:prSet/>
      <dgm:spPr/>
      <dgm:t>
        <a:bodyPr/>
        <a:lstStyle/>
        <a:p>
          <a:r>
            <a:rPr lang="en-US"/>
            <a:t>End users can use SPFx client-side solutions that are approved by the tenant administrators (or their delegates) on all sites, including self-service team, group, or personal sites</a:t>
          </a:r>
        </a:p>
      </dgm:t>
    </dgm:pt>
    <dgm:pt modelId="{3BA279A5-2F4D-4314-A24C-F35A6C07400A}" type="parTrans" cxnId="{D0E57B71-851D-4112-97A7-81395604B47E}">
      <dgm:prSet/>
      <dgm:spPr/>
      <dgm:t>
        <a:bodyPr/>
        <a:lstStyle/>
        <a:p>
          <a:endParaRPr lang="en-US"/>
        </a:p>
      </dgm:t>
    </dgm:pt>
    <dgm:pt modelId="{50379A91-8F5A-40C0-97F4-85E0083C216D}" type="sibTrans" cxnId="{D0E57B71-851D-4112-97A7-81395604B47E}">
      <dgm:prSet/>
      <dgm:spPr/>
      <dgm:t>
        <a:bodyPr/>
        <a:lstStyle/>
        <a:p>
          <a:endParaRPr lang="en-US"/>
        </a:p>
      </dgm:t>
    </dgm:pt>
    <dgm:pt modelId="{3C295E8B-7BC9-40D8-9CB5-F086FA9AC4BB}">
      <dgm:prSet/>
      <dgm:spPr/>
      <dgm:t>
        <a:bodyPr/>
        <a:lstStyle/>
        <a:p>
          <a:r>
            <a:rPr lang="en-US"/>
            <a:t>Performance is reliable and SPFx web parts can be added to both classic and modern pages</a:t>
          </a:r>
        </a:p>
      </dgm:t>
    </dgm:pt>
    <dgm:pt modelId="{B52F9C03-627E-449B-AF25-8866F79DF084}" type="parTrans" cxnId="{DC2C51EF-2AFF-49FE-84B8-A3DCA132E701}">
      <dgm:prSet/>
      <dgm:spPr/>
      <dgm:t>
        <a:bodyPr/>
        <a:lstStyle/>
        <a:p>
          <a:endParaRPr lang="en-US"/>
        </a:p>
      </dgm:t>
    </dgm:pt>
    <dgm:pt modelId="{75065EC2-9C57-46F4-AD94-7C47F2623743}" type="sibTrans" cxnId="{DC2C51EF-2AFF-49FE-84B8-A3DCA132E701}">
      <dgm:prSet/>
      <dgm:spPr/>
      <dgm:t>
        <a:bodyPr/>
        <a:lstStyle/>
        <a:p>
          <a:endParaRPr lang="en-US"/>
        </a:p>
      </dgm:t>
    </dgm:pt>
    <dgm:pt modelId="{9B803FE9-F760-4C64-BD06-4C4429375BE9}" type="pres">
      <dgm:prSet presAssocID="{DC55993E-471C-475A-AB20-B161ABA63EEA}" presName="diagram" presStyleCnt="0">
        <dgm:presLayoutVars>
          <dgm:dir/>
          <dgm:resizeHandles val="exact"/>
        </dgm:presLayoutVars>
      </dgm:prSet>
      <dgm:spPr/>
    </dgm:pt>
    <dgm:pt modelId="{E99AA5B5-E150-40B6-8F2B-817351D9B28F}" type="pres">
      <dgm:prSet presAssocID="{EE71EF2C-085C-4B0A-941E-3003A745ECAD}" presName="node" presStyleLbl="node1" presStyleIdx="0" presStyleCnt="6">
        <dgm:presLayoutVars>
          <dgm:bulletEnabled val="1"/>
        </dgm:presLayoutVars>
      </dgm:prSet>
      <dgm:spPr/>
    </dgm:pt>
    <dgm:pt modelId="{2771594F-4B8A-47F3-A2A7-A4E3C17A6F2F}" type="pres">
      <dgm:prSet presAssocID="{11DC4C14-265B-43B6-A6F8-D9A2FFF1FB7D}" presName="sibTrans" presStyleCnt="0"/>
      <dgm:spPr/>
    </dgm:pt>
    <dgm:pt modelId="{F257674D-4B88-4D9A-A239-E2689109FD1B}" type="pres">
      <dgm:prSet presAssocID="{CCC23946-F00C-4382-9C46-F9E62C089058}" presName="node" presStyleLbl="node1" presStyleIdx="1" presStyleCnt="6">
        <dgm:presLayoutVars>
          <dgm:bulletEnabled val="1"/>
        </dgm:presLayoutVars>
      </dgm:prSet>
      <dgm:spPr/>
    </dgm:pt>
    <dgm:pt modelId="{8FFBA69E-7359-445B-9DDC-F5F9423F9022}" type="pres">
      <dgm:prSet presAssocID="{DD0719E4-C8DB-4F33-A216-41FBDBD857B6}" presName="sibTrans" presStyleCnt="0"/>
      <dgm:spPr/>
    </dgm:pt>
    <dgm:pt modelId="{55D463A7-5181-4229-96DD-083F4DA56AA2}" type="pres">
      <dgm:prSet presAssocID="{E468904F-0DB1-419C-8A84-E2812C6C7267}" presName="node" presStyleLbl="node1" presStyleIdx="2" presStyleCnt="6">
        <dgm:presLayoutVars>
          <dgm:bulletEnabled val="1"/>
        </dgm:presLayoutVars>
      </dgm:prSet>
      <dgm:spPr/>
    </dgm:pt>
    <dgm:pt modelId="{094E4402-7DDC-43B6-9D6D-CF37718D276E}" type="pres">
      <dgm:prSet presAssocID="{209DBE51-63AF-4D86-93C5-9CFA469C18F5}" presName="sibTrans" presStyleCnt="0"/>
      <dgm:spPr/>
    </dgm:pt>
    <dgm:pt modelId="{EC3DCE28-F73A-4943-9C04-CCF0EF3F311B}" type="pres">
      <dgm:prSet presAssocID="{18261F90-B84B-43B5-AF0B-5A5AB349373C}" presName="node" presStyleLbl="node1" presStyleIdx="3" presStyleCnt="6">
        <dgm:presLayoutVars>
          <dgm:bulletEnabled val="1"/>
        </dgm:presLayoutVars>
      </dgm:prSet>
      <dgm:spPr/>
    </dgm:pt>
    <dgm:pt modelId="{9A6BB157-6D82-4228-87AE-66D31A6A291C}" type="pres">
      <dgm:prSet presAssocID="{AEBE5B4A-DF58-4A33-912B-681CAF274E5E}" presName="sibTrans" presStyleCnt="0"/>
      <dgm:spPr/>
    </dgm:pt>
    <dgm:pt modelId="{898BC939-35F4-4878-8F26-ED9F8B475FA1}" type="pres">
      <dgm:prSet presAssocID="{87166EEE-697D-4D1C-87C4-0671E65590DE}" presName="node" presStyleLbl="node1" presStyleIdx="4" presStyleCnt="6">
        <dgm:presLayoutVars>
          <dgm:bulletEnabled val="1"/>
        </dgm:presLayoutVars>
      </dgm:prSet>
      <dgm:spPr/>
    </dgm:pt>
    <dgm:pt modelId="{A19F1ED8-2A68-4B90-920E-9ACD554E8A9F}" type="pres">
      <dgm:prSet presAssocID="{50379A91-8F5A-40C0-97F4-85E0083C216D}" presName="sibTrans" presStyleCnt="0"/>
      <dgm:spPr/>
    </dgm:pt>
    <dgm:pt modelId="{4DA315C5-5653-41DA-8172-D87281B19665}" type="pres">
      <dgm:prSet presAssocID="{3C295E8B-7BC9-40D8-9CB5-F086FA9AC4BB}" presName="node" presStyleLbl="node1" presStyleIdx="5" presStyleCnt="6">
        <dgm:presLayoutVars>
          <dgm:bulletEnabled val="1"/>
        </dgm:presLayoutVars>
      </dgm:prSet>
      <dgm:spPr/>
    </dgm:pt>
  </dgm:ptLst>
  <dgm:cxnLst>
    <dgm:cxn modelId="{E479E71B-3B55-4E50-BB7A-AA7D0B90E3EF}" type="presOf" srcId="{CCC23946-F00C-4382-9C46-F9E62C089058}" destId="{F257674D-4B88-4D9A-A239-E2689109FD1B}" srcOrd="0" destOrd="0" presId="urn:microsoft.com/office/officeart/2005/8/layout/default"/>
    <dgm:cxn modelId="{90D77220-FB8F-4A1E-B278-306135C9986C}" type="presOf" srcId="{3C295E8B-7BC9-40D8-9CB5-F086FA9AC4BB}" destId="{4DA315C5-5653-41DA-8172-D87281B19665}" srcOrd="0" destOrd="0" presId="urn:microsoft.com/office/officeart/2005/8/layout/default"/>
    <dgm:cxn modelId="{24730351-7C89-4C9B-9D76-71970FEDBCB9}" srcId="{DC55993E-471C-475A-AB20-B161ABA63EEA}" destId="{18261F90-B84B-43B5-AF0B-5A5AB349373C}" srcOrd="3" destOrd="0" parTransId="{999AD1ED-7E6E-40B2-993F-A0DD1B54BEE8}" sibTransId="{AEBE5B4A-DF58-4A33-912B-681CAF274E5E}"/>
    <dgm:cxn modelId="{D0E57B71-851D-4112-97A7-81395604B47E}" srcId="{DC55993E-471C-475A-AB20-B161ABA63EEA}" destId="{87166EEE-697D-4D1C-87C4-0671E65590DE}" srcOrd="4" destOrd="0" parTransId="{3BA279A5-2F4D-4314-A24C-F35A6C07400A}" sibTransId="{50379A91-8F5A-40C0-97F4-85E0083C216D}"/>
    <dgm:cxn modelId="{9D458277-B51A-4622-BD01-AD917D991148}" type="presOf" srcId="{EE71EF2C-085C-4B0A-941E-3003A745ECAD}" destId="{E99AA5B5-E150-40B6-8F2B-817351D9B28F}" srcOrd="0" destOrd="0" presId="urn:microsoft.com/office/officeart/2005/8/layout/default"/>
    <dgm:cxn modelId="{23BF89A0-50AD-491A-BA42-FF93F93465EB}" srcId="{DC55993E-471C-475A-AB20-B161ABA63EEA}" destId="{EE71EF2C-085C-4B0A-941E-3003A745ECAD}" srcOrd="0" destOrd="0" parTransId="{7B0A9A67-7845-4470-A9F6-B7913FDBF7B7}" sibTransId="{11DC4C14-265B-43B6-A6F8-D9A2FFF1FB7D}"/>
    <dgm:cxn modelId="{4227F4A9-E84C-4E83-8D93-6E91252F37AF}" srcId="{DC55993E-471C-475A-AB20-B161ABA63EEA}" destId="{E468904F-0DB1-419C-8A84-E2812C6C7267}" srcOrd="2" destOrd="0" parTransId="{0B0F2600-3411-462F-81ED-7E116371E2D8}" sibTransId="{209DBE51-63AF-4D86-93C5-9CFA469C18F5}"/>
    <dgm:cxn modelId="{99B50BB3-C54A-4C27-8D62-2CED4F255687}" type="presOf" srcId="{E468904F-0DB1-419C-8A84-E2812C6C7267}" destId="{55D463A7-5181-4229-96DD-083F4DA56AA2}" srcOrd="0" destOrd="0" presId="urn:microsoft.com/office/officeart/2005/8/layout/default"/>
    <dgm:cxn modelId="{A637CDB3-F475-4B49-8E54-8005D6198F3F}" type="presOf" srcId="{87166EEE-697D-4D1C-87C4-0671E65590DE}" destId="{898BC939-35F4-4878-8F26-ED9F8B475FA1}" srcOrd="0" destOrd="0" presId="urn:microsoft.com/office/officeart/2005/8/layout/default"/>
    <dgm:cxn modelId="{F98BF3CA-944D-4B1E-BE2F-FEA60B08A22A}" srcId="{DC55993E-471C-475A-AB20-B161ABA63EEA}" destId="{CCC23946-F00C-4382-9C46-F9E62C089058}" srcOrd="1" destOrd="0" parTransId="{54FFCB56-B03D-40AB-895A-14872301B636}" sibTransId="{DD0719E4-C8DB-4F33-A216-41FBDBD857B6}"/>
    <dgm:cxn modelId="{71782CCB-CC1A-464E-962C-4CDB6DF3A52E}" type="presOf" srcId="{DC55993E-471C-475A-AB20-B161ABA63EEA}" destId="{9B803FE9-F760-4C64-BD06-4C4429375BE9}" srcOrd="0" destOrd="0" presId="urn:microsoft.com/office/officeart/2005/8/layout/default"/>
    <dgm:cxn modelId="{DC2C51EF-2AFF-49FE-84B8-A3DCA132E701}" srcId="{DC55993E-471C-475A-AB20-B161ABA63EEA}" destId="{3C295E8B-7BC9-40D8-9CB5-F086FA9AC4BB}" srcOrd="5" destOrd="0" parTransId="{B52F9C03-627E-449B-AF25-8866F79DF084}" sibTransId="{75065EC2-9C57-46F4-AD94-7C47F2623743}"/>
    <dgm:cxn modelId="{A7E686EF-0D8C-4C00-B445-0D921A6E5EA9}" type="presOf" srcId="{18261F90-B84B-43B5-AF0B-5A5AB349373C}" destId="{EC3DCE28-F73A-4943-9C04-CCF0EF3F311B}" srcOrd="0" destOrd="0" presId="urn:microsoft.com/office/officeart/2005/8/layout/default"/>
    <dgm:cxn modelId="{FD8E33B9-2AE0-41C1-99CD-3854DB3DC6B4}" type="presParOf" srcId="{9B803FE9-F760-4C64-BD06-4C4429375BE9}" destId="{E99AA5B5-E150-40B6-8F2B-817351D9B28F}" srcOrd="0" destOrd="0" presId="urn:microsoft.com/office/officeart/2005/8/layout/default"/>
    <dgm:cxn modelId="{D3B1CA51-F4DC-4C7F-A821-BA2E8A311676}" type="presParOf" srcId="{9B803FE9-F760-4C64-BD06-4C4429375BE9}" destId="{2771594F-4B8A-47F3-A2A7-A4E3C17A6F2F}" srcOrd="1" destOrd="0" presId="urn:microsoft.com/office/officeart/2005/8/layout/default"/>
    <dgm:cxn modelId="{991A3973-2A82-4B8C-9B50-510229CF18E1}" type="presParOf" srcId="{9B803FE9-F760-4C64-BD06-4C4429375BE9}" destId="{F257674D-4B88-4D9A-A239-E2689109FD1B}" srcOrd="2" destOrd="0" presId="urn:microsoft.com/office/officeart/2005/8/layout/default"/>
    <dgm:cxn modelId="{080A5A3B-70FA-4112-9016-1E15CD076CCC}" type="presParOf" srcId="{9B803FE9-F760-4C64-BD06-4C4429375BE9}" destId="{8FFBA69E-7359-445B-9DDC-F5F9423F9022}" srcOrd="3" destOrd="0" presId="urn:microsoft.com/office/officeart/2005/8/layout/default"/>
    <dgm:cxn modelId="{9D4EB5F3-DBFA-4846-8D7B-3A39172F5D6A}" type="presParOf" srcId="{9B803FE9-F760-4C64-BD06-4C4429375BE9}" destId="{55D463A7-5181-4229-96DD-083F4DA56AA2}" srcOrd="4" destOrd="0" presId="urn:microsoft.com/office/officeart/2005/8/layout/default"/>
    <dgm:cxn modelId="{ED7551AC-A412-4A94-9096-9AE0BF21D5BE}" type="presParOf" srcId="{9B803FE9-F760-4C64-BD06-4C4429375BE9}" destId="{094E4402-7DDC-43B6-9D6D-CF37718D276E}" srcOrd="5" destOrd="0" presId="urn:microsoft.com/office/officeart/2005/8/layout/default"/>
    <dgm:cxn modelId="{69EA8A4D-EAF3-466F-B4C0-3120EF29C953}" type="presParOf" srcId="{9B803FE9-F760-4C64-BD06-4C4429375BE9}" destId="{EC3DCE28-F73A-4943-9C04-CCF0EF3F311B}" srcOrd="6" destOrd="0" presId="urn:microsoft.com/office/officeart/2005/8/layout/default"/>
    <dgm:cxn modelId="{4F62EDC2-16BB-4A69-BAFB-A321D3404058}" type="presParOf" srcId="{9B803FE9-F760-4C64-BD06-4C4429375BE9}" destId="{9A6BB157-6D82-4228-87AE-66D31A6A291C}" srcOrd="7" destOrd="0" presId="urn:microsoft.com/office/officeart/2005/8/layout/default"/>
    <dgm:cxn modelId="{B1FE9360-F7D7-4C57-85FA-B63784AA3B13}" type="presParOf" srcId="{9B803FE9-F760-4C64-BD06-4C4429375BE9}" destId="{898BC939-35F4-4878-8F26-ED9F8B475FA1}" srcOrd="8" destOrd="0" presId="urn:microsoft.com/office/officeart/2005/8/layout/default"/>
    <dgm:cxn modelId="{5D682E9E-42D3-4035-936E-D300121FB65F}" type="presParOf" srcId="{9B803FE9-F760-4C64-BD06-4C4429375BE9}" destId="{A19F1ED8-2A68-4B90-920E-9ACD554E8A9F}" srcOrd="9" destOrd="0" presId="urn:microsoft.com/office/officeart/2005/8/layout/default"/>
    <dgm:cxn modelId="{5EE281FE-6CD0-41DD-9C9C-1D2ADD1E0E24}" type="presParOf" srcId="{9B803FE9-F760-4C64-BD06-4C4429375BE9}" destId="{4DA315C5-5653-41DA-8172-D87281B1966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D049CB-D0A6-4E7B-A2DF-3C92BCD9C454}" type="doc">
      <dgm:prSet loTypeId="urn:microsoft.com/office/officeart/2005/8/layout/hierarchy4" loCatId="list" qsTypeId="urn:microsoft.com/office/officeart/2005/8/quickstyle/simple1" qsCatId="simple" csTypeId="urn:microsoft.com/office/officeart/2005/8/colors/accent2_2" csCatId="accent2"/>
      <dgm:spPr/>
      <dgm:t>
        <a:bodyPr/>
        <a:lstStyle/>
        <a:p>
          <a:endParaRPr lang="en-US"/>
        </a:p>
      </dgm:t>
    </dgm:pt>
    <dgm:pt modelId="{B932B203-83DC-4B81-BE64-277FC4209799}">
      <dgm:prSet custT="1"/>
      <dgm:spPr/>
      <dgm:t>
        <a:bodyPr/>
        <a:lstStyle/>
        <a:p>
          <a:r>
            <a:rPr lang="en-US" sz="2000" baseline="0"/>
            <a:t>Formally know as Apps, Add-ins are self-contained pieces of functionality that extend the capabilities of a SharePoint website</a:t>
          </a:r>
          <a:endParaRPr lang="en-US" sz="2000"/>
        </a:p>
      </dgm:t>
    </dgm:pt>
    <dgm:pt modelId="{C92A4FD9-0B04-4A68-B800-A76B033318B4}" type="parTrans" cxnId="{1277A47B-B862-407E-8F35-F3DACB7160FB}">
      <dgm:prSet/>
      <dgm:spPr/>
      <dgm:t>
        <a:bodyPr/>
        <a:lstStyle/>
        <a:p>
          <a:endParaRPr lang="en-US"/>
        </a:p>
      </dgm:t>
    </dgm:pt>
    <dgm:pt modelId="{6A877C34-84AD-4A42-8800-F6E41EBE9CAC}" type="sibTrans" cxnId="{1277A47B-B862-407E-8F35-F3DACB7160FB}">
      <dgm:prSet/>
      <dgm:spPr/>
      <dgm:t>
        <a:bodyPr/>
        <a:lstStyle/>
        <a:p>
          <a:endParaRPr lang="en-US"/>
        </a:p>
      </dgm:t>
    </dgm:pt>
    <dgm:pt modelId="{E7A6DDFE-2235-48CC-A973-2BFCF31CEA6C}">
      <dgm:prSet custT="1"/>
      <dgm:spPr/>
      <dgm:t>
        <a:bodyPr/>
        <a:lstStyle/>
        <a:p>
          <a:r>
            <a:rPr lang="en-US" sz="2000" baseline="0"/>
            <a:t>They are targeted, lightweight, and easy-to-use, and do a great job at solving a user’s needs.</a:t>
          </a:r>
          <a:endParaRPr lang="en-US" sz="2000"/>
        </a:p>
      </dgm:t>
    </dgm:pt>
    <dgm:pt modelId="{103C86FF-71D1-4E1D-BB4E-A8DD9963102B}" type="parTrans" cxnId="{6EE98F1B-9643-4D7A-927D-F64C872D302C}">
      <dgm:prSet/>
      <dgm:spPr/>
      <dgm:t>
        <a:bodyPr/>
        <a:lstStyle/>
        <a:p>
          <a:endParaRPr lang="en-US"/>
        </a:p>
      </dgm:t>
    </dgm:pt>
    <dgm:pt modelId="{DE640447-45CC-4B31-90B9-ADC0ED58E846}" type="sibTrans" cxnId="{6EE98F1B-9643-4D7A-927D-F64C872D302C}">
      <dgm:prSet/>
      <dgm:spPr/>
      <dgm:t>
        <a:bodyPr/>
        <a:lstStyle/>
        <a:p>
          <a:endParaRPr lang="en-US"/>
        </a:p>
      </dgm:t>
    </dgm:pt>
    <dgm:pt modelId="{DFF31275-1121-475A-8804-25AA3EAA90D3}">
      <dgm:prSet custT="1"/>
      <dgm:spPr/>
      <dgm:t>
        <a:bodyPr/>
        <a:lstStyle/>
        <a:p>
          <a:r>
            <a:rPr lang="en-US" sz="2000" baseline="0"/>
            <a:t>Add-in deployed features are not visible outside of the add-in</a:t>
          </a:r>
          <a:endParaRPr lang="en-US" sz="2000"/>
        </a:p>
      </dgm:t>
    </dgm:pt>
    <dgm:pt modelId="{8303BD16-12F4-404E-8584-06DA53CB8FEF}" type="parTrans" cxnId="{87783ED6-5E20-4EB1-8156-CE3434575483}">
      <dgm:prSet/>
      <dgm:spPr/>
      <dgm:t>
        <a:bodyPr/>
        <a:lstStyle/>
        <a:p>
          <a:endParaRPr lang="en-US"/>
        </a:p>
      </dgm:t>
    </dgm:pt>
    <dgm:pt modelId="{F7EBE5C6-8C69-4A48-8FBA-4F0FEDC7179F}" type="sibTrans" cxnId="{87783ED6-5E20-4EB1-8156-CE3434575483}">
      <dgm:prSet/>
      <dgm:spPr/>
      <dgm:t>
        <a:bodyPr/>
        <a:lstStyle/>
        <a:p>
          <a:endParaRPr lang="en-US"/>
        </a:p>
      </dgm:t>
    </dgm:pt>
    <dgm:pt modelId="{65E783DC-7D98-4F4F-BE5C-24C7BA0D0CAC}">
      <dgm:prSet custT="1"/>
      <dgm:spPr/>
      <dgm:t>
        <a:bodyPr/>
        <a:lstStyle/>
        <a:p>
          <a:r>
            <a:rPr lang="en-US" sz="2000" baseline="0"/>
            <a:t>End users cannot manipulate an Add-in web preventing them from breaking the add-in using a browser or Microsoft SharePoint Designer</a:t>
          </a:r>
          <a:endParaRPr lang="en-US" sz="2000"/>
        </a:p>
      </dgm:t>
    </dgm:pt>
    <dgm:pt modelId="{1BA5BDEE-1FA8-4F69-AFF0-E950A7F98C72}" type="parTrans" cxnId="{8B0FEC55-0CFB-4232-B7F3-A9EA2E6730EE}">
      <dgm:prSet/>
      <dgm:spPr/>
      <dgm:t>
        <a:bodyPr/>
        <a:lstStyle/>
        <a:p>
          <a:endParaRPr lang="en-US"/>
        </a:p>
      </dgm:t>
    </dgm:pt>
    <dgm:pt modelId="{F30E636C-3033-429D-926D-783EBA358E1D}" type="sibTrans" cxnId="{8B0FEC55-0CFB-4232-B7F3-A9EA2E6730EE}">
      <dgm:prSet/>
      <dgm:spPr/>
      <dgm:t>
        <a:bodyPr/>
        <a:lstStyle/>
        <a:p>
          <a:endParaRPr lang="en-US"/>
        </a:p>
      </dgm:t>
    </dgm:pt>
    <dgm:pt modelId="{108D0530-0E01-4344-B317-EECE8B90F36C}">
      <dgm:prSet custT="1"/>
      <dgm:spPr/>
      <dgm:t>
        <a:bodyPr/>
        <a:lstStyle/>
        <a:p>
          <a:r>
            <a:rPr lang="en-US" sz="2000" baseline="0"/>
            <a:t>Users discover and download add-ins from the SharePoint Store or from their tenant’s private App Catalog and install them on their SharePoint sites</a:t>
          </a:r>
          <a:endParaRPr lang="en-US" sz="2000"/>
        </a:p>
      </dgm:t>
    </dgm:pt>
    <dgm:pt modelId="{9D3C64B1-A248-4A1D-BC4C-1C9DFE19864A}" type="parTrans" cxnId="{3BD0669A-E1B7-4D31-BEB3-0A0917925D67}">
      <dgm:prSet/>
      <dgm:spPr/>
      <dgm:t>
        <a:bodyPr/>
        <a:lstStyle/>
        <a:p>
          <a:endParaRPr lang="en-US"/>
        </a:p>
      </dgm:t>
    </dgm:pt>
    <dgm:pt modelId="{9459465D-FA45-4A08-BDF3-F5E156F8D727}" type="sibTrans" cxnId="{3BD0669A-E1B7-4D31-BEB3-0A0917925D67}">
      <dgm:prSet/>
      <dgm:spPr/>
      <dgm:t>
        <a:bodyPr/>
        <a:lstStyle/>
        <a:p>
          <a:endParaRPr lang="en-US"/>
        </a:p>
      </dgm:t>
    </dgm:pt>
    <dgm:pt modelId="{EC54AF8D-093D-4A07-84A9-3B62B4587937}" type="pres">
      <dgm:prSet presAssocID="{51D049CB-D0A6-4E7B-A2DF-3C92BCD9C454}" presName="Name0" presStyleCnt="0">
        <dgm:presLayoutVars>
          <dgm:chPref val="1"/>
          <dgm:dir/>
          <dgm:animOne val="branch"/>
          <dgm:animLvl val="lvl"/>
          <dgm:resizeHandles/>
        </dgm:presLayoutVars>
      </dgm:prSet>
      <dgm:spPr/>
    </dgm:pt>
    <dgm:pt modelId="{B36C75E6-395D-4E3E-BC3B-0158CD9A3597}" type="pres">
      <dgm:prSet presAssocID="{B932B203-83DC-4B81-BE64-277FC4209799}" presName="vertOne" presStyleCnt="0"/>
      <dgm:spPr/>
    </dgm:pt>
    <dgm:pt modelId="{BEC94FEF-1B85-4908-A420-246B7772CC8A}" type="pres">
      <dgm:prSet presAssocID="{B932B203-83DC-4B81-BE64-277FC4209799}" presName="txOne" presStyleLbl="node0" presStyleIdx="0" presStyleCnt="5">
        <dgm:presLayoutVars>
          <dgm:chPref val="3"/>
        </dgm:presLayoutVars>
      </dgm:prSet>
      <dgm:spPr/>
    </dgm:pt>
    <dgm:pt modelId="{CDC45CB7-E468-42B9-B128-310C94A4AF2D}" type="pres">
      <dgm:prSet presAssocID="{B932B203-83DC-4B81-BE64-277FC4209799}" presName="horzOne" presStyleCnt="0"/>
      <dgm:spPr/>
    </dgm:pt>
    <dgm:pt modelId="{6A38A9E9-EB82-492D-A1D1-DEB7205DD467}" type="pres">
      <dgm:prSet presAssocID="{6A877C34-84AD-4A42-8800-F6E41EBE9CAC}" presName="sibSpaceOne" presStyleCnt="0"/>
      <dgm:spPr/>
    </dgm:pt>
    <dgm:pt modelId="{6524D78E-DC50-4001-8E5A-18AAAD06EBE2}" type="pres">
      <dgm:prSet presAssocID="{E7A6DDFE-2235-48CC-A973-2BFCF31CEA6C}" presName="vertOne" presStyleCnt="0"/>
      <dgm:spPr/>
    </dgm:pt>
    <dgm:pt modelId="{566B433F-84EF-42E1-9EFA-839914B4CB71}" type="pres">
      <dgm:prSet presAssocID="{E7A6DDFE-2235-48CC-A973-2BFCF31CEA6C}" presName="txOne" presStyleLbl="node0" presStyleIdx="1" presStyleCnt="5">
        <dgm:presLayoutVars>
          <dgm:chPref val="3"/>
        </dgm:presLayoutVars>
      </dgm:prSet>
      <dgm:spPr/>
    </dgm:pt>
    <dgm:pt modelId="{FEDC7506-29B0-4CF2-BDA0-09CC7A30DB3D}" type="pres">
      <dgm:prSet presAssocID="{E7A6DDFE-2235-48CC-A973-2BFCF31CEA6C}" presName="horzOne" presStyleCnt="0"/>
      <dgm:spPr/>
    </dgm:pt>
    <dgm:pt modelId="{0A1B71A5-1AD3-44B6-8AD1-A5840C013470}" type="pres">
      <dgm:prSet presAssocID="{DE640447-45CC-4B31-90B9-ADC0ED58E846}" presName="sibSpaceOne" presStyleCnt="0"/>
      <dgm:spPr/>
    </dgm:pt>
    <dgm:pt modelId="{F17CCAA7-6E8E-47A2-B1CD-B09DDDA9297E}" type="pres">
      <dgm:prSet presAssocID="{DFF31275-1121-475A-8804-25AA3EAA90D3}" presName="vertOne" presStyleCnt="0"/>
      <dgm:spPr/>
    </dgm:pt>
    <dgm:pt modelId="{5D241D73-E7F1-4F3C-8D63-A0FD82EA51AB}" type="pres">
      <dgm:prSet presAssocID="{DFF31275-1121-475A-8804-25AA3EAA90D3}" presName="txOne" presStyleLbl="node0" presStyleIdx="2" presStyleCnt="5">
        <dgm:presLayoutVars>
          <dgm:chPref val="3"/>
        </dgm:presLayoutVars>
      </dgm:prSet>
      <dgm:spPr/>
    </dgm:pt>
    <dgm:pt modelId="{565AF594-93EC-4D53-B185-B4418C742DDF}" type="pres">
      <dgm:prSet presAssocID="{DFF31275-1121-475A-8804-25AA3EAA90D3}" presName="horzOne" presStyleCnt="0"/>
      <dgm:spPr/>
    </dgm:pt>
    <dgm:pt modelId="{81694019-7F77-4F8A-B59E-7B6AF50F61D5}" type="pres">
      <dgm:prSet presAssocID="{F7EBE5C6-8C69-4A48-8FBA-4F0FEDC7179F}" presName="sibSpaceOne" presStyleCnt="0"/>
      <dgm:spPr/>
    </dgm:pt>
    <dgm:pt modelId="{BD2FD7A6-C107-45FD-BA2C-4ADFB8E92F73}" type="pres">
      <dgm:prSet presAssocID="{65E783DC-7D98-4F4F-BE5C-24C7BA0D0CAC}" presName="vertOne" presStyleCnt="0"/>
      <dgm:spPr/>
    </dgm:pt>
    <dgm:pt modelId="{88149994-8992-4F0C-84A3-9CFB58053FF3}" type="pres">
      <dgm:prSet presAssocID="{65E783DC-7D98-4F4F-BE5C-24C7BA0D0CAC}" presName="txOne" presStyleLbl="node0" presStyleIdx="3" presStyleCnt="5">
        <dgm:presLayoutVars>
          <dgm:chPref val="3"/>
        </dgm:presLayoutVars>
      </dgm:prSet>
      <dgm:spPr/>
    </dgm:pt>
    <dgm:pt modelId="{2181BB5E-15E0-4729-9A10-C7F16854DE88}" type="pres">
      <dgm:prSet presAssocID="{65E783DC-7D98-4F4F-BE5C-24C7BA0D0CAC}" presName="horzOne" presStyleCnt="0"/>
      <dgm:spPr/>
    </dgm:pt>
    <dgm:pt modelId="{252D2D79-DAC5-4ADF-A572-3C6FB1A090E4}" type="pres">
      <dgm:prSet presAssocID="{F30E636C-3033-429D-926D-783EBA358E1D}" presName="sibSpaceOne" presStyleCnt="0"/>
      <dgm:spPr/>
    </dgm:pt>
    <dgm:pt modelId="{0EC10D59-437A-4D3A-ADFC-26FB65E531CF}" type="pres">
      <dgm:prSet presAssocID="{108D0530-0E01-4344-B317-EECE8B90F36C}" presName="vertOne" presStyleCnt="0"/>
      <dgm:spPr/>
    </dgm:pt>
    <dgm:pt modelId="{835890BF-3DD0-492F-BB3F-74516F69019D}" type="pres">
      <dgm:prSet presAssocID="{108D0530-0E01-4344-B317-EECE8B90F36C}" presName="txOne" presStyleLbl="node0" presStyleIdx="4" presStyleCnt="5">
        <dgm:presLayoutVars>
          <dgm:chPref val="3"/>
        </dgm:presLayoutVars>
      </dgm:prSet>
      <dgm:spPr/>
    </dgm:pt>
    <dgm:pt modelId="{90FBA5AB-8D58-403F-8592-E35C1A246CBF}" type="pres">
      <dgm:prSet presAssocID="{108D0530-0E01-4344-B317-EECE8B90F36C}" presName="horzOne" presStyleCnt="0"/>
      <dgm:spPr/>
    </dgm:pt>
  </dgm:ptLst>
  <dgm:cxnLst>
    <dgm:cxn modelId="{C83AA015-1AA9-4F61-AE58-81F3321C2556}" type="presOf" srcId="{65E783DC-7D98-4F4F-BE5C-24C7BA0D0CAC}" destId="{88149994-8992-4F0C-84A3-9CFB58053FF3}" srcOrd="0" destOrd="0" presId="urn:microsoft.com/office/officeart/2005/8/layout/hierarchy4"/>
    <dgm:cxn modelId="{403E3F16-7989-4EC0-A75D-07B3E44982E7}" type="presOf" srcId="{B932B203-83DC-4B81-BE64-277FC4209799}" destId="{BEC94FEF-1B85-4908-A420-246B7772CC8A}" srcOrd="0" destOrd="0" presId="urn:microsoft.com/office/officeart/2005/8/layout/hierarchy4"/>
    <dgm:cxn modelId="{6EE98F1B-9643-4D7A-927D-F64C872D302C}" srcId="{51D049CB-D0A6-4E7B-A2DF-3C92BCD9C454}" destId="{E7A6DDFE-2235-48CC-A973-2BFCF31CEA6C}" srcOrd="1" destOrd="0" parTransId="{103C86FF-71D1-4E1D-BB4E-A8DD9963102B}" sibTransId="{DE640447-45CC-4B31-90B9-ADC0ED58E846}"/>
    <dgm:cxn modelId="{8DD6B830-4C4F-4B11-BFA2-74B98C52BB42}" type="presOf" srcId="{108D0530-0E01-4344-B317-EECE8B90F36C}" destId="{835890BF-3DD0-492F-BB3F-74516F69019D}" srcOrd="0" destOrd="0" presId="urn:microsoft.com/office/officeart/2005/8/layout/hierarchy4"/>
    <dgm:cxn modelId="{300DCF6E-9E3E-48F5-B01B-D0D9E2FD94DB}" type="presOf" srcId="{DFF31275-1121-475A-8804-25AA3EAA90D3}" destId="{5D241D73-E7F1-4F3C-8D63-A0FD82EA51AB}" srcOrd="0" destOrd="0" presId="urn:microsoft.com/office/officeart/2005/8/layout/hierarchy4"/>
    <dgm:cxn modelId="{8B0FEC55-0CFB-4232-B7F3-A9EA2E6730EE}" srcId="{51D049CB-D0A6-4E7B-A2DF-3C92BCD9C454}" destId="{65E783DC-7D98-4F4F-BE5C-24C7BA0D0CAC}" srcOrd="3" destOrd="0" parTransId="{1BA5BDEE-1FA8-4F69-AFF0-E950A7F98C72}" sibTransId="{F30E636C-3033-429D-926D-783EBA358E1D}"/>
    <dgm:cxn modelId="{E1FAC656-7CC2-4267-89AA-189C578340D7}" type="presOf" srcId="{51D049CB-D0A6-4E7B-A2DF-3C92BCD9C454}" destId="{EC54AF8D-093D-4A07-84A9-3B62B4587937}" srcOrd="0" destOrd="0" presId="urn:microsoft.com/office/officeart/2005/8/layout/hierarchy4"/>
    <dgm:cxn modelId="{1277A47B-B862-407E-8F35-F3DACB7160FB}" srcId="{51D049CB-D0A6-4E7B-A2DF-3C92BCD9C454}" destId="{B932B203-83DC-4B81-BE64-277FC4209799}" srcOrd="0" destOrd="0" parTransId="{C92A4FD9-0B04-4A68-B800-A76B033318B4}" sibTransId="{6A877C34-84AD-4A42-8800-F6E41EBE9CAC}"/>
    <dgm:cxn modelId="{3BD0669A-E1B7-4D31-BEB3-0A0917925D67}" srcId="{51D049CB-D0A6-4E7B-A2DF-3C92BCD9C454}" destId="{108D0530-0E01-4344-B317-EECE8B90F36C}" srcOrd="4" destOrd="0" parTransId="{9D3C64B1-A248-4A1D-BC4C-1C9DFE19864A}" sibTransId="{9459465D-FA45-4A08-BDF3-F5E156F8D727}"/>
    <dgm:cxn modelId="{87783ED6-5E20-4EB1-8156-CE3434575483}" srcId="{51D049CB-D0A6-4E7B-A2DF-3C92BCD9C454}" destId="{DFF31275-1121-475A-8804-25AA3EAA90D3}" srcOrd="2" destOrd="0" parTransId="{8303BD16-12F4-404E-8584-06DA53CB8FEF}" sibTransId="{F7EBE5C6-8C69-4A48-8FBA-4F0FEDC7179F}"/>
    <dgm:cxn modelId="{89C1E6FA-F124-4079-8228-1A6FD8F525AA}" type="presOf" srcId="{E7A6DDFE-2235-48CC-A973-2BFCF31CEA6C}" destId="{566B433F-84EF-42E1-9EFA-839914B4CB71}" srcOrd="0" destOrd="0" presId="urn:microsoft.com/office/officeart/2005/8/layout/hierarchy4"/>
    <dgm:cxn modelId="{85C9EEE0-AA1B-46A2-B829-7B2E7B305541}" type="presParOf" srcId="{EC54AF8D-093D-4A07-84A9-3B62B4587937}" destId="{B36C75E6-395D-4E3E-BC3B-0158CD9A3597}" srcOrd="0" destOrd="0" presId="urn:microsoft.com/office/officeart/2005/8/layout/hierarchy4"/>
    <dgm:cxn modelId="{D7F0084F-A9F6-4B59-9014-48C4F0A1AEF8}" type="presParOf" srcId="{B36C75E6-395D-4E3E-BC3B-0158CD9A3597}" destId="{BEC94FEF-1B85-4908-A420-246B7772CC8A}" srcOrd="0" destOrd="0" presId="urn:microsoft.com/office/officeart/2005/8/layout/hierarchy4"/>
    <dgm:cxn modelId="{891F2405-B7E5-4AEE-A730-CC09B1C6F98C}" type="presParOf" srcId="{B36C75E6-395D-4E3E-BC3B-0158CD9A3597}" destId="{CDC45CB7-E468-42B9-B128-310C94A4AF2D}" srcOrd="1" destOrd="0" presId="urn:microsoft.com/office/officeart/2005/8/layout/hierarchy4"/>
    <dgm:cxn modelId="{7A431920-C4F6-4E11-8D13-42D811221B00}" type="presParOf" srcId="{EC54AF8D-093D-4A07-84A9-3B62B4587937}" destId="{6A38A9E9-EB82-492D-A1D1-DEB7205DD467}" srcOrd="1" destOrd="0" presId="urn:microsoft.com/office/officeart/2005/8/layout/hierarchy4"/>
    <dgm:cxn modelId="{ADBE5C4B-BFE0-4A3E-94D2-6AAB0CFAB01E}" type="presParOf" srcId="{EC54AF8D-093D-4A07-84A9-3B62B4587937}" destId="{6524D78E-DC50-4001-8E5A-18AAAD06EBE2}" srcOrd="2" destOrd="0" presId="urn:microsoft.com/office/officeart/2005/8/layout/hierarchy4"/>
    <dgm:cxn modelId="{13D189C4-BB1F-4F33-988D-C1986F68D675}" type="presParOf" srcId="{6524D78E-DC50-4001-8E5A-18AAAD06EBE2}" destId="{566B433F-84EF-42E1-9EFA-839914B4CB71}" srcOrd="0" destOrd="0" presId="urn:microsoft.com/office/officeart/2005/8/layout/hierarchy4"/>
    <dgm:cxn modelId="{5BF57D76-1FD6-4E8D-AE8D-A9C081139052}" type="presParOf" srcId="{6524D78E-DC50-4001-8E5A-18AAAD06EBE2}" destId="{FEDC7506-29B0-4CF2-BDA0-09CC7A30DB3D}" srcOrd="1" destOrd="0" presId="urn:microsoft.com/office/officeart/2005/8/layout/hierarchy4"/>
    <dgm:cxn modelId="{C7E6E755-2779-480E-989A-6604095BAAE9}" type="presParOf" srcId="{EC54AF8D-093D-4A07-84A9-3B62B4587937}" destId="{0A1B71A5-1AD3-44B6-8AD1-A5840C013470}" srcOrd="3" destOrd="0" presId="urn:microsoft.com/office/officeart/2005/8/layout/hierarchy4"/>
    <dgm:cxn modelId="{17BC6AF8-9772-4A55-9A26-2EC4A76132FE}" type="presParOf" srcId="{EC54AF8D-093D-4A07-84A9-3B62B4587937}" destId="{F17CCAA7-6E8E-47A2-B1CD-B09DDDA9297E}" srcOrd="4" destOrd="0" presId="urn:microsoft.com/office/officeart/2005/8/layout/hierarchy4"/>
    <dgm:cxn modelId="{E03FC2CE-D8FE-495B-A1D6-DEE4A1555F4A}" type="presParOf" srcId="{F17CCAA7-6E8E-47A2-B1CD-B09DDDA9297E}" destId="{5D241D73-E7F1-4F3C-8D63-A0FD82EA51AB}" srcOrd="0" destOrd="0" presId="urn:microsoft.com/office/officeart/2005/8/layout/hierarchy4"/>
    <dgm:cxn modelId="{1CC1E983-90DA-45C2-8CA8-0CB9654B7062}" type="presParOf" srcId="{F17CCAA7-6E8E-47A2-B1CD-B09DDDA9297E}" destId="{565AF594-93EC-4D53-B185-B4418C742DDF}" srcOrd="1" destOrd="0" presId="urn:microsoft.com/office/officeart/2005/8/layout/hierarchy4"/>
    <dgm:cxn modelId="{B98302A4-3373-415C-BD3F-31C673C155DC}" type="presParOf" srcId="{EC54AF8D-093D-4A07-84A9-3B62B4587937}" destId="{81694019-7F77-4F8A-B59E-7B6AF50F61D5}" srcOrd="5" destOrd="0" presId="urn:microsoft.com/office/officeart/2005/8/layout/hierarchy4"/>
    <dgm:cxn modelId="{EFD83633-60B7-4689-9C4E-30B5A89B9FF9}" type="presParOf" srcId="{EC54AF8D-093D-4A07-84A9-3B62B4587937}" destId="{BD2FD7A6-C107-45FD-BA2C-4ADFB8E92F73}" srcOrd="6" destOrd="0" presId="urn:microsoft.com/office/officeart/2005/8/layout/hierarchy4"/>
    <dgm:cxn modelId="{E95B2798-CD45-41CE-AF51-98E3C436C583}" type="presParOf" srcId="{BD2FD7A6-C107-45FD-BA2C-4ADFB8E92F73}" destId="{88149994-8992-4F0C-84A3-9CFB58053FF3}" srcOrd="0" destOrd="0" presId="urn:microsoft.com/office/officeart/2005/8/layout/hierarchy4"/>
    <dgm:cxn modelId="{2D551021-EAE8-4FE7-84CC-34456A37A119}" type="presParOf" srcId="{BD2FD7A6-C107-45FD-BA2C-4ADFB8E92F73}" destId="{2181BB5E-15E0-4729-9A10-C7F16854DE88}" srcOrd="1" destOrd="0" presId="urn:microsoft.com/office/officeart/2005/8/layout/hierarchy4"/>
    <dgm:cxn modelId="{307DD5BA-BD69-4C32-B788-657F94D414A5}" type="presParOf" srcId="{EC54AF8D-093D-4A07-84A9-3B62B4587937}" destId="{252D2D79-DAC5-4ADF-A572-3C6FB1A090E4}" srcOrd="7" destOrd="0" presId="urn:microsoft.com/office/officeart/2005/8/layout/hierarchy4"/>
    <dgm:cxn modelId="{906EF2E6-BC96-449B-90ED-33B61E8CA381}" type="presParOf" srcId="{EC54AF8D-093D-4A07-84A9-3B62B4587937}" destId="{0EC10D59-437A-4D3A-ADFC-26FB65E531CF}" srcOrd="8" destOrd="0" presId="urn:microsoft.com/office/officeart/2005/8/layout/hierarchy4"/>
    <dgm:cxn modelId="{87580844-1420-4462-B746-804B10B488B5}" type="presParOf" srcId="{0EC10D59-437A-4D3A-ADFC-26FB65E531CF}" destId="{835890BF-3DD0-492F-BB3F-74516F69019D}" srcOrd="0" destOrd="0" presId="urn:microsoft.com/office/officeart/2005/8/layout/hierarchy4"/>
    <dgm:cxn modelId="{7369A781-3CCE-4A3F-9C31-BE80E50E0558}" type="presParOf" srcId="{0EC10D59-437A-4D3A-ADFC-26FB65E531CF}" destId="{90FBA5AB-8D58-403F-8592-E35C1A246CB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0E219B-72AE-42E2-8DAA-9E5AB43DC9C8}"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2CD37C5B-147C-4FA9-BA18-AC93E2315DD7}">
      <dgm:prSet/>
      <dgm:spPr/>
      <dgm:t>
        <a:bodyPr/>
        <a:lstStyle/>
        <a:p>
          <a:r>
            <a:rPr lang="en-US" baseline="0"/>
            <a:t>SharePoint-Hosted</a:t>
          </a:r>
          <a:endParaRPr lang="en-US"/>
        </a:p>
      </dgm:t>
    </dgm:pt>
    <dgm:pt modelId="{2B25D3A8-983C-4045-A96D-E5936CC20EF8}" type="parTrans" cxnId="{11452650-0024-4FB6-9B52-88E994429786}">
      <dgm:prSet/>
      <dgm:spPr/>
      <dgm:t>
        <a:bodyPr/>
        <a:lstStyle/>
        <a:p>
          <a:endParaRPr lang="en-US"/>
        </a:p>
      </dgm:t>
    </dgm:pt>
    <dgm:pt modelId="{2349EA80-DC2E-4C04-BEF4-D379C1AEA0C5}" type="sibTrans" cxnId="{11452650-0024-4FB6-9B52-88E994429786}">
      <dgm:prSet/>
      <dgm:spPr/>
      <dgm:t>
        <a:bodyPr/>
        <a:lstStyle/>
        <a:p>
          <a:endParaRPr lang="en-US"/>
        </a:p>
      </dgm:t>
    </dgm:pt>
    <dgm:pt modelId="{162C944D-F37E-4F93-B8FA-0579A256A8A5}">
      <dgm:prSet/>
      <dgm:spPr/>
      <dgm:t>
        <a:bodyPr/>
        <a:lstStyle/>
        <a:p>
          <a:r>
            <a:rPr lang="en-US" baseline="0"/>
            <a:t>Centered around SharePoint components including lists, pages, Web Parts, Workflows, libraries, and more</a:t>
          </a:r>
          <a:endParaRPr lang="en-US"/>
        </a:p>
      </dgm:t>
    </dgm:pt>
    <dgm:pt modelId="{C10470B4-D699-435F-8DCA-6A7CA06111F0}" type="parTrans" cxnId="{02804F9C-E954-40BC-A92E-C3346DBDB24D}">
      <dgm:prSet/>
      <dgm:spPr/>
      <dgm:t>
        <a:bodyPr/>
        <a:lstStyle/>
        <a:p>
          <a:endParaRPr lang="en-US"/>
        </a:p>
      </dgm:t>
    </dgm:pt>
    <dgm:pt modelId="{A59F35F6-81C2-490F-9771-7142898B619C}" type="sibTrans" cxnId="{02804F9C-E954-40BC-A92E-C3346DBDB24D}">
      <dgm:prSet/>
      <dgm:spPr/>
      <dgm:t>
        <a:bodyPr/>
        <a:lstStyle/>
        <a:p>
          <a:endParaRPr lang="en-US"/>
        </a:p>
      </dgm:t>
    </dgm:pt>
    <dgm:pt modelId="{F5C74647-08A5-4029-B297-5C3530C7851B}">
      <dgm:prSet/>
      <dgm:spPr/>
      <dgm:t>
        <a:bodyPr/>
        <a:lstStyle/>
        <a:p>
          <a:r>
            <a:rPr lang="en-US" baseline="0"/>
            <a:t>Business logic is JavaScript on custom pages</a:t>
          </a:r>
          <a:endParaRPr lang="en-US"/>
        </a:p>
      </dgm:t>
    </dgm:pt>
    <dgm:pt modelId="{3B236EDF-B144-48D9-AAA9-FF74894B90BC}" type="parTrans" cxnId="{6307574D-B352-461C-BEF0-991060C3E620}">
      <dgm:prSet/>
      <dgm:spPr/>
      <dgm:t>
        <a:bodyPr/>
        <a:lstStyle/>
        <a:p>
          <a:endParaRPr lang="en-US"/>
        </a:p>
      </dgm:t>
    </dgm:pt>
    <dgm:pt modelId="{6A1B279D-5109-4C15-BEF1-2E9CEBB8F157}" type="sibTrans" cxnId="{6307574D-B352-461C-BEF0-991060C3E620}">
      <dgm:prSet/>
      <dgm:spPr/>
      <dgm:t>
        <a:bodyPr/>
        <a:lstStyle/>
        <a:p>
          <a:endParaRPr lang="en-US"/>
        </a:p>
      </dgm:t>
    </dgm:pt>
    <dgm:pt modelId="{6D922416-A010-4500-8E4C-A9849CDFFCC1}">
      <dgm:prSet/>
      <dgm:spPr/>
      <dgm:t>
        <a:bodyPr/>
        <a:lstStyle/>
        <a:p>
          <a:r>
            <a:rPr lang="en-US" baseline="0"/>
            <a:t>No server-side code</a:t>
          </a:r>
          <a:endParaRPr lang="en-US"/>
        </a:p>
      </dgm:t>
    </dgm:pt>
    <dgm:pt modelId="{62AB41FA-8059-4B37-94B4-A976E590F11E}" type="parTrans" cxnId="{125F7002-C6E4-4F09-BD9C-7FD6C3A35823}">
      <dgm:prSet/>
      <dgm:spPr/>
      <dgm:t>
        <a:bodyPr/>
        <a:lstStyle/>
        <a:p>
          <a:endParaRPr lang="en-US"/>
        </a:p>
      </dgm:t>
    </dgm:pt>
    <dgm:pt modelId="{D0049008-564C-467F-8DF2-505B30780958}" type="sibTrans" cxnId="{125F7002-C6E4-4F09-BD9C-7FD6C3A35823}">
      <dgm:prSet/>
      <dgm:spPr/>
      <dgm:t>
        <a:bodyPr/>
        <a:lstStyle/>
        <a:p>
          <a:endParaRPr lang="en-US"/>
        </a:p>
      </dgm:t>
    </dgm:pt>
    <dgm:pt modelId="{C0BD01CF-ED6D-4ECA-B808-3E5B24BA3F96}">
      <dgm:prSet/>
      <dgm:spPr/>
      <dgm:t>
        <a:bodyPr/>
        <a:lstStyle/>
        <a:p>
          <a:r>
            <a:rPr lang="en-US" baseline="0" dirty="0"/>
            <a:t>Provider-hosted</a:t>
          </a:r>
          <a:endParaRPr lang="en-US" dirty="0"/>
        </a:p>
      </dgm:t>
    </dgm:pt>
    <dgm:pt modelId="{3191E437-7288-4618-9189-35EBE220DD56}" type="parTrans" cxnId="{893F7343-9AA0-4C60-81A0-8BF4A971F564}">
      <dgm:prSet/>
      <dgm:spPr/>
      <dgm:t>
        <a:bodyPr/>
        <a:lstStyle/>
        <a:p>
          <a:endParaRPr lang="en-US"/>
        </a:p>
      </dgm:t>
    </dgm:pt>
    <dgm:pt modelId="{2A8B6D7A-56C0-4E71-846A-384397E6DF3C}" type="sibTrans" cxnId="{893F7343-9AA0-4C60-81A0-8BF4A971F564}">
      <dgm:prSet/>
      <dgm:spPr/>
      <dgm:t>
        <a:bodyPr/>
        <a:lstStyle/>
        <a:p>
          <a:endParaRPr lang="en-US"/>
        </a:p>
      </dgm:t>
    </dgm:pt>
    <dgm:pt modelId="{D0C1BFE7-7B8D-4B63-BD5C-46F558E00AEF}">
      <dgm:prSet/>
      <dgm:spPr/>
      <dgm:t>
        <a:bodyPr/>
        <a:lstStyle/>
        <a:p>
          <a:r>
            <a:rPr lang="en-US" baseline="0"/>
            <a:t>Centered around remote web application or data source</a:t>
          </a:r>
          <a:endParaRPr lang="en-US"/>
        </a:p>
      </dgm:t>
    </dgm:pt>
    <dgm:pt modelId="{CA8FBAB6-2252-40DB-8CBF-955DFA9279A2}" type="parTrans" cxnId="{91506230-102D-4B57-A255-973EC9B118BA}">
      <dgm:prSet/>
      <dgm:spPr/>
      <dgm:t>
        <a:bodyPr/>
        <a:lstStyle/>
        <a:p>
          <a:endParaRPr lang="en-US"/>
        </a:p>
      </dgm:t>
    </dgm:pt>
    <dgm:pt modelId="{F12222A0-2E32-40C0-88D2-226BF4308835}" type="sibTrans" cxnId="{91506230-102D-4B57-A255-973EC9B118BA}">
      <dgm:prSet/>
      <dgm:spPr/>
      <dgm:t>
        <a:bodyPr/>
        <a:lstStyle/>
        <a:p>
          <a:endParaRPr lang="en-US"/>
        </a:p>
      </dgm:t>
    </dgm:pt>
    <dgm:pt modelId="{3A67BEB0-1ADD-4256-B6E7-BCE12DA95EE2}">
      <dgm:prSet/>
      <dgm:spPr/>
      <dgm:t>
        <a:bodyPr/>
        <a:lstStyle/>
        <a:p>
          <a:r>
            <a:rPr lang="en-US" baseline="0"/>
            <a:t>Business logic is mainly remote server-side code</a:t>
          </a:r>
          <a:endParaRPr lang="en-US"/>
        </a:p>
      </dgm:t>
    </dgm:pt>
    <dgm:pt modelId="{19C37572-5EF9-4B4E-81C6-67AAF7237A59}" type="parTrans" cxnId="{414EEB59-E434-4FF8-A15C-46E7D4C6C5A8}">
      <dgm:prSet/>
      <dgm:spPr/>
      <dgm:t>
        <a:bodyPr/>
        <a:lstStyle/>
        <a:p>
          <a:endParaRPr lang="en-US"/>
        </a:p>
      </dgm:t>
    </dgm:pt>
    <dgm:pt modelId="{C9C77648-77DF-4959-9DFB-BA9167D6793E}" type="sibTrans" cxnId="{414EEB59-E434-4FF8-A15C-46E7D4C6C5A8}">
      <dgm:prSet/>
      <dgm:spPr/>
      <dgm:t>
        <a:bodyPr/>
        <a:lstStyle/>
        <a:p>
          <a:endParaRPr lang="en-US"/>
        </a:p>
      </dgm:t>
    </dgm:pt>
    <dgm:pt modelId="{1D8F47A7-1E5A-4251-9E0F-D7B6FF71B43D}">
      <dgm:prSet/>
      <dgm:spPr/>
      <dgm:t>
        <a:bodyPr/>
        <a:lstStyle/>
        <a:p>
          <a:r>
            <a:rPr lang="en-US" baseline="0"/>
            <a:t>Can include SharePoint Components. </a:t>
          </a:r>
          <a:endParaRPr lang="en-US"/>
        </a:p>
      </dgm:t>
    </dgm:pt>
    <dgm:pt modelId="{C13AB56E-4F8D-4BD9-BDB0-19BCA40A3F36}" type="parTrans" cxnId="{54C57575-0004-4B29-9670-22BAFD6906C4}">
      <dgm:prSet/>
      <dgm:spPr/>
      <dgm:t>
        <a:bodyPr/>
        <a:lstStyle/>
        <a:p>
          <a:endParaRPr lang="en-US"/>
        </a:p>
      </dgm:t>
    </dgm:pt>
    <dgm:pt modelId="{51A9F91A-FCEE-4997-A3AA-F15C84F4B505}" type="sibTrans" cxnId="{54C57575-0004-4B29-9670-22BAFD6906C4}">
      <dgm:prSet/>
      <dgm:spPr/>
      <dgm:t>
        <a:bodyPr/>
        <a:lstStyle/>
        <a:p>
          <a:endParaRPr lang="en-US"/>
        </a:p>
      </dgm:t>
    </dgm:pt>
    <dgm:pt modelId="{29C4C0DF-C2DA-4C27-A186-CF6F431387AF}" type="pres">
      <dgm:prSet presAssocID="{8E0E219B-72AE-42E2-8DAA-9E5AB43DC9C8}" presName="Name0" presStyleCnt="0">
        <dgm:presLayoutVars>
          <dgm:dir/>
          <dgm:animLvl val="lvl"/>
          <dgm:resizeHandles val="exact"/>
        </dgm:presLayoutVars>
      </dgm:prSet>
      <dgm:spPr/>
    </dgm:pt>
    <dgm:pt modelId="{F92D6641-C1D5-475A-9390-BADEFDE0F911}" type="pres">
      <dgm:prSet presAssocID="{2CD37C5B-147C-4FA9-BA18-AC93E2315DD7}" presName="composite" presStyleCnt="0"/>
      <dgm:spPr/>
    </dgm:pt>
    <dgm:pt modelId="{C7C66C3D-39F5-4176-AD51-B1A904B60F83}" type="pres">
      <dgm:prSet presAssocID="{2CD37C5B-147C-4FA9-BA18-AC93E2315DD7}" presName="parTx" presStyleLbl="alignNode1" presStyleIdx="0" presStyleCnt="2">
        <dgm:presLayoutVars>
          <dgm:chMax val="0"/>
          <dgm:chPref val="0"/>
          <dgm:bulletEnabled val="1"/>
        </dgm:presLayoutVars>
      </dgm:prSet>
      <dgm:spPr/>
    </dgm:pt>
    <dgm:pt modelId="{45CC99FB-C297-487F-AB77-F7FD93D91D3E}" type="pres">
      <dgm:prSet presAssocID="{2CD37C5B-147C-4FA9-BA18-AC93E2315DD7}" presName="desTx" presStyleLbl="alignAccFollowNode1" presStyleIdx="0" presStyleCnt="2">
        <dgm:presLayoutVars>
          <dgm:bulletEnabled val="1"/>
        </dgm:presLayoutVars>
      </dgm:prSet>
      <dgm:spPr/>
    </dgm:pt>
    <dgm:pt modelId="{2BAA0729-3D5A-40EC-B6F4-8446CDF0849B}" type="pres">
      <dgm:prSet presAssocID="{2349EA80-DC2E-4C04-BEF4-D379C1AEA0C5}" presName="space" presStyleCnt="0"/>
      <dgm:spPr/>
    </dgm:pt>
    <dgm:pt modelId="{EF8022E0-C94A-4830-8EA5-8A4565CD836E}" type="pres">
      <dgm:prSet presAssocID="{C0BD01CF-ED6D-4ECA-B808-3E5B24BA3F96}" presName="composite" presStyleCnt="0"/>
      <dgm:spPr/>
    </dgm:pt>
    <dgm:pt modelId="{C8177DBC-980E-4808-917A-5356BCE0D2AD}" type="pres">
      <dgm:prSet presAssocID="{C0BD01CF-ED6D-4ECA-B808-3E5B24BA3F96}" presName="parTx" presStyleLbl="alignNode1" presStyleIdx="1" presStyleCnt="2">
        <dgm:presLayoutVars>
          <dgm:chMax val="0"/>
          <dgm:chPref val="0"/>
          <dgm:bulletEnabled val="1"/>
        </dgm:presLayoutVars>
      </dgm:prSet>
      <dgm:spPr/>
    </dgm:pt>
    <dgm:pt modelId="{F0893E7A-E5D0-4D79-98E7-5216EFF2E867}" type="pres">
      <dgm:prSet presAssocID="{C0BD01CF-ED6D-4ECA-B808-3E5B24BA3F96}" presName="desTx" presStyleLbl="alignAccFollowNode1" presStyleIdx="1" presStyleCnt="2">
        <dgm:presLayoutVars>
          <dgm:bulletEnabled val="1"/>
        </dgm:presLayoutVars>
      </dgm:prSet>
      <dgm:spPr/>
    </dgm:pt>
  </dgm:ptLst>
  <dgm:cxnLst>
    <dgm:cxn modelId="{125F7002-C6E4-4F09-BD9C-7FD6C3A35823}" srcId="{2CD37C5B-147C-4FA9-BA18-AC93E2315DD7}" destId="{6D922416-A010-4500-8E4C-A9849CDFFCC1}" srcOrd="2" destOrd="0" parTransId="{62AB41FA-8059-4B37-94B4-A976E590F11E}" sibTransId="{D0049008-564C-467F-8DF2-505B30780958}"/>
    <dgm:cxn modelId="{D1AB410B-6E99-4066-8E0C-53EF6A0785AD}" type="presOf" srcId="{8E0E219B-72AE-42E2-8DAA-9E5AB43DC9C8}" destId="{29C4C0DF-C2DA-4C27-A186-CF6F431387AF}" srcOrd="0" destOrd="0" presId="urn:microsoft.com/office/officeart/2005/8/layout/hList1"/>
    <dgm:cxn modelId="{80C7571D-59BA-44C5-A592-CB1A56B1F2AA}" type="presOf" srcId="{6D922416-A010-4500-8E4C-A9849CDFFCC1}" destId="{45CC99FB-C297-487F-AB77-F7FD93D91D3E}" srcOrd="0" destOrd="2" presId="urn:microsoft.com/office/officeart/2005/8/layout/hList1"/>
    <dgm:cxn modelId="{91506230-102D-4B57-A255-973EC9B118BA}" srcId="{C0BD01CF-ED6D-4ECA-B808-3E5B24BA3F96}" destId="{D0C1BFE7-7B8D-4B63-BD5C-46F558E00AEF}" srcOrd="0" destOrd="0" parTransId="{CA8FBAB6-2252-40DB-8CBF-955DFA9279A2}" sibTransId="{F12222A0-2E32-40C0-88D2-226BF4308835}"/>
    <dgm:cxn modelId="{893F7343-9AA0-4C60-81A0-8BF4A971F564}" srcId="{8E0E219B-72AE-42E2-8DAA-9E5AB43DC9C8}" destId="{C0BD01CF-ED6D-4ECA-B808-3E5B24BA3F96}" srcOrd="1" destOrd="0" parTransId="{3191E437-7288-4618-9189-35EBE220DD56}" sibTransId="{2A8B6D7A-56C0-4E71-846A-384397E6DF3C}"/>
    <dgm:cxn modelId="{6307574D-B352-461C-BEF0-991060C3E620}" srcId="{2CD37C5B-147C-4FA9-BA18-AC93E2315DD7}" destId="{F5C74647-08A5-4029-B297-5C3530C7851B}" srcOrd="1" destOrd="0" parTransId="{3B236EDF-B144-48D9-AAA9-FF74894B90BC}" sibTransId="{6A1B279D-5109-4C15-BEF1-2E9CEBB8F157}"/>
    <dgm:cxn modelId="{11452650-0024-4FB6-9B52-88E994429786}" srcId="{8E0E219B-72AE-42E2-8DAA-9E5AB43DC9C8}" destId="{2CD37C5B-147C-4FA9-BA18-AC93E2315DD7}" srcOrd="0" destOrd="0" parTransId="{2B25D3A8-983C-4045-A96D-E5936CC20EF8}" sibTransId="{2349EA80-DC2E-4C04-BEF4-D379C1AEA0C5}"/>
    <dgm:cxn modelId="{453E8371-D982-47D0-85CC-FB120B793937}" type="presOf" srcId="{2CD37C5B-147C-4FA9-BA18-AC93E2315DD7}" destId="{C7C66C3D-39F5-4176-AD51-B1A904B60F83}" srcOrd="0" destOrd="0" presId="urn:microsoft.com/office/officeart/2005/8/layout/hList1"/>
    <dgm:cxn modelId="{88D1B271-F50F-4ABB-A344-5DECA2352BD1}" type="presOf" srcId="{162C944D-F37E-4F93-B8FA-0579A256A8A5}" destId="{45CC99FB-C297-487F-AB77-F7FD93D91D3E}" srcOrd="0" destOrd="0" presId="urn:microsoft.com/office/officeart/2005/8/layout/hList1"/>
    <dgm:cxn modelId="{54C57575-0004-4B29-9670-22BAFD6906C4}" srcId="{C0BD01CF-ED6D-4ECA-B808-3E5B24BA3F96}" destId="{1D8F47A7-1E5A-4251-9E0F-D7B6FF71B43D}" srcOrd="2" destOrd="0" parTransId="{C13AB56E-4F8D-4BD9-BDB0-19BCA40A3F36}" sibTransId="{51A9F91A-FCEE-4997-A3AA-F15C84F4B505}"/>
    <dgm:cxn modelId="{414EEB59-E434-4FF8-A15C-46E7D4C6C5A8}" srcId="{C0BD01CF-ED6D-4ECA-B808-3E5B24BA3F96}" destId="{3A67BEB0-1ADD-4256-B6E7-BCE12DA95EE2}" srcOrd="1" destOrd="0" parTransId="{19C37572-5EF9-4B4E-81C6-67AAF7237A59}" sibTransId="{C9C77648-77DF-4959-9DFB-BA9167D6793E}"/>
    <dgm:cxn modelId="{E7A9597C-2B46-402A-94C7-E14788533188}" type="presOf" srcId="{F5C74647-08A5-4029-B297-5C3530C7851B}" destId="{45CC99FB-C297-487F-AB77-F7FD93D91D3E}" srcOrd="0" destOrd="1" presId="urn:microsoft.com/office/officeart/2005/8/layout/hList1"/>
    <dgm:cxn modelId="{02804F9C-E954-40BC-A92E-C3346DBDB24D}" srcId="{2CD37C5B-147C-4FA9-BA18-AC93E2315DD7}" destId="{162C944D-F37E-4F93-B8FA-0579A256A8A5}" srcOrd="0" destOrd="0" parTransId="{C10470B4-D699-435F-8DCA-6A7CA06111F0}" sibTransId="{A59F35F6-81C2-490F-9771-7142898B619C}"/>
    <dgm:cxn modelId="{679114B8-B02E-4491-85A4-65BBD16F737C}" type="presOf" srcId="{C0BD01CF-ED6D-4ECA-B808-3E5B24BA3F96}" destId="{C8177DBC-980E-4808-917A-5356BCE0D2AD}" srcOrd="0" destOrd="0" presId="urn:microsoft.com/office/officeart/2005/8/layout/hList1"/>
    <dgm:cxn modelId="{4EF2A0DB-9E7C-4D84-A7A5-687DB60549A4}" type="presOf" srcId="{1D8F47A7-1E5A-4251-9E0F-D7B6FF71B43D}" destId="{F0893E7A-E5D0-4D79-98E7-5216EFF2E867}" srcOrd="0" destOrd="2" presId="urn:microsoft.com/office/officeart/2005/8/layout/hList1"/>
    <dgm:cxn modelId="{B0DBB9E9-2A85-443A-B771-7536201F47BB}" type="presOf" srcId="{3A67BEB0-1ADD-4256-B6E7-BCE12DA95EE2}" destId="{F0893E7A-E5D0-4D79-98E7-5216EFF2E867}" srcOrd="0" destOrd="1" presId="urn:microsoft.com/office/officeart/2005/8/layout/hList1"/>
    <dgm:cxn modelId="{BEA9ADFF-102C-4D94-83C3-D26674497D78}" type="presOf" srcId="{D0C1BFE7-7B8D-4B63-BD5C-46F558E00AEF}" destId="{F0893E7A-E5D0-4D79-98E7-5216EFF2E867}" srcOrd="0" destOrd="0" presId="urn:microsoft.com/office/officeart/2005/8/layout/hList1"/>
    <dgm:cxn modelId="{4D81A0D4-6836-437B-B22C-A63B78D062A8}" type="presParOf" srcId="{29C4C0DF-C2DA-4C27-A186-CF6F431387AF}" destId="{F92D6641-C1D5-475A-9390-BADEFDE0F911}" srcOrd="0" destOrd="0" presId="urn:microsoft.com/office/officeart/2005/8/layout/hList1"/>
    <dgm:cxn modelId="{DF8FD449-29C4-48E5-902C-9458D918E662}" type="presParOf" srcId="{F92D6641-C1D5-475A-9390-BADEFDE0F911}" destId="{C7C66C3D-39F5-4176-AD51-B1A904B60F83}" srcOrd="0" destOrd="0" presId="urn:microsoft.com/office/officeart/2005/8/layout/hList1"/>
    <dgm:cxn modelId="{1FCE66DA-43D5-42AA-AE89-7C5C2870BB2F}" type="presParOf" srcId="{F92D6641-C1D5-475A-9390-BADEFDE0F911}" destId="{45CC99FB-C297-487F-AB77-F7FD93D91D3E}" srcOrd="1" destOrd="0" presId="urn:microsoft.com/office/officeart/2005/8/layout/hList1"/>
    <dgm:cxn modelId="{07D225B7-2B2C-4139-AE6F-31474C7D88DA}" type="presParOf" srcId="{29C4C0DF-C2DA-4C27-A186-CF6F431387AF}" destId="{2BAA0729-3D5A-40EC-B6F4-8446CDF0849B}" srcOrd="1" destOrd="0" presId="urn:microsoft.com/office/officeart/2005/8/layout/hList1"/>
    <dgm:cxn modelId="{23E3D297-68D6-420F-AD52-72BC0BCB3206}" type="presParOf" srcId="{29C4C0DF-C2DA-4C27-A186-CF6F431387AF}" destId="{EF8022E0-C94A-4830-8EA5-8A4565CD836E}" srcOrd="2" destOrd="0" presId="urn:microsoft.com/office/officeart/2005/8/layout/hList1"/>
    <dgm:cxn modelId="{8131BB42-5DCA-4DA2-978B-25784FF185A0}" type="presParOf" srcId="{EF8022E0-C94A-4830-8EA5-8A4565CD836E}" destId="{C8177DBC-980E-4808-917A-5356BCE0D2AD}" srcOrd="0" destOrd="0" presId="urn:microsoft.com/office/officeart/2005/8/layout/hList1"/>
    <dgm:cxn modelId="{14384F49-30C9-4894-9590-5EE0CE027480}" type="presParOf" srcId="{EF8022E0-C94A-4830-8EA5-8A4565CD836E}" destId="{F0893E7A-E5D0-4D79-98E7-5216EFF2E8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20306B-D132-486A-A1A8-8B44D29FB1D9}" type="doc">
      <dgm:prSet loTypeId="urn:microsoft.com/office/officeart/2005/8/layout/hList2" loCatId="list" qsTypeId="urn:microsoft.com/office/officeart/2005/8/quickstyle/simple1" qsCatId="simple" csTypeId="urn:microsoft.com/office/officeart/2005/8/colors/colorful2" csCatId="colorful" phldr="1"/>
      <dgm:spPr/>
      <dgm:t>
        <a:bodyPr/>
        <a:lstStyle/>
        <a:p>
          <a:endParaRPr lang="en-US"/>
        </a:p>
      </dgm:t>
    </dgm:pt>
    <dgm:pt modelId="{30692348-F396-48CA-BC76-30B0E344A727}">
      <dgm:prSet/>
      <dgm:spPr/>
      <dgm:t>
        <a:bodyPr/>
        <a:lstStyle/>
        <a:p>
          <a:r>
            <a:rPr lang="nb-NO" baseline="0"/>
            <a:t>SPFx Solutions </a:t>
          </a:r>
          <a:endParaRPr lang="en-US"/>
        </a:p>
      </dgm:t>
    </dgm:pt>
    <dgm:pt modelId="{3E35D1F3-BD83-4105-BD99-9CC0B2A6F6F0}" type="parTrans" cxnId="{2A72AFA0-2019-4ADA-A53F-B39819D3AA3F}">
      <dgm:prSet/>
      <dgm:spPr/>
      <dgm:t>
        <a:bodyPr/>
        <a:lstStyle/>
        <a:p>
          <a:endParaRPr lang="en-US"/>
        </a:p>
      </dgm:t>
    </dgm:pt>
    <dgm:pt modelId="{04798029-F62B-4805-B114-4970AB5A2C4D}" type="sibTrans" cxnId="{2A72AFA0-2019-4ADA-A53F-B39819D3AA3F}">
      <dgm:prSet/>
      <dgm:spPr/>
      <dgm:t>
        <a:bodyPr/>
        <a:lstStyle/>
        <a:p>
          <a:endParaRPr lang="en-US"/>
        </a:p>
      </dgm:t>
    </dgm:pt>
    <dgm:pt modelId="{42537D1D-F387-4F87-A212-7EC4353C2D91}">
      <dgm:prSet custT="1"/>
      <dgm:spPr/>
      <dgm:t>
        <a:bodyPr/>
        <a:lstStyle/>
        <a:p>
          <a:r>
            <a:rPr lang="en-US" sz="1400" baseline="0" dirty="0"/>
            <a:t>SPFx is the recommended development model for SharePoint user interface extensibility</a:t>
          </a:r>
          <a:endParaRPr lang="en-US" sz="1400" dirty="0"/>
        </a:p>
      </dgm:t>
    </dgm:pt>
    <dgm:pt modelId="{60D5EFE4-786F-438F-8D35-27D7A045E3D3}" type="parTrans" cxnId="{29FEC56B-6D61-4906-83E0-D0E03CC9FC87}">
      <dgm:prSet/>
      <dgm:spPr/>
      <dgm:t>
        <a:bodyPr/>
        <a:lstStyle/>
        <a:p>
          <a:endParaRPr lang="en-US"/>
        </a:p>
      </dgm:t>
    </dgm:pt>
    <dgm:pt modelId="{2CA9175B-B715-45F9-A9E4-CD7E4A71C520}" type="sibTrans" cxnId="{29FEC56B-6D61-4906-83E0-D0E03CC9FC87}">
      <dgm:prSet/>
      <dgm:spPr/>
      <dgm:t>
        <a:bodyPr/>
        <a:lstStyle/>
        <a:p>
          <a:endParaRPr lang="en-US"/>
        </a:p>
      </dgm:t>
    </dgm:pt>
    <dgm:pt modelId="{F7374C32-4F7F-438A-8488-D77C12A37858}">
      <dgm:prSet custT="1"/>
      <dgm:spPr/>
      <dgm:t>
        <a:bodyPr/>
        <a:lstStyle/>
        <a:p>
          <a:r>
            <a:rPr lang="en-US" sz="1400" baseline="0" dirty="0"/>
            <a:t>The SharePoint Framework does not run in an iFrames so it can more seamlessly run in the context of the page with the full power of the user viewing it</a:t>
          </a:r>
          <a:endParaRPr lang="en-US" sz="1400" dirty="0"/>
        </a:p>
      </dgm:t>
    </dgm:pt>
    <dgm:pt modelId="{BDA74E52-6971-4716-9E37-77FEDAA22565}" type="parTrans" cxnId="{D3508804-9DBE-4588-BDDC-0CB65052604E}">
      <dgm:prSet/>
      <dgm:spPr/>
      <dgm:t>
        <a:bodyPr/>
        <a:lstStyle/>
        <a:p>
          <a:endParaRPr lang="en-US"/>
        </a:p>
      </dgm:t>
    </dgm:pt>
    <dgm:pt modelId="{CD00307C-CD27-4DAC-9A58-F495850DC979}" type="sibTrans" cxnId="{D3508804-9DBE-4588-BDDC-0CB65052604E}">
      <dgm:prSet/>
      <dgm:spPr/>
      <dgm:t>
        <a:bodyPr/>
        <a:lstStyle/>
        <a:p>
          <a:endParaRPr lang="en-US"/>
        </a:p>
      </dgm:t>
    </dgm:pt>
    <dgm:pt modelId="{F3EC0A83-C2BB-4718-8550-D7D2AE29955F}">
      <dgm:prSet custT="1"/>
      <dgm:spPr/>
      <dgm:t>
        <a:bodyPr/>
        <a:lstStyle/>
        <a:p>
          <a:r>
            <a:rPr lang="en-US" sz="1400" baseline="0" dirty="0"/>
            <a:t>Organizations can choose to have their SPFx web parts deployed to the Microsoft 365 public CDN, Azure storage, or a privately-owned web server.</a:t>
          </a:r>
          <a:endParaRPr lang="en-US" sz="1400" dirty="0"/>
        </a:p>
      </dgm:t>
    </dgm:pt>
    <dgm:pt modelId="{0C92648B-574D-4331-B607-E89E9C7F53A3}" type="parTrans" cxnId="{F8C6E4D3-F2A9-4671-892D-DF81E9C0FC04}">
      <dgm:prSet/>
      <dgm:spPr/>
      <dgm:t>
        <a:bodyPr/>
        <a:lstStyle/>
        <a:p>
          <a:endParaRPr lang="en-US"/>
        </a:p>
      </dgm:t>
    </dgm:pt>
    <dgm:pt modelId="{72CE3D8A-5EB7-4D6D-9312-9A4F350CD505}" type="sibTrans" cxnId="{F8C6E4D3-F2A9-4671-892D-DF81E9C0FC04}">
      <dgm:prSet/>
      <dgm:spPr/>
      <dgm:t>
        <a:bodyPr/>
        <a:lstStyle/>
        <a:p>
          <a:endParaRPr lang="en-US"/>
        </a:p>
      </dgm:t>
    </dgm:pt>
    <dgm:pt modelId="{6E2F26E8-CAB0-487E-8BA2-ECC43DAE1D5E}">
      <dgm:prSet/>
      <dgm:spPr/>
      <dgm:t>
        <a:bodyPr/>
        <a:lstStyle/>
        <a:p>
          <a:r>
            <a:rPr lang="en-US" baseline="0"/>
            <a:t>Add-ins</a:t>
          </a:r>
          <a:endParaRPr lang="en-US"/>
        </a:p>
      </dgm:t>
    </dgm:pt>
    <dgm:pt modelId="{3232953F-760C-4F79-8E59-C69A8CA511F6}" type="parTrans" cxnId="{9CF8E651-7E8E-4309-8059-805869DB467A}">
      <dgm:prSet/>
      <dgm:spPr/>
      <dgm:t>
        <a:bodyPr/>
        <a:lstStyle/>
        <a:p>
          <a:endParaRPr lang="en-US"/>
        </a:p>
      </dgm:t>
    </dgm:pt>
    <dgm:pt modelId="{264A7EA8-812C-48CB-885A-CFBECFC4DD2C}" type="sibTrans" cxnId="{9CF8E651-7E8E-4309-8059-805869DB467A}">
      <dgm:prSet/>
      <dgm:spPr/>
      <dgm:t>
        <a:bodyPr/>
        <a:lstStyle/>
        <a:p>
          <a:endParaRPr lang="en-US"/>
        </a:p>
      </dgm:t>
    </dgm:pt>
    <dgm:pt modelId="{E89744EB-9A8A-48DE-850E-B4B4885F7893}">
      <dgm:prSet custT="1"/>
      <dgm:spPr/>
      <dgm:t>
        <a:bodyPr/>
        <a:lstStyle/>
        <a:p>
          <a:pPr>
            <a:buFont typeface="Arial" panose="020B0604020202020204" pitchFamily="34" charset="0"/>
            <a:buChar char="•"/>
          </a:pPr>
          <a:r>
            <a:rPr lang="en-US" sz="1400" baseline="0" dirty="0"/>
            <a:t>Requires a lot more infrastructure even when a simple user interface customization is needed</a:t>
          </a:r>
          <a:endParaRPr lang="en-US" sz="1400" dirty="0"/>
        </a:p>
      </dgm:t>
    </dgm:pt>
    <dgm:pt modelId="{8826966C-C49C-41E9-A7D7-637E03BDB0E9}" type="parTrans" cxnId="{4F97002A-3A1C-4130-9B89-7A76F8DFC0C7}">
      <dgm:prSet/>
      <dgm:spPr/>
      <dgm:t>
        <a:bodyPr/>
        <a:lstStyle/>
        <a:p>
          <a:endParaRPr lang="en-US"/>
        </a:p>
      </dgm:t>
    </dgm:pt>
    <dgm:pt modelId="{8D96E263-F9AB-42A2-B821-26BDFE2B23B1}" type="sibTrans" cxnId="{4F97002A-3A1C-4130-9B89-7A76F8DFC0C7}">
      <dgm:prSet/>
      <dgm:spPr/>
      <dgm:t>
        <a:bodyPr/>
        <a:lstStyle/>
        <a:p>
          <a:endParaRPr lang="en-US"/>
        </a:p>
      </dgm:t>
    </dgm:pt>
    <dgm:pt modelId="{2618D239-BF6A-43BA-9FE0-783BD97DCDB1}">
      <dgm:prSet custT="1"/>
      <dgm:spPr/>
      <dgm:t>
        <a:bodyPr/>
        <a:lstStyle/>
        <a:p>
          <a:pPr>
            <a:buFont typeface="Arial" panose="020B0604020202020204" pitchFamily="34" charset="0"/>
            <a:buChar char="•"/>
          </a:pPr>
          <a:r>
            <a:rPr lang="en-US" sz="1400" b="1" baseline="0" dirty="0"/>
            <a:t>They run in their own domain </a:t>
          </a:r>
          <a:r>
            <a:rPr lang="en-US" sz="1400" baseline="0" dirty="0"/>
            <a:t>(App Web or provider-hosted web) within an Iframe on the page which prevents the add-in from gaining the user context from the rest of the page</a:t>
          </a:r>
          <a:endParaRPr lang="en-US" sz="1400" dirty="0"/>
        </a:p>
      </dgm:t>
    </dgm:pt>
    <dgm:pt modelId="{56F1756E-9060-459B-AE28-66C73072D00B}" type="parTrans" cxnId="{976C50E8-D3B6-4C34-B64C-AD0BD2FE2CD9}">
      <dgm:prSet/>
      <dgm:spPr/>
      <dgm:t>
        <a:bodyPr/>
        <a:lstStyle/>
        <a:p>
          <a:endParaRPr lang="en-US"/>
        </a:p>
      </dgm:t>
    </dgm:pt>
    <dgm:pt modelId="{302C3C18-F9DE-4BD3-B87E-347789ADD9EF}" type="sibTrans" cxnId="{976C50E8-D3B6-4C34-B64C-AD0BD2FE2CD9}">
      <dgm:prSet/>
      <dgm:spPr/>
      <dgm:t>
        <a:bodyPr/>
        <a:lstStyle/>
        <a:p>
          <a:endParaRPr lang="en-US"/>
        </a:p>
      </dgm:t>
    </dgm:pt>
    <dgm:pt modelId="{F9A7EF2D-6BA3-44A6-8633-80ABEF4C67CD}">
      <dgm:prSet custT="1"/>
      <dgm:spPr/>
      <dgm:t>
        <a:bodyPr/>
        <a:lstStyle/>
        <a:p>
          <a:pPr>
            <a:buFont typeface="Arial" panose="020B0604020202020204" pitchFamily="34" charset="0"/>
            <a:buChar char="•"/>
          </a:pPr>
          <a:r>
            <a:rPr lang="en-US" sz="1400" b="1" baseline="0" dirty="0"/>
            <a:t>iFrames can at times be not responsive</a:t>
          </a:r>
          <a:r>
            <a:rPr lang="en-US" sz="1400" baseline="0" dirty="0"/>
            <a:t>, which results in the rendered webpage not being as fluent on a mobile phone or alternate screen sizes</a:t>
          </a:r>
          <a:endParaRPr lang="en-US" sz="1400" dirty="0"/>
        </a:p>
      </dgm:t>
    </dgm:pt>
    <dgm:pt modelId="{D1DDE1FA-E3F7-4843-A444-99FB75A3CB90}" type="parTrans" cxnId="{4E96C5F1-0385-4690-9E30-DFEB4E359FD5}">
      <dgm:prSet/>
      <dgm:spPr/>
      <dgm:t>
        <a:bodyPr/>
        <a:lstStyle/>
        <a:p>
          <a:endParaRPr lang="en-US"/>
        </a:p>
      </dgm:t>
    </dgm:pt>
    <dgm:pt modelId="{D8F3D296-872C-416B-A9F6-BC45804EEEB2}" type="sibTrans" cxnId="{4E96C5F1-0385-4690-9E30-DFEB4E359FD5}">
      <dgm:prSet/>
      <dgm:spPr/>
      <dgm:t>
        <a:bodyPr/>
        <a:lstStyle/>
        <a:p>
          <a:endParaRPr lang="en-US"/>
        </a:p>
      </dgm:t>
    </dgm:pt>
    <dgm:pt modelId="{7179542F-4577-44AD-A9A8-39AC82B64207}">
      <dgm:prSet custT="1"/>
      <dgm:spPr/>
      <dgm:t>
        <a:bodyPr/>
        <a:lstStyle/>
        <a:p>
          <a:pPr>
            <a:buFont typeface="Arial" panose="020B0604020202020204" pitchFamily="34" charset="0"/>
            <a:buChar char="•"/>
          </a:pPr>
          <a:r>
            <a:rPr lang="en-US" sz="1400" b="1" baseline="0" dirty="0"/>
            <a:t>Add-ins are limited to the permissions that the add-in was granted at install time</a:t>
          </a:r>
          <a:r>
            <a:rPr lang="en-US" sz="1400" baseline="0" dirty="0"/>
            <a:t>, which can make add-ins a safer option for scenarios where an admin acquires an add-in from a third party, and it also allows Microsoft to have a Store from where you can download add-ins</a:t>
          </a:r>
          <a:endParaRPr lang="en-US" sz="1400" dirty="0"/>
        </a:p>
      </dgm:t>
    </dgm:pt>
    <dgm:pt modelId="{96DFDBAA-77B0-481A-817C-1FB48829EF35}" type="parTrans" cxnId="{75B8A00C-E3B2-497D-AE96-5E49A47A4A5D}">
      <dgm:prSet/>
      <dgm:spPr/>
      <dgm:t>
        <a:bodyPr/>
        <a:lstStyle/>
        <a:p>
          <a:endParaRPr lang="en-US"/>
        </a:p>
      </dgm:t>
    </dgm:pt>
    <dgm:pt modelId="{3EFCEDFF-715F-4713-B611-5DCB35660421}" type="sibTrans" cxnId="{75B8A00C-E3B2-497D-AE96-5E49A47A4A5D}">
      <dgm:prSet/>
      <dgm:spPr/>
      <dgm:t>
        <a:bodyPr/>
        <a:lstStyle/>
        <a:p>
          <a:endParaRPr lang="en-US"/>
        </a:p>
      </dgm:t>
    </dgm:pt>
    <dgm:pt modelId="{DDC9B990-E0BC-42F1-B0B7-D13E90300AE3}" type="pres">
      <dgm:prSet presAssocID="{C120306B-D132-486A-A1A8-8B44D29FB1D9}" presName="linearFlow" presStyleCnt="0">
        <dgm:presLayoutVars>
          <dgm:dir/>
          <dgm:animLvl val="lvl"/>
          <dgm:resizeHandles/>
        </dgm:presLayoutVars>
      </dgm:prSet>
      <dgm:spPr/>
    </dgm:pt>
    <dgm:pt modelId="{B3BE3AB5-9CB9-4DC4-836F-BEF5075001F4}" type="pres">
      <dgm:prSet presAssocID="{30692348-F396-48CA-BC76-30B0E344A727}" presName="compositeNode" presStyleCnt="0">
        <dgm:presLayoutVars>
          <dgm:bulletEnabled val="1"/>
        </dgm:presLayoutVars>
      </dgm:prSet>
      <dgm:spPr/>
    </dgm:pt>
    <dgm:pt modelId="{E78F3248-CF79-43BC-A5A1-60272B18DE04}" type="pres">
      <dgm:prSet presAssocID="{30692348-F396-48CA-BC76-30B0E344A727}" presName="imag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grammer female with solid fill"/>
        </a:ext>
      </dgm:extLst>
    </dgm:pt>
    <dgm:pt modelId="{40E44640-D14E-414B-9B0E-E731405A0F13}" type="pres">
      <dgm:prSet presAssocID="{30692348-F396-48CA-BC76-30B0E344A727}" presName="childNode" presStyleLbl="node1" presStyleIdx="0" presStyleCnt="2">
        <dgm:presLayoutVars>
          <dgm:bulletEnabled val="1"/>
        </dgm:presLayoutVars>
      </dgm:prSet>
      <dgm:spPr/>
    </dgm:pt>
    <dgm:pt modelId="{D50C8551-8B5D-4744-B41B-30A6559C1C1C}" type="pres">
      <dgm:prSet presAssocID="{30692348-F396-48CA-BC76-30B0E344A727}" presName="parentNode" presStyleLbl="revTx" presStyleIdx="0" presStyleCnt="2">
        <dgm:presLayoutVars>
          <dgm:chMax val="0"/>
          <dgm:bulletEnabled val="1"/>
        </dgm:presLayoutVars>
      </dgm:prSet>
      <dgm:spPr/>
    </dgm:pt>
    <dgm:pt modelId="{9453D4EF-875C-4A4F-BDFD-12D7CE4E8AFB}" type="pres">
      <dgm:prSet presAssocID="{04798029-F62B-4805-B114-4970AB5A2C4D}" presName="sibTrans" presStyleCnt="0"/>
      <dgm:spPr/>
    </dgm:pt>
    <dgm:pt modelId="{BB22C04C-5115-459B-A8F4-2CCBB7E7A2A4}" type="pres">
      <dgm:prSet presAssocID="{6E2F26E8-CAB0-487E-8BA2-ECC43DAE1D5E}" presName="compositeNode" presStyleCnt="0">
        <dgm:presLayoutVars>
          <dgm:bulletEnabled val="1"/>
        </dgm:presLayoutVars>
      </dgm:prSet>
      <dgm:spPr/>
    </dgm:pt>
    <dgm:pt modelId="{D49F6978-D0D1-4A5E-B7FD-EE1E4E349DAF}" type="pres">
      <dgm:prSet presAssocID="{6E2F26E8-CAB0-487E-8BA2-ECC43DAE1D5E}" presName="image"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grammer male with solid fill"/>
        </a:ext>
      </dgm:extLst>
    </dgm:pt>
    <dgm:pt modelId="{04BDE53F-1D47-461F-A0F0-B17714BB5CEA}" type="pres">
      <dgm:prSet presAssocID="{6E2F26E8-CAB0-487E-8BA2-ECC43DAE1D5E}" presName="childNode" presStyleLbl="node1" presStyleIdx="1" presStyleCnt="2">
        <dgm:presLayoutVars>
          <dgm:bulletEnabled val="1"/>
        </dgm:presLayoutVars>
      </dgm:prSet>
      <dgm:spPr/>
    </dgm:pt>
    <dgm:pt modelId="{1D1F18BE-BACA-49DF-A6DE-A6C633D4B04A}" type="pres">
      <dgm:prSet presAssocID="{6E2F26E8-CAB0-487E-8BA2-ECC43DAE1D5E}" presName="parentNode" presStyleLbl="revTx" presStyleIdx="1" presStyleCnt="2">
        <dgm:presLayoutVars>
          <dgm:chMax val="0"/>
          <dgm:bulletEnabled val="1"/>
        </dgm:presLayoutVars>
      </dgm:prSet>
      <dgm:spPr/>
    </dgm:pt>
  </dgm:ptLst>
  <dgm:cxnLst>
    <dgm:cxn modelId="{D3508804-9DBE-4588-BDDC-0CB65052604E}" srcId="{30692348-F396-48CA-BC76-30B0E344A727}" destId="{F7374C32-4F7F-438A-8488-D77C12A37858}" srcOrd="1" destOrd="0" parTransId="{BDA74E52-6971-4716-9E37-77FEDAA22565}" sibTransId="{CD00307C-CD27-4DAC-9A58-F495850DC979}"/>
    <dgm:cxn modelId="{75B8A00C-E3B2-497D-AE96-5E49A47A4A5D}" srcId="{6E2F26E8-CAB0-487E-8BA2-ECC43DAE1D5E}" destId="{7179542F-4577-44AD-A9A8-39AC82B64207}" srcOrd="3" destOrd="0" parTransId="{96DFDBAA-77B0-481A-817C-1FB48829EF35}" sibTransId="{3EFCEDFF-715F-4713-B611-5DCB35660421}"/>
    <dgm:cxn modelId="{2138200D-AE16-4558-88A7-C5CD90814E17}" type="presOf" srcId="{F3EC0A83-C2BB-4718-8550-D7D2AE29955F}" destId="{40E44640-D14E-414B-9B0E-E731405A0F13}" srcOrd="0" destOrd="2" presId="urn:microsoft.com/office/officeart/2005/8/layout/hList2"/>
    <dgm:cxn modelId="{4F97002A-3A1C-4130-9B89-7A76F8DFC0C7}" srcId="{6E2F26E8-CAB0-487E-8BA2-ECC43DAE1D5E}" destId="{E89744EB-9A8A-48DE-850E-B4B4885F7893}" srcOrd="0" destOrd="0" parTransId="{8826966C-C49C-41E9-A7D7-637E03BDB0E9}" sibTransId="{8D96E263-F9AB-42A2-B821-26BDFE2B23B1}"/>
    <dgm:cxn modelId="{7D7E5339-A157-4621-8099-8F2BD23F1A5C}" type="presOf" srcId="{F9A7EF2D-6BA3-44A6-8633-80ABEF4C67CD}" destId="{04BDE53F-1D47-461F-A0F0-B17714BB5CEA}" srcOrd="0" destOrd="2" presId="urn:microsoft.com/office/officeart/2005/8/layout/hList2"/>
    <dgm:cxn modelId="{F8341468-0B54-4F5B-8487-1C996CAF8B64}" type="presOf" srcId="{42537D1D-F387-4F87-A212-7EC4353C2D91}" destId="{40E44640-D14E-414B-9B0E-E731405A0F13}" srcOrd="0" destOrd="0" presId="urn:microsoft.com/office/officeart/2005/8/layout/hList2"/>
    <dgm:cxn modelId="{1A98F048-5524-469F-A51F-CFC6906648FE}" type="presOf" srcId="{F7374C32-4F7F-438A-8488-D77C12A37858}" destId="{40E44640-D14E-414B-9B0E-E731405A0F13}" srcOrd="0" destOrd="1" presId="urn:microsoft.com/office/officeart/2005/8/layout/hList2"/>
    <dgm:cxn modelId="{29FEC56B-6D61-4906-83E0-D0E03CC9FC87}" srcId="{30692348-F396-48CA-BC76-30B0E344A727}" destId="{42537D1D-F387-4F87-A212-7EC4353C2D91}" srcOrd="0" destOrd="0" parTransId="{60D5EFE4-786F-438F-8D35-27D7A045E3D3}" sibTransId="{2CA9175B-B715-45F9-A9E4-CD7E4A71C520}"/>
    <dgm:cxn modelId="{9CF8E651-7E8E-4309-8059-805869DB467A}" srcId="{C120306B-D132-486A-A1A8-8B44D29FB1D9}" destId="{6E2F26E8-CAB0-487E-8BA2-ECC43DAE1D5E}" srcOrd="1" destOrd="0" parTransId="{3232953F-760C-4F79-8E59-C69A8CA511F6}" sibTransId="{264A7EA8-812C-48CB-885A-CFBECFC4DD2C}"/>
    <dgm:cxn modelId="{66ED1A89-4062-491F-8B5F-13FBAFB5E535}" type="presOf" srcId="{7179542F-4577-44AD-A9A8-39AC82B64207}" destId="{04BDE53F-1D47-461F-A0F0-B17714BB5CEA}" srcOrd="0" destOrd="3" presId="urn:microsoft.com/office/officeart/2005/8/layout/hList2"/>
    <dgm:cxn modelId="{C4859A95-81A3-4F0E-A89D-8EC61132631F}" type="presOf" srcId="{E89744EB-9A8A-48DE-850E-B4B4885F7893}" destId="{04BDE53F-1D47-461F-A0F0-B17714BB5CEA}" srcOrd="0" destOrd="0" presId="urn:microsoft.com/office/officeart/2005/8/layout/hList2"/>
    <dgm:cxn modelId="{2A72AFA0-2019-4ADA-A53F-B39819D3AA3F}" srcId="{C120306B-D132-486A-A1A8-8B44D29FB1D9}" destId="{30692348-F396-48CA-BC76-30B0E344A727}" srcOrd="0" destOrd="0" parTransId="{3E35D1F3-BD83-4105-BD99-9CC0B2A6F6F0}" sibTransId="{04798029-F62B-4805-B114-4970AB5A2C4D}"/>
    <dgm:cxn modelId="{81A010A6-D59D-4771-A067-E993689EBE11}" type="presOf" srcId="{C120306B-D132-486A-A1A8-8B44D29FB1D9}" destId="{DDC9B990-E0BC-42F1-B0B7-D13E90300AE3}" srcOrd="0" destOrd="0" presId="urn:microsoft.com/office/officeart/2005/8/layout/hList2"/>
    <dgm:cxn modelId="{49A50AAD-4EF7-4759-A63B-C9FB7D034EE5}" type="presOf" srcId="{30692348-F396-48CA-BC76-30B0E344A727}" destId="{D50C8551-8B5D-4744-B41B-30A6559C1C1C}" srcOrd="0" destOrd="0" presId="urn:microsoft.com/office/officeart/2005/8/layout/hList2"/>
    <dgm:cxn modelId="{735E3DD1-2CAB-4197-ADB1-D5C9283519EC}" type="presOf" srcId="{2618D239-BF6A-43BA-9FE0-783BD97DCDB1}" destId="{04BDE53F-1D47-461F-A0F0-B17714BB5CEA}" srcOrd="0" destOrd="1" presId="urn:microsoft.com/office/officeart/2005/8/layout/hList2"/>
    <dgm:cxn modelId="{378048D1-1295-46E5-A3C0-724635339535}" type="presOf" srcId="{6E2F26E8-CAB0-487E-8BA2-ECC43DAE1D5E}" destId="{1D1F18BE-BACA-49DF-A6DE-A6C633D4B04A}" srcOrd="0" destOrd="0" presId="urn:microsoft.com/office/officeart/2005/8/layout/hList2"/>
    <dgm:cxn modelId="{F8C6E4D3-F2A9-4671-892D-DF81E9C0FC04}" srcId="{30692348-F396-48CA-BC76-30B0E344A727}" destId="{F3EC0A83-C2BB-4718-8550-D7D2AE29955F}" srcOrd="2" destOrd="0" parTransId="{0C92648B-574D-4331-B607-E89E9C7F53A3}" sibTransId="{72CE3D8A-5EB7-4D6D-9312-9A4F350CD505}"/>
    <dgm:cxn modelId="{976C50E8-D3B6-4C34-B64C-AD0BD2FE2CD9}" srcId="{6E2F26E8-CAB0-487E-8BA2-ECC43DAE1D5E}" destId="{2618D239-BF6A-43BA-9FE0-783BD97DCDB1}" srcOrd="1" destOrd="0" parTransId="{56F1756E-9060-459B-AE28-66C73072D00B}" sibTransId="{302C3C18-F9DE-4BD3-B87E-347789ADD9EF}"/>
    <dgm:cxn modelId="{4E96C5F1-0385-4690-9E30-DFEB4E359FD5}" srcId="{6E2F26E8-CAB0-487E-8BA2-ECC43DAE1D5E}" destId="{F9A7EF2D-6BA3-44A6-8633-80ABEF4C67CD}" srcOrd="2" destOrd="0" parTransId="{D1DDE1FA-E3F7-4843-A444-99FB75A3CB90}" sibTransId="{D8F3D296-872C-416B-A9F6-BC45804EEEB2}"/>
    <dgm:cxn modelId="{1E2288E5-739A-40ED-AF18-2DC7EA208FD2}" type="presParOf" srcId="{DDC9B990-E0BC-42F1-B0B7-D13E90300AE3}" destId="{B3BE3AB5-9CB9-4DC4-836F-BEF5075001F4}" srcOrd="0" destOrd="0" presId="urn:microsoft.com/office/officeart/2005/8/layout/hList2"/>
    <dgm:cxn modelId="{5532F65E-5F33-4135-AE08-BB1C679E302F}" type="presParOf" srcId="{B3BE3AB5-9CB9-4DC4-836F-BEF5075001F4}" destId="{E78F3248-CF79-43BC-A5A1-60272B18DE04}" srcOrd="0" destOrd="0" presId="urn:microsoft.com/office/officeart/2005/8/layout/hList2"/>
    <dgm:cxn modelId="{BA415C5F-7663-437A-A2F8-AC994ABE65F2}" type="presParOf" srcId="{B3BE3AB5-9CB9-4DC4-836F-BEF5075001F4}" destId="{40E44640-D14E-414B-9B0E-E731405A0F13}" srcOrd="1" destOrd="0" presId="urn:microsoft.com/office/officeart/2005/8/layout/hList2"/>
    <dgm:cxn modelId="{6A3DD3EC-9F1F-49A8-B548-AE86E2367365}" type="presParOf" srcId="{B3BE3AB5-9CB9-4DC4-836F-BEF5075001F4}" destId="{D50C8551-8B5D-4744-B41B-30A6559C1C1C}" srcOrd="2" destOrd="0" presId="urn:microsoft.com/office/officeart/2005/8/layout/hList2"/>
    <dgm:cxn modelId="{9A50C1F7-78DE-4FA1-90B3-920605F34D8A}" type="presParOf" srcId="{DDC9B990-E0BC-42F1-B0B7-D13E90300AE3}" destId="{9453D4EF-875C-4A4F-BDFD-12D7CE4E8AFB}" srcOrd="1" destOrd="0" presId="urn:microsoft.com/office/officeart/2005/8/layout/hList2"/>
    <dgm:cxn modelId="{C91F423C-6B7A-4EE0-BD8A-CD815F5AE1B4}" type="presParOf" srcId="{DDC9B990-E0BC-42F1-B0B7-D13E90300AE3}" destId="{BB22C04C-5115-459B-A8F4-2CCBB7E7A2A4}" srcOrd="2" destOrd="0" presId="urn:microsoft.com/office/officeart/2005/8/layout/hList2"/>
    <dgm:cxn modelId="{9852113C-5A94-46F1-A4FB-538AABEBEE40}" type="presParOf" srcId="{BB22C04C-5115-459B-A8F4-2CCBB7E7A2A4}" destId="{D49F6978-D0D1-4A5E-B7FD-EE1E4E349DAF}" srcOrd="0" destOrd="0" presId="urn:microsoft.com/office/officeart/2005/8/layout/hList2"/>
    <dgm:cxn modelId="{CEF4B972-B70D-4291-BA6A-DFF681C372A1}" type="presParOf" srcId="{BB22C04C-5115-459B-A8F4-2CCBB7E7A2A4}" destId="{04BDE53F-1D47-461F-A0F0-B17714BB5CEA}" srcOrd="1" destOrd="0" presId="urn:microsoft.com/office/officeart/2005/8/layout/hList2"/>
    <dgm:cxn modelId="{4BD34B44-FA67-4684-8CD9-DAC3F13C4537}" type="presParOf" srcId="{BB22C04C-5115-459B-A8F4-2CCBB7E7A2A4}" destId="{1D1F18BE-BACA-49DF-A6DE-A6C633D4B04A}"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2FEF3D-DEBF-476A-9652-E363EB518D6B}"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EE122E3E-2ADF-47FA-90A5-2D2B6A442109}">
      <dgm:prSet/>
      <dgm:spPr/>
      <dgm:t>
        <a:bodyPr/>
        <a:lstStyle/>
        <a:p>
          <a:pPr>
            <a:defRPr b="1"/>
          </a:pPr>
          <a:r>
            <a:rPr lang="nb-NO"/>
            <a:t>With Tenant wide App Catalog</a:t>
          </a:r>
          <a:endParaRPr lang="en-US"/>
        </a:p>
      </dgm:t>
    </dgm:pt>
    <dgm:pt modelId="{EB13D281-D836-422C-97B2-738ED52C6033}" type="parTrans" cxnId="{4BA4D5B3-82B2-40A4-A4E1-3B17ABD9406D}">
      <dgm:prSet/>
      <dgm:spPr/>
      <dgm:t>
        <a:bodyPr/>
        <a:lstStyle/>
        <a:p>
          <a:endParaRPr lang="en-US"/>
        </a:p>
      </dgm:t>
    </dgm:pt>
    <dgm:pt modelId="{F5FD7D72-B6E4-4DC8-8DB2-D75224A0576C}" type="sibTrans" cxnId="{4BA4D5B3-82B2-40A4-A4E1-3B17ABD9406D}">
      <dgm:prSet/>
      <dgm:spPr/>
      <dgm:t>
        <a:bodyPr/>
        <a:lstStyle/>
        <a:p>
          <a:endParaRPr lang="en-US"/>
        </a:p>
      </dgm:t>
    </dgm:pt>
    <dgm:pt modelId="{247E6041-DE7F-49C8-8C2F-BFB78783AAB1}">
      <dgm:prSet/>
      <dgm:spPr/>
      <dgm:t>
        <a:bodyPr/>
        <a:lstStyle/>
        <a:p>
          <a:r>
            <a:rPr lang="nb-NO"/>
            <a:t>All</a:t>
          </a:r>
          <a:r>
            <a:rPr lang="en-US"/>
            <a:t> add-ins and SharePoint Framework solutions had to be managed centrally ideally by SharePoint Online Administrators.</a:t>
          </a:r>
        </a:p>
      </dgm:t>
    </dgm:pt>
    <dgm:pt modelId="{D67B099E-009E-439A-8AC4-3373787F06D3}" type="parTrans" cxnId="{154FB1D6-D75E-443E-A818-84588B228B61}">
      <dgm:prSet/>
      <dgm:spPr/>
      <dgm:t>
        <a:bodyPr/>
        <a:lstStyle/>
        <a:p>
          <a:endParaRPr lang="en-US"/>
        </a:p>
      </dgm:t>
    </dgm:pt>
    <dgm:pt modelId="{E4E0917F-B535-48AB-9E09-B1728FAC9481}" type="sibTrans" cxnId="{154FB1D6-D75E-443E-A818-84588B228B61}">
      <dgm:prSet/>
      <dgm:spPr/>
      <dgm:t>
        <a:bodyPr/>
        <a:lstStyle/>
        <a:p>
          <a:endParaRPr lang="en-US"/>
        </a:p>
      </dgm:t>
    </dgm:pt>
    <dgm:pt modelId="{4F60D344-FC69-40EA-9A78-A7F5F0FEA8BD}">
      <dgm:prSet/>
      <dgm:spPr/>
      <dgm:t>
        <a:bodyPr/>
        <a:lstStyle/>
        <a:p>
          <a:r>
            <a:rPr lang="en-US"/>
            <a:t>Any deployed package is visible on all site collections. </a:t>
          </a:r>
        </a:p>
      </dgm:t>
    </dgm:pt>
    <dgm:pt modelId="{8CEC1C54-7632-4991-80AF-62B5077D6E29}" type="parTrans" cxnId="{1FDE843C-2287-4D8D-B80D-EE9EA0DED729}">
      <dgm:prSet/>
      <dgm:spPr/>
      <dgm:t>
        <a:bodyPr/>
        <a:lstStyle/>
        <a:p>
          <a:endParaRPr lang="en-US"/>
        </a:p>
      </dgm:t>
    </dgm:pt>
    <dgm:pt modelId="{7FF04E46-4145-4C58-9E6F-303DF8D11412}" type="sibTrans" cxnId="{1FDE843C-2287-4D8D-B80D-EE9EA0DED729}">
      <dgm:prSet/>
      <dgm:spPr/>
      <dgm:t>
        <a:bodyPr/>
        <a:lstStyle/>
        <a:p>
          <a:endParaRPr lang="en-US"/>
        </a:p>
      </dgm:t>
    </dgm:pt>
    <dgm:pt modelId="{54A53EA2-9A2C-47CB-8CF8-E1A46ABF27D1}">
      <dgm:prSet/>
      <dgm:spPr/>
      <dgm:t>
        <a:bodyPr/>
        <a:lstStyle/>
        <a:p>
          <a:pPr>
            <a:defRPr b="1"/>
          </a:pPr>
          <a:r>
            <a:rPr lang="en-US"/>
            <a:t>With Site Collection App Catalog</a:t>
          </a:r>
        </a:p>
      </dgm:t>
    </dgm:pt>
    <dgm:pt modelId="{B5B4E437-881D-4712-992D-AE3551830FAE}" type="parTrans" cxnId="{CB1AF398-66D8-459C-98B4-10216D15CCE4}">
      <dgm:prSet/>
      <dgm:spPr/>
      <dgm:t>
        <a:bodyPr/>
        <a:lstStyle/>
        <a:p>
          <a:endParaRPr lang="en-US"/>
        </a:p>
      </dgm:t>
    </dgm:pt>
    <dgm:pt modelId="{E43ABB84-EE01-46F2-AE02-437F64A14C83}" type="sibTrans" cxnId="{CB1AF398-66D8-459C-98B4-10216D15CCE4}">
      <dgm:prSet/>
      <dgm:spPr/>
      <dgm:t>
        <a:bodyPr/>
        <a:lstStyle/>
        <a:p>
          <a:endParaRPr lang="en-US"/>
        </a:p>
      </dgm:t>
    </dgm:pt>
    <dgm:pt modelId="{4EA44EEE-C2FD-4184-84FB-2A45E03A41E7}">
      <dgm:prSet/>
      <dgm:spPr/>
      <dgm:t>
        <a:bodyPr/>
        <a:lstStyle/>
        <a:p>
          <a:r>
            <a:rPr lang="en-US"/>
            <a:t>Tenant administrators can decentralize the management of customizations to the specific sites. </a:t>
          </a:r>
        </a:p>
      </dgm:t>
    </dgm:pt>
    <dgm:pt modelId="{FCA751A2-3079-4B93-9497-9A590698909E}" type="parTrans" cxnId="{A5C714A9-E426-4772-A6C2-2225D2234E80}">
      <dgm:prSet/>
      <dgm:spPr/>
      <dgm:t>
        <a:bodyPr/>
        <a:lstStyle/>
        <a:p>
          <a:endParaRPr lang="en-US"/>
        </a:p>
      </dgm:t>
    </dgm:pt>
    <dgm:pt modelId="{C54D9779-294E-46AD-91D2-92F88D28934A}" type="sibTrans" cxnId="{A5C714A9-E426-4772-A6C2-2225D2234E80}">
      <dgm:prSet/>
      <dgm:spPr/>
      <dgm:t>
        <a:bodyPr/>
        <a:lstStyle/>
        <a:p>
          <a:endParaRPr lang="en-US"/>
        </a:p>
      </dgm:t>
    </dgm:pt>
    <dgm:pt modelId="{F80A486E-9AB2-41E9-8D27-2CF092631A14}">
      <dgm:prSet/>
      <dgm:spPr/>
      <dgm:t>
        <a:bodyPr/>
        <a:lstStyle/>
        <a:p>
          <a:r>
            <a:rPr lang="en-US"/>
            <a:t>Once enabled, site collection administrators can deploy SharePoint add-ins and SharePoint Framework solutions that will be available only in that particular site collection.</a:t>
          </a:r>
        </a:p>
      </dgm:t>
    </dgm:pt>
    <dgm:pt modelId="{9B565D9F-D475-4974-9ABC-3C6B0A313C70}" type="parTrans" cxnId="{AEAFE275-56F0-430B-AA12-16271EF064D3}">
      <dgm:prSet/>
      <dgm:spPr/>
      <dgm:t>
        <a:bodyPr/>
        <a:lstStyle/>
        <a:p>
          <a:endParaRPr lang="en-US"/>
        </a:p>
      </dgm:t>
    </dgm:pt>
    <dgm:pt modelId="{9E9161E4-15BF-4627-B111-FEFB178B4845}" type="sibTrans" cxnId="{AEAFE275-56F0-430B-AA12-16271EF064D3}">
      <dgm:prSet/>
      <dgm:spPr/>
      <dgm:t>
        <a:bodyPr/>
        <a:lstStyle/>
        <a:p>
          <a:endParaRPr lang="en-US"/>
        </a:p>
      </dgm:t>
    </dgm:pt>
    <dgm:pt modelId="{C8F260E4-A1D3-490F-B46A-C4D689B794AA}" type="pres">
      <dgm:prSet presAssocID="{C22FEF3D-DEBF-476A-9652-E363EB518D6B}" presName="root" presStyleCnt="0">
        <dgm:presLayoutVars>
          <dgm:dir/>
          <dgm:resizeHandles val="exact"/>
        </dgm:presLayoutVars>
      </dgm:prSet>
      <dgm:spPr/>
    </dgm:pt>
    <dgm:pt modelId="{A4BD3A95-A149-4810-B110-9CB7B064AAA9}" type="pres">
      <dgm:prSet presAssocID="{EE122E3E-2ADF-47FA-90A5-2D2B6A442109}" presName="compNode" presStyleCnt="0"/>
      <dgm:spPr/>
    </dgm:pt>
    <dgm:pt modelId="{862D410D-A1F4-4200-A317-A8DDA90DE98C}" type="pres">
      <dgm:prSet presAssocID="{EE122E3E-2ADF-47FA-90A5-2D2B6A4421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F9B08B62-0FC7-4E05-9C03-5B5A203AD025}" type="pres">
      <dgm:prSet presAssocID="{EE122E3E-2ADF-47FA-90A5-2D2B6A442109}" presName="iconSpace" presStyleCnt="0"/>
      <dgm:spPr/>
    </dgm:pt>
    <dgm:pt modelId="{4E4E88BF-EE9E-4AAB-BFE1-4DB23D56D78B}" type="pres">
      <dgm:prSet presAssocID="{EE122E3E-2ADF-47FA-90A5-2D2B6A442109}" presName="parTx" presStyleLbl="revTx" presStyleIdx="0" presStyleCnt="4">
        <dgm:presLayoutVars>
          <dgm:chMax val="0"/>
          <dgm:chPref val="0"/>
        </dgm:presLayoutVars>
      </dgm:prSet>
      <dgm:spPr/>
    </dgm:pt>
    <dgm:pt modelId="{326ED3BE-CD98-4513-B05C-8F2D2043945F}" type="pres">
      <dgm:prSet presAssocID="{EE122E3E-2ADF-47FA-90A5-2D2B6A442109}" presName="txSpace" presStyleCnt="0"/>
      <dgm:spPr/>
    </dgm:pt>
    <dgm:pt modelId="{7772D5A9-5638-455B-92C4-F4B05DCBD5EE}" type="pres">
      <dgm:prSet presAssocID="{EE122E3E-2ADF-47FA-90A5-2D2B6A442109}" presName="desTx" presStyleLbl="revTx" presStyleIdx="1" presStyleCnt="4">
        <dgm:presLayoutVars/>
      </dgm:prSet>
      <dgm:spPr/>
    </dgm:pt>
    <dgm:pt modelId="{362571F4-7549-4871-BDAE-7F7EBD83F849}" type="pres">
      <dgm:prSet presAssocID="{F5FD7D72-B6E4-4DC8-8DB2-D75224A0576C}" presName="sibTrans" presStyleCnt="0"/>
      <dgm:spPr/>
    </dgm:pt>
    <dgm:pt modelId="{2FC0685F-460D-4842-95F6-2ABF374C96D4}" type="pres">
      <dgm:prSet presAssocID="{54A53EA2-9A2C-47CB-8CF8-E1A46ABF27D1}" presName="compNode" presStyleCnt="0"/>
      <dgm:spPr/>
    </dgm:pt>
    <dgm:pt modelId="{032FFE05-B184-4665-A315-374A0540B6C3}" type="pres">
      <dgm:prSet presAssocID="{54A53EA2-9A2C-47CB-8CF8-E1A46ABF27D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3CC2B3A-D101-4BC2-8CE7-E61BA963A17B}" type="pres">
      <dgm:prSet presAssocID="{54A53EA2-9A2C-47CB-8CF8-E1A46ABF27D1}" presName="iconSpace" presStyleCnt="0"/>
      <dgm:spPr/>
    </dgm:pt>
    <dgm:pt modelId="{87D40D88-8BAD-4D7C-88E6-1370C895F7F8}" type="pres">
      <dgm:prSet presAssocID="{54A53EA2-9A2C-47CB-8CF8-E1A46ABF27D1}" presName="parTx" presStyleLbl="revTx" presStyleIdx="2" presStyleCnt="4">
        <dgm:presLayoutVars>
          <dgm:chMax val="0"/>
          <dgm:chPref val="0"/>
        </dgm:presLayoutVars>
      </dgm:prSet>
      <dgm:spPr/>
    </dgm:pt>
    <dgm:pt modelId="{518D8755-B9B6-41B9-8942-494A607DA8F0}" type="pres">
      <dgm:prSet presAssocID="{54A53EA2-9A2C-47CB-8CF8-E1A46ABF27D1}" presName="txSpace" presStyleCnt="0"/>
      <dgm:spPr/>
    </dgm:pt>
    <dgm:pt modelId="{33343DA5-C5F2-4ABE-9E6E-66F91F315BA2}" type="pres">
      <dgm:prSet presAssocID="{54A53EA2-9A2C-47CB-8CF8-E1A46ABF27D1}" presName="desTx" presStyleLbl="revTx" presStyleIdx="3" presStyleCnt="4">
        <dgm:presLayoutVars/>
      </dgm:prSet>
      <dgm:spPr/>
    </dgm:pt>
  </dgm:ptLst>
  <dgm:cxnLst>
    <dgm:cxn modelId="{064F1407-58C3-4C7C-AA6C-CD2F47C7D01B}" type="presOf" srcId="{F80A486E-9AB2-41E9-8D27-2CF092631A14}" destId="{33343DA5-C5F2-4ABE-9E6E-66F91F315BA2}" srcOrd="0" destOrd="1" presId="urn:microsoft.com/office/officeart/2018/5/layout/CenteredIconLabelDescriptionList"/>
    <dgm:cxn modelId="{74BEBB09-7B83-47FA-9B7C-260C378EEC78}" type="presOf" srcId="{C22FEF3D-DEBF-476A-9652-E363EB518D6B}" destId="{C8F260E4-A1D3-490F-B46A-C4D689B794AA}" srcOrd="0" destOrd="0" presId="urn:microsoft.com/office/officeart/2018/5/layout/CenteredIconLabelDescriptionList"/>
    <dgm:cxn modelId="{080FC50C-C2F7-4305-BA04-131D8A074838}" type="presOf" srcId="{EE122E3E-2ADF-47FA-90A5-2D2B6A442109}" destId="{4E4E88BF-EE9E-4AAB-BFE1-4DB23D56D78B}" srcOrd="0" destOrd="0" presId="urn:microsoft.com/office/officeart/2018/5/layout/CenteredIconLabelDescriptionList"/>
    <dgm:cxn modelId="{75BEF43A-7D78-4CB6-92E5-FD5E39E8E0D3}" type="presOf" srcId="{247E6041-DE7F-49C8-8C2F-BFB78783AAB1}" destId="{7772D5A9-5638-455B-92C4-F4B05DCBD5EE}" srcOrd="0" destOrd="0" presId="urn:microsoft.com/office/officeart/2018/5/layout/CenteredIconLabelDescriptionList"/>
    <dgm:cxn modelId="{1FDE843C-2287-4D8D-B80D-EE9EA0DED729}" srcId="{EE122E3E-2ADF-47FA-90A5-2D2B6A442109}" destId="{4F60D344-FC69-40EA-9A78-A7F5F0FEA8BD}" srcOrd="1" destOrd="0" parTransId="{8CEC1C54-7632-4991-80AF-62B5077D6E29}" sibTransId="{7FF04E46-4145-4C58-9E6F-303DF8D11412}"/>
    <dgm:cxn modelId="{5E9C7E69-5AFE-4D70-9FE6-6A256E50B58C}" type="presOf" srcId="{54A53EA2-9A2C-47CB-8CF8-E1A46ABF27D1}" destId="{87D40D88-8BAD-4D7C-88E6-1370C895F7F8}" srcOrd="0" destOrd="0" presId="urn:microsoft.com/office/officeart/2018/5/layout/CenteredIconLabelDescriptionList"/>
    <dgm:cxn modelId="{AEAFE275-56F0-430B-AA12-16271EF064D3}" srcId="{54A53EA2-9A2C-47CB-8CF8-E1A46ABF27D1}" destId="{F80A486E-9AB2-41E9-8D27-2CF092631A14}" srcOrd="1" destOrd="0" parTransId="{9B565D9F-D475-4974-9ABC-3C6B0A313C70}" sibTransId="{9E9161E4-15BF-4627-B111-FEFB178B4845}"/>
    <dgm:cxn modelId="{9673565A-CA6A-4CD8-8316-A86F9FC79FE6}" type="presOf" srcId="{4F60D344-FC69-40EA-9A78-A7F5F0FEA8BD}" destId="{7772D5A9-5638-455B-92C4-F4B05DCBD5EE}" srcOrd="0" destOrd="1" presId="urn:microsoft.com/office/officeart/2018/5/layout/CenteredIconLabelDescriptionList"/>
    <dgm:cxn modelId="{ADB3078B-36DB-4A01-9832-BBFD153035CD}" type="presOf" srcId="{4EA44EEE-C2FD-4184-84FB-2A45E03A41E7}" destId="{33343DA5-C5F2-4ABE-9E6E-66F91F315BA2}" srcOrd="0" destOrd="0" presId="urn:microsoft.com/office/officeart/2018/5/layout/CenteredIconLabelDescriptionList"/>
    <dgm:cxn modelId="{CB1AF398-66D8-459C-98B4-10216D15CCE4}" srcId="{C22FEF3D-DEBF-476A-9652-E363EB518D6B}" destId="{54A53EA2-9A2C-47CB-8CF8-E1A46ABF27D1}" srcOrd="1" destOrd="0" parTransId="{B5B4E437-881D-4712-992D-AE3551830FAE}" sibTransId="{E43ABB84-EE01-46F2-AE02-437F64A14C83}"/>
    <dgm:cxn modelId="{A5C714A9-E426-4772-A6C2-2225D2234E80}" srcId="{54A53EA2-9A2C-47CB-8CF8-E1A46ABF27D1}" destId="{4EA44EEE-C2FD-4184-84FB-2A45E03A41E7}" srcOrd="0" destOrd="0" parTransId="{FCA751A2-3079-4B93-9497-9A590698909E}" sibTransId="{C54D9779-294E-46AD-91D2-92F88D28934A}"/>
    <dgm:cxn modelId="{4BA4D5B3-82B2-40A4-A4E1-3B17ABD9406D}" srcId="{C22FEF3D-DEBF-476A-9652-E363EB518D6B}" destId="{EE122E3E-2ADF-47FA-90A5-2D2B6A442109}" srcOrd="0" destOrd="0" parTransId="{EB13D281-D836-422C-97B2-738ED52C6033}" sibTransId="{F5FD7D72-B6E4-4DC8-8DB2-D75224A0576C}"/>
    <dgm:cxn modelId="{154FB1D6-D75E-443E-A818-84588B228B61}" srcId="{EE122E3E-2ADF-47FA-90A5-2D2B6A442109}" destId="{247E6041-DE7F-49C8-8C2F-BFB78783AAB1}" srcOrd="0" destOrd="0" parTransId="{D67B099E-009E-439A-8AC4-3373787F06D3}" sibTransId="{E4E0917F-B535-48AB-9E09-B1728FAC9481}"/>
    <dgm:cxn modelId="{189EAD31-4729-483F-A7BE-2FDF60D9B9C1}" type="presParOf" srcId="{C8F260E4-A1D3-490F-B46A-C4D689B794AA}" destId="{A4BD3A95-A149-4810-B110-9CB7B064AAA9}" srcOrd="0" destOrd="0" presId="urn:microsoft.com/office/officeart/2018/5/layout/CenteredIconLabelDescriptionList"/>
    <dgm:cxn modelId="{5FA8EFEC-3297-4706-B7E5-CF89542ABEE6}" type="presParOf" srcId="{A4BD3A95-A149-4810-B110-9CB7B064AAA9}" destId="{862D410D-A1F4-4200-A317-A8DDA90DE98C}" srcOrd="0" destOrd="0" presId="urn:microsoft.com/office/officeart/2018/5/layout/CenteredIconLabelDescriptionList"/>
    <dgm:cxn modelId="{7A6DB2A3-B32F-47DE-BB04-0E421BEFCC83}" type="presParOf" srcId="{A4BD3A95-A149-4810-B110-9CB7B064AAA9}" destId="{F9B08B62-0FC7-4E05-9C03-5B5A203AD025}" srcOrd="1" destOrd="0" presId="urn:microsoft.com/office/officeart/2018/5/layout/CenteredIconLabelDescriptionList"/>
    <dgm:cxn modelId="{27A0ECB5-130D-45EF-8160-6EF99F2C96F9}" type="presParOf" srcId="{A4BD3A95-A149-4810-B110-9CB7B064AAA9}" destId="{4E4E88BF-EE9E-4AAB-BFE1-4DB23D56D78B}" srcOrd="2" destOrd="0" presId="urn:microsoft.com/office/officeart/2018/5/layout/CenteredIconLabelDescriptionList"/>
    <dgm:cxn modelId="{4F1FB97B-B656-4EB0-B4C9-15ED500EC40B}" type="presParOf" srcId="{A4BD3A95-A149-4810-B110-9CB7B064AAA9}" destId="{326ED3BE-CD98-4513-B05C-8F2D2043945F}" srcOrd="3" destOrd="0" presId="urn:microsoft.com/office/officeart/2018/5/layout/CenteredIconLabelDescriptionList"/>
    <dgm:cxn modelId="{8ADFF61E-0956-41BC-B2F0-841084139DDC}" type="presParOf" srcId="{A4BD3A95-A149-4810-B110-9CB7B064AAA9}" destId="{7772D5A9-5638-455B-92C4-F4B05DCBD5EE}" srcOrd="4" destOrd="0" presId="urn:microsoft.com/office/officeart/2018/5/layout/CenteredIconLabelDescriptionList"/>
    <dgm:cxn modelId="{FF778AA9-D2CF-49E5-ABDA-A879A2841DDC}" type="presParOf" srcId="{C8F260E4-A1D3-490F-B46A-C4D689B794AA}" destId="{362571F4-7549-4871-BDAE-7F7EBD83F849}" srcOrd="1" destOrd="0" presId="urn:microsoft.com/office/officeart/2018/5/layout/CenteredIconLabelDescriptionList"/>
    <dgm:cxn modelId="{185344A6-AB4B-4D01-BEEC-5660B3240E61}" type="presParOf" srcId="{C8F260E4-A1D3-490F-B46A-C4D689B794AA}" destId="{2FC0685F-460D-4842-95F6-2ABF374C96D4}" srcOrd="2" destOrd="0" presId="urn:microsoft.com/office/officeart/2018/5/layout/CenteredIconLabelDescriptionList"/>
    <dgm:cxn modelId="{67F6CA8F-161F-40C5-8F46-E0B5FEA48155}" type="presParOf" srcId="{2FC0685F-460D-4842-95F6-2ABF374C96D4}" destId="{032FFE05-B184-4665-A315-374A0540B6C3}" srcOrd="0" destOrd="0" presId="urn:microsoft.com/office/officeart/2018/5/layout/CenteredIconLabelDescriptionList"/>
    <dgm:cxn modelId="{7580BA38-34B1-4A1B-81A0-4B5A33A3E865}" type="presParOf" srcId="{2FC0685F-460D-4842-95F6-2ABF374C96D4}" destId="{43CC2B3A-D101-4BC2-8CE7-E61BA963A17B}" srcOrd="1" destOrd="0" presId="urn:microsoft.com/office/officeart/2018/5/layout/CenteredIconLabelDescriptionList"/>
    <dgm:cxn modelId="{56015F6E-439F-4894-9D71-F8209768B653}" type="presParOf" srcId="{2FC0685F-460D-4842-95F6-2ABF374C96D4}" destId="{87D40D88-8BAD-4D7C-88E6-1370C895F7F8}" srcOrd="2" destOrd="0" presId="urn:microsoft.com/office/officeart/2018/5/layout/CenteredIconLabelDescriptionList"/>
    <dgm:cxn modelId="{5E0741FF-6E17-44DD-96CC-F74842119684}" type="presParOf" srcId="{2FC0685F-460D-4842-95F6-2ABF374C96D4}" destId="{518D8755-B9B6-41B9-8942-494A607DA8F0}" srcOrd="3" destOrd="0" presId="urn:microsoft.com/office/officeart/2018/5/layout/CenteredIconLabelDescriptionList"/>
    <dgm:cxn modelId="{76A78E07-2F31-415B-A35E-C0023BD692B5}" type="presParOf" srcId="{2FC0685F-460D-4842-95F6-2ABF374C96D4}" destId="{33343DA5-C5F2-4ABE-9E6E-66F91F315BA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A0A614-0A11-4D40-A1F6-4AE0A32F61C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A9621F5-E380-4E1C-A99A-46CC7E325BF2}">
      <dgm:prSet/>
      <dgm:spPr/>
      <dgm:t>
        <a:bodyPr/>
        <a:lstStyle/>
        <a:p>
          <a:r>
            <a:rPr lang="en-US"/>
            <a:t>Configure and manage site collection App Catalogs using the SharePoint Online Management Shell.</a:t>
          </a:r>
        </a:p>
      </dgm:t>
    </dgm:pt>
    <dgm:pt modelId="{A277D9A4-3F2A-4C40-904D-8BAA10E5845D}" type="parTrans" cxnId="{B86FD46D-527E-48E0-903E-835D57DD54D9}">
      <dgm:prSet/>
      <dgm:spPr/>
      <dgm:t>
        <a:bodyPr/>
        <a:lstStyle/>
        <a:p>
          <a:endParaRPr lang="en-US"/>
        </a:p>
      </dgm:t>
    </dgm:pt>
    <dgm:pt modelId="{A6F9BD4B-2046-4FAD-8BD1-0CB4D5DB6F19}" type="sibTrans" cxnId="{B86FD46D-527E-48E0-903E-835D57DD54D9}">
      <dgm:prSet/>
      <dgm:spPr/>
      <dgm:t>
        <a:bodyPr/>
        <a:lstStyle/>
        <a:p>
          <a:endParaRPr lang="en-US"/>
        </a:p>
      </dgm:t>
    </dgm:pt>
    <dgm:pt modelId="{25AAC2A9-F424-464F-A60A-19D4FE992111}">
      <dgm:prSet/>
      <dgm:spPr/>
      <dgm:t>
        <a:bodyPr/>
        <a:lstStyle/>
        <a:p>
          <a:r>
            <a:rPr lang="nb-NO"/>
            <a:t>You need to have SharePoint Online Administrator Permissions to configure Site Collection App Catalog. </a:t>
          </a:r>
          <a:endParaRPr lang="en-US"/>
        </a:p>
      </dgm:t>
    </dgm:pt>
    <dgm:pt modelId="{00B51215-7C55-41E4-A10A-760D895F25C2}" type="parTrans" cxnId="{77E71034-6409-4CA0-BE20-DCFE04BF44AB}">
      <dgm:prSet/>
      <dgm:spPr/>
      <dgm:t>
        <a:bodyPr/>
        <a:lstStyle/>
        <a:p>
          <a:endParaRPr lang="en-US"/>
        </a:p>
      </dgm:t>
    </dgm:pt>
    <dgm:pt modelId="{C039EFEE-F060-4034-835C-D3BCDBD6E372}" type="sibTrans" cxnId="{77E71034-6409-4CA0-BE20-DCFE04BF44AB}">
      <dgm:prSet/>
      <dgm:spPr/>
      <dgm:t>
        <a:bodyPr/>
        <a:lstStyle/>
        <a:p>
          <a:endParaRPr lang="en-US"/>
        </a:p>
      </dgm:t>
    </dgm:pt>
    <dgm:pt modelId="{61AFE75F-6B14-4957-AFB0-D49009D094AF}">
      <dgm:prSet/>
      <dgm:spPr/>
      <dgm:t>
        <a:bodyPr/>
        <a:lstStyle/>
        <a:p>
          <a:r>
            <a:rPr lang="en-US"/>
            <a:t>To enable a site collection App Catalog use the Add-SPOSiteCollectionAppCatalog cmdlet </a:t>
          </a:r>
        </a:p>
      </dgm:t>
    </dgm:pt>
    <dgm:pt modelId="{CA0C5AEF-2B36-42B1-8BED-24FD98930E8E}" type="parTrans" cxnId="{1564B0FE-A9A2-445D-9859-65727C1CB4EA}">
      <dgm:prSet/>
      <dgm:spPr/>
      <dgm:t>
        <a:bodyPr/>
        <a:lstStyle/>
        <a:p>
          <a:endParaRPr lang="en-US"/>
        </a:p>
      </dgm:t>
    </dgm:pt>
    <dgm:pt modelId="{372E291C-26D9-4DA8-96ED-F788EB9B104B}" type="sibTrans" cxnId="{1564B0FE-A9A2-445D-9859-65727C1CB4EA}">
      <dgm:prSet/>
      <dgm:spPr/>
      <dgm:t>
        <a:bodyPr/>
        <a:lstStyle/>
        <a:p>
          <a:endParaRPr lang="en-US"/>
        </a:p>
      </dgm:t>
    </dgm:pt>
    <dgm:pt modelId="{56AB344F-C446-4BDE-95A0-38003867953D}">
      <dgm:prSet/>
      <dgm:spPr/>
      <dgm:t>
        <a:bodyPr/>
        <a:lstStyle/>
        <a:p>
          <a:r>
            <a:rPr lang="en-US"/>
            <a:t>To disable the site collection App Catalog in your site collection use the Remove-SPOSiteCollectionAppCatalog cmdlet </a:t>
          </a:r>
        </a:p>
      </dgm:t>
    </dgm:pt>
    <dgm:pt modelId="{2942EE89-72B8-4C32-A209-38F86744D77E}" type="parTrans" cxnId="{BA6693E7-630A-4B17-BCAE-E996E46BB5BD}">
      <dgm:prSet/>
      <dgm:spPr/>
      <dgm:t>
        <a:bodyPr/>
        <a:lstStyle/>
        <a:p>
          <a:endParaRPr lang="en-US"/>
        </a:p>
      </dgm:t>
    </dgm:pt>
    <dgm:pt modelId="{591F0A1E-997D-4243-8E76-58F23A8833AE}" type="sibTrans" cxnId="{BA6693E7-630A-4B17-BCAE-E996E46BB5BD}">
      <dgm:prSet/>
      <dgm:spPr/>
      <dgm:t>
        <a:bodyPr/>
        <a:lstStyle/>
        <a:p>
          <a:endParaRPr lang="en-US"/>
        </a:p>
      </dgm:t>
    </dgm:pt>
    <dgm:pt modelId="{EA427B58-74D8-4EB7-B2E6-E3804F7AD9BA}" type="pres">
      <dgm:prSet presAssocID="{7EA0A614-0A11-4D40-A1F6-4AE0A32F61CE}" presName="root" presStyleCnt="0">
        <dgm:presLayoutVars>
          <dgm:dir/>
          <dgm:resizeHandles val="exact"/>
        </dgm:presLayoutVars>
      </dgm:prSet>
      <dgm:spPr/>
    </dgm:pt>
    <dgm:pt modelId="{A46E5FE5-8CF9-476F-934C-AE12FD5C8E1A}" type="pres">
      <dgm:prSet presAssocID="{0A9621F5-E380-4E1C-A99A-46CC7E325BF2}" presName="compNode" presStyleCnt="0"/>
      <dgm:spPr/>
    </dgm:pt>
    <dgm:pt modelId="{D355AB6E-C43A-46FC-AD66-1C9F52841370}" type="pres">
      <dgm:prSet presAssocID="{0A9621F5-E380-4E1C-A99A-46CC7E325BF2}" presName="bgRect" presStyleLbl="bgShp" presStyleIdx="0" presStyleCnt="4"/>
      <dgm:spPr/>
    </dgm:pt>
    <dgm:pt modelId="{757A486D-BDF4-4F95-9042-3B0E6CBF4105}" type="pres">
      <dgm:prSet presAssocID="{0A9621F5-E380-4E1C-A99A-46CC7E325B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80E80B34-5AE5-4072-A9C2-505AB76E1FE8}" type="pres">
      <dgm:prSet presAssocID="{0A9621F5-E380-4E1C-A99A-46CC7E325BF2}" presName="spaceRect" presStyleCnt="0"/>
      <dgm:spPr/>
    </dgm:pt>
    <dgm:pt modelId="{D4BC84F2-1A48-4D73-9C5F-4EFBA4F50152}" type="pres">
      <dgm:prSet presAssocID="{0A9621F5-E380-4E1C-A99A-46CC7E325BF2}" presName="parTx" presStyleLbl="revTx" presStyleIdx="0" presStyleCnt="4">
        <dgm:presLayoutVars>
          <dgm:chMax val="0"/>
          <dgm:chPref val="0"/>
        </dgm:presLayoutVars>
      </dgm:prSet>
      <dgm:spPr/>
    </dgm:pt>
    <dgm:pt modelId="{DE43BC8A-7E14-4198-825E-E4840E095D17}" type="pres">
      <dgm:prSet presAssocID="{A6F9BD4B-2046-4FAD-8BD1-0CB4D5DB6F19}" presName="sibTrans" presStyleCnt="0"/>
      <dgm:spPr/>
    </dgm:pt>
    <dgm:pt modelId="{46C7D336-D5BE-4707-B56F-9C3EFDB46A73}" type="pres">
      <dgm:prSet presAssocID="{25AAC2A9-F424-464F-A60A-19D4FE992111}" presName="compNode" presStyleCnt="0"/>
      <dgm:spPr/>
    </dgm:pt>
    <dgm:pt modelId="{911F36DA-1821-4EF9-A9AF-E836799D6E7A}" type="pres">
      <dgm:prSet presAssocID="{25AAC2A9-F424-464F-A60A-19D4FE992111}" presName="bgRect" presStyleLbl="bgShp" presStyleIdx="1" presStyleCnt="4"/>
      <dgm:spPr/>
    </dgm:pt>
    <dgm:pt modelId="{AED44074-16F8-46B3-9F5B-723A075E17C6}" type="pres">
      <dgm:prSet presAssocID="{25AAC2A9-F424-464F-A60A-19D4FE9921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C7CC58C3-0E6E-475B-957B-97F27EFD5074}" type="pres">
      <dgm:prSet presAssocID="{25AAC2A9-F424-464F-A60A-19D4FE992111}" presName="spaceRect" presStyleCnt="0"/>
      <dgm:spPr/>
    </dgm:pt>
    <dgm:pt modelId="{4E1E6B03-6A4A-4551-8E4F-146EEB8B6836}" type="pres">
      <dgm:prSet presAssocID="{25AAC2A9-F424-464F-A60A-19D4FE992111}" presName="parTx" presStyleLbl="revTx" presStyleIdx="1" presStyleCnt="4">
        <dgm:presLayoutVars>
          <dgm:chMax val="0"/>
          <dgm:chPref val="0"/>
        </dgm:presLayoutVars>
      </dgm:prSet>
      <dgm:spPr/>
    </dgm:pt>
    <dgm:pt modelId="{92C99C5C-08AA-418A-9D67-CC1738475913}" type="pres">
      <dgm:prSet presAssocID="{C039EFEE-F060-4034-835C-D3BCDBD6E372}" presName="sibTrans" presStyleCnt="0"/>
      <dgm:spPr/>
    </dgm:pt>
    <dgm:pt modelId="{2DE9681E-61C1-49C0-BFC4-644D4DEB9DEC}" type="pres">
      <dgm:prSet presAssocID="{61AFE75F-6B14-4957-AFB0-D49009D094AF}" presName="compNode" presStyleCnt="0"/>
      <dgm:spPr/>
    </dgm:pt>
    <dgm:pt modelId="{487A9ECC-1312-4DD8-8C54-1DC8C12DFCBD}" type="pres">
      <dgm:prSet presAssocID="{61AFE75F-6B14-4957-AFB0-D49009D094AF}" presName="bgRect" presStyleLbl="bgShp" presStyleIdx="2" presStyleCnt="4"/>
      <dgm:spPr/>
    </dgm:pt>
    <dgm:pt modelId="{E86F6C52-7BD7-45E5-BB47-A24480F3255E}" type="pres">
      <dgm:prSet presAssocID="{61AFE75F-6B14-4957-AFB0-D49009D094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B7321013-94D3-4640-97E2-6FC958EEE7A3}" type="pres">
      <dgm:prSet presAssocID="{61AFE75F-6B14-4957-AFB0-D49009D094AF}" presName="spaceRect" presStyleCnt="0"/>
      <dgm:spPr/>
    </dgm:pt>
    <dgm:pt modelId="{2E575905-72EC-4A89-9211-0C07E1AFC902}" type="pres">
      <dgm:prSet presAssocID="{61AFE75F-6B14-4957-AFB0-D49009D094AF}" presName="parTx" presStyleLbl="revTx" presStyleIdx="2" presStyleCnt="4">
        <dgm:presLayoutVars>
          <dgm:chMax val="0"/>
          <dgm:chPref val="0"/>
        </dgm:presLayoutVars>
      </dgm:prSet>
      <dgm:spPr/>
    </dgm:pt>
    <dgm:pt modelId="{345C8E83-09E8-4CFE-B8E8-BF82A1B010ED}" type="pres">
      <dgm:prSet presAssocID="{372E291C-26D9-4DA8-96ED-F788EB9B104B}" presName="sibTrans" presStyleCnt="0"/>
      <dgm:spPr/>
    </dgm:pt>
    <dgm:pt modelId="{123C6999-04EC-42B1-A345-3ADD553CB89A}" type="pres">
      <dgm:prSet presAssocID="{56AB344F-C446-4BDE-95A0-38003867953D}" presName="compNode" presStyleCnt="0"/>
      <dgm:spPr/>
    </dgm:pt>
    <dgm:pt modelId="{34002D84-57A4-497A-AEAF-A68DA23AB085}" type="pres">
      <dgm:prSet presAssocID="{56AB344F-C446-4BDE-95A0-38003867953D}" presName="bgRect" presStyleLbl="bgShp" presStyleIdx="3" presStyleCnt="4"/>
      <dgm:spPr/>
    </dgm:pt>
    <dgm:pt modelId="{7D0CF70F-E70A-4CBE-9C33-A33D4C8EF1DE}" type="pres">
      <dgm:prSet presAssocID="{56AB344F-C446-4BDE-95A0-3800386795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E8D5BFBF-BF19-481C-8E72-7DEF1ABFAF8C}" type="pres">
      <dgm:prSet presAssocID="{56AB344F-C446-4BDE-95A0-38003867953D}" presName="spaceRect" presStyleCnt="0"/>
      <dgm:spPr/>
    </dgm:pt>
    <dgm:pt modelId="{E6564A75-E13E-4CD8-9C60-FD5453FE09C1}" type="pres">
      <dgm:prSet presAssocID="{56AB344F-C446-4BDE-95A0-38003867953D}" presName="parTx" presStyleLbl="revTx" presStyleIdx="3" presStyleCnt="4">
        <dgm:presLayoutVars>
          <dgm:chMax val="0"/>
          <dgm:chPref val="0"/>
        </dgm:presLayoutVars>
      </dgm:prSet>
      <dgm:spPr/>
    </dgm:pt>
  </dgm:ptLst>
  <dgm:cxnLst>
    <dgm:cxn modelId="{0571D40A-1527-4B00-BC81-C9F17D74B9E3}" type="presOf" srcId="{0A9621F5-E380-4E1C-A99A-46CC7E325BF2}" destId="{D4BC84F2-1A48-4D73-9C5F-4EFBA4F50152}" srcOrd="0" destOrd="0" presId="urn:microsoft.com/office/officeart/2018/2/layout/IconVerticalSolidList"/>
    <dgm:cxn modelId="{731E1E33-DED5-420D-80CC-26F3267801CD}" type="presOf" srcId="{7EA0A614-0A11-4D40-A1F6-4AE0A32F61CE}" destId="{EA427B58-74D8-4EB7-B2E6-E3804F7AD9BA}" srcOrd="0" destOrd="0" presId="urn:microsoft.com/office/officeart/2018/2/layout/IconVerticalSolidList"/>
    <dgm:cxn modelId="{77E71034-6409-4CA0-BE20-DCFE04BF44AB}" srcId="{7EA0A614-0A11-4D40-A1F6-4AE0A32F61CE}" destId="{25AAC2A9-F424-464F-A60A-19D4FE992111}" srcOrd="1" destOrd="0" parTransId="{00B51215-7C55-41E4-A10A-760D895F25C2}" sibTransId="{C039EFEE-F060-4034-835C-D3BCDBD6E372}"/>
    <dgm:cxn modelId="{B31F9942-53B7-4482-B494-C33F98E04821}" type="presOf" srcId="{61AFE75F-6B14-4957-AFB0-D49009D094AF}" destId="{2E575905-72EC-4A89-9211-0C07E1AFC902}" srcOrd="0" destOrd="0" presId="urn:microsoft.com/office/officeart/2018/2/layout/IconVerticalSolidList"/>
    <dgm:cxn modelId="{B86FD46D-527E-48E0-903E-835D57DD54D9}" srcId="{7EA0A614-0A11-4D40-A1F6-4AE0A32F61CE}" destId="{0A9621F5-E380-4E1C-A99A-46CC7E325BF2}" srcOrd="0" destOrd="0" parTransId="{A277D9A4-3F2A-4C40-904D-8BAA10E5845D}" sibTransId="{A6F9BD4B-2046-4FAD-8BD1-0CB4D5DB6F19}"/>
    <dgm:cxn modelId="{FE973586-FE1D-4435-AACB-A0F711F6B417}" type="presOf" srcId="{56AB344F-C446-4BDE-95A0-38003867953D}" destId="{E6564A75-E13E-4CD8-9C60-FD5453FE09C1}" srcOrd="0" destOrd="0" presId="urn:microsoft.com/office/officeart/2018/2/layout/IconVerticalSolidList"/>
    <dgm:cxn modelId="{24707FC5-EF42-4458-9CA0-634968CB83DC}" type="presOf" srcId="{25AAC2A9-F424-464F-A60A-19D4FE992111}" destId="{4E1E6B03-6A4A-4551-8E4F-146EEB8B6836}" srcOrd="0" destOrd="0" presId="urn:microsoft.com/office/officeart/2018/2/layout/IconVerticalSolidList"/>
    <dgm:cxn modelId="{BA6693E7-630A-4B17-BCAE-E996E46BB5BD}" srcId="{7EA0A614-0A11-4D40-A1F6-4AE0A32F61CE}" destId="{56AB344F-C446-4BDE-95A0-38003867953D}" srcOrd="3" destOrd="0" parTransId="{2942EE89-72B8-4C32-A209-38F86744D77E}" sibTransId="{591F0A1E-997D-4243-8E76-58F23A8833AE}"/>
    <dgm:cxn modelId="{1564B0FE-A9A2-445D-9859-65727C1CB4EA}" srcId="{7EA0A614-0A11-4D40-A1F6-4AE0A32F61CE}" destId="{61AFE75F-6B14-4957-AFB0-D49009D094AF}" srcOrd="2" destOrd="0" parTransId="{CA0C5AEF-2B36-42B1-8BED-24FD98930E8E}" sibTransId="{372E291C-26D9-4DA8-96ED-F788EB9B104B}"/>
    <dgm:cxn modelId="{E9D9A3CF-2B1F-49FE-B58D-2A896A9505E8}" type="presParOf" srcId="{EA427B58-74D8-4EB7-B2E6-E3804F7AD9BA}" destId="{A46E5FE5-8CF9-476F-934C-AE12FD5C8E1A}" srcOrd="0" destOrd="0" presId="urn:microsoft.com/office/officeart/2018/2/layout/IconVerticalSolidList"/>
    <dgm:cxn modelId="{95A6931A-C53A-4402-B83E-81E456DB4E2C}" type="presParOf" srcId="{A46E5FE5-8CF9-476F-934C-AE12FD5C8E1A}" destId="{D355AB6E-C43A-46FC-AD66-1C9F52841370}" srcOrd="0" destOrd="0" presId="urn:microsoft.com/office/officeart/2018/2/layout/IconVerticalSolidList"/>
    <dgm:cxn modelId="{1E098BFB-B09D-4C06-8ACC-785D740E70C1}" type="presParOf" srcId="{A46E5FE5-8CF9-476F-934C-AE12FD5C8E1A}" destId="{757A486D-BDF4-4F95-9042-3B0E6CBF4105}" srcOrd="1" destOrd="0" presId="urn:microsoft.com/office/officeart/2018/2/layout/IconVerticalSolidList"/>
    <dgm:cxn modelId="{96E5A198-4224-437D-8364-0A52ED72BACD}" type="presParOf" srcId="{A46E5FE5-8CF9-476F-934C-AE12FD5C8E1A}" destId="{80E80B34-5AE5-4072-A9C2-505AB76E1FE8}" srcOrd="2" destOrd="0" presId="urn:microsoft.com/office/officeart/2018/2/layout/IconVerticalSolidList"/>
    <dgm:cxn modelId="{72C941F7-C315-4B46-971C-9EA518395202}" type="presParOf" srcId="{A46E5FE5-8CF9-476F-934C-AE12FD5C8E1A}" destId="{D4BC84F2-1A48-4D73-9C5F-4EFBA4F50152}" srcOrd="3" destOrd="0" presId="urn:microsoft.com/office/officeart/2018/2/layout/IconVerticalSolidList"/>
    <dgm:cxn modelId="{2526D8D5-6CD6-46C7-A047-25626FAA52B3}" type="presParOf" srcId="{EA427B58-74D8-4EB7-B2E6-E3804F7AD9BA}" destId="{DE43BC8A-7E14-4198-825E-E4840E095D17}" srcOrd="1" destOrd="0" presId="urn:microsoft.com/office/officeart/2018/2/layout/IconVerticalSolidList"/>
    <dgm:cxn modelId="{F0D71923-7DE3-4F00-B10F-A3B6E35B3C84}" type="presParOf" srcId="{EA427B58-74D8-4EB7-B2E6-E3804F7AD9BA}" destId="{46C7D336-D5BE-4707-B56F-9C3EFDB46A73}" srcOrd="2" destOrd="0" presId="urn:microsoft.com/office/officeart/2018/2/layout/IconVerticalSolidList"/>
    <dgm:cxn modelId="{04BD99BC-C74E-4A0E-9977-B71889061E5C}" type="presParOf" srcId="{46C7D336-D5BE-4707-B56F-9C3EFDB46A73}" destId="{911F36DA-1821-4EF9-A9AF-E836799D6E7A}" srcOrd="0" destOrd="0" presId="urn:microsoft.com/office/officeart/2018/2/layout/IconVerticalSolidList"/>
    <dgm:cxn modelId="{3CAD3F68-04EB-43C8-AB19-001DAD186424}" type="presParOf" srcId="{46C7D336-D5BE-4707-B56F-9C3EFDB46A73}" destId="{AED44074-16F8-46B3-9F5B-723A075E17C6}" srcOrd="1" destOrd="0" presId="urn:microsoft.com/office/officeart/2018/2/layout/IconVerticalSolidList"/>
    <dgm:cxn modelId="{4B878BC9-2966-4D93-9FC5-359DCCD7598B}" type="presParOf" srcId="{46C7D336-D5BE-4707-B56F-9C3EFDB46A73}" destId="{C7CC58C3-0E6E-475B-957B-97F27EFD5074}" srcOrd="2" destOrd="0" presId="urn:microsoft.com/office/officeart/2018/2/layout/IconVerticalSolidList"/>
    <dgm:cxn modelId="{EF875288-FF8C-429C-B627-3B40DF743868}" type="presParOf" srcId="{46C7D336-D5BE-4707-B56F-9C3EFDB46A73}" destId="{4E1E6B03-6A4A-4551-8E4F-146EEB8B6836}" srcOrd="3" destOrd="0" presId="urn:microsoft.com/office/officeart/2018/2/layout/IconVerticalSolidList"/>
    <dgm:cxn modelId="{2CA1B850-F5E4-4827-9BBE-2808C6D5B848}" type="presParOf" srcId="{EA427B58-74D8-4EB7-B2E6-E3804F7AD9BA}" destId="{92C99C5C-08AA-418A-9D67-CC1738475913}" srcOrd="3" destOrd="0" presId="urn:microsoft.com/office/officeart/2018/2/layout/IconVerticalSolidList"/>
    <dgm:cxn modelId="{C5A73507-0589-4AA9-86F9-2EAD01CF1D5F}" type="presParOf" srcId="{EA427B58-74D8-4EB7-B2E6-E3804F7AD9BA}" destId="{2DE9681E-61C1-49C0-BFC4-644D4DEB9DEC}" srcOrd="4" destOrd="0" presId="urn:microsoft.com/office/officeart/2018/2/layout/IconVerticalSolidList"/>
    <dgm:cxn modelId="{15A82DBC-6AF7-4A41-9BA0-E65C65BE70AD}" type="presParOf" srcId="{2DE9681E-61C1-49C0-BFC4-644D4DEB9DEC}" destId="{487A9ECC-1312-4DD8-8C54-1DC8C12DFCBD}" srcOrd="0" destOrd="0" presId="urn:microsoft.com/office/officeart/2018/2/layout/IconVerticalSolidList"/>
    <dgm:cxn modelId="{D5B1D71D-F1AE-4380-A1AB-9B4899A33BEF}" type="presParOf" srcId="{2DE9681E-61C1-49C0-BFC4-644D4DEB9DEC}" destId="{E86F6C52-7BD7-45E5-BB47-A24480F3255E}" srcOrd="1" destOrd="0" presId="urn:microsoft.com/office/officeart/2018/2/layout/IconVerticalSolidList"/>
    <dgm:cxn modelId="{319A2CDC-8CC1-461E-B2CC-8417CF4A704B}" type="presParOf" srcId="{2DE9681E-61C1-49C0-BFC4-644D4DEB9DEC}" destId="{B7321013-94D3-4640-97E2-6FC958EEE7A3}" srcOrd="2" destOrd="0" presId="urn:microsoft.com/office/officeart/2018/2/layout/IconVerticalSolidList"/>
    <dgm:cxn modelId="{A57CA8F6-5327-4E51-A4A1-52C82436BAA9}" type="presParOf" srcId="{2DE9681E-61C1-49C0-BFC4-644D4DEB9DEC}" destId="{2E575905-72EC-4A89-9211-0C07E1AFC902}" srcOrd="3" destOrd="0" presId="urn:microsoft.com/office/officeart/2018/2/layout/IconVerticalSolidList"/>
    <dgm:cxn modelId="{B44E58E8-C422-406A-BD9D-EDDCCD6BB664}" type="presParOf" srcId="{EA427B58-74D8-4EB7-B2E6-E3804F7AD9BA}" destId="{345C8E83-09E8-4CFE-B8E8-BF82A1B010ED}" srcOrd="5" destOrd="0" presId="urn:microsoft.com/office/officeart/2018/2/layout/IconVerticalSolidList"/>
    <dgm:cxn modelId="{8F19DEC0-44C6-45F3-9263-CE72D8ABEF8A}" type="presParOf" srcId="{EA427B58-74D8-4EB7-B2E6-E3804F7AD9BA}" destId="{123C6999-04EC-42B1-A345-3ADD553CB89A}" srcOrd="6" destOrd="0" presId="urn:microsoft.com/office/officeart/2018/2/layout/IconVerticalSolidList"/>
    <dgm:cxn modelId="{B170D174-D744-453E-8E04-EF9A880DA3FB}" type="presParOf" srcId="{123C6999-04EC-42B1-A345-3ADD553CB89A}" destId="{34002D84-57A4-497A-AEAF-A68DA23AB085}" srcOrd="0" destOrd="0" presId="urn:microsoft.com/office/officeart/2018/2/layout/IconVerticalSolidList"/>
    <dgm:cxn modelId="{430A8887-1AFF-4106-BE0D-51FBDE83C972}" type="presParOf" srcId="{123C6999-04EC-42B1-A345-3ADD553CB89A}" destId="{7D0CF70F-E70A-4CBE-9C33-A33D4C8EF1DE}" srcOrd="1" destOrd="0" presId="urn:microsoft.com/office/officeart/2018/2/layout/IconVerticalSolidList"/>
    <dgm:cxn modelId="{C220B132-CE14-442D-9BAE-CDD1D42DD1C6}" type="presParOf" srcId="{123C6999-04EC-42B1-A345-3ADD553CB89A}" destId="{E8D5BFBF-BF19-481C-8E72-7DEF1ABFAF8C}" srcOrd="2" destOrd="0" presId="urn:microsoft.com/office/officeart/2018/2/layout/IconVerticalSolidList"/>
    <dgm:cxn modelId="{F9CAF58C-E8A6-4EC5-BB88-5D044FE91D53}" type="presParOf" srcId="{123C6999-04EC-42B1-A345-3ADD553CB89A}" destId="{E6564A75-E13E-4CD8-9C60-FD5453FE09C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6011FC-1EA0-4FAE-9F4C-A59F9CF785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786BE40-09A0-489E-BD17-11DF45BA2765}">
      <dgm:prSet/>
      <dgm:spPr/>
      <dgm:t>
        <a:bodyPr/>
        <a:lstStyle/>
        <a:p>
          <a:pPr algn="ctr"/>
          <a:r>
            <a:rPr lang="en-US" baseline="0" dirty="0">
              <a:latin typeface="+mj-lt"/>
            </a:rPr>
            <a:t>What is the extent to which you want to use add-ins?</a:t>
          </a:r>
          <a:endParaRPr lang="nb-NO" dirty="0">
            <a:latin typeface="+mj-lt"/>
          </a:endParaRPr>
        </a:p>
      </dgm:t>
    </dgm:pt>
    <dgm:pt modelId="{9A8AC2F1-B7C8-4441-B18E-A90E6E5CE0C0}" type="parTrans" cxnId="{B4936186-00D2-4D43-9515-372E03A79605}">
      <dgm:prSet/>
      <dgm:spPr/>
      <dgm:t>
        <a:bodyPr/>
        <a:lstStyle/>
        <a:p>
          <a:endParaRPr lang="en-US"/>
        </a:p>
      </dgm:t>
    </dgm:pt>
    <dgm:pt modelId="{F5DA1CBA-BCAD-4F15-A5D0-57BC5CF66F3F}" type="sibTrans" cxnId="{B4936186-00D2-4D43-9515-372E03A79605}">
      <dgm:prSet/>
      <dgm:spPr/>
      <dgm:t>
        <a:bodyPr/>
        <a:lstStyle/>
        <a:p>
          <a:endParaRPr lang="en-US"/>
        </a:p>
      </dgm:t>
    </dgm:pt>
    <dgm:pt modelId="{42B53A7C-9E14-4CB9-8E1C-A2C27A75D9D9}">
      <dgm:prSet/>
      <dgm:spPr/>
      <dgm:t>
        <a:bodyPr/>
        <a:lstStyle/>
        <a:p>
          <a:pPr algn="ctr"/>
          <a:r>
            <a:rPr lang="en-US" baseline="0" dirty="0">
              <a:latin typeface="+mj-lt"/>
            </a:rPr>
            <a:t>What are the policies for using add-ins with your organization? </a:t>
          </a:r>
          <a:endParaRPr lang="nb-NO" dirty="0">
            <a:latin typeface="+mj-lt"/>
          </a:endParaRPr>
        </a:p>
      </dgm:t>
    </dgm:pt>
    <dgm:pt modelId="{E58FEE3B-65E6-4095-BB90-1E092C6D8721}" type="parTrans" cxnId="{A8531D22-1251-4FAE-854E-FB1A32EC9EF6}">
      <dgm:prSet/>
      <dgm:spPr/>
      <dgm:t>
        <a:bodyPr/>
        <a:lstStyle/>
        <a:p>
          <a:endParaRPr lang="en-US"/>
        </a:p>
      </dgm:t>
    </dgm:pt>
    <dgm:pt modelId="{065270EC-5EFD-48C7-BB99-85E3A4C14E8D}" type="sibTrans" cxnId="{A8531D22-1251-4FAE-854E-FB1A32EC9EF6}">
      <dgm:prSet/>
      <dgm:spPr/>
      <dgm:t>
        <a:bodyPr/>
        <a:lstStyle/>
        <a:p>
          <a:endParaRPr lang="en-US"/>
        </a:p>
      </dgm:t>
    </dgm:pt>
    <dgm:pt modelId="{59295596-142C-4EF4-94B7-6FC9BF21A86F}" type="pres">
      <dgm:prSet presAssocID="{386011FC-1EA0-4FAE-9F4C-A59F9CF78580}" presName="linear" presStyleCnt="0">
        <dgm:presLayoutVars>
          <dgm:animLvl val="lvl"/>
          <dgm:resizeHandles val="exact"/>
        </dgm:presLayoutVars>
      </dgm:prSet>
      <dgm:spPr/>
    </dgm:pt>
    <dgm:pt modelId="{1F8CD2D0-1C21-4B22-A3B5-33D54765B49B}" type="pres">
      <dgm:prSet presAssocID="{9786BE40-09A0-489E-BD17-11DF45BA2765}" presName="parentText" presStyleLbl="node1" presStyleIdx="0" presStyleCnt="2">
        <dgm:presLayoutVars>
          <dgm:chMax val="0"/>
          <dgm:bulletEnabled val="1"/>
        </dgm:presLayoutVars>
      </dgm:prSet>
      <dgm:spPr/>
    </dgm:pt>
    <dgm:pt modelId="{65AFC916-6DC3-4BDF-B6E0-F74A012E488D}" type="pres">
      <dgm:prSet presAssocID="{F5DA1CBA-BCAD-4F15-A5D0-57BC5CF66F3F}" presName="spacer" presStyleCnt="0"/>
      <dgm:spPr/>
    </dgm:pt>
    <dgm:pt modelId="{16A5BEB2-BAB2-46AA-9EB7-20E7CA24CAFD}" type="pres">
      <dgm:prSet presAssocID="{42B53A7C-9E14-4CB9-8E1C-A2C27A75D9D9}" presName="parentText" presStyleLbl="node1" presStyleIdx="1" presStyleCnt="2">
        <dgm:presLayoutVars>
          <dgm:chMax val="0"/>
          <dgm:bulletEnabled val="1"/>
        </dgm:presLayoutVars>
      </dgm:prSet>
      <dgm:spPr/>
    </dgm:pt>
  </dgm:ptLst>
  <dgm:cxnLst>
    <dgm:cxn modelId="{A8531D22-1251-4FAE-854E-FB1A32EC9EF6}" srcId="{386011FC-1EA0-4FAE-9F4C-A59F9CF78580}" destId="{42B53A7C-9E14-4CB9-8E1C-A2C27A75D9D9}" srcOrd="1" destOrd="0" parTransId="{E58FEE3B-65E6-4095-BB90-1E092C6D8721}" sibTransId="{065270EC-5EFD-48C7-BB99-85E3A4C14E8D}"/>
    <dgm:cxn modelId="{FA171D23-471D-4936-B8D9-46FEECA4BEDF}" type="presOf" srcId="{9786BE40-09A0-489E-BD17-11DF45BA2765}" destId="{1F8CD2D0-1C21-4B22-A3B5-33D54765B49B}" srcOrd="0" destOrd="0" presId="urn:microsoft.com/office/officeart/2005/8/layout/vList2"/>
    <dgm:cxn modelId="{FE6AF52A-3984-4562-9FBB-5FFC2DEBADBD}" type="presOf" srcId="{42B53A7C-9E14-4CB9-8E1C-A2C27A75D9D9}" destId="{16A5BEB2-BAB2-46AA-9EB7-20E7CA24CAFD}" srcOrd="0" destOrd="0" presId="urn:microsoft.com/office/officeart/2005/8/layout/vList2"/>
    <dgm:cxn modelId="{C4FA9776-A5C3-4762-98B2-2BC3C6668844}" type="presOf" srcId="{386011FC-1EA0-4FAE-9F4C-A59F9CF78580}" destId="{59295596-142C-4EF4-94B7-6FC9BF21A86F}" srcOrd="0" destOrd="0" presId="urn:microsoft.com/office/officeart/2005/8/layout/vList2"/>
    <dgm:cxn modelId="{B4936186-00D2-4D43-9515-372E03A79605}" srcId="{386011FC-1EA0-4FAE-9F4C-A59F9CF78580}" destId="{9786BE40-09A0-489E-BD17-11DF45BA2765}" srcOrd="0" destOrd="0" parTransId="{9A8AC2F1-B7C8-4441-B18E-A90E6E5CE0C0}" sibTransId="{F5DA1CBA-BCAD-4F15-A5D0-57BC5CF66F3F}"/>
    <dgm:cxn modelId="{F145CA4E-7881-4F78-8344-C1290B007857}" type="presParOf" srcId="{59295596-142C-4EF4-94B7-6FC9BF21A86F}" destId="{1F8CD2D0-1C21-4B22-A3B5-33D54765B49B}" srcOrd="0" destOrd="0" presId="urn:microsoft.com/office/officeart/2005/8/layout/vList2"/>
    <dgm:cxn modelId="{1C32C0F2-0C53-47A9-A476-BD1EB7121E05}" type="presParOf" srcId="{59295596-142C-4EF4-94B7-6FC9BF21A86F}" destId="{65AFC916-6DC3-4BDF-B6E0-F74A012E488D}" srcOrd="1" destOrd="0" presId="urn:microsoft.com/office/officeart/2005/8/layout/vList2"/>
    <dgm:cxn modelId="{BB7AD0BA-06C8-4996-81FA-AF2391ABBE0E}" type="presParOf" srcId="{59295596-142C-4EF4-94B7-6FC9BF21A86F}" destId="{16A5BEB2-BAB2-46AA-9EB7-20E7CA24CAF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3003F0-0270-4D34-B5D7-7FD730B69C6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F43382B9-910A-4069-A908-E7712D46F349}">
      <dgm:prSet custT="1"/>
      <dgm:spPr/>
      <dgm:t>
        <a:bodyPr/>
        <a:lstStyle/>
        <a:p>
          <a:r>
            <a:rPr lang="en-US" sz="1800" dirty="0"/>
            <a:t>As a SharePoint Online administrator, what is one of the first things to do to manage SharePoint Framework solutions and Add-ins? </a:t>
          </a:r>
          <a:endParaRPr lang="nb-NO" sz="1800" dirty="0"/>
        </a:p>
      </dgm:t>
    </dgm:pt>
    <dgm:pt modelId="{4CF2C3EA-5788-486A-8486-4AE2F56697FD}" type="parTrans" cxnId="{FA934223-CE7A-4B44-931E-4836DD75E552}">
      <dgm:prSet/>
      <dgm:spPr/>
      <dgm:t>
        <a:bodyPr/>
        <a:lstStyle/>
        <a:p>
          <a:endParaRPr lang="en-US" sz="1800"/>
        </a:p>
      </dgm:t>
    </dgm:pt>
    <dgm:pt modelId="{675ABA86-5575-4480-80D9-2981B0078E4A}" type="sibTrans" cxnId="{FA934223-CE7A-4B44-931E-4836DD75E552}">
      <dgm:prSet/>
      <dgm:spPr/>
      <dgm:t>
        <a:bodyPr/>
        <a:lstStyle/>
        <a:p>
          <a:endParaRPr lang="en-US" sz="1800"/>
        </a:p>
      </dgm:t>
    </dgm:pt>
    <dgm:pt modelId="{635DE61D-AB13-4F84-BA9D-92396E158966}">
      <dgm:prSet custT="1"/>
      <dgm:spPr/>
      <dgm:t>
        <a:bodyPr/>
        <a:lstStyle/>
        <a:p>
          <a:r>
            <a:rPr lang="en-US" sz="1800" dirty="0"/>
            <a:t>By default, where will SPFx web part assets will be stored and served from?</a:t>
          </a:r>
          <a:endParaRPr lang="nb-NO" sz="1800" dirty="0"/>
        </a:p>
      </dgm:t>
    </dgm:pt>
    <dgm:pt modelId="{487BEDE6-1715-4B92-9F0D-AF317E0D9D0B}" type="parTrans" cxnId="{5C70A9FF-8D85-4E41-87A1-92AC9A91624D}">
      <dgm:prSet/>
      <dgm:spPr/>
      <dgm:t>
        <a:bodyPr/>
        <a:lstStyle/>
        <a:p>
          <a:endParaRPr lang="en-US" sz="1800"/>
        </a:p>
      </dgm:t>
    </dgm:pt>
    <dgm:pt modelId="{72D3047A-5095-4BE2-BAAE-94C6CE9160C3}" type="sibTrans" cxnId="{5C70A9FF-8D85-4E41-87A1-92AC9A91624D}">
      <dgm:prSet/>
      <dgm:spPr/>
      <dgm:t>
        <a:bodyPr/>
        <a:lstStyle/>
        <a:p>
          <a:endParaRPr lang="en-US" sz="1800"/>
        </a:p>
      </dgm:t>
    </dgm:pt>
    <dgm:pt modelId="{C02C83C2-C2F9-4635-B992-7094E6C59A81}">
      <dgm:prSet custT="1"/>
      <dgm:spPr/>
      <dgm:t>
        <a:bodyPr/>
        <a:lstStyle/>
        <a:p>
          <a:r>
            <a:rPr lang="en-US" sz="1800" dirty="0"/>
            <a:t>Provision an App Catalog for your tenant</a:t>
          </a:r>
          <a:endParaRPr lang="nb-NO" sz="1800" dirty="0"/>
        </a:p>
      </dgm:t>
    </dgm:pt>
    <dgm:pt modelId="{5E72391B-2E00-4420-91A2-8EF60CD209DF}" type="parTrans" cxnId="{EF03832F-757C-4772-8F82-449BC4E0A971}">
      <dgm:prSet/>
      <dgm:spPr/>
      <dgm:t>
        <a:bodyPr/>
        <a:lstStyle/>
        <a:p>
          <a:endParaRPr lang="en-US" sz="1800"/>
        </a:p>
      </dgm:t>
    </dgm:pt>
    <dgm:pt modelId="{CD56EE14-DFE1-4577-A669-C8BD731B59D8}" type="sibTrans" cxnId="{EF03832F-757C-4772-8F82-449BC4E0A971}">
      <dgm:prSet/>
      <dgm:spPr/>
      <dgm:t>
        <a:bodyPr/>
        <a:lstStyle/>
        <a:p>
          <a:endParaRPr lang="en-US" sz="1800"/>
        </a:p>
      </dgm:t>
    </dgm:pt>
    <dgm:pt modelId="{F39B00A0-372B-4EF3-BEC6-EA5192DA1F49}">
      <dgm:prSet custT="1"/>
      <dgm:spPr/>
      <dgm:t>
        <a:bodyPr/>
        <a:lstStyle/>
        <a:p>
          <a:r>
            <a:rPr lang="en-US" sz="1800" dirty="0"/>
            <a:t>Each web part’s assets are stored </a:t>
          </a:r>
          <a:r>
            <a:rPr lang="en-US" sz="1800"/>
            <a:t>in, and served from, </a:t>
          </a:r>
          <a:r>
            <a:rPr lang="en-US" sz="1800" dirty="0"/>
            <a:t>their own folder within the /</a:t>
          </a:r>
          <a:r>
            <a:rPr lang="en-US" sz="1800" dirty="0" err="1"/>
            <a:t>ClientSideAssets</a:t>
          </a:r>
          <a:r>
            <a:rPr lang="en-US" sz="1800" dirty="0"/>
            <a:t> library of the App Catalog site</a:t>
          </a:r>
          <a:endParaRPr lang="nb-NO" sz="1800" dirty="0"/>
        </a:p>
      </dgm:t>
    </dgm:pt>
    <dgm:pt modelId="{5848BA54-5A9F-476E-92AC-DC80E871B8D6}" type="parTrans" cxnId="{D55F418D-4B34-4543-9574-383AE8F779A7}">
      <dgm:prSet/>
      <dgm:spPr/>
      <dgm:t>
        <a:bodyPr/>
        <a:lstStyle/>
        <a:p>
          <a:endParaRPr lang="en-US" sz="1800"/>
        </a:p>
      </dgm:t>
    </dgm:pt>
    <dgm:pt modelId="{C537383F-B019-4E2D-94CD-28156A21E338}" type="sibTrans" cxnId="{D55F418D-4B34-4543-9574-383AE8F779A7}">
      <dgm:prSet/>
      <dgm:spPr/>
      <dgm:t>
        <a:bodyPr/>
        <a:lstStyle/>
        <a:p>
          <a:endParaRPr lang="en-US" sz="1800"/>
        </a:p>
      </dgm:t>
    </dgm:pt>
    <dgm:pt modelId="{B70E1BDE-564A-4398-85DE-11012A5B2CAA}">
      <dgm:prSet custT="1"/>
      <dgm:spPr/>
      <dgm:t>
        <a:bodyPr/>
        <a:lstStyle/>
        <a:p>
          <a:r>
            <a:rPr lang="en-US" sz="1800" dirty="0"/>
            <a:t>What is the recommended development model for SharePoint user interface extensibility?</a:t>
          </a:r>
          <a:endParaRPr lang="nb-NO" sz="1800" dirty="0"/>
        </a:p>
      </dgm:t>
    </dgm:pt>
    <dgm:pt modelId="{E354518B-1610-423C-9980-C15A6EE91AD1}" type="parTrans" cxnId="{E78EB9B4-0C91-4CFA-A3E9-99FBFBFB2E02}">
      <dgm:prSet/>
      <dgm:spPr/>
      <dgm:t>
        <a:bodyPr/>
        <a:lstStyle/>
        <a:p>
          <a:endParaRPr lang="en-SE" sz="1800"/>
        </a:p>
      </dgm:t>
    </dgm:pt>
    <dgm:pt modelId="{07D9EA68-0280-430A-A332-E8A0332B640A}" type="sibTrans" cxnId="{E78EB9B4-0C91-4CFA-A3E9-99FBFBFB2E02}">
      <dgm:prSet/>
      <dgm:spPr/>
      <dgm:t>
        <a:bodyPr/>
        <a:lstStyle/>
        <a:p>
          <a:endParaRPr lang="en-SE" sz="1800"/>
        </a:p>
      </dgm:t>
    </dgm:pt>
    <dgm:pt modelId="{2207AA03-F5F9-4B77-880A-E73215849486}">
      <dgm:prSet custT="1"/>
      <dgm:spPr/>
      <dgm:t>
        <a:bodyPr/>
        <a:lstStyle/>
        <a:p>
          <a:r>
            <a:rPr lang="en-US" sz="1800" dirty="0"/>
            <a:t>SharePoint Framework</a:t>
          </a:r>
          <a:endParaRPr lang="nb-NO" sz="1800" dirty="0"/>
        </a:p>
      </dgm:t>
    </dgm:pt>
    <dgm:pt modelId="{8029F382-FB66-4619-8C2E-C1A19D5A1359}" type="parTrans" cxnId="{711F6081-14BC-4E70-A055-2A8DC977A28E}">
      <dgm:prSet/>
      <dgm:spPr/>
      <dgm:t>
        <a:bodyPr/>
        <a:lstStyle/>
        <a:p>
          <a:endParaRPr lang="en-SE" sz="1800"/>
        </a:p>
      </dgm:t>
    </dgm:pt>
    <dgm:pt modelId="{E4FF7B88-04C2-46C1-8F46-B3AF07EF0780}" type="sibTrans" cxnId="{711F6081-14BC-4E70-A055-2A8DC977A28E}">
      <dgm:prSet/>
      <dgm:spPr/>
      <dgm:t>
        <a:bodyPr/>
        <a:lstStyle/>
        <a:p>
          <a:endParaRPr lang="en-SE" sz="1800"/>
        </a:p>
      </dgm:t>
    </dgm:pt>
    <dgm:pt modelId="{D977FCCB-1B2C-4530-B228-C1B82CA3605E}" type="pres">
      <dgm:prSet presAssocID="{7D3003F0-0270-4D34-B5D7-7FD730B69C60}" presName="linear" presStyleCnt="0">
        <dgm:presLayoutVars>
          <dgm:dir/>
          <dgm:animLvl val="lvl"/>
          <dgm:resizeHandles val="exact"/>
        </dgm:presLayoutVars>
      </dgm:prSet>
      <dgm:spPr/>
    </dgm:pt>
    <dgm:pt modelId="{87E6E26E-7BF8-4EB3-AFDB-FAFD8DE0A5D6}" type="pres">
      <dgm:prSet presAssocID="{F43382B9-910A-4069-A908-E7712D46F349}" presName="parentLin" presStyleCnt="0"/>
      <dgm:spPr/>
    </dgm:pt>
    <dgm:pt modelId="{0DD88C78-BE9D-4526-A67D-EF3ABF18D7C4}" type="pres">
      <dgm:prSet presAssocID="{F43382B9-910A-4069-A908-E7712D46F349}" presName="parentLeftMargin" presStyleLbl="node1" presStyleIdx="0" presStyleCnt="3"/>
      <dgm:spPr/>
    </dgm:pt>
    <dgm:pt modelId="{10C39266-082E-4CE7-BBD5-2BF288CFFC56}" type="pres">
      <dgm:prSet presAssocID="{F43382B9-910A-4069-A908-E7712D46F349}" presName="parentText" presStyleLbl="node1" presStyleIdx="0" presStyleCnt="3">
        <dgm:presLayoutVars>
          <dgm:chMax val="0"/>
          <dgm:bulletEnabled val="1"/>
        </dgm:presLayoutVars>
      </dgm:prSet>
      <dgm:spPr/>
    </dgm:pt>
    <dgm:pt modelId="{D1A1D35C-F8CD-40FB-8658-D434B4A1C530}" type="pres">
      <dgm:prSet presAssocID="{F43382B9-910A-4069-A908-E7712D46F349}" presName="negativeSpace" presStyleCnt="0"/>
      <dgm:spPr/>
    </dgm:pt>
    <dgm:pt modelId="{F06B0580-4E2C-48A4-A992-32B767576B8C}" type="pres">
      <dgm:prSet presAssocID="{F43382B9-910A-4069-A908-E7712D46F349}" presName="childText" presStyleLbl="conFgAcc1" presStyleIdx="0" presStyleCnt="3">
        <dgm:presLayoutVars>
          <dgm:bulletEnabled val="1"/>
        </dgm:presLayoutVars>
      </dgm:prSet>
      <dgm:spPr/>
    </dgm:pt>
    <dgm:pt modelId="{6E8940A6-E01B-40E4-B3CB-45B0B547CC5C}" type="pres">
      <dgm:prSet presAssocID="{675ABA86-5575-4480-80D9-2981B0078E4A}" presName="spaceBetweenRectangles" presStyleCnt="0"/>
      <dgm:spPr/>
    </dgm:pt>
    <dgm:pt modelId="{32ED8193-9497-4A7B-A6C7-93493B7EE2D5}" type="pres">
      <dgm:prSet presAssocID="{635DE61D-AB13-4F84-BA9D-92396E158966}" presName="parentLin" presStyleCnt="0"/>
      <dgm:spPr/>
    </dgm:pt>
    <dgm:pt modelId="{970E4C03-2381-4D1E-A0DB-90CAA3878238}" type="pres">
      <dgm:prSet presAssocID="{635DE61D-AB13-4F84-BA9D-92396E158966}" presName="parentLeftMargin" presStyleLbl="node1" presStyleIdx="0" presStyleCnt="3"/>
      <dgm:spPr/>
    </dgm:pt>
    <dgm:pt modelId="{E9F4324F-A866-4AF2-8299-387E3D7E4B13}" type="pres">
      <dgm:prSet presAssocID="{635DE61D-AB13-4F84-BA9D-92396E158966}" presName="parentText" presStyleLbl="node1" presStyleIdx="1" presStyleCnt="3">
        <dgm:presLayoutVars>
          <dgm:chMax val="0"/>
          <dgm:bulletEnabled val="1"/>
        </dgm:presLayoutVars>
      </dgm:prSet>
      <dgm:spPr/>
    </dgm:pt>
    <dgm:pt modelId="{8FAB48ED-2565-4143-AB50-ACBD73C37CCA}" type="pres">
      <dgm:prSet presAssocID="{635DE61D-AB13-4F84-BA9D-92396E158966}" presName="negativeSpace" presStyleCnt="0"/>
      <dgm:spPr/>
    </dgm:pt>
    <dgm:pt modelId="{BFDCE2EA-77BD-44B5-9506-C8AFBAA90A58}" type="pres">
      <dgm:prSet presAssocID="{635DE61D-AB13-4F84-BA9D-92396E158966}" presName="childText" presStyleLbl="conFgAcc1" presStyleIdx="1" presStyleCnt="3">
        <dgm:presLayoutVars>
          <dgm:bulletEnabled val="1"/>
        </dgm:presLayoutVars>
      </dgm:prSet>
      <dgm:spPr/>
    </dgm:pt>
    <dgm:pt modelId="{313C25B6-6EB5-493C-A4EE-E44E71AA7B1B}" type="pres">
      <dgm:prSet presAssocID="{72D3047A-5095-4BE2-BAAE-94C6CE9160C3}" presName="spaceBetweenRectangles" presStyleCnt="0"/>
      <dgm:spPr/>
    </dgm:pt>
    <dgm:pt modelId="{C012DBE2-40C3-4332-86DF-4E3B8F78A907}" type="pres">
      <dgm:prSet presAssocID="{B70E1BDE-564A-4398-85DE-11012A5B2CAA}" presName="parentLin" presStyleCnt="0"/>
      <dgm:spPr/>
    </dgm:pt>
    <dgm:pt modelId="{072BA213-E11F-4ED9-962E-32BC976A939D}" type="pres">
      <dgm:prSet presAssocID="{B70E1BDE-564A-4398-85DE-11012A5B2CAA}" presName="parentLeftMargin" presStyleLbl="node1" presStyleIdx="1" presStyleCnt="3"/>
      <dgm:spPr/>
    </dgm:pt>
    <dgm:pt modelId="{E3775BA8-EACC-440C-B508-2369F054FF35}" type="pres">
      <dgm:prSet presAssocID="{B70E1BDE-564A-4398-85DE-11012A5B2CAA}" presName="parentText" presStyleLbl="node1" presStyleIdx="2" presStyleCnt="3">
        <dgm:presLayoutVars>
          <dgm:chMax val="0"/>
          <dgm:bulletEnabled val="1"/>
        </dgm:presLayoutVars>
      </dgm:prSet>
      <dgm:spPr/>
    </dgm:pt>
    <dgm:pt modelId="{91239277-6DD2-48DB-B3A6-4F85ABB88A3E}" type="pres">
      <dgm:prSet presAssocID="{B70E1BDE-564A-4398-85DE-11012A5B2CAA}" presName="negativeSpace" presStyleCnt="0"/>
      <dgm:spPr/>
    </dgm:pt>
    <dgm:pt modelId="{4D8FDDB8-B8FA-41D2-A713-7546ABF9CAFE}" type="pres">
      <dgm:prSet presAssocID="{B70E1BDE-564A-4398-85DE-11012A5B2CAA}" presName="childText" presStyleLbl="conFgAcc1" presStyleIdx="2" presStyleCnt="3">
        <dgm:presLayoutVars>
          <dgm:bulletEnabled val="1"/>
        </dgm:presLayoutVars>
      </dgm:prSet>
      <dgm:spPr/>
    </dgm:pt>
  </dgm:ptLst>
  <dgm:cxnLst>
    <dgm:cxn modelId="{E15E6511-A2F0-4E97-BEED-949A5822356C}" type="presOf" srcId="{B70E1BDE-564A-4398-85DE-11012A5B2CAA}" destId="{E3775BA8-EACC-440C-B508-2369F054FF35}" srcOrd="1" destOrd="0" presId="urn:microsoft.com/office/officeart/2005/8/layout/list1"/>
    <dgm:cxn modelId="{FA934223-CE7A-4B44-931E-4836DD75E552}" srcId="{7D3003F0-0270-4D34-B5D7-7FD730B69C60}" destId="{F43382B9-910A-4069-A908-E7712D46F349}" srcOrd="0" destOrd="0" parTransId="{4CF2C3EA-5788-486A-8486-4AE2F56697FD}" sibTransId="{675ABA86-5575-4480-80D9-2981B0078E4A}"/>
    <dgm:cxn modelId="{E999BB28-9342-486F-AFEC-760922B069E5}" type="presOf" srcId="{635DE61D-AB13-4F84-BA9D-92396E158966}" destId="{970E4C03-2381-4D1E-A0DB-90CAA3878238}" srcOrd="0" destOrd="0" presId="urn:microsoft.com/office/officeart/2005/8/layout/list1"/>
    <dgm:cxn modelId="{E0477529-D0E0-4F92-BA61-2D04A8C5BC90}" type="presOf" srcId="{635DE61D-AB13-4F84-BA9D-92396E158966}" destId="{E9F4324F-A866-4AF2-8299-387E3D7E4B13}" srcOrd="1" destOrd="0" presId="urn:microsoft.com/office/officeart/2005/8/layout/list1"/>
    <dgm:cxn modelId="{EF03832F-757C-4772-8F82-449BC4E0A971}" srcId="{F43382B9-910A-4069-A908-E7712D46F349}" destId="{C02C83C2-C2F9-4635-B992-7094E6C59A81}" srcOrd="0" destOrd="0" parTransId="{5E72391B-2E00-4420-91A2-8EF60CD209DF}" sibTransId="{CD56EE14-DFE1-4577-A669-C8BD731B59D8}"/>
    <dgm:cxn modelId="{D07EFB3E-82A5-4140-A06B-45486E5EFAEF}" type="presOf" srcId="{F43382B9-910A-4069-A908-E7712D46F349}" destId="{0DD88C78-BE9D-4526-A67D-EF3ABF18D7C4}" srcOrd="0" destOrd="0" presId="urn:microsoft.com/office/officeart/2005/8/layout/list1"/>
    <dgm:cxn modelId="{711F6081-14BC-4E70-A055-2A8DC977A28E}" srcId="{B70E1BDE-564A-4398-85DE-11012A5B2CAA}" destId="{2207AA03-F5F9-4B77-880A-E73215849486}" srcOrd="0" destOrd="0" parTransId="{8029F382-FB66-4619-8C2E-C1A19D5A1359}" sibTransId="{E4FF7B88-04C2-46C1-8F46-B3AF07EF0780}"/>
    <dgm:cxn modelId="{D55F418D-4B34-4543-9574-383AE8F779A7}" srcId="{635DE61D-AB13-4F84-BA9D-92396E158966}" destId="{F39B00A0-372B-4EF3-BEC6-EA5192DA1F49}" srcOrd="0" destOrd="0" parTransId="{5848BA54-5A9F-476E-92AC-DC80E871B8D6}" sibTransId="{C537383F-B019-4E2D-94CD-28156A21E338}"/>
    <dgm:cxn modelId="{E78EB9B4-0C91-4CFA-A3E9-99FBFBFB2E02}" srcId="{7D3003F0-0270-4D34-B5D7-7FD730B69C60}" destId="{B70E1BDE-564A-4398-85DE-11012A5B2CAA}" srcOrd="2" destOrd="0" parTransId="{E354518B-1610-423C-9980-C15A6EE91AD1}" sibTransId="{07D9EA68-0280-430A-A332-E8A0332B640A}"/>
    <dgm:cxn modelId="{C8883FBC-FD65-4FF4-A05C-E8ECAE47F438}" type="presOf" srcId="{C02C83C2-C2F9-4635-B992-7094E6C59A81}" destId="{F06B0580-4E2C-48A4-A992-32B767576B8C}" srcOrd="0" destOrd="0" presId="urn:microsoft.com/office/officeart/2005/8/layout/list1"/>
    <dgm:cxn modelId="{FCEFD3D4-C020-4E7B-B943-213CCF9A2BE3}" type="presOf" srcId="{B70E1BDE-564A-4398-85DE-11012A5B2CAA}" destId="{072BA213-E11F-4ED9-962E-32BC976A939D}" srcOrd="0" destOrd="0" presId="urn:microsoft.com/office/officeart/2005/8/layout/list1"/>
    <dgm:cxn modelId="{4C4641D6-740C-4566-98E9-22CB9DA83ABC}" type="presOf" srcId="{2207AA03-F5F9-4B77-880A-E73215849486}" destId="{4D8FDDB8-B8FA-41D2-A713-7546ABF9CAFE}" srcOrd="0" destOrd="0" presId="urn:microsoft.com/office/officeart/2005/8/layout/list1"/>
    <dgm:cxn modelId="{C1F666DF-3576-46F0-8812-A241262CB0D7}" type="presOf" srcId="{F43382B9-910A-4069-A908-E7712D46F349}" destId="{10C39266-082E-4CE7-BBD5-2BF288CFFC56}" srcOrd="1" destOrd="0" presId="urn:microsoft.com/office/officeart/2005/8/layout/list1"/>
    <dgm:cxn modelId="{049850E5-11DD-4BB5-95AA-E7D5FB70C80D}" type="presOf" srcId="{7D3003F0-0270-4D34-B5D7-7FD730B69C60}" destId="{D977FCCB-1B2C-4530-B228-C1B82CA3605E}" srcOrd="0" destOrd="0" presId="urn:microsoft.com/office/officeart/2005/8/layout/list1"/>
    <dgm:cxn modelId="{6F6017F2-9776-4FC3-A31F-454B81D5B93C}" type="presOf" srcId="{F39B00A0-372B-4EF3-BEC6-EA5192DA1F49}" destId="{BFDCE2EA-77BD-44B5-9506-C8AFBAA90A58}" srcOrd="0" destOrd="0" presId="urn:microsoft.com/office/officeart/2005/8/layout/list1"/>
    <dgm:cxn modelId="{5C70A9FF-8D85-4E41-87A1-92AC9A91624D}" srcId="{7D3003F0-0270-4D34-B5D7-7FD730B69C60}" destId="{635DE61D-AB13-4F84-BA9D-92396E158966}" srcOrd="1" destOrd="0" parTransId="{487BEDE6-1715-4B92-9F0D-AF317E0D9D0B}" sibTransId="{72D3047A-5095-4BE2-BAAE-94C6CE9160C3}"/>
    <dgm:cxn modelId="{D112648F-4D31-4E56-83CC-980E17C95613}" type="presParOf" srcId="{D977FCCB-1B2C-4530-B228-C1B82CA3605E}" destId="{87E6E26E-7BF8-4EB3-AFDB-FAFD8DE0A5D6}" srcOrd="0" destOrd="0" presId="urn:microsoft.com/office/officeart/2005/8/layout/list1"/>
    <dgm:cxn modelId="{FD7C1947-D237-4335-9F32-BDB4CBB70109}" type="presParOf" srcId="{87E6E26E-7BF8-4EB3-AFDB-FAFD8DE0A5D6}" destId="{0DD88C78-BE9D-4526-A67D-EF3ABF18D7C4}" srcOrd="0" destOrd="0" presId="urn:microsoft.com/office/officeart/2005/8/layout/list1"/>
    <dgm:cxn modelId="{6CCA8EFD-F14D-43DE-8F70-8C48172C9D44}" type="presParOf" srcId="{87E6E26E-7BF8-4EB3-AFDB-FAFD8DE0A5D6}" destId="{10C39266-082E-4CE7-BBD5-2BF288CFFC56}" srcOrd="1" destOrd="0" presId="urn:microsoft.com/office/officeart/2005/8/layout/list1"/>
    <dgm:cxn modelId="{550D8846-45B8-4398-A3ED-F27AA94FFA2E}" type="presParOf" srcId="{D977FCCB-1B2C-4530-B228-C1B82CA3605E}" destId="{D1A1D35C-F8CD-40FB-8658-D434B4A1C530}" srcOrd="1" destOrd="0" presId="urn:microsoft.com/office/officeart/2005/8/layout/list1"/>
    <dgm:cxn modelId="{781F511A-8145-4370-9AE1-54E12B98ED64}" type="presParOf" srcId="{D977FCCB-1B2C-4530-B228-C1B82CA3605E}" destId="{F06B0580-4E2C-48A4-A992-32B767576B8C}" srcOrd="2" destOrd="0" presId="urn:microsoft.com/office/officeart/2005/8/layout/list1"/>
    <dgm:cxn modelId="{5D5CCFDC-518E-472D-9053-DBFDED2A534F}" type="presParOf" srcId="{D977FCCB-1B2C-4530-B228-C1B82CA3605E}" destId="{6E8940A6-E01B-40E4-B3CB-45B0B547CC5C}" srcOrd="3" destOrd="0" presId="urn:microsoft.com/office/officeart/2005/8/layout/list1"/>
    <dgm:cxn modelId="{38D1FE74-D1A8-49D2-B9CC-6853724EDCAE}" type="presParOf" srcId="{D977FCCB-1B2C-4530-B228-C1B82CA3605E}" destId="{32ED8193-9497-4A7B-A6C7-93493B7EE2D5}" srcOrd="4" destOrd="0" presId="urn:microsoft.com/office/officeart/2005/8/layout/list1"/>
    <dgm:cxn modelId="{57A51DFD-8590-40A8-BD6D-C770D1E97C70}" type="presParOf" srcId="{32ED8193-9497-4A7B-A6C7-93493B7EE2D5}" destId="{970E4C03-2381-4D1E-A0DB-90CAA3878238}" srcOrd="0" destOrd="0" presId="urn:microsoft.com/office/officeart/2005/8/layout/list1"/>
    <dgm:cxn modelId="{4DD0EE25-F842-4ECA-A621-AA01D8D0B085}" type="presParOf" srcId="{32ED8193-9497-4A7B-A6C7-93493B7EE2D5}" destId="{E9F4324F-A866-4AF2-8299-387E3D7E4B13}" srcOrd="1" destOrd="0" presId="urn:microsoft.com/office/officeart/2005/8/layout/list1"/>
    <dgm:cxn modelId="{DB3D3222-75FD-4220-B68D-B357A291EE91}" type="presParOf" srcId="{D977FCCB-1B2C-4530-B228-C1B82CA3605E}" destId="{8FAB48ED-2565-4143-AB50-ACBD73C37CCA}" srcOrd="5" destOrd="0" presId="urn:microsoft.com/office/officeart/2005/8/layout/list1"/>
    <dgm:cxn modelId="{62E969CB-5ABD-4568-B42F-9758C6E85AE5}" type="presParOf" srcId="{D977FCCB-1B2C-4530-B228-C1B82CA3605E}" destId="{BFDCE2EA-77BD-44B5-9506-C8AFBAA90A58}" srcOrd="6" destOrd="0" presId="urn:microsoft.com/office/officeart/2005/8/layout/list1"/>
    <dgm:cxn modelId="{EA1947AC-E2F7-4BA9-A051-1A234ACE6392}" type="presParOf" srcId="{D977FCCB-1B2C-4530-B228-C1B82CA3605E}" destId="{313C25B6-6EB5-493C-A4EE-E44E71AA7B1B}" srcOrd="7" destOrd="0" presId="urn:microsoft.com/office/officeart/2005/8/layout/list1"/>
    <dgm:cxn modelId="{69EE884A-4B60-4B2E-B594-B78C90CEBC50}" type="presParOf" srcId="{D977FCCB-1B2C-4530-B228-C1B82CA3605E}" destId="{C012DBE2-40C3-4332-86DF-4E3B8F78A907}" srcOrd="8" destOrd="0" presId="urn:microsoft.com/office/officeart/2005/8/layout/list1"/>
    <dgm:cxn modelId="{C62CE65A-E8BD-4FA4-BE06-78D655C71AA4}" type="presParOf" srcId="{C012DBE2-40C3-4332-86DF-4E3B8F78A907}" destId="{072BA213-E11F-4ED9-962E-32BC976A939D}" srcOrd="0" destOrd="0" presId="urn:microsoft.com/office/officeart/2005/8/layout/list1"/>
    <dgm:cxn modelId="{A6FE79E7-8BB1-4A5B-8800-77CB27771AAA}" type="presParOf" srcId="{C012DBE2-40C3-4332-86DF-4E3B8F78A907}" destId="{E3775BA8-EACC-440C-B508-2369F054FF35}" srcOrd="1" destOrd="0" presId="urn:microsoft.com/office/officeart/2005/8/layout/list1"/>
    <dgm:cxn modelId="{4ADDBF07-6321-40D5-BC7F-CBB33124B438}" type="presParOf" srcId="{D977FCCB-1B2C-4530-B228-C1B82CA3605E}" destId="{91239277-6DD2-48DB-B3A6-4F85ABB88A3E}" srcOrd="9" destOrd="0" presId="urn:microsoft.com/office/officeart/2005/8/layout/list1"/>
    <dgm:cxn modelId="{7D9D9938-57AC-4C8F-A3E7-707CCABA1557}" type="presParOf" srcId="{D977FCCB-1B2C-4530-B228-C1B82CA3605E}" destId="{4D8FDDB8-B8FA-41D2-A713-7546ABF9CAF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6D252-DBC0-4550-93C5-FAF01A66FB7D}">
      <dsp:nvSpPr>
        <dsp:cNvPr id="0" name=""/>
        <dsp:cNvSpPr/>
      </dsp:nvSpPr>
      <dsp:spPr>
        <a:xfrm>
          <a:off x="0" y="588"/>
          <a:ext cx="81063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A5399-1167-4B5F-91CC-25EED0173A0A}">
      <dsp:nvSpPr>
        <dsp:cNvPr id="0" name=""/>
        <dsp:cNvSpPr/>
      </dsp:nvSpPr>
      <dsp:spPr>
        <a:xfrm>
          <a:off x="0" y="588"/>
          <a:ext cx="8106345" cy="9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It is a page and web part model that provides full support for client-side SharePoint development and user interface extensibility</a:t>
          </a:r>
          <a:endParaRPr lang="en-US" sz="1800" kern="1200"/>
        </a:p>
      </dsp:txBody>
      <dsp:txXfrm>
        <a:off x="0" y="588"/>
        <a:ext cx="8106345" cy="963694"/>
      </dsp:txXfrm>
    </dsp:sp>
    <dsp:sp modelId="{180F8E8A-CC59-4BD7-AF33-5791A18BDD4B}">
      <dsp:nvSpPr>
        <dsp:cNvPr id="0" name=""/>
        <dsp:cNvSpPr/>
      </dsp:nvSpPr>
      <dsp:spPr>
        <a:xfrm>
          <a:off x="0" y="964283"/>
          <a:ext cx="81063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7881D0-7FFA-4842-88D7-4EB397E61026}">
      <dsp:nvSpPr>
        <dsp:cNvPr id="0" name=""/>
        <dsp:cNvSpPr/>
      </dsp:nvSpPr>
      <dsp:spPr>
        <a:xfrm>
          <a:off x="0" y="964283"/>
          <a:ext cx="8106345" cy="9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It allows for a structured and supported approach to enrich and extend the user interface of SharePoint by using client-side frameworks with initial support for client-side web parts</a:t>
          </a:r>
          <a:endParaRPr lang="en-US" sz="1800" kern="1200"/>
        </a:p>
      </dsp:txBody>
      <dsp:txXfrm>
        <a:off x="0" y="964283"/>
        <a:ext cx="8106345" cy="963694"/>
      </dsp:txXfrm>
    </dsp:sp>
    <dsp:sp modelId="{C011260A-C612-46D3-9C0C-DF7795F884F3}">
      <dsp:nvSpPr>
        <dsp:cNvPr id="0" name=""/>
        <dsp:cNvSpPr/>
      </dsp:nvSpPr>
      <dsp:spPr>
        <a:xfrm>
          <a:off x="0" y="1927977"/>
          <a:ext cx="81063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EE5D4-E5CD-4FF6-BEEC-0DEF781BF7B9}">
      <dsp:nvSpPr>
        <dsp:cNvPr id="0" name=""/>
        <dsp:cNvSpPr/>
      </dsp:nvSpPr>
      <dsp:spPr>
        <a:xfrm>
          <a:off x="0" y="1927977"/>
          <a:ext cx="8106345" cy="9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It is built from the ground-up using a modern web stack that uses TypeScript/JavaScript, HTML, and CSS in which all parts are executed in the end-user's browser</a:t>
          </a:r>
          <a:endParaRPr lang="en-US" sz="1800" kern="1200"/>
        </a:p>
      </dsp:txBody>
      <dsp:txXfrm>
        <a:off x="0" y="1927977"/>
        <a:ext cx="8106345" cy="963694"/>
      </dsp:txXfrm>
    </dsp:sp>
    <dsp:sp modelId="{845FD268-907C-4E7B-ADF1-A227394E8EB6}">
      <dsp:nvSpPr>
        <dsp:cNvPr id="0" name=""/>
        <dsp:cNvSpPr/>
      </dsp:nvSpPr>
      <dsp:spPr>
        <a:xfrm>
          <a:off x="0" y="2891672"/>
          <a:ext cx="81063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0B8FB-6BAA-4A6D-A4BB-71A56AC1B69E}">
      <dsp:nvSpPr>
        <dsp:cNvPr id="0" name=""/>
        <dsp:cNvSpPr/>
      </dsp:nvSpPr>
      <dsp:spPr>
        <a:xfrm>
          <a:off x="0" y="2891672"/>
          <a:ext cx="8106345" cy="9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dirty="0"/>
            <a:t>It is platform-agnostic and works on PC and Mac and is based on open-source technologies such as Node.js, Gulp, Webpack, and Yeoman</a:t>
          </a:r>
          <a:endParaRPr lang="en-US" sz="1800" kern="1200" dirty="0"/>
        </a:p>
      </dsp:txBody>
      <dsp:txXfrm>
        <a:off x="0" y="2891672"/>
        <a:ext cx="8106345" cy="963694"/>
      </dsp:txXfrm>
    </dsp:sp>
    <dsp:sp modelId="{B09B282B-9835-4C0A-A76C-D942C31D2C91}">
      <dsp:nvSpPr>
        <dsp:cNvPr id="0" name=""/>
        <dsp:cNvSpPr/>
      </dsp:nvSpPr>
      <dsp:spPr>
        <a:xfrm>
          <a:off x="0" y="3855366"/>
          <a:ext cx="81063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5CA92-81D8-4221-9327-7AC5C61714E5}">
      <dsp:nvSpPr>
        <dsp:cNvPr id="0" name=""/>
        <dsp:cNvSpPr/>
      </dsp:nvSpPr>
      <dsp:spPr>
        <a:xfrm>
          <a:off x="0" y="3855366"/>
          <a:ext cx="8106345" cy="96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dirty="0"/>
            <a:t>SPFx web parts are executed client-side and can work with data in SharePoint, in Microsoft 365 via the Microsoft Graph, or even by using your own custom Web APIs that  use standard OAuth and REST methods</a:t>
          </a:r>
          <a:endParaRPr lang="en-US" sz="1800" kern="1200" dirty="0"/>
        </a:p>
      </dsp:txBody>
      <dsp:txXfrm>
        <a:off x="0" y="3855366"/>
        <a:ext cx="8106345" cy="963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AA5B5-E150-40B6-8F2B-817351D9B28F}">
      <dsp:nvSpPr>
        <dsp:cNvPr id="0" name=""/>
        <dsp:cNvSpPr/>
      </dsp:nvSpPr>
      <dsp:spPr>
        <a:xfrm>
          <a:off x="0" y="199677"/>
          <a:ext cx="3400226" cy="204013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It runs in the context of the current user and connection in the browser. There are no iFrames for the customization (JavaScript is embedded directly to the page).</a:t>
          </a:r>
        </a:p>
      </dsp:txBody>
      <dsp:txXfrm>
        <a:off x="0" y="199677"/>
        <a:ext cx="3400226" cy="2040136"/>
      </dsp:txXfrm>
    </dsp:sp>
    <dsp:sp modelId="{F257674D-4B88-4D9A-A239-E2689109FD1B}">
      <dsp:nvSpPr>
        <dsp:cNvPr id="0" name=""/>
        <dsp:cNvSpPr/>
      </dsp:nvSpPr>
      <dsp:spPr>
        <a:xfrm>
          <a:off x="3740249" y="199677"/>
          <a:ext cx="3400226" cy="204013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controls are rendered in the normal page DOM and the controls are responsive and accessible by nature</a:t>
          </a:r>
        </a:p>
      </dsp:txBody>
      <dsp:txXfrm>
        <a:off x="3740249" y="199677"/>
        <a:ext cx="3400226" cy="2040136"/>
      </dsp:txXfrm>
    </dsp:sp>
    <dsp:sp modelId="{55D463A7-5181-4229-96DD-083F4DA56AA2}">
      <dsp:nvSpPr>
        <dsp:cNvPr id="0" name=""/>
        <dsp:cNvSpPr/>
      </dsp:nvSpPr>
      <dsp:spPr>
        <a:xfrm>
          <a:off x="7480499" y="199677"/>
          <a:ext cx="3400226" cy="204013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It is framework-agnostic. You can use any JavaScript framework that you like: React, Handlebars, Knockout, Angular, and more.</a:t>
          </a:r>
        </a:p>
      </dsp:txBody>
      <dsp:txXfrm>
        <a:off x="7480499" y="199677"/>
        <a:ext cx="3400226" cy="2040136"/>
      </dsp:txXfrm>
    </dsp:sp>
    <dsp:sp modelId="{EC3DCE28-F73A-4943-9C04-CCF0EF3F311B}">
      <dsp:nvSpPr>
        <dsp:cNvPr id="0" name=""/>
        <dsp:cNvSpPr/>
      </dsp:nvSpPr>
      <dsp:spPr>
        <a:xfrm>
          <a:off x="0" y="2579836"/>
          <a:ext cx="3400226" cy="204013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toolchain is based on common open-source client development tools such as </a:t>
          </a:r>
          <a:r>
            <a:rPr lang="en-US" sz="1800" kern="1200" dirty="0" err="1"/>
            <a:t>npm</a:t>
          </a:r>
          <a:r>
            <a:rPr lang="en-US" sz="1800" kern="1200" dirty="0"/>
            <a:t>, TypeScript, Yeoman, webpack, and gulp</a:t>
          </a:r>
        </a:p>
      </dsp:txBody>
      <dsp:txXfrm>
        <a:off x="0" y="2579836"/>
        <a:ext cx="3400226" cy="2040136"/>
      </dsp:txXfrm>
    </dsp:sp>
    <dsp:sp modelId="{898BC939-35F4-4878-8F26-ED9F8B475FA1}">
      <dsp:nvSpPr>
        <dsp:cNvPr id="0" name=""/>
        <dsp:cNvSpPr/>
      </dsp:nvSpPr>
      <dsp:spPr>
        <a:xfrm>
          <a:off x="3740249" y="2579836"/>
          <a:ext cx="3400226" cy="204013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End users can use SPFx client-side solutions that are approved by the tenant administrators (or their delegates) on all sites, including self-service team, group, or personal sites</a:t>
          </a:r>
        </a:p>
      </dsp:txBody>
      <dsp:txXfrm>
        <a:off x="3740249" y="2579836"/>
        <a:ext cx="3400226" cy="2040136"/>
      </dsp:txXfrm>
    </dsp:sp>
    <dsp:sp modelId="{4DA315C5-5653-41DA-8172-D87281B19665}">
      <dsp:nvSpPr>
        <dsp:cNvPr id="0" name=""/>
        <dsp:cNvSpPr/>
      </dsp:nvSpPr>
      <dsp:spPr>
        <a:xfrm>
          <a:off x="7480499" y="2579836"/>
          <a:ext cx="3400226" cy="204013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Performance is reliable and SPFx web parts can be added to both classic and modern pages</a:t>
          </a:r>
        </a:p>
      </dsp:txBody>
      <dsp:txXfrm>
        <a:off x="7480499" y="2579836"/>
        <a:ext cx="3400226" cy="2040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94FEF-1B85-4908-A420-246B7772CC8A}">
      <dsp:nvSpPr>
        <dsp:cNvPr id="0" name=""/>
        <dsp:cNvSpPr/>
      </dsp:nvSpPr>
      <dsp:spPr>
        <a:xfrm>
          <a:off x="1083" y="0"/>
          <a:ext cx="1917940" cy="48196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Formally know as Apps, Add-ins are self-contained pieces of functionality that extend the capabilities of a SharePoint website</a:t>
          </a:r>
          <a:endParaRPr lang="en-US" sz="2000" kern="1200"/>
        </a:p>
      </dsp:txBody>
      <dsp:txXfrm>
        <a:off x="57258" y="56175"/>
        <a:ext cx="1805590" cy="4707300"/>
      </dsp:txXfrm>
    </dsp:sp>
    <dsp:sp modelId="{566B433F-84EF-42E1-9EFA-839914B4CB71}">
      <dsp:nvSpPr>
        <dsp:cNvPr id="0" name=""/>
        <dsp:cNvSpPr/>
      </dsp:nvSpPr>
      <dsp:spPr>
        <a:xfrm>
          <a:off x="2241238" y="0"/>
          <a:ext cx="1917940" cy="48196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They are targeted, lightweight, and easy-to-use, and do a great job at solving a user’s needs.</a:t>
          </a:r>
          <a:endParaRPr lang="en-US" sz="2000" kern="1200"/>
        </a:p>
      </dsp:txBody>
      <dsp:txXfrm>
        <a:off x="2297413" y="56175"/>
        <a:ext cx="1805590" cy="4707300"/>
      </dsp:txXfrm>
    </dsp:sp>
    <dsp:sp modelId="{5D241D73-E7F1-4F3C-8D63-A0FD82EA51AB}">
      <dsp:nvSpPr>
        <dsp:cNvPr id="0" name=""/>
        <dsp:cNvSpPr/>
      </dsp:nvSpPr>
      <dsp:spPr>
        <a:xfrm>
          <a:off x="4481392" y="0"/>
          <a:ext cx="1917940" cy="48196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Add-in deployed features are not visible outside of the add-in</a:t>
          </a:r>
          <a:endParaRPr lang="en-US" sz="2000" kern="1200"/>
        </a:p>
      </dsp:txBody>
      <dsp:txXfrm>
        <a:off x="4537567" y="56175"/>
        <a:ext cx="1805590" cy="4707300"/>
      </dsp:txXfrm>
    </dsp:sp>
    <dsp:sp modelId="{88149994-8992-4F0C-84A3-9CFB58053FF3}">
      <dsp:nvSpPr>
        <dsp:cNvPr id="0" name=""/>
        <dsp:cNvSpPr/>
      </dsp:nvSpPr>
      <dsp:spPr>
        <a:xfrm>
          <a:off x="6721546" y="0"/>
          <a:ext cx="1917940" cy="48196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End users cannot manipulate an Add-in web preventing them from breaking the add-in using a browser or Microsoft SharePoint Designer</a:t>
          </a:r>
          <a:endParaRPr lang="en-US" sz="2000" kern="1200"/>
        </a:p>
      </dsp:txBody>
      <dsp:txXfrm>
        <a:off x="6777721" y="56175"/>
        <a:ext cx="1805590" cy="4707300"/>
      </dsp:txXfrm>
    </dsp:sp>
    <dsp:sp modelId="{835890BF-3DD0-492F-BB3F-74516F69019D}">
      <dsp:nvSpPr>
        <dsp:cNvPr id="0" name=""/>
        <dsp:cNvSpPr/>
      </dsp:nvSpPr>
      <dsp:spPr>
        <a:xfrm>
          <a:off x="8961700" y="0"/>
          <a:ext cx="1917940" cy="48196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Users discover and download add-ins from the SharePoint Store or from their tenant’s private App Catalog and install them on their SharePoint sites</a:t>
          </a:r>
          <a:endParaRPr lang="en-US" sz="2000" kern="1200"/>
        </a:p>
      </dsp:txBody>
      <dsp:txXfrm>
        <a:off x="9017875" y="56175"/>
        <a:ext cx="1805590" cy="4707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66C3D-39F5-4176-AD51-B1A904B60F83}">
      <dsp:nvSpPr>
        <dsp:cNvPr id="0" name=""/>
        <dsp:cNvSpPr/>
      </dsp:nvSpPr>
      <dsp:spPr>
        <a:xfrm>
          <a:off x="37" y="41570"/>
          <a:ext cx="3598070"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baseline="0"/>
            <a:t>SharePoint-Hosted</a:t>
          </a:r>
          <a:endParaRPr lang="en-US" sz="1900" kern="1200"/>
        </a:p>
      </dsp:txBody>
      <dsp:txXfrm>
        <a:off x="37" y="41570"/>
        <a:ext cx="3598070" cy="547200"/>
      </dsp:txXfrm>
    </dsp:sp>
    <dsp:sp modelId="{45CC99FB-C297-487F-AB77-F7FD93D91D3E}">
      <dsp:nvSpPr>
        <dsp:cNvPr id="0" name=""/>
        <dsp:cNvSpPr/>
      </dsp:nvSpPr>
      <dsp:spPr>
        <a:xfrm>
          <a:off x="37" y="588770"/>
          <a:ext cx="3598070" cy="23991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a:t>Centered around SharePoint components including lists, pages, Web Parts, Workflows, libraries, and more</a:t>
          </a:r>
          <a:endParaRPr lang="en-US" sz="1900" kern="1200"/>
        </a:p>
        <a:p>
          <a:pPr marL="171450" lvl="1" indent="-171450" algn="l" defTabSz="844550">
            <a:lnSpc>
              <a:spcPct val="90000"/>
            </a:lnSpc>
            <a:spcBef>
              <a:spcPct val="0"/>
            </a:spcBef>
            <a:spcAft>
              <a:spcPct val="15000"/>
            </a:spcAft>
            <a:buChar char="•"/>
          </a:pPr>
          <a:r>
            <a:rPr lang="en-US" sz="1900" kern="1200" baseline="0"/>
            <a:t>Business logic is JavaScript on custom pages</a:t>
          </a:r>
          <a:endParaRPr lang="en-US" sz="1900" kern="1200"/>
        </a:p>
        <a:p>
          <a:pPr marL="171450" lvl="1" indent="-171450" algn="l" defTabSz="844550">
            <a:lnSpc>
              <a:spcPct val="90000"/>
            </a:lnSpc>
            <a:spcBef>
              <a:spcPct val="0"/>
            </a:spcBef>
            <a:spcAft>
              <a:spcPct val="15000"/>
            </a:spcAft>
            <a:buChar char="•"/>
          </a:pPr>
          <a:r>
            <a:rPr lang="en-US" sz="1900" kern="1200" baseline="0"/>
            <a:t>No server-side code</a:t>
          </a:r>
          <a:endParaRPr lang="en-US" sz="1900" kern="1200"/>
        </a:p>
      </dsp:txBody>
      <dsp:txXfrm>
        <a:off x="37" y="588770"/>
        <a:ext cx="3598070" cy="2399129"/>
      </dsp:txXfrm>
    </dsp:sp>
    <dsp:sp modelId="{C8177DBC-980E-4808-917A-5356BCE0D2AD}">
      <dsp:nvSpPr>
        <dsp:cNvPr id="0" name=""/>
        <dsp:cNvSpPr/>
      </dsp:nvSpPr>
      <dsp:spPr>
        <a:xfrm>
          <a:off x="4101838" y="41570"/>
          <a:ext cx="3598070" cy="547200"/>
        </a:xfrm>
        <a:prstGeom prst="rect">
          <a:avLst/>
        </a:prstGeom>
        <a:solidFill>
          <a:schemeClr val="accent2">
            <a:hueOff val="-12063073"/>
            <a:satOff val="54471"/>
            <a:lumOff val="17057"/>
            <a:alphaOff val="0"/>
          </a:schemeClr>
        </a:solidFill>
        <a:ln w="12700" cap="flat" cmpd="sng" algn="ctr">
          <a:solidFill>
            <a:schemeClr val="accent2">
              <a:hueOff val="-12063073"/>
              <a:satOff val="54471"/>
              <a:lumOff val="1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baseline="0" dirty="0"/>
            <a:t>Provider-hosted</a:t>
          </a:r>
          <a:endParaRPr lang="en-US" sz="1900" kern="1200" dirty="0"/>
        </a:p>
      </dsp:txBody>
      <dsp:txXfrm>
        <a:off x="4101838" y="41570"/>
        <a:ext cx="3598070" cy="547200"/>
      </dsp:txXfrm>
    </dsp:sp>
    <dsp:sp modelId="{F0893E7A-E5D0-4D79-98E7-5216EFF2E867}">
      <dsp:nvSpPr>
        <dsp:cNvPr id="0" name=""/>
        <dsp:cNvSpPr/>
      </dsp:nvSpPr>
      <dsp:spPr>
        <a:xfrm>
          <a:off x="4101838" y="588770"/>
          <a:ext cx="3598070" cy="2399129"/>
        </a:xfrm>
        <a:prstGeom prst="rect">
          <a:avLst/>
        </a:prstGeom>
        <a:solidFill>
          <a:schemeClr val="accent2">
            <a:tint val="40000"/>
            <a:alpha val="90000"/>
            <a:hueOff val="-13192933"/>
            <a:satOff val="50048"/>
            <a:lumOff val="5748"/>
            <a:alphaOff val="0"/>
          </a:schemeClr>
        </a:solidFill>
        <a:ln w="12700" cap="flat" cmpd="sng" algn="ctr">
          <a:solidFill>
            <a:schemeClr val="accent2">
              <a:tint val="40000"/>
              <a:alpha val="90000"/>
              <a:hueOff val="-13192933"/>
              <a:satOff val="50048"/>
              <a:lumOff val="57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a:t>Centered around remote web application or data source</a:t>
          </a:r>
          <a:endParaRPr lang="en-US" sz="1900" kern="1200"/>
        </a:p>
        <a:p>
          <a:pPr marL="171450" lvl="1" indent="-171450" algn="l" defTabSz="844550">
            <a:lnSpc>
              <a:spcPct val="90000"/>
            </a:lnSpc>
            <a:spcBef>
              <a:spcPct val="0"/>
            </a:spcBef>
            <a:spcAft>
              <a:spcPct val="15000"/>
            </a:spcAft>
            <a:buChar char="•"/>
          </a:pPr>
          <a:r>
            <a:rPr lang="en-US" sz="1900" kern="1200" baseline="0"/>
            <a:t>Business logic is mainly remote server-side code</a:t>
          </a:r>
          <a:endParaRPr lang="en-US" sz="1900" kern="1200"/>
        </a:p>
        <a:p>
          <a:pPr marL="171450" lvl="1" indent="-171450" algn="l" defTabSz="844550">
            <a:lnSpc>
              <a:spcPct val="90000"/>
            </a:lnSpc>
            <a:spcBef>
              <a:spcPct val="0"/>
            </a:spcBef>
            <a:spcAft>
              <a:spcPct val="15000"/>
            </a:spcAft>
            <a:buChar char="•"/>
          </a:pPr>
          <a:r>
            <a:rPr lang="en-US" sz="1900" kern="1200" baseline="0"/>
            <a:t>Can include SharePoint Components. </a:t>
          </a:r>
          <a:endParaRPr lang="en-US" sz="1900" kern="1200"/>
        </a:p>
      </dsp:txBody>
      <dsp:txXfrm>
        <a:off x="4101838" y="588770"/>
        <a:ext cx="3598070" cy="23991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C8551-8B5D-4744-B41B-30A6559C1C1C}">
      <dsp:nvSpPr>
        <dsp:cNvPr id="0" name=""/>
        <dsp:cNvSpPr/>
      </dsp:nvSpPr>
      <dsp:spPr>
        <a:xfrm rot="16200000">
          <a:off x="-1773923" y="3007892"/>
          <a:ext cx="4489894" cy="81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15228" bIns="0" numCol="1" spcCol="1270" anchor="t" anchorCtr="0">
          <a:noAutofit/>
        </a:bodyPr>
        <a:lstStyle/>
        <a:p>
          <a:pPr marL="0" lvl="0" indent="0" algn="r" defTabSz="1955800">
            <a:lnSpc>
              <a:spcPct val="90000"/>
            </a:lnSpc>
            <a:spcBef>
              <a:spcPct val="0"/>
            </a:spcBef>
            <a:spcAft>
              <a:spcPct val="35000"/>
            </a:spcAft>
            <a:buNone/>
          </a:pPr>
          <a:r>
            <a:rPr lang="nb-NO" sz="4400" kern="1200" baseline="0"/>
            <a:t>SPFx Solutions </a:t>
          </a:r>
          <a:endParaRPr lang="en-US" sz="4400" kern="1200"/>
        </a:p>
      </dsp:txBody>
      <dsp:txXfrm>
        <a:off x="-1773923" y="3007892"/>
        <a:ext cx="4489894" cy="810967"/>
      </dsp:txXfrm>
    </dsp:sp>
    <dsp:sp modelId="{40E44640-D14E-414B-9B0E-E731405A0F13}">
      <dsp:nvSpPr>
        <dsp:cNvPr id="0" name=""/>
        <dsp:cNvSpPr/>
      </dsp:nvSpPr>
      <dsp:spPr>
        <a:xfrm>
          <a:off x="876507" y="1168428"/>
          <a:ext cx="4039476" cy="44898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71522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baseline="0" dirty="0"/>
            <a:t>SPFx is the recommended development model for SharePoint user interface extensibility</a:t>
          </a:r>
          <a:endParaRPr lang="en-US" sz="1400" kern="1200" dirty="0"/>
        </a:p>
        <a:p>
          <a:pPr marL="114300" lvl="1" indent="-114300" algn="l" defTabSz="622300">
            <a:lnSpc>
              <a:spcPct val="90000"/>
            </a:lnSpc>
            <a:spcBef>
              <a:spcPct val="0"/>
            </a:spcBef>
            <a:spcAft>
              <a:spcPct val="15000"/>
            </a:spcAft>
            <a:buChar char="•"/>
          </a:pPr>
          <a:r>
            <a:rPr lang="en-US" sz="1400" kern="1200" baseline="0" dirty="0"/>
            <a:t>The SharePoint Framework does not run in an iFrames so it can more seamlessly run in the context of the page with the full power of the user viewing it</a:t>
          </a:r>
          <a:endParaRPr lang="en-US" sz="1400" kern="1200" dirty="0"/>
        </a:p>
        <a:p>
          <a:pPr marL="114300" lvl="1" indent="-114300" algn="l" defTabSz="622300">
            <a:lnSpc>
              <a:spcPct val="90000"/>
            </a:lnSpc>
            <a:spcBef>
              <a:spcPct val="0"/>
            </a:spcBef>
            <a:spcAft>
              <a:spcPct val="15000"/>
            </a:spcAft>
            <a:buChar char="•"/>
          </a:pPr>
          <a:r>
            <a:rPr lang="en-US" sz="1400" kern="1200" baseline="0" dirty="0"/>
            <a:t>Organizations can choose to have their SPFx web parts deployed to the Microsoft 365 public CDN, Azure storage, or a privately-owned web server.</a:t>
          </a:r>
          <a:endParaRPr lang="en-US" sz="1400" kern="1200" dirty="0"/>
        </a:p>
      </dsp:txBody>
      <dsp:txXfrm>
        <a:off x="876507" y="1168428"/>
        <a:ext cx="4039476" cy="4489894"/>
      </dsp:txXfrm>
    </dsp:sp>
    <dsp:sp modelId="{E78F3248-CF79-43BC-A5A1-60272B18DE04}">
      <dsp:nvSpPr>
        <dsp:cNvPr id="0" name=""/>
        <dsp:cNvSpPr/>
      </dsp:nvSpPr>
      <dsp:spPr>
        <a:xfrm>
          <a:off x="65540" y="97951"/>
          <a:ext cx="1621934" cy="16219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D1F18BE-BACA-49DF-A6DE-A6C633D4B04A}">
      <dsp:nvSpPr>
        <dsp:cNvPr id="0" name=""/>
        <dsp:cNvSpPr/>
      </dsp:nvSpPr>
      <dsp:spPr>
        <a:xfrm rot="16200000">
          <a:off x="4125277" y="3007892"/>
          <a:ext cx="4489894" cy="81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15228" bIns="0" numCol="1" spcCol="1270" anchor="t" anchorCtr="0">
          <a:noAutofit/>
        </a:bodyPr>
        <a:lstStyle/>
        <a:p>
          <a:pPr marL="0" lvl="0" indent="0" algn="r" defTabSz="1955800">
            <a:lnSpc>
              <a:spcPct val="90000"/>
            </a:lnSpc>
            <a:spcBef>
              <a:spcPct val="0"/>
            </a:spcBef>
            <a:spcAft>
              <a:spcPct val="35000"/>
            </a:spcAft>
            <a:buNone/>
          </a:pPr>
          <a:r>
            <a:rPr lang="en-US" sz="4400" kern="1200" baseline="0"/>
            <a:t>Add-ins</a:t>
          </a:r>
          <a:endParaRPr lang="en-US" sz="4400" kern="1200"/>
        </a:p>
      </dsp:txBody>
      <dsp:txXfrm>
        <a:off x="4125277" y="3007892"/>
        <a:ext cx="4489894" cy="810967"/>
      </dsp:txXfrm>
    </dsp:sp>
    <dsp:sp modelId="{04BDE53F-1D47-461F-A0F0-B17714BB5CEA}">
      <dsp:nvSpPr>
        <dsp:cNvPr id="0" name=""/>
        <dsp:cNvSpPr/>
      </dsp:nvSpPr>
      <dsp:spPr>
        <a:xfrm>
          <a:off x="6775708" y="1168428"/>
          <a:ext cx="4039476" cy="4489894"/>
        </a:xfrm>
        <a:prstGeom prst="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715228"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dirty="0"/>
            <a:t>Requires a lot more infrastructure even when a simple user interface customization is needed</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b="1" kern="1200" baseline="0" dirty="0"/>
            <a:t>They run in their own domain </a:t>
          </a:r>
          <a:r>
            <a:rPr lang="en-US" sz="1400" kern="1200" baseline="0" dirty="0"/>
            <a:t>(App Web or provider-hosted web) within an Iframe on the page which prevents the add-in from gaining the user context from the rest of the page</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b="1" kern="1200" baseline="0" dirty="0"/>
            <a:t>iFrames can at times be not responsive</a:t>
          </a:r>
          <a:r>
            <a:rPr lang="en-US" sz="1400" kern="1200" baseline="0" dirty="0"/>
            <a:t>, which results in the rendered webpage not being as fluent on a mobile phone or alternate screen sizes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b="1" kern="1200" baseline="0" dirty="0"/>
            <a:t>Add-ins are limited to the permissions that the add-in was granted at install time</a:t>
          </a:r>
          <a:r>
            <a:rPr lang="en-US" sz="1400" kern="1200" baseline="0" dirty="0"/>
            <a:t>, which can make add-ins a safer option for scenarios where an admin acquires an add-in from a third party, and it also allows Microsoft to have a Store from where you can download add-ins</a:t>
          </a:r>
          <a:endParaRPr lang="en-US" sz="1400" kern="1200" dirty="0"/>
        </a:p>
      </dsp:txBody>
      <dsp:txXfrm>
        <a:off x="6775708" y="1168428"/>
        <a:ext cx="4039476" cy="4489894"/>
      </dsp:txXfrm>
    </dsp:sp>
    <dsp:sp modelId="{D49F6978-D0D1-4A5E-B7FD-EE1E4E349DAF}">
      <dsp:nvSpPr>
        <dsp:cNvPr id="0" name=""/>
        <dsp:cNvSpPr/>
      </dsp:nvSpPr>
      <dsp:spPr>
        <a:xfrm>
          <a:off x="5964741" y="97951"/>
          <a:ext cx="1621934" cy="16219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D410D-A1F4-4200-A317-A8DDA90DE98C}">
      <dsp:nvSpPr>
        <dsp:cNvPr id="0" name=""/>
        <dsp:cNvSpPr/>
      </dsp:nvSpPr>
      <dsp:spPr>
        <a:xfrm>
          <a:off x="2146363" y="9631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4E88BF-EE9E-4AAB-BFE1-4DB23D56D78B}">
      <dsp:nvSpPr>
        <dsp:cNvPr id="0" name=""/>
        <dsp:cNvSpPr/>
      </dsp:nvSpPr>
      <dsp:spPr>
        <a:xfrm>
          <a:off x="742363" y="180727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nb-NO" sz="2200" kern="1200"/>
            <a:t>With Tenant wide App Catalog</a:t>
          </a:r>
          <a:endParaRPr lang="en-US" sz="2200" kern="1200"/>
        </a:p>
      </dsp:txBody>
      <dsp:txXfrm>
        <a:off x="742363" y="1807274"/>
        <a:ext cx="4320000" cy="648000"/>
      </dsp:txXfrm>
    </dsp:sp>
    <dsp:sp modelId="{7772D5A9-5638-455B-92C4-F4B05DCBD5EE}">
      <dsp:nvSpPr>
        <dsp:cNvPr id="0" name=""/>
        <dsp:cNvSpPr/>
      </dsp:nvSpPr>
      <dsp:spPr>
        <a:xfrm>
          <a:off x="742363" y="2547814"/>
          <a:ext cx="4320000" cy="217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nb-NO" sz="1700" kern="1200"/>
            <a:t>All</a:t>
          </a:r>
          <a:r>
            <a:rPr lang="en-US" sz="1700" kern="1200"/>
            <a:t> add-ins and SharePoint Framework solutions had to be managed centrally ideally by SharePoint Online Administrators.</a:t>
          </a:r>
        </a:p>
        <a:p>
          <a:pPr marL="0" lvl="0" indent="0" algn="ctr" defTabSz="755650">
            <a:lnSpc>
              <a:spcPct val="90000"/>
            </a:lnSpc>
            <a:spcBef>
              <a:spcPct val="0"/>
            </a:spcBef>
            <a:spcAft>
              <a:spcPct val="35000"/>
            </a:spcAft>
            <a:buNone/>
          </a:pPr>
          <a:r>
            <a:rPr lang="en-US" sz="1700" kern="1200"/>
            <a:t>Any deployed package is visible on all site collections. </a:t>
          </a:r>
        </a:p>
      </dsp:txBody>
      <dsp:txXfrm>
        <a:off x="742363" y="2547814"/>
        <a:ext cx="4320000" cy="2175523"/>
      </dsp:txXfrm>
    </dsp:sp>
    <dsp:sp modelId="{032FFE05-B184-4665-A315-374A0540B6C3}">
      <dsp:nvSpPr>
        <dsp:cNvPr id="0" name=""/>
        <dsp:cNvSpPr/>
      </dsp:nvSpPr>
      <dsp:spPr>
        <a:xfrm>
          <a:off x="7222363" y="9631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D40D88-8BAD-4D7C-88E6-1370C895F7F8}">
      <dsp:nvSpPr>
        <dsp:cNvPr id="0" name=""/>
        <dsp:cNvSpPr/>
      </dsp:nvSpPr>
      <dsp:spPr>
        <a:xfrm>
          <a:off x="5818363" y="180727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With Site Collection App Catalog</a:t>
          </a:r>
        </a:p>
      </dsp:txBody>
      <dsp:txXfrm>
        <a:off x="5818363" y="1807274"/>
        <a:ext cx="4320000" cy="648000"/>
      </dsp:txXfrm>
    </dsp:sp>
    <dsp:sp modelId="{33343DA5-C5F2-4ABE-9E6E-66F91F315BA2}">
      <dsp:nvSpPr>
        <dsp:cNvPr id="0" name=""/>
        <dsp:cNvSpPr/>
      </dsp:nvSpPr>
      <dsp:spPr>
        <a:xfrm>
          <a:off x="5818363" y="2547814"/>
          <a:ext cx="4320000" cy="217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Tenant administrators can decentralize the management of customizations to the specific sites. </a:t>
          </a:r>
        </a:p>
        <a:p>
          <a:pPr marL="0" lvl="0" indent="0" algn="ctr" defTabSz="755650">
            <a:lnSpc>
              <a:spcPct val="90000"/>
            </a:lnSpc>
            <a:spcBef>
              <a:spcPct val="0"/>
            </a:spcBef>
            <a:spcAft>
              <a:spcPct val="35000"/>
            </a:spcAft>
            <a:buNone/>
          </a:pPr>
          <a:r>
            <a:rPr lang="en-US" sz="1700" kern="1200"/>
            <a:t>Once enabled, site collection administrators can deploy SharePoint add-ins and SharePoint Framework solutions that will be available only in that particular site collection.</a:t>
          </a:r>
        </a:p>
      </dsp:txBody>
      <dsp:txXfrm>
        <a:off x="5818363" y="2547814"/>
        <a:ext cx="4320000" cy="21755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5AB6E-C43A-46FC-AD66-1C9F52841370}">
      <dsp:nvSpPr>
        <dsp:cNvPr id="0" name=""/>
        <dsp:cNvSpPr/>
      </dsp:nvSpPr>
      <dsp:spPr>
        <a:xfrm>
          <a:off x="0" y="2000"/>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A486D-BDF4-4F95-9042-3B0E6CBF4105}">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C84F2-1A48-4D73-9C5F-4EFBA4F50152}">
      <dsp:nvSpPr>
        <dsp:cNvPr id="0" name=""/>
        <dsp:cNvSpPr/>
      </dsp:nvSpPr>
      <dsp:spPr>
        <a:xfrm>
          <a:off x="1170963" y="2000"/>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Configure and manage site collection App Catalogs using the SharePoint Online Management Shell.</a:t>
          </a:r>
        </a:p>
      </dsp:txBody>
      <dsp:txXfrm>
        <a:off x="1170963" y="2000"/>
        <a:ext cx="9709762" cy="1013820"/>
      </dsp:txXfrm>
    </dsp:sp>
    <dsp:sp modelId="{911F36DA-1821-4EF9-A9AF-E836799D6E7A}">
      <dsp:nvSpPr>
        <dsp:cNvPr id="0" name=""/>
        <dsp:cNvSpPr/>
      </dsp:nvSpPr>
      <dsp:spPr>
        <a:xfrm>
          <a:off x="0" y="1269276"/>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44074-16F8-46B3-9F5B-723A075E17C6}">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E6B03-6A4A-4551-8E4F-146EEB8B6836}">
      <dsp:nvSpPr>
        <dsp:cNvPr id="0" name=""/>
        <dsp:cNvSpPr/>
      </dsp:nvSpPr>
      <dsp:spPr>
        <a:xfrm>
          <a:off x="1170963" y="1269276"/>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nb-NO" sz="2200" kern="1200"/>
            <a:t>You need to have SharePoint Online Administrator Permissions to configure Site Collection App Catalog. </a:t>
          </a:r>
          <a:endParaRPr lang="en-US" sz="2200" kern="1200"/>
        </a:p>
      </dsp:txBody>
      <dsp:txXfrm>
        <a:off x="1170963" y="1269276"/>
        <a:ext cx="9709762" cy="1013820"/>
      </dsp:txXfrm>
    </dsp:sp>
    <dsp:sp modelId="{487A9ECC-1312-4DD8-8C54-1DC8C12DFCBD}">
      <dsp:nvSpPr>
        <dsp:cNvPr id="0" name=""/>
        <dsp:cNvSpPr/>
      </dsp:nvSpPr>
      <dsp:spPr>
        <a:xfrm>
          <a:off x="0" y="2536552"/>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F6C52-7BD7-45E5-BB47-A24480F3255E}">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575905-72EC-4A89-9211-0C07E1AFC902}">
      <dsp:nvSpPr>
        <dsp:cNvPr id="0" name=""/>
        <dsp:cNvSpPr/>
      </dsp:nvSpPr>
      <dsp:spPr>
        <a:xfrm>
          <a:off x="1170963" y="2536552"/>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To enable a site collection App Catalog use the Add-SPOSiteCollectionAppCatalog cmdlet </a:t>
          </a:r>
        </a:p>
      </dsp:txBody>
      <dsp:txXfrm>
        <a:off x="1170963" y="2536552"/>
        <a:ext cx="9709762" cy="1013820"/>
      </dsp:txXfrm>
    </dsp:sp>
    <dsp:sp modelId="{34002D84-57A4-497A-AEAF-A68DA23AB085}">
      <dsp:nvSpPr>
        <dsp:cNvPr id="0" name=""/>
        <dsp:cNvSpPr/>
      </dsp:nvSpPr>
      <dsp:spPr>
        <a:xfrm>
          <a:off x="0" y="3803828"/>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CF70F-E70A-4CBE-9C33-A33D4C8EF1DE}">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564A75-E13E-4CD8-9C60-FD5453FE09C1}">
      <dsp:nvSpPr>
        <dsp:cNvPr id="0" name=""/>
        <dsp:cNvSpPr/>
      </dsp:nvSpPr>
      <dsp:spPr>
        <a:xfrm>
          <a:off x="1170963" y="3803828"/>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To disable the site collection App Catalog in your site collection use the Remove-SPOSiteCollectionAppCatalog cmdlet </a:t>
          </a:r>
        </a:p>
      </dsp:txBody>
      <dsp:txXfrm>
        <a:off x="1170963" y="3803828"/>
        <a:ext cx="9709762" cy="10138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CD2D0-1C21-4B22-A3B5-33D54765B49B}">
      <dsp:nvSpPr>
        <dsp:cNvPr id="0" name=""/>
        <dsp:cNvSpPr/>
      </dsp:nvSpPr>
      <dsp:spPr>
        <a:xfrm>
          <a:off x="0" y="293951"/>
          <a:ext cx="3083561" cy="2007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baseline="0" dirty="0">
              <a:latin typeface="+mj-lt"/>
            </a:rPr>
            <a:t>What is the extent to which you want to use add-ins?</a:t>
          </a:r>
          <a:endParaRPr lang="nb-NO" sz="2600" kern="1200" dirty="0">
            <a:latin typeface="+mj-lt"/>
          </a:endParaRPr>
        </a:p>
      </dsp:txBody>
      <dsp:txXfrm>
        <a:off x="98009" y="391960"/>
        <a:ext cx="2887543" cy="1811702"/>
      </dsp:txXfrm>
    </dsp:sp>
    <dsp:sp modelId="{16A5BEB2-BAB2-46AA-9EB7-20E7CA24CAFD}">
      <dsp:nvSpPr>
        <dsp:cNvPr id="0" name=""/>
        <dsp:cNvSpPr/>
      </dsp:nvSpPr>
      <dsp:spPr>
        <a:xfrm>
          <a:off x="0" y="2376551"/>
          <a:ext cx="3083561" cy="2007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baseline="0" dirty="0">
              <a:latin typeface="+mj-lt"/>
            </a:rPr>
            <a:t>What are the policies for using add-ins with your organization? </a:t>
          </a:r>
          <a:endParaRPr lang="nb-NO" sz="2600" kern="1200" dirty="0">
            <a:latin typeface="+mj-lt"/>
          </a:endParaRPr>
        </a:p>
      </dsp:txBody>
      <dsp:txXfrm>
        <a:off x="98009" y="2474560"/>
        <a:ext cx="2887543" cy="1811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B0580-4E2C-48A4-A992-32B767576B8C}">
      <dsp:nvSpPr>
        <dsp:cNvPr id="0" name=""/>
        <dsp:cNvSpPr/>
      </dsp:nvSpPr>
      <dsp:spPr>
        <a:xfrm>
          <a:off x="0" y="522751"/>
          <a:ext cx="10880725" cy="104973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Provision an App Catalog for your tenant</a:t>
          </a:r>
          <a:endParaRPr lang="nb-NO" sz="1800" kern="1200" dirty="0"/>
        </a:p>
      </dsp:txBody>
      <dsp:txXfrm>
        <a:off x="0" y="522751"/>
        <a:ext cx="10880725" cy="1049737"/>
      </dsp:txXfrm>
    </dsp:sp>
    <dsp:sp modelId="{10C39266-082E-4CE7-BBD5-2BF288CFFC56}">
      <dsp:nvSpPr>
        <dsp:cNvPr id="0" name=""/>
        <dsp:cNvSpPr/>
      </dsp:nvSpPr>
      <dsp:spPr>
        <a:xfrm>
          <a:off x="544036" y="65191"/>
          <a:ext cx="7616507"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As a SharePoint Online administrator, what is one of the first things to do to manage SharePoint Framework solutions and Add-ins? </a:t>
          </a:r>
          <a:endParaRPr lang="nb-NO" sz="1800" kern="1200" dirty="0"/>
        </a:p>
      </dsp:txBody>
      <dsp:txXfrm>
        <a:off x="588708" y="109863"/>
        <a:ext cx="7527163" cy="825776"/>
      </dsp:txXfrm>
    </dsp:sp>
    <dsp:sp modelId="{BFDCE2EA-77BD-44B5-9506-C8AFBAA90A58}">
      <dsp:nvSpPr>
        <dsp:cNvPr id="0" name=""/>
        <dsp:cNvSpPr/>
      </dsp:nvSpPr>
      <dsp:spPr>
        <a:xfrm>
          <a:off x="0" y="2197448"/>
          <a:ext cx="10880725" cy="134268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Each web part’s assets are stored </a:t>
          </a:r>
          <a:r>
            <a:rPr lang="en-US" sz="1800" kern="1200"/>
            <a:t>in, and served from, </a:t>
          </a:r>
          <a:r>
            <a:rPr lang="en-US" sz="1800" kern="1200" dirty="0"/>
            <a:t>their own folder within the /</a:t>
          </a:r>
          <a:r>
            <a:rPr lang="en-US" sz="1800" kern="1200" dirty="0" err="1"/>
            <a:t>ClientSideAssets</a:t>
          </a:r>
          <a:r>
            <a:rPr lang="en-US" sz="1800" kern="1200" dirty="0"/>
            <a:t> library of the App Catalog site</a:t>
          </a:r>
          <a:endParaRPr lang="nb-NO" sz="1800" kern="1200" dirty="0"/>
        </a:p>
      </dsp:txBody>
      <dsp:txXfrm>
        <a:off x="0" y="2197448"/>
        <a:ext cx="10880725" cy="1342687"/>
      </dsp:txXfrm>
    </dsp:sp>
    <dsp:sp modelId="{E9F4324F-A866-4AF2-8299-387E3D7E4B13}">
      <dsp:nvSpPr>
        <dsp:cNvPr id="0" name=""/>
        <dsp:cNvSpPr/>
      </dsp:nvSpPr>
      <dsp:spPr>
        <a:xfrm>
          <a:off x="544036" y="1739888"/>
          <a:ext cx="7616507"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By default, where will SPFx web part assets will be stored and served from?</a:t>
          </a:r>
          <a:endParaRPr lang="nb-NO" sz="1800" kern="1200" dirty="0"/>
        </a:p>
      </dsp:txBody>
      <dsp:txXfrm>
        <a:off x="588708" y="1784560"/>
        <a:ext cx="7527163" cy="825776"/>
      </dsp:txXfrm>
    </dsp:sp>
    <dsp:sp modelId="{4D8FDDB8-B8FA-41D2-A713-7546ABF9CAFE}">
      <dsp:nvSpPr>
        <dsp:cNvPr id="0" name=""/>
        <dsp:cNvSpPr/>
      </dsp:nvSpPr>
      <dsp:spPr>
        <a:xfrm>
          <a:off x="0" y="4165096"/>
          <a:ext cx="10880725" cy="104973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SharePoint Framework</a:t>
          </a:r>
          <a:endParaRPr lang="nb-NO" sz="1800" kern="1200" dirty="0"/>
        </a:p>
      </dsp:txBody>
      <dsp:txXfrm>
        <a:off x="0" y="4165096"/>
        <a:ext cx="10880725" cy="1049737"/>
      </dsp:txXfrm>
    </dsp:sp>
    <dsp:sp modelId="{E3775BA8-EACC-440C-B508-2369F054FF35}">
      <dsp:nvSpPr>
        <dsp:cNvPr id="0" name=""/>
        <dsp:cNvSpPr/>
      </dsp:nvSpPr>
      <dsp:spPr>
        <a:xfrm>
          <a:off x="544036" y="3707536"/>
          <a:ext cx="7616507"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What is the recommended development model for SharePoint user interface extensibility?</a:t>
          </a:r>
          <a:endParaRPr lang="nb-NO" sz="1800" kern="1200" dirty="0"/>
        </a:p>
      </dsp:txBody>
      <dsp:txXfrm>
        <a:off x="588708" y="3752208"/>
        <a:ext cx="7527163" cy="8257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harepoint/dev/spfx/web-parts/get-started/deploy-web-part-to-cdn"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docs.microsoft.com/en-us/sharepoint/dev/spfx/web-parts/basics/add-an-external-library" TargetMode="External"/><Relationship Id="rId4" Type="http://schemas.openxmlformats.org/officeDocument/2006/relationships/hyperlink" Target="https://docs.microsoft.com/en-us/sharepoint/dev/spfx/web-parts/get-started/hosting-webpart-from-office-365-cd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fp142379.asp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fp142381.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fp179922.aspx#AppPermiss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msdn.microsoft.com/en-us/library/fp179927.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office.microsoft.com/redir/XT103433664.aspx?client=1&amp;Ver=15&amp;NS=SPOStandard&amp;lc=en-US&amp;CTT=5&amp;origin=HA102897470"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indows.microsoft.com/en-us/windows-live/sign-up-create-account-how"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library/office/jj860569.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msdn.microsoft.com/library/office/jj193034.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office.com/blogs/office-365-public-cdn-developer-preview-releas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microsoft.com/en-us/sharepoint/dev/spfx/web-parts/get-started/deploy-web-part-to-cd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2345431447"/>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The </a:t>
            </a:r>
            <a:r>
              <a:rPr lang="en-US" sz="1050" b="1" i="0" kern="1200" dirty="0">
                <a:solidFill>
                  <a:schemeClr val="tx1"/>
                </a:solidFill>
                <a:effectLst/>
                <a:latin typeface="Segoe UI" pitchFamily="34" charset="0"/>
                <a:ea typeface="Segoe UI" pitchFamily="34" charset="0"/>
                <a:cs typeface="Segoe UI" pitchFamily="34" charset="0"/>
              </a:rPr>
              <a:t>package-solution.json</a:t>
            </a:r>
            <a:r>
              <a:rPr lang="en-US" sz="1050" b="0" i="0" kern="1200" dirty="0">
                <a:solidFill>
                  <a:schemeClr val="tx1"/>
                </a:solidFill>
                <a:effectLst/>
                <a:latin typeface="Segoe UI" pitchFamily="34" charset="0"/>
                <a:ea typeface="Segoe UI" pitchFamily="34" charset="0"/>
                <a:cs typeface="Segoe UI" pitchFamily="34" charset="0"/>
              </a:rPr>
              <a:t> file within an SPFx web part solution defines the package metadata as shown in the following code:</a:t>
            </a:r>
          </a:p>
          <a:p>
            <a:r>
              <a:rPr lang="en-US" sz="1050" b="0" i="0" kern="1200" dirty="0">
                <a:solidFill>
                  <a:schemeClr val="tx1"/>
                </a:solidFill>
                <a:effectLst/>
                <a:latin typeface="Segoe UI" pitchFamily="34" charset="0"/>
                <a:ea typeface="Segoe UI" pitchFamily="34" charset="0"/>
                <a:cs typeface="Segoe UI" pitchFamily="34" charset="0"/>
              </a:rPr>
              <a:t>JSONCopy</a:t>
            </a:r>
          </a:p>
          <a:p>
            <a:r>
              <a:rPr lang="en-US" sz="1050" b="0" i="0" kern="1200" dirty="0">
                <a:solidFill>
                  <a:schemeClr val="tx1"/>
                </a:solidFill>
                <a:effectLst/>
                <a:latin typeface="Segoe UI" pitchFamily="34" charset="0"/>
                <a:ea typeface="Segoe UI" pitchFamily="34" charset="0"/>
                <a:cs typeface="Segoe UI" pitchFamily="34" charset="0"/>
              </a:rPr>
              <a:t>{ "$schema": "https://developer.microsoft.com/json-schemas/spfx-build/package-solution.schema.json", "solution": {</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"name": "helloword-webpart-client-side-solution", </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"id": "3c1af394-bbf0-473c-bb7d-0798f0587cb7", </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"version": "1.0.0.0",</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"includeClientSideAssets": true,</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"isDomainIsolated": false</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 },</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"paths": { "zippedPackage": "solution/helloword-webpart.sppkg" </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  } </a:t>
            </a: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 </a:t>
            </a:r>
          </a:p>
          <a:p>
            <a:r>
              <a:rPr lang="en-US" sz="1050" b="0" i="0" kern="1200" dirty="0">
                <a:solidFill>
                  <a:schemeClr val="tx1"/>
                </a:solidFill>
                <a:effectLst/>
                <a:latin typeface="Segoe UI" pitchFamily="34" charset="0"/>
                <a:ea typeface="Segoe UI" pitchFamily="34" charset="0"/>
                <a:cs typeface="Segoe UI" pitchFamily="34" charset="0"/>
              </a:rPr>
              <a:t>The default value for the </a:t>
            </a:r>
            <a:r>
              <a:rPr lang="en-US" sz="1050" b="1" i="0" kern="1200" dirty="0">
                <a:solidFill>
                  <a:schemeClr val="tx1"/>
                </a:solidFill>
                <a:effectLst/>
                <a:latin typeface="Segoe UI" pitchFamily="34" charset="0"/>
                <a:ea typeface="Segoe UI" pitchFamily="34" charset="0"/>
                <a:cs typeface="Segoe UI" pitchFamily="34" charset="0"/>
              </a:rPr>
              <a:t>includeClientSideAssets</a:t>
            </a:r>
            <a:r>
              <a:rPr lang="en-US" sz="1050" b="0" i="0" kern="1200" dirty="0">
                <a:solidFill>
                  <a:schemeClr val="tx1"/>
                </a:solidFill>
                <a:effectLst/>
                <a:latin typeface="Segoe UI" pitchFamily="34" charset="0"/>
                <a:ea typeface="Segoe UI" pitchFamily="34" charset="0"/>
                <a:cs typeface="Segoe UI" pitchFamily="34" charset="0"/>
              </a:rPr>
              <a:t> is true, which means that static assets are packaged automatically inside of the </a:t>
            </a:r>
            <a:r>
              <a:rPr lang="en-US" sz="1050" b="0" i="1" kern="1200" dirty="0">
                <a:solidFill>
                  <a:schemeClr val="tx1"/>
                </a:solidFill>
                <a:effectLst/>
                <a:latin typeface="Segoe UI" pitchFamily="34" charset="0"/>
                <a:ea typeface="Segoe UI" pitchFamily="34" charset="0"/>
                <a:cs typeface="Segoe UI" pitchFamily="34" charset="0"/>
              </a:rPr>
              <a:t>.sppkg</a:t>
            </a:r>
            <a:r>
              <a:rPr lang="en-US" sz="1050" b="0" i="0" kern="1200" dirty="0">
                <a:solidFill>
                  <a:schemeClr val="tx1"/>
                </a:solidFill>
                <a:effectLst/>
                <a:latin typeface="Segoe UI" pitchFamily="34" charset="0"/>
                <a:ea typeface="Segoe UI" pitchFamily="34" charset="0"/>
                <a:cs typeface="Segoe UI" pitchFamily="34" charset="0"/>
              </a:rPr>
              <a:t> files, and you do not need to separately host your assets from an external system.</a:t>
            </a:r>
          </a:p>
          <a:p>
            <a:r>
              <a:rPr lang="en-US" sz="1050" b="0" i="0" kern="1200" dirty="0">
                <a:solidFill>
                  <a:schemeClr val="tx1"/>
                </a:solidFill>
                <a:effectLst/>
                <a:latin typeface="Segoe UI" pitchFamily="34" charset="0"/>
                <a:ea typeface="Segoe UI" pitchFamily="34" charset="0"/>
                <a:cs typeface="Segoe UI" pitchFamily="34" charset="0"/>
              </a:rPr>
              <a:t>If you do </a:t>
            </a:r>
            <a:r>
              <a:rPr lang="en-US" sz="1050" b="1" i="0" kern="1200" dirty="0">
                <a:solidFill>
                  <a:schemeClr val="tx1"/>
                </a:solidFill>
                <a:effectLst/>
                <a:latin typeface="Segoe UI" pitchFamily="34" charset="0"/>
                <a:ea typeface="Segoe UI" pitchFamily="34" charset="0"/>
                <a:cs typeface="Segoe UI" pitchFamily="34" charset="0"/>
              </a:rPr>
              <a:t>not</a:t>
            </a:r>
            <a:r>
              <a:rPr lang="en-US" sz="1050" b="0" i="0" kern="1200" dirty="0">
                <a:solidFill>
                  <a:schemeClr val="tx1"/>
                </a:solidFill>
                <a:effectLst/>
                <a:latin typeface="Segoe UI" pitchFamily="34" charset="0"/>
                <a:ea typeface="Segoe UI" pitchFamily="34" charset="0"/>
                <a:cs typeface="Segoe UI" pitchFamily="34" charset="0"/>
              </a:rPr>
              <a:t> change this setting, the assets are automatically hosted when solution is deployed to your tenant.</a:t>
            </a:r>
          </a:p>
          <a:p>
            <a:r>
              <a:rPr lang="en-US" sz="1050" b="0" i="0" kern="1200" dirty="0">
                <a:solidFill>
                  <a:schemeClr val="tx1"/>
                </a:solidFill>
                <a:effectLst/>
                <a:latin typeface="Segoe UI" pitchFamily="34" charset="0"/>
                <a:ea typeface="Segoe UI" pitchFamily="34" charset="0"/>
                <a:cs typeface="Segoe UI" pitchFamily="34" charset="0"/>
              </a:rPr>
              <a:t>If </a:t>
            </a:r>
            <a:r>
              <a:rPr lang="en-US" sz="1050" b="0" i="1" kern="1200" dirty="0">
                <a:solidFill>
                  <a:schemeClr val="tx1"/>
                </a:solidFill>
                <a:effectLst/>
                <a:latin typeface="Segoe UI" pitchFamily="34" charset="0"/>
                <a:ea typeface="Segoe UI" pitchFamily="34" charset="0"/>
                <a:cs typeface="Segoe UI" pitchFamily="34" charset="0"/>
              </a:rPr>
              <a:t>Microsoft 365 CDN</a:t>
            </a:r>
            <a:r>
              <a:rPr lang="en-US" sz="1050" b="0" i="0" kern="1200" dirty="0">
                <a:solidFill>
                  <a:schemeClr val="tx1"/>
                </a:solidFill>
                <a:effectLst/>
                <a:latin typeface="Segoe UI" pitchFamily="34" charset="0"/>
                <a:ea typeface="Segoe UI" pitchFamily="34" charset="0"/>
                <a:cs typeface="Segoe UI" pitchFamily="34" charset="0"/>
              </a:rPr>
              <a:t> is enabled, it is used automatically with default settings. If </a:t>
            </a:r>
            <a:r>
              <a:rPr lang="en-US" sz="1050" b="0" i="1" kern="1200" dirty="0">
                <a:solidFill>
                  <a:schemeClr val="tx1"/>
                </a:solidFill>
                <a:effectLst/>
                <a:latin typeface="Segoe UI" pitchFamily="34" charset="0"/>
                <a:ea typeface="Segoe UI" pitchFamily="34" charset="0"/>
                <a:cs typeface="Segoe UI" pitchFamily="34" charset="0"/>
              </a:rPr>
              <a:t>Microsoft 365 CDN</a:t>
            </a:r>
            <a:r>
              <a:rPr lang="en-US" sz="1050" b="0" i="0" kern="1200" dirty="0">
                <a:solidFill>
                  <a:schemeClr val="tx1"/>
                </a:solidFill>
                <a:effectLst/>
                <a:latin typeface="Segoe UI" pitchFamily="34" charset="0"/>
                <a:ea typeface="Segoe UI" pitchFamily="34" charset="0"/>
                <a:cs typeface="Segoe UI" pitchFamily="34" charset="0"/>
              </a:rPr>
              <a:t> is not enabled, assets are served from the app catalog site collection. This means that if you leave the </a:t>
            </a:r>
            <a:r>
              <a:rPr lang="en-US" sz="1050" b="1" i="0" kern="1200" dirty="0">
                <a:solidFill>
                  <a:schemeClr val="tx1"/>
                </a:solidFill>
                <a:effectLst/>
                <a:latin typeface="Segoe UI" pitchFamily="34" charset="0"/>
                <a:ea typeface="Segoe UI" pitchFamily="34" charset="0"/>
                <a:cs typeface="Segoe UI" pitchFamily="34" charset="0"/>
              </a:rPr>
              <a:t>includeClientSideAssets</a:t>
            </a:r>
            <a:r>
              <a:rPr lang="en-US" sz="1050" b="0" i="0" kern="1200" dirty="0">
                <a:solidFill>
                  <a:schemeClr val="tx1"/>
                </a:solidFill>
                <a:effectLst/>
                <a:latin typeface="Segoe UI" pitchFamily="34" charset="0"/>
                <a:ea typeface="Segoe UI" pitchFamily="34" charset="0"/>
                <a:cs typeface="Segoe UI" pitchFamily="34" charset="0"/>
              </a:rPr>
              <a:t> setting true, your solution assets are automatically hosted in the tenant.</a:t>
            </a:r>
          </a:p>
          <a:p>
            <a:pPr lvl="0">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218700784"/>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spcBef>
                <a:spcPts val="0"/>
              </a:spcBef>
              <a:spcAft>
                <a:spcPts val="0"/>
              </a:spcAft>
            </a:pPr>
            <a:r>
              <a:rPr lang="en-US" sz="1050" b="0" i="0" kern="1200" dirty="0">
                <a:solidFill>
                  <a:schemeClr val="tx1"/>
                </a:solidFill>
                <a:effectLst/>
                <a:latin typeface="Segoe UI" pitchFamily="34" charset="0"/>
                <a:ea typeface="Segoe UI" pitchFamily="34" charset="0"/>
                <a:cs typeface="Segoe UI" pitchFamily="34" charset="0"/>
              </a:rPr>
              <a:t>There are multiple different hosting options for your web part assets. This tutorial concentrates on showing the Microsoft 365 CDN option, but you could also use the </a:t>
            </a:r>
            <a:r>
              <a:rPr lang="en-US" b="1" i="0" u="sng" dirty="0">
                <a:effectLst/>
                <a:latin typeface="Segoe UI" panose="020B0502040204020203" pitchFamily="34" charset="0"/>
                <a:hlinkClick r:id="rId3"/>
              </a:rPr>
              <a:t>Azure CDN</a:t>
            </a:r>
            <a:r>
              <a:rPr lang="en-US" sz="1050" b="0" i="0" kern="1200" dirty="0">
                <a:solidFill>
                  <a:schemeClr val="tx1"/>
                </a:solidFill>
                <a:effectLst/>
                <a:latin typeface="Segoe UI" pitchFamily="34" charset="0"/>
                <a:ea typeface="Segoe UI" pitchFamily="34" charset="0"/>
                <a:cs typeface="Segoe UI" pitchFamily="34" charset="0"/>
              </a:rPr>
              <a:t> or simply host your assets from SharePoint library from your tenant. In the latter case, you would not benefit from the CDN performance improvements, but that would also work from the functionality perspective. Any location that end users can access using HTTP(S) would be technically suitable for hosting the assets for end users.</a:t>
            </a:r>
          </a:p>
          <a:p>
            <a:pPr lvl="0">
              <a:spcBef>
                <a:spcPts val="0"/>
              </a:spcBef>
              <a:spcAft>
                <a:spcPts val="0"/>
              </a:spcAft>
            </a:pPr>
            <a:endParaRPr lang="en-US" sz="1050" b="0" i="0" kern="1200" dirty="0">
              <a:solidFill>
                <a:schemeClr val="tx1"/>
              </a:solidFill>
              <a:effectLst/>
              <a:latin typeface="Segoe UI" pitchFamily="34" charset="0"/>
              <a:cs typeface="Segoe UI"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1050" b="0" i="0" kern="1200" dirty="0">
                <a:solidFill>
                  <a:schemeClr val="tx1"/>
                </a:solidFill>
                <a:effectLst/>
                <a:latin typeface="Segoe UI" pitchFamily="34" charset="0"/>
                <a:cs typeface="Segoe UI" pitchFamily="34" charset="0"/>
              </a:rPr>
              <a:t>See </a:t>
            </a:r>
            <a:br>
              <a:rPr lang="en-US" sz="1050" b="0" i="0" kern="1200" dirty="0">
                <a:solidFill>
                  <a:schemeClr val="tx1"/>
                </a:solidFill>
                <a:effectLst/>
                <a:latin typeface="Segoe UI" pitchFamily="34" charset="0"/>
                <a:cs typeface="Segoe UI" pitchFamily="34" charset="0"/>
              </a:rPr>
            </a:br>
            <a:r>
              <a:rPr lang="en-US" sz="1050" b="1" i="0" kern="1200" dirty="0">
                <a:solidFill>
                  <a:schemeClr val="tx1"/>
                </a:solidFill>
                <a:effectLst/>
                <a:latin typeface="Segoe UI" pitchFamily="34" charset="0"/>
                <a:ea typeface="Segoe UI" pitchFamily="34" charset="0"/>
                <a:cs typeface="Segoe UI" pitchFamily="34" charset="0"/>
              </a:rPr>
              <a:t>Host your client-side web part from Microsoft 365 CDN</a:t>
            </a:r>
          </a:p>
          <a:p>
            <a:pPr lvl="0">
              <a:spcBef>
                <a:spcPts val="0"/>
              </a:spcBef>
              <a:spcAft>
                <a:spcPts val="0"/>
              </a:spcAft>
            </a:pPr>
            <a:r>
              <a:rPr lang="en-US" dirty="0">
                <a:hlinkClick r:id="rId4"/>
              </a:rPr>
              <a:t>https://docs.microsoft.com/en-us/sharepoint/dev/spfx/web-parts/get-started/hosting-webpart-from-office-365-cdn</a:t>
            </a:r>
            <a:endParaRPr lang="en-US" dirty="0"/>
          </a:p>
          <a:p>
            <a:pPr lvl="0">
              <a:spcBef>
                <a:spcPts val="0"/>
              </a:spcBef>
              <a:spcAft>
                <a:spcPts val="0"/>
              </a:spcAft>
            </a:pPr>
            <a:endParaRPr lang="en-US" dirty="0"/>
          </a:p>
          <a:p>
            <a:pPr marL="0" marR="0" lvl="0" indent="0" algn="l" defTabSz="609585" rtl="0" eaLnBrk="1" fontAlgn="auto" latinLnBrk="0" hangingPunct="1">
              <a:lnSpc>
                <a:spcPct val="100000"/>
              </a:lnSpc>
              <a:spcBef>
                <a:spcPts val="0"/>
              </a:spcBef>
              <a:spcAft>
                <a:spcPts val="0"/>
              </a:spcAft>
              <a:buClrTx/>
              <a:buSzTx/>
              <a:buFontTx/>
              <a:buNone/>
              <a:tabLst/>
              <a:defRPr/>
            </a:pPr>
            <a:r>
              <a:rPr lang="en-US" sz="1050" b="1" i="0" kern="1200" dirty="0">
                <a:solidFill>
                  <a:schemeClr val="tx1"/>
                </a:solidFill>
                <a:effectLst/>
                <a:latin typeface="Segoe UI" pitchFamily="34" charset="0"/>
                <a:ea typeface="Segoe UI" pitchFamily="34" charset="0"/>
                <a:cs typeface="Segoe UI" pitchFamily="34" charset="0"/>
              </a:rPr>
              <a:t>Deploy your SharePoint client-side web part to Azure CDN</a:t>
            </a:r>
          </a:p>
          <a:p>
            <a:pPr lvl="0">
              <a:spcBef>
                <a:spcPts val="0"/>
              </a:spcBef>
              <a:spcAft>
                <a:spcPts val="0"/>
              </a:spcAft>
            </a:pPr>
            <a:r>
              <a:rPr lang="en-US" dirty="0">
                <a:hlinkClick r:id="rId3"/>
              </a:rPr>
              <a:t>https://docs.microsoft.com/en-us/sharepoint/dev/spfx/web-parts/get-started/deploy-web-part-to-cdn</a:t>
            </a:r>
            <a:endParaRPr lang="en-US" dirty="0"/>
          </a:p>
          <a:p>
            <a:pPr lvl="0">
              <a:spcBef>
                <a:spcPts val="0"/>
              </a:spcBef>
              <a:spcAft>
                <a:spcPts val="0"/>
              </a:spcAft>
            </a:pPr>
            <a:endParaRPr lang="en-US" dirty="0"/>
          </a:p>
          <a:p>
            <a:pPr marL="0" marR="0" lvl="0" indent="0" algn="l" defTabSz="609585" rtl="0" eaLnBrk="1" fontAlgn="auto" latinLnBrk="0" hangingPunct="1">
              <a:lnSpc>
                <a:spcPct val="100000"/>
              </a:lnSpc>
              <a:spcBef>
                <a:spcPts val="0"/>
              </a:spcBef>
              <a:spcAft>
                <a:spcPts val="0"/>
              </a:spcAft>
              <a:buClrTx/>
              <a:buSzTx/>
              <a:buFontTx/>
              <a:buNone/>
              <a:tabLst/>
              <a:defRPr/>
            </a:pPr>
            <a:r>
              <a:rPr lang="en-US" sz="1050" b="1" i="0" kern="1200" dirty="0">
                <a:solidFill>
                  <a:schemeClr val="tx1"/>
                </a:solidFill>
                <a:effectLst/>
                <a:latin typeface="Segoe UI" pitchFamily="34" charset="0"/>
                <a:ea typeface="Segoe UI" pitchFamily="34" charset="0"/>
                <a:cs typeface="Segoe UI" pitchFamily="34" charset="0"/>
              </a:rPr>
              <a:t>Add an external library to your SharePoint client-side web part</a:t>
            </a:r>
          </a:p>
          <a:p>
            <a:pPr lvl="0">
              <a:spcBef>
                <a:spcPts val="0"/>
              </a:spcBef>
              <a:spcAft>
                <a:spcPts val="0"/>
              </a:spcAft>
            </a:pPr>
            <a:r>
              <a:rPr lang="en-US" dirty="0">
                <a:hlinkClick r:id="rId5"/>
              </a:rPr>
              <a:t>https://docs.microsoft.com/en-us/sharepoint/dev/spfx/web-parts/basics/add-an-external-library</a:t>
            </a: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218700784"/>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You can configure your SharePoint Framework components to be immediately available across the tenant when the solution package is installed to the tenant app catalog. This can be configured by using the </a:t>
            </a:r>
            <a:r>
              <a:rPr lang="en-US" sz="1050" b="1" i="0" kern="1200" dirty="0">
                <a:solidFill>
                  <a:schemeClr val="tx1"/>
                </a:solidFill>
                <a:effectLst/>
                <a:latin typeface="Segoe UI" pitchFamily="34" charset="0"/>
                <a:ea typeface="Segoe UI" pitchFamily="34" charset="0"/>
                <a:cs typeface="Segoe UI" pitchFamily="34" charset="0"/>
              </a:rPr>
              <a:t>skipFeatureDeployment</a:t>
            </a:r>
            <a:r>
              <a:rPr lang="en-US" sz="1050" b="0" i="0" kern="1200" dirty="0">
                <a:solidFill>
                  <a:schemeClr val="tx1"/>
                </a:solidFill>
                <a:effectLst/>
                <a:latin typeface="Segoe UI" pitchFamily="34" charset="0"/>
                <a:ea typeface="Segoe UI" pitchFamily="34" charset="0"/>
                <a:cs typeface="Segoe UI" pitchFamily="34" charset="0"/>
              </a:rPr>
              <a:t> attribute in the </a:t>
            </a:r>
            <a:r>
              <a:rPr lang="en-US" sz="1050" b="1" i="0" kern="1200" dirty="0">
                <a:solidFill>
                  <a:schemeClr val="tx1"/>
                </a:solidFill>
                <a:effectLst/>
                <a:latin typeface="Segoe UI" pitchFamily="34" charset="0"/>
                <a:ea typeface="Segoe UI" pitchFamily="34" charset="0"/>
                <a:cs typeface="Segoe UI" pitchFamily="34" charset="0"/>
              </a:rPr>
              <a:t>package-solution.json</a:t>
            </a:r>
            <a:r>
              <a:rPr lang="en-US" sz="1050" b="0" i="0" kern="1200" dirty="0">
                <a:solidFill>
                  <a:schemeClr val="tx1"/>
                </a:solidFill>
                <a:effectLst/>
                <a:latin typeface="Segoe UI" pitchFamily="34" charset="0"/>
                <a:ea typeface="Segoe UI" pitchFamily="34" charset="0"/>
                <a:cs typeface="Segoe UI" pitchFamily="34" charset="0"/>
              </a:rPr>
              <a:t> file.</a:t>
            </a:r>
          </a:p>
          <a:p>
            <a:r>
              <a:rPr lang="en-US" sz="1050" b="0" i="0" kern="1200" dirty="0">
                <a:solidFill>
                  <a:schemeClr val="tx1"/>
                </a:solidFill>
                <a:effectLst/>
                <a:latin typeface="Segoe UI" pitchFamily="34" charset="0"/>
                <a:ea typeface="Segoe UI" pitchFamily="34" charset="0"/>
                <a:cs typeface="Segoe UI" pitchFamily="34" charset="0"/>
              </a:rPr>
              <a:t>When the solution has this attribute enabled, the tenant administrator is provided the option to enable the solution to be available automatically across all site collections and sites in the tenant when the solution package is installed to the tenant app catalog.</a:t>
            </a:r>
          </a:p>
          <a:p>
            <a:pPr lvl="0">
              <a:spcBef>
                <a:spcPts val="0"/>
              </a:spcBef>
              <a:spcAft>
                <a:spcPts val="0"/>
              </a:spcAft>
            </a:pPr>
            <a:endParaRPr lang="en-US" dirty="0"/>
          </a:p>
          <a:p>
            <a:r>
              <a:rPr lang="en-US" sz="1050" b="1" i="0" kern="1200" dirty="0">
                <a:solidFill>
                  <a:schemeClr val="tx1"/>
                </a:solidFill>
                <a:effectLst/>
                <a:latin typeface="Segoe UI" pitchFamily="34" charset="0"/>
                <a:ea typeface="Segoe UI" pitchFamily="34" charset="0"/>
                <a:cs typeface="Segoe UI" pitchFamily="34" charset="0"/>
              </a:rPr>
              <a:t>Approving tenant-wide deployment in app catalog</a:t>
            </a:r>
          </a:p>
          <a:p>
            <a:r>
              <a:rPr lang="en-US" sz="1050" b="0" i="0" kern="1200" dirty="0">
                <a:solidFill>
                  <a:schemeClr val="tx1"/>
                </a:solidFill>
                <a:effectLst/>
                <a:latin typeface="Segoe UI" pitchFamily="34" charset="0"/>
                <a:ea typeface="Segoe UI" pitchFamily="34" charset="0"/>
                <a:cs typeface="Segoe UI" pitchFamily="34" charset="0"/>
              </a:rPr>
              <a:t>When the solution with the </a:t>
            </a:r>
            <a:r>
              <a:rPr lang="en-US" sz="1050" b="1" i="0" kern="1200" dirty="0">
                <a:solidFill>
                  <a:schemeClr val="tx1"/>
                </a:solidFill>
                <a:effectLst/>
                <a:latin typeface="Segoe UI" pitchFamily="34" charset="0"/>
                <a:ea typeface="Segoe UI" pitchFamily="34" charset="0"/>
                <a:cs typeface="Segoe UI" pitchFamily="34" charset="0"/>
              </a:rPr>
              <a:t>skipFeatureDeployment</a:t>
            </a:r>
            <a:r>
              <a:rPr lang="en-US" sz="1050" b="0" i="0" kern="1200" dirty="0">
                <a:solidFill>
                  <a:schemeClr val="tx1"/>
                </a:solidFill>
                <a:effectLst/>
                <a:latin typeface="Segoe UI" pitchFamily="34" charset="0"/>
                <a:ea typeface="Segoe UI" pitchFamily="34" charset="0"/>
                <a:cs typeface="Segoe UI" pitchFamily="34" charset="0"/>
              </a:rPr>
              <a:t> attribute set to </a:t>
            </a:r>
            <a:r>
              <a:rPr lang="en-US" sz="1050" b="1" i="0" kern="1200" dirty="0">
                <a:solidFill>
                  <a:schemeClr val="tx1"/>
                </a:solidFill>
                <a:effectLst/>
                <a:latin typeface="Segoe UI" pitchFamily="34" charset="0"/>
                <a:ea typeface="Segoe UI" pitchFamily="34" charset="0"/>
                <a:cs typeface="Segoe UI" pitchFamily="34" charset="0"/>
              </a:rPr>
              <a:t>true</a:t>
            </a:r>
            <a:r>
              <a:rPr lang="en-US" sz="1050" b="0" i="0" kern="1200" dirty="0">
                <a:solidFill>
                  <a:schemeClr val="tx1"/>
                </a:solidFill>
                <a:effectLst/>
                <a:latin typeface="Segoe UI" pitchFamily="34" charset="0"/>
                <a:ea typeface="Segoe UI" pitchFamily="34" charset="0"/>
                <a:cs typeface="Segoe UI" pitchFamily="34" charset="0"/>
              </a:rPr>
              <a:t> is deployed to the tenant app catalog, the administrator is given an option to configure the solution to be deployed centrally across the tenant.</a:t>
            </a:r>
          </a:p>
          <a:p>
            <a:r>
              <a:rPr lang="en-US" sz="1050" b="0" i="0" kern="1200" dirty="0">
                <a:solidFill>
                  <a:schemeClr val="tx1"/>
                </a:solidFill>
                <a:effectLst/>
                <a:latin typeface="Segoe UI" pitchFamily="34" charset="0"/>
                <a:ea typeface="Segoe UI" pitchFamily="34" charset="0"/>
                <a:cs typeface="Segoe UI" pitchFamily="34" charset="0"/>
              </a:rPr>
              <a:t>By default, the </a:t>
            </a:r>
            <a:r>
              <a:rPr lang="en-US" sz="1050" b="1" i="0" kern="1200" dirty="0">
                <a:solidFill>
                  <a:schemeClr val="tx1"/>
                </a:solidFill>
                <a:effectLst/>
                <a:latin typeface="Segoe UI" pitchFamily="34" charset="0"/>
                <a:ea typeface="Segoe UI" pitchFamily="34" charset="0"/>
                <a:cs typeface="Segoe UI" pitchFamily="34" charset="0"/>
              </a:rPr>
              <a:t>Make this solution available to all sites in the organization</a:t>
            </a:r>
            <a:r>
              <a:rPr lang="en-US" sz="1050" b="0" i="0" kern="1200" dirty="0">
                <a:solidFill>
                  <a:schemeClr val="tx1"/>
                </a:solidFill>
                <a:effectLst/>
                <a:latin typeface="Segoe UI" pitchFamily="34" charset="0"/>
                <a:ea typeface="Segoe UI" pitchFamily="34" charset="0"/>
                <a:cs typeface="Segoe UI" pitchFamily="34" charset="0"/>
              </a:rPr>
              <a:t> check box is not selected. If the check box is selected by the administrator, components in the solutions are automatically visible and available across the tenant.</a:t>
            </a:r>
          </a:p>
          <a:p>
            <a:pPr lvl="0">
              <a:spcBef>
                <a:spcPts val="0"/>
              </a:spcBef>
              <a:spcAft>
                <a:spcPts val="0"/>
              </a:spcAft>
            </a:pPr>
            <a:endParaRPr lang="en-US" dirty="0"/>
          </a:p>
          <a:p>
            <a:r>
              <a:rPr lang="en-US" sz="1050" b="1" i="0" kern="1200" dirty="0">
                <a:solidFill>
                  <a:schemeClr val="tx1"/>
                </a:solidFill>
                <a:effectLst/>
                <a:latin typeface="Segoe UI" pitchFamily="34" charset="0"/>
                <a:ea typeface="Segoe UI" pitchFamily="34" charset="0"/>
                <a:cs typeface="Segoe UI" pitchFamily="34" charset="0"/>
              </a:rPr>
              <a:t>Client-side web part visibility on SharePoint sites</a:t>
            </a:r>
          </a:p>
          <a:p>
            <a:r>
              <a:rPr lang="en-US" sz="1050" b="0" i="0" kern="1200" dirty="0">
                <a:solidFill>
                  <a:schemeClr val="tx1"/>
                </a:solidFill>
                <a:effectLst/>
                <a:latin typeface="Segoe UI" pitchFamily="34" charset="0"/>
                <a:ea typeface="Segoe UI" pitchFamily="34" charset="0"/>
                <a:cs typeface="Segoe UI" pitchFamily="34" charset="0"/>
              </a:rPr>
              <a:t>Web parts included in solutions that have been centrally deployed are immediately visible in the web part picker in both classic and modern pages.</a:t>
            </a:r>
          </a:p>
          <a:p>
            <a:pPr lvl="0">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788864245"/>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08003543"/>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SharePoint introduces a Cloud Add-in Model that enables you to create add-ins. Add-ins for SharePoint are self-contained pieces of functionality that extend the capabilities of a SharePoint website. In its most basic form, an add-in for SharePoint is a web application that is registered with SharePoint by using an add-in manifest. An add-in manifest is an XML file that declares the basic properties of the add-in along with where the add-in will run, and what to do when the add-in is started. </a:t>
            </a:r>
          </a:p>
          <a:p>
            <a:r>
              <a:rPr lang="en-US" dirty="0"/>
              <a:t>Add-ins integrate the best of the web and SharePoint Online. They are targeted, lightweight, and easy-to-use, and do a great job at solving a user need. Users discover and download add-ins from the SharePoint Store or from their organization's private App Catalog and install them on their SharePoint sites. </a:t>
            </a:r>
          </a:p>
          <a:p>
            <a:r>
              <a:rPr lang="en-US" dirty="0"/>
              <a:t>For example, suppose you have a SharePoint site to collaborate with a team, and you want to create a survey to gather more data. In SharePoint, you get a </a:t>
            </a:r>
            <a:r>
              <a:rPr lang="en-US" i="1" dirty="0"/>
              <a:t>survey add-in</a:t>
            </a:r>
            <a:r>
              <a:rPr lang="en-US" dirty="0"/>
              <a:t> from the SharePoint Store or from the App Catalog and install it on your site. Another example would be a mortgage broker, who sets up a website with add-ins from the SharePoint Store. These add-ins might include a </a:t>
            </a:r>
            <a:r>
              <a:rPr lang="en-US" i="1" dirty="0"/>
              <a:t>bank rates add-in</a:t>
            </a:r>
            <a:r>
              <a:rPr lang="en-US" dirty="0"/>
              <a:t> that helps find the best mortgage rates, a </a:t>
            </a:r>
            <a:r>
              <a:rPr lang="en-US" i="1" dirty="0"/>
              <a:t>mortgage calculator add-in</a:t>
            </a:r>
            <a:r>
              <a:rPr lang="en-US" dirty="0"/>
              <a:t> that helps calculate mortgage payments, and a </a:t>
            </a:r>
            <a:r>
              <a:rPr lang="en-US" i="1" dirty="0"/>
              <a:t>property value estimator add-in</a:t>
            </a:r>
            <a:r>
              <a:rPr lang="en-US" dirty="0"/>
              <a:t> that provides an approximate value of a property. The website might also include add-ins from the mortgage company’s App Catalog that help the mortgage broker to view and update client details and initiate a mortgage loan for a client. </a:t>
            </a:r>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43282461"/>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a:spcBef>
                <a:spcPts val="0"/>
              </a:spcBef>
              <a:spcAft>
                <a:spcPts val="0"/>
              </a:spcAft>
            </a:pPr>
            <a:r>
              <a:rPr lang="en-US" sz="1000" b="1" dirty="0"/>
              <a:t>SharePoint-Hosted Add-ins</a:t>
            </a:r>
            <a:endParaRPr lang="en-US" sz="1000" dirty="0"/>
          </a:p>
          <a:p>
            <a:pPr>
              <a:spcBef>
                <a:spcPts val="0"/>
              </a:spcBef>
              <a:spcAft>
                <a:spcPts val="0"/>
              </a:spcAft>
            </a:pPr>
            <a:r>
              <a:rPr lang="en-US" sz="1000" dirty="0"/>
              <a:t>SharePoint-hosted add-ins for SharePoint are installed on an SharePoint Online website, called the host Web, and have their resources hosted on an isolated subsite of a host Web, called the </a:t>
            </a:r>
            <a:r>
              <a:rPr lang="en-US" sz="1000" b="1" dirty="0"/>
              <a:t>Add-in Web</a:t>
            </a:r>
            <a:r>
              <a:rPr lang="en-US" sz="1000" dirty="0"/>
              <a:t>. This approach enables you to reuse common SharePoint artifacts, such as lists and Web Parts. When you take this approach, you can use only JavaScript and you cannot use any server-side code. </a:t>
            </a:r>
          </a:p>
          <a:p>
            <a:pPr marL="171450" lvl="0" indent="-171450">
              <a:spcBef>
                <a:spcPts val="0"/>
              </a:spcBef>
              <a:spcAft>
                <a:spcPts val="0"/>
              </a:spcAft>
              <a:buFont typeface="Arial" panose="020B0604020202020204" pitchFamily="34" charset="0"/>
              <a:buChar char="•"/>
            </a:pPr>
            <a:r>
              <a:rPr lang="en-US" sz="1000" b="1" dirty="0"/>
              <a:t>Benefit</a:t>
            </a:r>
            <a:r>
              <a:rPr lang="en-US" sz="1000" dirty="0"/>
              <a:t>: This approach enables you to reuse common SharePoint artifacts, such as lists and Web Parts. </a:t>
            </a:r>
          </a:p>
          <a:p>
            <a:pPr marL="171450" lvl="0" indent="-171450">
              <a:spcBef>
                <a:spcPts val="0"/>
              </a:spcBef>
              <a:spcAft>
                <a:spcPts val="0"/>
              </a:spcAft>
              <a:buFont typeface="Arial" panose="020B0604020202020204" pitchFamily="34" charset="0"/>
              <a:buChar char="•"/>
            </a:pPr>
            <a:r>
              <a:rPr lang="en-US" sz="1000" b="1" dirty="0"/>
              <a:t>Consideration</a:t>
            </a:r>
            <a:r>
              <a:rPr lang="en-US" sz="1000" dirty="0"/>
              <a:t>: You can use only JavaScript in the add-in, and you cannot use any server-side code.</a:t>
            </a:r>
          </a:p>
          <a:p>
            <a:pPr>
              <a:spcBef>
                <a:spcPts val="0"/>
              </a:spcBef>
              <a:spcAft>
                <a:spcPts val="0"/>
              </a:spcAft>
            </a:pPr>
            <a:r>
              <a:rPr lang="en-US" sz="1000" dirty="0">
                <a:latin typeface="Calibri"/>
              </a:rPr>
              <a:t>For more information, s</a:t>
            </a:r>
            <a:r>
              <a:rPr lang="en-US" sz="1000" dirty="0"/>
              <a:t>ee: </a:t>
            </a:r>
            <a:r>
              <a:rPr lang="en-US" sz="1000" dirty="0">
                <a:hlinkClick r:id="rId3"/>
              </a:rPr>
              <a:t>How to: Create a basic SharePoint-hosted </a:t>
            </a:r>
            <a:r>
              <a:rPr lang="en-US" sz="1000" dirty="0"/>
              <a:t> (</a:t>
            </a:r>
            <a:r>
              <a:rPr lang="en-US" sz="1000" dirty="0">
                <a:hlinkClick r:id="rId3"/>
              </a:rPr>
              <a:t>http://msdn.microsoft.com/en-us/library/fp142379.aspx</a:t>
            </a:r>
            <a:r>
              <a:rPr lang="en-US" sz="1000" dirty="0"/>
              <a:t>)</a:t>
            </a:r>
          </a:p>
          <a:p>
            <a:pPr>
              <a:spcBef>
                <a:spcPts val="0"/>
              </a:spcBef>
              <a:spcAft>
                <a:spcPts val="0"/>
              </a:spcAft>
            </a:pPr>
            <a:endParaRPr lang="en-US" sz="1000" b="1" dirty="0"/>
          </a:p>
          <a:p>
            <a:pPr>
              <a:spcBef>
                <a:spcPts val="0"/>
              </a:spcBef>
              <a:spcAft>
                <a:spcPts val="0"/>
              </a:spcAft>
            </a:pPr>
            <a:r>
              <a:rPr lang="en-US" sz="1000" b="1" dirty="0"/>
              <a:t>Provider-Hosted Add-ins for SharePoint </a:t>
            </a:r>
            <a:endParaRPr lang="en-US" sz="1000" dirty="0"/>
          </a:p>
          <a:p>
            <a:pPr>
              <a:spcBef>
                <a:spcPts val="0"/>
              </a:spcBef>
              <a:spcAft>
                <a:spcPts val="0"/>
              </a:spcAft>
            </a:pPr>
            <a:r>
              <a:rPr lang="en-US" sz="1000" dirty="0"/>
              <a:t>Provider-hosted add-ins for SharePoint include components that are deployed and hosted outside of the SharePoint environment, usually by the developer, but in some scenarios by the customer. The provider-hosted add-in for SharePoint interacts with a SharePoint site, but also uses resources and services that reside on the remote site. </a:t>
            </a:r>
          </a:p>
          <a:p>
            <a:pPr marL="171450" lvl="0" indent="-171450">
              <a:spcBef>
                <a:spcPts val="0"/>
              </a:spcBef>
              <a:spcAft>
                <a:spcPts val="0"/>
              </a:spcAft>
              <a:buFont typeface="Arial" panose="020B0604020202020204" pitchFamily="34" charset="0"/>
              <a:buChar char="•"/>
            </a:pPr>
            <a:r>
              <a:rPr lang="en-US" sz="1000" b="1" dirty="0"/>
              <a:t>Benefits</a:t>
            </a:r>
            <a:r>
              <a:rPr lang="en-US" sz="1000" dirty="0"/>
              <a:t>:</a:t>
            </a:r>
          </a:p>
          <a:p>
            <a:pPr marL="361950" lvl="1" indent="-171450">
              <a:spcBef>
                <a:spcPts val="0"/>
              </a:spcBef>
              <a:spcAft>
                <a:spcPts val="0"/>
              </a:spcAft>
              <a:buFont typeface="Arial" panose="020B0604020202020204" pitchFamily="34" charset="0"/>
              <a:buChar char="•"/>
            </a:pPr>
            <a:r>
              <a:rPr lang="en-US" sz="1000" dirty="0"/>
              <a:t>The provider-hosted add-in for SharePoint can be hosted on Microsoft Azure or any remote web platform, including non-Microsoft platforms. It interacts with SharePoint by using one of the SharePoint client object models or its REST/OData-based Web service. Depending on the scenario, it gains authorization to SharePoint data using either the SharePoint implementation of the OAuth standard or a JavaScript cross-domain library. </a:t>
            </a:r>
          </a:p>
          <a:p>
            <a:pPr marL="361950" lvl="1" indent="-171450">
              <a:spcBef>
                <a:spcPts val="0"/>
              </a:spcBef>
              <a:spcAft>
                <a:spcPts val="0"/>
              </a:spcAft>
              <a:buFont typeface="Arial" panose="020B0604020202020204" pitchFamily="34" charset="0"/>
              <a:buChar char="•"/>
            </a:pPr>
            <a:r>
              <a:rPr lang="en-US" sz="1000" dirty="0"/>
              <a:t>This approach enables you to use any hosting service you want. </a:t>
            </a:r>
          </a:p>
          <a:p>
            <a:pPr marL="171450" lvl="0" indent="-171450">
              <a:buFont typeface="Arial" panose="020B0604020202020204" pitchFamily="34" charset="0"/>
              <a:buChar char="•"/>
            </a:pPr>
            <a:r>
              <a:rPr lang="en-US" b="1" dirty="0"/>
              <a:t>Consideration</a:t>
            </a:r>
            <a:r>
              <a:rPr lang="en-US" dirty="0"/>
              <a:t>: This option provides you with a great deal of flexibility, but it places on the developer the responsibility for creating the installation, upgrade, and uninstallation logic of the remote components. </a:t>
            </a:r>
          </a:p>
          <a:p>
            <a:r>
              <a:rPr lang="en-US" dirty="0"/>
              <a:t>Within the category of provider-hosted add-ins for SharePoint, there are important architectural differences between add-ins for SharePoint, whose remote components will be installed outside the corporate firewall of the SharePoint farm where the add-in is installed, and those whose remote components will be installed within that firewall. </a:t>
            </a:r>
            <a:endParaRPr lang="en-US" sz="1000" dirty="0"/>
          </a:p>
          <a:p>
            <a:pPr>
              <a:spcBef>
                <a:spcPts val="0"/>
              </a:spcBef>
              <a:spcAft>
                <a:spcPts val="0"/>
              </a:spcAft>
            </a:pPr>
            <a:endParaRPr lang="en-US" sz="1000" dirty="0"/>
          </a:p>
          <a:p>
            <a:endParaRPr lang="en-US" dirty="0"/>
          </a:p>
        </p:txBody>
      </p:sp>
    </p:spTree>
    <p:extLst>
      <p:ext uri="{BB962C8B-B14F-4D97-AF65-F5344CB8AC3E}">
        <p14:creationId xmlns:p14="http://schemas.microsoft.com/office/powerpoint/2010/main" val="10671656"/>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dirty="0"/>
              <a:t>Following are some of the benefits of and considerations for these two scenarios: </a:t>
            </a:r>
          </a:p>
          <a:p>
            <a:pPr>
              <a:spcBef>
                <a:spcPts val="0"/>
              </a:spcBef>
              <a:spcAft>
                <a:spcPts val="0"/>
              </a:spcAft>
            </a:pPr>
            <a:r>
              <a:rPr lang="en-US" b="1" dirty="0"/>
              <a:t>Provider-Hosted with Remote Components Outside the Firewall</a:t>
            </a:r>
            <a:endParaRPr lang="en-US" dirty="0"/>
          </a:p>
          <a:p>
            <a:pPr marL="171450" lvl="0" indent="-171450">
              <a:spcBef>
                <a:spcPts val="0"/>
              </a:spcBef>
              <a:spcAft>
                <a:spcPts val="0"/>
              </a:spcAft>
              <a:buFont typeface="Arial" panose="020B0604020202020204" pitchFamily="34" charset="0"/>
              <a:buChar char="•"/>
            </a:pPr>
            <a:r>
              <a:rPr lang="en-US" b="1" dirty="0"/>
              <a:t>Benefits</a:t>
            </a:r>
            <a:r>
              <a:rPr lang="en-US" dirty="0"/>
              <a:t>:</a:t>
            </a:r>
          </a:p>
          <a:p>
            <a:pPr marL="358775" lvl="1" indent="-171450">
              <a:spcBef>
                <a:spcPts val="0"/>
              </a:spcBef>
              <a:spcAft>
                <a:spcPts val="0"/>
              </a:spcAft>
              <a:buFont typeface="Arial" panose="020B0604020202020204" pitchFamily="34" charset="0"/>
              <a:buChar char="•"/>
            </a:pPr>
            <a:r>
              <a:rPr lang="en-US" dirty="0"/>
              <a:t>This approach enables you to use JavaScript and SharePoint JavaScript client APIs, or the SharePoint REST/OData Web service. </a:t>
            </a:r>
          </a:p>
          <a:p>
            <a:pPr marL="358775" lvl="1" indent="-171450">
              <a:spcBef>
                <a:spcPts val="0"/>
              </a:spcBef>
              <a:spcAft>
                <a:spcPts val="0"/>
              </a:spcAft>
              <a:buFont typeface="Arial" panose="020B0604020202020204" pitchFamily="34" charset="0"/>
              <a:buChar char="•"/>
            </a:pPr>
            <a:r>
              <a:rPr lang="en-US" dirty="0"/>
              <a:t>This approach enables you to use SharePoint JavaScript cross-domain library for authorization. </a:t>
            </a:r>
          </a:p>
          <a:p>
            <a:pPr marL="171450" lvl="0" indent="-171450">
              <a:spcBef>
                <a:spcPts val="0"/>
              </a:spcBef>
              <a:spcAft>
                <a:spcPts val="0"/>
              </a:spcAft>
              <a:buFont typeface="Arial" panose="020B0604020202020204" pitchFamily="34" charset="0"/>
              <a:buChar char="•"/>
            </a:pPr>
            <a:r>
              <a:rPr lang="en-US" b="1" dirty="0"/>
              <a:t>Consideration</a:t>
            </a:r>
            <a:r>
              <a:rPr lang="en-US" dirty="0"/>
              <a:t>: This approach places responsibility on the development team for maintaining the remote site and for managing tenancy isolation among the customers that are using the add-in. </a:t>
            </a:r>
          </a:p>
          <a:p>
            <a:pPr>
              <a:spcBef>
                <a:spcPts val="0"/>
              </a:spcBef>
              <a:spcAft>
                <a:spcPts val="0"/>
              </a:spcAft>
            </a:pPr>
            <a:r>
              <a:rPr lang="en-US" b="1" dirty="0"/>
              <a:t>Provider-Hosted with Remote Components Inside the Firewall</a:t>
            </a:r>
            <a:endParaRPr lang="en-US" dirty="0"/>
          </a:p>
          <a:p>
            <a:pPr marL="171450" lvl="0" indent="-171450">
              <a:spcBef>
                <a:spcPts val="0"/>
              </a:spcBef>
              <a:spcAft>
                <a:spcPts val="0"/>
              </a:spcAft>
              <a:buFont typeface="Arial" panose="020B0604020202020204" pitchFamily="34" charset="0"/>
              <a:buChar char="•"/>
            </a:pPr>
            <a:r>
              <a:rPr lang="en-US" b="1" dirty="0"/>
              <a:t>Benefits</a:t>
            </a:r>
            <a:r>
              <a:rPr lang="en-US" dirty="0"/>
              <a:t>:</a:t>
            </a:r>
          </a:p>
          <a:p>
            <a:pPr marL="358775" lvl="1" indent="-171450">
              <a:spcBef>
                <a:spcPts val="0"/>
              </a:spcBef>
              <a:spcAft>
                <a:spcPts val="0"/>
              </a:spcAft>
              <a:buFont typeface="Arial" panose="020B0604020202020204" pitchFamily="34" charset="0"/>
              <a:buChar char="•"/>
            </a:pPr>
            <a:r>
              <a:rPr lang="en-US" dirty="0"/>
              <a:t>This approach enables you to:</a:t>
            </a:r>
          </a:p>
          <a:p>
            <a:pPr marL="625475" lvl="2" indent="-171450">
              <a:spcBef>
                <a:spcPts val="0"/>
              </a:spcBef>
              <a:spcAft>
                <a:spcPts val="0"/>
              </a:spcAft>
              <a:buFont typeface="Courier New" panose="02070309020205020404" pitchFamily="49" charset="0"/>
              <a:buChar char="o"/>
            </a:pPr>
            <a:r>
              <a:rPr lang="en-US" dirty="0"/>
              <a:t>Use any programming languages that you wish. </a:t>
            </a:r>
          </a:p>
          <a:p>
            <a:pPr marL="625475" lvl="2" indent="-171450">
              <a:spcBef>
                <a:spcPts val="0"/>
              </a:spcBef>
              <a:spcAft>
                <a:spcPts val="0"/>
              </a:spcAft>
              <a:buFont typeface="Courier New" panose="02070309020205020404" pitchFamily="49" charset="0"/>
              <a:buChar char="o"/>
            </a:pPr>
            <a:r>
              <a:rPr lang="en-US" dirty="0"/>
              <a:t>Interact with a SharePoint site by using one of the SharePoint client object models or its REST/OData-based web service. </a:t>
            </a:r>
          </a:p>
          <a:p>
            <a:pPr marL="625475" lvl="2" indent="-171450">
              <a:spcBef>
                <a:spcPts val="0"/>
              </a:spcBef>
              <a:spcAft>
                <a:spcPts val="0"/>
              </a:spcAft>
              <a:buFont typeface="Courier New" panose="02070309020205020404" pitchFamily="49" charset="0"/>
              <a:buChar char="o"/>
            </a:pPr>
            <a:r>
              <a:rPr lang="en-US" dirty="0"/>
              <a:t>Use the OAuth protocol for add-in authentication and authorization. </a:t>
            </a:r>
          </a:p>
          <a:p>
            <a:pPr marL="171450" lvl="0" indent="-171450">
              <a:spcBef>
                <a:spcPts val="0"/>
              </a:spcBef>
              <a:spcAft>
                <a:spcPts val="0"/>
              </a:spcAft>
              <a:buFont typeface="Arial" panose="020B0604020202020204" pitchFamily="34" charset="0"/>
              <a:buChar char="•"/>
            </a:pPr>
            <a:r>
              <a:rPr lang="en-US" b="1" dirty="0"/>
              <a:t>Consideration</a:t>
            </a:r>
            <a:r>
              <a:rPr lang="en-US" dirty="0"/>
              <a:t>: This approach places on the development team the responsibility to provide a packaging and installation system for the remote components.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3"/>
              </a:rPr>
              <a:t>How to: Create a basic provider-hosted Add-in for SharePoint</a:t>
            </a:r>
            <a:r>
              <a:rPr lang="en-US" dirty="0"/>
              <a:t> (</a:t>
            </a:r>
            <a:r>
              <a:rPr lang="en-US" dirty="0">
                <a:hlinkClick r:id="rId3"/>
              </a:rPr>
              <a:t>http://msdn.microsoft.com/en-us/library/fp142381.aspx</a:t>
            </a:r>
            <a:r>
              <a:rPr lang="en-US" dirty="0"/>
              <a:t>)</a:t>
            </a:r>
          </a:p>
          <a:p>
            <a:pPr lvl="0"/>
            <a:endParaRPr lang="en-US" dirty="0"/>
          </a:p>
          <a:p>
            <a:pPr>
              <a:spcBef>
                <a:spcPts val="0"/>
              </a:spcBef>
              <a:spcAft>
                <a:spcPts val="0"/>
              </a:spcAft>
            </a:pPr>
            <a:endParaRPr lang="en-US" sz="1000" dirty="0"/>
          </a:p>
          <a:p>
            <a:pPr>
              <a:spcBef>
                <a:spcPts val="0"/>
              </a:spcBef>
              <a:spcAft>
                <a:spcPts val="0"/>
              </a:spcAft>
            </a:pPr>
            <a:endParaRPr lang="en-US" sz="1000"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788235932"/>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a:t>add-in does not have all the permissions that are requested by the add-in, then the user cannot install the add-in. By giving each add-in its own domain, SharePoint can reliably identify requests made by the add-in and verify the permissions of the add-in. </a:t>
            </a:r>
          </a:p>
          <a:p>
            <a:pPr marL="171450" indent="-171450">
              <a:buFont typeface="Arial" panose="020B0604020202020204" pitchFamily="34" charset="0"/>
              <a:buChar char="•"/>
            </a:pPr>
            <a:r>
              <a:rPr lang="en-US" sz="1000" dirty="0"/>
              <a:t>For more information about add-in permissions, see </a:t>
            </a:r>
            <a:r>
              <a:rPr lang="en-US" sz="1000" dirty="0">
                <a:hlinkClick r:id="rId3"/>
              </a:rPr>
              <a:t>Add-in permissions</a:t>
            </a:r>
            <a:r>
              <a:rPr lang="en-US" sz="1000" dirty="0"/>
              <a:t> (</a:t>
            </a:r>
            <a:r>
              <a:rPr lang="en-US" sz="1000" dirty="0">
                <a:hlinkClick r:id="rId3"/>
              </a:rPr>
              <a:t>http://msdn.microsoft.com/en-us/library/fp179922.aspx#Add-inPermissions</a:t>
            </a:r>
            <a:r>
              <a:rPr lang="en-US" sz="1000" dirty="0"/>
              <a:t>)</a:t>
            </a:r>
          </a:p>
          <a:p>
            <a:r>
              <a:rPr lang="en-US" sz="1000" b="1" dirty="0"/>
              <a:t>Cross-Domain Scripting Security</a:t>
            </a:r>
            <a:r>
              <a:rPr lang="en-US" sz="1000" dirty="0"/>
              <a:t>:</a:t>
            </a:r>
          </a:p>
          <a:p>
            <a:r>
              <a:rPr lang="en-US" sz="1000" dirty="0"/>
              <a:t>Modern browsers support a </a:t>
            </a:r>
            <a:r>
              <a:rPr lang="en-US" sz="1000" i="1" dirty="0"/>
              <a:t>same origin policy</a:t>
            </a:r>
            <a:r>
              <a:rPr lang="en-US" sz="1000" dirty="0"/>
              <a:t> with regard to JavaScript method calls. By deploying each add-in for SharePoint to its own domain, SharePoint takes advantage of the browser's same origin policy to help ensure that JavaScript in the add-in for SharePoint cannot execute any JavaScript from any other domain (including the domain in which, from the end-user's perspective, the add-in is installed).</a:t>
            </a:r>
          </a:p>
          <a:p>
            <a:r>
              <a:rPr lang="en-US" sz="1000" dirty="0"/>
              <a:t>SharePoint also provides a means of safely overcoming the limits of the policy. Among other things, this enables the remote components of an add-in for SharePoint to query data from any website in the common parent tenancy of the host and Add-in Webs. </a:t>
            </a:r>
          </a:p>
          <a:p>
            <a:pPr marL="171450" indent="-171450">
              <a:buFont typeface="Arial" panose="020B0604020202020204" pitchFamily="34" charset="0"/>
              <a:buChar char="•"/>
            </a:pPr>
            <a:r>
              <a:rPr lang="en-US" sz="1000" dirty="0"/>
              <a:t>For more information, see </a:t>
            </a:r>
            <a:r>
              <a:rPr lang="en-US" sz="1000" dirty="0">
                <a:hlinkClick r:id="rId4"/>
              </a:rPr>
              <a:t>How to: Access SharePoint 2013 data from remote Add-ins using the cross-domain library</a:t>
            </a:r>
            <a:r>
              <a:rPr lang="en-US" sz="1000" dirty="0"/>
              <a:t> (</a:t>
            </a:r>
            <a:r>
              <a:rPr lang="en-US" sz="1000" dirty="0">
                <a:hlinkClick r:id="rId4"/>
              </a:rPr>
              <a:t>http://msdn.microsoft.com/en-us/library/fp179927.aspx</a:t>
            </a:r>
            <a:r>
              <a:rPr lang="en-US" sz="1000" dirty="0"/>
              <a:t>)</a:t>
            </a:r>
            <a:endParaRPr lang="en-US" sz="1000" b="1" dirty="0">
              <a:latin typeface="Calibri"/>
            </a:endParaRPr>
          </a:p>
          <a:p>
            <a:pPr>
              <a:spcBef>
                <a:spcPts val="0"/>
              </a:spcBef>
              <a:spcAft>
                <a:spcPts val="0"/>
              </a:spcAft>
            </a:pPr>
            <a:endParaRPr lang="en-US" sz="1000" dirty="0"/>
          </a:p>
          <a:p>
            <a:pPr>
              <a:spcBef>
                <a:spcPts val="0"/>
              </a:spcBef>
              <a:spcAft>
                <a:spcPts val="0"/>
              </a:spcAft>
            </a:pPr>
            <a:endParaRPr lang="en-US" sz="1000"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625864027"/>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SharePoint Add-ins, previously known as SharePoint Apps and introduced in SharePoint 2013, have been one of the only available options of adding customizations to SharePoint Online in a supported and governed way. However, SharePoint Add-ins require a lot more infrastructure than necessary in many cases where a simple user interface customization is needed.</a:t>
            </a:r>
          </a:p>
          <a:p>
            <a:r>
              <a:rPr lang="en-US" sz="1050" b="0" i="0" kern="1200" dirty="0">
                <a:solidFill>
                  <a:schemeClr val="tx1"/>
                </a:solidFill>
                <a:effectLst/>
                <a:latin typeface="Segoe UI" pitchFamily="34" charset="0"/>
                <a:ea typeface="Segoe UI" pitchFamily="34" charset="0"/>
                <a:cs typeface="Segoe UI" pitchFamily="34" charset="0"/>
              </a:rPr>
              <a:t>SharePoint Add-ins come in two flavors: SharePoint-hosted and provider-hosted. SharePoint-hosted add-ins have been one of the ways of executing client-side code in SharePoint in a supported way, but as said require a lot more effort than necessary to just include a simple client-side (JavaScript) web part. In many cases SharePoint-hosted add-ins were built just to deploy artifacts, such as lists and web parts, onto a SharePoint site. These add-ins live in a "special" site called the App Web, which is a site with limited features.</a:t>
            </a:r>
          </a:p>
          <a:p>
            <a:r>
              <a:rPr lang="en-US" sz="1050" b="0" i="0" kern="1200" dirty="0">
                <a:solidFill>
                  <a:schemeClr val="tx1"/>
                </a:solidFill>
                <a:effectLst/>
                <a:latin typeface="Segoe UI" pitchFamily="34" charset="0"/>
                <a:ea typeface="Segoe UI" pitchFamily="34" charset="0"/>
                <a:cs typeface="Segoe UI" pitchFamily="34" charset="0"/>
              </a:rPr>
              <a:t>Provider-hosted add-ins, on the other hand, are add-ins that are executed remotely from SharePoint (Online) and can leverage server-side code as well as client-side code. This has a benefit for ISVs that want to protect their intellectual property/code/logic and for scenarios that can't be executed client-side by using JavaScript, such as long-running, calculation-heavy operations or access to remote data that cannot be achieved by using client-side scripting.</a:t>
            </a:r>
          </a:p>
          <a:p>
            <a:r>
              <a:rPr lang="en-US" sz="1050" b="0" i="0" kern="1200" dirty="0">
                <a:solidFill>
                  <a:schemeClr val="tx1"/>
                </a:solidFill>
                <a:effectLst/>
                <a:latin typeface="Segoe UI" pitchFamily="34" charset="0"/>
                <a:ea typeface="Segoe UI" pitchFamily="34" charset="0"/>
                <a:cs typeface="Segoe UI" pitchFamily="34" charset="0"/>
              </a:rPr>
              <a:t>The primary advantage of add-ins is isolation: because the actual code is not executed in the SharePoint site browser, cross-site scripting protections prevent the add-in from getting the same access as the user has. Add-ins are limited to the permissions that the add-in was granted at install time. This makes add-ins a safer option for scenarios where an admin acquires an add-in from a third party, and it also allows Microsoft to have a Store from where you can download add-ins.</a:t>
            </a:r>
          </a:p>
          <a:p>
            <a:r>
              <a:rPr lang="en-US" sz="1050" b="0" i="0" kern="1200" dirty="0">
                <a:solidFill>
                  <a:schemeClr val="tx1"/>
                </a:solidFill>
                <a:effectLst/>
                <a:latin typeface="Segoe UI" pitchFamily="34" charset="0"/>
                <a:ea typeface="Segoe UI" pitchFamily="34" charset="0"/>
                <a:cs typeface="Segoe UI" pitchFamily="34" charset="0"/>
              </a:rPr>
              <a:t>The SharePoint Framework works side-by-side with both SharePoint-hosted and provider-hosted add-ins, but can also be used as an alternative in scenarios where only client-side scripting is required. For example, add-ins can add app parts to the site where they are hosted. These app parts are similar to web parts, but instead of running in the context of the page, they run in their own domain (App Web or provider-hosted web) within an Iframe on the page. This prevents the add-in from gaining the user context from the rest of the page.</a:t>
            </a:r>
          </a:p>
          <a:p>
            <a:r>
              <a:rPr lang="en-US" sz="1050" b="0" i="0" kern="1200" dirty="0">
                <a:solidFill>
                  <a:schemeClr val="tx1"/>
                </a:solidFill>
                <a:effectLst/>
                <a:latin typeface="Segoe UI" pitchFamily="34" charset="0"/>
                <a:ea typeface="Segoe UI" pitchFamily="34" charset="0"/>
                <a:cs typeface="Segoe UI" pitchFamily="34" charset="0"/>
              </a:rPr>
              <a:t>The SharePoint Framework, on the other hand, does not run in an Iframe. Thanks to this, it can more seamlessly run in the context of the page with the full power of the user viewing the part. This is the key to enabling it to run with rich functionality, but at the same time this means that it does not have the same level of security controls as add-ins. SharePoint Framework solutions are due to this also being referred to as </a:t>
            </a:r>
            <a:r>
              <a:rPr lang="en-US" sz="1050" b="0" i="1" kern="1200" dirty="0">
                <a:solidFill>
                  <a:schemeClr val="tx1"/>
                </a:solidFill>
                <a:effectLst/>
                <a:latin typeface="Segoe UI" pitchFamily="34" charset="0"/>
                <a:ea typeface="Segoe UI" pitchFamily="34" charset="0"/>
                <a:cs typeface="Segoe UI" pitchFamily="34" charset="0"/>
              </a:rPr>
              <a:t>full trust client-side solutions</a:t>
            </a:r>
            <a:r>
              <a:rPr lang="en-US" sz="1050" b="0" i="0" kern="1200" dirty="0">
                <a:solidFill>
                  <a:schemeClr val="tx1"/>
                </a:solidFill>
                <a:effectLst/>
                <a:latin typeface="Segoe UI" pitchFamily="34" charset="0"/>
                <a:ea typeface="Segoe UI" pitchFamily="34" charset="0"/>
                <a:cs typeface="Segoe UI" pitchFamily="34" charset="0"/>
              </a:rPr>
              <a:t>. Iframes suffer from the problem that they are not responsive, which results in the rendered webpage not being as fluent on a mobile phone or alternate screen size.</a:t>
            </a:r>
          </a:p>
          <a:p>
            <a:r>
              <a:rPr lang="en-US" sz="1050" b="0" i="0" kern="1200" dirty="0">
                <a:solidFill>
                  <a:schemeClr val="tx1"/>
                </a:solidFill>
                <a:effectLst/>
                <a:latin typeface="Segoe UI" pitchFamily="34" charset="0"/>
                <a:ea typeface="Segoe UI" pitchFamily="34" charset="0"/>
                <a:cs typeface="Segoe UI" pitchFamily="34" charset="0"/>
              </a:rPr>
              <a:t>The SharePoint Framework solutions do not, at the time of writing, have a store where you can download and install solutions, due to the security aspect mentioned earlier. On the other hand, in many scenarios, using the user's context is a wanted scenario where SharePoint Framework could be used instead.</a:t>
            </a:r>
          </a:p>
          <a:p>
            <a:pPr lvl="0">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611246860"/>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5076967" y="8685213"/>
            <a:ext cx="1779446" cy="457200"/>
          </a:xfrm>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1495749339"/>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at different possibilities for deploying your Internal build Add-Ins.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2587059999"/>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dirty="0">
                <a:latin typeface="Segoe UI"/>
                <a:cs typeface="Segoe UI"/>
              </a:rPr>
              <a:t>Use the </a:t>
            </a:r>
            <a:r>
              <a:rPr lang="en-US" b="1" dirty="0">
                <a:latin typeface="Segoe UI"/>
                <a:cs typeface="Segoe UI"/>
              </a:rPr>
              <a:t>App Catalog</a:t>
            </a:r>
            <a:r>
              <a:rPr lang="en-US" dirty="0">
                <a:latin typeface="Segoe UI"/>
                <a:cs typeface="Segoe UI"/>
              </a:rPr>
              <a:t> to make custom business add-ins available for your SharePoint Online environment. </a:t>
            </a:r>
            <a:endParaRPr lang="en-US" dirty="0"/>
          </a:p>
          <a:p>
            <a:pPr>
              <a:spcBef>
                <a:spcPts val="0"/>
              </a:spcBef>
              <a:spcAft>
                <a:spcPts val="0"/>
              </a:spcAft>
            </a:pPr>
            <a:r>
              <a:rPr lang="en-US" dirty="0">
                <a:latin typeface="Segoe UI"/>
                <a:cs typeface="Segoe UI"/>
              </a:rPr>
              <a:t>As a SharePoint Online admin, you can create an App Catalog site to make internally developed custom Add-ins available for users to install when they browse Add-ins under the </a:t>
            </a:r>
            <a:r>
              <a:rPr lang="en-US" b="1" dirty="0">
                <a:latin typeface="Segoe UI"/>
                <a:cs typeface="Segoe UI"/>
              </a:rPr>
              <a:t>From Your Organization </a:t>
            </a:r>
            <a:r>
              <a:rPr lang="en-US" dirty="0">
                <a:latin typeface="Segoe UI"/>
                <a:cs typeface="Segoe UI"/>
              </a:rPr>
              <a:t>filter on the Site Contents page. Site owners can then add these Add-ins to customize sites with specific functionality or to display information. </a:t>
            </a:r>
            <a:endParaRPr lang="en-US" dirty="0"/>
          </a:p>
          <a:p>
            <a:pPr>
              <a:spcBef>
                <a:spcPts val="0"/>
              </a:spcBef>
              <a:spcAft>
                <a:spcPts val="0"/>
              </a:spcAft>
            </a:pPr>
            <a:r>
              <a:rPr lang="en-US" dirty="0">
                <a:latin typeface="Segoe UI"/>
                <a:cs typeface="Segoe UI"/>
              </a:rPr>
              <a:t>After an App Catalog site has been created, you can use it to upload any custom Add-ins that your organization has developed. Uploading custom Add-ins is not more complicated than uploading a document to a library and setting some properties. You can also use the App Catalog site to, for example, install custom or third-party Add-ins on sites for users (also called Add-in deployment). You can also manage Add-in requests from users. </a:t>
            </a:r>
            <a:endParaRPr lang="en-US" dirty="0"/>
          </a:p>
          <a:p>
            <a:pPr>
              <a:spcBef>
                <a:spcPts val="0"/>
              </a:spcBef>
              <a:spcAft>
                <a:spcPts val="0"/>
              </a:spcAft>
            </a:pPr>
            <a:r>
              <a:rPr lang="en-US" b="1" dirty="0">
                <a:latin typeface="Segoe UI"/>
                <a:cs typeface="Segoe UI"/>
              </a:rPr>
              <a:t>Step 1: Create an App Catalog Site</a:t>
            </a:r>
            <a:endParaRPr lang="en-US" dirty="0">
              <a:latin typeface="Segoe UI"/>
              <a:cs typeface="Segoe UI"/>
            </a:endParaRPr>
          </a:p>
          <a:p>
            <a:pPr>
              <a:spcBef>
                <a:spcPts val="0"/>
              </a:spcBef>
              <a:spcAft>
                <a:spcPts val="0"/>
              </a:spcAft>
            </a:pPr>
            <a:r>
              <a:rPr lang="en-US" dirty="0">
                <a:latin typeface="Segoe UI"/>
                <a:cs typeface="Segoe UI"/>
              </a:rPr>
              <a:t>Creating an App Catalog site is the first step in managing Add-ins for your SharePoint Online environment. Even if you do not plan to make internal custom Add-ins available, you will not be able to do things like change the purchase settings for the SharePoint Store until you create an App Catalog site. You can have only one App Catalog site per SharePoint Online tenant. </a:t>
            </a:r>
            <a:endParaRPr lang="en-US" dirty="0"/>
          </a:p>
          <a:p>
            <a:pPr marL="228600" lvl="0" indent="-228600">
              <a:spcBef>
                <a:spcPts val="0"/>
              </a:spcBef>
              <a:spcAft>
                <a:spcPts val="0"/>
              </a:spcAft>
              <a:buFont typeface="+mj-lt"/>
              <a:buAutoNum type="arabicPeriod"/>
            </a:pPr>
            <a:r>
              <a:rPr lang="en-US" dirty="0"/>
              <a:t>Sign in to Microsoft </a:t>
            </a:r>
            <a:r>
              <a:rPr lang="en-US" b="1" dirty="0" err="1"/>
              <a:t>Microsoft</a:t>
            </a:r>
            <a:r>
              <a:rPr lang="en-US" b="1" dirty="0"/>
              <a:t> 365 admin center </a:t>
            </a:r>
            <a:r>
              <a:rPr lang="en-US" dirty="0"/>
              <a:t>with your SharePoint Online admin user name and password.</a:t>
            </a:r>
          </a:p>
          <a:p>
            <a:pPr marL="228600" lvl="0" indent="-228600">
              <a:spcBef>
                <a:spcPts val="0"/>
              </a:spcBef>
              <a:spcAft>
                <a:spcPts val="0"/>
              </a:spcAft>
              <a:buFont typeface="+mj-lt"/>
              <a:buAutoNum type="arabicPeriod"/>
            </a:pPr>
            <a:r>
              <a:rPr lang="en-US" dirty="0"/>
              <a:t>Go to </a:t>
            </a:r>
            <a:r>
              <a:rPr lang="en-US" b="1" dirty="0"/>
              <a:t>Admin</a:t>
            </a:r>
            <a:r>
              <a:rPr lang="en-US" dirty="0"/>
              <a:t> &gt; </a:t>
            </a:r>
            <a:r>
              <a:rPr lang="en-US" b="1" dirty="0"/>
              <a:t>SharePoint</a:t>
            </a:r>
            <a:r>
              <a:rPr lang="en-US" dirty="0"/>
              <a:t>.</a:t>
            </a:r>
          </a:p>
          <a:p>
            <a:pPr marL="228600" indent="-228600">
              <a:spcBef>
                <a:spcPts val="0"/>
              </a:spcBef>
              <a:spcAft>
                <a:spcPts val="0"/>
              </a:spcAft>
              <a:buFont typeface="+mj-lt"/>
              <a:buAutoNum type="arabicPeriod"/>
            </a:pPr>
            <a:r>
              <a:rPr lang="en-US" dirty="0">
                <a:latin typeface="Segoe UI"/>
                <a:cs typeface="Segoe UI"/>
              </a:rPr>
              <a:t>Click </a:t>
            </a:r>
            <a:r>
              <a:rPr lang="en-US" b="1" dirty="0">
                <a:latin typeface="Segoe UI"/>
                <a:cs typeface="Segoe UI"/>
              </a:rPr>
              <a:t>More Features </a:t>
            </a:r>
            <a:r>
              <a:rPr lang="en-US" dirty="0">
                <a:latin typeface="Segoe UI"/>
                <a:cs typeface="Segoe UI"/>
              </a:rPr>
              <a:t>on the left, then click </a:t>
            </a:r>
            <a:r>
              <a:rPr lang="en-US" b="1" dirty="0">
                <a:latin typeface="Segoe UI"/>
                <a:cs typeface="Segoe UI"/>
              </a:rPr>
              <a:t>Open</a:t>
            </a:r>
            <a:r>
              <a:rPr lang="en-US" dirty="0">
                <a:latin typeface="Segoe UI"/>
                <a:cs typeface="Segoe UI"/>
              </a:rPr>
              <a:t> under </a:t>
            </a:r>
            <a:r>
              <a:rPr lang="en-US" b="1" dirty="0">
                <a:latin typeface="Segoe UI"/>
                <a:cs typeface="Segoe UI"/>
              </a:rPr>
              <a:t>Apps</a:t>
            </a:r>
            <a:r>
              <a:rPr lang="en-US" dirty="0">
                <a:latin typeface="Segoe UI"/>
                <a:cs typeface="Segoe UI"/>
              </a:rPr>
              <a:t> </a:t>
            </a:r>
          </a:p>
          <a:p>
            <a:pPr marL="228600" indent="-228600">
              <a:spcBef>
                <a:spcPts val="0"/>
              </a:spcBef>
              <a:spcAft>
                <a:spcPts val="0"/>
              </a:spcAft>
              <a:buFont typeface="+mj-lt"/>
              <a:buAutoNum type="arabicPeriod"/>
            </a:pPr>
            <a:r>
              <a:rPr lang="en-US" dirty="0">
                <a:latin typeface="Segoe UI"/>
                <a:cs typeface="Segoe UI"/>
              </a:rPr>
              <a:t>Select </a:t>
            </a:r>
            <a:r>
              <a:rPr lang="en-US" b="1" dirty="0">
                <a:latin typeface="Segoe UI"/>
                <a:cs typeface="Segoe UI"/>
              </a:rPr>
              <a:t>App Catalog</a:t>
            </a:r>
            <a:r>
              <a:rPr lang="en-US" dirty="0">
                <a:latin typeface="Segoe UI"/>
                <a:cs typeface="Segoe UI"/>
              </a:rPr>
              <a:t> and then select </a:t>
            </a:r>
            <a:r>
              <a:rPr lang="en-US" b="1" dirty="0">
                <a:latin typeface="Segoe UI"/>
                <a:cs typeface="Segoe UI"/>
              </a:rPr>
              <a:t>Create a new App Catalog site</a:t>
            </a:r>
            <a:r>
              <a:rPr lang="en-US" dirty="0">
                <a:latin typeface="Segoe UI"/>
                <a:cs typeface="Segoe UI"/>
              </a:rPr>
              <a:t>, and then click </a:t>
            </a:r>
            <a:r>
              <a:rPr lang="en-US" b="1" dirty="0">
                <a:latin typeface="Segoe UI"/>
                <a:cs typeface="Segoe UI"/>
              </a:rPr>
              <a:t>OK </a:t>
            </a:r>
            <a:endParaRPr lang="en-US" dirty="0"/>
          </a:p>
          <a:p>
            <a:pPr marL="228600" indent="-228600">
              <a:spcBef>
                <a:spcPts val="0"/>
              </a:spcBef>
              <a:spcAft>
                <a:spcPts val="0"/>
              </a:spcAft>
              <a:buFont typeface="+mj-lt"/>
              <a:buAutoNum type="arabicPeriod"/>
            </a:pPr>
            <a:r>
              <a:rPr lang="en-US" dirty="0">
                <a:latin typeface="Segoe UI"/>
                <a:cs typeface="Segoe UI"/>
              </a:rPr>
              <a:t>On the </a:t>
            </a:r>
            <a:r>
              <a:rPr lang="en-US" b="1" dirty="0">
                <a:latin typeface="Segoe UI"/>
                <a:cs typeface="Segoe UI"/>
              </a:rPr>
              <a:t>Create App Catalog Site Collection </a:t>
            </a:r>
            <a:r>
              <a:rPr lang="en-US" dirty="0">
                <a:latin typeface="Segoe UI"/>
                <a:cs typeface="Segoe UI"/>
              </a:rPr>
              <a:t>page, enter the required information, and then click </a:t>
            </a:r>
            <a:r>
              <a:rPr lang="en-US" b="1" dirty="0">
                <a:latin typeface="Segoe UI"/>
                <a:cs typeface="Segoe UI"/>
              </a:rPr>
              <a:t>OK </a:t>
            </a:r>
            <a:endParaRPr lang="en-US" b="1" dirty="0"/>
          </a:p>
          <a:p>
            <a:pPr lvl="0">
              <a:spcBef>
                <a:spcPts val="0"/>
              </a:spcBef>
              <a:spcAft>
                <a:spcPts val="0"/>
              </a:spcAft>
            </a:pPr>
            <a:endParaRPr lang="en-US" b="1" dirty="0"/>
          </a:p>
          <a:p>
            <a:pPr>
              <a:spcBef>
                <a:spcPts val="0"/>
              </a:spcBef>
              <a:spcAft>
                <a:spcPts val="0"/>
              </a:spcAft>
            </a:pPr>
            <a:r>
              <a:rPr lang="en-US" dirty="0">
                <a:latin typeface="Segoe UI"/>
                <a:cs typeface="Segoe UI"/>
              </a:rPr>
              <a:t>After the App Catalog site is created, you can browse to it within the SharePoint admin center by clicking </a:t>
            </a:r>
            <a:r>
              <a:rPr lang="en-US" b="1" dirty="0">
                <a:latin typeface="Segoe UI"/>
                <a:cs typeface="Segoe UI"/>
              </a:rPr>
              <a:t>More Features</a:t>
            </a:r>
            <a:r>
              <a:rPr lang="en-US" dirty="0">
                <a:latin typeface="Segoe UI"/>
                <a:cs typeface="Segoe UI"/>
              </a:rPr>
              <a:t> &gt; </a:t>
            </a:r>
            <a:r>
              <a:rPr lang="en-US" b="1" dirty="0">
                <a:latin typeface="Segoe UI"/>
                <a:cs typeface="Segoe UI"/>
              </a:rPr>
              <a:t>Apps/Open</a:t>
            </a:r>
            <a:r>
              <a:rPr lang="en-US" dirty="0">
                <a:latin typeface="Segoe UI"/>
                <a:cs typeface="Segoe UI"/>
              </a:rPr>
              <a:t> &gt; </a:t>
            </a:r>
            <a:r>
              <a:rPr lang="en-US" b="1" dirty="0">
                <a:latin typeface="Segoe UI"/>
                <a:cs typeface="Segoe UI"/>
              </a:rPr>
              <a:t>App Catalog</a:t>
            </a:r>
            <a:r>
              <a:rPr lang="en-US" dirty="0">
                <a:latin typeface="Segoe UI"/>
                <a:cs typeface="Segoe UI"/>
              </a:rPr>
              <a:t>. The App Catalog site will have a Document library for Add-ins for Office and a Document library for Add-ins for SharePoint, as well as a list that tracks Add-in requests from site users.</a:t>
            </a:r>
          </a:p>
          <a:p>
            <a:pPr lvl="0">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21</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43282461"/>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196741"/>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23</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a:spcBef>
                <a:spcPts val="0"/>
              </a:spcBef>
              <a:spcAft>
                <a:spcPts val="0"/>
              </a:spcAft>
            </a:pPr>
            <a:r>
              <a:rPr lang="en-US" b="1" dirty="0">
                <a:latin typeface="Calibri"/>
                <a:cs typeface="Calibri"/>
              </a:rPr>
              <a:t>Note: </a:t>
            </a:r>
            <a:r>
              <a:rPr lang="en-US" b="0" dirty="0">
                <a:latin typeface="Calibri"/>
                <a:cs typeface="Calibri"/>
              </a:rPr>
              <a:t>In</a:t>
            </a:r>
            <a:r>
              <a:rPr lang="en-US" b="1" dirty="0">
                <a:latin typeface="Calibri"/>
                <a:cs typeface="Calibri"/>
              </a:rPr>
              <a:t> </a:t>
            </a:r>
            <a:r>
              <a:rPr lang="en-US" dirty="0">
                <a:latin typeface="Segoe UI"/>
                <a:cs typeface="Segoe UI"/>
              </a:rPr>
              <a:t>Microsoft 365, the only option to create an App Catalog is to select the first option </a:t>
            </a:r>
            <a:r>
              <a:rPr lang="en-US" b="1" dirty="0">
                <a:latin typeface="Segoe UI"/>
                <a:cs typeface="Segoe UI"/>
              </a:rPr>
              <a:t>Create a new App catalog site</a:t>
            </a:r>
            <a:r>
              <a:rPr lang="en-US" dirty="0">
                <a:latin typeface="Segoe UI"/>
                <a:cs typeface="Segoe UI"/>
              </a:rPr>
              <a:t>. </a:t>
            </a:r>
            <a:endParaRPr lang="en-US" b="1" dirty="0">
              <a:latin typeface="Calibri"/>
            </a:endParaRPr>
          </a:p>
          <a:p>
            <a:pPr>
              <a:spcBef>
                <a:spcPts val="0"/>
              </a:spcBef>
              <a:spcAft>
                <a:spcPts val="0"/>
              </a:spcAft>
            </a:pPr>
            <a:r>
              <a:rPr lang="en-US" dirty="0"/>
              <a:t>In Microsoft 365, the App Catalog site template is not available in the template drop-down list when creating a new site collection, so there is no way to pre-create an App Catalog site collection and point to it when creating an App Catalog. </a:t>
            </a:r>
          </a:p>
          <a:p>
            <a:pPr>
              <a:spcBef>
                <a:spcPts val="0"/>
              </a:spcBef>
              <a:spcAft>
                <a:spcPts val="0"/>
              </a:spcAft>
            </a:pPr>
            <a:r>
              <a:rPr lang="en-US" dirty="0">
                <a:latin typeface="Segoe UI"/>
                <a:cs typeface="Segoe UI"/>
              </a:rPr>
              <a:t>So the </a:t>
            </a:r>
            <a:r>
              <a:rPr lang="en-US" b="1" dirty="0">
                <a:latin typeface="Segoe UI"/>
                <a:cs typeface="Segoe UI"/>
              </a:rPr>
              <a:t>Enter a URL for an existing App catalog site</a:t>
            </a:r>
            <a:r>
              <a:rPr lang="en-US" dirty="0">
                <a:latin typeface="Segoe UI"/>
                <a:cs typeface="Segoe UI"/>
              </a:rPr>
              <a:t> will not work. </a:t>
            </a:r>
            <a:endParaRPr lang="en-US" dirty="0"/>
          </a:p>
          <a:p>
            <a:pPr lvl="0">
              <a:spcBef>
                <a:spcPts val="0"/>
              </a:spcBef>
              <a:spcAft>
                <a:spcPts val="0"/>
              </a:spcAft>
            </a:pPr>
            <a:r>
              <a:rPr lang="en-US" b="1" dirty="0"/>
              <a:t>Demo Steps</a:t>
            </a:r>
            <a:r>
              <a:rPr lang="en-US" dirty="0"/>
              <a:t>: </a:t>
            </a:r>
          </a:p>
          <a:p>
            <a:pPr marL="228600" indent="-228600">
              <a:spcBef>
                <a:spcPts val="0"/>
              </a:spcBef>
              <a:spcAft>
                <a:spcPts val="0"/>
              </a:spcAft>
              <a:buFont typeface="+mj-lt"/>
              <a:buAutoNum type="arabicPeriod"/>
            </a:pPr>
            <a:r>
              <a:rPr lang="en-US" dirty="0">
                <a:latin typeface="Segoe UI"/>
                <a:cs typeface="Segoe UI"/>
              </a:rPr>
              <a:t>In </a:t>
            </a:r>
            <a:r>
              <a:rPr lang="en-US" b="1" dirty="0">
                <a:latin typeface="Segoe UI"/>
                <a:cs typeface="Segoe UI"/>
              </a:rPr>
              <a:t>App Catalog Site</a:t>
            </a:r>
            <a:r>
              <a:rPr lang="en-US" dirty="0">
                <a:latin typeface="Segoe UI"/>
                <a:cs typeface="Segoe UI"/>
              </a:rPr>
              <a:t>, select </a:t>
            </a:r>
            <a:r>
              <a:rPr lang="en-US" b="1" dirty="0">
                <a:latin typeface="Segoe UI"/>
                <a:cs typeface="Segoe UI"/>
              </a:rPr>
              <a:t>Create a new App catalog site</a:t>
            </a:r>
            <a:r>
              <a:rPr lang="en-US" dirty="0">
                <a:latin typeface="Segoe UI"/>
                <a:cs typeface="Segoe UI"/>
              </a:rPr>
              <a:t>, and then click </a:t>
            </a:r>
            <a:r>
              <a:rPr lang="en-US" b="1" dirty="0">
                <a:latin typeface="Segoe UI"/>
                <a:cs typeface="Segoe UI"/>
              </a:rPr>
              <a:t>OK</a:t>
            </a:r>
            <a:r>
              <a:rPr lang="en-US" dirty="0">
                <a:latin typeface="Segoe UI"/>
                <a:cs typeface="Segoe UI"/>
              </a:rPr>
              <a:t>. </a:t>
            </a:r>
            <a:endParaRPr lang="en-US" dirty="0"/>
          </a:p>
          <a:p>
            <a:pPr marL="228600" indent="-228600">
              <a:spcBef>
                <a:spcPts val="0"/>
              </a:spcBef>
              <a:spcAft>
                <a:spcPts val="0"/>
              </a:spcAft>
              <a:buFont typeface="+mj-lt"/>
              <a:buAutoNum type="arabicPeriod"/>
            </a:pPr>
            <a:r>
              <a:rPr lang="en-US" dirty="0">
                <a:latin typeface="Segoe UI"/>
                <a:cs typeface="Segoe UI"/>
              </a:rPr>
              <a:t>On the </a:t>
            </a:r>
            <a:r>
              <a:rPr lang="en-US" b="1" dirty="0">
                <a:latin typeface="Segoe UI"/>
                <a:cs typeface="Segoe UI"/>
              </a:rPr>
              <a:t>Create App Catalog </a:t>
            </a:r>
            <a:r>
              <a:rPr lang="en-US" dirty="0">
                <a:latin typeface="Segoe UI"/>
                <a:cs typeface="Segoe UI"/>
              </a:rPr>
              <a:t>page, in the </a:t>
            </a:r>
            <a:r>
              <a:rPr lang="en-US" b="1" dirty="0">
                <a:latin typeface="Segoe UI"/>
                <a:cs typeface="Segoe UI"/>
              </a:rPr>
              <a:t>Title</a:t>
            </a:r>
            <a:r>
              <a:rPr lang="en-US" dirty="0">
                <a:latin typeface="Segoe UI"/>
                <a:cs typeface="Segoe UI"/>
              </a:rPr>
              <a:t> box, type a title for the App Catalog site. </a:t>
            </a:r>
            <a:endParaRPr lang="en-US" dirty="0"/>
          </a:p>
          <a:p>
            <a:pPr marL="228600" lvl="0" indent="-228600">
              <a:spcBef>
                <a:spcPts val="0"/>
              </a:spcBef>
              <a:spcAft>
                <a:spcPts val="0"/>
              </a:spcAft>
              <a:buFont typeface="+mj-lt"/>
              <a:buAutoNum type="arabicPeriod"/>
            </a:pPr>
            <a:r>
              <a:rPr lang="en-US" dirty="0"/>
              <a:t>In </a:t>
            </a:r>
            <a:r>
              <a:rPr lang="en-US" b="1" dirty="0"/>
              <a:t>Description</a:t>
            </a:r>
            <a:r>
              <a:rPr lang="en-US" dirty="0"/>
              <a:t>, type the description for the site. </a:t>
            </a:r>
          </a:p>
          <a:p>
            <a:pPr marL="228600" lvl="0" indent="-228600">
              <a:spcBef>
                <a:spcPts val="0"/>
              </a:spcBef>
              <a:spcAft>
                <a:spcPts val="0"/>
              </a:spcAft>
              <a:buFont typeface="+mj-lt"/>
              <a:buAutoNum type="arabicPeriod"/>
            </a:pPr>
            <a:r>
              <a:rPr lang="en-US" dirty="0"/>
              <a:t>In </a:t>
            </a:r>
            <a:r>
              <a:rPr lang="en-US" b="1" dirty="0"/>
              <a:t>URL</a:t>
            </a:r>
            <a:r>
              <a:rPr lang="en-US" dirty="0"/>
              <a:t>, fill in the URL to use for the site. </a:t>
            </a:r>
          </a:p>
          <a:p>
            <a:pPr marL="228600" lvl="0" indent="-228600">
              <a:spcBef>
                <a:spcPts val="0"/>
              </a:spcBef>
              <a:spcAft>
                <a:spcPts val="0"/>
              </a:spcAft>
              <a:buFont typeface="+mj-lt"/>
              <a:buAutoNum type="arabicPeriod"/>
            </a:pPr>
            <a:r>
              <a:rPr lang="en-US" dirty="0"/>
              <a:t>In </a:t>
            </a:r>
            <a:r>
              <a:rPr lang="en-US" b="1" dirty="0"/>
              <a:t>Primary Site Collection Administrator</a:t>
            </a:r>
            <a:r>
              <a:rPr lang="en-US" dirty="0"/>
              <a:t>, in the </a:t>
            </a:r>
            <a:r>
              <a:rPr lang="en-US" b="1" dirty="0"/>
              <a:t>User Name</a:t>
            </a:r>
            <a:r>
              <a:rPr lang="en-US" dirty="0"/>
              <a:t> box, type the name of the user, who will manage the catalog. </a:t>
            </a:r>
          </a:p>
          <a:p>
            <a:pPr marL="228600" indent="-228600">
              <a:spcBef>
                <a:spcPts val="0"/>
              </a:spcBef>
              <a:spcAft>
                <a:spcPts val="0"/>
              </a:spcAft>
              <a:buFont typeface="+mj-lt"/>
              <a:buAutoNum type="arabicPeriod"/>
            </a:pPr>
            <a:r>
              <a:rPr lang="en-US" dirty="0"/>
              <a:t>Only one user name can be entered. Security groups are not allowed. </a:t>
            </a:r>
          </a:p>
          <a:p>
            <a:pPr marL="228600" lvl="0" indent="-228600">
              <a:spcBef>
                <a:spcPts val="0"/>
              </a:spcBef>
              <a:spcAft>
                <a:spcPts val="0"/>
              </a:spcAft>
              <a:buFont typeface="+mj-lt"/>
              <a:buAutoNum type="arabicPeriod"/>
            </a:pPr>
            <a:r>
              <a:rPr lang="en-US" dirty="0"/>
              <a:t>In </a:t>
            </a:r>
            <a:r>
              <a:rPr lang="en-US" b="1" dirty="0"/>
              <a:t>End Users</a:t>
            </a:r>
            <a:r>
              <a:rPr lang="en-US" dirty="0"/>
              <a:t>, in the </a:t>
            </a:r>
            <a:r>
              <a:rPr lang="en-US" b="1" dirty="0"/>
              <a:t>Users/Groups</a:t>
            </a:r>
            <a:r>
              <a:rPr lang="en-US" dirty="0"/>
              <a:t> box, type the names of the users or groups that you want to be able to browse the catalog. </a:t>
            </a:r>
          </a:p>
          <a:p>
            <a:pPr marL="266700">
              <a:spcBef>
                <a:spcPts val="0"/>
              </a:spcBef>
              <a:spcAft>
                <a:spcPts val="0"/>
              </a:spcAft>
            </a:pPr>
            <a:r>
              <a:rPr lang="en-US" b="1" dirty="0"/>
              <a:t>Note</a:t>
            </a:r>
            <a:r>
              <a:rPr lang="en-US" dirty="0"/>
              <a:t>: Added users or groups have read access to the App Catalog site. You can add multiple user names and security groups. Users must be added as End Users to be able to browse the App Catalog from their site collections. </a:t>
            </a:r>
          </a:p>
          <a:p>
            <a:pPr marL="228600" lvl="0" indent="-228600">
              <a:spcBef>
                <a:spcPts val="0"/>
              </a:spcBef>
              <a:spcAft>
                <a:spcPts val="0"/>
              </a:spcAft>
              <a:buFont typeface="+mj-lt"/>
              <a:buAutoNum type="arabicPeriod" startAt="8"/>
            </a:pPr>
            <a:r>
              <a:rPr lang="en-US" dirty="0"/>
              <a:t>In </a:t>
            </a:r>
            <a:r>
              <a:rPr lang="en-US" b="1" dirty="0"/>
              <a:t>Select a quota template</a:t>
            </a:r>
            <a:r>
              <a:rPr lang="en-US" dirty="0"/>
              <a:t>, select the quota template to use for the site. </a:t>
            </a:r>
          </a:p>
          <a:p>
            <a:pPr marL="228600" lvl="0" indent="-228600">
              <a:spcBef>
                <a:spcPts val="0"/>
              </a:spcBef>
              <a:spcAft>
                <a:spcPts val="0"/>
              </a:spcAft>
              <a:buFont typeface="+mj-lt"/>
              <a:buAutoNum type="arabicPeriod" startAt="8"/>
            </a:pPr>
            <a:r>
              <a:rPr lang="en-US" dirty="0"/>
              <a:t>Click </a:t>
            </a:r>
            <a:r>
              <a:rPr lang="en-US" b="1" dirty="0"/>
              <a:t>OK</a:t>
            </a:r>
            <a:r>
              <a:rPr lang="en-US" dirty="0"/>
              <a:t>. </a:t>
            </a:r>
          </a:p>
          <a:p>
            <a:endParaRPr lang="en-US" dirty="0"/>
          </a:p>
        </p:txBody>
      </p:sp>
    </p:spTree>
    <p:extLst>
      <p:ext uri="{BB962C8B-B14F-4D97-AF65-F5344CB8AC3E}">
        <p14:creationId xmlns:p14="http://schemas.microsoft.com/office/powerpoint/2010/main" val="1651196741"/>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the image on the slide, point out the default tiles for distributing Add-ins for SharePoint and Office, and managing requests for Add-ins.</a:t>
            </a:r>
          </a:p>
          <a:p>
            <a:pPr lvl="0"/>
            <a:r>
              <a:rPr lang="nb-NO" sz="1050" kern="1200" dirty="0">
                <a:solidFill>
                  <a:schemeClr val="tx1"/>
                </a:solidFill>
                <a:latin typeface="Segoe UI" pitchFamily="34" charset="0"/>
                <a:ea typeface="Segoe UI" pitchFamily="34" charset="0"/>
                <a:cs typeface="Segoe UI" pitchFamily="34" charset="0"/>
              </a:rPr>
              <a:t>All</a:t>
            </a:r>
            <a:r>
              <a:rPr lang="en-US" sz="1050" b="0" i="0" kern="1200" dirty="0">
                <a:solidFill>
                  <a:schemeClr val="tx1"/>
                </a:solidFill>
                <a:latin typeface="Segoe UI" pitchFamily="34" charset="0"/>
                <a:ea typeface="Segoe UI" pitchFamily="34" charset="0"/>
                <a:cs typeface="Segoe UI" pitchFamily="34" charset="0"/>
              </a:rPr>
              <a:t> add-ins and SharePoint Framework solutions had to be managed centrally ideally by SharePoint Online Administrators.</a:t>
            </a:r>
            <a:endParaRPr lang="nb-NO" sz="1050" kern="1200" dirty="0">
              <a:solidFill>
                <a:schemeClr val="tx1"/>
              </a:solidFill>
              <a:latin typeface="Segoe UI" pitchFamily="34" charset="0"/>
              <a:ea typeface="Segoe UI" pitchFamily="34" charset="0"/>
              <a:cs typeface="Segoe UI" pitchFamily="34" charset="0"/>
            </a:endParaRPr>
          </a:p>
          <a:p>
            <a:pPr lvl="0"/>
            <a:r>
              <a:rPr lang="en-US" sz="1050" b="0" i="0" kern="1200" dirty="0">
                <a:solidFill>
                  <a:schemeClr val="tx1"/>
                </a:solidFill>
                <a:latin typeface="Segoe UI" pitchFamily="34" charset="0"/>
                <a:ea typeface="Segoe UI" pitchFamily="34" charset="0"/>
                <a:cs typeface="Segoe UI" pitchFamily="34" charset="0"/>
              </a:rPr>
              <a:t>Any deployed package is visible on all site collections</a:t>
            </a:r>
            <a:endParaRPr lang="en-US" dirty="0"/>
          </a:p>
          <a:p>
            <a:pPr lvl="0"/>
            <a:r>
              <a:rPr lang="en-US" sz="1050" kern="1200" dirty="0">
                <a:solidFill>
                  <a:schemeClr val="tx1"/>
                </a:solidFill>
                <a:latin typeface="Segoe UI" pitchFamily="34" charset="0"/>
                <a:ea typeface="Segoe UI" pitchFamily="34" charset="0"/>
                <a:cs typeface="Segoe UI" pitchFamily="34" charset="0"/>
              </a:rPr>
              <a:t>Tenant administrators can decentralize the management of customizations to the specific sites. </a:t>
            </a:r>
            <a:endParaRPr lang="nb-NO" sz="1050" kern="1200" dirty="0">
              <a:solidFill>
                <a:schemeClr val="tx1"/>
              </a:solidFill>
              <a:latin typeface="Segoe UI" pitchFamily="34" charset="0"/>
              <a:ea typeface="Segoe UI" pitchFamily="34" charset="0"/>
              <a:cs typeface="Segoe UI" pitchFamily="34" charset="0"/>
            </a:endParaRPr>
          </a:p>
          <a:p>
            <a:pPr lvl="0"/>
            <a:r>
              <a:rPr lang="en-US" sz="1050" b="0" i="0" kern="1200" dirty="0">
                <a:solidFill>
                  <a:schemeClr val="tx1"/>
                </a:solidFill>
                <a:latin typeface="Segoe UI" pitchFamily="34" charset="0"/>
                <a:ea typeface="Segoe UI" pitchFamily="34" charset="0"/>
                <a:cs typeface="Segoe UI" pitchFamily="34" charset="0"/>
              </a:rPr>
              <a:t>Once enabled, site collection administrators can deploy SharePoint add-ins and SharePoint Framework solutions that will be available only in that particular site collection.</a:t>
            </a:r>
            <a:endParaRPr lang="nb-NO" sz="1050" kern="1200" dirty="0">
              <a:solidFill>
                <a:schemeClr val="tx1"/>
              </a:solidFill>
              <a:latin typeface="Segoe UI" pitchFamily="34" charset="0"/>
              <a:ea typeface="Segoe UI" pitchFamily="34" charset="0"/>
              <a:cs typeface="Segoe UI" pitchFamily="34" charset="0"/>
            </a:endParaRPr>
          </a:p>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24</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379669575"/>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indent="-171450">
              <a:spcBef>
                <a:spcPts val="0"/>
              </a:spcBef>
              <a:spcAft>
                <a:spcPts val="0"/>
              </a:spcAft>
              <a:buFontTx/>
              <a:buChar char="-"/>
            </a:pPr>
            <a:r>
              <a:rPr lang="en-US" dirty="0">
                <a:latin typeface="Segoe UI"/>
                <a:cs typeface="Segoe UI"/>
              </a:rPr>
              <a:t>While it might be enough for many scenarios where you will only create Tenant wide App catalog but in some case you as a SharePoint Administrator has to decentralize the management of customizations in your organization. In that case, you will allow individual sites to have their own customizations deployed yet securing you environment. </a:t>
            </a:r>
            <a:endParaRPr lang="en-US" dirty="0"/>
          </a:p>
          <a:p>
            <a:pPr marL="171450" lvl="0" indent="-171450">
              <a:spcBef>
                <a:spcPts val="0"/>
              </a:spcBef>
              <a:spcAft>
                <a:spcPts val="0"/>
              </a:spcAft>
              <a:buFontTx/>
              <a:buChar char="-"/>
            </a:pPr>
            <a:r>
              <a:rPr lang="en-US" dirty="0">
                <a:latin typeface="Segoe UI"/>
                <a:cs typeface="Segoe UI"/>
              </a:rPr>
              <a:t>This can be achieved by provisioning a site collection level App catalog</a:t>
            </a:r>
          </a:p>
          <a:p>
            <a:pPr lvl="0">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25</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811102585"/>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26</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66307730"/>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In your Microsoft 365 tenant you have a tenant app catalog. Solutions deployed to this app catalog, can be installed in any site collection in the tenant. Tenant administrators can choose to enable site collection app catalogs on specific site collections. Solutions deployed to the site collection app catalogs can only be installed in that particular site collection.</a:t>
            </a:r>
            <a:endParaRPr lang="en-SE" dirty="0"/>
          </a:p>
        </p:txBody>
      </p:sp>
      <p:sp>
        <p:nvSpPr>
          <p:cNvPr id="4" name="Slide Number Placeholder 3"/>
          <p:cNvSpPr>
            <a:spLocks noGrp="1"/>
          </p:cNvSpPr>
          <p:nvPr>
            <p:ph type="sldNum" sz="quarter" idx="5"/>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2093908157"/>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800" b="1" kern="1200" dirty="0">
                <a:solidFill>
                  <a:schemeClr val="tx1"/>
                </a:solidFill>
                <a:latin typeface="Segoe UI" pitchFamily="34" charset="0"/>
                <a:ea typeface="Segoe UI" pitchFamily="34" charset="0"/>
                <a:cs typeface="Segoe UI" pitchFamily="34" charset="0"/>
              </a:rPr>
              <a:t>Add-SPOSiteCollectionAppCatalog</a:t>
            </a:r>
            <a:r>
              <a:rPr lang="en-US" sz="800" kern="1200" dirty="0">
                <a:solidFill>
                  <a:schemeClr val="tx1"/>
                </a:solidFill>
                <a:latin typeface="Segoe UI" pitchFamily="34" charset="0"/>
                <a:ea typeface="Segoe UI" pitchFamily="34" charset="0"/>
                <a:cs typeface="Segoe UI" pitchFamily="34" charset="0"/>
              </a:rPr>
              <a:t> cmdlet passing the site collection where the app catalog should be created as the -Site parameter.</a:t>
            </a:r>
            <a:endParaRPr lang="nb-NO" sz="800" kern="1200" dirty="0">
              <a:solidFill>
                <a:schemeClr val="tx1"/>
              </a:solidFill>
              <a:latin typeface="Segoe UI" pitchFamily="34" charset="0"/>
              <a:ea typeface="Segoe UI" pitchFamily="34" charset="0"/>
              <a:cs typeface="Segoe UI" pitchFamily="34" charset="0"/>
            </a:endParaRPr>
          </a:p>
          <a:p>
            <a:pPr lvl="0">
              <a:spcBef>
                <a:spcPts val="0"/>
              </a:spcBef>
              <a:spcAft>
                <a:spcPts val="0"/>
              </a:spcAft>
            </a:pPr>
            <a:endParaRPr lang="en-US" dirty="0"/>
          </a:p>
          <a:p>
            <a:pPr marL="0" marR="0" lvl="0" indent="0" algn="l" defTabSz="609585" rtl="0" eaLnBrk="1" fontAlgn="auto" latinLnBrk="0" hangingPunct="1">
              <a:lnSpc>
                <a:spcPct val="100000"/>
              </a:lnSpc>
              <a:spcBef>
                <a:spcPts val="0"/>
              </a:spcBef>
              <a:spcAft>
                <a:spcPts val="0"/>
              </a:spcAft>
              <a:buClrTx/>
              <a:buSzTx/>
              <a:buFontTx/>
              <a:buNone/>
              <a:tabLst/>
              <a:defRPr/>
            </a:pPr>
            <a:r>
              <a:rPr lang="en-US" sz="800" b="1" kern="1200" dirty="0">
                <a:solidFill>
                  <a:schemeClr val="tx1"/>
                </a:solidFill>
                <a:latin typeface="Segoe UI" pitchFamily="34" charset="0"/>
                <a:ea typeface="Segoe UI" pitchFamily="34" charset="0"/>
                <a:cs typeface="Segoe UI" pitchFamily="34" charset="0"/>
              </a:rPr>
              <a:t>Remove-SPOSiteCollectionAppCatalog</a:t>
            </a:r>
            <a:r>
              <a:rPr lang="en-US" sz="800" kern="1200" dirty="0">
                <a:solidFill>
                  <a:schemeClr val="tx1"/>
                </a:solidFill>
                <a:latin typeface="Segoe UI" pitchFamily="34" charset="0"/>
                <a:ea typeface="Segoe UI" pitchFamily="34" charset="0"/>
                <a:cs typeface="Segoe UI" pitchFamily="34" charset="0"/>
              </a:rPr>
              <a:t> cmdlet passing the site collection where the app catalog should be disabled as the -Site parameter</a:t>
            </a:r>
            <a:endParaRPr lang="nb-NO" sz="800" kern="1200" dirty="0">
              <a:solidFill>
                <a:schemeClr val="tx1"/>
              </a:solidFill>
              <a:latin typeface="Segoe UI" pitchFamily="34" charset="0"/>
              <a:ea typeface="Segoe UI" pitchFamily="34" charset="0"/>
              <a:cs typeface="Segoe UI" pitchFamily="34" charset="0"/>
            </a:endParaRPr>
          </a:p>
          <a:p>
            <a:pPr lvl="0">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28</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77683392"/>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200"/>
              </a:spcBef>
              <a:spcAft>
                <a:spcPts val="200"/>
              </a:spcAft>
            </a:pPr>
            <a:r>
              <a:rPr lang="en-US" dirty="0"/>
              <a:t>The SharePoint Store is a public marketplace that you can access directly from a SharePoint site, where you can buy Add-ins from third-party developers for personal or organizational use. An Add-in for SharePoint is a small, easy-to-use, stand-alone application that performs a specific task or meets a business need. You can add Add-ins to your site to customize it with specific functionality or to display information.</a:t>
            </a:r>
          </a:p>
          <a:p>
            <a:pPr>
              <a:spcBef>
                <a:spcPts val="200"/>
              </a:spcBef>
              <a:spcAft>
                <a:spcPts val="200"/>
              </a:spcAft>
            </a:pPr>
            <a:r>
              <a:rPr lang="en-US" dirty="0"/>
              <a:t>To add an Add-in to a site, you must have Full Control permissions for that site. If you are a Site Owner, you already have this permission.</a:t>
            </a:r>
          </a:p>
          <a:p>
            <a:pPr>
              <a:spcBef>
                <a:spcPts val="200"/>
              </a:spcBef>
              <a:spcAft>
                <a:spcPts val="200"/>
              </a:spcAft>
            </a:pPr>
            <a:r>
              <a:rPr lang="en-US" dirty="0"/>
              <a:t>You must have a Microsoft account (also known as LiveID) to install an Add-in from the SharePoint Store.</a:t>
            </a:r>
          </a:p>
          <a:p>
            <a:pPr>
              <a:spcBef>
                <a:spcPts val="200"/>
              </a:spcBef>
              <a:spcAft>
                <a:spcPts val="200"/>
              </a:spcAft>
            </a:pPr>
            <a:r>
              <a:rPr lang="en-US" dirty="0"/>
              <a:t>A </a:t>
            </a:r>
            <a:r>
              <a:rPr lang="en-US" dirty="0">
                <a:hlinkClick r:id="rId3"/>
              </a:rPr>
              <a:t>Microsoft account</a:t>
            </a:r>
            <a:r>
              <a:rPr lang="en-US" dirty="0"/>
              <a:t> is not the same as an Microsoft 365 account. If you use Microsoft 365, and you do not already have a Microsoft account, you can sign up for one using your Microsoft 365 email address. </a:t>
            </a:r>
            <a:r>
              <a:rPr lang="en-IN" dirty="0"/>
              <a:t>For more information, see: </a:t>
            </a:r>
            <a:r>
              <a:rPr lang="en-IN" dirty="0">
                <a:hlinkClick r:id="rId4"/>
              </a:rPr>
              <a:t>http://windows.microsoft.com/en-us/windows-live/sign-up-create-account-how</a:t>
            </a:r>
            <a:r>
              <a:rPr lang="en-IN" dirty="0"/>
              <a:t>.</a:t>
            </a:r>
            <a:endParaRPr lang="en-US" dirty="0"/>
          </a:p>
          <a:p>
            <a:pPr>
              <a:spcBef>
                <a:spcPts val="200"/>
              </a:spcBef>
              <a:spcAft>
                <a:spcPts val="200"/>
              </a:spcAft>
            </a:pPr>
            <a:r>
              <a:rPr lang="en-US" dirty="0"/>
              <a:t>Some Add-ins in the SharePoint Store are free, whereas others are available for purchase. </a:t>
            </a:r>
          </a:p>
          <a:p>
            <a:pPr>
              <a:spcBef>
                <a:spcPts val="200"/>
              </a:spcBef>
              <a:spcAft>
                <a:spcPts val="200"/>
              </a:spcAft>
            </a:pPr>
            <a:r>
              <a:rPr lang="en-US" dirty="0"/>
              <a:t>If your admin has not configured your site to allow users to buy Add-ins, you might still be able to request an Add-in. </a:t>
            </a:r>
          </a:p>
          <a:p>
            <a:pPr>
              <a:spcBef>
                <a:spcPts val="200"/>
              </a:spcBef>
              <a:spcAft>
                <a:spcPts val="200"/>
              </a:spcAft>
            </a:pPr>
            <a:r>
              <a:rPr lang="en-US" dirty="0"/>
              <a:t>The person who manages the App Catalog site in your organization can approve or deny requests for purchasing Add-ins. Once an Add-in request is approved, this person must then install the Add-in. It is this person, who must have a Microsoft Account in order to do this. </a:t>
            </a:r>
          </a:p>
          <a:p>
            <a:pPr>
              <a:spcBef>
                <a:spcPts val="200"/>
              </a:spcBef>
              <a:spcAft>
                <a:spcPts val="200"/>
              </a:spcAft>
            </a:pPr>
            <a:r>
              <a:rPr lang="en-US" dirty="0"/>
              <a:t>Once an Add-in request is approved and the Add-in Manager installs it, the users that requested the Add-ins do not need a Microsoft account to use the Add-ins from the SharePoint Store. </a:t>
            </a:r>
          </a:p>
          <a:p>
            <a:pPr>
              <a:spcBef>
                <a:spcPts val="200"/>
              </a:spcBef>
              <a:spcAft>
                <a:spcPts val="200"/>
              </a:spcAft>
            </a:pPr>
            <a:endParaRPr lang="en-US" dirty="0"/>
          </a:p>
          <a:p>
            <a:pPr>
              <a:spcBef>
                <a:spcPts val="200"/>
              </a:spcBef>
              <a:spcAft>
                <a:spcPts val="200"/>
              </a:spcAft>
            </a:pPr>
            <a:r>
              <a:rPr lang="en-US" sz="1050" b="0" i="0" kern="1200" dirty="0">
                <a:solidFill>
                  <a:schemeClr val="tx1"/>
                </a:solidFill>
                <a:effectLst/>
                <a:latin typeface="Segoe UI" pitchFamily="34" charset="0"/>
                <a:ea typeface="Segoe UI" pitchFamily="34" charset="0"/>
                <a:cs typeface="Segoe UI" pitchFamily="34" charset="0"/>
              </a:rPr>
              <a:t>The SharePoint Framework solutions do not, at the time of writing, have a store where you can download and install solutions, due to the security aspect mentioned earlier. On the other hand, in many scenarios, using the user's context is a wanted scenario where SharePoint Framework could be used instead.</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30</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141981039"/>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When users request an Add-in for SharePoint from the SharePoint Store, users can request a specific number of licenses and provide a justification for the purchase of the Add-in for SharePoint. Submitted requests are added to the </a:t>
            </a:r>
            <a:r>
              <a:rPr lang="en-US" b="1" dirty="0"/>
              <a:t>Add-in Requests</a:t>
            </a:r>
            <a:r>
              <a:rPr lang="en-US" dirty="0"/>
              <a:t> list in the App Catalog of the </a:t>
            </a:r>
          </a:p>
          <a:p>
            <a:r>
              <a:rPr lang="en-US" dirty="0"/>
              <a:t>Web Application that contains a user’s site collection. The Add-in request includes the following fields: </a:t>
            </a:r>
          </a:p>
          <a:p>
            <a:pPr marL="171450" lvl="0" indent="-171450">
              <a:buFont typeface="Arial" panose="020B0604020202020204" pitchFamily="34" charset="0"/>
              <a:buChar char="•"/>
            </a:pPr>
            <a:r>
              <a:rPr lang="en-US" b="1" dirty="0"/>
              <a:t>Requested by</a:t>
            </a:r>
            <a:r>
              <a:rPr lang="en-US" dirty="0"/>
              <a:t>—The user name of the person requesting the Add-in for SharePoint</a:t>
            </a:r>
          </a:p>
          <a:p>
            <a:pPr marL="171450" lvl="0" indent="-171450">
              <a:buFont typeface="Arial" panose="020B0604020202020204" pitchFamily="34" charset="0"/>
              <a:buChar char="•"/>
            </a:pPr>
            <a:r>
              <a:rPr lang="en-US" b="1" dirty="0"/>
              <a:t>Title—</a:t>
            </a:r>
            <a:r>
              <a:rPr lang="en-US" dirty="0"/>
              <a:t>The title of the Add-in for SharePoint</a:t>
            </a:r>
          </a:p>
          <a:p>
            <a:pPr marL="171450" lvl="0" indent="-171450">
              <a:buFont typeface="Arial" panose="020B0604020202020204" pitchFamily="34" charset="0"/>
              <a:buChar char="•"/>
            </a:pPr>
            <a:r>
              <a:rPr lang="en-US" b="1" dirty="0"/>
              <a:t>Seats</a:t>
            </a:r>
            <a:r>
              <a:rPr lang="en-US" dirty="0"/>
              <a:t> and </a:t>
            </a:r>
            <a:r>
              <a:rPr lang="en-US" b="1" dirty="0"/>
              <a:t>Site License</a:t>
            </a:r>
            <a:r>
              <a:rPr lang="en-US" dirty="0"/>
              <a:t>—The number of licenses the user requested for that Add-in for SharePoint</a:t>
            </a:r>
          </a:p>
          <a:p>
            <a:pPr marL="171450" lvl="0" indent="-171450">
              <a:buFont typeface="Arial" panose="020B0604020202020204" pitchFamily="34" charset="0"/>
              <a:buChar char="•"/>
            </a:pPr>
            <a:r>
              <a:rPr lang="en-US" b="1" dirty="0"/>
              <a:t>Justification</a:t>
            </a:r>
            <a:r>
              <a:rPr lang="en-US" dirty="0"/>
              <a:t>—The reason why the Add-in for SharePoint would be useful for the organization</a:t>
            </a:r>
          </a:p>
          <a:p>
            <a:pPr marL="171450" lvl="0" indent="-171450">
              <a:buFont typeface="Arial" panose="020B0604020202020204" pitchFamily="34" charset="0"/>
              <a:buChar char="•"/>
            </a:pPr>
            <a:r>
              <a:rPr lang="en-US" b="1" dirty="0"/>
              <a:t>Status</a:t>
            </a:r>
            <a:r>
              <a:rPr lang="en-US" dirty="0"/>
              <a:t>—By default, the status is set to </a:t>
            </a:r>
            <a:r>
              <a:rPr lang="en-US" b="1" dirty="0"/>
              <a:t>New</a:t>
            </a:r>
            <a:r>
              <a:rPr lang="en-US" dirty="0"/>
              <a:t> for new requests. The person who reviews the request can change the status to </a:t>
            </a:r>
            <a:r>
              <a:rPr lang="en-US" b="1" dirty="0"/>
              <a:t>Pending</a:t>
            </a:r>
            <a:r>
              <a:rPr lang="en-US" dirty="0"/>
              <a:t>, </a:t>
            </a:r>
            <a:r>
              <a:rPr lang="en-US" b="1" dirty="0"/>
              <a:t>Approved</a:t>
            </a:r>
            <a:r>
              <a:rPr lang="en-US" dirty="0"/>
              <a:t>, </a:t>
            </a:r>
            <a:r>
              <a:rPr lang="en-US" b="1" dirty="0"/>
              <a:t>Declined</a:t>
            </a:r>
            <a:r>
              <a:rPr lang="en-US" dirty="0"/>
              <a:t>, </a:t>
            </a:r>
            <a:r>
              <a:rPr lang="en-US" b="1" dirty="0"/>
              <a:t>Withdrawn</a:t>
            </a:r>
            <a:r>
              <a:rPr lang="en-US" dirty="0"/>
              <a:t>, </a:t>
            </a:r>
            <a:r>
              <a:rPr lang="en-US" b="1" dirty="0"/>
              <a:t>Closed as Approved</a:t>
            </a:r>
            <a:r>
              <a:rPr lang="en-US" dirty="0"/>
              <a:t>, or </a:t>
            </a:r>
            <a:r>
              <a:rPr lang="en-US" b="1" dirty="0"/>
              <a:t>Closed as Declined</a:t>
            </a:r>
            <a:r>
              <a:rPr lang="en-US" dirty="0"/>
              <a:t>. </a:t>
            </a:r>
          </a:p>
          <a:p>
            <a:pPr marL="171450" lvl="0" indent="-171450">
              <a:buFont typeface="Arial" panose="020B0604020202020204" pitchFamily="34" charset="0"/>
              <a:buChar char="•"/>
            </a:pPr>
            <a:r>
              <a:rPr lang="en-US" b="1" dirty="0"/>
              <a:t>View Add-in Details</a:t>
            </a:r>
            <a:r>
              <a:rPr lang="en-US" dirty="0"/>
              <a:t>—A link to the Add-in details page in the SharePoint Store </a:t>
            </a:r>
          </a:p>
          <a:p>
            <a:pPr marL="171450" indent="-171450">
              <a:buFont typeface="Arial" panose="020B0604020202020204" pitchFamily="34" charset="0"/>
              <a:buChar char="•"/>
            </a:pPr>
            <a:r>
              <a:rPr lang="en-US" b="1" dirty="0"/>
              <a:t>Approver Comments</a:t>
            </a:r>
            <a:r>
              <a:rPr lang="en-US" dirty="0"/>
              <a:t>—The person who reviews the request can add comments for the requestor.</a:t>
            </a:r>
          </a:p>
        </p:txBody>
      </p:sp>
      <p:sp>
        <p:nvSpPr>
          <p:cNvPr id="4" name="Slide Number Placeholder 3"/>
          <p:cNvSpPr>
            <a:spLocks noGrp="1"/>
          </p:cNvSpPr>
          <p:nvPr>
            <p:ph type="sldNum" sz="quarter" idx="10"/>
          </p:nvPr>
        </p:nvSpPr>
        <p:spPr/>
        <p:txBody>
          <a:bodyPr/>
          <a:lstStyle/>
          <a:p>
            <a:fld id="{675416BA-65F7-274A-AD61-D0FA78F3AA6E}" type="slidenum">
              <a:rPr lang="en-US" smtClean="0"/>
              <a:pPr/>
              <a:t>32</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813821987"/>
      </p:ext>
    </p:extLst>
  </p:cSld>
  <p:clrMapOvr>
    <a:masterClrMapping/>
  </p:clrMapOvr>
</p:notes>
</file>

<file path=ppt/notesSlides/notesSlide3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04800"/>
            <a:ext cx="6096000" cy="8572500"/>
          </a:xfrm>
          <a:noFill/>
        </p:spPr>
        <p:txBody>
          <a:bodyPr/>
          <a:lstStyle/>
          <a:p>
            <a:r>
              <a:rPr lang="en-US" dirty="0"/>
              <a:t>When users request an Add-in for SharePoint from the SharePoint Store, users can request a specific number of licenses and provide a justification for the purchase of the Add-in for SharePoint. Submitted requests are added to the Add-in Requests list in the App Catalog of the web application that contains a user’s site collection. The Add-in request includes the following fields: </a:t>
            </a:r>
          </a:p>
          <a:p>
            <a:pPr marL="171450" lvl="0" indent="-171450">
              <a:buFont typeface="Arial" panose="020B0604020202020204" pitchFamily="34" charset="0"/>
              <a:buChar char="•"/>
            </a:pPr>
            <a:r>
              <a:rPr lang="en-US" b="1" dirty="0"/>
              <a:t>Requested by</a:t>
            </a:r>
            <a:r>
              <a:rPr lang="en-US" dirty="0"/>
              <a:t>: The name of the user requesting the Add-in for SharePoint </a:t>
            </a:r>
          </a:p>
          <a:p>
            <a:pPr marL="171450" lvl="0" indent="-171450">
              <a:buFont typeface="Arial" panose="020B0604020202020204" pitchFamily="34" charset="0"/>
              <a:buChar char="•"/>
            </a:pPr>
            <a:r>
              <a:rPr lang="en-US" b="1" dirty="0"/>
              <a:t>Title:</a:t>
            </a:r>
            <a:r>
              <a:rPr lang="en-US" dirty="0"/>
              <a:t> The title of the Add-in for SharePoint </a:t>
            </a:r>
          </a:p>
          <a:p>
            <a:pPr marL="171450" lvl="0" indent="-171450">
              <a:buFont typeface="Arial" panose="020B0604020202020204" pitchFamily="34" charset="0"/>
              <a:buChar char="•"/>
            </a:pPr>
            <a:r>
              <a:rPr lang="en-US" b="1" dirty="0"/>
              <a:t>Seats and Site License:</a:t>
            </a:r>
            <a:r>
              <a:rPr lang="en-US" dirty="0"/>
              <a:t> The number of licenses the user requested for that Add-in for SharePoint</a:t>
            </a:r>
          </a:p>
          <a:p>
            <a:pPr marL="171450" lvl="0" indent="-171450">
              <a:buFont typeface="Arial" panose="020B0604020202020204" pitchFamily="34" charset="0"/>
              <a:buChar char="•"/>
            </a:pPr>
            <a:r>
              <a:rPr lang="en-US" b="1" dirty="0"/>
              <a:t>Justification:</a:t>
            </a:r>
            <a:r>
              <a:rPr lang="en-US" dirty="0"/>
              <a:t> The reason why the Add-in for SharePoint would be useful for the organization </a:t>
            </a:r>
          </a:p>
          <a:p>
            <a:pPr marL="171450" lvl="0" indent="-171450">
              <a:buFont typeface="Arial" panose="020B0604020202020204" pitchFamily="34" charset="0"/>
              <a:buChar char="•"/>
            </a:pPr>
            <a:r>
              <a:rPr lang="en-US" b="1" dirty="0"/>
              <a:t>Status:</a:t>
            </a:r>
            <a:r>
              <a:rPr lang="en-US" dirty="0"/>
              <a:t> By default, the status is set to </a:t>
            </a:r>
            <a:r>
              <a:rPr lang="en-US" b="1" dirty="0"/>
              <a:t>New</a:t>
            </a:r>
            <a:r>
              <a:rPr lang="en-US" dirty="0"/>
              <a:t> for new requests. The person, who reviews the request, can change the status to </a:t>
            </a:r>
            <a:r>
              <a:rPr lang="en-US" b="1" dirty="0"/>
              <a:t>Pending</a:t>
            </a:r>
            <a:r>
              <a:rPr lang="en-US" dirty="0"/>
              <a:t>, </a:t>
            </a:r>
            <a:r>
              <a:rPr lang="en-US" b="1" dirty="0"/>
              <a:t>Approved</a:t>
            </a:r>
            <a:r>
              <a:rPr lang="en-US" dirty="0"/>
              <a:t>, </a:t>
            </a:r>
            <a:r>
              <a:rPr lang="en-US" b="1" dirty="0"/>
              <a:t>Declined</a:t>
            </a:r>
            <a:r>
              <a:rPr lang="en-US" dirty="0"/>
              <a:t>, </a:t>
            </a:r>
            <a:r>
              <a:rPr lang="en-US" b="1" dirty="0"/>
              <a:t>Withdrawn</a:t>
            </a:r>
            <a:r>
              <a:rPr lang="en-US" dirty="0"/>
              <a:t>, </a:t>
            </a:r>
            <a:r>
              <a:rPr lang="en-US" b="1" dirty="0"/>
              <a:t>Closed as Approved</a:t>
            </a:r>
            <a:r>
              <a:rPr lang="en-US" dirty="0"/>
              <a:t>, or </a:t>
            </a:r>
            <a:r>
              <a:rPr lang="en-US" b="1" dirty="0"/>
              <a:t>Closed as Declined</a:t>
            </a:r>
            <a:r>
              <a:rPr lang="en-US" dirty="0"/>
              <a:t>.  </a:t>
            </a:r>
          </a:p>
          <a:p>
            <a:pPr marL="171450" lvl="0" indent="-171450">
              <a:buFont typeface="Arial" panose="020B0604020202020204" pitchFamily="34" charset="0"/>
              <a:buChar char="•"/>
            </a:pPr>
            <a:r>
              <a:rPr lang="en-US" b="1" dirty="0"/>
              <a:t>View Add-in Details:</a:t>
            </a:r>
            <a:r>
              <a:rPr lang="en-US" dirty="0"/>
              <a:t> A link to the Add-in details page in the SharePoint Store </a:t>
            </a:r>
          </a:p>
          <a:p>
            <a:pPr marL="171450" lvl="0" indent="-171450">
              <a:buFont typeface="Arial" panose="020B0604020202020204" pitchFamily="34" charset="0"/>
              <a:buChar char="•"/>
            </a:pPr>
            <a:r>
              <a:rPr lang="en-US" b="1" dirty="0"/>
              <a:t>Approver Comments: </a:t>
            </a:r>
            <a:r>
              <a:rPr lang="en-US" dirty="0"/>
              <a:t>The person who reviews the request can add comments for the requestor. </a:t>
            </a:r>
          </a:p>
          <a:p>
            <a:r>
              <a:rPr lang="en-US" dirty="0"/>
              <a:t> </a:t>
            </a:r>
          </a:p>
          <a:p>
            <a:r>
              <a:rPr lang="en-US" dirty="0"/>
              <a:t>To view and manage Add-in requests from the SharePoint Store Settings page:</a:t>
            </a:r>
          </a:p>
          <a:p>
            <a:pPr lvl="0"/>
            <a:r>
              <a:rPr lang="en-US" dirty="0"/>
              <a:t>Verify that the user account that is performing this procedure is a member of the Global Admins group and is a member of the site Owners or Designers group for the App Catalog. </a:t>
            </a:r>
          </a:p>
          <a:p>
            <a:pPr marL="228600" lvl="0" indent="-228600">
              <a:buFont typeface="+mj-lt"/>
              <a:buAutoNum type="arabicPeriod"/>
            </a:pPr>
            <a:r>
              <a:rPr lang="en-US" dirty="0"/>
              <a:t>In </a:t>
            </a:r>
            <a:r>
              <a:rPr lang="en-US" b="1" dirty="0"/>
              <a:t>SharePoint Online admin center</a:t>
            </a:r>
            <a:r>
              <a:rPr lang="en-US" dirty="0"/>
              <a:t>, on the </a:t>
            </a:r>
            <a:r>
              <a:rPr lang="en-US" b="1" dirty="0"/>
              <a:t>Add-ins </a:t>
            </a:r>
            <a:r>
              <a:rPr lang="en-US" dirty="0"/>
              <a:t>page, click </a:t>
            </a:r>
            <a:r>
              <a:rPr lang="en-US" b="1" dirty="0"/>
              <a:t>Configure Store Settings</a:t>
            </a:r>
            <a:r>
              <a:rPr lang="en-US" dirty="0"/>
              <a:t>. </a:t>
            </a:r>
          </a:p>
          <a:p>
            <a:pPr marL="228600" lvl="0" indent="-228600">
              <a:buFont typeface="+mj-lt"/>
              <a:buAutoNum type="arabicPeriod"/>
            </a:pPr>
            <a:r>
              <a:rPr lang="en-US" dirty="0"/>
              <a:t>In the </a:t>
            </a:r>
            <a:r>
              <a:rPr lang="en-US" b="1" dirty="0"/>
              <a:t>Add-in Requests </a:t>
            </a:r>
            <a:r>
              <a:rPr lang="en-US" dirty="0"/>
              <a:t>section, click </a:t>
            </a:r>
            <a:r>
              <a:rPr lang="en-US" b="1" dirty="0"/>
              <a:t>Click here to view Add-in requests</a:t>
            </a:r>
            <a:r>
              <a:rPr lang="en-US" dirty="0"/>
              <a:t>. </a:t>
            </a:r>
          </a:p>
          <a:p>
            <a:pPr marL="228600" lvl="0" indent="-228600">
              <a:buFont typeface="+mj-lt"/>
              <a:buAutoNum type="arabicPeriod"/>
            </a:pPr>
            <a:r>
              <a:rPr lang="en-US" dirty="0"/>
              <a:t>The </a:t>
            </a:r>
            <a:r>
              <a:rPr lang="en-US" b="1" dirty="0"/>
              <a:t>Add-in Requests </a:t>
            </a:r>
            <a:r>
              <a:rPr lang="en-US" dirty="0"/>
              <a:t>list in the </a:t>
            </a:r>
            <a:r>
              <a:rPr lang="en-US" b="1" dirty="0"/>
              <a:t>App Catalog site </a:t>
            </a:r>
            <a:r>
              <a:rPr lang="en-US" dirty="0"/>
              <a:t>opens. </a:t>
            </a:r>
          </a:p>
          <a:p>
            <a:pPr marL="228600" lvl="0" indent="-228600">
              <a:buFont typeface="+mj-lt"/>
              <a:buAutoNum type="arabicPeriod"/>
            </a:pPr>
            <a:r>
              <a:rPr lang="en-US" dirty="0"/>
              <a:t>Select a request in the list, and then click </a:t>
            </a:r>
            <a:r>
              <a:rPr lang="en-US" b="1" dirty="0"/>
              <a:t>Edit</a:t>
            </a:r>
            <a:r>
              <a:rPr lang="en-US" dirty="0"/>
              <a:t>. </a:t>
            </a:r>
          </a:p>
          <a:p>
            <a:pPr marL="228600" lvl="0" indent="-228600">
              <a:buFont typeface="+mj-lt"/>
              <a:buAutoNum type="arabicPeriod"/>
            </a:pPr>
            <a:r>
              <a:rPr lang="en-US" dirty="0"/>
              <a:t>Review the details of the request. </a:t>
            </a:r>
          </a:p>
          <a:p>
            <a:r>
              <a:rPr lang="en-US" b="1" dirty="0">
                <a:latin typeface="Calibri"/>
              </a:rPr>
              <a:t>Note: </a:t>
            </a:r>
            <a:r>
              <a:rPr lang="en-US" dirty="0"/>
              <a:t>At this time, the </a:t>
            </a:r>
            <a:r>
              <a:rPr lang="en-US" b="1" dirty="0"/>
              <a:t>View Add-in details</a:t>
            </a:r>
            <a:r>
              <a:rPr lang="en-US" dirty="0"/>
              <a:t> link in the request details opens the SharePoint Store home page, instead of the details page for the Add-in. Search for the Add-in in the SharePoint Store to find more information about the Add-in. </a:t>
            </a:r>
          </a:p>
          <a:p>
            <a:pPr marL="228600" lvl="0" indent="-228600">
              <a:buFont typeface="+mj-lt"/>
              <a:buAutoNum type="arabicPeriod" startAt="7"/>
            </a:pPr>
            <a:r>
              <a:rPr lang="en-US" dirty="0"/>
              <a:t>Change the </a:t>
            </a:r>
            <a:r>
              <a:rPr lang="en-US" b="1" dirty="0"/>
              <a:t>Status</a:t>
            </a:r>
            <a:r>
              <a:rPr lang="en-US" dirty="0"/>
              <a:t> to the appropriate value. </a:t>
            </a:r>
          </a:p>
          <a:p>
            <a:pPr marL="358775" lvl="0" indent="-171450">
              <a:buFont typeface="Courier New" panose="02070309020205020404" pitchFamily="49" charset="0"/>
              <a:buChar char="o"/>
            </a:pPr>
            <a:r>
              <a:rPr lang="en-US" b="1" dirty="0"/>
              <a:t>Approved—</a:t>
            </a:r>
            <a:r>
              <a:rPr lang="en-US" dirty="0"/>
              <a:t>if you want the user to be able to purchase the Add-in. </a:t>
            </a:r>
          </a:p>
          <a:p>
            <a:pPr marL="358775" lvl="0" indent="-171450">
              <a:buFont typeface="Courier New" panose="02070309020205020404" pitchFamily="49" charset="0"/>
              <a:buChar char="o"/>
            </a:pPr>
            <a:r>
              <a:rPr lang="en-US" b="1" dirty="0"/>
              <a:t>Declined—</a:t>
            </a:r>
            <a:r>
              <a:rPr lang="en-US" dirty="0"/>
              <a:t>if you do not want to allow the purchase. </a:t>
            </a:r>
          </a:p>
          <a:p>
            <a:pPr marL="228600" lvl="0" indent="-228600">
              <a:buFont typeface="+mj-lt"/>
              <a:buAutoNum type="arabicPeriod" startAt="8"/>
            </a:pPr>
            <a:r>
              <a:rPr lang="en-US" dirty="0"/>
              <a:t>Add comments in the </a:t>
            </a:r>
            <a:r>
              <a:rPr lang="en-US" b="1" dirty="0"/>
              <a:t>approver Comments </a:t>
            </a:r>
            <a:r>
              <a:rPr lang="en-US" dirty="0"/>
              <a:t>box, and then click </a:t>
            </a:r>
            <a:r>
              <a:rPr lang="en-US" b="1" dirty="0"/>
              <a:t>Save</a:t>
            </a:r>
            <a:r>
              <a:rPr lang="en-US" dirty="0"/>
              <a:t>.</a:t>
            </a:r>
          </a:p>
          <a:p>
            <a:pPr marL="228600" lvl="0" indent="-228600">
              <a:buFont typeface="+mj-lt"/>
              <a:buAutoNum type="arabicPeriod" startAt="8"/>
            </a:pPr>
            <a:r>
              <a:rPr lang="en-US" dirty="0"/>
              <a:t>To view a request, requestors can go to the </a:t>
            </a:r>
            <a:r>
              <a:rPr lang="en-US" b="1" dirty="0"/>
              <a:t>Add an Add-in page </a:t>
            </a:r>
            <a:r>
              <a:rPr lang="en-US" dirty="0"/>
              <a:t>in their site collection, and then click </a:t>
            </a:r>
            <a:r>
              <a:rPr lang="en-US" b="1" dirty="0"/>
              <a:t>Your Requests</a:t>
            </a:r>
            <a:r>
              <a:rPr lang="en-US" dirty="0"/>
              <a:t>.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dirty="0"/>
          </a:p>
        </p:txBody>
      </p:sp>
    </p:spTree>
    <p:extLst>
      <p:ext uri="{BB962C8B-B14F-4D97-AF65-F5344CB8AC3E}">
        <p14:creationId xmlns:p14="http://schemas.microsoft.com/office/powerpoint/2010/main" val="3789475879"/>
      </p:ext>
    </p:extLst>
  </p:cSld>
  <p:clrMapOvr>
    <a:masterClrMapping/>
  </p:clrMapOvr>
</p:notes>
</file>

<file path=ppt/notesSlides/notesSlide3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Governance</a:t>
            </a:r>
            <a:r>
              <a:rPr lang="en-US" dirty="0"/>
              <a:t>: Determine the Add-in for SharePoint policy for your organization. </a:t>
            </a:r>
          </a:p>
          <a:p>
            <a:r>
              <a:rPr lang="en-US" dirty="0"/>
              <a:t>The first decision about Add-ins for SharePoint is the extent to which you want to use them in your organization and the policy for using them. The following questions can help you frame your discussion about your policy:</a:t>
            </a:r>
          </a:p>
          <a:p>
            <a:pPr marL="228600" lvl="0" indent="-228600">
              <a:buFont typeface="+mj-lt"/>
              <a:buAutoNum type="arabicPeriod"/>
            </a:pPr>
            <a:r>
              <a:rPr lang="en-US" dirty="0"/>
              <a:t>Do you want site owners to be able to install and use Add-ins for SharePoint?</a:t>
            </a:r>
          </a:p>
          <a:p>
            <a:pPr marL="358775" lvl="0" indent="-171450">
              <a:buFont typeface="Courier New" panose="02070309020205020404" pitchFamily="49" charset="0"/>
              <a:buChar char="o"/>
            </a:pPr>
            <a:r>
              <a:rPr lang="en-US" dirty="0"/>
              <a:t>If so, keep reading and shaping your policy. </a:t>
            </a:r>
          </a:p>
          <a:p>
            <a:pPr marL="358775" lvl="0" indent="-171450">
              <a:buFont typeface="Courier New" panose="02070309020205020404" pitchFamily="49" charset="0"/>
              <a:buChar char="o"/>
            </a:pPr>
            <a:r>
              <a:rPr lang="en-US" dirty="0"/>
              <a:t>If not, then you can use the settings in the SharePoint Store to control whether site owners can purchase Add-ins from the SharePoint Store. You cannot block site owners from viewing the SharePoint Store. However, you can prevent them from purchasing or downloading Add-ins for SharePoint. If you choose to prevent site owners from installing Add-ins for SharePoint from the SharePoint Store, you should create a policy statement and advise site owners that you have chosen not to support Add-ins for SharePoint. Otherwise, the only message to site owners will be an error when they try to install an Add-in for SharePoint. </a:t>
            </a:r>
          </a:p>
          <a:p>
            <a:pPr marL="228600" lvl="0" indent="-228600">
              <a:buFont typeface="+mj-lt"/>
              <a:buAutoNum type="arabicPeriod" startAt="2"/>
            </a:pPr>
            <a:r>
              <a:rPr lang="en-US" dirty="0"/>
              <a:t>Do you want to restrict or control the Add-ins for SharePoint that site owners can install and use?</a:t>
            </a:r>
          </a:p>
          <a:p>
            <a:pPr marL="358775" lvl="0" indent="-171450">
              <a:buFont typeface="Courier New" panose="02070309020205020404" pitchFamily="49" charset="0"/>
              <a:buChar char="o"/>
            </a:pPr>
            <a:r>
              <a:rPr lang="en-US" dirty="0"/>
              <a:t>If so, you can do one or both of the following: </a:t>
            </a:r>
          </a:p>
          <a:p>
            <a:pPr marL="531813" lvl="0" indent="-171450">
              <a:buFont typeface="Wingdings" panose="05000000000000000000" pitchFamily="2" charset="2"/>
              <a:buChar char="§"/>
            </a:pPr>
            <a:r>
              <a:rPr lang="en-US" dirty="0"/>
              <a:t>Set up an App Catalog to provide a set of Add-ins for SharePoint that site owners can install and use. </a:t>
            </a:r>
          </a:p>
          <a:p>
            <a:pPr marL="531813" lvl="0" indent="-171450">
              <a:buFont typeface="Wingdings" panose="05000000000000000000" pitchFamily="2" charset="2"/>
              <a:buChar char="§"/>
            </a:pPr>
            <a:r>
              <a:rPr lang="en-US" dirty="0"/>
              <a:t>Use the Add-in Request feature to control the purchasing and licensing of Add-ins for SharePoint.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36</a:t>
            </a:fld>
            <a:endParaRPr lang="en-US" dirty="0"/>
          </a:p>
        </p:txBody>
      </p:sp>
      <p:sp>
        <p:nvSpPr>
          <p:cNvPr id="10" name="Slide Image Placeholder 9"/>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770634440"/>
      </p:ext>
    </p:extLst>
  </p:cSld>
  <p:clrMapOvr>
    <a:masterClrMapping/>
  </p:clrMapOvr>
</p:notes>
</file>

<file path=ppt/notesSlides/notesSlide3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38</a:t>
            </a:fld>
            <a:endParaRPr lang="en-US" dirty="0"/>
          </a:p>
        </p:txBody>
      </p:sp>
    </p:spTree>
    <p:extLst>
      <p:ext uri="{BB962C8B-B14F-4D97-AF65-F5344CB8AC3E}">
        <p14:creationId xmlns:p14="http://schemas.microsoft.com/office/powerpoint/2010/main" val="2817371207"/>
      </p:ext>
    </p:extLst>
  </p:cSld>
  <p:clrMapOvr>
    <a:masterClrMapping/>
  </p:clrMapOvr>
</p:notes>
</file>

<file path=ppt/notesSlides/notesSlide3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39</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4830620"/>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596569637"/>
      </p:ext>
    </p:extLst>
  </p:cSld>
  <p:clrMapOvr>
    <a:masterClrMapping/>
  </p:clrMapOvr>
</p:notes>
</file>

<file path=ppt/notesSlides/notesSlide4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normAutofit/>
          </a:bodyPr>
          <a:lstStyle/>
          <a:p>
            <a:pPr marL="0" indent="0">
              <a:buNone/>
            </a:pPr>
            <a:endParaRPr lang="en-US" dirty="0">
              <a:latin typeface="Consolas" panose="020B0609020204030204" pitchFamily="49" charset="0"/>
              <a:cs typeface="Consolas" panose="020B0609020204030204" pitchFamily="49"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1/8/2023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1408301"/>
      </p:ext>
    </p:extLst>
  </p:cSld>
  <p:clrMapOvr>
    <a:masterClrMapping/>
  </p:clrMapOvr>
</p:notes>
</file>

<file path=ppt/notesSlides/notesSlide4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41</a:t>
            </a:fld>
            <a:endParaRPr lang="en-US" dirty="0"/>
          </a:p>
        </p:txBody>
      </p:sp>
    </p:spTree>
    <p:extLst>
      <p:ext uri="{BB962C8B-B14F-4D97-AF65-F5344CB8AC3E}">
        <p14:creationId xmlns:p14="http://schemas.microsoft.com/office/powerpoint/2010/main" val="381196431"/>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37314247"/>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The SharePoint Framework (SPFx) is a page and web part model that provides full support for client-side SharePoint development, easy integration with SharePoint data, and support for open source tooling. With the SharePoint Framework, you can use modern web technologies and tools in your preferred development environment to build productive experiences and apps that are responsive and mobile-ready from day one. The SharePoint Framework works for SharePoint Online and also for on-premises (SharePoint 2016 Feature Pack 2 and SharePoint 2019).</a:t>
            </a:r>
          </a:p>
          <a:p>
            <a:r>
              <a:rPr lang="en-US" sz="1050" b="0" i="0" kern="1200" dirty="0">
                <a:solidFill>
                  <a:schemeClr val="tx1"/>
                </a:solidFill>
                <a:effectLst/>
                <a:latin typeface="Segoe UI" pitchFamily="34" charset="0"/>
                <a:ea typeface="Segoe UI" pitchFamily="34" charset="0"/>
                <a:cs typeface="Segoe UI" pitchFamily="34" charset="0"/>
              </a:rPr>
              <a:t>Key features of the SharePoint Framework include the following:</a:t>
            </a:r>
          </a:p>
          <a:p>
            <a:r>
              <a:rPr lang="en-US" sz="1050" b="0" i="0" kern="1200" dirty="0">
                <a:solidFill>
                  <a:schemeClr val="tx1"/>
                </a:solidFill>
                <a:effectLst/>
                <a:latin typeface="Segoe UI" pitchFamily="34" charset="0"/>
                <a:ea typeface="Segoe UI" pitchFamily="34" charset="0"/>
                <a:cs typeface="Segoe UI" pitchFamily="34" charset="0"/>
              </a:rPr>
              <a:t>It runs in the context of the current user and connection in the browser. There are no iFrames for the customization (JavaScript is embedded directly to the page).</a:t>
            </a:r>
          </a:p>
          <a:p>
            <a:r>
              <a:rPr lang="en-US" sz="1050" b="0" i="0" kern="1200" dirty="0">
                <a:solidFill>
                  <a:schemeClr val="tx1"/>
                </a:solidFill>
                <a:effectLst/>
                <a:latin typeface="Segoe UI" pitchFamily="34" charset="0"/>
                <a:ea typeface="Segoe UI" pitchFamily="34" charset="0"/>
                <a:cs typeface="Segoe UI" pitchFamily="34" charset="0"/>
              </a:rPr>
              <a:t>The controls are rendered in the normal page DOM.</a:t>
            </a:r>
          </a:p>
          <a:p>
            <a:r>
              <a:rPr lang="en-US" sz="1050" b="0" i="0" kern="1200" dirty="0">
                <a:solidFill>
                  <a:schemeClr val="tx1"/>
                </a:solidFill>
                <a:effectLst/>
                <a:latin typeface="Segoe UI" pitchFamily="34" charset="0"/>
                <a:ea typeface="Segoe UI" pitchFamily="34" charset="0"/>
                <a:cs typeface="Segoe UI" pitchFamily="34" charset="0"/>
              </a:rPr>
              <a:t>The controls are responsive and accessible by nature.</a:t>
            </a:r>
          </a:p>
          <a:p>
            <a:r>
              <a:rPr lang="en-US" sz="1050" b="0" i="0" kern="1200" dirty="0">
                <a:solidFill>
                  <a:schemeClr val="tx1"/>
                </a:solidFill>
                <a:effectLst/>
                <a:latin typeface="Segoe UI" pitchFamily="34" charset="0"/>
                <a:ea typeface="Segoe UI" pitchFamily="34" charset="0"/>
                <a:cs typeface="Segoe UI" pitchFamily="34" charset="0"/>
              </a:rPr>
              <a:t>It enables the developer to access the lifecycle in addition to </a:t>
            </a:r>
            <a:r>
              <a:rPr lang="en-US" sz="1050" b="1" i="0" kern="1200" dirty="0">
                <a:solidFill>
                  <a:schemeClr val="tx1"/>
                </a:solidFill>
                <a:effectLst/>
                <a:latin typeface="Segoe UI" pitchFamily="34" charset="0"/>
                <a:ea typeface="Segoe UI" pitchFamily="34" charset="0"/>
                <a:cs typeface="Segoe UI" pitchFamily="34" charset="0"/>
              </a:rPr>
              <a:t>render</a:t>
            </a:r>
            <a:r>
              <a:rPr lang="en-US" sz="1050" b="0" i="0" kern="1200" dirty="0">
                <a:solidFill>
                  <a:schemeClr val="tx1"/>
                </a:solidFill>
                <a:effectLst/>
                <a:latin typeface="Segoe UI" pitchFamily="34" charset="0"/>
                <a:ea typeface="Segoe UI" pitchFamily="34" charset="0"/>
                <a:cs typeface="Segoe UI" pitchFamily="34" charset="0"/>
              </a:rPr>
              <a:t>, </a:t>
            </a:r>
            <a:r>
              <a:rPr lang="en-US" sz="1050" b="1" i="0" kern="1200" dirty="0">
                <a:solidFill>
                  <a:schemeClr val="tx1"/>
                </a:solidFill>
                <a:effectLst/>
                <a:latin typeface="Segoe UI" pitchFamily="34" charset="0"/>
                <a:ea typeface="Segoe UI" pitchFamily="34" charset="0"/>
                <a:cs typeface="Segoe UI" pitchFamily="34" charset="0"/>
              </a:rPr>
              <a:t>load</a:t>
            </a:r>
            <a:r>
              <a:rPr lang="en-US" sz="1050" b="0" i="0" kern="1200" dirty="0">
                <a:solidFill>
                  <a:schemeClr val="tx1"/>
                </a:solidFill>
                <a:effectLst/>
                <a:latin typeface="Segoe UI" pitchFamily="34" charset="0"/>
                <a:ea typeface="Segoe UI" pitchFamily="34" charset="0"/>
                <a:cs typeface="Segoe UI" pitchFamily="34" charset="0"/>
              </a:rPr>
              <a:t>, </a:t>
            </a:r>
            <a:r>
              <a:rPr lang="en-US" sz="1050" b="1" i="0" kern="1200" dirty="0">
                <a:solidFill>
                  <a:schemeClr val="tx1"/>
                </a:solidFill>
                <a:effectLst/>
                <a:latin typeface="Segoe UI" pitchFamily="34" charset="0"/>
                <a:ea typeface="Segoe UI" pitchFamily="34" charset="0"/>
                <a:cs typeface="Segoe UI" pitchFamily="34" charset="0"/>
              </a:rPr>
              <a:t>serialize</a:t>
            </a:r>
            <a:r>
              <a:rPr lang="en-US" sz="1050" b="0" i="0" kern="1200" dirty="0">
                <a:solidFill>
                  <a:schemeClr val="tx1"/>
                </a:solidFill>
                <a:effectLst/>
                <a:latin typeface="Segoe UI" pitchFamily="34" charset="0"/>
                <a:ea typeface="Segoe UI" pitchFamily="34" charset="0"/>
                <a:cs typeface="Segoe UI" pitchFamily="34" charset="0"/>
              </a:rPr>
              <a:t> and </a:t>
            </a:r>
            <a:r>
              <a:rPr lang="en-US" sz="1050" b="1" i="0" kern="1200" dirty="0">
                <a:solidFill>
                  <a:schemeClr val="tx1"/>
                </a:solidFill>
                <a:effectLst/>
                <a:latin typeface="Segoe UI" pitchFamily="34" charset="0"/>
                <a:ea typeface="Segoe UI" pitchFamily="34" charset="0"/>
                <a:cs typeface="Segoe UI" pitchFamily="34" charset="0"/>
              </a:rPr>
              <a:t>deserialize</a:t>
            </a:r>
            <a:r>
              <a:rPr lang="en-US" sz="1050" b="0" i="0" kern="1200" dirty="0">
                <a:solidFill>
                  <a:schemeClr val="tx1"/>
                </a:solidFill>
                <a:effectLst/>
                <a:latin typeface="Segoe UI" pitchFamily="34" charset="0"/>
                <a:ea typeface="Segoe UI" pitchFamily="34" charset="0"/>
                <a:cs typeface="Segoe UI" pitchFamily="34" charset="0"/>
              </a:rPr>
              <a:t>, </a:t>
            </a:r>
            <a:r>
              <a:rPr lang="en-US" sz="1050" b="1" i="0" kern="1200" dirty="0">
                <a:solidFill>
                  <a:schemeClr val="tx1"/>
                </a:solidFill>
                <a:effectLst/>
                <a:latin typeface="Segoe UI" pitchFamily="34" charset="0"/>
                <a:ea typeface="Segoe UI" pitchFamily="34" charset="0"/>
                <a:cs typeface="Segoe UI" pitchFamily="34" charset="0"/>
              </a:rPr>
              <a:t>configuration changes</a:t>
            </a:r>
            <a:r>
              <a:rPr lang="en-US" sz="1050" b="0" i="0" kern="1200" dirty="0">
                <a:solidFill>
                  <a:schemeClr val="tx1"/>
                </a:solidFill>
                <a:effectLst/>
                <a:latin typeface="Segoe UI" pitchFamily="34" charset="0"/>
                <a:ea typeface="Segoe UI" pitchFamily="34" charset="0"/>
                <a:cs typeface="Segoe UI" pitchFamily="34" charset="0"/>
              </a:rPr>
              <a:t>, and more.</a:t>
            </a:r>
          </a:p>
          <a:p>
            <a:r>
              <a:rPr lang="en-US" sz="1050" b="0" i="0" kern="1200" dirty="0">
                <a:solidFill>
                  <a:schemeClr val="tx1"/>
                </a:solidFill>
                <a:effectLst/>
                <a:latin typeface="Segoe UI" pitchFamily="34" charset="0"/>
                <a:ea typeface="Segoe UI" pitchFamily="34" charset="0"/>
                <a:cs typeface="Segoe UI" pitchFamily="34" charset="0"/>
              </a:rPr>
              <a:t>It is framework-agnostic. You can use any JavaScript framework that you like: React, Handlebars, Knockout, Angular, and more.</a:t>
            </a:r>
          </a:p>
          <a:p>
            <a:r>
              <a:rPr lang="en-US" sz="1050" b="0" i="0" kern="1200" dirty="0">
                <a:solidFill>
                  <a:schemeClr val="tx1"/>
                </a:solidFill>
                <a:effectLst/>
                <a:latin typeface="Segoe UI" pitchFamily="34" charset="0"/>
                <a:ea typeface="Segoe UI" pitchFamily="34" charset="0"/>
                <a:cs typeface="Segoe UI" pitchFamily="34" charset="0"/>
              </a:rPr>
              <a:t>The toolchain is based on common open source client development tools such as npm, TypeScript, Yeoman, webpack, and gulp.</a:t>
            </a:r>
          </a:p>
          <a:p>
            <a:r>
              <a:rPr lang="en-US" sz="1050" b="0" i="0" kern="1200" dirty="0">
                <a:solidFill>
                  <a:schemeClr val="tx1"/>
                </a:solidFill>
                <a:effectLst/>
                <a:latin typeface="Segoe UI" pitchFamily="34" charset="0"/>
                <a:ea typeface="Segoe UI" pitchFamily="34" charset="0"/>
                <a:cs typeface="Segoe UI" pitchFamily="34" charset="0"/>
              </a:rPr>
              <a:t>Performance is reliable.</a:t>
            </a:r>
          </a:p>
          <a:p>
            <a:r>
              <a:rPr lang="en-US" sz="1050" b="0" i="0" kern="1200" dirty="0">
                <a:solidFill>
                  <a:schemeClr val="tx1"/>
                </a:solidFill>
                <a:effectLst/>
                <a:latin typeface="Segoe UI" pitchFamily="34" charset="0"/>
                <a:ea typeface="Segoe UI" pitchFamily="34" charset="0"/>
                <a:cs typeface="Segoe UI" pitchFamily="34" charset="0"/>
              </a:rPr>
              <a:t>End users can use SPFx client-side solutions that are approved by the tenant administrators (or their delegates) on all sites, including self-service team, group, or personal sites.</a:t>
            </a:r>
          </a:p>
          <a:p>
            <a:r>
              <a:rPr lang="en-US" sz="1050" b="0" i="0" kern="1200" dirty="0">
                <a:solidFill>
                  <a:schemeClr val="tx1"/>
                </a:solidFill>
                <a:effectLst/>
                <a:latin typeface="Segoe UI" pitchFamily="34" charset="0"/>
                <a:ea typeface="Segoe UI" pitchFamily="34" charset="0"/>
                <a:cs typeface="Segoe UI" pitchFamily="34" charset="0"/>
              </a:rPr>
              <a:t>SPFx web parts can be added to both classic and modern pages.</a:t>
            </a:r>
          </a:p>
          <a:p>
            <a:r>
              <a:rPr lang="en-US" sz="1050" b="0" i="0" kern="1200" dirty="0">
                <a:solidFill>
                  <a:schemeClr val="tx1"/>
                </a:solidFill>
                <a:effectLst/>
                <a:latin typeface="Segoe UI" pitchFamily="34" charset="0"/>
                <a:ea typeface="Segoe UI" pitchFamily="34" charset="0"/>
                <a:cs typeface="Segoe UI" pitchFamily="34" charset="0"/>
              </a:rPr>
              <a:t>The runtime model improves on the Script Editor web part. It includes a robust client API, an HttpClient object that handles authentication to SharePoint and Microsoft 365, contextual information, easy property definition and configuration, and more.</a:t>
            </a:r>
          </a:p>
          <a:p>
            <a:r>
              <a:rPr lang="en-US" sz="1050" b="0" i="0" kern="1200" dirty="0">
                <a:solidFill>
                  <a:schemeClr val="tx1"/>
                </a:solidFill>
                <a:effectLst/>
                <a:latin typeface="Segoe UI" pitchFamily="34" charset="0"/>
                <a:ea typeface="Segoe UI" pitchFamily="34" charset="0"/>
                <a:cs typeface="Segoe UI" pitchFamily="34" charset="0"/>
              </a:rPr>
              <a:t>If you work primarily with C#, you want to learn more about client-side JavaScript development. Most of your existing JavaScript knowledge related to SharePoint, however, is completely transferable, as the data models have not changed, and you’ll use the same </a:t>
            </a:r>
            <a:r>
              <a:rPr lang="en-US" sz="1050" b="0" i="0" u="sng" kern="1200" dirty="0">
                <a:solidFill>
                  <a:schemeClr val="tx1"/>
                </a:solidFill>
                <a:effectLst/>
                <a:latin typeface="Segoe UI" pitchFamily="34" charset="0"/>
                <a:ea typeface="Segoe UI" pitchFamily="34" charset="0"/>
                <a:cs typeface="Segoe UI" pitchFamily="34" charset="0"/>
                <a:hlinkClick r:id="rId3"/>
              </a:rPr>
              <a:t>REST services</a:t>
            </a:r>
            <a:r>
              <a:rPr lang="en-US" sz="1050" b="0" i="0" kern="1200" dirty="0">
                <a:solidFill>
                  <a:schemeClr val="tx1"/>
                </a:solidFill>
                <a:effectLst/>
                <a:latin typeface="Segoe UI" pitchFamily="34" charset="0"/>
                <a:ea typeface="Segoe UI" pitchFamily="34" charset="0"/>
                <a:cs typeface="Segoe UI" pitchFamily="34" charset="0"/>
              </a:rPr>
              <a:t> or </a:t>
            </a:r>
            <a:r>
              <a:rPr lang="en-US" sz="1050" b="0" i="0" u="sng" kern="1200" dirty="0">
                <a:solidFill>
                  <a:schemeClr val="tx1"/>
                </a:solidFill>
                <a:effectLst/>
                <a:latin typeface="Segoe UI" pitchFamily="34" charset="0"/>
                <a:ea typeface="Segoe UI" pitchFamily="34" charset="0"/>
                <a:cs typeface="Segoe UI" pitchFamily="34" charset="0"/>
                <a:hlinkClick r:id="rId4"/>
              </a:rPr>
              <a:t>JavaScript Object Model (JSOM)</a:t>
            </a:r>
            <a:r>
              <a:rPr lang="en-US" sz="1050" b="0" i="0" kern="1200" dirty="0">
                <a:solidFill>
                  <a:schemeClr val="tx1"/>
                </a:solidFill>
                <a:effectLst/>
                <a:latin typeface="Segoe UI" pitchFamily="34" charset="0"/>
                <a:ea typeface="Segoe UI" pitchFamily="34" charset="0"/>
                <a:cs typeface="Segoe UI" pitchFamily="34" charset="0"/>
              </a:rPr>
              <a:t>, depending on your requirements. If you are a C# developer, TypeScript is a nice transition into the JavaScript world. The choice of IDE is up to you. Many developers like to use the cross-platform IDE Visual Studio Code. Many developers also use products like Sublime and ATOM. Use what works best for you.</a:t>
            </a:r>
          </a:p>
          <a:p>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43282461"/>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705958956"/>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spcBef>
                <a:spcPts val="0"/>
              </a:spcBef>
              <a:spcAft>
                <a:spcPts val="0"/>
              </a:spcAft>
            </a:pPr>
            <a:r>
              <a:rPr lang="en-US" sz="1050" b="0" i="0" kern="1200" dirty="0">
                <a:solidFill>
                  <a:schemeClr val="tx1"/>
                </a:solidFill>
                <a:effectLst/>
                <a:latin typeface="Segoe UI" pitchFamily="34" charset="0"/>
                <a:ea typeface="Segoe UI" pitchFamily="34" charset="0"/>
                <a:cs typeface="Segoe UI" pitchFamily="34" charset="0"/>
              </a:rPr>
              <a:t>SharePoint Framework solutions consist of two parts: code (often referred to as a web part bundle) deployed to a URL, and an .sppkg file that contains a web part manifest with a URL pointing to the location where the web part code is deployed. There are no restrictions to where the code is deployed, as long as users working with the web part can access the web part code. Organizations can choose, for example, to have their web parts deployed to the </a:t>
            </a:r>
            <a:r>
              <a:rPr lang="en-US" b="0" i="0" u="sng" dirty="0">
                <a:effectLst/>
                <a:latin typeface="Segoe UI" panose="020B0502040204020203" pitchFamily="34" charset="0"/>
                <a:hlinkClick r:id="rId3"/>
              </a:rPr>
              <a:t>Microsoft 365 public CDN</a:t>
            </a:r>
            <a:r>
              <a:rPr lang="en-US" sz="1050" b="0" i="0" kern="1200" dirty="0">
                <a:solidFill>
                  <a:schemeClr val="tx1"/>
                </a:solidFill>
                <a:effectLst/>
                <a:latin typeface="Segoe UI" pitchFamily="34" charset="0"/>
                <a:ea typeface="Segoe UI" pitchFamily="34" charset="0"/>
                <a:cs typeface="Segoe UI" pitchFamily="34" charset="0"/>
              </a:rPr>
              <a:t>, </a:t>
            </a:r>
            <a:r>
              <a:rPr lang="en-US" b="0" i="0" u="sng" dirty="0">
                <a:effectLst/>
                <a:latin typeface="Segoe UI" panose="020B0502040204020203" pitchFamily="34" charset="0"/>
                <a:hlinkClick r:id="rId4"/>
              </a:rPr>
              <a:t>Azure storage</a:t>
            </a:r>
            <a:r>
              <a:rPr lang="en-US" sz="1050" b="0" i="0" kern="1200" dirty="0">
                <a:solidFill>
                  <a:schemeClr val="tx1"/>
                </a:solidFill>
                <a:effectLst/>
                <a:latin typeface="Segoe UI" pitchFamily="34" charset="0"/>
                <a:ea typeface="Segoe UI" pitchFamily="34" charset="0"/>
                <a:cs typeface="Segoe UI" pitchFamily="34" charset="0"/>
              </a:rPr>
              <a:t>, or a privately-owned web server.</a:t>
            </a: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788864245"/>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kern="1200" dirty="0">
                <a:solidFill>
                  <a:schemeClr val="tx1"/>
                </a:solidFill>
                <a:effectLst/>
                <a:latin typeface="Segoe UI" pitchFamily="34" charset="0"/>
                <a:ea typeface="Segoe UI" pitchFamily="34" charset="0"/>
                <a:cs typeface="Segoe UI" pitchFamily="34" charset="0"/>
              </a:rPr>
              <a:t>Web part code-hosting location considerations</a:t>
            </a:r>
          </a:p>
          <a:p>
            <a:r>
              <a:rPr lang="en-US" sz="1050" b="0" i="0" kern="1200" dirty="0">
                <a:solidFill>
                  <a:schemeClr val="tx1"/>
                </a:solidFill>
                <a:effectLst/>
                <a:latin typeface="Segoe UI" pitchFamily="34" charset="0"/>
                <a:ea typeface="Segoe UI" pitchFamily="34" charset="0"/>
                <a:cs typeface="Segoe UI" pitchFamily="34" charset="0"/>
              </a:rPr>
              <a:t>The most important thing that organizations should know before deploying SharePoint Framework solutions is where the code of the solution is deployed. SharePoint Framework solutions are executed as a part of the page in the context of the current user. As a result, whatever the user can do, the web part's code can do as well. In contrast to SharePoint Add-ins, there is no separate permission scope applied to SharePoint Framework solutions. This is why SharePoint administrators should treat SharePoint Framework solutions as high-trust solutions, the same way they treat farm solutions on-premises. The location where the web part's code is deployed is important for a number of reasons.</a:t>
            </a:r>
          </a:p>
          <a:p>
            <a:r>
              <a:rPr lang="en-US" sz="1050" b="0" i="0" kern="1200" dirty="0">
                <a:solidFill>
                  <a:schemeClr val="tx1"/>
                </a:solidFill>
                <a:effectLst/>
                <a:latin typeface="Segoe UI" pitchFamily="34" charset="0"/>
                <a:ea typeface="Segoe UI" pitchFamily="34" charset="0"/>
                <a:cs typeface="Segoe UI" pitchFamily="34" charset="0"/>
              </a:rPr>
              <a:t>Consider the following location issues.</a:t>
            </a:r>
          </a:p>
          <a:p>
            <a:r>
              <a:rPr lang="en-US" sz="1050" b="1" i="0" kern="1200" dirty="0">
                <a:solidFill>
                  <a:schemeClr val="tx1"/>
                </a:solidFill>
                <a:effectLst/>
                <a:latin typeface="Segoe UI" pitchFamily="34" charset="0"/>
                <a:ea typeface="Segoe UI" pitchFamily="34" charset="0"/>
                <a:cs typeface="Segoe UI" pitchFamily="34" charset="0"/>
              </a:rPr>
              <a:t>Is the code-hosting location supported by the organization?</a:t>
            </a:r>
          </a:p>
          <a:p>
            <a:r>
              <a:rPr lang="en-US" sz="1050" b="0" i="0" kern="1200" dirty="0">
                <a:solidFill>
                  <a:schemeClr val="tx1"/>
                </a:solidFill>
                <a:effectLst/>
                <a:latin typeface="Segoe UI" pitchFamily="34" charset="0"/>
                <a:ea typeface="Segoe UI" pitchFamily="34" charset="0"/>
                <a:cs typeface="Segoe UI" pitchFamily="34" charset="0"/>
              </a:rPr>
              <a:t>SharePoint Framework doesn't impose any restrictions regarding where the solution's code is deployed. As a result, developers and vendors can deploy the code to a range of locations within or outside the organization's IT department. Different organizations may have different server requirements ranging from access policies to SLAs. Before deploying a SharePoint Framework solution package, organizations should ensure that the server used to host the code is a known server approved to be used by the organization.</a:t>
            </a:r>
          </a:p>
          <a:p>
            <a:r>
              <a:rPr lang="en-US" sz="1050" b="1" i="0" kern="1200" dirty="0">
                <a:solidFill>
                  <a:schemeClr val="tx1"/>
                </a:solidFill>
                <a:effectLst/>
                <a:latin typeface="Segoe UI" pitchFamily="34" charset="0"/>
                <a:ea typeface="Segoe UI" pitchFamily="34" charset="0"/>
                <a:cs typeface="Segoe UI" pitchFamily="34" charset="0"/>
              </a:rPr>
              <a:t>Who manages the code-hosting location?</a:t>
            </a:r>
          </a:p>
          <a:p>
            <a:r>
              <a:rPr lang="en-US" sz="1050" b="0" i="0" kern="1200" dirty="0">
                <a:solidFill>
                  <a:schemeClr val="tx1"/>
                </a:solidFill>
                <a:effectLst/>
                <a:latin typeface="Segoe UI" pitchFamily="34" charset="0"/>
                <a:ea typeface="Segoe UI" pitchFamily="34" charset="0"/>
                <a:cs typeface="Segoe UI" pitchFamily="34" charset="0"/>
              </a:rPr>
              <a:t>SharePoint Framework solutions execute as a part of the page in the context of the current user. While an organization could perform a code review before deploying a solution package, to verify that the code can be trusted, it also should ensure the integrity of the code as long as it's deployed to the tenant. Organizations should have a clear understanding of who manages the hosting location, who and under what circumstances they can modify the files, and what the update approval process looks like. Establishing this information upfront not only helps organizations control the update process, but also lowers the risk of deploying malicious code.</a:t>
            </a:r>
          </a:p>
          <a:p>
            <a:r>
              <a:rPr lang="en-US" sz="1050" b="1" i="0" kern="1200" dirty="0">
                <a:solidFill>
                  <a:schemeClr val="tx1"/>
                </a:solidFill>
                <a:effectLst/>
                <a:latin typeface="Segoe UI" pitchFamily="34" charset="0"/>
                <a:ea typeface="Segoe UI" pitchFamily="34" charset="0"/>
                <a:cs typeface="Segoe UI" pitchFamily="34" charset="0"/>
              </a:rPr>
              <a:t>What is the SLA for the hosting location?</a:t>
            </a:r>
          </a:p>
          <a:p>
            <a:r>
              <a:rPr lang="en-US" sz="1050" b="0" i="0" kern="1200" dirty="0">
                <a:solidFill>
                  <a:schemeClr val="tx1"/>
                </a:solidFill>
                <a:effectLst/>
                <a:latin typeface="Segoe UI" pitchFamily="34" charset="0"/>
                <a:ea typeface="Segoe UI" pitchFamily="34" charset="0"/>
                <a:cs typeface="Segoe UI" pitchFamily="34" charset="0"/>
              </a:rPr>
              <a:t>When organizations use Microsoft 365 and SharePoint Online, they rely on the SLA provided by Microsoft. SharePoint Framework solutions that extend the standard capabilities of SharePoint and Microsoft 365 should be deployed to servers that meet or exceed the SLA provided by Microsoft. That way, organizations can ensure that they are able to truly benefit from the added values of their customizations.</a:t>
            </a:r>
          </a:p>
          <a:p>
            <a:r>
              <a:rPr lang="en-US" sz="1050" b="1" i="0" kern="1200" dirty="0">
                <a:solidFill>
                  <a:schemeClr val="tx1"/>
                </a:solidFill>
                <a:effectLst/>
                <a:latin typeface="Segoe UI" pitchFamily="34" charset="0"/>
                <a:ea typeface="Segoe UI" pitchFamily="34" charset="0"/>
                <a:cs typeface="Segoe UI" pitchFamily="34" charset="0"/>
              </a:rPr>
              <a:t>Is the hosting location optimized for performance?</a:t>
            </a:r>
          </a:p>
          <a:p>
            <a:r>
              <a:rPr lang="en-US" sz="1050" b="0" i="0" kern="1200" dirty="0">
                <a:solidFill>
                  <a:schemeClr val="tx1"/>
                </a:solidFill>
                <a:effectLst/>
                <a:latin typeface="Segoe UI" pitchFamily="34" charset="0"/>
                <a:ea typeface="Segoe UI" pitchFamily="34" charset="0"/>
                <a:cs typeface="Segoe UI" pitchFamily="34" charset="0"/>
              </a:rPr>
              <a:t>Loading existing libraries from a URL instead of embedding them in the web part bundle is the first step to speed up the loading time of SharePoint Framework solutions. To get the most out of it, you want to ensure that the server hosting the different scripts is correctly configured for optimal performance. It should serve all files compressed, and the longer it allows proxies and clients to cache the files, the longer users will be able to load these scripts from their local cache, significantly speeding up loading SharePoint pages containing web parts.</a:t>
            </a:r>
          </a:p>
          <a:p>
            <a:pPr lvl="0">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218700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3430016"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9001759"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8"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4.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harepoint/dev/spfx/web-parts/get-started/hosting-webpart-from-office-365-cdn"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https://docs.microsoft.com/en-us/sharepoint/dev/spfx/web-parts/basics/add-an-external-library" TargetMode="External"/><Relationship Id="rId4" Type="http://schemas.openxmlformats.org/officeDocument/2006/relationships/hyperlink" Target="https://docs.microsoft.com/en-us/sharepoint/dev/spfx/web-parts/get-started/deploy-web-part-to-cd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&#65279;<?xml version="1.0" encoding="utf-8"?><Relationships xmlns="http://schemas.openxmlformats.org/package/2006/relationships"><Relationship Type="http://schemas.openxmlformats.org/officeDocument/2006/relationships/notesSlide" Target="../notesSlides/notesSlide24.xml" Id="rId2" /><Relationship Type="http://schemas.openxmlformats.org/officeDocument/2006/relationships/slideLayout" Target="../slideLayouts/slideLayout13.xml" Id="rId1" /><Relationship Type="http://schemas.openxmlformats.org/officeDocument/2006/relationships/image" Target="../media/image21.png" Id="rId6" /><Relationship Type="http://schemas.openxmlformats.org/officeDocument/2006/relationships/image" Target="../media/image20.png" Id="rId5" /><Relationship Type="http://schemas.openxmlformats.org/officeDocument/2006/relationships/image" Target="../media/image19.png" Id="rId4"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8.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8.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1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noProof="0" dirty="0"/>
              <a:t>Customize using the SharePoint Framework (</a:t>
            </a:r>
            <a:r>
              <a:rPr lang="en-US" noProof="0"/>
              <a:t>SPFx)</a:t>
            </a:r>
            <a:endParaRPr lang="en-US" noProof="0"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en-US" noProof="0" dirty="0"/>
              <a:t>Speaker Name</a:t>
            </a:r>
          </a:p>
        </p:txBody>
      </p:sp>
      <p:sp>
        <p:nvSpPr>
          <p:cNvPr id="7" name="Picture Placeholder 6">
            <a:extLst>
              <a:ext uri="{FF2B5EF4-FFF2-40B4-BE49-F238E27FC236}">
                <a16:creationId xmlns:a16="http://schemas.microsoft.com/office/drawing/2014/main" id="{14544648-29DD-454C-9478-3A9DEF91F1B1}"/>
              </a:ext>
            </a:extLst>
          </p:cNvPr>
          <p:cNvSpPr>
            <a:spLocks noGrp="1"/>
          </p:cNvSpPr>
          <p:nvPr>
            <p:ph type="pic" sz="quarter" idx="17"/>
          </p:nvPr>
        </p:nvSpPr>
        <p:spPr/>
      </p:sp>
    </p:spTree>
    <p:extLst>
      <p:ext uri="{BB962C8B-B14F-4D97-AF65-F5344CB8AC3E}">
        <p14:creationId xmlns:p14="http://schemas.microsoft.com/office/powerpoint/2010/main" val="4120767659"/>
      </p:ext>
    </p:extLst>
  </p:cSld>
  <p:clrMapOvr>
    <a:masterClrMapping/>
  </p:clrMapOvr>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noProof="0" dirty="0"/>
              <a:t>Default hosting of SPFx web part assets</a:t>
            </a:r>
          </a:p>
        </p:txBody>
      </p:sp>
      <p:sp>
        <p:nvSpPr>
          <p:cNvPr id="4" name="Content Placeholder 3">
            <a:extLst>
              <a:ext uri="{FF2B5EF4-FFF2-40B4-BE49-F238E27FC236}">
                <a16:creationId xmlns:a16="http://schemas.microsoft.com/office/drawing/2014/main" id="{899FBAE2-CDB1-41C9-A665-3E777F902179}"/>
              </a:ext>
            </a:extLst>
          </p:cNvPr>
          <p:cNvSpPr>
            <a:spLocks noGrp="1"/>
          </p:cNvSpPr>
          <p:nvPr>
            <p:ph sz="quarter" idx="13"/>
          </p:nvPr>
        </p:nvSpPr>
        <p:spPr>
          <a:xfrm>
            <a:off x="655638" y="1408114"/>
            <a:ext cx="10880726" cy="4819650"/>
          </a:xfrm>
        </p:spPr>
        <p:txBody>
          <a:bodyPr>
            <a:normAutofit fontScale="55000" lnSpcReduction="20000"/>
          </a:bodyPr>
          <a:lstStyle/>
          <a:p>
            <a:r>
              <a:rPr lang="en-US" dirty="0"/>
              <a:t>The package-</a:t>
            </a:r>
            <a:r>
              <a:rPr lang="en-US" dirty="0" err="1"/>
              <a:t>solution.json</a:t>
            </a:r>
            <a:r>
              <a:rPr lang="en-US" dirty="0"/>
              <a:t> file within an SPFx web part solution defines the package metadata as shown in the following code:</a:t>
            </a:r>
          </a:p>
          <a:p>
            <a:br>
              <a:rPr lang="en-US" dirty="0"/>
            </a:b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"$schema"</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"https://developer.microsoft.com/</a:t>
            </a:r>
            <a:r>
              <a:rPr lang="en-US" b="0" dirty="0" err="1">
                <a:solidFill>
                  <a:srgbClr val="CE9178"/>
                </a:solidFill>
                <a:effectLst/>
                <a:latin typeface="Consolas" panose="020B0609020204030204" pitchFamily="49" charset="0"/>
              </a:rPr>
              <a:t>json</a:t>
            </a:r>
            <a:r>
              <a:rPr lang="en-US" b="0" dirty="0">
                <a:solidFill>
                  <a:srgbClr val="CE9178"/>
                </a:solidFill>
                <a:effectLst/>
                <a:latin typeface="Consolas" panose="020B0609020204030204" pitchFamily="49" charset="0"/>
              </a:rPr>
              <a:t>-schemas/</a:t>
            </a:r>
            <a:r>
              <a:rPr lang="en-US" b="0" dirty="0" err="1">
                <a:solidFill>
                  <a:srgbClr val="CE9178"/>
                </a:solidFill>
                <a:effectLst/>
                <a:latin typeface="Consolas" panose="020B0609020204030204" pitchFamily="49" charset="0"/>
              </a:rPr>
              <a:t>spfx</a:t>
            </a:r>
            <a:r>
              <a:rPr lang="en-US" b="0" dirty="0">
                <a:solidFill>
                  <a:srgbClr val="CE9178"/>
                </a:solidFill>
                <a:effectLst/>
                <a:latin typeface="Consolas" panose="020B0609020204030204" pitchFamily="49" charset="0"/>
              </a:rPr>
              <a:t>-build/package-</a:t>
            </a:r>
            <a:r>
              <a:rPr lang="en-US" b="0" dirty="0" err="1">
                <a:solidFill>
                  <a:srgbClr val="CE9178"/>
                </a:solidFill>
                <a:effectLst/>
                <a:latin typeface="Consolas" panose="020B0609020204030204" pitchFamily="49" charset="0"/>
              </a:rPr>
              <a:t>solution.schema.json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"solution"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helloword</a:t>
            </a:r>
            <a:r>
              <a:rPr lang="en-US" b="0" dirty="0">
                <a:solidFill>
                  <a:srgbClr val="CE9178"/>
                </a:solidFill>
                <a:effectLst/>
                <a:latin typeface="Consolas" panose="020B0609020204030204" pitchFamily="49" charset="0"/>
              </a:rPr>
              <a:t>-webpart-client-side-solution"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"3c1af394-bbf0-473c-bb7d-0798f0587cb7"</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"version"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"1.0.0.0"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includeClientSideAssets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isDomainIsolated</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"paths"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zippedPackage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"solution/</a:t>
            </a:r>
            <a:r>
              <a:rPr lang="en-US" b="0" dirty="0" err="1">
                <a:solidFill>
                  <a:srgbClr val="CE9178"/>
                </a:solidFill>
                <a:effectLst/>
                <a:latin typeface="Consolas" panose="020B0609020204030204" pitchFamily="49" charset="0"/>
              </a:rPr>
              <a:t>helloword-webpart.sppkg</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endParaRPr lang="en-US" dirty="0"/>
          </a:p>
          <a:p>
            <a:r>
              <a:rPr lang="en-US" dirty="0"/>
              <a:t>The default value for </a:t>
            </a:r>
            <a:r>
              <a:rPr lang="en-US" dirty="0" err="1"/>
              <a:t>includeClientSideAssets</a:t>
            </a:r>
            <a:r>
              <a:rPr lang="en-US" dirty="0"/>
              <a:t> is true</a:t>
            </a:r>
          </a:p>
          <a:p>
            <a:r>
              <a:rPr lang="en-US" dirty="0"/>
              <a:t>When </a:t>
            </a:r>
            <a:r>
              <a:rPr lang="en-US" dirty="0" err="1"/>
              <a:t>includeClientSideAssets</a:t>
            </a:r>
            <a:r>
              <a:rPr lang="en-US" dirty="0"/>
              <a:t> is true the assets are automatically hosted when the solution is deployed to your tenant. </a:t>
            </a:r>
          </a:p>
          <a:p>
            <a:pPr lvl="1"/>
            <a:r>
              <a:rPr lang="en-US" dirty="0"/>
              <a:t>If Microsoft 365 CDN is enabled in the tenant, it is automatically used to store and serve the assets </a:t>
            </a:r>
          </a:p>
          <a:p>
            <a:pPr lvl="1"/>
            <a:r>
              <a:rPr lang="en-US" dirty="0"/>
              <a:t>If Microsoft 365 CDN is not enabled, assets are stored and served from the app catalog site collection’s /</a:t>
            </a:r>
            <a:r>
              <a:rPr lang="en-US" dirty="0" err="1"/>
              <a:t>ClientSideAssets</a:t>
            </a:r>
            <a:r>
              <a:rPr lang="en-US" dirty="0"/>
              <a:t> library </a:t>
            </a:r>
            <a:endParaRPr lang="en-US" noProof="0" dirty="0"/>
          </a:p>
          <a:p>
            <a:pPr lvl="1"/>
            <a:endParaRPr lang="en-US" noProof="0" dirty="0"/>
          </a:p>
          <a:p>
            <a:pPr lvl="1"/>
            <a:endParaRPr lang="nb-NO" noProof="0" dirty="0"/>
          </a:p>
          <a:p>
            <a:endParaRPr lang="en-US" dirty="0"/>
          </a:p>
        </p:txBody>
      </p:sp>
    </p:spTree>
    <p:extLst>
      <p:ext uri="{BB962C8B-B14F-4D97-AF65-F5344CB8AC3E}">
        <p14:creationId xmlns:p14="http://schemas.microsoft.com/office/powerpoint/2010/main" val="4137879324"/>
      </p:ext>
    </p:extLst>
  </p:cSld>
  <p:clrMapOvr>
    <a:masterClrMapping/>
  </p:clrMapOvr>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AAA21BC-A7F5-4A13-B876-D4B01F8B567F}"/>
              </a:ext>
            </a:extLst>
          </p:cNvPr>
          <p:cNvSpPr/>
          <p:nvPr/>
        </p:nvSpPr>
        <p:spPr>
          <a:xfrm>
            <a:off x="269239" y="1295400"/>
            <a:ext cx="11655841" cy="4800600"/>
          </a:xfrm>
          <a:custGeom>
            <a:avLst/>
            <a:gdLst>
              <a:gd name="connsiteX0" fmla="*/ 0 w 11655841"/>
              <a:gd name="connsiteY0" fmla="*/ 0 h 3047040"/>
              <a:gd name="connsiteX1" fmla="*/ 11655841 w 11655841"/>
              <a:gd name="connsiteY1" fmla="*/ 0 h 3047040"/>
              <a:gd name="connsiteX2" fmla="*/ 11655841 w 11655841"/>
              <a:gd name="connsiteY2" fmla="*/ 3047040 h 3047040"/>
              <a:gd name="connsiteX3" fmla="*/ 0 w 11655841"/>
              <a:gd name="connsiteY3" fmla="*/ 3047040 h 3047040"/>
              <a:gd name="connsiteX4" fmla="*/ 0 w 11655841"/>
              <a:gd name="connsiteY4" fmla="*/ 0 h 30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5841" h="3047040">
                <a:moveTo>
                  <a:pt x="0" y="0"/>
                </a:moveTo>
                <a:lnTo>
                  <a:pt x="11655841" y="0"/>
                </a:lnTo>
                <a:lnTo>
                  <a:pt x="11655841" y="3047040"/>
                </a:lnTo>
                <a:lnTo>
                  <a:pt x="0" y="30470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0073" tIns="40640" rIns="227584" bIns="40640" numCol="1" spcCol="1270" anchor="t" anchorCtr="0">
            <a:noAutofit/>
          </a:bodyPr>
          <a:lstStyle/>
          <a:p>
            <a:pPr lvl="0"/>
            <a:endParaRPr kumimoji="0" lang="nb-NO" sz="1600" b="0" i="0" u="none" strike="noStrike" kern="1200" cap="none" spc="0" normalizeH="0" baseline="0" noProof="0" dirty="0">
              <a:ln>
                <a:noFill/>
              </a:ln>
              <a:solidFill>
                <a:srgbClr val="FF0000"/>
              </a:solidFill>
              <a:effectLst/>
              <a:uLnTx/>
              <a:uFillTx/>
              <a:latin typeface="Segoe UI Light"/>
              <a:ea typeface="+mn-ea"/>
              <a:cs typeface="+mn-cs"/>
            </a:endParaRPr>
          </a:p>
        </p:txBody>
      </p:sp>
      <p:sp>
        <p:nvSpPr>
          <p:cNvPr id="2" name="Title 1"/>
          <p:cNvSpPr>
            <a:spLocks noGrp="1"/>
          </p:cNvSpPr>
          <p:nvPr>
            <p:ph type="title"/>
          </p:nvPr>
        </p:nvSpPr>
        <p:spPr>
          <a:xfrm>
            <a:off x="655638" y="320040"/>
            <a:ext cx="10880725" cy="461665"/>
          </a:xfrm>
        </p:spPr>
        <p:txBody>
          <a:bodyPr/>
          <a:lstStyle/>
          <a:p>
            <a:r>
              <a:rPr lang="en-US" noProof="0" dirty="0"/>
              <a:t>Hosting options for your web part assets</a:t>
            </a:r>
          </a:p>
        </p:txBody>
      </p:sp>
      <p:sp>
        <p:nvSpPr>
          <p:cNvPr id="3" name="Content Placeholder 2">
            <a:extLst>
              <a:ext uri="{FF2B5EF4-FFF2-40B4-BE49-F238E27FC236}">
                <a16:creationId xmlns:a16="http://schemas.microsoft.com/office/drawing/2014/main" id="{59883E6F-CF5F-4516-9ECC-DA6DDDBD0678}"/>
              </a:ext>
            </a:extLst>
          </p:cNvPr>
          <p:cNvSpPr>
            <a:spLocks noGrp="1"/>
          </p:cNvSpPr>
          <p:nvPr>
            <p:ph sz="quarter" idx="13"/>
          </p:nvPr>
        </p:nvSpPr>
        <p:spPr>
          <a:xfrm>
            <a:off x="655638" y="1408114"/>
            <a:ext cx="10880726" cy="4819650"/>
          </a:xfrm>
        </p:spPr>
        <p:txBody>
          <a:bodyPr>
            <a:normAutofit fontScale="70000" lnSpcReduction="20000"/>
          </a:bodyPr>
          <a:lstStyle/>
          <a:p>
            <a:r>
              <a:rPr lang="en-US" dirty="0"/>
              <a:t>By default, SPFx web part assets will be stored in, and served from, the app catalog</a:t>
            </a:r>
          </a:p>
          <a:p>
            <a:r>
              <a:rPr lang="en-US" dirty="0"/>
              <a:t>Each web part’s assets are stored in their own folder within the /</a:t>
            </a:r>
            <a:r>
              <a:rPr lang="en-US" dirty="0" err="1"/>
              <a:t>ClientSideAssets</a:t>
            </a:r>
            <a:r>
              <a:rPr lang="en-US" dirty="0"/>
              <a:t> library</a:t>
            </a:r>
            <a:br>
              <a:rPr lang="en-US" dirty="0"/>
            </a:br>
            <a:endParaRPr lang="en-US" dirty="0"/>
          </a:p>
          <a:p>
            <a:r>
              <a:rPr lang="en-US" dirty="0"/>
              <a:t>Microsoft 365 CDN</a:t>
            </a:r>
          </a:p>
          <a:p>
            <a:r>
              <a:rPr lang="en-US" dirty="0"/>
              <a:t>Azure CDN</a:t>
            </a:r>
          </a:p>
          <a:p>
            <a:r>
              <a:rPr lang="en-US" dirty="0"/>
              <a:t>Another SharePoint online site</a:t>
            </a:r>
          </a:p>
          <a:p>
            <a:r>
              <a:rPr lang="en-US" dirty="0"/>
              <a:t>Any location that end users can access using HTTP(S) would be technically suitable for hosting the assets for end users</a:t>
            </a:r>
          </a:p>
          <a:p>
            <a:r>
              <a:rPr lang="en-US" dirty="0"/>
              <a:t>Host your client-side web part from Microsoft 365 CDN</a:t>
            </a:r>
          </a:p>
          <a:p>
            <a:r>
              <a:rPr lang="en-US" dirty="0">
                <a:hlinkClick r:id="rId3"/>
              </a:rPr>
              <a:t>https://docs.microsoft.com/en-us/sharepoint/dev/spfx/web-parts/get-started/hosting-webpart-from-office-365-cdn</a:t>
            </a:r>
            <a:r>
              <a:rPr lang="en-US" dirty="0"/>
              <a:t> </a:t>
            </a:r>
          </a:p>
          <a:p>
            <a:endParaRPr lang="en-US" dirty="0"/>
          </a:p>
          <a:p>
            <a:r>
              <a:rPr lang="en-US" dirty="0"/>
              <a:t>Deploy your SharePoint client-side web part to Azure CDN</a:t>
            </a:r>
          </a:p>
          <a:p>
            <a:r>
              <a:rPr lang="en-US" dirty="0">
                <a:hlinkClick r:id="rId4"/>
              </a:rPr>
              <a:t>https://docs.microsoft.com/en-us/sharepoint/dev/spfx/web-parts/get-started/deploy-web-part-to-cdn</a:t>
            </a:r>
            <a:r>
              <a:rPr lang="en-US" dirty="0"/>
              <a:t> </a:t>
            </a:r>
          </a:p>
          <a:p>
            <a:endParaRPr lang="en-US" dirty="0"/>
          </a:p>
          <a:p>
            <a:r>
              <a:rPr lang="en-US" dirty="0"/>
              <a:t>Add an external library to your SharePoint Framework client-side web part</a:t>
            </a:r>
          </a:p>
          <a:p>
            <a:r>
              <a:rPr lang="en-US" dirty="0">
                <a:hlinkClick r:id="rId5"/>
              </a:rPr>
              <a:t>https://docs.microsoft.com/en-us/sharepoint/dev/spfx/web-parts/basics/add-an-external-library</a:t>
            </a:r>
            <a:r>
              <a:rPr lang="en-US" dirty="0"/>
              <a:t> </a:t>
            </a:r>
          </a:p>
        </p:txBody>
      </p:sp>
    </p:spTree>
    <p:extLst>
      <p:ext uri="{BB962C8B-B14F-4D97-AF65-F5344CB8AC3E}">
        <p14:creationId xmlns:p14="http://schemas.microsoft.com/office/powerpoint/2010/main" val="1073982473"/>
      </p:ext>
    </p:extLst>
  </p:cSld>
  <p:clrMapOvr>
    <a:masterClrMapping/>
  </p:clrMapOvr>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vert="horz" wrap="square" lIns="0" tIns="0" rIns="0" bIns="0" rtlCol="0" anchor="t">
            <a:normAutofit/>
          </a:bodyPr>
          <a:lstStyle/>
          <a:p>
            <a:r>
              <a:rPr lang="en-US" dirty="0"/>
              <a:t>Tenant-scoped SPFx solution deployment </a:t>
            </a:r>
          </a:p>
        </p:txBody>
      </p:sp>
      <p:pic>
        <p:nvPicPr>
          <p:cNvPr id="14" name="Content Placeholder 13">
            <a:extLst>
              <a:ext uri="{FF2B5EF4-FFF2-40B4-BE49-F238E27FC236}">
                <a16:creationId xmlns:a16="http://schemas.microsoft.com/office/drawing/2014/main" id="{7D4F92F8-5781-4F62-B25C-0D7843A42280}"/>
              </a:ext>
            </a:extLst>
          </p:cNvPr>
          <p:cNvPicPr>
            <a:picLocks noGrp="1" noChangeAspect="1"/>
          </p:cNvPicPr>
          <p:nvPr>
            <p:ph sz="quarter" idx="13"/>
          </p:nvPr>
        </p:nvPicPr>
        <p:blipFill>
          <a:blip r:embed="rId3"/>
          <a:stretch>
            <a:fillRect/>
          </a:stretch>
        </p:blipFill>
        <p:spPr>
          <a:xfrm>
            <a:off x="742960" y="3522662"/>
            <a:ext cx="5110142" cy="3014663"/>
          </a:xfrm>
          <a:noFill/>
        </p:spPr>
      </p:pic>
      <p:pic>
        <p:nvPicPr>
          <p:cNvPr id="16" name="Content Placeholder 15">
            <a:extLst>
              <a:ext uri="{FF2B5EF4-FFF2-40B4-BE49-F238E27FC236}">
                <a16:creationId xmlns:a16="http://schemas.microsoft.com/office/drawing/2014/main" id="{AC92DE29-5E53-41F7-93A5-62C68B4D7422}"/>
              </a:ext>
            </a:extLst>
          </p:cNvPr>
          <p:cNvPicPr>
            <a:picLocks noGrp="1" noChangeAspect="1"/>
          </p:cNvPicPr>
          <p:nvPr>
            <p:ph sz="quarter" idx="14"/>
          </p:nvPr>
        </p:nvPicPr>
        <p:blipFill>
          <a:blip r:embed="rId4"/>
          <a:stretch>
            <a:fillRect/>
          </a:stretch>
        </p:blipFill>
        <p:spPr>
          <a:xfrm>
            <a:off x="6619709" y="3522662"/>
            <a:ext cx="4564776" cy="2705334"/>
          </a:xfrm>
          <a:noFill/>
        </p:spPr>
      </p:pic>
      <p:sp>
        <p:nvSpPr>
          <p:cNvPr id="8" name="Content Placeholder 7">
            <a:extLst>
              <a:ext uri="{FF2B5EF4-FFF2-40B4-BE49-F238E27FC236}">
                <a16:creationId xmlns:a16="http://schemas.microsoft.com/office/drawing/2014/main" id="{6EEE1482-9778-4D41-A59E-C72719561FD1}"/>
              </a:ext>
            </a:extLst>
          </p:cNvPr>
          <p:cNvSpPr>
            <a:spLocks noGrp="1"/>
          </p:cNvSpPr>
          <p:nvPr>
            <p:ph sz="quarter" idx="15"/>
          </p:nvPr>
        </p:nvSpPr>
        <p:spPr>
          <a:xfrm>
            <a:off x="655638" y="1003808"/>
            <a:ext cx="10880725" cy="2331530"/>
          </a:xfrm>
        </p:spPr>
        <p:txBody>
          <a:bodyPr>
            <a:noAutofit/>
          </a:bodyPr>
          <a:lstStyle/>
          <a:p>
            <a:pPr marL="32004" indent="-342900">
              <a:buFont typeface="Arial" panose="020B0604020202020204" pitchFamily="34" charset="0"/>
              <a:buChar char="•"/>
            </a:pPr>
            <a:r>
              <a:rPr lang="en-US" sz="1800" dirty="0"/>
              <a:t>SPFx components can be configured to be immediately available across the tenant when the solution package is installed to the tenant app catalog </a:t>
            </a:r>
          </a:p>
          <a:p>
            <a:pPr marL="32004" indent="-342900">
              <a:buFont typeface="Arial" panose="020B0604020202020204" pitchFamily="34" charset="0"/>
              <a:buChar char="•"/>
            </a:pPr>
            <a:r>
              <a:rPr lang="en-US" sz="1800" dirty="0"/>
              <a:t>This can be configured during solution development by using the </a:t>
            </a:r>
            <a:r>
              <a:rPr lang="en-US" sz="1800" dirty="0" err="1"/>
              <a:t>skipFeatureDeployment</a:t>
            </a:r>
            <a:r>
              <a:rPr lang="en-US" sz="1800" dirty="0"/>
              <a:t> attribute in the package-</a:t>
            </a:r>
            <a:r>
              <a:rPr lang="en-US" sz="1800" dirty="0" err="1"/>
              <a:t>solution.json</a:t>
            </a:r>
            <a:r>
              <a:rPr lang="en-US" sz="1800" dirty="0"/>
              <a:t> file</a:t>
            </a:r>
          </a:p>
          <a:p>
            <a:pPr marL="32004" indent="-342900">
              <a:buFont typeface="Arial" panose="020B0604020202020204" pitchFamily="34" charset="0"/>
              <a:buChar char="•"/>
            </a:pPr>
            <a:r>
              <a:rPr lang="en-US" sz="1800" dirty="0"/>
              <a:t>When a solution with the </a:t>
            </a:r>
            <a:r>
              <a:rPr lang="en-US" sz="1800" dirty="0" err="1"/>
              <a:t>skipFeatureDeployment</a:t>
            </a:r>
            <a:r>
              <a:rPr lang="en-US" sz="1800" dirty="0"/>
              <a:t> = true is deployed to the tenant app catalog, the administrator is given an option to configure the solution to be deployed centrally across the tenant</a:t>
            </a:r>
          </a:p>
          <a:p>
            <a:pPr lvl="1"/>
            <a:r>
              <a:rPr lang="en-US" sz="1800" dirty="0"/>
              <a:t>Web parts are then immediately visible in the web part picker in both classic and modern pages.</a:t>
            </a:r>
          </a:p>
        </p:txBody>
      </p:sp>
      <p:sp>
        <p:nvSpPr>
          <p:cNvPr id="6" name="Freeform: Shape 5">
            <a:extLst>
              <a:ext uri="{FF2B5EF4-FFF2-40B4-BE49-F238E27FC236}">
                <a16:creationId xmlns:a16="http://schemas.microsoft.com/office/drawing/2014/main" id="{DAAA21BC-A7F5-4A13-B876-D4B01F8B567F}"/>
              </a:ext>
            </a:extLst>
          </p:cNvPr>
          <p:cNvSpPr/>
          <p:nvPr/>
        </p:nvSpPr>
        <p:spPr>
          <a:xfrm>
            <a:off x="655637" y="786383"/>
            <a:ext cx="10880725" cy="4616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lIns="0" tIns="0" rIns="0" bIns="0" numCol="1" spcCol="1270" rtlCol="0" anchorCtr="0">
            <a:normAutofit/>
          </a:bodyPr>
          <a:lstStyle/>
          <a:p>
            <a:pPr marL="0" marR="0" lvl="1" defTabSz="932688" fontAlgn="auto">
              <a:lnSpc>
                <a:spcPct val="90000"/>
              </a:lnSpc>
              <a:spcBef>
                <a:spcPts val="672"/>
              </a:spcBef>
              <a:spcAft>
                <a:spcPct val="20000"/>
              </a:spcAft>
              <a:buClr>
                <a:schemeClr val="tx1"/>
              </a:buClr>
              <a:buSzPct val="90000"/>
              <a:tabLst/>
              <a:defRPr/>
            </a:pPr>
            <a:endParaRPr kumimoji="0" lang="en-US" sz="500" b="0" i="0" u="none" strike="noStrike" kern="1200" cap="none" spc="0" normalizeH="0" baseline="0" dirty="0">
              <a:ln>
                <a:noFill/>
              </a:ln>
              <a:solidFill>
                <a:schemeClr val="tx1"/>
              </a:solidFill>
              <a:effectLst/>
              <a:uLnTx/>
              <a:uFillTx/>
              <a:latin typeface="+mn-lt"/>
              <a:ea typeface="+mn-ea"/>
              <a:cs typeface="Segoe UI" panose="020B0502040204020203" pitchFamily="34" charset="0"/>
            </a:endParaRPr>
          </a:p>
        </p:txBody>
      </p:sp>
    </p:spTree>
    <p:extLst>
      <p:ext uri="{BB962C8B-B14F-4D97-AF65-F5344CB8AC3E}">
        <p14:creationId xmlns:p14="http://schemas.microsoft.com/office/powerpoint/2010/main" val="3086889190"/>
      </p:ext>
    </p:extLst>
  </p:cSld>
  <p:clrMapOvr>
    <a:masterClrMapping/>
  </p:clrMapOvr>
</p:sld>
</file>

<file path=ppt/slides/slide1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Introduction to Add-ins</a:t>
            </a:r>
          </a:p>
        </p:txBody>
      </p:sp>
    </p:spTree>
    <p:extLst>
      <p:ext uri="{BB962C8B-B14F-4D97-AF65-F5344CB8AC3E}">
        <p14:creationId xmlns:p14="http://schemas.microsoft.com/office/powerpoint/2010/main" val="4120527197"/>
      </p:ext>
    </p:extLst>
  </p:cSld>
  <p:clrMapOvr>
    <a:masterClrMapping/>
  </p:clrMapOvr>
</p:sld>
</file>

<file path=ppt/slides/slide1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noProof="0" dirty="0"/>
              <a:t>What Is an Add-in? </a:t>
            </a:r>
          </a:p>
        </p:txBody>
      </p:sp>
      <p:graphicFrame>
        <p:nvGraphicFramePr>
          <p:cNvPr id="14" name="Content Placeholder 13">
            <a:extLst>
              <a:ext uri="{FF2B5EF4-FFF2-40B4-BE49-F238E27FC236}">
                <a16:creationId xmlns:a16="http://schemas.microsoft.com/office/drawing/2014/main" id="{C4189924-8A69-4128-8296-00BD2BF66A1B}"/>
              </a:ext>
            </a:extLst>
          </p:cNvPr>
          <p:cNvGraphicFramePr>
            <a:graphicFrameLocks noGrp="1"/>
          </p:cNvGraphicFramePr>
          <p:nvPr>
            <p:ph sz="quarter" idx="13"/>
            <p:extLst>
              <p:ext uri="{D42A27DB-BD31-4B8C-83A1-F6EECF244321}">
                <p14:modId xmlns:p14="http://schemas.microsoft.com/office/powerpoint/2010/main" val="300798294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2915902"/>
      </p:ext>
    </p:extLst>
  </p:cSld>
  <p:clrMapOvr>
    <a:masterClrMapping/>
  </p:clrMapOvr>
</p:sld>
</file>

<file path=ppt/slides/slide1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noProof="0"/>
              <a:t>Types of Add-in</a:t>
            </a:r>
            <a:endParaRPr lang="en-US" noProof="0" dirty="0"/>
          </a:p>
        </p:txBody>
      </p:sp>
      <p:graphicFrame>
        <p:nvGraphicFramePr>
          <p:cNvPr id="21" name="Content Placeholder 20">
            <a:extLst>
              <a:ext uri="{FF2B5EF4-FFF2-40B4-BE49-F238E27FC236}">
                <a16:creationId xmlns:a16="http://schemas.microsoft.com/office/drawing/2014/main" id="{81DCC03F-2151-4A7B-A0C9-A23DBB9A0955}"/>
              </a:ext>
            </a:extLst>
          </p:cNvPr>
          <p:cNvGraphicFramePr>
            <a:graphicFrameLocks noGrp="1"/>
          </p:cNvGraphicFramePr>
          <p:nvPr>
            <p:ph sz="quarter" idx="13"/>
            <p:extLst>
              <p:ext uri="{D42A27DB-BD31-4B8C-83A1-F6EECF244321}">
                <p14:modId xmlns:p14="http://schemas.microsoft.com/office/powerpoint/2010/main" val="3625097184"/>
              </p:ext>
            </p:extLst>
          </p:nvPr>
        </p:nvGraphicFramePr>
        <p:xfrm>
          <a:off x="2041461" y="2806700"/>
          <a:ext cx="7699947" cy="3029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7">
            <a:extLst>
              <a:ext uri="{FF2B5EF4-FFF2-40B4-BE49-F238E27FC236}">
                <a16:creationId xmlns:a16="http://schemas.microsoft.com/office/drawing/2014/main" id="{6DA66835-D226-4085-9B77-7336007AF600}"/>
              </a:ext>
            </a:extLst>
          </p:cNvPr>
          <p:cNvSpPr>
            <a:spLocks noGrp="1"/>
          </p:cNvSpPr>
          <p:nvPr>
            <p:ph sz="quarter" idx="15"/>
          </p:nvPr>
        </p:nvSpPr>
        <p:spPr>
          <a:xfrm>
            <a:off x="655637" y="1248048"/>
            <a:ext cx="10880724" cy="1741682"/>
          </a:xfrm>
        </p:spPr>
        <p:txBody>
          <a:bodyPr/>
          <a:lstStyle/>
          <a:p>
            <a:r>
              <a:rPr lang="en-US" dirty="0"/>
              <a:t>There are two different types of add-ins for SharePoint, based on where the code for the add-in is hosted: </a:t>
            </a:r>
            <a:endParaRPr lang="nb-NO" dirty="0"/>
          </a:p>
        </p:txBody>
      </p:sp>
    </p:spTree>
    <p:extLst>
      <p:ext uri="{BB962C8B-B14F-4D97-AF65-F5344CB8AC3E}">
        <p14:creationId xmlns:p14="http://schemas.microsoft.com/office/powerpoint/2010/main" val="338720529"/>
      </p:ext>
    </p:extLst>
  </p:cSld>
  <p:clrMapOvr>
    <a:masterClrMapping/>
  </p:clrMapOvr>
</p:sld>
</file>

<file path=ppt/slides/slide16.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a:xfrm>
            <a:off x="655638" y="320040"/>
            <a:ext cx="10880725" cy="461665"/>
          </a:xfrm>
        </p:spPr>
        <p:txBody>
          <a:bodyPr/>
          <a:lstStyle/>
          <a:p>
            <a:r>
              <a:rPr lang="en-US" noProof="0" dirty="0"/>
              <a:t>Add-in Hosting Options</a:t>
            </a:r>
          </a:p>
        </p:txBody>
      </p:sp>
      <p:pic>
        <p:nvPicPr>
          <p:cNvPr id="1030" name="Picture 6" descr="Apps for SharePoint hosting op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89177"/>
            <a:ext cx="8064500" cy="532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683722"/>
      </p:ext>
    </p:extLst>
  </p:cSld>
  <p:clrMapOvr>
    <a:masterClrMapping/>
  </p:clrMapOvr>
</p:sld>
</file>

<file path=ppt/slides/slide18.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26"/>
          <p:cNvSpPr>
            <a:spLocks noGrp="1"/>
          </p:cNvSpPr>
          <p:nvPr>
            <p:ph type="title"/>
          </p:nvPr>
        </p:nvSpPr>
        <p:spPr>
          <a:xfrm>
            <a:off x="655638" y="320040"/>
            <a:ext cx="10880725" cy="461665"/>
          </a:xfrm>
        </p:spPr>
        <p:txBody>
          <a:bodyPr/>
          <a:lstStyle/>
          <a:p>
            <a:r>
              <a:rPr lang="en-US" noProof="0" dirty="0"/>
              <a:t>Notes (Continued)</a:t>
            </a:r>
          </a:p>
        </p:txBody>
      </p:sp>
    </p:spTree>
    <p:extLst>
      <p:ext uri="{BB962C8B-B14F-4D97-AF65-F5344CB8AC3E}">
        <p14:creationId xmlns:p14="http://schemas.microsoft.com/office/powerpoint/2010/main" val="1500217927"/>
      </p:ext>
    </p:extLst>
  </p:cSld>
  <p:clrMapOvr>
    <a:masterClrMapping/>
  </p:clrMapOvr>
</p:sld>
</file>

<file path=ppt/slides/slide1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noProof="0" dirty="0"/>
              <a:t>SPFx Solutions vs. Add-ins </a:t>
            </a:r>
          </a:p>
        </p:txBody>
      </p:sp>
      <p:graphicFrame>
        <p:nvGraphicFramePr>
          <p:cNvPr id="16" name="Content Placeholder 15">
            <a:extLst>
              <a:ext uri="{FF2B5EF4-FFF2-40B4-BE49-F238E27FC236}">
                <a16:creationId xmlns:a16="http://schemas.microsoft.com/office/drawing/2014/main" id="{37E4B854-2783-423E-AD34-961CFE527B91}"/>
              </a:ext>
            </a:extLst>
          </p:cNvPr>
          <p:cNvGraphicFramePr>
            <a:graphicFrameLocks noGrp="1"/>
          </p:cNvGraphicFramePr>
          <p:nvPr>
            <p:ph sz="quarter" idx="13"/>
            <p:extLst>
              <p:ext uri="{D42A27DB-BD31-4B8C-83A1-F6EECF244321}">
                <p14:modId xmlns:p14="http://schemas.microsoft.com/office/powerpoint/2010/main" val="2449101568"/>
              </p:ext>
            </p:extLst>
          </p:nvPr>
        </p:nvGraphicFramePr>
        <p:xfrm>
          <a:off x="655638" y="781049"/>
          <a:ext cx="10880725" cy="575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608781"/>
      </p:ext>
    </p:extLst>
  </p:cSld>
  <p:clrMapOvr>
    <a:masterClrMapping/>
  </p:clrMapOvr>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13863"/>
      </p:ext>
    </p:extLst>
  </p:cSld>
  <p:clrMapOvr>
    <a:masterClrMapping/>
  </p:clrMapOvr>
</p:sld>
</file>

<file path=ppt/slides/slide2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en-US" noProof="0" dirty="0"/>
              <a:t>App Catalog - </a:t>
            </a:r>
            <a:r>
              <a:rPr lang="sv-SE" dirty="0"/>
              <a:t>Provision and Configurations</a:t>
            </a:r>
            <a:endParaRPr lang="en-US" noProof="0" dirty="0"/>
          </a:p>
        </p:txBody>
      </p:sp>
    </p:spTree>
    <p:extLst>
      <p:ext uri="{BB962C8B-B14F-4D97-AF65-F5344CB8AC3E}">
        <p14:creationId xmlns:p14="http://schemas.microsoft.com/office/powerpoint/2010/main" val="77062602"/>
      </p:ext>
    </p:extLst>
  </p:cSld>
  <p:clrMapOvr>
    <a:masterClrMapping/>
  </p:clrMapOvr>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noProof="0" dirty="0"/>
              <a:t>Tenant App Catalog</a:t>
            </a:r>
          </a:p>
        </p:txBody>
      </p:sp>
      <p:sp>
        <p:nvSpPr>
          <p:cNvPr id="3" name="Content Placeholder 2">
            <a:extLst>
              <a:ext uri="{FF2B5EF4-FFF2-40B4-BE49-F238E27FC236}">
                <a16:creationId xmlns:a16="http://schemas.microsoft.com/office/drawing/2014/main" id="{406E16DD-8C03-47A0-992B-607ACC8C1778}"/>
              </a:ext>
            </a:extLst>
          </p:cNvPr>
          <p:cNvSpPr>
            <a:spLocks noGrp="1"/>
          </p:cNvSpPr>
          <p:nvPr>
            <p:ph sz="quarter" idx="13"/>
          </p:nvPr>
        </p:nvSpPr>
        <p:spPr>
          <a:xfrm>
            <a:off x="655638" y="1408114"/>
            <a:ext cx="10880726" cy="4819650"/>
          </a:xfrm>
        </p:spPr>
        <p:txBody>
          <a:bodyPr/>
          <a:lstStyle/>
          <a:p>
            <a:r>
              <a:rPr lang="en-US" dirty="0"/>
              <a:t>An app catalog is needed in order to deploy SPFx web part solutions and Add-ins to SPO sites</a:t>
            </a:r>
          </a:p>
          <a:p>
            <a:pPr lvl="1"/>
            <a:r>
              <a:rPr lang="en-US" dirty="0"/>
              <a:t>Provides storage and access to internally developed SPFx Solutions and Add-ins</a:t>
            </a:r>
            <a:endParaRPr lang="nb-NO" dirty="0"/>
          </a:p>
          <a:p>
            <a:r>
              <a:rPr lang="en-US" dirty="0"/>
              <a:t>SharePoint Online admin provisions the App Catalog site </a:t>
            </a:r>
            <a:endParaRPr lang="nb-NO" dirty="0"/>
          </a:p>
          <a:p>
            <a:pPr lvl="1"/>
            <a:r>
              <a:rPr lang="en-US" dirty="0"/>
              <a:t>It is the first step toward managing SPFx solutions and Add-ins for your SharePoint Online environment</a:t>
            </a:r>
            <a:endParaRPr lang="nb-NO" dirty="0"/>
          </a:p>
          <a:p>
            <a:r>
              <a:rPr lang="en-US" dirty="0"/>
              <a:t>Only one App Catalog per tenant (Tenant wide App Catalog)</a:t>
            </a:r>
            <a:endParaRPr lang="nb-NO" dirty="0"/>
          </a:p>
          <a:p>
            <a:endParaRPr lang="en-US" dirty="0"/>
          </a:p>
        </p:txBody>
      </p:sp>
    </p:spTree>
    <p:extLst>
      <p:ext uri="{BB962C8B-B14F-4D97-AF65-F5344CB8AC3E}">
        <p14:creationId xmlns:p14="http://schemas.microsoft.com/office/powerpoint/2010/main" val="1959103661"/>
      </p:ext>
    </p:extLst>
  </p:cSld>
  <p:clrMapOvr>
    <a:masterClrMapping/>
  </p:clrMapOvr>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a:xfrm>
            <a:off x="655638" y="320040"/>
            <a:ext cx="10880725" cy="461665"/>
          </a:xfrm>
        </p:spPr>
        <p:txBody>
          <a:bodyPr wrap="square" anchor="t">
            <a:normAutofit/>
          </a:bodyPr>
          <a:lstStyle/>
          <a:p>
            <a:r>
              <a:rPr lang="en-US" noProof="0" dirty="0"/>
              <a:t>App Settings</a:t>
            </a:r>
          </a:p>
        </p:txBody>
      </p:sp>
      <p:pic>
        <p:nvPicPr>
          <p:cNvPr id="5" name="Content Placeholder 4">
            <a:extLst>
              <a:ext uri="{FF2B5EF4-FFF2-40B4-BE49-F238E27FC236}">
                <a16:creationId xmlns:a16="http://schemas.microsoft.com/office/drawing/2014/main" id="{C76F6C42-5D7D-4BA6-9A21-5C010B9D21CC}"/>
              </a:ext>
            </a:extLst>
          </p:cNvPr>
          <p:cNvPicPr>
            <a:picLocks noGrp="1" noChangeAspect="1"/>
          </p:cNvPicPr>
          <p:nvPr>
            <p:ph type="pic" sz="quarter" idx="22"/>
          </p:nvPr>
        </p:nvPicPr>
        <p:blipFill rotWithShape="1">
          <a:blip r:embed="rId3"/>
          <a:stretch/>
        </p:blipFill>
        <p:spPr>
          <a:xfrm>
            <a:off x="655638" y="1509785"/>
            <a:ext cx="7181850" cy="4686156"/>
          </a:xfrm>
          <a:noFill/>
        </p:spPr>
      </p:pic>
      <p:sp>
        <p:nvSpPr>
          <p:cNvPr id="2" name="Content Placeholder 1">
            <a:extLst>
              <a:ext uri="{FF2B5EF4-FFF2-40B4-BE49-F238E27FC236}">
                <a16:creationId xmlns:a16="http://schemas.microsoft.com/office/drawing/2014/main" id="{997D8D4E-F517-4715-825B-278465BB6D55}"/>
              </a:ext>
            </a:extLst>
          </p:cNvPr>
          <p:cNvSpPr>
            <a:spLocks noGrp="1"/>
          </p:cNvSpPr>
          <p:nvPr>
            <p:ph type="body" sz="quarter" idx="23"/>
          </p:nvPr>
        </p:nvSpPr>
        <p:spPr>
          <a:xfrm>
            <a:off x="8115300" y="1436689"/>
            <a:ext cx="3421062" cy="4832350"/>
          </a:xfrm>
        </p:spPr>
        <p:txBody>
          <a:bodyPr>
            <a:normAutofit/>
          </a:bodyPr>
          <a:lstStyle/>
          <a:p>
            <a:r>
              <a:rPr lang="en-US" dirty="0">
                <a:latin typeface="+mn-lt"/>
              </a:rPr>
              <a:t>The Apps settings within the SharePoint Online admin center allow you to: </a:t>
            </a:r>
          </a:p>
          <a:p>
            <a:pPr marL="342900" indent="-342900">
              <a:buFont typeface="Arial" panose="020B0604020202020204" pitchFamily="34" charset="0"/>
              <a:buChar char="•"/>
            </a:pPr>
            <a:r>
              <a:rPr lang="en-US" dirty="0">
                <a:latin typeface="+mn-lt"/>
              </a:rPr>
              <a:t>Provision a Tenant wide add-in (App) catalog, </a:t>
            </a:r>
          </a:p>
          <a:p>
            <a:pPr marL="342900" indent="-342900">
              <a:buFont typeface="Arial" panose="020B0604020202020204" pitchFamily="34" charset="0"/>
              <a:buChar char="•"/>
            </a:pPr>
            <a:r>
              <a:rPr lang="en-US" dirty="0">
                <a:latin typeface="+mn-lt"/>
              </a:rPr>
              <a:t>Purchase and monitor add-ins, </a:t>
            </a:r>
          </a:p>
          <a:p>
            <a:pPr marL="342900" indent="-342900">
              <a:buFont typeface="Arial" panose="020B0604020202020204" pitchFamily="34" charset="0"/>
              <a:buChar char="•"/>
            </a:pPr>
            <a:r>
              <a:rPr lang="en-US" dirty="0">
                <a:latin typeface="+mn-lt"/>
              </a:rPr>
              <a:t>Control access to add-ins, </a:t>
            </a:r>
          </a:p>
          <a:p>
            <a:pPr marL="342900" indent="-342900">
              <a:buFont typeface="Arial" panose="020B0604020202020204" pitchFamily="34" charset="0"/>
              <a:buChar char="•"/>
            </a:pPr>
            <a:r>
              <a:rPr lang="en-US" dirty="0">
                <a:latin typeface="+mn-lt"/>
              </a:rPr>
              <a:t>Manage licenses for add-ins </a:t>
            </a:r>
            <a:endParaRPr lang="nb-NO" dirty="0">
              <a:latin typeface="+mn-lt"/>
            </a:endParaRPr>
          </a:p>
          <a:p>
            <a:endParaRPr lang="en-US" dirty="0">
              <a:latin typeface="+mn-lt"/>
            </a:endParaRPr>
          </a:p>
        </p:txBody>
      </p:sp>
    </p:spTree>
    <p:extLst>
      <p:ext uri="{BB962C8B-B14F-4D97-AF65-F5344CB8AC3E}">
        <p14:creationId xmlns:p14="http://schemas.microsoft.com/office/powerpoint/2010/main" val="3157890712"/>
      </p:ext>
    </p:extLst>
  </p:cSld>
  <p:clrMapOvr>
    <a:masterClrMapping/>
  </p:clrMapOvr>
</p:sld>
</file>

<file path=ppt/slides/slide23.xml><?xml version="1.0" encoding="utf-8"?>
<p:sld xmlns:a16="http://schemas.microsoft.com/office/drawing/2014/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09746A-7499-26D1-EB59-AE3F605D54D8}"/>
              </a:ext>
            </a:extLst>
          </p:cNvPr>
          <p:cNvPicPr>
            <a:picLocks noChangeAspect="1"/>
          </p:cNvPicPr>
          <p:nvPr/>
        </p:nvPicPr>
        <p:blipFill>
          <a:blip r:embed="rId3"/>
          <a:stretch>
            <a:fillRect/>
          </a:stretch>
        </p:blipFill>
        <p:spPr>
          <a:xfrm>
            <a:off x="1408436" y="1380451"/>
            <a:ext cx="7878574" cy="4426478"/>
          </a:xfrm>
          <a:prstGeom prst="rect">
            <a:avLst/>
          </a:prstGeom>
        </p:spPr>
      </p:pic>
      <p:sp>
        <p:nvSpPr>
          <p:cNvPr id="27" name="Title 26"/>
          <p:cNvSpPr>
            <a:spLocks noGrp="1"/>
          </p:cNvSpPr>
          <p:nvPr>
            <p:ph type="title"/>
          </p:nvPr>
        </p:nvSpPr>
        <p:spPr>
          <a:xfrm>
            <a:off x="655638" y="320040"/>
            <a:ext cx="10880725" cy="461665"/>
          </a:xfrm>
        </p:spPr>
        <p:txBody>
          <a:bodyPr/>
          <a:lstStyle/>
          <a:p>
            <a:r>
              <a:rPr lang="en-US" noProof="0" dirty="0"/>
              <a:t>Create Tenant App Catalog</a:t>
            </a:r>
          </a:p>
        </p:txBody>
      </p:sp>
      <p:pic>
        <p:nvPicPr>
          <p:cNvPr id="3" name="Picture 2">
            <a:extLst>
              <a:ext uri="{FF2B5EF4-FFF2-40B4-BE49-F238E27FC236}">
                <a16:creationId xmlns:a16="http://schemas.microsoft.com/office/drawing/2014/main" id="{B6A5FB7B-DE39-4CE1-B8CC-1D98FB575E66}"/>
              </a:ext>
            </a:extLst>
          </p:cNvPr>
          <p:cNvPicPr>
            <a:picLocks noChangeAspect="1"/>
          </p:cNvPicPr>
          <p:nvPr/>
        </p:nvPicPr>
        <p:blipFill>
          <a:blip r:embed="rId4"/>
          <a:stretch>
            <a:fillRect/>
          </a:stretch>
        </p:blipFill>
        <p:spPr>
          <a:xfrm>
            <a:off x="1734173" y="1182649"/>
            <a:ext cx="7391398" cy="4822083"/>
          </a:xfrm>
          <a:prstGeom prst="rect">
            <a:avLst/>
          </a:prstGeom>
        </p:spPr>
      </p:pic>
    </p:spTree>
    <p:extLst>
      <p:ext uri="{BB962C8B-B14F-4D97-AF65-F5344CB8AC3E}">
        <p14:creationId xmlns:p14="http://schemas.microsoft.com/office/powerpoint/2010/main" val="1382709842"/>
      </p:ext>
    </p:extLst>
  </p:cSld>
  <p:clrMapOvr>
    <a:masterClrMapping/>
  </p:clrMapOvr>
  <mc:AlternateContent xmlns:mc="http://schemas.openxmlformats.org/markup-compatibility/2006" xmlns:p14="http://schemas.microsoft.com/office/powerpoint/2010/main">
    <mc:Choice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5293FF-55AD-98A6-D209-B237A3641165}"/>
              </a:ext>
            </a:extLst>
          </p:cNvPr>
          <p:cNvPicPr>
            <a:picLocks noChangeAspect="1"/>
          </p:cNvPicPr>
          <p:nvPr/>
        </p:nvPicPr>
        <p:blipFill>
          <a:blip r:embed="rId4"/>
          <a:stretch>
            <a:fillRect/>
          </a:stretch>
        </p:blipFill>
        <p:spPr>
          <a:xfrm>
            <a:off x="655638" y="1239838"/>
            <a:ext cx="5559425" cy="3057525"/>
          </a:xfrm>
          <a:prstGeom prst="rect">
            <a:avLst/>
          </a:prstGeom>
        </p:spPr>
      </p:pic>
      <p:pic>
        <p:nvPicPr>
          <p:cNvPr id="8" name="Picture 7">
            <a:extLst>
              <a:ext uri="{FF2B5EF4-FFF2-40B4-BE49-F238E27FC236}">
                <a16:creationId xmlns:a16="http://schemas.microsoft.com/office/drawing/2014/main" id="{2960A92B-EF35-6294-9038-277EC24FBE93}"/>
              </a:ext>
            </a:extLst>
          </p:cNvPr>
          <p:cNvPicPr>
            <a:picLocks noChangeAspect="1"/>
          </p:cNvPicPr>
          <p:nvPr/>
        </p:nvPicPr>
        <p:blipFill>
          <a:blip r:embed="rId5"/>
          <a:stretch>
            <a:fillRect/>
          </a:stretch>
        </p:blipFill>
        <p:spPr>
          <a:xfrm>
            <a:off x="655638" y="4371975"/>
            <a:ext cx="5559425" cy="1960563"/>
          </a:xfrm>
          <a:prstGeom prst="rect">
            <a:avLst/>
          </a:prstGeom>
        </p:spPr>
      </p:pic>
      <p:pic>
        <p:nvPicPr>
          <p:cNvPr id="10" name="Picture 9">
            <a:extLst>
              <a:ext uri="{FF2B5EF4-FFF2-40B4-BE49-F238E27FC236}">
                <a16:creationId xmlns:a16="http://schemas.microsoft.com/office/drawing/2014/main" id="{C1CCAC3B-0873-57AF-EA69-228C829A5D10}"/>
              </a:ext>
            </a:extLst>
          </p:cNvPr>
          <p:cNvPicPr>
            <a:picLocks noChangeAspect="1"/>
          </p:cNvPicPr>
          <p:nvPr/>
        </p:nvPicPr>
        <p:blipFill>
          <a:blip r:embed="rId6"/>
          <a:stretch>
            <a:fillRect/>
          </a:stretch>
        </p:blipFill>
        <p:spPr>
          <a:xfrm>
            <a:off x="6289675" y="1239838"/>
            <a:ext cx="5248275" cy="5094288"/>
          </a:xfrm>
          <a:prstGeom prst="rect">
            <a:avLst/>
          </a:prstGeom>
        </p:spPr>
      </p:pic>
      <p:sp>
        <p:nvSpPr>
          <p:cNvPr id="27" name="Title 26"/>
          <p:cNvSpPr>
            <a:spLocks noGrp="1"/>
          </p:cNvSpPr>
          <p:nvPr>
            <p:ph type="title"/>
          </p:nvPr>
        </p:nvSpPr>
        <p:spPr>
          <a:xfrm>
            <a:off x="655638" y="320040"/>
            <a:ext cx="10880725" cy="461665"/>
          </a:xfrm>
        </p:spPr>
        <p:txBody>
          <a:bodyPr wrap="square" anchor="t">
            <a:normAutofit/>
          </a:bodyPr>
          <a:lstStyle/>
          <a:p>
            <a:r>
              <a:rPr lang="en-US" noProof="0" dirty="0"/>
              <a:t>Tenant App Catalog Home Page</a:t>
            </a:r>
          </a:p>
        </p:txBody>
      </p:sp>
    </p:spTree>
    <p:extLst>
      <p:ext uri="{BB962C8B-B14F-4D97-AF65-F5344CB8AC3E}">
        <p14:creationId xmlns:p14="http://schemas.microsoft.com/office/powerpoint/2010/main" val="3570015292"/>
      </p:ext>
    </p:extLst>
  </p:cSld>
  <p:clrMapOvr>
    <a:masterClrMapping/>
  </p:clrMapOvr>
  <p:extLst>
    <p:ext uri="{6950BFC3-D8DA-4A85-94F7-54DA5524770B}">
      <p188:commentRel xmlns:p188="http://schemas.microsoft.com/office/powerpoint/2018/8/main" r:id="rId3"/>
    </p:ext>
  </p:extLst>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noProof="0" dirty="0"/>
              <a:t>Site Collection App Catalog</a:t>
            </a:r>
          </a:p>
        </p:txBody>
      </p:sp>
      <p:sp>
        <p:nvSpPr>
          <p:cNvPr id="8" name="Content Placeholder 7">
            <a:extLst>
              <a:ext uri="{FF2B5EF4-FFF2-40B4-BE49-F238E27FC236}">
                <a16:creationId xmlns:a16="http://schemas.microsoft.com/office/drawing/2014/main" id="{4FAFBF2D-F9E6-4D72-AB79-CF7E33FD58C7}"/>
              </a:ext>
            </a:extLst>
          </p:cNvPr>
          <p:cNvSpPr>
            <a:spLocks noGrp="1"/>
          </p:cNvSpPr>
          <p:nvPr>
            <p:ph sz="quarter" idx="13"/>
          </p:nvPr>
        </p:nvSpPr>
        <p:spPr>
          <a:xfrm>
            <a:off x="655638" y="1408114"/>
            <a:ext cx="10880726" cy="4819650"/>
          </a:xfrm>
        </p:spPr>
        <p:txBody>
          <a:bodyPr/>
          <a:lstStyle/>
          <a:p>
            <a:pPr lvl="0"/>
            <a:r>
              <a:rPr lang="en-US" dirty="0"/>
              <a:t>Tenant administrators can decentralize the management of add-ins and SharePoint Framework solutions to specific sites.</a:t>
            </a:r>
            <a:endParaRPr lang="nb-NO" dirty="0"/>
          </a:p>
          <a:p>
            <a:pPr lvl="0"/>
            <a:r>
              <a:rPr lang="en-US" dirty="0"/>
              <a:t>Provides storage and access to internally developed custom add-ins specific to a single site. </a:t>
            </a:r>
            <a:endParaRPr lang="nb-NO" dirty="0"/>
          </a:p>
          <a:p>
            <a:pPr lvl="0"/>
            <a:r>
              <a:rPr lang="en-US" dirty="0"/>
              <a:t>SharePoint Online Admin enables App Catalog on specific sites. </a:t>
            </a:r>
            <a:endParaRPr lang="nb-NO" dirty="0"/>
          </a:p>
          <a:p>
            <a:pPr lvl="0"/>
            <a:r>
              <a:rPr lang="en-US" dirty="0"/>
              <a:t>Must create a Tenant App Catalog before you can enable Site Collection App Catalog.</a:t>
            </a:r>
            <a:endParaRPr lang="nb-NO" dirty="0"/>
          </a:p>
          <a:p>
            <a:endParaRPr lang="en-US" dirty="0"/>
          </a:p>
        </p:txBody>
      </p:sp>
    </p:spTree>
    <p:extLst>
      <p:ext uri="{BB962C8B-B14F-4D97-AF65-F5344CB8AC3E}">
        <p14:creationId xmlns:p14="http://schemas.microsoft.com/office/powerpoint/2010/main" val="2343700769"/>
      </p:ext>
    </p:extLst>
  </p:cSld>
  <p:clrMapOvr>
    <a:masterClrMapping/>
  </p:clrMapOvr>
</p:sld>
</file>

<file path=ppt/slides/slide2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noProof="0" dirty="0"/>
              <a:t>Why site collection App catalog?</a:t>
            </a:r>
          </a:p>
        </p:txBody>
      </p:sp>
      <p:graphicFrame>
        <p:nvGraphicFramePr>
          <p:cNvPr id="9" name="Content Placeholder 5">
            <a:extLst>
              <a:ext uri="{FF2B5EF4-FFF2-40B4-BE49-F238E27FC236}">
                <a16:creationId xmlns:a16="http://schemas.microsoft.com/office/drawing/2014/main" id="{2C22553A-74AE-4C2D-91CD-4B3A5A920044}"/>
              </a:ext>
            </a:extLst>
          </p:cNvPr>
          <p:cNvGraphicFramePr>
            <a:graphicFrameLocks noGrp="1"/>
          </p:cNvGraphicFramePr>
          <p:nvPr>
            <p:ph sz="quarter" idx="13"/>
            <p:extLst>
              <p:ext uri="{D42A27DB-BD31-4B8C-83A1-F6EECF244321}">
                <p14:modId xmlns:p14="http://schemas.microsoft.com/office/powerpoint/2010/main" val="2823912063"/>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9682933"/>
      </p:ext>
    </p:extLst>
  </p:cSld>
  <p:clrMapOvr>
    <a:masterClrMapping/>
  </p:clrMapOvr>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09EF54-A8EE-4F22-86F1-7B0F12FA9345}"/>
              </a:ext>
            </a:extLst>
          </p:cNvPr>
          <p:cNvSpPr>
            <a:spLocks noGrp="1"/>
          </p:cNvSpPr>
          <p:nvPr>
            <p:ph type="title"/>
          </p:nvPr>
        </p:nvSpPr>
        <p:spPr>
          <a:xfrm>
            <a:off x="655638" y="320040"/>
            <a:ext cx="10880725" cy="461665"/>
          </a:xfrm>
        </p:spPr>
        <p:txBody>
          <a:bodyPr/>
          <a:lstStyle/>
          <a:p>
            <a:r>
              <a:rPr lang="en-US" noProof="0" dirty="0"/>
              <a:t>Site Collection App Catalog for Scoped Deployments</a:t>
            </a:r>
          </a:p>
        </p:txBody>
      </p:sp>
      <p:pic>
        <p:nvPicPr>
          <p:cNvPr id="2" name="Picture 1">
            <a:extLst>
              <a:ext uri="{FF2B5EF4-FFF2-40B4-BE49-F238E27FC236}">
                <a16:creationId xmlns:a16="http://schemas.microsoft.com/office/drawing/2014/main" id="{4821B7FE-41AA-4C36-A8E1-6C129A568B96}"/>
              </a:ext>
            </a:extLst>
          </p:cNvPr>
          <p:cNvPicPr>
            <a:picLocks noChangeAspect="1"/>
          </p:cNvPicPr>
          <p:nvPr/>
        </p:nvPicPr>
        <p:blipFill>
          <a:blip r:embed="rId3"/>
          <a:stretch>
            <a:fillRect/>
          </a:stretch>
        </p:blipFill>
        <p:spPr>
          <a:xfrm>
            <a:off x="1600200" y="1447523"/>
            <a:ext cx="9625982" cy="4419877"/>
          </a:xfrm>
          <a:prstGeom prst="rect">
            <a:avLst/>
          </a:prstGeom>
        </p:spPr>
      </p:pic>
    </p:spTree>
    <p:extLst>
      <p:ext uri="{BB962C8B-B14F-4D97-AF65-F5344CB8AC3E}">
        <p14:creationId xmlns:p14="http://schemas.microsoft.com/office/powerpoint/2010/main" val="4292099926"/>
      </p:ext>
    </p:extLst>
  </p:cSld>
  <p:clrMapOvr>
    <a:masterClrMapping/>
  </p:clrMapOvr>
</p:sld>
</file>

<file path=ppt/slides/slide2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noProof="0" dirty="0"/>
              <a:t>Configure Site Collection App Catalog </a:t>
            </a:r>
          </a:p>
        </p:txBody>
      </p:sp>
      <p:graphicFrame>
        <p:nvGraphicFramePr>
          <p:cNvPr id="9" name="Content Placeholder 4">
            <a:extLst>
              <a:ext uri="{FF2B5EF4-FFF2-40B4-BE49-F238E27FC236}">
                <a16:creationId xmlns:a16="http://schemas.microsoft.com/office/drawing/2014/main" id="{4EA42687-A6BF-4D91-9A75-146E259AF86F}"/>
              </a:ext>
            </a:extLst>
          </p:cNvPr>
          <p:cNvGraphicFramePr>
            <a:graphicFrameLocks noGrp="1"/>
          </p:cNvGraphicFramePr>
          <p:nvPr>
            <p:ph sz="quarter" idx="13"/>
            <p:extLst>
              <p:ext uri="{D42A27DB-BD31-4B8C-83A1-F6EECF244321}">
                <p14:modId xmlns:p14="http://schemas.microsoft.com/office/powerpoint/2010/main" val="371984494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7692929"/>
      </p:ext>
    </p:extLst>
  </p:cSld>
  <p:clrMapOvr>
    <a:masterClrMapping/>
  </p:clrMapOvr>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26"/>
          <p:cNvSpPr>
            <a:spLocks noGrp="1"/>
          </p:cNvSpPr>
          <p:nvPr>
            <p:ph type="title"/>
          </p:nvPr>
        </p:nvSpPr>
        <p:spPr>
          <a:xfrm>
            <a:off x="655637" y="320040"/>
            <a:ext cx="4352926" cy="461665"/>
          </a:xfrm>
        </p:spPr>
        <p:txBody>
          <a:bodyPr/>
          <a:lstStyle/>
          <a:p>
            <a:r>
              <a:rPr lang="en-US" noProof="0" dirty="0"/>
              <a:t>SharePoint Store</a:t>
            </a:r>
          </a:p>
        </p:txBody>
      </p:sp>
      <p:sp>
        <p:nvSpPr>
          <p:cNvPr id="6" name="Text Placeholder 5">
            <a:extLst>
              <a:ext uri="{FF2B5EF4-FFF2-40B4-BE49-F238E27FC236}">
                <a16:creationId xmlns:a16="http://schemas.microsoft.com/office/drawing/2014/main" id="{81BE8C56-8270-49C4-8E24-343FCFBEE229}"/>
              </a:ext>
            </a:extLst>
          </p:cNvPr>
          <p:cNvSpPr>
            <a:spLocks noGrp="1"/>
          </p:cNvSpPr>
          <p:nvPr>
            <p:ph type="body" sz="quarter" idx="16"/>
          </p:nvPr>
        </p:nvSpPr>
        <p:spPr>
          <a:xfrm>
            <a:off x="655320" y="1408113"/>
            <a:ext cx="4352925" cy="4819650"/>
          </a:xfrm>
        </p:spPr>
        <p:txBody>
          <a:bodyPr/>
          <a:lstStyle/>
          <a:p>
            <a:pPr marL="342900" lvl="0" indent="-342900">
              <a:buFont typeface="Arial" panose="020B0604020202020204" pitchFamily="34" charset="0"/>
              <a:buChar char="•"/>
            </a:pPr>
            <a:r>
              <a:rPr lang="en-US" dirty="0"/>
              <a:t>A public marketplace where users can request or purchase add-ins for SharePoint Online</a:t>
            </a:r>
            <a:endParaRPr lang="nb-NO" dirty="0"/>
          </a:p>
          <a:p>
            <a:pPr marL="342900" lvl="0" indent="-342900">
              <a:buFont typeface="Arial" panose="020B0604020202020204" pitchFamily="34" charset="0"/>
              <a:buChar char="•"/>
            </a:pPr>
            <a:r>
              <a:rPr lang="en-US" dirty="0"/>
              <a:t>To add an add-in to a site, you must have at least Full Control permissions for that site</a:t>
            </a:r>
            <a:endParaRPr lang="nb-NO" dirty="0"/>
          </a:p>
          <a:p>
            <a:pPr marL="342900" lvl="0" indent="-342900">
              <a:buFont typeface="Arial" panose="020B0604020202020204" pitchFamily="34" charset="0"/>
              <a:buChar char="•"/>
            </a:pPr>
            <a:r>
              <a:rPr lang="en-US" dirty="0"/>
              <a:t>SharePoint Framework solutions do not have a Store where you can download and install solutions</a:t>
            </a:r>
          </a:p>
          <a:p>
            <a:endParaRPr lang="en-US" dirty="0"/>
          </a:p>
        </p:txBody>
      </p:sp>
      <p:sp>
        <p:nvSpPr>
          <p:cNvPr id="9" name="Picture Placeholder 8">
            <a:extLst>
              <a:ext uri="{FF2B5EF4-FFF2-40B4-BE49-F238E27FC236}">
                <a16:creationId xmlns:a16="http://schemas.microsoft.com/office/drawing/2014/main" id="{85A32AF9-A93E-4463-AC0E-DDA27B3F8FA8}"/>
              </a:ext>
            </a:extLst>
          </p:cNvPr>
          <p:cNvSpPr>
            <a:spLocks noGrp="1"/>
          </p:cNvSpPr>
          <p:nvPr>
            <p:ph type="pic" sz="quarter" idx="15"/>
          </p:nvPr>
        </p:nvSpPr>
        <p:spPr/>
      </p:sp>
      <p:pic>
        <p:nvPicPr>
          <p:cNvPr id="11" name="Picture 10"/>
          <p:cNvPicPr>
            <a:picLocks noChangeAspect="1"/>
          </p:cNvPicPr>
          <p:nvPr/>
        </p:nvPicPr>
        <p:blipFill>
          <a:blip r:embed="rId3"/>
          <a:stretch>
            <a:fillRect/>
          </a:stretch>
        </p:blipFill>
        <p:spPr>
          <a:xfrm>
            <a:off x="6297992" y="1240744"/>
            <a:ext cx="5113484" cy="3984403"/>
          </a:xfrm>
          <a:prstGeom prst="rect">
            <a:avLst/>
          </a:prstGeom>
        </p:spPr>
      </p:pic>
      <p:pic>
        <p:nvPicPr>
          <p:cNvPr id="15" name="Picture 14"/>
          <p:cNvPicPr>
            <a:picLocks noChangeAspect="1"/>
          </p:cNvPicPr>
          <p:nvPr/>
        </p:nvPicPr>
        <p:blipFill>
          <a:blip r:embed="rId4"/>
          <a:stretch>
            <a:fillRect/>
          </a:stretch>
        </p:blipFill>
        <p:spPr>
          <a:xfrm>
            <a:off x="6347930" y="1724758"/>
            <a:ext cx="5013607" cy="3996189"/>
          </a:xfrm>
          <a:prstGeom prst="rect">
            <a:avLst/>
          </a:prstGeom>
        </p:spPr>
      </p:pic>
    </p:spTree>
    <p:extLst>
      <p:ext uri="{BB962C8B-B14F-4D97-AF65-F5344CB8AC3E}">
        <p14:creationId xmlns:p14="http://schemas.microsoft.com/office/powerpoint/2010/main" val="51518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26"/>
          <p:cNvSpPr>
            <a:spLocks noGrp="1"/>
          </p:cNvSpPr>
          <p:nvPr>
            <p:ph type="title"/>
          </p:nvPr>
        </p:nvSpPr>
        <p:spPr>
          <a:xfrm>
            <a:off x="655637" y="320040"/>
            <a:ext cx="4352926" cy="461665"/>
          </a:xfrm>
        </p:spPr>
        <p:txBody>
          <a:bodyPr/>
          <a:lstStyle/>
          <a:p>
            <a:r>
              <a:rPr lang="en-US" noProof="0" dirty="0"/>
              <a:t>Add-in Request</a:t>
            </a:r>
          </a:p>
        </p:txBody>
      </p:sp>
      <p:sp>
        <p:nvSpPr>
          <p:cNvPr id="8" name="Text Placeholder 7">
            <a:extLst>
              <a:ext uri="{FF2B5EF4-FFF2-40B4-BE49-F238E27FC236}">
                <a16:creationId xmlns:a16="http://schemas.microsoft.com/office/drawing/2014/main" id="{C53B69DA-D57C-470E-B72C-8C94D3C7786F}"/>
              </a:ext>
            </a:extLst>
          </p:cNvPr>
          <p:cNvSpPr>
            <a:spLocks noGrp="1"/>
          </p:cNvSpPr>
          <p:nvPr>
            <p:ph type="body" sz="quarter" idx="16"/>
          </p:nvPr>
        </p:nvSpPr>
        <p:spPr>
          <a:xfrm>
            <a:off x="655320" y="1408113"/>
            <a:ext cx="4352925" cy="4819650"/>
          </a:xfrm>
        </p:spPr>
        <p:txBody>
          <a:bodyPr/>
          <a:lstStyle/>
          <a:p>
            <a:r>
              <a:rPr lang="en-US" dirty="0"/>
              <a:t>When SharePoint Store App Purchases is Disabled then users can still see the Add-ins, but must submit a request for them</a:t>
            </a:r>
            <a:endParaRPr lang="nb-NO" dirty="0"/>
          </a:p>
          <a:p>
            <a:endParaRPr lang="en-US" dirty="0"/>
          </a:p>
        </p:txBody>
      </p:sp>
      <p:sp>
        <p:nvSpPr>
          <p:cNvPr id="11" name="Picture Placeholder 10">
            <a:extLst>
              <a:ext uri="{FF2B5EF4-FFF2-40B4-BE49-F238E27FC236}">
                <a16:creationId xmlns:a16="http://schemas.microsoft.com/office/drawing/2014/main" id="{7133949A-AF0B-4A9F-80D8-B59C42B06EEC}"/>
              </a:ext>
            </a:extLst>
          </p:cNvPr>
          <p:cNvSpPr>
            <a:spLocks noGrp="1"/>
          </p:cNvSpPr>
          <p:nvPr>
            <p:ph type="pic" sz="quarter" idx="15"/>
          </p:nvPr>
        </p:nvSpPr>
        <p:spPr/>
      </p:sp>
      <p:pic>
        <p:nvPicPr>
          <p:cNvPr id="2" name="Picture 1"/>
          <p:cNvPicPr>
            <a:picLocks noChangeAspect="1"/>
          </p:cNvPicPr>
          <p:nvPr/>
        </p:nvPicPr>
        <p:blipFill>
          <a:blip r:embed="rId3"/>
          <a:stretch>
            <a:fillRect/>
          </a:stretch>
        </p:blipFill>
        <p:spPr>
          <a:xfrm>
            <a:off x="6300217" y="1217071"/>
            <a:ext cx="4735198" cy="4069832"/>
          </a:xfrm>
          <a:prstGeom prst="rect">
            <a:avLst/>
          </a:prstGeom>
        </p:spPr>
      </p:pic>
      <p:pic>
        <p:nvPicPr>
          <p:cNvPr id="7" name="Picture 6"/>
          <p:cNvPicPr>
            <a:picLocks noChangeAspect="1"/>
          </p:cNvPicPr>
          <p:nvPr/>
        </p:nvPicPr>
        <p:blipFill>
          <a:blip r:embed="rId4"/>
          <a:stretch>
            <a:fillRect/>
          </a:stretch>
        </p:blipFill>
        <p:spPr>
          <a:xfrm>
            <a:off x="6287154" y="1537789"/>
            <a:ext cx="5462076" cy="4014753"/>
          </a:xfrm>
          <a:prstGeom prst="rect">
            <a:avLst/>
          </a:prstGeom>
        </p:spPr>
      </p:pic>
      <p:sp>
        <p:nvSpPr>
          <p:cNvPr id="5" name="Rectangle 4"/>
          <p:cNvSpPr/>
          <p:nvPr/>
        </p:nvSpPr>
        <p:spPr bwMode="auto">
          <a:xfrm>
            <a:off x="9312656" y="2170176"/>
            <a:ext cx="838200" cy="304800"/>
          </a:xfrm>
          <a:prstGeom prst="rect">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b-NO"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247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noProof="0" dirty="0"/>
              <a:t>Notes Continued</a:t>
            </a:r>
          </a:p>
        </p:txBody>
      </p:sp>
    </p:spTree>
    <p:extLst>
      <p:ext uri="{BB962C8B-B14F-4D97-AF65-F5344CB8AC3E}">
        <p14:creationId xmlns:p14="http://schemas.microsoft.com/office/powerpoint/2010/main" val="2394720653"/>
      </p:ext>
    </p:extLst>
  </p:cSld>
  <p:clrMapOvr>
    <a:masterClrMapping/>
  </p:clrMapOvr>
</p:sld>
</file>

<file path=ppt/slides/slide36.xml><?xml version="1.0" encoding="utf-8"?>
<p:sld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Diagram 2"/>
          <p:cNvGraphicFramePr/>
          <p:nvPr/>
        </p:nvGraphicFramePr>
        <p:xfrm>
          <a:off x="269239" y="1447800"/>
          <a:ext cx="3083561" cy="4678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Title 26"/>
          <p:cNvSpPr>
            <a:spLocks noGrp="1"/>
          </p:cNvSpPr>
          <p:nvPr>
            <p:ph type="title"/>
          </p:nvPr>
        </p:nvSpPr>
        <p:spPr>
          <a:xfrm>
            <a:off x="655638" y="320040"/>
            <a:ext cx="10880725" cy="461665"/>
          </a:xfrm>
        </p:spPr>
        <p:txBody>
          <a:bodyPr/>
          <a:lstStyle/>
          <a:p>
            <a:r>
              <a:rPr lang="en-US" noProof="0" dirty="0"/>
              <a:t>Governance Decisions for Add-ins</a:t>
            </a:r>
          </a:p>
        </p:txBody>
      </p:sp>
      <p:pic>
        <p:nvPicPr>
          <p:cNvPr id="5" name="Picture 4"/>
          <p:cNvPicPr>
            <a:picLocks noChangeAspect="1"/>
          </p:cNvPicPr>
          <p:nvPr/>
        </p:nvPicPr>
        <p:blipFill>
          <a:blip r:embed="rId8"/>
          <a:stretch>
            <a:fillRect/>
          </a:stretch>
        </p:blipFill>
        <p:spPr>
          <a:xfrm>
            <a:off x="4041139" y="914400"/>
            <a:ext cx="5410200" cy="5400013"/>
          </a:xfrm>
          <a:prstGeom prst="rect">
            <a:avLst/>
          </a:prstGeom>
        </p:spPr>
      </p:pic>
    </p:spTree>
    <p:extLst>
      <p:ext uri="{BB962C8B-B14F-4D97-AF65-F5344CB8AC3E}">
        <p14:creationId xmlns:p14="http://schemas.microsoft.com/office/powerpoint/2010/main" val="14171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1F8CD2D0-1C21-4B22-A3B5-33D54765B49B}"/>
                                            </p:graphicEl>
                                          </p:spTgt>
                                        </p:tgtEl>
                                        <p:attrNameLst>
                                          <p:attrName>style.visibility</p:attrName>
                                        </p:attrNameLst>
                                      </p:cBhvr>
                                      <p:to>
                                        <p:strVal val="visible"/>
                                      </p:to>
                                    </p:set>
                                    <p:anim calcmode="lin" valueType="num">
                                      <p:cBhvr additive="base">
                                        <p:cTn id="7" dur="500" fill="hold"/>
                                        <p:tgtEl>
                                          <p:spTgt spid="3">
                                            <p:graphicEl>
                                              <a:dgm id="{1F8CD2D0-1C21-4B22-A3B5-33D54765B49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1F8CD2D0-1C21-4B22-A3B5-33D54765B49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16A5BEB2-BAB2-46AA-9EB7-20E7CA24CAFD}"/>
                                            </p:graphicEl>
                                          </p:spTgt>
                                        </p:tgtEl>
                                        <p:attrNameLst>
                                          <p:attrName>style.visibility</p:attrName>
                                        </p:attrNameLst>
                                      </p:cBhvr>
                                      <p:to>
                                        <p:strVal val="visible"/>
                                      </p:to>
                                    </p:set>
                                    <p:anim calcmode="lin" valueType="num">
                                      <p:cBhvr additive="base">
                                        <p:cTn id="13" dur="500" fill="hold"/>
                                        <p:tgtEl>
                                          <p:spTgt spid="3">
                                            <p:graphicEl>
                                              <a:dgm id="{16A5BEB2-BAB2-46AA-9EB7-20E7CA24CAF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16A5BEB2-BAB2-46AA-9EB7-20E7CA24CAFD}"/>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8.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7800214"/>
              </p:ext>
            </p:extLst>
          </p:nvPr>
        </p:nvGraphicFramePr>
        <p:xfrm>
          <a:off x="655638" y="1257299"/>
          <a:ext cx="10880725" cy="528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55638" y="320040"/>
            <a:ext cx="10880725" cy="461665"/>
          </a:xfrm>
        </p:spPr>
        <p:txBody>
          <a:bodyPr/>
          <a:lstStyle/>
          <a:p>
            <a:r>
              <a:rPr lang="en-US" noProof="0" dirty="0"/>
              <a:t>Knowledge Check</a:t>
            </a:r>
          </a:p>
        </p:txBody>
      </p:sp>
    </p:spTree>
    <p:extLst>
      <p:ext uri="{BB962C8B-B14F-4D97-AF65-F5344CB8AC3E}">
        <p14:creationId xmlns:p14="http://schemas.microsoft.com/office/powerpoint/2010/main" val="155326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0C39266-082E-4CE7-BBD5-2BF288CFFC56}"/>
                                            </p:graphicEl>
                                          </p:spTgt>
                                        </p:tgtEl>
                                        <p:attrNameLst>
                                          <p:attrName>style.visibility</p:attrName>
                                        </p:attrNameLst>
                                      </p:cBhvr>
                                      <p:to>
                                        <p:strVal val="visible"/>
                                      </p:to>
                                    </p:set>
                                    <p:anim calcmode="lin" valueType="num">
                                      <p:cBhvr additive="base">
                                        <p:cTn id="7" dur="500" fill="hold"/>
                                        <p:tgtEl>
                                          <p:spTgt spid="4">
                                            <p:graphicEl>
                                              <a:dgm id="{10C39266-082E-4CE7-BBD5-2BF288CFFC5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0C39266-082E-4CE7-BBD5-2BF288CFFC5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F06B0580-4E2C-48A4-A992-32B767576B8C}"/>
                                            </p:graphicEl>
                                          </p:spTgt>
                                        </p:tgtEl>
                                        <p:attrNameLst>
                                          <p:attrName>style.visibility</p:attrName>
                                        </p:attrNameLst>
                                      </p:cBhvr>
                                      <p:to>
                                        <p:strVal val="visible"/>
                                      </p:to>
                                    </p:set>
                                    <p:anim calcmode="lin" valueType="num">
                                      <p:cBhvr additive="base">
                                        <p:cTn id="13" dur="500" fill="hold"/>
                                        <p:tgtEl>
                                          <p:spTgt spid="4">
                                            <p:graphicEl>
                                              <a:dgm id="{F06B0580-4E2C-48A4-A992-32B767576B8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F06B0580-4E2C-48A4-A992-32B767576B8C}"/>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E9F4324F-A866-4AF2-8299-387E3D7E4B13}"/>
                                            </p:graphicEl>
                                          </p:spTgt>
                                        </p:tgtEl>
                                        <p:attrNameLst>
                                          <p:attrName>style.visibility</p:attrName>
                                        </p:attrNameLst>
                                      </p:cBhvr>
                                      <p:to>
                                        <p:strVal val="visible"/>
                                      </p:to>
                                    </p:set>
                                    <p:anim calcmode="lin" valueType="num">
                                      <p:cBhvr additive="base">
                                        <p:cTn id="19" dur="500" fill="hold"/>
                                        <p:tgtEl>
                                          <p:spTgt spid="4">
                                            <p:graphicEl>
                                              <a:dgm id="{E9F4324F-A866-4AF2-8299-387E3D7E4B13}"/>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E9F4324F-A866-4AF2-8299-387E3D7E4B13}"/>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BFDCE2EA-77BD-44B5-9506-C8AFBAA90A58}"/>
                                            </p:graphicEl>
                                          </p:spTgt>
                                        </p:tgtEl>
                                        <p:attrNameLst>
                                          <p:attrName>style.visibility</p:attrName>
                                        </p:attrNameLst>
                                      </p:cBhvr>
                                      <p:to>
                                        <p:strVal val="visible"/>
                                      </p:to>
                                    </p:set>
                                    <p:anim calcmode="lin" valueType="num">
                                      <p:cBhvr additive="base">
                                        <p:cTn id="25" dur="500" fill="hold"/>
                                        <p:tgtEl>
                                          <p:spTgt spid="4">
                                            <p:graphicEl>
                                              <a:dgm id="{BFDCE2EA-77BD-44B5-9506-C8AFBAA90A5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BFDCE2EA-77BD-44B5-9506-C8AFBAA90A58}"/>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E3775BA8-EACC-440C-B508-2369F054FF35}"/>
                                            </p:graphicEl>
                                          </p:spTgt>
                                        </p:tgtEl>
                                        <p:attrNameLst>
                                          <p:attrName>style.visibility</p:attrName>
                                        </p:attrNameLst>
                                      </p:cBhvr>
                                      <p:to>
                                        <p:strVal val="visible"/>
                                      </p:to>
                                    </p:set>
                                    <p:anim calcmode="lin" valueType="num">
                                      <p:cBhvr additive="base">
                                        <p:cTn id="31" dur="500" fill="hold"/>
                                        <p:tgtEl>
                                          <p:spTgt spid="4">
                                            <p:graphicEl>
                                              <a:dgm id="{E3775BA8-EACC-440C-B508-2369F054FF3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E3775BA8-EACC-440C-B508-2369F054FF3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4D8FDDB8-B8FA-41D2-A713-7546ABF9CAFE}"/>
                                            </p:graphicEl>
                                          </p:spTgt>
                                        </p:tgtEl>
                                        <p:attrNameLst>
                                          <p:attrName>style.visibility</p:attrName>
                                        </p:attrNameLst>
                                      </p:cBhvr>
                                      <p:to>
                                        <p:strVal val="visible"/>
                                      </p:to>
                                    </p:set>
                                    <p:anim calcmode="lin" valueType="num">
                                      <p:cBhvr additive="base">
                                        <p:cTn id="37" dur="500" fill="hold"/>
                                        <p:tgtEl>
                                          <p:spTgt spid="4">
                                            <p:graphicEl>
                                              <a:dgm id="{4D8FDDB8-B8FA-41D2-A713-7546ABF9CAF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4D8FDDB8-B8FA-41D2-A713-7546ABF9CAF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noProof="0" dirty="0"/>
              <a:t>Summary</a:t>
            </a:r>
          </a:p>
        </p:txBody>
      </p:sp>
      <p:sp>
        <p:nvSpPr>
          <p:cNvPr id="4" name="Text Placeholder 3">
            <a:extLst>
              <a:ext uri="{FF2B5EF4-FFF2-40B4-BE49-F238E27FC236}">
                <a16:creationId xmlns:a16="http://schemas.microsoft.com/office/drawing/2014/main" id="{C031FE07-BF93-4478-AC57-CD5FE8771D24}"/>
              </a:ext>
            </a:extLst>
          </p:cNvPr>
          <p:cNvSpPr>
            <a:spLocks noGrp="1"/>
          </p:cNvSpPr>
          <p:nvPr>
            <p:ph type="body" sz="quarter" idx="10"/>
          </p:nvPr>
        </p:nvSpPr>
        <p:spPr>
          <a:xfrm>
            <a:off x="5008563" y="630238"/>
            <a:ext cx="6527800" cy="5597525"/>
          </a:xfrm>
        </p:spPr>
        <p:txBody>
          <a:bodyPr/>
          <a:lstStyle/>
          <a:p>
            <a:pPr lvl="0"/>
            <a:r>
              <a:rPr lang="en-US" dirty="0"/>
              <a:t>In this lesson, you learned about:</a:t>
            </a:r>
            <a:endParaRPr lang="nb-NO" dirty="0"/>
          </a:p>
          <a:p>
            <a:pPr lvl="1"/>
            <a:r>
              <a:rPr lang="en-US" dirty="0"/>
              <a:t>SPFx client- side solutions and Add-ins</a:t>
            </a:r>
            <a:endParaRPr lang="nb-NO" dirty="0"/>
          </a:p>
          <a:p>
            <a:pPr lvl="1"/>
            <a:r>
              <a:rPr lang="en-US" dirty="0"/>
              <a:t>The configuration settings and options for SPFx client-side solutions and Add-ins</a:t>
            </a:r>
            <a:endParaRPr lang="nb-NO" dirty="0"/>
          </a:p>
          <a:p>
            <a:pPr lvl="1"/>
            <a:r>
              <a:rPr lang="en-US" dirty="0"/>
              <a:t>How to provision an App Catalog</a:t>
            </a:r>
            <a:endParaRPr lang="nb-NO" dirty="0"/>
          </a:p>
          <a:p>
            <a:pPr lvl="1"/>
            <a:r>
              <a:rPr lang="en-US" dirty="0"/>
              <a:t>The importance of managing SPFx solutions and add-ins within your SharePoint Online environment and ways to control your end user’s ability to download and use add-ins from the SharePoint Store</a:t>
            </a:r>
            <a:endParaRPr lang="nb-NO" dirty="0"/>
          </a:p>
          <a:p>
            <a:endParaRPr lang="en-US" dirty="0"/>
          </a:p>
        </p:txBody>
      </p:sp>
    </p:spTree>
    <p:extLst>
      <p:ext uri="{BB962C8B-B14F-4D97-AF65-F5344CB8AC3E}">
        <p14:creationId xmlns:p14="http://schemas.microsoft.com/office/powerpoint/2010/main" val="2990495994"/>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97CBD9-3CC2-48FA-B2E8-66A035DF7707}"/>
              </a:ext>
            </a:extLst>
          </p:cNvPr>
          <p:cNvSpPr>
            <a:spLocks noGrp="1"/>
          </p:cNvSpPr>
          <p:nvPr>
            <p:ph type="body" sz="quarter" idx="11"/>
          </p:nvPr>
        </p:nvSpPr>
        <p:spPr>
          <a:xfrm>
            <a:off x="5008563" y="630238"/>
            <a:ext cx="6527800" cy="5597524"/>
          </a:xfrm>
        </p:spPr>
        <p:txBody>
          <a:bodyPr/>
          <a:lstStyle/>
          <a:p>
            <a:pPr marL="0" lvl="0" indent="0">
              <a:buNone/>
            </a:pPr>
            <a:r>
              <a:rPr lang="en-IN" dirty="0"/>
              <a:t>After completing this lesson, you will be able to:</a:t>
            </a:r>
            <a:endParaRPr lang="nb-NO" dirty="0"/>
          </a:p>
          <a:p>
            <a:pPr lvl="1"/>
            <a:r>
              <a:rPr lang="en-US" dirty="0"/>
              <a:t>Understand SPFx client-side solutions and Add-ins</a:t>
            </a:r>
            <a:endParaRPr lang="nb-NO" dirty="0"/>
          </a:p>
          <a:p>
            <a:pPr lvl="1"/>
            <a:r>
              <a:rPr lang="en-US" dirty="0"/>
              <a:t>The configuration settings and options for SPFx client-side solutions and Add-ins</a:t>
            </a:r>
            <a:endParaRPr lang="nb-NO" dirty="0"/>
          </a:p>
          <a:p>
            <a:pPr lvl="1"/>
            <a:r>
              <a:rPr lang="en-US" dirty="0"/>
              <a:t>How to provision an App Catalog</a:t>
            </a:r>
            <a:endParaRPr lang="nb-NO" dirty="0"/>
          </a:p>
          <a:p>
            <a:pPr lvl="1"/>
            <a:r>
              <a:rPr lang="en-US" dirty="0"/>
              <a:t>The importance of managing SPFx solutions and add-ins within your SharePoint Online environment and ways to control your end user’s ability to download and use add-ins from the SharePoint Store</a:t>
            </a:r>
            <a:endParaRPr lang="nb-NO" dirty="0"/>
          </a:p>
          <a:p>
            <a:endParaRPr lang="en-US" dirty="0"/>
          </a:p>
        </p:txBody>
      </p:sp>
      <p:sp>
        <p:nvSpPr>
          <p:cNvPr id="2" name="Title 1"/>
          <p:cNvSpPr>
            <a:spLocks noGrp="1"/>
          </p:cNvSpPr>
          <p:nvPr>
            <p:ph type="title"/>
          </p:nvPr>
        </p:nvSpPr>
        <p:spPr>
          <a:xfrm>
            <a:off x="655639" y="630238"/>
            <a:ext cx="3152330" cy="5597524"/>
          </a:xfrm>
        </p:spPr>
        <p:txBody>
          <a:bodyPr/>
          <a:lstStyle/>
          <a:p>
            <a:r>
              <a:rPr lang="en-US" noProof="0" dirty="0"/>
              <a:t>Objectives</a:t>
            </a:r>
          </a:p>
        </p:txBody>
      </p:sp>
    </p:spTree>
    <p:extLst>
      <p:ext uri="{BB962C8B-B14F-4D97-AF65-F5344CB8AC3E}">
        <p14:creationId xmlns:p14="http://schemas.microsoft.com/office/powerpoint/2010/main" val="1497174906"/>
      </p:ext>
    </p:extLst>
  </p:cSld>
  <p:clrMapOvr>
    <a:masterClrMapping/>
  </p:clrMapOvr>
</p:sld>
</file>

<file path=ppt/slides/slide4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1ED4F-FEAC-475F-B448-D955AB558810}"/>
              </a:ext>
            </a:extLst>
          </p:cNvPr>
          <p:cNvSpPr>
            <a:spLocks noGrp="1"/>
          </p:cNvSpPr>
          <p:nvPr>
            <p:ph type="title"/>
          </p:nvPr>
        </p:nvSpPr>
        <p:spPr>
          <a:xfrm>
            <a:off x="655637" y="630237"/>
            <a:ext cx="4352926" cy="2493962"/>
          </a:xfrm>
        </p:spPr>
        <p:txBody>
          <a:bodyPr/>
          <a:lstStyle/>
          <a:p>
            <a:r>
              <a:rPr lang="en-US" dirty="0"/>
              <a:t>Lab</a:t>
            </a:r>
          </a:p>
        </p:txBody>
      </p:sp>
      <p:sp>
        <p:nvSpPr>
          <p:cNvPr id="5" name="Text Placeholder 4">
            <a:extLst>
              <a:ext uri="{FF2B5EF4-FFF2-40B4-BE49-F238E27FC236}">
                <a16:creationId xmlns:a16="http://schemas.microsoft.com/office/drawing/2014/main" id="{F83D8713-9949-4F22-ADE3-D8B181B8AC25}"/>
              </a:ext>
            </a:extLst>
          </p:cNvPr>
          <p:cNvSpPr>
            <a:spLocks noGrp="1"/>
          </p:cNvSpPr>
          <p:nvPr>
            <p:ph type="body" sz="quarter" idx="10"/>
          </p:nvPr>
        </p:nvSpPr>
        <p:spPr>
          <a:xfrm>
            <a:off x="655320" y="3584448"/>
            <a:ext cx="4352925" cy="2643188"/>
          </a:xfrm>
        </p:spPr>
        <p:txBody>
          <a:bodyPr/>
          <a:lstStyle/>
          <a:p>
            <a:r>
              <a:rPr lang="en-US" dirty="0"/>
              <a:t>Administrating SharePoint Online SPFx client-side solutions</a:t>
            </a:r>
          </a:p>
        </p:txBody>
      </p:sp>
    </p:spTree>
    <p:extLst>
      <p:ext uri="{BB962C8B-B14F-4D97-AF65-F5344CB8AC3E}">
        <p14:creationId xmlns:p14="http://schemas.microsoft.com/office/powerpoint/2010/main" val="643649308"/>
      </p:ext>
    </p:extLst>
  </p:cSld>
  <p:clrMapOvr>
    <a:masterClrMapping/>
  </p:clrMapOvr>
</p:sld>
</file>

<file path=ppt/slides/slide4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295292"/>
      </p:ext>
    </p:extLst>
  </p:cSld>
  <p:clrMapOvr>
    <a:masterClrMapping/>
  </p:clrMapOvr>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Introduction to the SharePoint Framework (SPFx) </a:t>
            </a:r>
          </a:p>
        </p:txBody>
      </p:sp>
    </p:spTree>
    <p:extLst>
      <p:ext uri="{BB962C8B-B14F-4D97-AF65-F5344CB8AC3E}">
        <p14:creationId xmlns:p14="http://schemas.microsoft.com/office/powerpoint/2010/main" val="4111157306"/>
      </p:ext>
    </p:extLst>
  </p:cSld>
  <p:clrMapOvr>
    <a:masterClrMapping/>
  </p:clrMapOvr>
</p:sld>
</file>

<file path=ppt/slides/slide6.xml><?xml version="1.0" encoding="utf-8"?>
<p:sld xmlns:a16="http://schemas.microsoft.com/office/drawing/2014/main" xmlns:a14="http://schemas.microsoft.com/office/drawing/2010/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noProof="0" dirty="0"/>
              <a:t>What Is the SharePoint Framework? </a:t>
            </a:r>
          </a:p>
        </p:txBody>
      </p:sp>
      <p:pic>
        <p:nvPicPr>
          <p:cNvPr id="23" name="Content Placeholder 7" descr="Abstract render of glass nodes and mesh">
            <a:extLst>
              <a:ext uri="{FF2B5EF4-FFF2-40B4-BE49-F238E27FC236}">
                <a16:creationId xmlns:a16="http://schemas.microsoft.com/office/drawing/2014/main" id="{FBC96FC5-96FF-425C-A84C-2D8A41BC12C6}"/>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b="-1"/>
          <a:stretch/>
        </p:blipFill>
        <p:spPr>
          <a:xfrm>
            <a:off x="655638" y="1408113"/>
            <a:ext cx="2534602" cy="4819650"/>
          </a:xfrm>
          <a:noFill/>
        </p:spPr>
      </p:pic>
      <p:graphicFrame>
        <p:nvGraphicFramePr>
          <p:cNvPr id="24" name="Content Placeholder 23">
            <a:extLst>
              <a:ext uri="{FF2B5EF4-FFF2-40B4-BE49-F238E27FC236}">
                <a16:creationId xmlns:a16="http://schemas.microsoft.com/office/drawing/2014/main" id="{85E9700F-20D7-48AD-9C41-CD74644C91AC}"/>
              </a:ext>
            </a:extLst>
          </p:cNvPr>
          <p:cNvGraphicFramePr>
            <a:graphicFrameLocks noGrp="1"/>
          </p:cNvGraphicFramePr>
          <p:nvPr>
            <p:ph sz="quarter" idx="14"/>
            <p:extLst>
              <p:ext uri="{D42A27DB-BD31-4B8C-83A1-F6EECF244321}">
                <p14:modId xmlns:p14="http://schemas.microsoft.com/office/powerpoint/2010/main" val="3240355373"/>
              </p:ext>
            </p:extLst>
          </p:nvPr>
        </p:nvGraphicFramePr>
        <p:xfrm>
          <a:off x="3430016" y="1408113"/>
          <a:ext cx="810634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3363697"/>
      </p:ext>
    </p:extLst>
  </p:cSld>
  <p:clrMapOvr>
    <a:masterClrMapping/>
  </p:clrMapOvr>
</p:sld>
</file>

<file path=ppt/slides/slide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noProof="0" dirty="0"/>
              <a:t>Key features of SPFx </a:t>
            </a:r>
          </a:p>
        </p:txBody>
      </p:sp>
      <p:graphicFrame>
        <p:nvGraphicFramePr>
          <p:cNvPr id="9" name="Content Placeholder 5">
            <a:extLst>
              <a:ext uri="{FF2B5EF4-FFF2-40B4-BE49-F238E27FC236}">
                <a16:creationId xmlns:a16="http://schemas.microsoft.com/office/drawing/2014/main" id="{07FED8C1-C684-4532-A8F3-184877CB8E1C}"/>
              </a:ext>
            </a:extLst>
          </p:cNvPr>
          <p:cNvGraphicFramePr>
            <a:graphicFrameLocks noGrp="1"/>
          </p:cNvGraphicFramePr>
          <p:nvPr>
            <p:ph sz="quarter" idx="13"/>
            <p:extLst>
              <p:ext uri="{D42A27DB-BD31-4B8C-83A1-F6EECF244321}">
                <p14:modId xmlns:p14="http://schemas.microsoft.com/office/powerpoint/2010/main" val="95197315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801815"/>
      </p:ext>
    </p:extLst>
  </p:cSld>
  <p:clrMapOvr>
    <a:masterClrMapping/>
  </p:clrMapOvr>
</p:sld>
</file>

<file path=ppt/slides/slide8.xml><?xml version="1.0" encoding="utf-8"?>
<p:sld xmlns:a16="http://schemas.microsoft.com/office/drawing/2014/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AAA21BC-A7F5-4A13-B876-D4B01F8B567F}"/>
              </a:ext>
            </a:extLst>
          </p:cNvPr>
          <p:cNvSpPr/>
          <p:nvPr/>
        </p:nvSpPr>
        <p:spPr>
          <a:xfrm>
            <a:off x="269239" y="1371600"/>
            <a:ext cx="11655841" cy="1600200"/>
          </a:xfrm>
          <a:custGeom>
            <a:avLst/>
            <a:gdLst>
              <a:gd name="connsiteX0" fmla="*/ 0 w 11655841"/>
              <a:gd name="connsiteY0" fmla="*/ 0 h 3047040"/>
              <a:gd name="connsiteX1" fmla="*/ 11655841 w 11655841"/>
              <a:gd name="connsiteY1" fmla="*/ 0 h 3047040"/>
              <a:gd name="connsiteX2" fmla="*/ 11655841 w 11655841"/>
              <a:gd name="connsiteY2" fmla="*/ 3047040 h 3047040"/>
              <a:gd name="connsiteX3" fmla="*/ 0 w 11655841"/>
              <a:gd name="connsiteY3" fmla="*/ 3047040 h 3047040"/>
              <a:gd name="connsiteX4" fmla="*/ 0 w 11655841"/>
              <a:gd name="connsiteY4" fmla="*/ 0 h 30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5841" h="3047040">
                <a:moveTo>
                  <a:pt x="0" y="0"/>
                </a:moveTo>
                <a:lnTo>
                  <a:pt x="11655841" y="0"/>
                </a:lnTo>
                <a:lnTo>
                  <a:pt x="11655841" y="3047040"/>
                </a:lnTo>
                <a:lnTo>
                  <a:pt x="0" y="30470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0073" tIns="40640" rIns="227584" bIns="40640" numCol="1" spcCol="1270" anchor="t" anchorCtr="0">
            <a:noAutofit/>
          </a:bodyPr>
          <a:lstStyle/>
          <a:p>
            <a:pPr marL="228600" lvl="1" indent="-228600" defTabSz="1111250">
              <a:lnSpc>
                <a:spcPct val="90000"/>
              </a:lnSpc>
              <a:spcBef>
                <a:spcPct val="0"/>
              </a:spcBef>
              <a:spcAft>
                <a:spcPct val="20000"/>
              </a:spcAft>
              <a:buFontTx/>
              <a:buChar char="•"/>
            </a:pPr>
            <a:r>
              <a:rPr lang="en-US" sz="2000" dirty="0"/>
              <a:t>SPFx solutions consist of two parts: code (often referred to as a web part bundle) deployed to a URL, and an .sppkg file that contains a web part manifest with a URL pointing to the location where the web part code is deployed </a:t>
            </a:r>
          </a:p>
          <a:p>
            <a:pPr marL="228600" lvl="1" indent="-228600" defTabSz="1111250">
              <a:lnSpc>
                <a:spcPct val="90000"/>
              </a:lnSpc>
              <a:spcBef>
                <a:spcPct val="0"/>
              </a:spcBef>
              <a:spcAft>
                <a:spcPct val="20000"/>
              </a:spcAft>
              <a:buFontTx/>
              <a:buChar char="•"/>
            </a:pPr>
            <a:r>
              <a:rPr lang="en-US" sz="2000" dirty="0"/>
              <a:t>Organizations can choose to have their SPFx web parts deployed to the Microsoft 365 public CDN, Azure storage, or a privately-owned web server.</a:t>
            </a:r>
            <a:endParaRPr lang="nb-NO" sz="2000" dirty="0"/>
          </a:p>
          <a:p>
            <a:pPr marL="0" lvl="1" defTabSz="1111250">
              <a:lnSpc>
                <a:spcPct val="90000"/>
              </a:lnSpc>
              <a:spcBef>
                <a:spcPct val="0"/>
              </a:spcBef>
              <a:spcAft>
                <a:spcPct val="20000"/>
              </a:spcAft>
            </a:pPr>
            <a:br>
              <a:rPr lang="en-US" sz="2000" dirty="0"/>
            </a:br>
            <a:endParaRPr kumimoji="0" lang="nb-NO" sz="2000" b="0" i="0" u="none" strike="noStrike" kern="1200" cap="none" spc="0" normalizeH="0" baseline="0" noProof="0" dirty="0">
              <a:ln>
                <a:noFill/>
              </a:ln>
              <a:solidFill>
                <a:srgbClr val="505050">
                  <a:hueOff val="0"/>
                  <a:satOff val="0"/>
                  <a:lumOff val="0"/>
                  <a:alphaOff val="0"/>
                </a:srgbClr>
              </a:solidFill>
              <a:effectLst/>
              <a:uLnTx/>
              <a:uFillTx/>
              <a:latin typeface="Segoe UI Light"/>
              <a:ea typeface="+mn-ea"/>
              <a:cs typeface="+mn-cs"/>
            </a:endParaRPr>
          </a:p>
          <a:p>
            <a:pPr marL="228600" marR="0" lvl="1" indent="-228600" algn="l" defTabSz="1111250" rtl="0" eaLnBrk="1" fontAlgn="auto" latinLnBrk="0" hangingPunct="1">
              <a:lnSpc>
                <a:spcPct val="90000"/>
              </a:lnSpc>
              <a:spcBef>
                <a:spcPct val="0"/>
              </a:spcBef>
              <a:spcAft>
                <a:spcPct val="20000"/>
              </a:spcAft>
              <a:buClrTx/>
              <a:buSzTx/>
              <a:buFontTx/>
              <a:buChar char="•"/>
              <a:tabLst/>
              <a:defRPr/>
            </a:pPr>
            <a:endParaRPr lang="nb-NO" sz="2500" dirty="0">
              <a:solidFill>
                <a:srgbClr val="505050">
                  <a:hueOff val="0"/>
                  <a:satOff val="0"/>
                  <a:lumOff val="0"/>
                  <a:alphaOff val="0"/>
                </a:srgbClr>
              </a:solidFill>
              <a:latin typeface="Segoe UI Light"/>
            </a:endParaRPr>
          </a:p>
          <a:p>
            <a:pPr marL="228600" marR="0" lvl="1" indent="-228600" algn="l" defTabSz="1111250" rtl="0" eaLnBrk="1" fontAlgn="auto" latinLnBrk="0" hangingPunct="1">
              <a:lnSpc>
                <a:spcPct val="90000"/>
              </a:lnSpc>
              <a:spcBef>
                <a:spcPct val="0"/>
              </a:spcBef>
              <a:spcAft>
                <a:spcPct val="20000"/>
              </a:spcAft>
              <a:buClrTx/>
              <a:buSzTx/>
              <a:buFontTx/>
              <a:buChar char="•"/>
              <a:tabLst/>
              <a:defRPr/>
            </a:pPr>
            <a:endParaRPr kumimoji="0" lang="nb-NO" sz="2500" b="0" i="0" u="none" strike="noStrike" kern="1200" cap="none" spc="0" normalizeH="0" baseline="0" noProof="0" dirty="0">
              <a:ln>
                <a:noFill/>
              </a:ln>
              <a:solidFill>
                <a:srgbClr val="505050">
                  <a:hueOff val="0"/>
                  <a:satOff val="0"/>
                  <a:lumOff val="0"/>
                  <a:alphaOff val="0"/>
                </a:srgbClr>
              </a:solidFill>
              <a:effectLst/>
              <a:uLnTx/>
              <a:uFillTx/>
              <a:latin typeface="Segoe UI Light"/>
              <a:ea typeface="+mn-ea"/>
              <a:cs typeface="+mn-cs"/>
            </a:endParaRPr>
          </a:p>
        </p:txBody>
      </p:sp>
      <p:sp>
        <p:nvSpPr>
          <p:cNvPr id="2" name="Title 1"/>
          <p:cNvSpPr>
            <a:spLocks noGrp="1"/>
          </p:cNvSpPr>
          <p:nvPr>
            <p:ph type="title"/>
          </p:nvPr>
        </p:nvSpPr>
        <p:spPr>
          <a:xfrm>
            <a:off x="655638" y="320040"/>
            <a:ext cx="10880725" cy="461665"/>
          </a:xfrm>
        </p:spPr>
        <p:txBody>
          <a:bodyPr/>
          <a:lstStyle/>
          <a:p>
            <a:r>
              <a:rPr lang="en-US" noProof="0" dirty="0"/>
              <a:t>Parts of SharePoint Framework solutions</a:t>
            </a:r>
          </a:p>
        </p:txBody>
      </p:sp>
      <p:pic>
        <p:nvPicPr>
          <p:cNvPr id="4" name="Picture 3">
            <a:extLst>
              <a:ext uri="{FF2B5EF4-FFF2-40B4-BE49-F238E27FC236}">
                <a16:creationId xmlns:a16="http://schemas.microsoft.com/office/drawing/2014/main" id="{64CB485B-ECB5-4D84-B3E5-8EC4EC77D0B2}"/>
              </a:ext>
            </a:extLst>
          </p:cNvPr>
          <p:cNvPicPr>
            <a:picLocks noChangeAspect="1"/>
          </p:cNvPicPr>
          <p:nvPr/>
        </p:nvPicPr>
        <p:blipFill>
          <a:blip r:embed="rId3"/>
          <a:stretch>
            <a:fillRect/>
          </a:stretch>
        </p:blipFill>
        <p:spPr>
          <a:xfrm>
            <a:off x="2257874" y="2971800"/>
            <a:ext cx="7170141" cy="3560682"/>
          </a:xfrm>
          <a:prstGeom prst="rect">
            <a:avLst/>
          </a:prstGeom>
        </p:spPr>
      </p:pic>
    </p:spTree>
    <p:extLst>
      <p:ext uri="{BB962C8B-B14F-4D97-AF65-F5344CB8AC3E}">
        <p14:creationId xmlns:p14="http://schemas.microsoft.com/office/powerpoint/2010/main" val="704977605"/>
      </p:ext>
    </p:extLst>
  </p:cSld>
  <p:clrMapOvr>
    <a:masterClrMapping/>
  </p:clrMapOvr>
  <mc:AlternateContent xmlns:mc="http://schemas.openxmlformats.org/markup-compatibility/2006" xmlns:p14="http://schemas.microsoft.com/office/powerpoint/2010/main">
    <mc:Choice Requires="p14">
      <p:transition p14:dur="10"/>
    </mc:Choice>
    <mc:Fallback>
      <p:transition/>
    </mc:Fallback>
  </mc:AlternateContent>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AAA21BC-A7F5-4A13-B876-D4B01F8B567F}"/>
              </a:ext>
            </a:extLst>
          </p:cNvPr>
          <p:cNvSpPr/>
          <p:nvPr/>
        </p:nvSpPr>
        <p:spPr>
          <a:xfrm>
            <a:off x="269239" y="1752600"/>
            <a:ext cx="11655841" cy="4343400"/>
          </a:xfrm>
          <a:custGeom>
            <a:avLst/>
            <a:gdLst>
              <a:gd name="connsiteX0" fmla="*/ 0 w 11655841"/>
              <a:gd name="connsiteY0" fmla="*/ 0 h 3047040"/>
              <a:gd name="connsiteX1" fmla="*/ 11655841 w 11655841"/>
              <a:gd name="connsiteY1" fmla="*/ 0 h 3047040"/>
              <a:gd name="connsiteX2" fmla="*/ 11655841 w 11655841"/>
              <a:gd name="connsiteY2" fmla="*/ 3047040 h 3047040"/>
              <a:gd name="connsiteX3" fmla="*/ 0 w 11655841"/>
              <a:gd name="connsiteY3" fmla="*/ 3047040 h 3047040"/>
              <a:gd name="connsiteX4" fmla="*/ 0 w 11655841"/>
              <a:gd name="connsiteY4" fmla="*/ 0 h 30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5841" h="3047040">
                <a:moveTo>
                  <a:pt x="0" y="0"/>
                </a:moveTo>
                <a:lnTo>
                  <a:pt x="11655841" y="0"/>
                </a:lnTo>
                <a:lnTo>
                  <a:pt x="11655841" y="3047040"/>
                </a:lnTo>
                <a:lnTo>
                  <a:pt x="0" y="30470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0073" tIns="40640" rIns="227584" bIns="40640" numCol="1" spcCol="1270" anchor="t" anchorCtr="0">
            <a:noAutofit/>
          </a:bodyPr>
          <a:lstStyle/>
          <a:p>
            <a:pPr marL="228600" marR="0" lvl="1" indent="-228600" algn="l" defTabSz="1111250" rtl="0" eaLnBrk="1" fontAlgn="auto" latinLnBrk="0" hangingPunct="1">
              <a:lnSpc>
                <a:spcPct val="90000"/>
              </a:lnSpc>
              <a:spcBef>
                <a:spcPct val="0"/>
              </a:spcBef>
              <a:spcAft>
                <a:spcPct val="20000"/>
              </a:spcAft>
              <a:buClrTx/>
              <a:buSzTx/>
              <a:buFontTx/>
              <a:buChar char="•"/>
              <a:tabLst/>
              <a:defRPr/>
            </a:pPr>
            <a:endParaRPr kumimoji="0" lang="nb-NO" sz="2500" b="0" i="0" u="none" strike="noStrike" kern="1200" cap="none" spc="0" normalizeH="0" baseline="0" noProof="0" dirty="0">
              <a:ln>
                <a:noFill/>
              </a:ln>
              <a:solidFill>
                <a:srgbClr val="505050">
                  <a:hueOff val="0"/>
                  <a:satOff val="0"/>
                  <a:lumOff val="0"/>
                  <a:alphaOff val="0"/>
                </a:srgbClr>
              </a:solidFill>
              <a:effectLst/>
              <a:uLnTx/>
              <a:uFillTx/>
              <a:latin typeface="Segoe UI Light"/>
              <a:ea typeface="+mn-ea"/>
              <a:cs typeface="+mn-cs"/>
            </a:endParaRPr>
          </a:p>
        </p:txBody>
      </p:sp>
      <p:sp>
        <p:nvSpPr>
          <p:cNvPr id="2" name="Title 1"/>
          <p:cNvSpPr>
            <a:spLocks noGrp="1"/>
          </p:cNvSpPr>
          <p:nvPr>
            <p:ph type="title"/>
          </p:nvPr>
        </p:nvSpPr>
        <p:spPr>
          <a:xfrm>
            <a:off x="655638" y="320040"/>
            <a:ext cx="10880725" cy="461665"/>
          </a:xfrm>
        </p:spPr>
        <p:txBody>
          <a:bodyPr/>
          <a:lstStyle/>
          <a:p>
            <a:r>
              <a:rPr lang="en-US" noProof="0" dirty="0"/>
              <a:t>SharePoint Framework Solutions Governance</a:t>
            </a:r>
          </a:p>
        </p:txBody>
      </p:sp>
      <p:sp>
        <p:nvSpPr>
          <p:cNvPr id="3" name="Content Placeholder 2">
            <a:extLst>
              <a:ext uri="{FF2B5EF4-FFF2-40B4-BE49-F238E27FC236}">
                <a16:creationId xmlns:a16="http://schemas.microsoft.com/office/drawing/2014/main" id="{54E6B588-266D-446F-B975-E1C2C2FD8D75}"/>
              </a:ext>
            </a:extLst>
          </p:cNvPr>
          <p:cNvSpPr>
            <a:spLocks noGrp="1"/>
          </p:cNvSpPr>
          <p:nvPr>
            <p:ph sz="quarter" idx="13"/>
          </p:nvPr>
        </p:nvSpPr>
        <p:spPr>
          <a:xfrm>
            <a:off x="655638" y="1408114"/>
            <a:ext cx="10880726" cy="4819650"/>
          </a:xfrm>
        </p:spPr>
        <p:txBody>
          <a:bodyPr/>
          <a:lstStyle/>
          <a:p>
            <a:pPr lvl="1"/>
            <a:r>
              <a:rPr lang="en-US" dirty="0"/>
              <a:t>SPFx solutions are executed as a part of the page in the context of the current user</a:t>
            </a:r>
          </a:p>
          <a:p>
            <a:pPr lvl="1"/>
            <a:r>
              <a:rPr lang="en-US" dirty="0"/>
              <a:t>Whatever the user can do, the web part's code can do as well</a:t>
            </a:r>
          </a:p>
          <a:p>
            <a:pPr lvl="1"/>
            <a:r>
              <a:rPr lang="en-US" dirty="0"/>
              <a:t>SharePoint administrators should treat SharePoint Framework solutions as high-trust solutions</a:t>
            </a:r>
          </a:p>
          <a:p>
            <a:pPr lvl="2"/>
            <a:r>
              <a:rPr lang="en-US" dirty="0"/>
              <a:t>They are considered full trust client-side code solutions, without any resource restrictions, that it execute under the users' context</a:t>
            </a:r>
          </a:p>
          <a:p>
            <a:pPr lvl="1"/>
            <a:r>
              <a:rPr lang="en-US" dirty="0"/>
              <a:t>The location where web part assets (.</a:t>
            </a:r>
            <a:r>
              <a:rPr lang="en-US" dirty="0" err="1"/>
              <a:t>js</a:t>
            </a:r>
            <a:r>
              <a:rPr lang="en-US" dirty="0"/>
              <a:t>, .</a:t>
            </a:r>
            <a:r>
              <a:rPr lang="en-US" dirty="0" err="1"/>
              <a:t>png</a:t>
            </a:r>
            <a:r>
              <a:rPr lang="en-US" dirty="0"/>
              <a:t>, .</a:t>
            </a:r>
            <a:r>
              <a:rPr lang="en-US" dirty="0" err="1"/>
              <a:t>css</a:t>
            </a:r>
            <a:r>
              <a:rPr lang="en-US" dirty="0"/>
              <a:t>, etc.) are stored is important for several reasons</a:t>
            </a:r>
          </a:p>
          <a:p>
            <a:pPr lvl="2"/>
            <a:r>
              <a:rPr lang="en-US" dirty="0"/>
              <a:t>Is the code-hosting location supported by the organization?</a:t>
            </a:r>
          </a:p>
          <a:p>
            <a:pPr lvl="2"/>
            <a:r>
              <a:rPr lang="en-US" dirty="0"/>
              <a:t>Who manages the code-hosting location?</a:t>
            </a:r>
          </a:p>
          <a:p>
            <a:pPr lvl="2"/>
            <a:r>
              <a:rPr lang="en-US" dirty="0"/>
              <a:t>What is the SLA for the hosting location?</a:t>
            </a:r>
          </a:p>
          <a:p>
            <a:pPr lvl="2"/>
            <a:r>
              <a:rPr lang="en-US" dirty="0"/>
              <a:t>Is the hosting location optimized for performance?</a:t>
            </a:r>
          </a:p>
          <a:p>
            <a:endParaRPr lang="en-US" dirty="0"/>
          </a:p>
        </p:txBody>
      </p:sp>
    </p:spTree>
    <p:extLst>
      <p:ext uri="{BB962C8B-B14F-4D97-AF65-F5344CB8AC3E}">
        <p14:creationId xmlns:p14="http://schemas.microsoft.com/office/powerpoint/2010/main" val="3102185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D797DA1-43B7-4FBE-95E1-CCCE273D7055}"/>
</file>

<file path=customXml/itemProps2.xml><?xml version="1.0" encoding="utf-8"?>
<ds:datastoreItem xmlns:ds="http://schemas.openxmlformats.org/officeDocument/2006/customXml" ds:itemID="{25EE162F-C014-4DC5-AAA7-DFDFDFF0D100}">
  <ds:schemaRefs>
    <ds:schemaRef ds:uri="http://schemas.microsoft.com/sharepoint/v3/contenttype/forms"/>
  </ds:schemaRefs>
</ds:datastoreItem>
</file>

<file path=customXml/itemProps3.xml><?xml version="1.0" encoding="utf-8"?>
<ds:datastoreItem xmlns:ds="http://schemas.openxmlformats.org/officeDocument/2006/customXml" ds:itemID="{CD294736-A8A4-4598-AF74-4461D85BAFDA}">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8771</Words>
  <Application>Microsoft Office PowerPoint</Application>
  <PresentationFormat>Widescreen</PresentationFormat>
  <Paragraphs>526</Paragraphs>
  <Slides>41</Slides>
  <Notes>41</Notes>
  <HiddenSlides>12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&amp;quot</vt:lpstr>
      <vt:lpstr>Arial</vt:lpstr>
      <vt:lpstr>Calibri</vt:lpstr>
      <vt:lpstr>Calibri Light</vt:lpstr>
      <vt:lpstr>Comic Sans MS</vt:lpstr>
      <vt:lpstr>Consolas</vt:lpstr>
      <vt:lpstr>Courier New</vt:lpstr>
      <vt:lpstr>Segoe UI</vt:lpstr>
      <vt:lpstr>Segoe UI Light</vt:lpstr>
      <vt:lpstr>Segoe UI Semibold</vt:lpstr>
      <vt:lpstr>Wingdings</vt:lpstr>
      <vt:lpstr>Dark Blue</vt:lpstr>
      <vt:lpstr>Customize using the SharePoint Framework (SPFx)</vt:lpstr>
      <vt:lpstr>PowerPoint Presentation</vt:lpstr>
      <vt:lpstr>Students: How to View This Presentation</vt:lpstr>
      <vt:lpstr>Objectives</vt:lpstr>
      <vt:lpstr>Introduction to the SharePoint Framework (SPFx) </vt:lpstr>
      <vt:lpstr>What Is the SharePoint Framework? </vt:lpstr>
      <vt:lpstr>Key features of SPFx </vt:lpstr>
      <vt:lpstr>Parts of SharePoint Framework solutions</vt:lpstr>
      <vt:lpstr>SharePoint Framework Solutions Governance</vt:lpstr>
      <vt:lpstr>Default hosting of SPFx web part assets</vt:lpstr>
      <vt:lpstr>Hosting options for your web part assets</vt:lpstr>
      <vt:lpstr>Tenant-scoped SPFx solution deployment </vt:lpstr>
      <vt:lpstr>Introduction to Add-ins</vt:lpstr>
      <vt:lpstr>What Is an Add-in? </vt:lpstr>
      <vt:lpstr>Types of Add-in</vt:lpstr>
      <vt:lpstr>Add-in Hosting Options</vt:lpstr>
      <vt:lpstr>Notes (Continued)</vt:lpstr>
      <vt:lpstr>Notes (Continued)</vt:lpstr>
      <vt:lpstr>SPFx Solutions vs. Add-ins </vt:lpstr>
      <vt:lpstr>App Catalog - Provision and Configurations</vt:lpstr>
      <vt:lpstr>Tenant App Catalog</vt:lpstr>
      <vt:lpstr>App Settings</vt:lpstr>
      <vt:lpstr>Create Tenant App Catalog</vt:lpstr>
      <vt:lpstr>Tenant App Catalog Home Page</vt:lpstr>
      <vt:lpstr>Site Collection App Catalog</vt:lpstr>
      <vt:lpstr>Why site collection App catalog?</vt:lpstr>
      <vt:lpstr>Site Collection App Catalog for Scoped Deployments</vt:lpstr>
      <vt:lpstr>Configure Site Collection App Catalog </vt:lpstr>
      <vt:lpstr>SharePoint Store</vt:lpstr>
      <vt:lpstr>SharePoint Store</vt:lpstr>
      <vt:lpstr>Configure SharePoint Store Settings</vt:lpstr>
      <vt:lpstr>Add-in Request</vt:lpstr>
      <vt:lpstr>Managing Add-in Requests</vt:lpstr>
      <vt:lpstr>Notes Continued</vt:lpstr>
      <vt:lpstr>Notes Continued</vt:lpstr>
      <vt:lpstr>Governance Decisions for Add-ins</vt:lpstr>
      <vt:lpstr>Notes Continued</vt:lpstr>
      <vt:lpstr>Knowledge Check</vt:lpstr>
      <vt:lpstr>Summary</vt:lpstr>
      <vt:lpstr>Lab</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2021-06-30T01:33:17.0000000Z</dcterms:created>
  <dcterms:modified xsi:type="dcterms:W3CDTF">2023-01-09T16:29:38.0000000Z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