
<file path=[Content_Types].xml><?xml version="1.0" encoding="utf-8"?>
<Types xmlns="http://schemas.openxmlformats.org/package/2006/content-types">
  <Default Extension="bin" ContentType="image/jpeg"/>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media/image5.bin" ContentType="image/png"/>
  <Override PartName="/ppt/tags/tag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removePersonalInfoOnSave="1" saveSubsetFonts="1">
  <p:sldMasterIdLst>
    <p:sldMasterId id="2147483990" r:id="rId4"/>
  </p:sldMasterIdLst>
  <p:notesMasterIdLst>
    <p:notesMasterId r:id="rId22"/>
  </p:notesMasterIdLst>
  <p:sldIdLst>
    <p:sldId id="411" r:id="rId5"/>
    <p:sldId id="347" r:id="rId6"/>
    <p:sldId id="380" r:id="rId8"/>
    <p:sldId id="393" r:id="rId9"/>
    <p:sldId id="399" r:id="rId10"/>
    <p:sldId id="433" r:id="rId11"/>
    <p:sldId id="435" r:id="rId12"/>
    <p:sldId id="436" r:id="rId13"/>
    <p:sldId id="437" r:id="rId14"/>
    <p:sldId id="428" r:id="rId15"/>
    <p:sldId id="402" r:id="rId16"/>
    <p:sldId id="439" r:id="rId17"/>
    <p:sldId id="422" r:id="rId18"/>
    <p:sldId id="395" r:id="rId19"/>
    <p:sldId id="379" r:id="rId20"/>
    <p:sldId id="397" r:id="rId21"/>
  </p:sldIdLst>
  <p:sldSz cx="12192000"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D3D3D3"/>
    <a:srgbClr val="6089B4"/>
    <a:srgbClr val="007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758B60-BFF7-4B8D-ACFC-BA91CAA85720}" v="113" dt="2021-06-30T18:39:31.421"/>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85008" autoAdjust="0"/>
  </p:normalViewPr>
  <p:slideViewPr>
    <p:cSldViewPr snapToGrid="0">
      <p:cViewPr varScale="1">
        <p:scale>
          <a:sx n="147" d="100"/>
          <a:sy n="147" d="100"/>
        </p:scale>
        <p:origin x="72" y="336"/>
      </p:cViewPr>
      <p:guideLst/>
    </p:cSldViewPr>
  </p:slideViewPr>
  <p:outlineViewPr>
    <p:cViewPr>
      <p:scale>
        <a:sx n="33" d="100"/>
        <a:sy n="33" d="100"/>
      </p:scale>
      <p:origin x="0" y="-3374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4.xml" Id="rId8" /><Relationship Type="http://schemas.openxmlformats.org/officeDocument/2006/relationships/slide" Target="slides/slide9.xml" Id="rId13" /><Relationship Type="http://schemas.openxmlformats.org/officeDocument/2006/relationships/slide" Target="slides/slide14.xml" Id="rId18" /><Relationship Type="http://schemas.openxmlformats.org/officeDocument/2006/relationships/theme" Target="theme/theme1.xml" Id="rId26" /><Relationship Type="http://schemas.openxmlformats.org/officeDocument/2006/relationships/customXml" Target="../customXml/item3.xml" Id="rId3" /><Relationship Type="http://schemas.openxmlformats.org/officeDocument/2006/relationships/slide" Target="slides/slide17.xml" Id="rId21" /><Relationship Type="http://schemas.openxmlformats.org/officeDocument/2006/relationships/slide" Target="slides/slide8.xml" Id="rId12" /><Relationship Type="http://schemas.openxmlformats.org/officeDocument/2006/relationships/slide" Target="slides/slide13.xml" Id="rId17" /><Relationship Type="http://schemas.openxmlformats.org/officeDocument/2006/relationships/viewProps" Target="viewProps.xml" Id="rId25" /><Relationship Type="http://schemas.openxmlformats.org/officeDocument/2006/relationships/customXml" Target="../customXml/item2.xml" Id="rId2" /><Relationship Type="http://schemas.openxmlformats.org/officeDocument/2006/relationships/slide" Target="slides/slide12.xml" Id="rId16" /><Relationship Type="http://schemas.openxmlformats.org/officeDocument/2006/relationships/slide" Target="slides/slide16.xml" Id="rId20" /><Relationship Type="http://schemas.openxmlformats.org/officeDocument/2006/relationships/customXml" Target="../customXml/item1.xml" Id="rId1" /><Relationship Type="http://schemas.openxmlformats.org/officeDocument/2006/relationships/slide" Target="slides/slide2.xml" Id="rId6" /><Relationship Type="http://schemas.openxmlformats.org/officeDocument/2006/relationships/slide" Target="slides/slide7.xml" Id="rId11" /><Relationship Type="http://schemas.openxmlformats.org/officeDocument/2006/relationships/presProps" Target="presProps.xml" Id="rId24" /><Relationship Type="http://schemas.openxmlformats.org/officeDocument/2006/relationships/slide" Target="slides/slide1.xml" Id="rId5" /><Relationship Type="http://schemas.openxmlformats.org/officeDocument/2006/relationships/slide" Target="slides/slide11.xml" Id="rId15" /><Relationship Type="http://schemas.openxmlformats.org/officeDocument/2006/relationships/tags" Target="tags/tag1.xml" Id="rId23" /><Relationship Type="http://schemas.microsoft.com/office/2015/10/relationships/revisionInfo" Target="revisionInfo.xml" Id="rId28" /><Relationship Type="http://schemas.openxmlformats.org/officeDocument/2006/relationships/slide" Target="slides/slide6.xml" Id="rId10" /><Relationship Type="http://schemas.openxmlformats.org/officeDocument/2006/relationships/slide" Target="slides/slide15.xml" Id="rId19" /><Relationship Type="http://schemas.openxmlformats.org/officeDocument/2006/relationships/slideMaster" Target="slideMasters/slideMaster1.xml" Id="rId4" /><Relationship Type="http://schemas.openxmlformats.org/officeDocument/2006/relationships/slide" Target="slides/slide5.xml" Id="rId9" /><Relationship Type="http://schemas.openxmlformats.org/officeDocument/2006/relationships/slide" Target="slides/slide10.xml" Id="rId14" /><Relationship Type="http://schemas.openxmlformats.org/officeDocument/2006/relationships/notesMaster" Target="notesMasters/notesMaster1.xml" Id="rId22" /><Relationship Type="http://schemas.openxmlformats.org/officeDocument/2006/relationships/tableStyles" Target="tableStyles.xml" Id="rId27" /></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D3F59B-59EA-4F6F-BDAA-52AC1AD241F2}"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8A746E4D-9A07-4B49-9EC6-217AAE8CBB13}">
      <dgm:prSet/>
      <dgm:spPr/>
      <dgm:t>
        <a:bodyPr/>
        <a:lstStyle/>
        <a:p>
          <a:r>
            <a:rPr lang="en-US" dirty="0"/>
            <a:t>By default, all files stored in Microsoft 365 are encrypted with the strongest encryption and detection technologies available. </a:t>
          </a:r>
        </a:p>
      </dgm:t>
    </dgm:pt>
    <dgm:pt modelId="{A673DFF4-F259-4136-8105-29657A2DBE07}" type="parTrans" cxnId="{CD1BC82A-EDBA-4245-8A49-7AC1EFA5663B}">
      <dgm:prSet/>
      <dgm:spPr/>
      <dgm:t>
        <a:bodyPr/>
        <a:lstStyle/>
        <a:p>
          <a:endParaRPr lang="en-US"/>
        </a:p>
      </dgm:t>
    </dgm:pt>
    <dgm:pt modelId="{7E807F3E-FB5A-4B10-820E-8DD08C8C3981}" type="sibTrans" cxnId="{CD1BC82A-EDBA-4245-8A49-7AC1EFA5663B}">
      <dgm:prSet/>
      <dgm:spPr/>
      <dgm:t>
        <a:bodyPr/>
        <a:lstStyle/>
        <a:p>
          <a:endParaRPr lang="en-US"/>
        </a:p>
      </dgm:t>
    </dgm:pt>
    <dgm:pt modelId="{1E79573B-E4AA-4CE1-B6D4-872D61B75124}">
      <dgm:prSet/>
      <dgm:spPr/>
      <dgm:t>
        <a:bodyPr/>
        <a:lstStyle/>
        <a:p>
          <a:r>
            <a:rPr lang="en-US"/>
            <a:t>In transit every file in SharePoint and OneDrive is encrypted uses SSL/TLS connections. </a:t>
          </a:r>
        </a:p>
      </dgm:t>
    </dgm:pt>
    <dgm:pt modelId="{A13A4812-B42C-4CB9-8843-9634D94128F9}" type="parTrans" cxnId="{F67C79B3-02EB-480C-A597-D8BA0FBE919F}">
      <dgm:prSet/>
      <dgm:spPr/>
      <dgm:t>
        <a:bodyPr/>
        <a:lstStyle/>
        <a:p>
          <a:endParaRPr lang="en-US"/>
        </a:p>
      </dgm:t>
    </dgm:pt>
    <dgm:pt modelId="{CDEDD634-42DD-4482-8D1C-C2DB024AD774}" type="sibTrans" cxnId="{F67C79B3-02EB-480C-A597-D8BA0FBE919F}">
      <dgm:prSet/>
      <dgm:spPr/>
      <dgm:t>
        <a:bodyPr/>
        <a:lstStyle/>
        <a:p>
          <a:endParaRPr lang="en-US"/>
        </a:p>
      </dgm:t>
    </dgm:pt>
    <dgm:pt modelId="{0B155CF6-62E8-4A3F-91D4-72E3DD0C1E3C}">
      <dgm:prSet/>
      <dgm:spPr/>
      <dgm:t>
        <a:bodyPr/>
        <a:lstStyle/>
        <a:p>
          <a:r>
            <a:rPr lang="en-US"/>
            <a:t>All SSL connections are established using 2048-bit keys.</a:t>
          </a:r>
        </a:p>
      </dgm:t>
    </dgm:pt>
    <dgm:pt modelId="{733AEAA3-9683-42E0-80E7-9CCBE0A1051B}" type="parTrans" cxnId="{106F9945-FE9F-43DD-AAF4-55575F9EB57C}">
      <dgm:prSet/>
      <dgm:spPr/>
      <dgm:t>
        <a:bodyPr/>
        <a:lstStyle/>
        <a:p>
          <a:endParaRPr lang="en-US"/>
        </a:p>
      </dgm:t>
    </dgm:pt>
    <dgm:pt modelId="{58DDCE69-04C0-41D2-9EBE-D143864809C3}" type="sibTrans" cxnId="{106F9945-FE9F-43DD-AAF4-55575F9EB57C}">
      <dgm:prSet/>
      <dgm:spPr/>
      <dgm:t>
        <a:bodyPr/>
        <a:lstStyle/>
        <a:p>
          <a:endParaRPr lang="en-US"/>
        </a:p>
      </dgm:t>
    </dgm:pt>
    <dgm:pt modelId="{BEB64F19-E00B-4F70-ABA0-3050B6BF2457}">
      <dgm:prSet/>
      <dgm:spPr/>
      <dgm:t>
        <a:bodyPr/>
        <a:lstStyle/>
        <a:p>
          <a:pPr>
            <a:buNone/>
          </a:pPr>
          <a:r>
            <a:rPr lang="en-US" dirty="0"/>
            <a:t>Once the file reaches the Microsoft datacenter</a:t>
          </a:r>
        </a:p>
      </dgm:t>
    </dgm:pt>
    <dgm:pt modelId="{D03F329E-860F-4974-9A3E-486CE60704DE}" type="parTrans" cxnId="{4AC1F00F-0813-40D7-AD58-EFE9555A4DB1}">
      <dgm:prSet/>
      <dgm:spPr/>
      <dgm:t>
        <a:bodyPr/>
        <a:lstStyle/>
        <a:p>
          <a:endParaRPr lang="en-US"/>
        </a:p>
      </dgm:t>
    </dgm:pt>
    <dgm:pt modelId="{A2861DC6-5098-41BF-A5B0-F9CB5FA40642}" type="sibTrans" cxnId="{4AC1F00F-0813-40D7-AD58-EFE9555A4DB1}">
      <dgm:prSet/>
      <dgm:spPr/>
      <dgm:t>
        <a:bodyPr/>
        <a:lstStyle/>
        <a:p>
          <a:endParaRPr lang="en-US"/>
        </a:p>
      </dgm:t>
    </dgm:pt>
    <dgm:pt modelId="{E3B106C5-C05C-4D39-8989-2260FAAD48B9}">
      <dgm:prSet/>
      <dgm:spPr/>
      <dgm:t>
        <a:bodyPr/>
        <a:lstStyle/>
        <a:p>
          <a:pPr>
            <a:buFont typeface="Arial" panose="020B0604020202020204" pitchFamily="34" charset="0"/>
            <a:buChar char="•"/>
          </a:pPr>
          <a:r>
            <a:rPr lang="en-US" dirty="0"/>
            <a:t>Data is always encrypted at rest with BitLocker and Distributed Key Manager (DKM)</a:t>
          </a:r>
        </a:p>
      </dgm:t>
    </dgm:pt>
    <dgm:pt modelId="{203D1B8A-7834-471B-8A00-9F3AF36B945C}" type="parTrans" cxnId="{BE996CD9-C1D5-47F2-9A61-1DEE1DF283A5}">
      <dgm:prSet/>
      <dgm:spPr/>
      <dgm:t>
        <a:bodyPr/>
        <a:lstStyle/>
        <a:p>
          <a:endParaRPr lang="en-US"/>
        </a:p>
      </dgm:t>
    </dgm:pt>
    <dgm:pt modelId="{563F7473-3D7C-4F2B-86BF-525340FF1D60}" type="sibTrans" cxnId="{BE996CD9-C1D5-47F2-9A61-1DEE1DF283A5}">
      <dgm:prSet/>
      <dgm:spPr/>
      <dgm:t>
        <a:bodyPr/>
        <a:lstStyle/>
        <a:p>
          <a:endParaRPr lang="en-US"/>
        </a:p>
      </dgm:t>
    </dgm:pt>
    <dgm:pt modelId="{60EFEBF6-7896-4A44-BE11-6D9776A85AD2}">
      <dgm:prSet/>
      <dgm:spPr/>
      <dgm:t>
        <a:bodyPr/>
        <a:lstStyle/>
        <a:p>
          <a:pPr>
            <a:buFont typeface="Arial" panose="020B0604020202020204" pitchFamily="34" charset="0"/>
            <a:buChar char="•"/>
          </a:pPr>
          <a:r>
            <a:rPr lang="en-US" dirty="0"/>
            <a:t>Per-file encryption goes even further by including a unique encryption key for each file</a:t>
          </a:r>
        </a:p>
      </dgm:t>
    </dgm:pt>
    <dgm:pt modelId="{EA46975A-7E1C-41DD-B11F-A28675EB7B2F}" type="parTrans" cxnId="{397D6528-223E-4470-AB01-2E2A44DD417B}">
      <dgm:prSet/>
      <dgm:spPr/>
      <dgm:t>
        <a:bodyPr/>
        <a:lstStyle/>
        <a:p>
          <a:endParaRPr lang="en-US"/>
        </a:p>
      </dgm:t>
    </dgm:pt>
    <dgm:pt modelId="{D3FA4769-C15D-46D7-8BBE-58E1C9C6C3BA}" type="sibTrans" cxnId="{397D6528-223E-4470-AB01-2E2A44DD417B}">
      <dgm:prSet/>
      <dgm:spPr/>
      <dgm:t>
        <a:bodyPr/>
        <a:lstStyle/>
        <a:p>
          <a:endParaRPr lang="en-US"/>
        </a:p>
      </dgm:t>
    </dgm:pt>
    <dgm:pt modelId="{172C4012-2E6C-4946-A34E-2F02A52D288B}">
      <dgm:prSet/>
      <dgm:spPr/>
      <dgm:t>
        <a:bodyPr/>
        <a:lstStyle/>
        <a:p>
          <a:pPr>
            <a:buFont typeface="Arial" panose="020B0604020202020204" pitchFamily="34" charset="0"/>
            <a:buChar char="•"/>
          </a:pPr>
          <a:r>
            <a:rPr lang="en-US" dirty="0"/>
            <a:t>Further, every update to every file is encrypted using its own encryption key. </a:t>
          </a:r>
        </a:p>
      </dgm:t>
    </dgm:pt>
    <dgm:pt modelId="{2D5106F8-7C97-431A-87B9-4E9D2B086337}" type="parTrans" cxnId="{B644D9A2-A9C9-4BE5-8EA7-3D2D9F8B02E8}">
      <dgm:prSet/>
      <dgm:spPr/>
      <dgm:t>
        <a:bodyPr/>
        <a:lstStyle/>
        <a:p>
          <a:endParaRPr lang="en-US"/>
        </a:p>
      </dgm:t>
    </dgm:pt>
    <dgm:pt modelId="{D8B4FF07-D036-45BC-B25E-7D3BA986FD0D}" type="sibTrans" cxnId="{B644D9A2-A9C9-4BE5-8EA7-3D2D9F8B02E8}">
      <dgm:prSet/>
      <dgm:spPr/>
      <dgm:t>
        <a:bodyPr/>
        <a:lstStyle/>
        <a:p>
          <a:endParaRPr lang="en-US"/>
        </a:p>
      </dgm:t>
    </dgm:pt>
    <dgm:pt modelId="{8825C690-641B-4AD0-8BB1-B79AE0A7449C}">
      <dgm:prSet/>
      <dgm:spPr/>
      <dgm:t>
        <a:bodyPr/>
        <a:lstStyle/>
        <a:p>
          <a:pPr>
            <a:buFont typeface="Arial" panose="020B0604020202020204" pitchFamily="34" charset="0"/>
            <a:buChar char="•"/>
          </a:pPr>
          <a:r>
            <a:rPr lang="en-US" dirty="0"/>
            <a:t>Before they’re stored, the keys to the encrypted files are themselves encrypted and stored in a physically separate location.</a:t>
          </a:r>
        </a:p>
      </dgm:t>
    </dgm:pt>
    <dgm:pt modelId="{79F6C170-861F-43FD-AAF9-17CA60DF076D}" type="parTrans" cxnId="{C95DEFDF-725F-41E3-A0C2-226695F4465A}">
      <dgm:prSet/>
      <dgm:spPr/>
      <dgm:t>
        <a:bodyPr/>
        <a:lstStyle/>
        <a:p>
          <a:endParaRPr lang="en-US"/>
        </a:p>
      </dgm:t>
    </dgm:pt>
    <dgm:pt modelId="{C96056A1-9082-4130-93F0-32D4DE34839F}" type="sibTrans" cxnId="{C95DEFDF-725F-41E3-A0C2-226695F4465A}">
      <dgm:prSet/>
      <dgm:spPr/>
      <dgm:t>
        <a:bodyPr/>
        <a:lstStyle/>
        <a:p>
          <a:endParaRPr lang="en-US"/>
        </a:p>
      </dgm:t>
    </dgm:pt>
    <dgm:pt modelId="{11E9075E-4BC4-406B-BC2A-FAF145FD0604}">
      <dgm:prSet/>
      <dgm:spPr/>
      <dgm:t>
        <a:bodyPr/>
        <a:lstStyle/>
        <a:p>
          <a:pPr>
            <a:buFont typeface="Arial" panose="020B0604020202020204" pitchFamily="34" charset="0"/>
            <a:buChar char="•"/>
          </a:pPr>
          <a:r>
            <a:rPr lang="en-US" dirty="0"/>
            <a:t>Every step of this encryption uses Advanced Encryption Standard (AES) with 256-bit keys and is Federal Information Processing Standard (FIPS) 140-2 compliant. </a:t>
          </a:r>
        </a:p>
      </dgm:t>
    </dgm:pt>
    <dgm:pt modelId="{6B981AD1-5F03-453E-B4BD-D09B882A622C}" type="parTrans" cxnId="{456977E5-57D7-4679-A453-D17A74ECED1B}">
      <dgm:prSet/>
      <dgm:spPr/>
      <dgm:t>
        <a:bodyPr/>
        <a:lstStyle/>
        <a:p>
          <a:endParaRPr lang="en-US"/>
        </a:p>
      </dgm:t>
    </dgm:pt>
    <dgm:pt modelId="{6B38DCAA-41BF-467D-B537-059C53FFD2EB}" type="sibTrans" cxnId="{456977E5-57D7-4679-A453-D17A74ECED1B}">
      <dgm:prSet/>
      <dgm:spPr/>
      <dgm:t>
        <a:bodyPr/>
        <a:lstStyle/>
        <a:p>
          <a:endParaRPr lang="en-US"/>
        </a:p>
      </dgm:t>
    </dgm:pt>
    <dgm:pt modelId="{E8BA0031-B39B-4DCB-AD3A-7F56FCE03A32}" type="pres">
      <dgm:prSet presAssocID="{D6D3F59B-59EA-4F6F-BDAA-52AC1AD241F2}" presName="linear" presStyleCnt="0">
        <dgm:presLayoutVars>
          <dgm:animLvl val="lvl"/>
          <dgm:resizeHandles val="exact"/>
        </dgm:presLayoutVars>
      </dgm:prSet>
      <dgm:spPr/>
    </dgm:pt>
    <dgm:pt modelId="{F40B82BE-4ED4-4508-957E-91F0F5665D9C}" type="pres">
      <dgm:prSet presAssocID="{8A746E4D-9A07-4B49-9EC6-217AAE8CBB13}" presName="parentText" presStyleLbl="node1" presStyleIdx="0" presStyleCnt="4">
        <dgm:presLayoutVars>
          <dgm:chMax val="0"/>
          <dgm:bulletEnabled val="1"/>
        </dgm:presLayoutVars>
      </dgm:prSet>
      <dgm:spPr/>
    </dgm:pt>
    <dgm:pt modelId="{3E884073-EA02-401C-AE97-441AF8FF58ED}" type="pres">
      <dgm:prSet presAssocID="{7E807F3E-FB5A-4B10-820E-8DD08C8C3981}" presName="spacer" presStyleCnt="0"/>
      <dgm:spPr/>
    </dgm:pt>
    <dgm:pt modelId="{F6A6F769-FADE-4F46-88A8-8E709B00F54B}" type="pres">
      <dgm:prSet presAssocID="{1E79573B-E4AA-4CE1-B6D4-872D61B75124}" presName="parentText" presStyleLbl="node1" presStyleIdx="1" presStyleCnt="4">
        <dgm:presLayoutVars>
          <dgm:chMax val="0"/>
          <dgm:bulletEnabled val="1"/>
        </dgm:presLayoutVars>
      </dgm:prSet>
      <dgm:spPr/>
    </dgm:pt>
    <dgm:pt modelId="{08EB04EC-1E43-48BF-903A-DD0CE8D65EBB}" type="pres">
      <dgm:prSet presAssocID="{CDEDD634-42DD-4482-8D1C-C2DB024AD774}" presName="spacer" presStyleCnt="0"/>
      <dgm:spPr/>
    </dgm:pt>
    <dgm:pt modelId="{354C68A9-1284-4EE0-850B-F8CE519EFDFB}" type="pres">
      <dgm:prSet presAssocID="{0B155CF6-62E8-4A3F-91D4-72E3DD0C1E3C}" presName="parentText" presStyleLbl="node1" presStyleIdx="2" presStyleCnt="4">
        <dgm:presLayoutVars>
          <dgm:chMax val="0"/>
          <dgm:bulletEnabled val="1"/>
        </dgm:presLayoutVars>
      </dgm:prSet>
      <dgm:spPr/>
    </dgm:pt>
    <dgm:pt modelId="{D0F97D95-59B7-45D5-A4D8-AD52CE7A2E5F}" type="pres">
      <dgm:prSet presAssocID="{58DDCE69-04C0-41D2-9EBE-D143864809C3}" presName="spacer" presStyleCnt="0"/>
      <dgm:spPr/>
    </dgm:pt>
    <dgm:pt modelId="{B36494B7-86BB-4B7D-9196-7A41264C6E8F}" type="pres">
      <dgm:prSet presAssocID="{BEB64F19-E00B-4F70-ABA0-3050B6BF2457}" presName="parentText" presStyleLbl="node1" presStyleIdx="3" presStyleCnt="4">
        <dgm:presLayoutVars>
          <dgm:chMax val="0"/>
          <dgm:bulletEnabled val="1"/>
        </dgm:presLayoutVars>
      </dgm:prSet>
      <dgm:spPr/>
    </dgm:pt>
    <dgm:pt modelId="{245E679E-ACC7-4E0E-810F-B68C42B1E43F}" type="pres">
      <dgm:prSet presAssocID="{BEB64F19-E00B-4F70-ABA0-3050B6BF2457}" presName="childText" presStyleLbl="revTx" presStyleIdx="0" presStyleCnt="1">
        <dgm:presLayoutVars>
          <dgm:bulletEnabled val="1"/>
        </dgm:presLayoutVars>
      </dgm:prSet>
      <dgm:spPr/>
    </dgm:pt>
  </dgm:ptLst>
  <dgm:cxnLst>
    <dgm:cxn modelId="{21CD4301-FD76-4E69-B950-29FD7BC83FE6}" type="presOf" srcId="{11E9075E-4BC4-406B-BC2A-FAF145FD0604}" destId="{245E679E-ACC7-4E0E-810F-B68C42B1E43F}" srcOrd="0" destOrd="4" presId="urn:microsoft.com/office/officeart/2005/8/layout/vList2"/>
    <dgm:cxn modelId="{0C47570C-146B-4C90-827C-CDFE0DEAAF87}" type="presOf" srcId="{8A746E4D-9A07-4B49-9EC6-217AAE8CBB13}" destId="{F40B82BE-4ED4-4508-957E-91F0F5665D9C}" srcOrd="0" destOrd="0" presId="urn:microsoft.com/office/officeart/2005/8/layout/vList2"/>
    <dgm:cxn modelId="{4AC1F00F-0813-40D7-AD58-EFE9555A4DB1}" srcId="{D6D3F59B-59EA-4F6F-BDAA-52AC1AD241F2}" destId="{BEB64F19-E00B-4F70-ABA0-3050B6BF2457}" srcOrd="3" destOrd="0" parTransId="{D03F329E-860F-4974-9A3E-486CE60704DE}" sibTransId="{A2861DC6-5098-41BF-A5B0-F9CB5FA40642}"/>
    <dgm:cxn modelId="{FC8F9F15-F48E-4F91-9465-1883F17C1D5A}" type="presOf" srcId="{1E79573B-E4AA-4CE1-B6D4-872D61B75124}" destId="{F6A6F769-FADE-4F46-88A8-8E709B00F54B}" srcOrd="0" destOrd="0" presId="urn:microsoft.com/office/officeart/2005/8/layout/vList2"/>
    <dgm:cxn modelId="{397D6528-223E-4470-AB01-2E2A44DD417B}" srcId="{BEB64F19-E00B-4F70-ABA0-3050B6BF2457}" destId="{60EFEBF6-7896-4A44-BE11-6D9776A85AD2}" srcOrd="1" destOrd="0" parTransId="{EA46975A-7E1C-41DD-B11F-A28675EB7B2F}" sibTransId="{D3FA4769-C15D-46D7-8BBE-58E1C9C6C3BA}"/>
    <dgm:cxn modelId="{FE79E828-AD7D-432A-A174-47B25E48E820}" type="presOf" srcId="{0B155CF6-62E8-4A3F-91D4-72E3DD0C1E3C}" destId="{354C68A9-1284-4EE0-850B-F8CE519EFDFB}" srcOrd="0" destOrd="0" presId="urn:microsoft.com/office/officeart/2005/8/layout/vList2"/>
    <dgm:cxn modelId="{CD1BC82A-EDBA-4245-8A49-7AC1EFA5663B}" srcId="{D6D3F59B-59EA-4F6F-BDAA-52AC1AD241F2}" destId="{8A746E4D-9A07-4B49-9EC6-217AAE8CBB13}" srcOrd="0" destOrd="0" parTransId="{A673DFF4-F259-4136-8105-29657A2DBE07}" sibTransId="{7E807F3E-FB5A-4B10-820E-8DD08C8C3981}"/>
    <dgm:cxn modelId="{106F9945-FE9F-43DD-AAF4-55575F9EB57C}" srcId="{D6D3F59B-59EA-4F6F-BDAA-52AC1AD241F2}" destId="{0B155CF6-62E8-4A3F-91D4-72E3DD0C1E3C}" srcOrd="2" destOrd="0" parTransId="{733AEAA3-9683-42E0-80E7-9CCBE0A1051B}" sibTransId="{58DDCE69-04C0-41D2-9EBE-D143864809C3}"/>
    <dgm:cxn modelId="{B3FC3546-63BD-4794-9B5F-2D84721FD817}" type="presOf" srcId="{172C4012-2E6C-4946-A34E-2F02A52D288B}" destId="{245E679E-ACC7-4E0E-810F-B68C42B1E43F}" srcOrd="0" destOrd="2" presId="urn:microsoft.com/office/officeart/2005/8/layout/vList2"/>
    <dgm:cxn modelId="{792B2C47-91E6-4E3B-90B6-1F7EBAC8F81B}" type="presOf" srcId="{8825C690-641B-4AD0-8BB1-B79AE0A7449C}" destId="{245E679E-ACC7-4E0E-810F-B68C42B1E43F}" srcOrd="0" destOrd="3" presId="urn:microsoft.com/office/officeart/2005/8/layout/vList2"/>
    <dgm:cxn modelId="{8201D29B-CB04-409B-A8C8-9B003B5A8411}" type="presOf" srcId="{BEB64F19-E00B-4F70-ABA0-3050B6BF2457}" destId="{B36494B7-86BB-4B7D-9196-7A41264C6E8F}" srcOrd="0" destOrd="0" presId="urn:microsoft.com/office/officeart/2005/8/layout/vList2"/>
    <dgm:cxn modelId="{685AB49D-F473-470F-8FDC-9635C5A0219D}" type="presOf" srcId="{60EFEBF6-7896-4A44-BE11-6D9776A85AD2}" destId="{245E679E-ACC7-4E0E-810F-B68C42B1E43F}" srcOrd="0" destOrd="1" presId="urn:microsoft.com/office/officeart/2005/8/layout/vList2"/>
    <dgm:cxn modelId="{B644D9A2-A9C9-4BE5-8EA7-3D2D9F8B02E8}" srcId="{BEB64F19-E00B-4F70-ABA0-3050B6BF2457}" destId="{172C4012-2E6C-4946-A34E-2F02A52D288B}" srcOrd="2" destOrd="0" parTransId="{2D5106F8-7C97-431A-87B9-4E9D2B086337}" sibTransId="{D8B4FF07-D036-45BC-B25E-7D3BA986FD0D}"/>
    <dgm:cxn modelId="{F67C79B3-02EB-480C-A597-D8BA0FBE919F}" srcId="{D6D3F59B-59EA-4F6F-BDAA-52AC1AD241F2}" destId="{1E79573B-E4AA-4CE1-B6D4-872D61B75124}" srcOrd="1" destOrd="0" parTransId="{A13A4812-B42C-4CB9-8843-9634D94128F9}" sibTransId="{CDEDD634-42DD-4482-8D1C-C2DB024AD774}"/>
    <dgm:cxn modelId="{735EF2CC-4117-4C63-B14D-7A8B3B7CFC6F}" type="presOf" srcId="{D6D3F59B-59EA-4F6F-BDAA-52AC1AD241F2}" destId="{E8BA0031-B39B-4DCB-AD3A-7F56FCE03A32}" srcOrd="0" destOrd="0" presId="urn:microsoft.com/office/officeart/2005/8/layout/vList2"/>
    <dgm:cxn modelId="{BE996CD9-C1D5-47F2-9A61-1DEE1DF283A5}" srcId="{BEB64F19-E00B-4F70-ABA0-3050B6BF2457}" destId="{E3B106C5-C05C-4D39-8989-2260FAAD48B9}" srcOrd="0" destOrd="0" parTransId="{203D1B8A-7834-471B-8A00-9F3AF36B945C}" sibTransId="{563F7473-3D7C-4F2B-86BF-525340FF1D60}"/>
    <dgm:cxn modelId="{C95DEFDF-725F-41E3-A0C2-226695F4465A}" srcId="{BEB64F19-E00B-4F70-ABA0-3050B6BF2457}" destId="{8825C690-641B-4AD0-8BB1-B79AE0A7449C}" srcOrd="3" destOrd="0" parTransId="{79F6C170-861F-43FD-AAF9-17CA60DF076D}" sibTransId="{C96056A1-9082-4130-93F0-32D4DE34839F}"/>
    <dgm:cxn modelId="{456977E5-57D7-4679-A453-D17A74ECED1B}" srcId="{BEB64F19-E00B-4F70-ABA0-3050B6BF2457}" destId="{11E9075E-4BC4-406B-BC2A-FAF145FD0604}" srcOrd="4" destOrd="0" parTransId="{6B981AD1-5F03-453E-B4BD-D09B882A622C}" sibTransId="{6B38DCAA-41BF-467D-B537-059C53FFD2EB}"/>
    <dgm:cxn modelId="{69EB6AFF-8B9E-4F6D-9F18-7C199AF6338A}" type="presOf" srcId="{E3B106C5-C05C-4D39-8989-2260FAAD48B9}" destId="{245E679E-ACC7-4E0E-810F-B68C42B1E43F}" srcOrd="0" destOrd="0" presId="urn:microsoft.com/office/officeart/2005/8/layout/vList2"/>
    <dgm:cxn modelId="{4E49F1EF-201D-489C-B021-C4DCE22BD46D}" type="presParOf" srcId="{E8BA0031-B39B-4DCB-AD3A-7F56FCE03A32}" destId="{F40B82BE-4ED4-4508-957E-91F0F5665D9C}" srcOrd="0" destOrd="0" presId="urn:microsoft.com/office/officeart/2005/8/layout/vList2"/>
    <dgm:cxn modelId="{6029015E-1E04-4E81-A06C-04782058C32B}" type="presParOf" srcId="{E8BA0031-B39B-4DCB-AD3A-7F56FCE03A32}" destId="{3E884073-EA02-401C-AE97-441AF8FF58ED}" srcOrd="1" destOrd="0" presId="urn:microsoft.com/office/officeart/2005/8/layout/vList2"/>
    <dgm:cxn modelId="{75848C41-5846-4AA5-8AA2-0DDDA5291522}" type="presParOf" srcId="{E8BA0031-B39B-4DCB-AD3A-7F56FCE03A32}" destId="{F6A6F769-FADE-4F46-88A8-8E709B00F54B}" srcOrd="2" destOrd="0" presId="urn:microsoft.com/office/officeart/2005/8/layout/vList2"/>
    <dgm:cxn modelId="{26246E6F-A16F-4078-B4CC-C83F13B64741}" type="presParOf" srcId="{E8BA0031-B39B-4DCB-AD3A-7F56FCE03A32}" destId="{08EB04EC-1E43-48BF-903A-DD0CE8D65EBB}" srcOrd="3" destOrd="0" presId="urn:microsoft.com/office/officeart/2005/8/layout/vList2"/>
    <dgm:cxn modelId="{7C8CE01F-A864-4FF5-AF2C-AFAD4F0B711F}" type="presParOf" srcId="{E8BA0031-B39B-4DCB-AD3A-7F56FCE03A32}" destId="{354C68A9-1284-4EE0-850B-F8CE519EFDFB}" srcOrd="4" destOrd="0" presId="urn:microsoft.com/office/officeart/2005/8/layout/vList2"/>
    <dgm:cxn modelId="{9223039C-65C9-44E5-AF08-2698EBCFE000}" type="presParOf" srcId="{E8BA0031-B39B-4DCB-AD3A-7F56FCE03A32}" destId="{D0F97D95-59B7-45D5-A4D8-AD52CE7A2E5F}" srcOrd="5" destOrd="0" presId="urn:microsoft.com/office/officeart/2005/8/layout/vList2"/>
    <dgm:cxn modelId="{247AA6A3-38B0-48E5-97A8-B12E66694202}" type="presParOf" srcId="{E8BA0031-B39B-4DCB-AD3A-7F56FCE03A32}" destId="{B36494B7-86BB-4B7D-9196-7A41264C6E8F}" srcOrd="6" destOrd="0" presId="urn:microsoft.com/office/officeart/2005/8/layout/vList2"/>
    <dgm:cxn modelId="{C0D6FE40-9D92-4E11-AFEE-CED3E3D8A707}" type="presParOf" srcId="{E8BA0031-B39B-4DCB-AD3A-7F56FCE03A32}" destId="{245E679E-ACC7-4E0E-810F-B68C42B1E43F}"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A030D8-46EC-4135-BD73-72E1604A61D0}"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en-US"/>
        </a:p>
      </dgm:t>
    </dgm:pt>
    <dgm:pt modelId="{A5F52E91-A53D-4806-9CB7-828F4C704B70}">
      <dgm:prSet custT="1"/>
      <dgm:spPr/>
      <dgm:t>
        <a:bodyPr/>
        <a:lstStyle/>
        <a:p>
          <a:r>
            <a:rPr lang="en-US" sz="1800" dirty="0"/>
            <a:t>True or False - Every file in SharePoint and OneDrive is encrypted in transit?</a:t>
          </a:r>
          <a:endParaRPr lang="nb-NO" sz="1800" dirty="0"/>
        </a:p>
      </dgm:t>
    </dgm:pt>
    <dgm:pt modelId="{B6D8949E-A5ED-4D8D-B46D-731CC3B5C485}" type="parTrans" cxnId="{65002DEC-E95B-475D-9B13-DFBF58C77EEC}">
      <dgm:prSet/>
      <dgm:spPr/>
      <dgm:t>
        <a:bodyPr/>
        <a:lstStyle/>
        <a:p>
          <a:endParaRPr lang="en-US" sz="1800"/>
        </a:p>
      </dgm:t>
    </dgm:pt>
    <dgm:pt modelId="{BB9B01DF-DB24-4F9B-AFC2-3F3A77588F43}" type="sibTrans" cxnId="{65002DEC-E95B-475D-9B13-DFBF58C77EEC}">
      <dgm:prSet/>
      <dgm:spPr/>
      <dgm:t>
        <a:bodyPr/>
        <a:lstStyle/>
        <a:p>
          <a:endParaRPr lang="en-US" sz="1800"/>
        </a:p>
      </dgm:t>
    </dgm:pt>
    <dgm:pt modelId="{BE7BDD8D-8488-4EE9-A33E-ADA602FEA896}">
      <dgm:prSet custT="1"/>
      <dgm:spPr/>
      <dgm:t>
        <a:bodyPr/>
        <a:lstStyle/>
        <a:p>
          <a:r>
            <a:rPr lang="nb-NO" sz="1800" dirty="0"/>
            <a:t>What are the default SharePoint permissions groups in Communication sites?</a:t>
          </a:r>
        </a:p>
      </dgm:t>
    </dgm:pt>
    <dgm:pt modelId="{F338CCBA-65F7-4B29-B9C2-2B50B0100234}" type="parTrans" cxnId="{57B11C75-BAAE-476B-A377-A5F8BA8B4B46}">
      <dgm:prSet/>
      <dgm:spPr/>
      <dgm:t>
        <a:bodyPr/>
        <a:lstStyle/>
        <a:p>
          <a:endParaRPr lang="en-US" sz="1800"/>
        </a:p>
      </dgm:t>
    </dgm:pt>
    <dgm:pt modelId="{9CAC499A-260A-437C-BCE9-9E97978EFBFD}" type="sibTrans" cxnId="{57B11C75-BAAE-476B-A377-A5F8BA8B4B46}">
      <dgm:prSet/>
      <dgm:spPr/>
      <dgm:t>
        <a:bodyPr/>
        <a:lstStyle/>
        <a:p>
          <a:endParaRPr lang="en-US" sz="1800"/>
        </a:p>
      </dgm:t>
    </dgm:pt>
    <dgm:pt modelId="{5F4059EC-9CC0-484C-82B9-A7FFE4820633}">
      <dgm:prSet custT="1"/>
      <dgm:spPr/>
      <dgm:t>
        <a:bodyPr/>
        <a:lstStyle/>
        <a:p>
          <a:r>
            <a:rPr lang="en-US" sz="1800" dirty="0"/>
            <a:t>True or False: The Limited Access permission level can be manually assigned to users and groups in a SharePoint site</a:t>
          </a:r>
          <a:endParaRPr lang="nb-NO" sz="1800" dirty="0"/>
        </a:p>
      </dgm:t>
    </dgm:pt>
    <dgm:pt modelId="{36ADC24B-7A31-4EE2-9079-DB5D7BD17853}" type="parTrans" cxnId="{95D4FCF3-F7C9-482F-BD8A-5423EB219694}">
      <dgm:prSet/>
      <dgm:spPr/>
      <dgm:t>
        <a:bodyPr/>
        <a:lstStyle/>
        <a:p>
          <a:endParaRPr lang="en-US" sz="1800"/>
        </a:p>
      </dgm:t>
    </dgm:pt>
    <dgm:pt modelId="{92140614-F032-4EED-B1AC-F16E8513C8C8}" type="sibTrans" cxnId="{95D4FCF3-F7C9-482F-BD8A-5423EB219694}">
      <dgm:prSet/>
      <dgm:spPr/>
      <dgm:t>
        <a:bodyPr/>
        <a:lstStyle/>
        <a:p>
          <a:endParaRPr lang="en-US" sz="1800"/>
        </a:p>
      </dgm:t>
    </dgm:pt>
    <dgm:pt modelId="{CF54C62C-1A08-4116-82CB-C955621B5951}">
      <dgm:prSet custT="1"/>
      <dgm:spPr/>
      <dgm:t>
        <a:bodyPr/>
        <a:lstStyle/>
        <a:p>
          <a:r>
            <a:rPr lang="en-US" sz="1800" dirty="0"/>
            <a:t>True - Files in SharePoint and OneDrive are encrypted in transit using SSL/TLS connections. All SSL connections are established using 2048-bit keys.</a:t>
          </a:r>
          <a:endParaRPr lang="nb-NO" sz="1800" dirty="0"/>
        </a:p>
      </dgm:t>
    </dgm:pt>
    <dgm:pt modelId="{D80B94D1-4837-4EE5-8AB8-C03EEE3514E7}" type="parTrans" cxnId="{0D56AB76-4777-4D42-9BB4-A6F44F705EFF}">
      <dgm:prSet/>
      <dgm:spPr/>
      <dgm:t>
        <a:bodyPr/>
        <a:lstStyle/>
        <a:p>
          <a:endParaRPr lang="en-US" sz="1800"/>
        </a:p>
      </dgm:t>
    </dgm:pt>
    <dgm:pt modelId="{E0959C38-8A12-431D-A421-C6C639EF2E57}" type="sibTrans" cxnId="{0D56AB76-4777-4D42-9BB4-A6F44F705EFF}">
      <dgm:prSet/>
      <dgm:spPr/>
      <dgm:t>
        <a:bodyPr/>
        <a:lstStyle/>
        <a:p>
          <a:endParaRPr lang="en-US" sz="1800"/>
        </a:p>
      </dgm:t>
    </dgm:pt>
    <dgm:pt modelId="{4AD151BA-1519-4184-B4FA-5A9959FD1218}">
      <dgm:prSet custT="1"/>
      <dgm:spPr/>
      <dgm:t>
        <a:bodyPr/>
        <a:lstStyle/>
        <a:p>
          <a:r>
            <a:rPr lang="en-US" sz="1800" dirty="0"/>
            <a:t>Owners, Members, Visitors</a:t>
          </a:r>
          <a:endParaRPr lang="nb-NO" sz="1800" dirty="0"/>
        </a:p>
      </dgm:t>
    </dgm:pt>
    <dgm:pt modelId="{143FA7A9-B7F9-4501-B8A1-50F58494413D}" type="parTrans" cxnId="{22BD36C5-FAA6-448C-B8CC-A743A34FC320}">
      <dgm:prSet/>
      <dgm:spPr/>
      <dgm:t>
        <a:bodyPr/>
        <a:lstStyle/>
        <a:p>
          <a:endParaRPr lang="en-US" sz="1800"/>
        </a:p>
      </dgm:t>
    </dgm:pt>
    <dgm:pt modelId="{D0A1A0E6-6433-43E0-8806-89AFE665510D}" type="sibTrans" cxnId="{22BD36C5-FAA6-448C-B8CC-A743A34FC320}">
      <dgm:prSet/>
      <dgm:spPr/>
      <dgm:t>
        <a:bodyPr/>
        <a:lstStyle/>
        <a:p>
          <a:endParaRPr lang="en-US" sz="1800"/>
        </a:p>
      </dgm:t>
    </dgm:pt>
    <dgm:pt modelId="{AF7F49A1-2112-4F0E-A724-41AE60037B81}">
      <dgm:prSet custT="1"/>
      <dgm:spPr/>
      <dgm:t>
        <a:bodyPr/>
        <a:lstStyle/>
        <a:p>
          <a:r>
            <a:rPr lang="nb-NO" sz="1800" dirty="0"/>
            <a:t>False - </a:t>
          </a:r>
          <a:r>
            <a:rPr lang="en-US" sz="1800" u="none" strike="noStrike" dirty="0">
              <a:effectLst/>
            </a:rPr>
            <a:t>This permission level is automatically assigned by SharePoint when you provide access to one specific item. You cannot assign Limited Access permissions directly to a user or group yourself</a:t>
          </a:r>
          <a:endParaRPr lang="nb-NO" sz="1800" u="none" dirty="0"/>
        </a:p>
      </dgm:t>
    </dgm:pt>
    <dgm:pt modelId="{D46360A5-9858-49B8-9208-89BE8321118F}" type="parTrans" cxnId="{5EA34E8E-F14F-427D-9DB3-E6F1F84E0DF7}">
      <dgm:prSet/>
      <dgm:spPr/>
      <dgm:t>
        <a:bodyPr/>
        <a:lstStyle/>
        <a:p>
          <a:endParaRPr lang="en-US" sz="1800"/>
        </a:p>
      </dgm:t>
    </dgm:pt>
    <dgm:pt modelId="{CD41C273-862F-4322-8E23-C455B1D01A6E}" type="sibTrans" cxnId="{5EA34E8E-F14F-427D-9DB3-E6F1F84E0DF7}">
      <dgm:prSet/>
      <dgm:spPr/>
      <dgm:t>
        <a:bodyPr/>
        <a:lstStyle/>
        <a:p>
          <a:endParaRPr lang="en-US" sz="1800"/>
        </a:p>
      </dgm:t>
    </dgm:pt>
    <dgm:pt modelId="{9A34868A-CA7D-4780-8D08-B3338F6A7393}" type="pres">
      <dgm:prSet presAssocID="{A5A030D8-46EC-4135-BD73-72E1604A61D0}" presName="linear" presStyleCnt="0">
        <dgm:presLayoutVars>
          <dgm:dir/>
          <dgm:animLvl val="lvl"/>
          <dgm:resizeHandles val="exact"/>
        </dgm:presLayoutVars>
      </dgm:prSet>
      <dgm:spPr/>
    </dgm:pt>
    <dgm:pt modelId="{A62D42BA-64A9-4E35-B019-1799D4E15A06}" type="pres">
      <dgm:prSet presAssocID="{A5F52E91-A53D-4806-9CB7-828F4C704B70}" presName="parentLin" presStyleCnt="0"/>
      <dgm:spPr/>
    </dgm:pt>
    <dgm:pt modelId="{31E78216-A2EB-4D09-B357-7502AC46EA6F}" type="pres">
      <dgm:prSet presAssocID="{A5F52E91-A53D-4806-9CB7-828F4C704B70}" presName="parentLeftMargin" presStyleLbl="node1" presStyleIdx="0" presStyleCnt="3"/>
      <dgm:spPr/>
    </dgm:pt>
    <dgm:pt modelId="{ADB983CD-EF20-471C-964F-B520DCF4D3FE}" type="pres">
      <dgm:prSet presAssocID="{A5F52E91-A53D-4806-9CB7-828F4C704B70}" presName="parentText" presStyleLbl="node1" presStyleIdx="0" presStyleCnt="3">
        <dgm:presLayoutVars>
          <dgm:chMax val="0"/>
          <dgm:bulletEnabled val="1"/>
        </dgm:presLayoutVars>
      </dgm:prSet>
      <dgm:spPr/>
    </dgm:pt>
    <dgm:pt modelId="{434245A9-C244-42E9-B36E-0C735648EEE4}" type="pres">
      <dgm:prSet presAssocID="{A5F52E91-A53D-4806-9CB7-828F4C704B70}" presName="negativeSpace" presStyleCnt="0"/>
      <dgm:spPr/>
    </dgm:pt>
    <dgm:pt modelId="{67B7BF28-9EB4-4EAF-A69D-58B0FE84BB9E}" type="pres">
      <dgm:prSet presAssocID="{A5F52E91-A53D-4806-9CB7-828F4C704B70}" presName="childText" presStyleLbl="conFgAcc1" presStyleIdx="0" presStyleCnt="3">
        <dgm:presLayoutVars>
          <dgm:bulletEnabled val="1"/>
        </dgm:presLayoutVars>
      </dgm:prSet>
      <dgm:spPr/>
    </dgm:pt>
    <dgm:pt modelId="{3A0A4FC6-EFB0-40F5-A572-70BE64E68F5F}" type="pres">
      <dgm:prSet presAssocID="{BB9B01DF-DB24-4F9B-AFC2-3F3A77588F43}" presName="spaceBetweenRectangles" presStyleCnt="0"/>
      <dgm:spPr/>
    </dgm:pt>
    <dgm:pt modelId="{5ACB67E7-E808-4D67-BD1D-52ADE51B3049}" type="pres">
      <dgm:prSet presAssocID="{BE7BDD8D-8488-4EE9-A33E-ADA602FEA896}" presName="parentLin" presStyleCnt="0"/>
      <dgm:spPr/>
    </dgm:pt>
    <dgm:pt modelId="{8ABA7AE4-251C-45EA-AF3F-073F26E328A6}" type="pres">
      <dgm:prSet presAssocID="{BE7BDD8D-8488-4EE9-A33E-ADA602FEA896}" presName="parentLeftMargin" presStyleLbl="node1" presStyleIdx="0" presStyleCnt="3"/>
      <dgm:spPr/>
    </dgm:pt>
    <dgm:pt modelId="{FB9B9A09-DE7B-42EC-B9DE-EC481931C524}" type="pres">
      <dgm:prSet presAssocID="{BE7BDD8D-8488-4EE9-A33E-ADA602FEA896}" presName="parentText" presStyleLbl="node1" presStyleIdx="1" presStyleCnt="3">
        <dgm:presLayoutVars>
          <dgm:chMax val="0"/>
          <dgm:bulletEnabled val="1"/>
        </dgm:presLayoutVars>
      </dgm:prSet>
      <dgm:spPr/>
    </dgm:pt>
    <dgm:pt modelId="{91EBD08B-8FA2-4DDF-9580-D50AC9A00CBD}" type="pres">
      <dgm:prSet presAssocID="{BE7BDD8D-8488-4EE9-A33E-ADA602FEA896}" presName="negativeSpace" presStyleCnt="0"/>
      <dgm:spPr/>
    </dgm:pt>
    <dgm:pt modelId="{FB3F1349-3785-4E6E-9708-EBE55C1DC01C}" type="pres">
      <dgm:prSet presAssocID="{BE7BDD8D-8488-4EE9-A33E-ADA602FEA896}" presName="childText" presStyleLbl="conFgAcc1" presStyleIdx="1" presStyleCnt="3">
        <dgm:presLayoutVars>
          <dgm:bulletEnabled val="1"/>
        </dgm:presLayoutVars>
      </dgm:prSet>
      <dgm:spPr/>
    </dgm:pt>
    <dgm:pt modelId="{4B21291A-357E-4091-92C4-AA0FFC77EE04}" type="pres">
      <dgm:prSet presAssocID="{9CAC499A-260A-437C-BCE9-9E97978EFBFD}" presName="spaceBetweenRectangles" presStyleCnt="0"/>
      <dgm:spPr/>
    </dgm:pt>
    <dgm:pt modelId="{E5B95C66-653B-4DF9-87FF-4618A2D6610B}" type="pres">
      <dgm:prSet presAssocID="{5F4059EC-9CC0-484C-82B9-A7FFE4820633}" presName="parentLin" presStyleCnt="0"/>
      <dgm:spPr/>
    </dgm:pt>
    <dgm:pt modelId="{D1AF9E84-1B97-4420-8C04-A735BF749917}" type="pres">
      <dgm:prSet presAssocID="{5F4059EC-9CC0-484C-82B9-A7FFE4820633}" presName="parentLeftMargin" presStyleLbl="node1" presStyleIdx="1" presStyleCnt="3"/>
      <dgm:spPr/>
    </dgm:pt>
    <dgm:pt modelId="{BD4E8ECE-7125-4BA4-A023-9F900BC521BD}" type="pres">
      <dgm:prSet presAssocID="{5F4059EC-9CC0-484C-82B9-A7FFE4820633}" presName="parentText" presStyleLbl="node1" presStyleIdx="2" presStyleCnt="3">
        <dgm:presLayoutVars>
          <dgm:chMax val="0"/>
          <dgm:bulletEnabled val="1"/>
        </dgm:presLayoutVars>
      </dgm:prSet>
      <dgm:spPr/>
    </dgm:pt>
    <dgm:pt modelId="{6D79D087-B161-4961-88C4-E7937EBB1D93}" type="pres">
      <dgm:prSet presAssocID="{5F4059EC-9CC0-484C-82B9-A7FFE4820633}" presName="negativeSpace" presStyleCnt="0"/>
      <dgm:spPr/>
    </dgm:pt>
    <dgm:pt modelId="{19D83D99-684B-4D85-A42D-E1927F006482}" type="pres">
      <dgm:prSet presAssocID="{5F4059EC-9CC0-484C-82B9-A7FFE4820633}" presName="childText" presStyleLbl="conFgAcc1" presStyleIdx="2" presStyleCnt="3">
        <dgm:presLayoutVars>
          <dgm:bulletEnabled val="1"/>
        </dgm:presLayoutVars>
      </dgm:prSet>
      <dgm:spPr/>
    </dgm:pt>
  </dgm:ptLst>
  <dgm:cxnLst>
    <dgm:cxn modelId="{9E8AEE01-6EAB-4C5E-8204-FA6087A283D4}" type="presOf" srcId="{A5A030D8-46EC-4135-BD73-72E1604A61D0}" destId="{9A34868A-CA7D-4780-8D08-B3338F6A7393}" srcOrd="0" destOrd="0" presId="urn:microsoft.com/office/officeart/2005/8/layout/list1"/>
    <dgm:cxn modelId="{C0F47309-3B76-4CAC-B45D-B76790A4D12C}" type="presOf" srcId="{5F4059EC-9CC0-484C-82B9-A7FFE4820633}" destId="{D1AF9E84-1B97-4420-8C04-A735BF749917}" srcOrd="0" destOrd="0" presId="urn:microsoft.com/office/officeart/2005/8/layout/list1"/>
    <dgm:cxn modelId="{149FE31E-C54F-4EF3-B59E-BD72970D3188}" type="presOf" srcId="{CF54C62C-1A08-4116-82CB-C955621B5951}" destId="{67B7BF28-9EB4-4EAF-A69D-58B0FE84BB9E}" srcOrd="0" destOrd="0" presId="urn:microsoft.com/office/officeart/2005/8/layout/list1"/>
    <dgm:cxn modelId="{5AD3FD2D-9BB4-43BB-AFF8-6E57AB78DD97}" type="presOf" srcId="{A5F52E91-A53D-4806-9CB7-828F4C704B70}" destId="{ADB983CD-EF20-471C-964F-B520DCF4D3FE}" srcOrd="1" destOrd="0" presId="urn:microsoft.com/office/officeart/2005/8/layout/list1"/>
    <dgm:cxn modelId="{9DDFA761-A566-4E6E-A031-C9B54BFCE16A}" type="presOf" srcId="{BE7BDD8D-8488-4EE9-A33E-ADA602FEA896}" destId="{FB9B9A09-DE7B-42EC-B9DE-EC481931C524}" srcOrd="1" destOrd="0" presId="urn:microsoft.com/office/officeart/2005/8/layout/list1"/>
    <dgm:cxn modelId="{AEBC4767-C915-4B9F-8869-722BE836A4A2}" type="presOf" srcId="{4AD151BA-1519-4184-B4FA-5A9959FD1218}" destId="{FB3F1349-3785-4E6E-9708-EBE55C1DC01C}" srcOrd="0" destOrd="0" presId="urn:microsoft.com/office/officeart/2005/8/layout/list1"/>
    <dgm:cxn modelId="{7F0E7149-E20D-4D0B-A158-6C7CCF67463E}" type="presOf" srcId="{BE7BDD8D-8488-4EE9-A33E-ADA602FEA896}" destId="{8ABA7AE4-251C-45EA-AF3F-073F26E328A6}" srcOrd="0" destOrd="0" presId="urn:microsoft.com/office/officeart/2005/8/layout/list1"/>
    <dgm:cxn modelId="{25D12A70-1224-41B9-A943-5F90B9F180AA}" type="presOf" srcId="{AF7F49A1-2112-4F0E-A724-41AE60037B81}" destId="{19D83D99-684B-4D85-A42D-E1927F006482}" srcOrd="0" destOrd="0" presId="urn:microsoft.com/office/officeart/2005/8/layout/list1"/>
    <dgm:cxn modelId="{57B11C75-BAAE-476B-A377-A5F8BA8B4B46}" srcId="{A5A030D8-46EC-4135-BD73-72E1604A61D0}" destId="{BE7BDD8D-8488-4EE9-A33E-ADA602FEA896}" srcOrd="1" destOrd="0" parTransId="{F338CCBA-65F7-4B29-B9C2-2B50B0100234}" sibTransId="{9CAC499A-260A-437C-BCE9-9E97978EFBFD}"/>
    <dgm:cxn modelId="{0D56AB76-4777-4D42-9BB4-A6F44F705EFF}" srcId="{A5F52E91-A53D-4806-9CB7-828F4C704B70}" destId="{CF54C62C-1A08-4116-82CB-C955621B5951}" srcOrd="0" destOrd="0" parTransId="{D80B94D1-4837-4EE5-8AB8-C03EEE3514E7}" sibTransId="{E0959C38-8A12-431D-A421-C6C639EF2E57}"/>
    <dgm:cxn modelId="{5EA34E8E-F14F-427D-9DB3-E6F1F84E0DF7}" srcId="{5F4059EC-9CC0-484C-82B9-A7FFE4820633}" destId="{AF7F49A1-2112-4F0E-A724-41AE60037B81}" srcOrd="0" destOrd="0" parTransId="{D46360A5-9858-49B8-9208-89BE8321118F}" sibTransId="{CD41C273-862F-4322-8E23-C455B1D01A6E}"/>
    <dgm:cxn modelId="{43168CC3-CA14-4974-978C-8A0C8D2E777C}" type="presOf" srcId="{A5F52E91-A53D-4806-9CB7-828F4C704B70}" destId="{31E78216-A2EB-4D09-B357-7502AC46EA6F}" srcOrd="0" destOrd="0" presId="urn:microsoft.com/office/officeart/2005/8/layout/list1"/>
    <dgm:cxn modelId="{22BD36C5-FAA6-448C-B8CC-A743A34FC320}" srcId="{BE7BDD8D-8488-4EE9-A33E-ADA602FEA896}" destId="{4AD151BA-1519-4184-B4FA-5A9959FD1218}" srcOrd="0" destOrd="0" parTransId="{143FA7A9-B7F9-4501-B8A1-50F58494413D}" sibTransId="{D0A1A0E6-6433-43E0-8806-89AFE665510D}"/>
    <dgm:cxn modelId="{F7B2C8E9-3FB9-4213-B6E4-8506B8590BA1}" type="presOf" srcId="{5F4059EC-9CC0-484C-82B9-A7FFE4820633}" destId="{BD4E8ECE-7125-4BA4-A023-9F900BC521BD}" srcOrd="1" destOrd="0" presId="urn:microsoft.com/office/officeart/2005/8/layout/list1"/>
    <dgm:cxn modelId="{65002DEC-E95B-475D-9B13-DFBF58C77EEC}" srcId="{A5A030D8-46EC-4135-BD73-72E1604A61D0}" destId="{A5F52E91-A53D-4806-9CB7-828F4C704B70}" srcOrd="0" destOrd="0" parTransId="{B6D8949E-A5ED-4D8D-B46D-731CC3B5C485}" sibTransId="{BB9B01DF-DB24-4F9B-AFC2-3F3A77588F43}"/>
    <dgm:cxn modelId="{95D4FCF3-F7C9-482F-BD8A-5423EB219694}" srcId="{A5A030D8-46EC-4135-BD73-72E1604A61D0}" destId="{5F4059EC-9CC0-484C-82B9-A7FFE4820633}" srcOrd="2" destOrd="0" parTransId="{36ADC24B-7A31-4EE2-9079-DB5D7BD17853}" sibTransId="{92140614-F032-4EED-B1AC-F16E8513C8C8}"/>
    <dgm:cxn modelId="{A85FDC71-5CD8-448B-9A60-B0C1C3D4B7C8}" type="presParOf" srcId="{9A34868A-CA7D-4780-8D08-B3338F6A7393}" destId="{A62D42BA-64A9-4E35-B019-1799D4E15A06}" srcOrd="0" destOrd="0" presId="urn:microsoft.com/office/officeart/2005/8/layout/list1"/>
    <dgm:cxn modelId="{2C95D462-FA61-416E-A40B-D71E25E4EF2D}" type="presParOf" srcId="{A62D42BA-64A9-4E35-B019-1799D4E15A06}" destId="{31E78216-A2EB-4D09-B357-7502AC46EA6F}" srcOrd="0" destOrd="0" presId="urn:microsoft.com/office/officeart/2005/8/layout/list1"/>
    <dgm:cxn modelId="{38130C29-D9E4-4738-9678-C800EBC621B4}" type="presParOf" srcId="{A62D42BA-64A9-4E35-B019-1799D4E15A06}" destId="{ADB983CD-EF20-471C-964F-B520DCF4D3FE}" srcOrd="1" destOrd="0" presId="urn:microsoft.com/office/officeart/2005/8/layout/list1"/>
    <dgm:cxn modelId="{AF13A4C0-953A-4B73-AF7E-E62E8E835173}" type="presParOf" srcId="{9A34868A-CA7D-4780-8D08-B3338F6A7393}" destId="{434245A9-C244-42E9-B36E-0C735648EEE4}" srcOrd="1" destOrd="0" presId="urn:microsoft.com/office/officeart/2005/8/layout/list1"/>
    <dgm:cxn modelId="{18C0EA21-2494-428D-9539-ADBE81600DCA}" type="presParOf" srcId="{9A34868A-CA7D-4780-8D08-B3338F6A7393}" destId="{67B7BF28-9EB4-4EAF-A69D-58B0FE84BB9E}" srcOrd="2" destOrd="0" presId="urn:microsoft.com/office/officeart/2005/8/layout/list1"/>
    <dgm:cxn modelId="{990DA2FB-B026-40A6-9F21-1464DDF076BF}" type="presParOf" srcId="{9A34868A-CA7D-4780-8D08-B3338F6A7393}" destId="{3A0A4FC6-EFB0-40F5-A572-70BE64E68F5F}" srcOrd="3" destOrd="0" presId="urn:microsoft.com/office/officeart/2005/8/layout/list1"/>
    <dgm:cxn modelId="{37AFE68D-28F7-48B7-AEE4-ADB681C1F5FC}" type="presParOf" srcId="{9A34868A-CA7D-4780-8D08-B3338F6A7393}" destId="{5ACB67E7-E808-4D67-BD1D-52ADE51B3049}" srcOrd="4" destOrd="0" presId="urn:microsoft.com/office/officeart/2005/8/layout/list1"/>
    <dgm:cxn modelId="{61F50C99-199D-4ED7-B63E-3CDD6B047165}" type="presParOf" srcId="{5ACB67E7-E808-4D67-BD1D-52ADE51B3049}" destId="{8ABA7AE4-251C-45EA-AF3F-073F26E328A6}" srcOrd="0" destOrd="0" presId="urn:microsoft.com/office/officeart/2005/8/layout/list1"/>
    <dgm:cxn modelId="{44341D46-CE01-4118-AE98-83B7B578C1E0}" type="presParOf" srcId="{5ACB67E7-E808-4D67-BD1D-52ADE51B3049}" destId="{FB9B9A09-DE7B-42EC-B9DE-EC481931C524}" srcOrd="1" destOrd="0" presId="urn:microsoft.com/office/officeart/2005/8/layout/list1"/>
    <dgm:cxn modelId="{2E4FC1E1-2F65-47DF-84A0-F9AA5AAACB2E}" type="presParOf" srcId="{9A34868A-CA7D-4780-8D08-B3338F6A7393}" destId="{91EBD08B-8FA2-4DDF-9580-D50AC9A00CBD}" srcOrd="5" destOrd="0" presId="urn:microsoft.com/office/officeart/2005/8/layout/list1"/>
    <dgm:cxn modelId="{D277A6E4-DC4E-4BEF-84F9-6E83A67CB77F}" type="presParOf" srcId="{9A34868A-CA7D-4780-8D08-B3338F6A7393}" destId="{FB3F1349-3785-4E6E-9708-EBE55C1DC01C}" srcOrd="6" destOrd="0" presId="urn:microsoft.com/office/officeart/2005/8/layout/list1"/>
    <dgm:cxn modelId="{C9E55388-BF23-4B98-AE5D-DCE213E2EA99}" type="presParOf" srcId="{9A34868A-CA7D-4780-8D08-B3338F6A7393}" destId="{4B21291A-357E-4091-92C4-AA0FFC77EE04}" srcOrd="7" destOrd="0" presId="urn:microsoft.com/office/officeart/2005/8/layout/list1"/>
    <dgm:cxn modelId="{73EC8C54-2A87-426B-81C8-8CC02B5149F9}" type="presParOf" srcId="{9A34868A-CA7D-4780-8D08-B3338F6A7393}" destId="{E5B95C66-653B-4DF9-87FF-4618A2D6610B}" srcOrd="8" destOrd="0" presId="urn:microsoft.com/office/officeart/2005/8/layout/list1"/>
    <dgm:cxn modelId="{B7EC7035-AA53-4238-B687-0469CBE83905}" type="presParOf" srcId="{E5B95C66-653B-4DF9-87FF-4618A2D6610B}" destId="{D1AF9E84-1B97-4420-8C04-A735BF749917}" srcOrd="0" destOrd="0" presId="urn:microsoft.com/office/officeart/2005/8/layout/list1"/>
    <dgm:cxn modelId="{129DE9C8-9E3D-4BFD-9AA6-E46A4898A600}" type="presParOf" srcId="{E5B95C66-653B-4DF9-87FF-4618A2D6610B}" destId="{BD4E8ECE-7125-4BA4-A023-9F900BC521BD}" srcOrd="1" destOrd="0" presId="urn:microsoft.com/office/officeart/2005/8/layout/list1"/>
    <dgm:cxn modelId="{5B98C601-A328-424C-8E4F-6C60C0266018}" type="presParOf" srcId="{9A34868A-CA7D-4780-8D08-B3338F6A7393}" destId="{6D79D087-B161-4961-88C4-E7937EBB1D93}" srcOrd="9" destOrd="0" presId="urn:microsoft.com/office/officeart/2005/8/layout/list1"/>
    <dgm:cxn modelId="{99758660-159D-461A-B23E-622EC665CB7B}" type="presParOf" srcId="{9A34868A-CA7D-4780-8D08-B3338F6A7393}" destId="{19D83D99-684B-4D85-A42D-E1927F006482}"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0B82BE-4ED4-4508-957E-91F0F5665D9C}">
      <dsp:nvSpPr>
        <dsp:cNvPr id="0" name=""/>
        <dsp:cNvSpPr/>
      </dsp:nvSpPr>
      <dsp:spPr>
        <a:xfrm>
          <a:off x="0" y="9795"/>
          <a:ext cx="10880726" cy="77921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By default, all files stored in Microsoft 365 are encrypted with the strongest encryption and detection technologies available. </a:t>
          </a:r>
        </a:p>
      </dsp:txBody>
      <dsp:txXfrm>
        <a:off x="38038" y="47833"/>
        <a:ext cx="10804650" cy="703143"/>
      </dsp:txXfrm>
    </dsp:sp>
    <dsp:sp modelId="{F6A6F769-FADE-4F46-88A8-8E709B00F54B}">
      <dsp:nvSpPr>
        <dsp:cNvPr id="0" name=""/>
        <dsp:cNvSpPr/>
      </dsp:nvSpPr>
      <dsp:spPr>
        <a:xfrm>
          <a:off x="0" y="840855"/>
          <a:ext cx="10880726" cy="77921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 transit every file in SharePoint and OneDrive is encrypted uses SSL/TLS connections. </a:t>
          </a:r>
        </a:p>
      </dsp:txBody>
      <dsp:txXfrm>
        <a:off x="38038" y="878893"/>
        <a:ext cx="10804650" cy="703143"/>
      </dsp:txXfrm>
    </dsp:sp>
    <dsp:sp modelId="{354C68A9-1284-4EE0-850B-F8CE519EFDFB}">
      <dsp:nvSpPr>
        <dsp:cNvPr id="0" name=""/>
        <dsp:cNvSpPr/>
      </dsp:nvSpPr>
      <dsp:spPr>
        <a:xfrm>
          <a:off x="0" y="1671914"/>
          <a:ext cx="10880726" cy="77921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All SSL connections are established using 2048-bit keys.</a:t>
          </a:r>
        </a:p>
      </dsp:txBody>
      <dsp:txXfrm>
        <a:off x="38038" y="1709952"/>
        <a:ext cx="10804650" cy="703143"/>
      </dsp:txXfrm>
    </dsp:sp>
    <dsp:sp modelId="{B36494B7-86BB-4B7D-9196-7A41264C6E8F}">
      <dsp:nvSpPr>
        <dsp:cNvPr id="0" name=""/>
        <dsp:cNvSpPr/>
      </dsp:nvSpPr>
      <dsp:spPr>
        <a:xfrm>
          <a:off x="0" y="2502974"/>
          <a:ext cx="10880726" cy="77921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Once the file reaches the Microsoft datacenter</a:t>
          </a:r>
        </a:p>
      </dsp:txBody>
      <dsp:txXfrm>
        <a:off x="38038" y="2541012"/>
        <a:ext cx="10804650" cy="703143"/>
      </dsp:txXfrm>
    </dsp:sp>
    <dsp:sp modelId="{245E679E-ACC7-4E0E-810F-B68C42B1E43F}">
      <dsp:nvSpPr>
        <dsp:cNvPr id="0" name=""/>
        <dsp:cNvSpPr/>
      </dsp:nvSpPr>
      <dsp:spPr>
        <a:xfrm>
          <a:off x="0" y="3282194"/>
          <a:ext cx="10880726" cy="1527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2860" rIns="128016" bIns="22860" numCol="1" spcCol="1270" anchor="t" anchorCtr="0">
          <a:noAutofit/>
        </a:bodyPr>
        <a:lstStyle/>
        <a:p>
          <a:pPr marL="114300" lvl="1" indent="-114300" algn="l" defTabSz="622300">
            <a:lnSpc>
              <a:spcPct val="90000"/>
            </a:lnSpc>
            <a:spcBef>
              <a:spcPct val="0"/>
            </a:spcBef>
            <a:spcAft>
              <a:spcPct val="20000"/>
            </a:spcAft>
            <a:buFont typeface="Arial" panose="020B0604020202020204" pitchFamily="34" charset="0"/>
            <a:buChar char="•"/>
          </a:pPr>
          <a:r>
            <a:rPr lang="en-US" sz="1400" kern="1200" dirty="0"/>
            <a:t>Data is always encrypted at rest with BitLocker and Distributed Key Manager (DKM)</a:t>
          </a:r>
        </a:p>
        <a:p>
          <a:pPr marL="114300" lvl="1" indent="-114300" algn="l" defTabSz="622300">
            <a:lnSpc>
              <a:spcPct val="90000"/>
            </a:lnSpc>
            <a:spcBef>
              <a:spcPct val="0"/>
            </a:spcBef>
            <a:spcAft>
              <a:spcPct val="20000"/>
            </a:spcAft>
            <a:buFont typeface="Arial" panose="020B0604020202020204" pitchFamily="34" charset="0"/>
            <a:buChar char="•"/>
          </a:pPr>
          <a:r>
            <a:rPr lang="en-US" sz="1400" kern="1200" dirty="0"/>
            <a:t>Per-file encryption goes even further by including a unique encryption key for each file</a:t>
          </a:r>
        </a:p>
        <a:p>
          <a:pPr marL="114300" lvl="1" indent="-114300" algn="l" defTabSz="622300">
            <a:lnSpc>
              <a:spcPct val="90000"/>
            </a:lnSpc>
            <a:spcBef>
              <a:spcPct val="0"/>
            </a:spcBef>
            <a:spcAft>
              <a:spcPct val="20000"/>
            </a:spcAft>
            <a:buFont typeface="Arial" panose="020B0604020202020204" pitchFamily="34" charset="0"/>
            <a:buChar char="•"/>
          </a:pPr>
          <a:r>
            <a:rPr lang="en-US" sz="1400" kern="1200" dirty="0"/>
            <a:t>Further, every update to every file is encrypted using its own encryption key. </a:t>
          </a:r>
        </a:p>
        <a:p>
          <a:pPr marL="114300" lvl="1" indent="-114300" algn="l" defTabSz="622300">
            <a:lnSpc>
              <a:spcPct val="90000"/>
            </a:lnSpc>
            <a:spcBef>
              <a:spcPct val="0"/>
            </a:spcBef>
            <a:spcAft>
              <a:spcPct val="20000"/>
            </a:spcAft>
            <a:buFont typeface="Arial" panose="020B0604020202020204" pitchFamily="34" charset="0"/>
            <a:buChar char="•"/>
          </a:pPr>
          <a:r>
            <a:rPr lang="en-US" sz="1400" kern="1200" dirty="0"/>
            <a:t>Before they’re stored, the keys to the encrypted files are themselves encrypted and stored in a physically separate location.</a:t>
          </a:r>
        </a:p>
        <a:p>
          <a:pPr marL="114300" lvl="1" indent="-114300" algn="l" defTabSz="622300">
            <a:lnSpc>
              <a:spcPct val="90000"/>
            </a:lnSpc>
            <a:spcBef>
              <a:spcPct val="0"/>
            </a:spcBef>
            <a:spcAft>
              <a:spcPct val="20000"/>
            </a:spcAft>
            <a:buFont typeface="Arial" panose="020B0604020202020204" pitchFamily="34" charset="0"/>
            <a:buChar char="•"/>
          </a:pPr>
          <a:r>
            <a:rPr lang="en-US" sz="1400" kern="1200" dirty="0"/>
            <a:t>Every step of this encryption uses Advanced Encryption Standard (AES) with 256-bit keys and is Federal Information Processing Standard (FIPS) 140-2 compliant. </a:t>
          </a:r>
        </a:p>
      </dsp:txBody>
      <dsp:txXfrm>
        <a:off x="0" y="3282194"/>
        <a:ext cx="10880726" cy="15276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B7BF28-9EB4-4EAF-A69D-58B0FE84BB9E}">
      <dsp:nvSpPr>
        <dsp:cNvPr id="0" name=""/>
        <dsp:cNvSpPr/>
      </dsp:nvSpPr>
      <dsp:spPr>
        <a:xfrm>
          <a:off x="0" y="464707"/>
          <a:ext cx="11182795" cy="13230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7909" tIns="624840" rIns="867909"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True - Files in SharePoint and OneDrive are encrypted in transit using SSL/TLS connections. All SSL connections are established using 2048-bit keys.</a:t>
          </a:r>
          <a:endParaRPr lang="nb-NO" sz="1800" kern="1200" dirty="0"/>
        </a:p>
      </dsp:txBody>
      <dsp:txXfrm>
        <a:off x="0" y="464707"/>
        <a:ext cx="11182795" cy="1323000"/>
      </dsp:txXfrm>
    </dsp:sp>
    <dsp:sp modelId="{ADB983CD-EF20-471C-964F-B520DCF4D3FE}">
      <dsp:nvSpPr>
        <dsp:cNvPr id="0" name=""/>
        <dsp:cNvSpPr/>
      </dsp:nvSpPr>
      <dsp:spPr>
        <a:xfrm>
          <a:off x="559139" y="21907"/>
          <a:ext cx="7827956" cy="88560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5878" tIns="0" rIns="295878" bIns="0" numCol="1" spcCol="1270" anchor="ctr" anchorCtr="0">
          <a:noAutofit/>
        </a:bodyPr>
        <a:lstStyle/>
        <a:p>
          <a:pPr marL="0" lvl="0" indent="0" algn="l" defTabSz="800100">
            <a:lnSpc>
              <a:spcPct val="90000"/>
            </a:lnSpc>
            <a:spcBef>
              <a:spcPct val="0"/>
            </a:spcBef>
            <a:spcAft>
              <a:spcPct val="35000"/>
            </a:spcAft>
            <a:buNone/>
          </a:pPr>
          <a:r>
            <a:rPr lang="en-US" sz="1800" kern="1200" dirty="0"/>
            <a:t>True or False - Every file in SharePoint and OneDrive is encrypted in transit?</a:t>
          </a:r>
          <a:endParaRPr lang="nb-NO" sz="1800" kern="1200" dirty="0"/>
        </a:p>
      </dsp:txBody>
      <dsp:txXfrm>
        <a:off x="602370" y="65138"/>
        <a:ext cx="7741494" cy="799138"/>
      </dsp:txXfrm>
    </dsp:sp>
    <dsp:sp modelId="{FB3F1349-3785-4E6E-9708-EBE55C1DC01C}">
      <dsp:nvSpPr>
        <dsp:cNvPr id="0" name=""/>
        <dsp:cNvSpPr/>
      </dsp:nvSpPr>
      <dsp:spPr>
        <a:xfrm>
          <a:off x="0" y="2392507"/>
          <a:ext cx="11182795" cy="10395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7909" tIns="624840" rIns="867909"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Owners, Members, Visitors</a:t>
          </a:r>
          <a:endParaRPr lang="nb-NO" sz="1800" kern="1200" dirty="0"/>
        </a:p>
      </dsp:txBody>
      <dsp:txXfrm>
        <a:off x="0" y="2392507"/>
        <a:ext cx="11182795" cy="1039500"/>
      </dsp:txXfrm>
    </dsp:sp>
    <dsp:sp modelId="{FB9B9A09-DE7B-42EC-B9DE-EC481931C524}">
      <dsp:nvSpPr>
        <dsp:cNvPr id="0" name=""/>
        <dsp:cNvSpPr/>
      </dsp:nvSpPr>
      <dsp:spPr>
        <a:xfrm>
          <a:off x="559139" y="1949708"/>
          <a:ext cx="7827956" cy="88560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5878" tIns="0" rIns="295878" bIns="0" numCol="1" spcCol="1270" anchor="ctr" anchorCtr="0">
          <a:noAutofit/>
        </a:bodyPr>
        <a:lstStyle/>
        <a:p>
          <a:pPr marL="0" lvl="0" indent="0" algn="l" defTabSz="800100">
            <a:lnSpc>
              <a:spcPct val="90000"/>
            </a:lnSpc>
            <a:spcBef>
              <a:spcPct val="0"/>
            </a:spcBef>
            <a:spcAft>
              <a:spcPct val="35000"/>
            </a:spcAft>
            <a:buNone/>
          </a:pPr>
          <a:r>
            <a:rPr lang="nb-NO" sz="1800" kern="1200" dirty="0"/>
            <a:t>What are the default SharePoint permissions groups in Communication sites?</a:t>
          </a:r>
        </a:p>
      </dsp:txBody>
      <dsp:txXfrm>
        <a:off x="602370" y="1992939"/>
        <a:ext cx="7741494" cy="799138"/>
      </dsp:txXfrm>
    </dsp:sp>
    <dsp:sp modelId="{19D83D99-684B-4D85-A42D-E1927F006482}">
      <dsp:nvSpPr>
        <dsp:cNvPr id="0" name=""/>
        <dsp:cNvSpPr/>
      </dsp:nvSpPr>
      <dsp:spPr>
        <a:xfrm>
          <a:off x="0" y="4036808"/>
          <a:ext cx="11182795" cy="16065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7909" tIns="624840" rIns="867909" bIns="128016" numCol="1" spcCol="1270" anchor="t" anchorCtr="0">
          <a:noAutofit/>
        </a:bodyPr>
        <a:lstStyle/>
        <a:p>
          <a:pPr marL="171450" lvl="1" indent="-171450" algn="l" defTabSz="800100">
            <a:lnSpc>
              <a:spcPct val="90000"/>
            </a:lnSpc>
            <a:spcBef>
              <a:spcPct val="0"/>
            </a:spcBef>
            <a:spcAft>
              <a:spcPct val="15000"/>
            </a:spcAft>
            <a:buChar char="•"/>
          </a:pPr>
          <a:r>
            <a:rPr lang="nb-NO" sz="1800" kern="1200" dirty="0"/>
            <a:t>False - </a:t>
          </a:r>
          <a:r>
            <a:rPr lang="en-US" sz="1800" u="none" strike="noStrike" kern="1200" dirty="0">
              <a:effectLst/>
            </a:rPr>
            <a:t>This permission level is automatically assigned by SharePoint when you provide access to one specific item. You cannot assign Limited Access permissions directly to a user or group yourself</a:t>
          </a:r>
          <a:endParaRPr lang="nb-NO" sz="1800" u="none" kern="1200" dirty="0"/>
        </a:p>
      </dsp:txBody>
      <dsp:txXfrm>
        <a:off x="0" y="4036808"/>
        <a:ext cx="11182795" cy="1606500"/>
      </dsp:txXfrm>
    </dsp:sp>
    <dsp:sp modelId="{BD4E8ECE-7125-4BA4-A023-9F900BC521BD}">
      <dsp:nvSpPr>
        <dsp:cNvPr id="0" name=""/>
        <dsp:cNvSpPr/>
      </dsp:nvSpPr>
      <dsp:spPr>
        <a:xfrm>
          <a:off x="559139" y="3594008"/>
          <a:ext cx="7827956" cy="88560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5878" tIns="0" rIns="295878" bIns="0" numCol="1" spcCol="1270" anchor="ctr" anchorCtr="0">
          <a:noAutofit/>
        </a:bodyPr>
        <a:lstStyle/>
        <a:p>
          <a:pPr marL="0" lvl="0" indent="0" algn="l" defTabSz="800100">
            <a:lnSpc>
              <a:spcPct val="90000"/>
            </a:lnSpc>
            <a:spcBef>
              <a:spcPct val="0"/>
            </a:spcBef>
            <a:spcAft>
              <a:spcPct val="35000"/>
            </a:spcAft>
            <a:buNone/>
          </a:pPr>
          <a:r>
            <a:rPr lang="en-US" sz="1800" kern="1200" dirty="0"/>
            <a:t>True or False: The Limited Access permission level can be manually assigned to users and groups in a SharePoint site</a:t>
          </a:r>
          <a:endParaRPr lang="nb-NO" sz="1800" kern="1200" dirty="0"/>
        </a:p>
      </dsp:txBody>
      <dsp:txXfrm>
        <a:off x="602370" y="3637239"/>
        <a:ext cx="7741494" cy="79913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4A134-D1E1-48C7-8D52-300A0775AF83}" type="datetimeFigureOut">
              <a:rPr lang="en-US"/>
              <a:t>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09229F-6F41-4CC3-A51C-EB832A3392C5}" type="slidenum">
              <a:rPr lang="en-US"/>
              <a:t>‹#›</a:t>
            </a:fld>
            <a:endParaRPr lang="en-US"/>
          </a:p>
        </p:txBody>
      </p:sp>
    </p:spTree>
    <p:extLst>
      <p:ext uri="{BB962C8B-B14F-4D97-AF65-F5344CB8AC3E}">
        <p14:creationId xmlns:p14="http://schemas.microsoft.com/office/powerpoint/2010/main" val="4223892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598661253"/>
      </p:ext>
    </p:extLst>
  </p:cSld>
  <p:clrMapOvr>
    <a:masterClrMapping/>
  </p:clrMapOvr>
</p:notes>
</file>

<file path=ppt/notesSlides/notesSlide1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dirty="0"/>
          </a:p>
        </p:txBody>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3057453556"/>
      </p:ext>
    </p:extLst>
  </p:cSld>
  <p:clrMapOvr>
    <a:masterClrMapping/>
  </p:clrMapOvr>
</p:notes>
</file>

<file path=ppt/notesSlides/notesSlide1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Understanding permission levels in SharePoint</a:t>
            </a:r>
          </a:p>
          <a:p>
            <a:r>
              <a:rPr lang="en-US" sz="1200" b="0" i="0" u="none" strike="noStrike" kern="1200" baseline="0" dirty="0">
                <a:solidFill>
                  <a:schemeClr val="tx1"/>
                </a:solidFill>
                <a:latin typeface="+mn-lt"/>
                <a:ea typeface="+mn-ea"/>
                <a:cs typeface="+mn-cs"/>
              </a:rPr>
              <a:t>https://docs.microsoft.com/en-us/sharepoint/understanding-permission-levels?redirectSourcePath=%252fen-US%252farticle%252fUnderstanding-permission-levels-in-SharePoint-87ecbb0e-6550-491a-8826-c075e4859848</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Understanding SharePoint groups</a:t>
            </a:r>
          </a:p>
          <a:p>
            <a:r>
              <a:rPr lang="en-US" dirty="0"/>
              <a:t>https://docs.microsoft.com/en-us/sharepoint/default-sharepoint-groups?redirectSourcePath=%252fen-US%252farticle%252fUnderstanding-SharePoint-groups-94d9b261-161e-4ace-829e-eca1c8cd2eb8</a:t>
            </a:r>
          </a:p>
          <a:p>
            <a:endParaRPr lang="en-US" dirty="0"/>
          </a:p>
        </p:txBody>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1249394102"/>
      </p:ext>
    </p:extLst>
  </p:cSld>
  <p:clrMapOvr>
    <a:masterClrMapping/>
  </p:clrMapOvr>
</p:notes>
</file>

<file path=ppt/notesSlides/notesSlide1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t>In transit every file in SharePoint and OneDrive is encrypted</a:t>
            </a:r>
            <a:r>
              <a:rPr lang="en-US" sz="1200" baseline="0" dirty="0"/>
              <a:t>?</a:t>
            </a:r>
            <a:endParaRPr lang="nb-NO" sz="12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1" dirty="0"/>
              <a:t>Answer</a:t>
            </a:r>
            <a:r>
              <a:rPr lang="en-US" dirty="0"/>
              <a:t>: </a:t>
            </a:r>
            <a:r>
              <a:rPr lang="en-US" sz="1200" dirty="0"/>
              <a:t>In transit every file in SharePoint and OneDrive is encrypted in transit (TLS 1.2) between the user’s browser, PC, Mac, or mobile device and our datacenters. </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dirty="0"/>
          </a:p>
          <a:p>
            <a:r>
              <a:rPr lang="en-US" sz="1200" b="0" i="0" u="none" strike="noStrike" kern="1200" dirty="0">
                <a:solidFill>
                  <a:schemeClr val="tx1"/>
                </a:solidFill>
                <a:effectLst/>
                <a:latin typeface="+mn-lt"/>
                <a:ea typeface="+mn-ea"/>
                <a:cs typeface="+mn-cs"/>
              </a:rPr>
              <a:t>NOTE: As of October 31, 2018, Microsoft 365 will no longer support TLS 1.0 and 1.1. This means that Microsoft will not fix new issues that are found in clients, devices, or services that connect to Microsoft 365 by using TLS 1.0 and 1.1.</a:t>
            </a:r>
          </a:p>
          <a:p>
            <a:r>
              <a:rPr lang="en-US" sz="1200" b="1" i="0" u="none" strike="noStrike" kern="1200" dirty="0">
                <a:solidFill>
                  <a:schemeClr val="tx1"/>
                </a:solidFill>
                <a:effectLst/>
                <a:latin typeface="+mn-lt"/>
                <a:ea typeface="+mn-ea"/>
                <a:cs typeface="+mn-cs"/>
              </a:rPr>
              <a:t>Note</a:t>
            </a:r>
            <a:r>
              <a:rPr lang="en-US" sz="1200" b="0" i="0" u="none" strike="noStrike" kern="1200" dirty="0">
                <a:solidFill>
                  <a:schemeClr val="tx1"/>
                </a:solidFill>
                <a:effectLst/>
                <a:latin typeface="+mn-lt"/>
                <a:ea typeface="+mn-ea"/>
                <a:cs typeface="+mn-cs"/>
              </a:rPr>
              <a:t> This doesn't mean Microsoft 365 will block TLS 1.0 and 1.1 connections. There is no official date for disabling or removing TLS 1.0 and 1.1 in the TLS service for customer connections. The eventual deprecation date will be determined by customer telemetry and is not yet known. After a decision is made, there will be an announcement six months in advance </a:t>
            </a:r>
            <a:r>
              <a:rPr lang="en-US" sz="1200" b="0" i="1" u="none" strike="noStrike" kern="1200" dirty="0">
                <a:solidFill>
                  <a:schemeClr val="tx1"/>
                </a:solidFill>
                <a:effectLst/>
                <a:latin typeface="+mn-lt"/>
                <a:ea typeface="+mn-ea"/>
                <a:cs typeface="+mn-cs"/>
              </a:rPr>
              <a:t>unless we become aware of a known compromise, in which case we may have to act in less than six months to protect customers who use the services</a:t>
            </a:r>
            <a:r>
              <a:rPr lang="en-US" sz="1200" b="0" i="0" u="none" strike="noStrike"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nb-NO" sz="1200" dirty="0"/>
          </a:p>
          <a:p>
            <a:pPr>
              <a:buFont typeface="+mj-lt"/>
              <a:buNone/>
            </a:pPr>
            <a:endParaRPr lang="en-US" dirty="0"/>
          </a:p>
          <a:p>
            <a:pPr marL="0" marR="0" lvl="0" indent="0" algn="l" defTabSz="914400" rtl="0" eaLnBrk="1" fontAlgn="auto" latinLnBrk="0" hangingPunct="1">
              <a:lnSpc>
                <a:spcPct val="100000"/>
              </a:lnSpc>
              <a:spcBef>
                <a:spcPts val="0"/>
              </a:spcBef>
              <a:spcAft>
                <a:spcPts val="0"/>
              </a:spcAft>
              <a:buClrTx/>
              <a:buSzTx/>
              <a:buFont typeface="+mj-lt"/>
              <a:buAutoNum type="arabicPeriod" startAt="2"/>
              <a:tabLst/>
              <a:defRPr/>
            </a:pPr>
            <a:r>
              <a:rPr lang="nb-NO" sz="1200" dirty="0"/>
              <a:t>What are some of the tradeoffs if Azure Rights Management is applied to files stored in SharePoint Online and OneDrive for Business?</a:t>
            </a:r>
            <a:br>
              <a:rPr lang="nb-NO" sz="1200" dirty="0"/>
            </a:br>
            <a:r>
              <a:rPr lang="en-US" b="1" dirty="0"/>
              <a:t>Answer</a:t>
            </a:r>
            <a:r>
              <a:rPr lang="en-US" dirty="0"/>
              <a:t>: </a:t>
            </a:r>
            <a:r>
              <a:rPr lang="en-US" sz="1200" dirty="0">
                <a:latin typeface="+mn-lt"/>
              </a:rPr>
              <a:t>The Microsoft 365 service </a:t>
            </a:r>
            <a:r>
              <a:rPr lang="en-US" sz="1200" u="sng" dirty="0">
                <a:latin typeface="+mn-lt"/>
              </a:rPr>
              <a:t>cannot</a:t>
            </a:r>
            <a:r>
              <a:rPr lang="en-US" sz="1200" dirty="0">
                <a:latin typeface="+mn-lt"/>
              </a:rPr>
              <a:t> process the contents of these files. Therefore Co-authoring, eDiscovery, search, Delve, and other collaborative features will not work. </a:t>
            </a:r>
            <a:endParaRPr lang="nb-NO" sz="1200" dirty="0"/>
          </a:p>
          <a:p>
            <a:pPr marL="361950" indent="0">
              <a:buNone/>
            </a:pPr>
            <a:endParaRPr lang="en-US" dirty="0"/>
          </a:p>
          <a:p>
            <a:pPr marL="0" marR="0" lvl="0" indent="0" algn="l" defTabSz="914400" rtl="0" eaLnBrk="1" fontAlgn="auto" latinLnBrk="0" hangingPunct="1">
              <a:lnSpc>
                <a:spcPct val="100000"/>
              </a:lnSpc>
              <a:spcBef>
                <a:spcPts val="0"/>
              </a:spcBef>
              <a:spcAft>
                <a:spcPts val="0"/>
              </a:spcAft>
              <a:buClrTx/>
              <a:buSzTx/>
              <a:buFont typeface="+mj-lt"/>
              <a:buAutoNum type="arabicPeriod" startAt="3"/>
              <a:tabLst/>
              <a:defRPr/>
            </a:pPr>
            <a:r>
              <a:rPr lang="en-US" sz="1200" dirty="0">
                <a:latin typeface="+mn-lt"/>
              </a:rPr>
              <a:t>Azure Conditional Access policy based on device state (</a:t>
            </a:r>
            <a:r>
              <a:rPr lang="en-US" sz="1200" dirty="0" err="1">
                <a:latin typeface="+mn-lt"/>
              </a:rPr>
              <a:t>ie</a:t>
            </a:r>
            <a:r>
              <a:rPr lang="en-US" sz="1200" dirty="0">
                <a:latin typeface="+mn-lt"/>
              </a:rPr>
              <a:t>, domain joined, non-domain joined, compliant with Intune policies) requires what level of Azure Active Directory subscription</a:t>
            </a:r>
            <a:endParaRPr lang="nb-NO" sz="1200" b="0" dirty="0">
              <a:latin typeface="+mn-lt"/>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1" dirty="0"/>
              <a:t>Answer</a:t>
            </a:r>
            <a:r>
              <a:rPr lang="en-US" dirty="0"/>
              <a:t>: No. It is recommended that security groups and/or Active Directory groups are used in SharePoint groups when possible. </a:t>
            </a:r>
          </a:p>
          <a:p>
            <a:endParaRPr lang="en-US" dirty="0"/>
          </a:p>
          <a:p>
            <a:endParaRPr lang="nb-NO" dirty="0"/>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2389979268"/>
      </p:ext>
    </p:extLst>
  </p:cSld>
  <p:clrMapOvr>
    <a:masterClrMapping/>
  </p:clrMapOvr>
</p:notes>
</file>

<file path=ppt/notesSlides/notesSlide1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381000" y="482600"/>
            <a:ext cx="6096000" cy="3429000"/>
          </a:xfrm>
        </p:spPr>
      </p:sp>
      <p:sp>
        <p:nvSpPr>
          <p:cNvPr id="6" name="Notes Placeholder 5"/>
          <p:cNvSpPr>
            <a:spLocks noGrp="1"/>
          </p:cNvSpPr>
          <p:nvPr>
            <p:ph type="body" idx="1"/>
          </p:nvPr>
        </p:nvSpPr>
        <p:spPr/>
        <p:txBody>
          <a:bodyPr/>
          <a:lstStyle/>
          <a:p>
            <a:endParaRPr lang="en-US" dirty="0"/>
          </a:p>
        </p:txBody>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4027124083"/>
      </p:ext>
    </p:extLst>
  </p:cSld>
  <p:clrMapOvr>
    <a:masterClrMapping/>
  </p:clrMapOvr>
</p:notes>
</file>

<file path=ppt/notesSlides/notesSlide1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3025840206"/>
      </p:ext>
    </p:extLst>
  </p:cSld>
  <p:clrMapOvr>
    <a:masterClrMapping/>
  </p:clrMapOvr>
</p:notes>
</file>

<file path=ppt/notesSlides/notesSlide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dirty="0"/>
          </a:p>
        </p:txBody>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4207044758"/>
      </p:ext>
    </p:extLst>
  </p:cSld>
  <p:clrMapOvr>
    <a:masterClrMapping/>
  </p:clrMapOvr>
</p:notes>
</file>

<file path=ppt/notesSlides/notesSlide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a:xfrm>
            <a:off x="381000" y="482600"/>
            <a:ext cx="6096000" cy="3429000"/>
          </a:xfrm>
        </p:spPr>
      </p:sp>
      <p:sp>
        <p:nvSpPr>
          <p:cNvPr id="10" name="Notes Placeholder 9"/>
          <p:cNvSpPr>
            <a:spLocks noGrp="1"/>
          </p:cNvSpPr>
          <p:nvPr>
            <p:ph type="body" idx="1"/>
          </p:nvPr>
        </p:nvSpPr>
        <p:spPr/>
        <p:txBody>
          <a:bodyPr/>
          <a:lstStyle/>
          <a:p>
            <a:pPr marL="285750" lvl="1" indent="-285750" algn="l" defTabSz="1422400">
              <a:lnSpc>
                <a:spcPct val="90000"/>
              </a:lnSpc>
              <a:spcBef>
                <a:spcPct val="0"/>
              </a:spcBef>
              <a:spcAft>
                <a:spcPct val="20000"/>
              </a:spcAft>
              <a:buChar char="•"/>
            </a:pPr>
            <a:r>
              <a:rPr lang="en-US" dirty="0"/>
              <a:t>This lesson provides </a:t>
            </a:r>
            <a:r>
              <a:rPr lang="nb-NO" sz="3200" kern="1200" dirty="0">
                <a:solidFill>
                  <a:schemeClr val="tx1"/>
                </a:solidFill>
                <a:latin typeface="+mn-lt"/>
                <a:ea typeface="+mn-ea"/>
                <a:cs typeface="+mn-cs"/>
              </a:rPr>
              <a:t>Highlevel concepts and understanding of data security and protection features for content stored in SharePoint Online and OneDrive for Business</a:t>
            </a:r>
          </a:p>
          <a:p>
            <a:pPr marL="285750" lvl="1" indent="-285750" algn="l" defTabSz="1422400">
              <a:lnSpc>
                <a:spcPct val="90000"/>
              </a:lnSpc>
              <a:spcBef>
                <a:spcPct val="0"/>
              </a:spcBef>
              <a:spcAft>
                <a:spcPct val="20000"/>
              </a:spcAft>
              <a:buChar char="•"/>
            </a:pPr>
            <a:r>
              <a:rPr lang="nb-NO" sz="3200" kern="1200" dirty="0">
                <a:solidFill>
                  <a:schemeClr val="tx1"/>
                </a:solidFill>
                <a:latin typeface="+mn-lt"/>
                <a:ea typeface="+mn-ea"/>
                <a:cs typeface="+mn-cs"/>
              </a:rPr>
              <a:t>Highlevel concepts and understanding of device access management features for SharePoint Online and OneDrive for Business</a:t>
            </a:r>
          </a:p>
          <a:p>
            <a:endParaRPr lang="en-US" dirty="0"/>
          </a:p>
        </p:txBody>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2771506929"/>
      </p:ext>
    </p:extLst>
  </p:cSld>
  <p:clrMapOvr>
    <a:masterClrMapping/>
  </p:clrMapOvr>
</p:notes>
</file>

<file path=ppt/notesSlides/notesSlide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3853362484"/>
      </p:ext>
    </p:extLst>
  </p:cSld>
  <p:clrMapOvr>
    <a:masterClrMapping/>
  </p:clrMapOvr>
</p:notes>
</file>

<file path=ppt/notesSlides/notesSlide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As of October 31, 2018, Microsoft 365 will no longer support TLS 1.0 and 1.1. This means that Microsoft will not fix new issues that are found in clients, devices, or services that connect to Microsoft 365 by using TLS 1.0 and 1.1.</a:t>
            </a:r>
          </a:p>
          <a:p>
            <a:r>
              <a:rPr lang="en-US" sz="1200" b="1" i="0" u="none" strike="noStrike" kern="1200" dirty="0">
                <a:solidFill>
                  <a:schemeClr val="tx1"/>
                </a:solidFill>
                <a:effectLst/>
                <a:latin typeface="+mn-lt"/>
                <a:ea typeface="+mn-ea"/>
                <a:cs typeface="+mn-cs"/>
              </a:rPr>
              <a:t>Note</a:t>
            </a:r>
            <a:r>
              <a:rPr lang="en-US" sz="1200" b="0" i="0" u="none" strike="noStrike" kern="1200" dirty="0">
                <a:solidFill>
                  <a:schemeClr val="tx1"/>
                </a:solidFill>
                <a:effectLst/>
                <a:latin typeface="+mn-lt"/>
                <a:ea typeface="+mn-ea"/>
                <a:cs typeface="+mn-cs"/>
              </a:rPr>
              <a:t> This doesn't mean Microsoft 365 will block TLS 1.0 and 1.1 connections. There is no official date for disabling or removing TLS 1.0 and 1.1 in the TLS service for customer connections. The eventual deprecation date will be determined by customer telemetry and is not yet known. After a decision is made, there will be an announcement six months in advance </a:t>
            </a:r>
            <a:r>
              <a:rPr lang="en-US" sz="1200" b="0" i="1" u="none" strike="noStrike" kern="1200" dirty="0">
                <a:solidFill>
                  <a:schemeClr val="tx1"/>
                </a:solidFill>
                <a:effectLst/>
                <a:latin typeface="+mn-lt"/>
                <a:ea typeface="+mn-ea"/>
                <a:cs typeface="+mn-cs"/>
              </a:rPr>
              <a:t>unless we become aware of a known compromise, in which case we may have to act in less than six months to protect customers who use the services</a:t>
            </a:r>
            <a:r>
              <a:rPr lang="en-US" sz="1200" b="0" i="0" u="none" strike="noStrike" kern="1200" dirty="0">
                <a:solidFill>
                  <a:schemeClr val="tx1"/>
                </a:solidFill>
                <a:effectLst/>
                <a:latin typeface="+mn-lt"/>
                <a:ea typeface="+mn-ea"/>
                <a:cs typeface="+mn-cs"/>
              </a:rPr>
              <a:t>.</a:t>
            </a:r>
          </a:p>
          <a:p>
            <a:r>
              <a:rPr lang="en-US" sz="1200" b="0" i="0" u="none" strike="noStrike" kern="1200" dirty="0">
                <a:solidFill>
                  <a:schemeClr val="tx1"/>
                </a:solidFill>
                <a:effectLst/>
                <a:latin typeface="+mn-lt"/>
                <a:ea typeface="+mn-ea"/>
                <a:cs typeface="+mn-cs"/>
              </a:rPr>
              <a:t>You should make sure that all client-server and browser-server combinations use TLS 1.2 (or a later version) to maintain connection to Microsoft 365 services. You may have to update certain client-server and browser-server combinations. </a:t>
            </a:r>
          </a:p>
          <a:p>
            <a:r>
              <a:rPr lang="en-US" sz="1200" b="0" i="0" u="none" strike="noStrike" kern="1200" dirty="0">
                <a:solidFill>
                  <a:schemeClr val="tx1"/>
                </a:solidFill>
                <a:effectLst/>
                <a:latin typeface="+mn-lt"/>
                <a:ea typeface="+mn-ea"/>
                <a:cs typeface="+mn-cs"/>
              </a:rPr>
              <a:t>The following clients are known to be unable to use TLS 1.2. Update your clients to ensure uninterrupted access to the service.</a:t>
            </a:r>
          </a:p>
          <a:p>
            <a:r>
              <a:rPr lang="en-US" sz="1200" b="0" i="0" u="none" strike="noStrike" kern="1200" dirty="0">
                <a:solidFill>
                  <a:schemeClr val="tx1"/>
                </a:solidFill>
                <a:effectLst/>
                <a:latin typeface="+mn-lt"/>
                <a:ea typeface="+mn-ea"/>
                <a:cs typeface="+mn-cs"/>
              </a:rPr>
              <a:t>Android 4.3 and earlier versions</a:t>
            </a:r>
          </a:p>
          <a:p>
            <a:r>
              <a:rPr lang="en-US" sz="1200" b="0" i="0" u="none" strike="noStrike" kern="1200" dirty="0">
                <a:solidFill>
                  <a:schemeClr val="tx1"/>
                </a:solidFill>
                <a:effectLst/>
                <a:latin typeface="+mn-lt"/>
                <a:ea typeface="+mn-ea"/>
                <a:cs typeface="+mn-cs"/>
              </a:rPr>
              <a:t>Firefox version 5.0 and earlier versions</a:t>
            </a:r>
          </a:p>
          <a:p>
            <a:r>
              <a:rPr lang="en-US" sz="1200" b="0" i="0" u="none" strike="noStrike" kern="1200" dirty="0">
                <a:solidFill>
                  <a:schemeClr val="tx1"/>
                </a:solidFill>
                <a:effectLst/>
                <a:latin typeface="+mn-lt"/>
                <a:ea typeface="+mn-ea"/>
                <a:cs typeface="+mn-cs"/>
              </a:rPr>
              <a:t>Internet Explorer 8-10 on Windows 7 and earlier versions</a:t>
            </a:r>
          </a:p>
          <a:p>
            <a:r>
              <a:rPr lang="en-US" sz="1200" b="0" i="0" u="none" strike="noStrike" kern="1200" dirty="0">
                <a:solidFill>
                  <a:schemeClr val="tx1"/>
                </a:solidFill>
                <a:effectLst/>
                <a:latin typeface="+mn-lt"/>
                <a:ea typeface="+mn-ea"/>
                <a:cs typeface="+mn-cs"/>
              </a:rPr>
              <a:t>Internet Explorer 10 on Win Phone 8.0</a:t>
            </a:r>
          </a:p>
          <a:p>
            <a:r>
              <a:rPr lang="en-US" sz="1200" b="0" i="0" u="none" strike="noStrike" kern="1200" dirty="0">
                <a:solidFill>
                  <a:schemeClr val="tx1"/>
                </a:solidFill>
                <a:effectLst/>
                <a:latin typeface="+mn-lt"/>
                <a:ea typeface="+mn-ea"/>
                <a:cs typeface="+mn-cs"/>
              </a:rPr>
              <a:t>Safari 6.0.4/OS X10.8.4 and earlier versions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For more information about encryption used by Microsoft cloud services and datacenters, see the Data Encryption in OneDrive for Business and SharePoint Online.</a:t>
            </a:r>
          </a:p>
          <a:p>
            <a:r>
              <a:rPr lang="en-US" dirty="0"/>
              <a:t>https://docs.microsoft.com/en-us/office365/securitycompliance/data-encryption-in-odb-and-spo?redirectSourcePath=%252fen-us%252farticle%252f6501b5ef-6bf7-43df-b60d-f65781847d6c</a:t>
            </a:r>
          </a:p>
          <a:p>
            <a:endParaRPr lang="en-US" dirty="0"/>
          </a:p>
        </p:txBody>
      </p:sp>
      <p:sp>
        <p:nvSpPr>
          <p:cNvPr id="7" name="Slide Image Placeholder 6"/>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3956052529"/>
      </p:ext>
    </p:extLst>
  </p:cSld>
  <p:clrMapOvr>
    <a:masterClrMapping/>
  </p:clrMapOvr>
</p:notes>
</file>

<file path=ppt/notesSlides/notesSlide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dirty="0"/>
          </a:p>
        </p:txBody>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491023179"/>
      </p:ext>
    </p:extLst>
  </p:cSld>
  <p:clrMapOvr>
    <a:masterClrMapping/>
  </p:clrMapOvr>
</p:notes>
</file>

<file path=ppt/notesSlides/notesSlide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1942501842"/>
      </p:ext>
    </p:extLst>
  </p:cSld>
  <p:clrMapOvr>
    <a:masterClrMapping/>
  </p:clrMapOvr>
</p:notes>
</file>

<file path=ppt/notesSlides/notesSlide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lgn="ctr" defTabSz="666750">
              <a:lnSpc>
                <a:spcPct val="90000"/>
              </a:lnSpc>
              <a:spcBef>
                <a:spcPct val="0"/>
              </a:spcBef>
              <a:spcAft>
                <a:spcPct val="35000"/>
              </a:spcAft>
            </a:pPr>
            <a:r>
              <a:rPr lang="en-US" sz="1200" dirty="0"/>
              <a:t>A site collection administrator configures permissions for the top level (root) site for the entire site collection.</a:t>
            </a:r>
          </a:p>
          <a:p>
            <a:pPr lvl="0" algn="ctr" defTabSz="666750">
              <a:lnSpc>
                <a:spcPct val="90000"/>
              </a:lnSpc>
              <a:spcBef>
                <a:spcPct val="0"/>
              </a:spcBef>
              <a:spcAft>
                <a:spcPct val="35000"/>
              </a:spcAft>
            </a:pPr>
            <a:r>
              <a:rPr lang="en-US" sz="1200" dirty="0"/>
              <a:t>Subsite owners can change permission settings for their subsite, which stops permission inheritance for the site</a:t>
            </a:r>
          </a:p>
          <a:p>
            <a:pPr lvl="0" algn="ctr" defTabSz="666750">
              <a:lnSpc>
                <a:spcPct val="90000"/>
              </a:lnSpc>
              <a:spcBef>
                <a:spcPct val="0"/>
              </a:spcBef>
              <a:spcAft>
                <a:spcPct val="35000"/>
              </a:spcAft>
            </a:pPr>
            <a:r>
              <a:rPr lang="en-US" sz="1200" dirty="0"/>
              <a:t>Lists and libraries inherit permissions from the site to which they belong. If you are a site owner, you can stop permissions inheritance and change the permission settings for the list or library.</a:t>
            </a:r>
          </a:p>
          <a:p>
            <a:pPr lvl="0" algn="ctr" defTabSz="666750">
              <a:lnSpc>
                <a:spcPct val="90000"/>
              </a:lnSpc>
              <a:spcBef>
                <a:spcPct val="0"/>
              </a:spcBef>
              <a:spcAft>
                <a:spcPct val="35000"/>
              </a:spcAft>
            </a:pPr>
            <a:r>
              <a:rPr lang="en-US" sz="1200" dirty="0"/>
              <a:t>List items and library files inherit permissions from their parent list or library. If you have control of a list or library, you can stop permissions inheritance and change permissions settings directly on a specific item.</a:t>
            </a:r>
          </a:p>
          <a:p>
            <a:pPr>
              <a:spcBef>
                <a:spcPts val="0"/>
              </a:spcBef>
              <a:spcAft>
                <a:spcPts val="0"/>
              </a:spcAft>
            </a:pPr>
            <a:endParaRPr lang="en-IN" dirty="0"/>
          </a:p>
        </p:txBody>
      </p:sp>
      <p:sp>
        <p:nvSpPr>
          <p:cNvPr id="7" name="Slide Image Placeholder 6"/>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6337136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3.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bin"/><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bin"/><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hasCustomPrompt="1"/>
          </p:nvPr>
        </p:nvSpPr>
        <p:spPr>
          <a:xfrm>
            <a:off x="655637" y="2487168"/>
            <a:ext cx="4352925" cy="1097280"/>
          </a:xfrm>
        </p:spPr>
        <p:txBody>
          <a:bodyPr bIns="45720" anchor="b">
            <a:noAutofit/>
          </a:bodyPr>
          <a:lstStyle>
            <a:lvl1pPr algn="l">
              <a:defRPr sz="2800">
                <a:solidFill>
                  <a:schemeClr val="tx1"/>
                </a:solidFill>
              </a:defRPr>
            </a:lvl1pPr>
          </a:lstStyle>
          <a:p>
            <a:r>
              <a:rPr lang="en-US" noProof="0" dirty="0"/>
              <a:t>Title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hasCustomPrompt="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Module x</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6" name="M365CO19_ENT_Android_236" descr="Male business executive looking out office window with Android mobile device in hand.">
            <a:extLst>
              <a:ext uri="{FF2B5EF4-FFF2-40B4-BE49-F238E27FC236}">
                <a16:creationId xmlns:a16="http://schemas.microsoft.com/office/drawing/2014/main" id="{63F1F8C3-0B3D-4E7A-88CD-282F1ECB1A70}"/>
              </a:ext>
            </a:extLst>
          </p:cNvPr>
          <p:cNvPicPr>
            <a:picLocks noChangeAspect="1"/>
          </p:cNvPicPr>
          <p:nvPr userDrawn="1">
            <p:custDataLst>
              <p:tags r:id="rId1"/>
            </p:custDataLst>
          </p:nvPr>
        </p:nvPicPr>
        <p:blipFill rotWithShape="1">
          <a:blip r:embed="rId4" cstate="screen">
            <a:extLst>
              <a:ext uri="{28A0092B-C50C-407E-A947-70E740481C1C}">
                <a14:useLocalDpi xmlns:a14="http://schemas.microsoft.com/office/drawing/2010/main"/>
              </a:ext>
            </a:extLst>
          </a:blip>
          <a:srcRect l="16617" r="16617"/>
          <a:stretch/>
        </p:blipFill>
        <p:spPr>
          <a:xfrm>
            <a:off x="5334000" y="3175"/>
            <a:ext cx="6858000" cy="6858000"/>
          </a:xfrm>
          <a:prstGeom prst="rect">
            <a:avLst/>
          </a:prstGeom>
        </p:spPr>
      </p:pic>
    </p:spTree>
    <p:extLst>
      <p:ext uri="{BB962C8B-B14F-4D97-AF65-F5344CB8AC3E}">
        <p14:creationId xmlns:p14="http://schemas.microsoft.com/office/powerpoint/2010/main" val="2611871824"/>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hasCustomPrompt="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Sub-Heading</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hasCustomPrompt="1"/>
          </p:nvPr>
        </p:nvSpPr>
        <p:spPr>
          <a:xfrm>
            <a:off x="655638" y="1408114"/>
            <a:ext cx="10880726" cy="4819650"/>
          </a:xfrm>
          <a:prstGeom prst="rect">
            <a:avLst/>
          </a:prstGeom>
        </p:spPr>
        <p:txBody>
          <a:bodyPr/>
          <a:lstStyle>
            <a:lvl1pPr>
              <a:defRPr sz="2400"/>
            </a:lvl1pPr>
            <a:lvl5pPr>
              <a:defRPr/>
            </a:lvl5pPr>
          </a:lstStyle>
          <a:p>
            <a:pPr lvl="0"/>
            <a:r>
              <a:rPr lang="en-US" noProof="0" dirty="0"/>
              <a:t>List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566546305"/>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116855824"/>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hasCustomPrompt="1"/>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Content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401725589"/>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M">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5" name="SmartArt Placeholder 4">
            <a:extLst>
              <a:ext uri="{FF2B5EF4-FFF2-40B4-BE49-F238E27FC236}">
                <a16:creationId xmlns:a16="http://schemas.microsoft.com/office/drawing/2014/main" id="{DF30555C-FC9C-4A26-8C39-A508F8730962}"/>
              </a:ext>
            </a:extLst>
          </p:cNvPr>
          <p:cNvSpPr>
            <a:spLocks noGrp="1"/>
          </p:cNvSpPr>
          <p:nvPr>
            <p:ph type="dgm" sz="quarter" idx="10"/>
          </p:nvPr>
        </p:nvSpPr>
        <p:spPr>
          <a:xfrm>
            <a:off x="655638" y="1170432"/>
            <a:ext cx="10880725" cy="5234432"/>
          </a:xfrm>
        </p:spPr>
        <p:txBody>
          <a:bodyPr/>
          <a:lstStyle/>
          <a:p>
            <a:r>
              <a:rPr lang="en-US"/>
              <a:t>Click icon to add SmartArt graphic</a:t>
            </a:r>
          </a:p>
        </p:txBody>
      </p:sp>
    </p:spTree>
    <p:extLst>
      <p:ext uri="{BB962C8B-B14F-4D97-AF65-F5344CB8AC3E}">
        <p14:creationId xmlns:p14="http://schemas.microsoft.com/office/powerpoint/2010/main" val="460001781"/>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756118918"/>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Only">
    <p:bg>
      <p:bgPr>
        <a:solidFill>
          <a:srgbClr val="243A5E"/>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lvl1pPr>
              <a:defRPr>
                <a:solidFill>
                  <a:schemeClr val="bg1"/>
                </a:solidFill>
              </a:defRPr>
            </a:lvl1pPr>
          </a:lstStyle>
          <a:p>
            <a:r>
              <a:rPr lang="en-US" noProof="0"/>
              <a:t>Click to edit Master title style</a:t>
            </a:r>
            <a:endParaRPr lang="en-US" noProof="0" dirty="0"/>
          </a:p>
        </p:txBody>
      </p:sp>
    </p:spTree>
    <p:extLst>
      <p:ext uri="{BB962C8B-B14F-4D97-AF65-F5344CB8AC3E}">
        <p14:creationId xmlns:p14="http://schemas.microsoft.com/office/powerpoint/2010/main" val="1973311668"/>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3213831"/>
            <a:ext cx="5284787" cy="3013931"/>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3213831"/>
            <a:ext cx="5284785" cy="3013932"/>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3 Content Placeholder left">
            <a:extLst>
              <a:ext uri="{FF2B5EF4-FFF2-40B4-BE49-F238E27FC236}">
                <a16:creationId xmlns:a16="http://schemas.microsoft.com/office/drawing/2014/main" id="{0809F1C3-92E0-43D9-A1DD-84447DEDF05A}"/>
              </a:ext>
            </a:extLst>
          </p:cNvPr>
          <p:cNvSpPr>
            <a:spLocks noGrp="1"/>
          </p:cNvSpPr>
          <p:nvPr>
            <p:ph sz="quarter" idx="15"/>
          </p:nvPr>
        </p:nvSpPr>
        <p:spPr>
          <a:xfrm>
            <a:off x="655637" y="1248048"/>
            <a:ext cx="10880724" cy="1741682"/>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6448848"/>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3738880"/>
            <a:ext cx="10880726" cy="2488883"/>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3 Content Placeholder">
            <a:extLst>
              <a:ext uri="{FF2B5EF4-FFF2-40B4-BE49-F238E27FC236}">
                <a16:creationId xmlns:a16="http://schemas.microsoft.com/office/drawing/2014/main" id="{74BDF88C-E501-4DA4-8B5B-B88DD321C3F2}"/>
              </a:ext>
            </a:extLst>
          </p:cNvPr>
          <p:cNvSpPr>
            <a:spLocks noGrp="1"/>
          </p:cNvSpPr>
          <p:nvPr>
            <p:ph sz="quarter" idx="14"/>
          </p:nvPr>
        </p:nvSpPr>
        <p:spPr>
          <a:xfrm>
            <a:off x="655637" y="1248048"/>
            <a:ext cx="10880726" cy="2344528"/>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1982941616"/>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2682240"/>
            <a:ext cx="10880726" cy="3545523"/>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3 Content Placeholder">
            <a:extLst>
              <a:ext uri="{FF2B5EF4-FFF2-40B4-BE49-F238E27FC236}">
                <a16:creationId xmlns:a16="http://schemas.microsoft.com/office/drawing/2014/main" id="{74BDF88C-E501-4DA4-8B5B-B88DD321C3F2}"/>
              </a:ext>
            </a:extLst>
          </p:cNvPr>
          <p:cNvSpPr>
            <a:spLocks noGrp="1"/>
          </p:cNvSpPr>
          <p:nvPr>
            <p:ph sz="quarter" idx="14"/>
          </p:nvPr>
        </p:nvSpPr>
        <p:spPr>
          <a:xfrm>
            <a:off x="655637" y="1248048"/>
            <a:ext cx="10880726" cy="113752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1297592445"/>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5120640"/>
            <a:ext cx="10880726" cy="1107123"/>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3 Content Placeholder">
            <a:extLst>
              <a:ext uri="{FF2B5EF4-FFF2-40B4-BE49-F238E27FC236}">
                <a16:creationId xmlns:a16="http://schemas.microsoft.com/office/drawing/2014/main" id="{74BDF88C-E501-4DA4-8B5B-B88DD321C3F2}"/>
              </a:ext>
            </a:extLst>
          </p:cNvPr>
          <p:cNvSpPr>
            <a:spLocks noGrp="1"/>
          </p:cNvSpPr>
          <p:nvPr>
            <p:ph sz="quarter" idx="14"/>
          </p:nvPr>
        </p:nvSpPr>
        <p:spPr>
          <a:xfrm>
            <a:off x="655637" y="1248048"/>
            <a:ext cx="10880726" cy="3645008"/>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475709728"/>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a:extLst>
              <a:ext uri="{FF2B5EF4-FFF2-40B4-BE49-F238E27FC236}">
                <a16:creationId xmlns:a16="http://schemas.microsoft.com/office/drawing/2014/main" id="{7951AEF9-47FF-4DE6-B6CD-00229DD8D6D5}"/>
              </a:ext>
            </a:extLst>
          </p:cNvPr>
          <p:cNvSpPr>
            <a:spLocks noGrp="1"/>
          </p:cNvSpPr>
          <p:nvPr>
            <p:ph type="body" sz="quarter" idx="11"/>
          </p:nvPr>
        </p:nvSpPr>
        <p:spPr>
          <a:xfrm>
            <a:off x="5008563" y="630238"/>
            <a:ext cx="6527800" cy="559752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8C5A3FB9-3681-4470-9515-9E433CB99DCD}"/>
              </a:ext>
            </a:extLst>
          </p:cNvPr>
          <p:cNvSpPr>
            <a:spLocks noGrp="1"/>
          </p:cNvSpPr>
          <p:nvPr>
            <p:ph type="title"/>
          </p:nvPr>
        </p:nvSpPr>
        <p:spPr>
          <a:xfrm>
            <a:off x="655639" y="630238"/>
            <a:ext cx="3152330" cy="5597524"/>
          </a:xfrm>
        </p:spPr>
        <p:txBody>
          <a:bodyPr anchor="ct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184326568"/>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716957870"/>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2717613"/>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lim-wid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2534602"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3430016" y="1408113"/>
            <a:ext cx="810634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68607391"/>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Wide-slim">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9001759" y="1408113"/>
            <a:ext cx="2534602"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55638" y="1408113"/>
            <a:ext cx="810634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0725114"/>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8755777"/>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434779669"/>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2216216901"/>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dirty="0"/>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3206979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491582711"/>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26330969"/>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p:nvPr>
        </p:nvSpPr>
        <p:spPr>
          <a:xfrm>
            <a:off x="8420100" y="630237"/>
            <a:ext cx="3116263" cy="5597525"/>
          </a:xfrm>
        </p:spPr>
        <p:txBody>
          <a:bodyPr anchor="ctr">
            <a:noAutofit/>
          </a:bodyPr>
          <a:lstStyle>
            <a:lvl1pPr>
              <a:defRPr>
                <a:solidFill>
                  <a:schemeClr val="bg1"/>
                </a:solidFill>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736881" y="630236"/>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p:txBody>
      </p:sp>
    </p:spTree>
    <p:extLst>
      <p:ext uri="{BB962C8B-B14F-4D97-AF65-F5344CB8AC3E}">
        <p14:creationId xmlns:p14="http://schemas.microsoft.com/office/powerpoint/2010/main" val="1803159956"/>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dirty="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353817919"/>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dirty="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570858718"/>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130694076"/>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924444472"/>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endParaRPr lang="en-US"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237381773"/>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endParaRPr lang="en-US" dirty="0"/>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19041650"/>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876849995"/>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442093490"/>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23462488"/>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912418055"/>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370073269"/>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00962889"/>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484416189"/>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endParaRPr lang="en-US" dirty="0"/>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dirty="0"/>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18353612"/>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dirty="0"/>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0" indent="0">
              <a:spcAft>
                <a:spcPts val="1200"/>
              </a:spcAft>
              <a:buFont typeface="Arial" panose="020B0604020202020204" pitchFamily="34" charset="0"/>
              <a:buNone/>
              <a:defRPr sz="2400"/>
            </a:lvl1pPr>
            <a:lvl2pPr marL="342900" indent="-342900">
              <a:buFont typeface="Arial" panose="020B0604020202020204" pitchFamily="34" charset="0"/>
              <a:buChar cha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795046949"/>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1624703"/>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5432458"/>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4246453"/>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7334346"/>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3448050"/>
          </a:xfrm>
          <a:prstGeom prst="rect">
            <a:avLst/>
          </a:prstGeom>
        </p:spPr>
        <p:txBody>
          <a:bodyPr vert="horz" lIns="91427" tIns="45713" rIns="91427" bIns="45713" rtlCol="0">
            <a:normAutofit/>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3200" b="1" kern="1200" dirty="0">
                <a:solidFill>
                  <a:srgbClr val="000000"/>
                </a:solidFill>
                <a:latin typeface="&amp;quot"/>
                <a:ea typeface="+mn-ea"/>
                <a:cs typeface="+mn-cs"/>
              </a:rPr>
              <a:t>CONDITIONS AND TERMS OF USE:</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800" dirty="0">
                <a:solidFill>
                  <a:srgbClr val="323130"/>
                </a:solidFill>
                <a:effectLst/>
                <a:latin typeface="&amp;quot"/>
                <a:ea typeface="Times New Roman" panose="02020603050405020304" pitchFamily="18" charset="0"/>
                <a:cs typeface="Times New Roman" panose="02020603050405020304" pitchFamily="18" charset="0"/>
              </a:rPr>
              <a:t> </a:t>
            </a:r>
            <a:endParaRPr lang="en-US" sz="1800" dirty="0">
              <a:effectLst/>
              <a:latin typeface="&amp;quot"/>
              <a:ea typeface="Calibri" panose="020F0502020204030204" pitchFamily="34" charset="0"/>
              <a:cs typeface="Times New Roman" panose="02020603050405020304" pitchFamily="18" charset="0"/>
            </a:endParaRP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dirty="0">
                <a:solidFill>
                  <a:srgbClr val="0A5BBA"/>
                </a:solidFill>
                <a:latin typeface="&amp;quot"/>
                <a:ea typeface="+mn-ea"/>
                <a:cs typeface="+mn-cs"/>
              </a:rPr>
              <a:t>© Microsoft Corporation.  All rights reserved</a:t>
            </a:r>
            <a:r>
              <a:rPr lang="en-US" sz="1600" kern="1200" dirty="0">
                <a:solidFill>
                  <a:srgbClr val="0A5BBA"/>
                </a:solidFill>
                <a:latin typeface="Calibri Light" panose="020F0302020204030204" pitchFamily="34" charset="0"/>
                <a:ea typeface="+mn-ea"/>
                <a:cs typeface="+mn-cs"/>
              </a:rPr>
              <a:t>. </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dirty="0">
                <a:solidFill>
                  <a:srgbClr val="000000"/>
                </a:solidFill>
                <a:latin typeface="&amp;quot"/>
                <a:ea typeface="+mn-ea"/>
                <a:cs typeface="+mn-cs"/>
              </a:rPr>
              <a:t>You may use these training materials solely for your personal internal reference and non-commercial purposes.  You may not distribute, transmit, resell or otherwise make these training materials available to any other person or party without express permission from Microsoft Corporation.  URL’s or other internet website references in the training materials may change without notice.  Unless otherwise noted, any companies, organizations, domain names, e-mail addresses, people, places and events depicted in the training materials are for illustration only and are fictitious. No real association is intended or inferred. THESE TRAINING MATERIALS ARE PROVIDED “AS IS”; MICROSOFT MAKES NO WARRANTIES, EXPRESS OR IMPLIED IN THESE TRAINING MATERIALS.</a:t>
            </a:r>
          </a:p>
        </p:txBody>
      </p:sp>
    </p:spTree>
    <p:extLst>
      <p:ext uri="{BB962C8B-B14F-4D97-AF65-F5344CB8AC3E}">
        <p14:creationId xmlns:p14="http://schemas.microsoft.com/office/powerpoint/2010/main" val="161492002"/>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4965807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641343874"/>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endParaRPr lang="en-US" noProof="0" dirty="0"/>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endParaRPr lang="en-US" noProof="0" dirty="0"/>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381726192"/>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633400075"/>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endParaRPr lang="en-US" noProof="0" dirty="0"/>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025559163"/>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978647275"/>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3876280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s_Slid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630237"/>
            <a:ext cx="4352926" cy="2493962"/>
          </a:xfrm>
        </p:spPr>
        <p:txBody>
          <a:bodyPr anchor="ctr">
            <a:noAutofit/>
          </a:bodyPr>
          <a:lstStyle>
            <a:lvl1pPr algn="ctr">
              <a:defRPr/>
            </a:lvl1pPr>
          </a:lstStyle>
          <a:p>
            <a:r>
              <a:rPr lang="en-US" noProof="0" dirty="0"/>
              <a:t>&lt;&lt;Demonstration&gt;&gt;</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dirty="0"/>
              <a:t>PS Read line</a:t>
            </a:r>
          </a:p>
        </p:txBody>
      </p:sp>
      <p:pic>
        <p:nvPicPr>
          <p:cNvPr id="5"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802BDC52-EDD0-4378-9D43-56BE2973EC68}"/>
              </a:ext>
            </a:extLst>
          </p:cNvPr>
          <p:cNvPicPr>
            <a:picLocks noChangeAspect="1"/>
          </p:cNvPicPr>
          <p:nvPr userDrawn="1">
            <p:custDataLst>
              <p:tags r:id="rId1"/>
            </p:custDataLst>
          </p:nvPr>
        </p:nvPicPr>
        <p:blipFill rotWithShape="1">
          <a:blip r:embed="rId3" cstate="screen">
            <a:extLst>
              <a:ext uri="{28A0092B-C50C-407E-A947-70E740481C1C}">
                <a14:useLocalDpi xmlns:a14="http://schemas.microsoft.com/office/drawing/2010/main"/>
              </a:ext>
            </a:extLst>
          </a:blip>
          <a:srcRect l="5986" r="5986"/>
          <a:stretch/>
        </p:blipFill>
        <p:spPr>
          <a:xfrm>
            <a:off x="5362448" y="0"/>
            <a:ext cx="6858000" cy="6858000"/>
          </a:xfrm>
          <a:prstGeom prst="rect">
            <a:avLst/>
          </a:prstGeom>
        </p:spPr>
      </p:pic>
    </p:spTree>
    <p:extLst>
      <p:ext uri="{BB962C8B-B14F-4D97-AF65-F5344CB8AC3E}">
        <p14:creationId xmlns:p14="http://schemas.microsoft.com/office/powerpoint/2010/main" val="2881002593"/>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b_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A4B305F-9255-48C4-9C75-97132A310027}"/>
              </a:ext>
            </a:extLst>
          </p:cNvPr>
          <p:cNvSpPr/>
          <p:nvPr userDrawn="1"/>
        </p:nvSpPr>
        <p:spPr bwMode="auto">
          <a:xfrm>
            <a:off x="5319776" y="0"/>
            <a:ext cx="6872224"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630237"/>
            <a:ext cx="4352926" cy="2493962"/>
          </a:xfrm>
        </p:spPr>
        <p:txBody>
          <a:bodyPr anchor="ctr">
            <a:noAutofit/>
          </a:bodyPr>
          <a:lstStyle>
            <a:lvl1pPr algn="ctr">
              <a:defRPr/>
            </a:lvl1pPr>
          </a:lstStyle>
          <a:p>
            <a:r>
              <a:rPr lang="en-US" noProof="0" dirty="0"/>
              <a:t>&lt;&lt;Lab Name&gt;&gt;</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dirty="0"/>
              <a:t>Lab Description</a:t>
            </a:r>
          </a:p>
        </p:txBody>
      </p:sp>
      <p:pic>
        <p:nvPicPr>
          <p:cNvPr id="5" name="Lab" descr="A close up of a sign&#10;">
            <a:extLst>
              <a:ext uri="{FF2B5EF4-FFF2-40B4-BE49-F238E27FC236}">
                <a16:creationId xmlns:a16="http://schemas.microsoft.com/office/drawing/2014/main" id="{C0E3C3B5-9CC7-46D1-A4EF-077A0F4B5F52}"/>
              </a:ext>
            </a:extLst>
          </p:cNvPr>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extLst>
      <p:ext uri="{BB962C8B-B14F-4D97-AF65-F5344CB8AC3E}">
        <p14:creationId xmlns:p14="http://schemas.microsoft.com/office/powerpoint/2010/main" val="3442786769"/>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s_Slid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630237"/>
            <a:ext cx="4352926" cy="2493962"/>
          </a:xfrm>
        </p:spPr>
        <p:txBody>
          <a:bodyPr anchor="ctr">
            <a:noAutofit/>
          </a:bodyPr>
          <a:lstStyle>
            <a:lvl1pPr algn="ctr">
              <a:defRPr/>
            </a:lvl1pPr>
          </a:lstStyle>
          <a:p>
            <a:r>
              <a:rPr lang="en-US" noProof="0" dirty="0"/>
              <a:t>&lt;&lt;Questions?&gt;&gt;</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pic>
        <p:nvPicPr>
          <p:cNvPr id="7" name="Multiple Question Marks" descr="Multiple Question Marks">
            <a:extLst>
              <a:ext uri="{FF2B5EF4-FFF2-40B4-BE49-F238E27FC236}">
                <a16:creationId xmlns:a16="http://schemas.microsoft.com/office/drawing/2014/main" id="{DFA98C70-EDD1-4FDA-BC92-DE43A3A9C9C7}"/>
              </a:ext>
            </a:extLst>
          </p:cNvPr>
          <p:cNvPicPr>
            <a:picLocks noChangeAspect="1"/>
          </p:cNvPicPr>
          <p:nvPr userDrawn="1">
            <p:custDataLst>
              <p:tags r:id="rId1"/>
            </p:custDataLst>
          </p:nvPr>
        </p:nvPicPr>
        <p:blipFill rotWithShape="1">
          <a:blip r:embed="rId3">
            <a:extLst>
              <a:ext uri="{28A0092B-C50C-407E-A947-70E740481C1C}">
                <a14:useLocalDpi xmlns:a14="http://schemas.microsoft.com/office/drawing/2010/main" val="0"/>
              </a:ext>
            </a:extLst>
          </a:blip>
          <a:srcRect/>
          <a:stretch/>
        </p:blipFill>
        <p:spPr>
          <a:xfrm>
            <a:off x="5283518" y="0"/>
            <a:ext cx="6908482" cy="6858000"/>
          </a:xfrm>
          <a:prstGeom prst="rect">
            <a:avLst/>
          </a:prstGeom>
        </p:spPr>
      </p:pic>
    </p:spTree>
    <p:extLst>
      <p:ext uri="{BB962C8B-B14F-4D97-AF65-F5344CB8AC3E}">
        <p14:creationId xmlns:p14="http://schemas.microsoft.com/office/powerpoint/2010/main" val="3353094434"/>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_Square_Photo">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endParaRPr lang="en-US" noProof="0" dirty="0"/>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603555095"/>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ags" Target="../tags/tag4.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image" Target="../media/image1.emf"/><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ags" Target="../tags/tag3.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dirty="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38866671"/>
      </p:ext>
    </p:extLst>
  </p:cSld>
  <p:clrMap bg1="lt1" tx1="dk1" bg2="lt2" tx2="dk2" accent1="accent1" accent2="accent2" accent3="accent3" accent4="accent4" accent5="accent5" accent6="accent6" hlink="hlink" folHlink="folHlink"/>
  <p:sldLayoutIdLst>
    <p:sldLayoutId id="2147483993" r:id="rId1"/>
    <p:sldLayoutId id="2147484026" r:id="rId2"/>
    <p:sldLayoutId id="2147484039" r:id="rId3"/>
    <p:sldLayoutId id="2147484006" r:id="rId4"/>
    <p:sldLayoutId id="2147484007" r:id="rId5"/>
    <p:sldLayoutId id="2147484010" r:id="rId6"/>
    <p:sldLayoutId id="2147484035" r:id="rId7"/>
    <p:sldLayoutId id="2147484036" r:id="rId8"/>
    <p:sldLayoutId id="2147484037" r:id="rId9"/>
    <p:sldLayoutId id="2147483999" r:id="rId10"/>
    <p:sldLayoutId id="2147483998" r:id="rId11"/>
    <p:sldLayoutId id="2147484000" r:id="rId12"/>
    <p:sldLayoutId id="2147484043" r:id="rId13"/>
    <p:sldLayoutId id="2147484004" r:id="rId14"/>
    <p:sldLayoutId id="2147484038" r:id="rId15"/>
    <p:sldLayoutId id="2147484041" r:id="rId16"/>
    <p:sldLayoutId id="2147484042" r:id="rId17"/>
    <p:sldLayoutId id="2147484046" r:id="rId18"/>
    <p:sldLayoutId id="2147484047" r:id="rId19"/>
    <p:sldLayoutId id="2147484001" r:id="rId20"/>
    <p:sldLayoutId id="2147484002" r:id="rId21"/>
    <p:sldLayoutId id="2147484044" r:id="rId22"/>
    <p:sldLayoutId id="2147484045" r:id="rId23"/>
    <p:sldLayoutId id="2147484003" r:id="rId24"/>
    <p:sldLayoutId id="2147484005" r:id="rId25"/>
    <p:sldLayoutId id="2147484008" r:id="rId26"/>
    <p:sldLayoutId id="2147484009" r:id="rId27"/>
    <p:sldLayoutId id="2147484011" r:id="rId28"/>
    <p:sldLayoutId id="2147484012" r:id="rId29"/>
    <p:sldLayoutId id="2147484013" r:id="rId30"/>
    <p:sldLayoutId id="2147484014" r:id="rId31"/>
    <p:sldLayoutId id="2147484015" r:id="rId32"/>
    <p:sldLayoutId id="2147484016" r:id="rId33"/>
    <p:sldLayoutId id="2147484017" r:id="rId34"/>
    <p:sldLayoutId id="2147484018" r:id="rId35"/>
    <p:sldLayoutId id="2147484019" r:id="rId36"/>
    <p:sldLayoutId id="2147484020" r:id="rId37"/>
    <p:sldLayoutId id="2147484021" r:id="rId38"/>
    <p:sldLayoutId id="2147484022" r:id="rId39"/>
    <p:sldLayoutId id="2147484023" r:id="rId40"/>
    <p:sldLayoutId id="2147484024" r:id="rId41"/>
    <p:sldLayoutId id="2147484025" r:id="rId42"/>
    <p:sldLayoutId id="2147484027" r:id="rId43"/>
    <p:sldLayoutId id="2147484028" r:id="rId44"/>
    <p:sldLayoutId id="2147484029" r:id="rId45"/>
    <p:sldLayoutId id="2147484030" r:id="rId46"/>
    <p:sldLayoutId id="2147484031" r:id="rId47"/>
    <p:sldLayoutId id="2147484032" r:id="rId48"/>
    <p:sldLayoutId id="2147484033" r:id="rId49"/>
    <p:sldLayoutId id="2147483994" r:id="rId50"/>
    <p:sldLayoutId id="2147483995" r:id="rId51"/>
    <p:sldLayoutId id="2147483996" r:id="rId52"/>
    <p:sldLayoutId id="2147483997" r:id="rId53"/>
    <p:sldLayoutId id="2147484034" r:id="rId54"/>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5637" y="1846053"/>
            <a:ext cx="4352925" cy="1738395"/>
          </a:xfrm>
        </p:spPr>
        <p:txBody>
          <a:bodyPr/>
          <a:lstStyle/>
          <a:p>
            <a:r>
              <a:rPr lang="en-US" dirty="0"/>
              <a:t>SharePoint Online </a:t>
            </a:r>
            <a:br>
              <a:rPr lang="en-US" dirty="0"/>
            </a:br>
            <a:r>
              <a:rPr lang="en-US" dirty="0"/>
              <a:t>File Protection and Permissions</a:t>
            </a:r>
            <a:endParaRPr lang="nb-NO" dirty="0"/>
          </a:p>
        </p:txBody>
      </p:sp>
      <p:sp>
        <p:nvSpPr>
          <p:cNvPr id="3" name="Text Placeholder 2"/>
          <p:cNvSpPr>
            <a:spLocks noGrp="1"/>
          </p:cNvSpPr>
          <p:nvPr>
            <p:ph type="subTitle" idx="1"/>
          </p:nvPr>
        </p:nvSpPr>
        <p:spPr>
          <a:xfrm>
            <a:off x="655638" y="3895090"/>
            <a:ext cx="4352924" cy="311150"/>
          </a:xfrm>
        </p:spPr>
        <p:txBody>
          <a:bodyPr>
            <a:normAutofit lnSpcReduction="10000"/>
          </a:bodyPr>
          <a:lstStyle/>
          <a:p>
            <a:r>
              <a:rPr lang="nb-NO"/>
              <a:t>Speaker Name</a:t>
            </a:r>
          </a:p>
        </p:txBody>
      </p:sp>
      <p:sp>
        <p:nvSpPr>
          <p:cNvPr id="7" name="Picture Placeholder 6">
            <a:extLst>
              <a:ext uri="{FF2B5EF4-FFF2-40B4-BE49-F238E27FC236}">
                <a16:creationId xmlns:a16="http://schemas.microsoft.com/office/drawing/2014/main" id="{562571E1-7C51-4A14-91EB-08BC0B3BDC8E}"/>
              </a:ext>
            </a:extLst>
          </p:cNvPr>
          <p:cNvSpPr>
            <a:spLocks noGrp="1"/>
          </p:cNvSpPr>
          <p:nvPr>
            <p:ph type="pic" sz="quarter" idx="17"/>
          </p:nvPr>
        </p:nvSpPr>
        <p:spPr/>
      </p:sp>
    </p:spTree>
    <p:extLst>
      <p:ext uri="{BB962C8B-B14F-4D97-AF65-F5344CB8AC3E}">
        <p14:creationId xmlns:p14="http://schemas.microsoft.com/office/powerpoint/2010/main" val="1844444020"/>
      </p:ext>
    </p:extLst>
  </p:cSld>
  <p:clrMapOvr>
    <a:masterClrMapping/>
  </p:clrMapOvr>
  <p:transition>
    <p:fade/>
  </p:transition>
</p:sld>
</file>

<file path=ppt/slides/slide10.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D0BD8-3A3E-4E32-900D-4D66BB8B1958}"/>
              </a:ext>
            </a:extLst>
          </p:cNvPr>
          <p:cNvSpPr>
            <a:spLocks noGrp="1"/>
          </p:cNvSpPr>
          <p:nvPr>
            <p:ph type="title"/>
          </p:nvPr>
        </p:nvSpPr>
        <p:spPr/>
        <p:txBody>
          <a:bodyPr/>
          <a:lstStyle/>
          <a:p>
            <a:r>
              <a:rPr lang="en-US" dirty="0"/>
              <a:t>Communication site permissions</a:t>
            </a:r>
          </a:p>
        </p:txBody>
      </p:sp>
      <p:sp>
        <p:nvSpPr>
          <p:cNvPr id="3" name="Content Placeholder 2">
            <a:extLst>
              <a:ext uri="{FF2B5EF4-FFF2-40B4-BE49-F238E27FC236}">
                <a16:creationId xmlns:a16="http://schemas.microsoft.com/office/drawing/2014/main" id="{44CE223E-9BD1-45D4-9FE1-0C56EE3FE37E}"/>
              </a:ext>
            </a:extLst>
          </p:cNvPr>
          <p:cNvSpPr>
            <a:spLocks noGrp="1"/>
          </p:cNvSpPr>
          <p:nvPr>
            <p:ph sz="quarter" idx="13"/>
          </p:nvPr>
        </p:nvSpPr>
        <p:spPr/>
        <p:txBody>
          <a:bodyPr/>
          <a:lstStyle/>
          <a:p>
            <a:pPr marL="342900" indent="-342900">
              <a:buFont typeface="Arial" panose="020B0604020202020204" pitchFamily="34" charset="0"/>
              <a:buChar char="•"/>
            </a:pPr>
            <a:r>
              <a:rPr lang="en-US" dirty="0"/>
              <a:t>Communication sites aren't connected to Microsoft 365 groups and use the standard SharePoint permissions groups:</a:t>
            </a:r>
          </a:p>
          <a:p>
            <a:pPr marL="653796" lvl="1" indent="-342900">
              <a:buFont typeface="Arial" panose="020B0604020202020204" pitchFamily="34" charset="0"/>
              <a:buChar char="•"/>
            </a:pPr>
            <a:r>
              <a:rPr lang="en-US" dirty="0"/>
              <a:t>Owners</a:t>
            </a:r>
          </a:p>
          <a:p>
            <a:pPr marL="653796" lvl="1" indent="-342900">
              <a:buFont typeface="Arial" panose="020B0604020202020204" pitchFamily="34" charset="0"/>
              <a:buChar char="•"/>
            </a:pPr>
            <a:r>
              <a:rPr lang="en-US" dirty="0"/>
              <a:t>Members</a:t>
            </a:r>
          </a:p>
          <a:p>
            <a:pPr marL="653796" lvl="1" indent="-342900">
              <a:buFont typeface="Arial" panose="020B0604020202020204" pitchFamily="34" charset="0"/>
              <a:buChar char="•"/>
            </a:pPr>
            <a:r>
              <a:rPr lang="en-US" dirty="0"/>
              <a:t>Visitors</a:t>
            </a:r>
          </a:p>
          <a:p>
            <a:pPr marL="342900" indent="-342900">
              <a:buFont typeface="Arial" panose="020B0604020202020204" pitchFamily="34" charset="0"/>
              <a:buChar char="•"/>
            </a:pPr>
            <a:r>
              <a:rPr lang="en-US" dirty="0"/>
              <a:t>You can give people permissions to the site by adding individual users, security groups, or Microsoft 365 groups to one of the three SharePoint groups. </a:t>
            </a:r>
          </a:p>
          <a:p>
            <a:pPr marL="653796" lvl="1" indent="-342900">
              <a:buFont typeface="Arial" panose="020B0604020202020204" pitchFamily="34" charset="0"/>
              <a:buChar char="•"/>
            </a:pPr>
            <a:r>
              <a:rPr lang="en-US" dirty="0"/>
              <a:t>Nested security groups can cause performance issues and are not recommended</a:t>
            </a:r>
          </a:p>
          <a:p>
            <a:pPr marL="342900" indent="-342900">
              <a:buFont typeface="Arial" panose="020B0604020202020204" pitchFamily="34" charset="0"/>
              <a:buChar char="•"/>
            </a:pPr>
            <a:r>
              <a:rPr lang="en-US" dirty="0"/>
              <a:t>The visitors group is a good place to use security groups. In many organizations, this is the easiest way to add large numbers of users to a site.</a:t>
            </a:r>
          </a:p>
        </p:txBody>
      </p:sp>
    </p:spTree>
    <p:extLst>
      <p:ext uri="{BB962C8B-B14F-4D97-AF65-F5344CB8AC3E}">
        <p14:creationId xmlns:p14="http://schemas.microsoft.com/office/powerpoint/2010/main" val="537873449"/>
      </p:ext>
    </p:extLst>
  </p:cSld>
  <p:clrMapOvr>
    <a:masterClrMapping/>
  </p:clrMapOvr>
</p:sld>
</file>

<file path=ppt/slides/slide1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F39DB060-5F50-413A-8272-9482FAC900CA}"/>
              </a:ext>
            </a:extLst>
          </p:cNvPr>
          <p:cNvSpPr/>
          <p:nvPr/>
        </p:nvSpPr>
        <p:spPr>
          <a:xfrm>
            <a:off x="269240" y="2327565"/>
            <a:ext cx="7222605" cy="1215735"/>
          </a:xfrm>
          <a:custGeom>
            <a:avLst/>
            <a:gdLst>
              <a:gd name="connsiteX0" fmla="*/ 0 w 3594513"/>
              <a:gd name="connsiteY0" fmla="*/ 0 h 1863000"/>
              <a:gd name="connsiteX1" fmla="*/ 3594513 w 3594513"/>
              <a:gd name="connsiteY1" fmla="*/ 0 h 1863000"/>
              <a:gd name="connsiteX2" fmla="*/ 3594513 w 3594513"/>
              <a:gd name="connsiteY2" fmla="*/ 1863000 h 1863000"/>
              <a:gd name="connsiteX3" fmla="*/ 0 w 3594513"/>
              <a:gd name="connsiteY3" fmla="*/ 1863000 h 1863000"/>
              <a:gd name="connsiteX4" fmla="*/ 0 w 3594513"/>
              <a:gd name="connsiteY4" fmla="*/ 0 h 186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4513" h="1863000">
                <a:moveTo>
                  <a:pt x="0" y="0"/>
                </a:moveTo>
                <a:lnTo>
                  <a:pt x="3594513" y="0"/>
                </a:lnTo>
                <a:lnTo>
                  <a:pt x="3594513" y="1863000"/>
                </a:lnTo>
                <a:lnTo>
                  <a:pt x="0" y="1863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4126" tIns="20320" rIns="113792" bIns="20320" numCol="1" spcCol="1270" anchor="t" anchorCtr="0">
            <a:noAutofit/>
          </a:bodyPr>
          <a:lstStyle/>
          <a:p>
            <a:pPr marL="171450" lvl="1" indent="-171450" defTabSz="711200">
              <a:lnSpc>
                <a:spcPct val="90000"/>
              </a:lnSpc>
              <a:spcBef>
                <a:spcPct val="0"/>
              </a:spcBef>
              <a:spcAft>
                <a:spcPct val="20000"/>
              </a:spcAft>
              <a:buFontTx/>
              <a:buChar char="•"/>
            </a:pPr>
            <a:endParaRPr lang="en-US" dirty="0"/>
          </a:p>
        </p:txBody>
      </p:sp>
      <p:sp>
        <p:nvSpPr>
          <p:cNvPr id="2" name="Title 1"/>
          <p:cNvSpPr>
            <a:spLocks noGrp="1"/>
          </p:cNvSpPr>
          <p:nvPr>
            <p:ph type="title"/>
          </p:nvPr>
        </p:nvSpPr>
        <p:spPr>
          <a:xfrm>
            <a:off x="655636" y="320040"/>
            <a:ext cx="6659563" cy="461665"/>
          </a:xfrm>
        </p:spPr>
        <p:txBody>
          <a:bodyPr/>
          <a:lstStyle/>
          <a:p>
            <a:r>
              <a:rPr lang="en-US" dirty="0"/>
              <a:t>SharePoint Online permissions inheritance overview</a:t>
            </a:r>
          </a:p>
        </p:txBody>
      </p:sp>
      <p:sp>
        <p:nvSpPr>
          <p:cNvPr id="13" name="Content Placeholder 12">
            <a:extLst>
              <a:ext uri="{FF2B5EF4-FFF2-40B4-BE49-F238E27FC236}">
                <a16:creationId xmlns:a16="http://schemas.microsoft.com/office/drawing/2014/main" id="{5E7139E1-6EE0-4049-815C-60906EF8DDFB}"/>
              </a:ext>
            </a:extLst>
          </p:cNvPr>
          <p:cNvSpPr>
            <a:spLocks noGrp="1"/>
          </p:cNvSpPr>
          <p:nvPr>
            <p:ph type="body" sz="quarter" idx="16"/>
          </p:nvPr>
        </p:nvSpPr>
        <p:spPr>
          <a:xfrm>
            <a:off x="655320" y="1408113"/>
            <a:ext cx="6659880" cy="4819650"/>
          </a:xfrm>
        </p:spPr>
        <p:txBody>
          <a:bodyPr>
            <a:normAutofit fontScale="85000" lnSpcReduction="10000"/>
          </a:bodyPr>
          <a:lstStyle/>
          <a:p>
            <a:pPr marL="342900" lvl="0" indent="-342900">
              <a:buFont typeface="Arial" panose="020B0604020202020204" pitchFamily="34" charset="0"/>
              <a:buChar char="•"/>
            </a:pPr>
            <a:r>
              <a:rPr lang="en-US" dirty="0"/>
              <a:t>Every site in Sharepoint Online exists in a site collection, which is a group of sites under a single top-level site. </a:t>
            </a:r>
          </a:p>
          <a:p>
            <a:pPr marL="342900" lvl="0" indent="-342900">
              <a:buFont typeface="Arial" panose="020B0604020202020204" pitchFamily="34" charset="0"/>
              <a:buChar char="•"/>
            </a:pPr>
            <a:r>
              <a:rPr lang="en-US" dirty="0"/>
              <a:t>The top-level site is called the root site of the site collection</a:t>
            </a:r>
          </a:p>
          <a:p>
            <a:pPr lvl="1"/>
            <a:r>
              <a:rPr lang="en-US" dirty="0"/>
              <a:t>By default, all the sites and site content in a collection inherit the permissions settings of the root or top-level site.</a:t>
            </a:r>
          </a:p>
          <a:p>
            <a:pPr lvl="1"/>
            <a:r>
              <a:rPr lang="en-US" dirty="0"/>
              <a:t>If you assign unique permissions to sites, libraries, and items, those items no longer inherit permissions from their parent site</a:t>
            </a:r>
          </a:p>
          <a:p>
            <a:pPr marL="342900" lvl="0" indent="-342900">
              <a:buFont typeface="Arial" panose="020B0604020202020204" pitchFamily="34" charset="0"/>
              <a:buChar char="•"/>
            </a:pPr>
            <a:r>
              <a:rPr lang="en-US" dirty="0"/>
              <a:t>A site collection administrator configures permissions for the top level (root) site for the entire site collection.</a:t>
            </a:r>
          </a:p>
          <a:p>
            <a:pPr marL="342900" lvl="0" indent="-342900">
              <a:buFont typeface="Arial" panose="020B0604020202020204" pitchFamily="34" charset="0"/>
              <a:buChar char="•"/>
            </a:pPr>
            <a:r>
              <a:rPr lang="en-US" dirty="0"/>
              <a:t>Subsite owners can change permission settings for their subsite, which stops permission inheritance for the site</a:t>
            </a:r>
          </a:p>
          <a:p>
            <a:pPr marL="342900" lvl="0" indent="-342900">
              <a:buFont typeface="Arial" panose="020B0604020202020204" pitchFamily="34" charset="0"/>
              <a:buChar char="•"/>
            </a:pPr>
            <a:r>
              <a:rPr lang="en-US" dirty="0"/>
              <a:t>Lists and libraries inherit permissions from the site to which they belong.</a:t>
            </a:r>
          </a:p>
          <a:p>
            <a:pPr marL="342900" lvl="0" indent="-342900">
              <a:buFont typeface="Arial" panose="020B0604020202020204" pitchFamily="34" charset="0"/>
              <a:buChar char="•"/>
            </a:pPr>
            <a:r>
              <a:rPr lang="en-US" dirty="0"/>
              <a:t>List items and library files inherit permissions from their parent list or library. </a:t>
            </a:r>
          </a:p>
        </p:txBody>
      </p:sp>
      <p:sp>
        <p:nvSpPr>
          <p:cNvPr id="21" name="Picture Placeholder 20">
            <a:extLst>
              <a:ext uri="{FF2B5EF4-FFF2-40B4-BE49-F238E27FC236}">
                <a16:creationId xmlns:a16="http://schemas.microsoft.com/office/drawing/2014/main" id="{EEAF13CF-3416-45F4-B2F9-26C10E49030A}"/>
              </a:ext>
            </a:extLst>
          </p:cNvPr>
          <p:cNvSpPr>
            <a:spLocks noGrp="1"/>
          </p:cNvSpPr>
          <p:nvPr>
            <p:ph type="pic" sz="quarter" idx="15"/>
          </p:nvPr>
        </p:nvSpPr>
        <p:spPr>
          <a:xfrm>
            <a:off x="7491844" y="0"/>
            <a:ext cx="4699837" cy="6858000"/>
          </a:xfrm>
        </p:spPr>
      </p:sp>
      <p:pic>
        <p:nvPicPr>
          <p:cNvPr id="22" name="Content Placeholder 14">
            <a:extLst>
              <a:ext uri="{FF2B5EF4-FFF2-40B4-BE49-F238E27FC236}">
                <a16:creationId xmlns:a16="http://schemas.microsoft.com/office/drawing/2014/main" id="{B9576569-6988-4A47-8E6B-E136044E82B2}"/>
              </a:ext>
            </a:extLst>
          </p:cNvPr>
          <p:cNvPicPr>
            <a:picLocks noChangeAspect="1"/>
          </p:cNvPicPr>
          <p:nvPr/>
        </p:nvPicPr>
        <p:blipFill>
          <a:blip r:embed="rId3"/>
          <a:stretch>
            <a:fillRect/>
          </a:stretch>
        </p:blipFill>
        <p:spPr>
          <a:xfrm>
            <a:off x="7909013" y="867049"/>
            <a:ext cx="3865499" cy="4982638"/>
          </a:xfrm>
          <a:prstGeom prst="rect">
            <a:avLst/>
          </a:prstGeom>
        </p:spPr>
      </p:pic>
    </p:spTree>
    <p:extLst>
      <p:ext uri="{BB962C8B-B14F-4D97-AF65-F5344CB8AC3E}">
        <p14:creationId xmlns:p14="http://schemas.microsoft.com/office/powerpoint/2010/main" val="387377323"/>
      </p:ext>
    </p:extLst>
  </p:cSld>
  <p:clrMapOvr>
    <a:masterClrMapping/>
  </p:clrMapOvr>
</p:sld>
</file>

<file path=ppt/slides/slide12.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dirty="0"/>
              <a:t>Permissions for SharePoint</a:t>
            </a:r>
          </a:p>
        </p:txBody>
      </p:sp>
      <p:pic>
        <p:nvPicPr>
          <p:cNvPr id="5" name="Content Placeholder 4">
            <a:extLst>
              <a:ext uri="{FF2B5EF4-FFF2-40B4-BE49-F238E27FC236}">
                <a16:creationId xmlns:a16="http://schemas.microsoft.com/office/drawing/2014/main" id="{54B3ADE4-E4BC-4BAE-A695-B354CB65CE78}"/>
              </a:ext>
            </a:extLst>
          </p:cNvPr>
          <p:cNvPicPr>
            <a:picLocks noGrp="1" noChangeAspect="1"/>
          </p:cNvPicPr>
          <p:nvPr>
            <p:ph sz="quarter" idx="13"/>
          </p:nvPr>
        </p:nvPicPr>
        <p:blipFill>
          <a:blip r:embed="rId3"/>
          <a:stretch>
            <a:fillRect/>
          </a:stretch>
        </p:blipFill>
        <p:spPr>
          <a:xfrm>
            <a:off x="1251645" y="2974531"/>
            <a:ext cx="9583046" cy="2489200"/>
          </a:xfrm>
        </p:spPr>
      </p:pic>
      <p:sp>
        <p:nvSpPr>
          <p:cNvPr id="4" name="Content Placeholder 3">
            <a:extLst>
              <a:ext uri="{FF2B5EF4-FFF2-40B4-BE49-F238E27FC236}">
                <a16:creationId xmlns:a16="http://schemas.microsoft.com/office/drawing/2014/main" id="{5BD08FD7-CD26-46AF-991E-BA067B35455E}"/>
              </a:ext>
            </a:extLst>
          </p:cNvPr>
          <p:cNvSpPr>
            <a:spLocks noGrp="1"/>
          </p:cNvSpPr>
          <p:nvPr>
            <p:ph sz="quarter" idx="14"/>
          </p:nvPr>
        </p:nvSpPr>
        <p:spPr>
          <a:xfrm>
            <a:off x="655638" y="1893824"/>
            <a:ext cx="10880725" cy="845312"/>
          </a:xfrm>
        </p:spPr>
        <p:txBody>
          <a:bodyPr>
            <a:normAutofit/>
          </a:bodyPr>
          <a:lstStyle/>
          <a:p>
            <a:r>
              <a:rPr lang="en-US" dirty="0"/>
              <a:t>You can use permissions in SharePoint to provide or restrict user access to the site or it’s contents.</a:t>
            </a:r>
          </a:p>
          <a:p>
            <a:endParaRPr lang="en-US" dirty="0"/>
          </a:p>
        </p:txBody>
      </p:sp>
    </p:spTree>
    <p:extLst>
      <p:ext uri="{BB962C8B-B14F-4D97-AF65-F5344CB8AC3E}">
        <p14:creationId xmlns:p14="http://schemas.microsoft.com/office/powerpoint/2010/main" val="2920109074"/>
      </p:ext>
    </p:extLst>
  </p:cSld>
  <p:clrMapOvr>
    <a:masterClrMapping/>
  </p:clrMapOvr>
</p:sld>
</file>

<file path=ppt/slides/slide13.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4F8A216-2E1D-46F0-B37C-F88DB2D00B0F}"/>
              </a:ext>
            </a:extLst>
          </p:cNvPr>
          <p:cNvSpPr>
            <a:spLocks noGrp="1"/>
          </p:cNvSpPr>
          <p:nvPr>
            <p:ph type="title"/>
          </p:nvPr>
        </p:nvSpPr>
        <p:spPr/>
        <p:txBody>
          <a:bodyPr/>
          <a:lstStyle/>
          <a:p>
            <a:r>
              <a:rPr lang="en-US" dirty="0"/>
              <a:t>Default Permission Levels</a:t>
            </a:r>
          </a:p>
        </p:txBody>
      </p:sp>
      <p:graphicFrame>
        <p:nvGraphicFramePr>
          <p:cNvPr id="12" name="Content Placeholder 11">
            <a:extLst>
              <a:ext uri="{FF2B5EF4-FFF2-40B4-BE49-F238E27FC236}">
                <a16:creationId xmlns:a16="http://schemas.microsoft.com/office/drawing/2014/main" id="{11135DDB-A1EE-F2DA-C1BE-1AB648D6A539}"/>
              </a:ext>
            </a:extLst>
          </p:cNvPr>
          <p:cNvGraphicFramePr>
            <a:graphicFrameLocks noGrp="1"/>
          </p:cNvGraphicFramePr>
          <p:nvPr>
            <p:ph sz="quarter" idx="13"/>
            <p:extLst>
              <p:ext uri="{D42A27DB-BD31-4B8C-83A1-F6EECF244321}">
                <p14:modId xmlns:p14="http://schemas.microsoft.com/office/powerpoint/2010/main" val="1683630568"/>
              </p:ext>
            </p:extLst>
          </p:nvPr>
        </p:nvGraphicFramePr>
        <p:xfrm>
          <a:off x="150061" y="949566"/>
          <a:ext cx="11668660" cy="5169263"/>
        </p:xfrm>
        <a:graphic>
          <a:graphicData uri="http://schemas.openxmlformats.org/drawingml/2006/table">
            <a:tbl>
              <a:tblPr firstRow="1" bandRow="1">
                <a:tableStyleId>{B301B821-A1FF-4177-AEE7-76D212191A09}</a:tableStyleId>
              </a:tblPr>
              <a:tblGrid>
                <a:gridCol w="2105728">
                  <a:extLst>
                    <a:ext uri="{9D8B030D-6E8A-4147-A177-3AD203B41FA5}">
                      <a16:colId xmlns:a16="http://schemas.microsoft.com/office/drawing/2014/main" val="4282657080"/>
                    </a:ext>
                  </a:extLst>
                </a:gridCol>
                <a:gridCol w="9562932">
                  <a:extLst>
                    <a:ext uri="{9D8B030D-6E8A-4147-A177-3AD203B41FA5}">
                      <a16:colId xmlns:a16="http://schemas.microsoft.com/office/drawing/2014/main" val="2207642039"/>
                    </a:ext>
                  </a:extLst>
                </a:gridCol>
              </a:tblGrid>
              <a:tr h="290531">
                <a:tc>
                  <a:txBody>
                    <a:bodyPr/>
                    <a:lstStyle/>
                    <a:p>
                      <a:pPr algn="l" fontAlgn="t"/>
                      <a:r>
                        <a:rPr lang="en-US" sz="1600">
                          <a:effectLst/>
                        </a:rPr>
                        <a:t>Permission level</a:t>
                      </a:r>
                    </a:p>
                  </a:txBody>
                  <a:tcPr marL="13770" marR="13770" marT="6885" marB="6885"/>
                </a:tc>
                <a:tc>
                  <a:txBody>
                    <a:bodyPr/>
                    <a:lstStyle/>
                    <a:p>
                      <a:pPr algn="l" fontAlgn="t"/>
                      <a:r>
                        <a:rPr lang="en-US" sz="1600">
                          <a:effectLst/>
                        </a:rPr>
                        <a:t>Description</a:t>
                      </a:r>
                    </a:p>
                  </a:txBody>
                  <a:tcPr marL="13770" marR="13770" marT="6885" marB="6885"/>
                </a:tc>
                <a:extLst>
                  <a:ext uri="{0D108BD9-81ED-4DB2-BD59-A6C34878D82A}">
                    <a16:rowId xmlns:a16="http://schemas.microsoft.com/office/drawing/2014/main" val="1670938399"/>
                  </a:ext>
                </a:extLst>
              </a:tr>
              <a:tr h="543487">
                <a:tc>
                  <a:txBody>
                    <a:bodyPr/>
                    <a:lstStyle/>
                    <a:p>
                      <a:pPr algn="l" fontAlgn="t"/>
                      <a:r>
                        <a:rPr lang="en-US" sz="1600">
                          <a:effectLst/>
                        </a:rPr>
                        <a:t>View Only</a:t>
                      </a:r>
                    </a:p>
                  </a:txBody>
                  <a:tcPr marL="13770" marR="13770" marT="6885" marB="6885"/>
                </a:tc>
                <a:tc>
                  <a:txBody>
                    <a:bodyPr/>
                    <a:lstStyle/>
                    <a:p>
                      <a:pPr algn="l" fontAlgn="t"/>
                      <a:r>
                        <a:rPr lang="en-US" sz="1600">
                          <a:effectLst/>
                        </a:rPr>
                        <a:t>Enables users to view application pages. The View Only permission level is used for the Excel Services Viewers group.</a:t>
                      </a:r>
                    </a:p>
                  </a:txBody>
                  <a:tcPr marL="13770" marR="13770" marT="6885" marB="6885"/>
                </a:tc>
                <a:extLst>
                  <a:ext uri="{0D108BD9-81ED-4DB2-BD59-A6C34878D82A}">
                    <a16:rowId xmlns:a16="http://schemas.microsoft.com/office/drawing/2014/main" val="2666252425"/>
                  </a:ext>
                </a:extLst>
              </a:tr>
              <a:tr h="2114793">
                <a:tc>
                  <a:txBody>
                    <a:bodyPr/>
                    <a:lstStyle/>
                    <a:p>
                      <a:pPr algn="l" fontAlgn="t"/>
                      <a:r>
                        <a:rPr lang="en-US" sz="1600" dirty="0">
                          <a:effectLst/>
                        </a:rPr>
                        <a:t>Limited Access</a:t>
                      </a:r>
                    </a:p>
                  </a:txBody>
                  <a:tcPr marL="13770" marR="13770" marT="6885" marB="6885"/>
                </a:tc>
                <a:tc>
                  <a:txBody>
                    <a:bodyPr/>
                    <a:lstStyle/>
                    <a:p>
                      <a:pPr algn="l" fontAlgn="t"/>
                      <a:r>
                        <a:rPr lang="en-US" sz="1600">
                          <a:effectLst/>
                        </a:rPr>
                        <a:t>Enables users to access shared resources and a specific asset. Limited Access is designed to be combined with fine-grained permissions to enable users to access a specific list, document library, folder, list item, or document, without enabling them to access the whole site. Limited Access cannot be edited or deleted. Note: when sharing a link to a document with all users in your organization, SharePoint will assign the Limited Access permission via a group name "Limited Access System Group" that is applied the first time a user accesses the resource who does not otherwise have permission via the link</a:t>
                      </a:r>
                    </a:p>
                  </a:txBody>
                  <a:tcPr marL="13770" marR="13770" marT="6885" marB="6885"/>
                </a:tc>
                <a:extLst>
                  <a:ext uri="{0D108BD9-81ED-4DB2-BD59-A6C34878D82A}">
                    <a16:rowId xmlns:a16="http://schemas.microsoft.com/office/drawing/2014/main" val="1135978085"/>
                  </a:ext>
                </a:extLst>
              </a:tr>
              <a:tr h="290531">
                <a:tc>
                  <a:txBody>
                    <a:bodyPr/>
                    <a:lstStyle/>
                    <a:p>
                      <a:pPr algn="l" fontAlgn="t"/>
                      <a:r>
                        <a:rPr lang="en-US" sz="1600">
                          <a:effectLst/>
                        </a:rPr>
                        <a:t>Read</a:t>
                      </a:r>
                    </a:p>
                  </a:txBody>
                  <a:tcPr marL="13770" marR="13770" marT="6885" marB="6885"/>
                </a:tc>
                <a:tc>
                  <a:txBody>
                    <a:bodyPr/>
                    <a:lstStyle/>
                    <a:p>
                      <a:pPr algn="l" fontAlgn="t"/>
                      <a:r>
                        <a:rPr lang="en-US" sz="1600">
                          <a:effectLst/>
                        </a:rPr>
                        <a:t>Enables users to view pages and list items, and to download documents.</a:t>
                      </a:r>
                    </a:p>
                  </a:txBody>
                  <a:tcPr marL="13770" marR="13770" marT="6885" marB="6885"/>
                </a:tc>
                <a:extLst>
                  <a:ext uri="{0D108BD9-81ED-4DB2-BD59-A6C34878D82A}">
                    <a16:rowId xmlns:a16="http://schemas.microsoft.com/office/drawing/2014/main" val="2224951533"/>
                  </a:ext>
                </a:extLst>
              </a:tr>
              <a:tr h="805372">
                <a:tc>
                  <a:txBody>
                    <a:bodyPr/>
                    <a:lstStyle/>
                    <a:p>
                      <a:pPr algn="l" fontAlgn="t"/>
                      <a:r>
                        <a:rPr lang="en-US" sz="1600">
                          <a:effectLst/>
                        </a:rPr>
                        <a:t>Contribute</a:t>
                      </a:r>
                    </a:p>
                  </a:txBody>
                  <a:tcPr marL="13770" marR="13770" marT="6885" marB="6885"/>
                </a:tc>
                <a:tc>
                  <a:txBody>
                    <a:bodyPr/>
                    <a:lstStyle/>
                    <a:p>
                      <a:pPr algn="l" fontAlgn="t"/>
                      <a:r>
                        <a:rPr lang="en-US" sz="1600" dirty="0">
                          <a:effectLst/>
                        </a:rPr>
                        <a:t>Enables users to manage personal views, edit items and user information, delete versions in existing lists and document libraries, and add, remove, and update personal Web Parts.</a:t>
                      </a:r>
                    </a:p>
                  </a:txBody>
                  <a:tcPr marL="13770" marR="13770" marT="6885" marB="6885"/>
                </a:tc>
                <a:extLst>
                  <a:ext uri="{0D108BD9-81ED-4DB2-BD59-A6C34878D82A}">
                    <a16:rowId xmlns:a16="http://schemas.microsoft.com/office/drawing/2014/main" val="2089164752"/>
                  </a:ext>
                </a:extLst>
              </a:tr>
              <a:tr h="290531">
                <a:tc>
                  <a:txBody>
                    <a:bodyPr/>
                    <a:lstStyle/>
                    <a:p>
                      <a:pPr algn="l" fontAlgn="t"/>
                      <a:r>
                        <a:rPr lang="en-US" sz="1600">
                          <a:effectLst/>
                        </a:rPr>
                        <a:t>Edit</a:t>
                      </a:r>
                    </a:p>
                  </a:txBody>
                  <a:tcPr marL="13770" marR="13770" marT="6885" marB="6885"/>
                </a:tc>
                <a:tc>
                  <a:txBody>
                    <a:bodyPr/>
                    <a:lstStyle/>
                    <a:p>
                      <a:pPr algn="l" fontAlgn="t"/>
                      <a:r>
                        <a:rPr lang="en-US" sz="1600">
                          <a:effectLst/>
                        </a:rPr>
                        <a:t>Enables users to manage lists.</a:t>
                      </a:r>
                    </a:p>
                  </a:txBody>
                  <a:tcPr marL="13770" marR="13770" marT="6885" marB="6885"/>
                </a:tc>
                <a:extLst>
                  <a:ext uri="{0D108BD9-81ED-4DB2-BD59-A6C34878D82A}">
                    <a16:rowId xmlns:a16="http://schemas.microsoft.com/office/drawing/2014/main" val="1739089959"/>
                  </a:ext>
                </a:extLst>
              </a:tr>
              <a:tr h="543487">
                <a:tc>
                  <a:txBody>
                    <a:bodyPr/>
                    <a:lstStyle/>
                    <a:p>
                      <a:pPr algn="l" fontAlgn="t"/>
                      <a:r>
                        <a:rPr lang="en-US" sz="1600">
                          <a:effectLst/>
                        </a:rPr>
                        <a:t>Design</a:t>
                      </a:r>
                    </a:p>
                  </a:txBody>
                  <a:tcPr marL="13770" marR="13770" marT="6885" marB="6885"/>
                </a:tc>
                <a:tc>
                  <a:txBody>
                    <a:bodyPr/>
                    <a:lstStyle/>
                    <a:p>
                      <a:pPr algn="l" fontAlgn="t"/>
                      <a:r>
                        <a:rPr lang="en-US" sz="1600">
                          <a:effectLst/>
                        </a:rPr>
                        <a:t>Enables users to view, add, update, delete, approve, and customize items or pages in the website.</a:t>
                      </a:r>
                    </a:p>
                  </a:txBody>
                  <a:tcPr marL="13770" marR="13770" marT="6885" marB="6885"/>
                </a:tc>
                <a:extLst>
                  <a:ext uri="{0D108BD9-81ED-4DB2-BD59-A6C34878D82A}">
                    <a16:rowId xmlns:a16="http://schemas.microsoft.com/office/drawing/2014/main" val="391992187"/>
                  </a:ext>
                </a:extLst>
              </a:tr>
              <a:tr h="290531">
                <a:tc>
                  <a:txBody>
                    <a:bodyPr/>
                    <a:lstStyle/>
                    <a:p>
                      <a:pPr algn="l" fontAlgn="t"/>
                      <a:r>
                        <a:rPr lang="en-US" sz="1600">
                          <a:effectLst/>
                        </a:rPr>
                        <a:t>Full Control</a:t>
                      </a:r>
                    </a:p>
                  </a:txBody>
                  <a:tcPr marL="13770" marR="13770" marT="6885" marB="6885"/>
                </a:tc>
                <a:tc>
                  <a:txBody>
                    <a:bodyPr/>
                    <a:lstStyle/>
                    <a:p>
                      <a:pPr algn="l" fontAlgn="t"/>
                      <a:r>
                        <a:rPr lang="en-US" sz="1600" dirty="0">
                          <a:effectLst/>
                        </a:rPr>
                        <a:t>Enables users to have full control of the website.</a:t>
                      </a:r>
                    </a:p>
                  </a:txBody>
                  <a:tcPr marL="13770" marR="13770" marT="6885" marB="6885"/>
                </a:tc>
                <a:extLst>
                  <a:ext uri="{0D108BD9-81ED-4DB2-BD59-A6C34878D82A}">
                    <a16:rowId xmlns:a16="http://schemas.microsoft.com/office/drawing/2014/main" val="2569501608"/>
                  </a:ext>
                </a:extLst>
              </a:tr>
            </a:tbl>
          </a:graphicData>
        </a:graphic>
      </p:graphicFrame>
    </p:spTree>
    <p:extLst>
      <p:ext uri="{BB962C8B-B14F-4D97-AF65-F5344CB8AC3E}">
        <p14:creationId xmlns:p14="http://schemas.microsoft.com/office/powerpoint/2010/main" val="2755019560"/>
      </p:ext>
    </p:extLst>
  </p:cSld>
  <p:clrMapOvr>
    <a:masterClrMapping/>
  </p:clrMapOvr>
</p:sld>
</file>

<file path=ppt/slides/slide1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t">
            <a:normAutofit/>
          </a:bodyPr>
          <a:lstStyle/>
          <a:p>
            <a:r>
              <a:rPr lang="en-US" dirty="0"/>
              <a:t>Create a custom group for fine-grained control</a:t>
            </a:r>
          </a:p>
        </p:txBody>
      </p:sp>
      <p:sp>
        <p:nvSpPr>
          <p:cNvPr id="6" name="Text Placeholder 5">
            <a:extLst>
              <a:ext uri="{FF2B5EF4-FFF2-40B4-BE49-F238E27FC236}">
                <a16:creationId xmlns:a16="http://schemas.microsoft.com/office/drawing/2014/main" id="{F2E6BDF4-A5CE-42F3-8B66-40F785A011DC}"/>
              </a:ext>
            </a:extLst>
          </p:cNvPr>
          <p:cNvSpPr>
            <a:spLocks noGrp="1"/>
          </p:cNvSpPr>
          <p:nvPr>
            <p:ph sz="quarter" idx="13"/>
          </p:nvPr>
        </p:nvSpPr>
        <p:spPr/>
        <p:txBody>
          <a:bodyPr>
            <a:normAutofit/>
          </a:bodyPr>
          <a:lstStyle/>
          <a:p>
            <a:pPr marL="342900" indent="-342900">
              <a:lnSpc>
                <a:spcPct val="90000"/>
              </a:lnSpc>
              <a:buFont typeface="Arial" panose="020B0604020202020204" pitchFamily="34" charset="0"/>
              <a:buChar char="•"/>
            </a:pPr>
            <a:r>
              <a:rPr lang="en-US" sz="2000" dirty="0"/>
              <a:t>The default SharePoint groups are created automatically when you create a site collection. </a:t>
            </a:r>
          </a:p>
          <a:p>
            <a:pPr marL="342900" indent="-342900">
              <a:lnSpc>
                <a:spcPct val="90000"/>
              </a:lnSpc>
              <a:buFont typeface="Arial" panose="020B0604020202020204" pitchFamily="34" charset="0"/>
              <a:buChar char="•"/>
            </a:pPr>
            <a:r>
              <a:rPr lang="en-US" sz="2000" dirty="0"/>
              <a:t>The default groups use SharePoint's default permission levels - sometimes called SharePoint roles - to grant users rights and access. </a:t>
            </a:r>
          </a:p>
          <a:p>
            <a:pPr marL="342900" indent="-342900">
              <a:lnSpc>
                <a:spcPct val="90000"/>
              </a:lnSpc>
              <a:buFont typeface="Arial" panose="020B0604020202020204" pitchFamily="34" charset="0"/>
              <a:buChar char="•"/>
            </a:pPr>
            <a:r>
              <a:rPr lang="en-US" sz="2000" dirty="0"/>
              <a:t>The permission levels that these groups have represent common levels of access that users must have and are a good place to start when you add users to a SharePoint site.</a:t>
            </a:r>
          </a:p>
          <a:p>
            <a:pPr marL="342900" indent="-342900">
              <a:lnSpc>
                <a:spcPct val="90000"/>
              </a:lnSpc>
              <a:buFont typeface="Arial" panose="020B0604020202020204" pitchFamily="34" charset="0"/>
              <a:buChar char="•"/>
            </a:pPr>
            <a:r>
              <a:rPr lang="en-US" sz="2000" dirty="0"/>
              <a:t>Custom groups in SharePoint Online let you choose fine-grained permission levels. </a:t>
            </a:r>
          </a:p>
        </p:txBody>
      </p:sp>
      <p:pic>
        <p:nvPicPr>
          <p:cNvPr id="4" name="Picture 3">
            <a:extLst>
              <a:ext uri="{FF2B5EF4-FFF2-40B4-BE49-F238E27FC236}">
                <a16:creationId xmlns:a16="http://schemas.microsoft.com/office/drawing/2014/main" id="{0623FB0B-4ED2-4B99-BBE6-C9DDDED69ED3}"/>
              </a:ext>
            </a:extLst>
          </p:cNvPr>
          <p:cNvPicPr>
            <a:picLocks noChangeAspect="1"/>
          </p:cNvPicPr>
          <p:nvPr/>
        </p:nvPicPr>
        <p:blipFill>
          <a:blip r:embed="rId3"/>
          <a:stretch>
            <a:fillRect/>
          </a:stretch>
        </p:blipFill>
        <p:spPr>
          <a:xfrm>
            <a:off x="655638" y="2138842"/>
            <a:ext cx="8073916" cy="1594597"/>
          </a:xfrm>
          <a:prstGeom prst="rect">
            <a:avLst/>
          </a:prstGeom>
          <a:noFill/>
        </p:spPr>
      </p:pic>
      <p:sp>
        <p:nvSpPr>
          <p:cNvPr id="3" name="TextBox 2">
            <a:extLst>
              <a:ext uri="{FF2B5EF4-FFF2-40B4-BE49-F238E27FC236}">
                <a16:creationId xmlns:a16="http://schemas.microsoft.com/office/drawing/2014/main" id="{5E990647-96AD-E778-BBB1-282632CA1350}"/>
              </a:ext>
            </a:extLst>
          </p:cNvPr>
          <p:cNvSpPr txBox="1"/>
          <p:nvPr/>
        </p:nvSpPr>
        <p:spPr>
          <a:xfrm>
            <a:off x="837864" y="1043301"/>
            <a:ext cx="9584563" cy="923330"/>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While still available, in Modern Team sites with Groups associated with them creating custom SharePoint Permission Levels in not advised. </a:t>
            </a:r>
          </a:p>
          <a:p>
            <a:r>
              <a:rPr lang="en-US" sz="2000" dirty="0">
                <a:gradFill>
                  <a:gsLst>
                    <a:gs pos="2917">
                      <a:schemeClr val="tx1"/>
                    </a:gs>
                    <a:gs pos="30000">
                      <a:schemeClr val="tx1"/>
                    </a:gs>
                  </a:gsLst>
                  <a:lin ang="5400000" scaled="0"/>
                </a:gradFill>
              </a:rPr>
              <a:t>Using the Group membership permissions is the best practice.</a:t>
            </a:r>
          </a:p>
        </p:txBody>
      </p:sp>
    </p:spTree>
    <p:extLst>
      <p:ext uri="{BB962C8B-B14F-4D97-AF65-F5344CB8AC3E}">
        <p14:creationId xmlns:p14="http://schemas.microsoft.com/office/powerpoint/2010/main" val="1590347759"/>
      </p:ext>
    </p:extLst>
  </p:cSld>
  <p:clrMapOvr>
    <a:masterClrMapping/>
  </p:clrMapOvr>
</p:sld>
</file>

<file path=ppt/slides/slide15.xml><?xml version="1.0" encoding="utf-8"?>
<p:sld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270351408"/>
              </p:ext>
            </p:extLst>
          </p:nvPr>
        </p:nvGraphicFramePr>
        <p:xfrm>
          <a:off x="655636" y="963168"/>
          <a:ext cx="11182795" cy="56652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a:xfrm>
            <a:off x="655638" y="320040"/>
            <a:ext cx="10880725" cy="461665"/>
          </a:xfrm>
        </p:spPr>
        <p:txBody>
          <a:bodyPr/>
          <a:lstStyle/>
          <a:p>
            <a:r>
              <a:rPr lang="en-US" dirty="0"/>
              <a:t>Knowledge Check</a:t>
            </a:r>
            <a:endParaRPr lang="nb-NO" dirty="0"/>
          </a:p>
        </p:txBody>
      </p:sp>
    </p:spTree>
    <p:extLst>
      <p:ext uri="{BB962C8B-B14F-4D97-AF65-F5344CB8AC3E}">
        <p14:creationId xmlns:p14="http://schemas.microsoft.com/office/powerpoint/2010/main" val="101991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ADB983CD-EF20-471C-964F-B520DCF4D3FE}"/>
                                            </p:graphicEl>
                                          </p:spTgt>
                                        </p:tgtEl>
                                        <p:attrNameLst>
                                          <p:attrName>style.visibility</p:attrName>
                                        </p:attrNameLst>
                                      </p:cBhvr>
                                      <p:to>
                                        <p:strVal val="visible"/>
                                      </p:to>
                                    </p:set>
                                    <p:anim calcmode="lin" valueType="num">
                                      <p:cBhvr additive="base">
                                        <p:cTn id="7" dur="500" fill="hold"/>
                                        <p:tgtEl>
                                          <p:spTgt spid="4">
                                            <p:graphicEl>
                                              <a:dgm id="{ADB983CD-EF20-471C-964F-B520DCF4D3FE}"/>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ADB983CD-EF20-471C-964F-B520DCF4D3FE}"/>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67B7BF28-9EB4-4EAF-A69D-58B0FE84BB9E}"/>
                                            </p:graphicEl>
                                          </p:spTgt>
                                        </p:tgtEl>
                                        <p:attrNameLst>
                                          <p:attrName>style.visibility</p:attrName>
                                        </p:attrNameLst>
                                      </p:cBhvr>
                                      <p:to>
                                        <p:strVal val="visible"/>
                                      </p:to>
                                    </p:set>
                                    <p:anim calcmode="lin" valueType="num">
                                      <p:cBhvr additive="base">
                                        <p:cTn id="13" dur="500" fill="hold"/>
                                        <p:tgtEl>
                                          <p:spTgt spid="4">
                                            <p:graphicEl>
                                              <a:dgm id="{67B7BF28-9EB4-4EAF-A69D-58B0FE84BB9E}"/>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67B7BF28-9EB4-4EAF-A69D-58B0FE84BB9E}"/>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FB9B9A09-DE7B-42EC-B9DE-EC481931C524}"/>
                                            </p:graphicEl>
                                          </p:spTgt>
                                        </p:tgtEl>
                                        <p:attrNameLst>
                                          <p:attrName>style.visibility</p:attrName>
                                        </p:attrNameLst>
                                      </p:cBhvr>
                                      <p:to>
                                        <p:strVal val="visible"/>
                                      </p:to>
                                    </p:set>
                                    <p:anim calcmode="lin" valueType="num">
                                      <p:cBhvr additive="base">
                                        <p:cTn id="19" dur="500" fill="hold"/>
                                        <p:tgtEl>
                                          <p:spTgt spid="4">
                                            <p:graphicEl>
                                              <a:dgm id="{FB9B9A09-DE7B-42EC-B9DE-EC481931C524}"/>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FB9B9A09-DE7B-42EC-B9DE-EC481931C524}"/>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graphicEl>
                                              <a:dgm id="{FB3F1349-3785-4E6E-9708-EBE55C1DC01C}"/>
                                            </p:graphicEl>
                                          </p:spTgt>
                                        </p:tgtEl>
                                        <p:attrNameLst>
                                          <p:attrName>style.visibility</p:attrName>
                                        </p:attrNameLst>
                                      </p:cBhvr>
                                      <p:to>
                                        <p:strVal val="visible"/>
                                      </p:to>
                                    </p:set>
                                    <p:anim calcmode="lin" valueType="num">
                                      <p:cBhvr additive="base">
                                        <p:cTn id="25" dur="500" fill="hold"/>
                                        <p:tgtEl>
                                          <p:spTgt spid="4">
                                            <p:graphicEl>
                                              <a:dgm id="{FB3F1349-3785-4E6E-9708-EBE55C1DC01C}"/>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FB3F1349-3785-4E6E-9708-EBE55C1DC01C}"/>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graphicEl>
                                              <a:dgm id="{BD4E8ECE-7125-4BA4-A023-9F900BC521BD}"/>
                                            </p:graphicEl>
                                          </p:spTgt>
                                        </p:tgtEl>
                                        <p:attrNameLst>
                                          <p:attrName>style.visibility</p:attrName>
                                        </p:attrNameLst>
                                      </p:cBhvr>
                                      <p:to>
                                        <p:strVal val="visible"/>
                                      </p:to>
                                    </p:set>
                                    <p:anim calcmode="lin" valueType="num">
                                      <p:cBhvr additive="base">
                                        <p:cTn id="31" dur="500" fill="hold"/>
                                        <p:tgtEl>
                                          <p:spTgt spid="4">
                                            <p:graphicEl>
                                              <a:dgm id="{BD4E8ECE-7125-4BA4-A023-9F900BC521BD}"/>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graphicEl>
                                              <a:dgm id="{BD4E8ECE-7125-4BA4-A023-9F900BC521BD}"/>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graphicEl>
                                              <a:dgm id="{19D83D99-684B-4D85-A42D-E1927F006482}"/>
                                            </p:graphicEl>
                                          </p:spTgt>
                                        </p:tgtEl>
                                        <p:attrNameLst>
                                          <p:attrName>style.visibility</p:attrName>
                                        </p:attrNameLst>
                                      </p:cBhvr>
                                      <p:to>
                                        <p:strVal val="visible"/>
                                      </p:to>
                                    </p:set>
                                    <p:anim calcmode="lin" valueType="num">
                                      <p:cBhvr additive="base">
                                        <p:cTn id="37" dur="500" fill="hold"/>
                                        <p:tgtEl>
                                          <p:spTgt spid="4">
                                            <p:graphicEl>
                                              <a:dgm id="{19D83D99-684B-4D85-A42D-E1927F006482}"/>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19D83D99-684B-4D85-A42D-E1927F006482}"/>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55320" y="630936"/>
            <a:ext cx="3114650" cy="5596826"/>
          </a:xfrm>
        </p:spPr>
        <p:txBody>
          <a:bodyPr/>
          <a:lstStyle/>
          <a:p>
            <a:r>
              <a:rPr lang="en-US" dirty="0"/>
              <a:t>Summary</a:t>
            </a:r>
          </a:p>
        </p:txBody>
      </p:sp>
      <p:sp>
        <p:nvSpPr>
          <p:cNvPr id="4" name="Text Placeholder 3">
            <a:extLst>
              <a:ext uri="{FF2B5EF4-FFF2-40B4-BE49-F238E27FC236}">
                <a16:creationId xmlns:a16="http://schemas.microsoft.com/office/drawing/2014/main" id="{7C1AD745-566E-40FB-B721-F0D2D6AC068A}"/>
              </a:ext>
            </a:extLst>
          </p:cNvPr>
          <p:cNvSpPr>
            <a:spLocks noGrp="1"/>
          </p:cNvSpPr>
          <p:nvPr>
            <p:ph type="body" sz="quarter" idx="10"/>
          </p:nvPr>
        </p:nvSpPr>
        <p:spPr>
          <a:xfrm>
            <a:off x="5008563" y="630238"/>
            <a:ext cx="6527800" cy="5597525"/>
          </a:xfrm>
        </p:spPr>
        <p:txBody>
          <a:bodyPr/>
          <a:lstStyle/>
          <a:p>
            <a:pPr lvl="0"/>
            <a:r>
              <a:rPr lang="en-US" dirty="0"/>
              <a:t>In this lesson, you learned how to: </a:t>
            </a:r>
            <a:endParaRPr lang="nb-NO" dirty="0"/>
          </a:p>
          <a:p>
            <a:pPr lvl="1"/>
            <a:r>
              <a:rPr lang="nb-NO" dirty="0"/>
              <a:t>Understand and recognize services and features implemented by default in Microsoft 365 to secure your SharePoint Online data</a:t>
            </a:r>
          </a:p>
          <a:p>
            <a:pPr lvl="1"/>
            <a:r>
              <a:rPr lang="nb-NO" dirty="0"/>
              <a:t>Understand and recognize services additional and features you can implement in order to provide additional layers of security for SharePoint Online and OneDrive for Business</a:t>
            </a:r>
          </a:p>
          <a:p>
            <a:endParaRPr lang="en-US" dirty="0"/>
          </a:p>
        </p:txBody>
      </p:sp>
    </p:spTree>
    <p:extLst>
      <p:ext uri="{BB962C8B-B14F-4D97-AF65-F5344CB8AC3E}">
        <p14:creationId xmlns:p14="http://schemas.microsoft.com/office/powerpoint/2010/main" val="1058033817"/>
      </p:ext>
    </p:extLst>
  </p:cSld>
  <p:clrMapOvr>
    <a:masterClrMapping/>
  </p:clrMapOvr>
</p:sld>
</file>

<file path=ppt/slides/slide17.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9563290"/>
      </p:ext>
    </p:extLst>
  </p:cSld>
  <p:clrMapOvr>
    <a:masterClrMapping/>
  </p:clrMapOvr>
</p:sld>
</file>

<file path=ppt/slides/slide2.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15880" y="6101136"/>
            <a:ext cx="1872208" cy="6926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427272816"/>
      </p:ext>
    </p:extLst>
  </p:cSld>
  <p:clrMapOvr>
    <a:masterClrMapping/>
  </p:clrMapOvr>
  <p:transition spd="slow">
    <p:push/>
  </p:transition>
</p:sld>
</file>

<file path=ppt/slides/slide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3282E5F-51C9-4F82-A168-C72B0B51CEE6}"/>
              </a:ext>
            </a:extLst>
          </p:cNvPr>
          <p:cNvSpPr>
            <a:spLocks noGrp="1"/>
          </p:cNvSpPr>
          <p:nvPr>
            <p:ph type="body" sz="quarter" idx="11"/>
          </p:nvPr>
        </p:nvSpPr>
        <p:spPr>
          <a:xfrm>
            <a:off x="5008563" y="630238"/>
            <a:ext cx="6527800" cy="5597524"/>
          </a:xfrm>
        </p:spPr>
        <p:txBody>
          <a:bodyPr/>
          <a:lstStyle/>
          <a:p>
            <a:pPr marL="0" lvl="0" indent="0">
              <a:buNone/>
            </a:pPr>
            <a:r>
              <a:rPr lang="en-US" dirty="0"/>
              <a:t>After completing this section, you will: </a:t>
            </a:r>
            <a:endParaRPr lang="nb-NO" dirty="0"/>
          </a:p>
          <a:p>
            <a:pPr lvl="1"/>
            <a:r>
              <a:rPr lang="nb-NO" dirty="0"/>
              <a:t>Begin to understand and recognize services and features implemented by default in Microsoft 365 to secure your SharePoint Online data</a:t>
            </a:r>
          </a:p>
          <a:p>
            <a:pPr lvl="1"/>
            <a:r>
              <a:rPr lang="nb-NO" dirty="0"/>
              <a:t>Understand the default groups and permission levels used to provide specific levels of access to sites and content within SharePoint Online. </a:t>
            </a:r>
            <a:endParaRPr lang="en-US" dirty="0"/>
          </a:p>
        </p:txBody>
      </p:sp>
      <p:sp>
        <p:nvSpPr>
          <p:cNvPr id="4" name="Title 3"/>
          <p:cNvSpPr>
            <a:spLocks noGrp="1"/>
          </p:cNvSpPr>
          <p:nvPr>
            <p:ph type="title"/>
          </p:nvPr>
        </p:nvSpPr>
        <p:spPr>
          <a:xfrm>
            <a:off x="655639" y="630238"/>
            <a:ext cx="3152330" cy="5597524"/>
          </a:xfrm>
        </p:spPr>
        <p:txBody>
          <a:bodyPr/>
          <a:lstStyle/>
          <a:p>
            <a:r>
              <a:rPr lang="en-US" dirty="0"/>
              <a:t>Objectives</a:t>
            </a:r>
          </a:p>
        </p:txBody>
      </p:sp>
    </p:spTree>
    <p:extLst>
      <p:ext uri="{BB962C8B-B14F-4D97-AF65-F5344CB8AC3E}">
        <p14:creationId xmlns:p14="http://schemas.microsoft.com/office/powerpoint/2010/main" val="2250362114"/>
      </p:ext>
    </p:extLst>
  </p:cSld>
  <p:clrMapOvr>
    <a:masterClrMapping/>
  </p:clrMapOvr>
</p:sld>
</file>

<file path=ppt/slides/slide5.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2979777"/>
            <a:ext cx="9015411" cy="604798"/>
          </a:xfrm>
        </p:spPr>
        <p:txBody>
          <a:bodyPr/>
          <a:lstStyle/>
          <a:p>
            <a:r>
              <a:rPr lang="en-US" dirty="0"/>
              <a:t>File Protection</a:t>
            </a:r>
            <a:endParaRPr lang="nb-NO" dirty="0"/>
          </a:p>
        </p:txBody>
      </p:sp>
    </p:spTree>
    <p:extLst>
      <p:ext uri="{BB962C8B-B14F-4D97-AF65-F5344CB8AC3E}">
        <p14:creationId xmlns:p14="http://schemas.microsoft.com/office/powerpoint/2010/main" val="939130513"/>
      </p:ext>
    </p:extLst>
  </p:cSld>
  <p:clrMapOvr>
    <a:masterClrMapping/>
  </p:clrMapOvr>
</p:sld>
</file>

<file path=ppt/slides/slide6.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wrap="square" anchor="t">
            <a:normAutofit/>
          </a:bodyPr>
          <a:lstStyle/>
          <a:p>
            <a:r>
              <a:rPr lang="en-US" dirty="0"/>
              <a:t>Default file encryption</a:t>
            </a:r>
          </a:p>
        </p:txBody>
      </p:sp>
      <p:graphicFrame>
        <p:nvGraphicFramePr>
          <p:cNvPr id="7" name="Content Placeholder 6">
            <a:extLst>
              <a:ext uri="{FF2B5EF4-FFF2-40B4-BE49-F238E27FC236}">
                <a16:creationId xmlns:a16="http://schemas.microsoft.com/office/drawing/2014/main" id="{9F295DCF-DECF-4C5B-8BB0-F1E8206BC6A5}"/>
              </a:ext>
            </a:extLst>
          </p:cNvPr>
          <p:cNvGraphicFramePr>
            <a:graphicFrameLocks noGrp="1"/>
          </p:cNvGraphicFramePr>
          <p:nvPr>
            <p:ph sz="quarter" idx="13"/>
            <p:extLst>
              <p:ext uri="{D42A27DB-BD31-4B8C-83A1-F6EECF244321}">
                <p14:modId xmlns:p14="http://schemas.microsoft.com/office/powerpoint/2010/main" val="983310754"/>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1829748"/>
      </p:ext>
    </p:extLst>
  </p:cSld>
  <p:clrMapOvr>
    <a:masterClrMapping/>
  </p:clrMapOvr>
</p:sld>
</file>

<file path=ppt/slides/slide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wrap="square" anchor="t">
            <a:normAutofit/>
          </a:bodyPr>
          <a:lstStyle/>
          <a:p>
            <a:r>
              <a:rPr lang="en-US" dirty="0"/>
              <a:t>SharePoint Online service encryption with Customer Key</a:t>
            </a:r>
          </a:p>
        </p:txBody>
      </p:sp>
      <p:sp>
        <p:nvSpPr>
          <p:cNvPr id="6" name="Text Placeholder 5">
            <a:extLst>
              <a:ext uri="{FF2B5EF4-FFF2-40B4-BE49-F238E27FC236}">
                <a16:creationId xmlns:a16="http://schemas.microsoft.com/office/drawing/2014/main" id="{F2E6BDF4-A5CE-42F3-8B66-40F785A011DC}"/>
              </a:ext>
            </a:extLst>
          </p:cNvPr>
          <p:cNvSpPr>
            <a:spLocks noGrp="1"/>
          </p:cNvSpPr>
          <p:nvPr>
            <p:ph sz="quarter" idx="13"/>
          </p:nvPr>
        </p:nvSpPr>
        <p:spPr>
          <a:xfrm>
            <a:off x="655638" y="1408113"/>
            <a:ext cx="5284787" cy="4819650"/>
          </a:xfrm>
        </p:spPr>
        <p:txBody>
          <a:bodyPr>
            <a:normAutofit/>
          </a:bodyPr>
          <a:lstStyle/>
          <a:p>
            <a:pPr marL="285750" indent="-285750">
              <a:lnSpc>
                <a:spcPct val="90000"/>
              </a:lnSpc>
              <a:buFont typeface="Arial" panose="020B0604020202020204" pitchFamily="34" charset="0"/>
              <a:buChar char="•"/>
            </a:pPr>
            <a:r>
              <a:rPr lang="en-US" sz="1700" dirty="0"/>
              <a:t>To help customers meet their compliance requirements, customers have the option to manage and control their own encryption keys for Microsoft 365. </a:t>
            </a:r>
          </a:p>
          <a:p>
            <a:pPr marL="285750" indent="-285750">
              <a:lnSpc>
                <a:spcPct val="90000"/>
              </a:lnSpc>
              <a:buFont typeface="Arial" panose="020B0604020202020204" pitchFamily="34" charset="0"/>
              <a:buChar char="•"/>
            </a:pPr>
            <a:r>
              <a:rPr lang="en-US" sz="1700" dirty="0"/>
              <a:t>All customer files in SharePoint Online are protected by unique, per-file keys that are always exclusive to a single tenant. </a:t>
            </a:r>
          </a:p>
          <a:p>
            <a:pPr marL="285750" indent="-285750">
              <a:lnSpc>
                <a:spcPct val="90000"/>
              </a:lnSpc>
              <a:buFont typeface="Arial" panose="020B0604020202020204" pitchFamily="34" charset="0"/>
              <a:buChar char="•"/>
            </a:pPr>
            <a:r>
              <a:rPr lang="en-US" sz="1700" dirty="0"/>
              <a:t>The keys are either created and managed by the SharePoint Online service, or when Customer Key is used</a:t>
            </a:r>
          </a:p>
          <a:p>
            <a:pPr marL="285750" indent="-285750">
              <a:lnSpc>
                <a:spcPct val="90000"/>
              </a:lnSpc>
              <a:buFont typeface="Arial" panose="020B0604020202020204" pitchFamily="34" charset="0"/>
              <a:buChar char="•"/>
            </a:pPr>
            <a:r>
              <a:rPr lang="en-US" sz="1700" dirty="0"/>
              <a:t>If a customer chooses to configure and use their own key, the customer key is stored in Azure Key Vault, and the service uses that key to encrypt a tenant key, which is used to encrypt a site key, which is then used to encrypt the file level keys. </a:t>
            </a:r>
          </a:p>
          <a:p>
            <a:pPr marL="285750" indent="-285750">
              <a:lnSpc>
                <a:spcPct val="90000"/>
              </a:lnSpc>
              <a:buFont typeface="Arial" panose="020B0604020202020204" pitchFamily="34" charset="0"/>
              <a:buChar char="•"/>
            </a:pPr>
            <a:r>
              <a:rPr lang="en-US" sz="1700" dirty="0"/>
              <a:t>Essentially, a new key hierarchy is introduced when the customer provides a key.</a:t>
            </a:r>
          </a:p>
        </p:txBody>
      </p:sp>
      <p:pic>
        <p:nvPicPr>
          <p:cNvPr id="5" name="Picture 4">
            <a:extLst>
              <a:ext uri="{FF2B5EF4-FFF2-40B4-BE49-F238E27FC236}">
                <a16:creationId xmlns:a16="http://schemas.microsoft.com/office/drawing/2014/main" id="{CF4DF077-757B-4132-A338-9A1F9E58BE07}"/>
              </a:ext>
            </a:extLst>
          </p:cNvPr>
          <p:cNvPicPr>
            <a:picLocks noChangeAspect="1"/>
          </p:cNvPicPr>
          <p:nvPr/>
        </p:nvPicPr>
        <p:blipFill>
          <a:blip r:embed="rId3"/>
          <a:stretch>
            <a:fillRect/>
          </a:stretch>
        </p:blipFill>
        <p:spPr>
          <a:xfrm>
            <a:off x="6251576" y="2800617"/>
            <a:ext cx="5284785" cy="2034642"/>
          </a:xfrm>
          <a:prstGeom prst="rect">
            <a:avLst/>
          </a:prstGeom>
          <a:noFill/>
        </p:spPr>
      </p:pic>
    </p:spTree>
    <p:extLst>
      <p:ext uri="{BB962C8B-B14F-4D97-AF65-F5344CB8AC3E}">
        <p14:creationId xmlns:p14="http://schemas.microsoft.com/office/powerpoint/2010/main" val="2767483669"/>
      </p:ext>
    </p:extLst>
  </p:cSld>
  <p:clrMapOvr>
    <a:masterClrMapping/>
  </p:clrMapOvr>
</p:sld>
</file>

<file path=ppt/slides/slide8.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2979777"/>
            <a:ext cx="9015411" cy="604798"/>
          </a:xfrm>
        </p:spPr>
        <p:txBody>
          <a:bodyPr/>
          <a:lstStyle/>
          <a:p>
            <a:r>
              <a:rPr lang="en-US" dirty="0"/>
              <a:t>Permissions</a:t>
            </a:r>
            <a:endParaRPr lang="nb-NO" dirty="0"/>
          </a:p>
        </p:txBody>
      </p:sp>
    </p:spTree>
    <p:extLst>
      <p:ext uri="{BB962C8B-B14F-4D97-AF65-F5344CB8AC3E}">
        <p14:creationId xmlns:p14="http://schemas.microsoft.com/office/powerpoint/2010/main" val="1327416123"/>
      </p:ext>
    </p:extLst>
  </p:cSld>
  <p:clrMapOvr>
    <a:masterClrMapping/>
  </p:clrMapOvr>
</p:sld>
</file>

<file path=ppt/slides/slide9.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2670AD-64C7-4814-BEBC-D1ED0A69888E}"/>
              </a:ext>
            </a:extLst>
          </p:cNvPr>
          <p:cNvSpPr>
            <a:spLocks noGrp="1"/>
          </p:cNvSpPr>
          <p:nvPr>
            <p:ph type="title"/>
          </p:nvPr>
        </p:nvSpPr>
        <p:spPr/>
        <p:txBody>
          <a:bodyPr/>
          <a:lstStyle/>
          <a:p>
            <a:r>
              <a:rPr lang="en-US" dirty="0"/>
              <a:t>Team site permissions and Microsoft 365 Groups</a:t>
            </a:r>
          </a:p>
        </p:txBody>
      </p:sp>
      <p:sp>
        <p:nvSpPr>
          <p:cNvPr id="8" name="Content Placeholder 7">
            <a:extLst>
              <a:ext uri="{FF2B5EF4-FFF2-40B4-BE49-F238E27FC236}">
                <a16:creationId xmlns:a16="http://schemas.microsoft.com/office/drawing/2014/main" id="{76BC4008-5F02-4660-A582-11C96F39748A}"/>
              </a:ext>
            </a:extLst>
          </p:cNvPr>
          <p:cNvSpPr>
            <a:spLocks noGrp="1"/>
          </p:cNvSpPr>
          <p:nvPr>
            <p:ph sz="quarter" idx="13"/>
          </p:nvPr>
        </p:nvSpPr>
        <p:spPr>
          <a:xfrm>
            <a:off x="655638" y="1141413"/>
            <a:ext cx="10880726" cy="5154611"/>
          </a:xfrm>
        </p:spPr>
        <p:txBody>
          <a:bodyPr>
            <a:normAutofit/>
          </a:bodyPr>
          <a:lstStyle/>
          <a:p>
            <a:pPr marL="342900" indent="-342900">
              <a:buFont typeface="Arial" panose="020B0604020202020204" pitchFamily="34" charset="0"/>
              <a:buChar char="•"/>
            </a:pPr>
            <a:r>
              <a:rPr lang="en-US" dirty="0"/>
              <a:t>Each SharePoint team site is part of a Microsoft 365 group</a:t>
            </a:r>
          </a:p>
          <a:p>
            <a:pPr marL="342900" indent="-342900">
              <a:buFont typeface="Arial" panose="020B0604020202020204" pitchFamily="34" charset="0"/>
              <a:buChar char="•"/>
            </a:pPr>
            <a:r>
              <a:rPr lang="en-US" dirty="0"/>
              <a:t>When you add owners or members to the Microsoft 365 group, they're given access to the SharePoint site (along with the other services connected to that group).</a:t>
            </a:r>
          </a:p>
          <a:p>
            <a:pPr marL="342900" indent="-342900">
              <a:buFont typeface="Arial" panose="020B0604020202020204" pitchFamily="34" charset="0"/>
              <a:buChar char="•"/>
            </a:pPr>
            <a:r>
              <a:rPr lang="en-US" dirty="0"/>
              <a:t>Group owners become site owners, and group members become site members.</a:t>
            </a:r>
          </a:p>
          <a:p>
            <a:pPr marL="342900" indent="-342900">
              <a:buFont typeface="Arial" panose="020B0604020202020204" pitchFamily="34" charset="0"/>
              <a:buChar char="•"/>
            </a:pPr>
            <a:r>
              <a:rPr lang="en-US" dirty="0"/>
              <a:t>It's possible to manage SharePoint site permissions separately from the Microsoft 365 group by using SharePoint groups, but we recommend against it. </a:t>
            </a:r>
          </a:p>
          <a:p>
            <a:pPr marL="653796" lvl="1" indent="-342900">
              <a:buFont typeface="Arial" panose="020B0604020202020204" pitchFamily="34" charset="0"/>
              <a:buChar char="•"/>
            </a:pPr>
            <a:r>
              <a:rPr lang="en-US" dirty="0"/>
              <a:t>In such a case, group members will continue to have access to the site, but users added directly to the site won't have access to any of the group services.</a:t>
            </a:r>
          </a:p>
          <a:p>
            <a:pPr marL="653796" lvl="1" indent="-342900">
              <a:buFont typeface="Arial" panose="020B0604020202020204" pitchFamily="34" charset="0"/>
              <a:buChar char="•"/>
            </a:pPr>
            <a:r>
              <a:rPr lang="en-US" dirty="0"/>
              <a:t>The exception is view-only access</a:t>
            </a:r>
          </a:p>
          <a:p>
            <a:pPr marL="964692" lvl="2" indent="-342900">
              <a:buFont typeface="Arial" panose="020B0604020202020204" pitchFamily="34" charset="0"/>
              <a:buChar char="•"/>
            </a:pPr>
            <a:r>
              <a:rPr lang="en-US" dirty="0"/>
              <a:t>Microsoft 365 groups don't have view-only access, so any users you wish to have view permissions on the site must be added directly to the Visitors group on the site.</a:t>
            </a:r>
          </a:p>
        </p:txBody>
      </p:sp>
    </p:spTree>
    <p:extLst>
      <p:ext uri="{BB962C8B-B14F-4D97-AF65-F5344CB8AC3E}">
        <p14:creationId xmlns:p14="http://schemas.microsoft.com/office/powerpoint/2010/main" val="32602366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NATIVESECTIONS" val="﻿&lt;?xml version=&quot;1.0&quot; encoding=&quot;utf-8&quot;?&gt;&lt;ArrayOfNativeSection xmlns:xsi=&quot;http://www.w3.org/2001/XMLSchema-instance&quot; xmlns:xsd=&quot;http://www.w3.org/2001/XMLSchema&quot;&gt;&lt;NativeSection&gt;&lt;Name&gt;Introduction to Windows PowerShell&lt;/Name&gt;&lt;FirstSlideIndex&gt;4&lt;/FirstSlideIndex&gt;&lt;SlidesCount&gt;6&lt;/SlidesCount&gt;&lt;SlideGuids&gt;&lt;guid&gt;9d9e1da7-2723-4f69-b69f-21b1693715c5&lt;/guid&gt;&lt;guid&gt;3ccd3973-1ec5-46fa-8710-ff514ce2a1f3&lt;/guid&gt;&lt;guid&gt;bc67d307-7296-45c5-86cd-00562e489dd6&lt;/guid&gt;&lt;guid&gt;672fc58f-c006-4e7b-83c2-90f4529f2400&lt;/guid&gt;&lt;guid&gt;318999cc-0be6-4be2-83d0-cb8fe10122fa&lt;/guid&gt;&lt;guid&gt;459b7d24-9e19-433a-accc-69f76be60f43&lt;/guid&gt;&lt;/SlideGuids&gt;&lt;/NativeSection&gt;&lt;NativeSection&gt;&lt;Name&gt;Introduction to Windows PowerShell - The PowerShell shell&lt;/Name&gt;&lt;FirstSlideIndex&gt;10&lt;/FirstSlideIndex&gt;&lt;SlidesCount&gt;7&lt;/SlidesCount&gt;&lt;SlideGuids&gt;&lt;guid&gt;3358efb2-d4c0-4d61-994f-75e3275fac2b&lt;/guid&gt;&lt;guid&gt;6ae3b69a-fbee-464e-ae86-3ecd39513fa0&lt;/guid&gt;&lt;guid&gt;4e0b095b-d004-4f1b-9c6b-30c2d0469d61&lt;/guid&gt;&lt;guid&gt;1d1652e4-8311-451e-9a8c-b2119571880d&lt;/guid&gt;&lt;guid&gt;aa04ec43-c604-4a73-b2eb-0ef0ee77f79c&lt;/guid&gt;&lt;guid&gt;00adf8b6-932b-4200-a1bc-c3f07f8f4d64&lt;/guid&gt;&lt;guid&gt;7e7f40d8-8d37-45ee-9724-a8bf02ad8fcf&lt;/guid&gt;&lt;/SlideGuids&gt;&lt;/NativeSection&gt;&lt;NativeSection&gt;&lt;Name&gt;Introduction to Windows PowerShell - Integrated Scripting Environment (ISE)&lt;/Name&gt;&lt;FirstSlideIndex&gt;17&lt;/FirstSlideIndex&gt;&lt;SlidesCount&gt;7&lt;/SlidesCount&gt;&lt;SlideGuids&gt;&lt;guid&gt;ca3cdbe2-c1a0-496c-8b03-963455ae08cc&lt;/guid&gt;&lt;guid&gt;b1a90355-9415-45f5-a99d-f37839064456&lt;/guid&gt;&lt;guid&gt;3bc041ee-b16c-40a8-a375-66ea1d776dc0&lt;/guid&gt;&lt;guid&gt;b6acce1c-41ec-4e65-bdcc-23f3b5b20db0&lt;/guid&gt;&lt;guid&gt;768a6834-0cfa-4d1b-b334-ac15dc4109ca&lt;/guid&gt;&lt;guid&gt;00adf8b6-932b-4200-a1bc-c3f07f8f4d64&lt;/guid&gt;&lt;guid&gt;7e7f40d8-8d37-45ee-9724-a8bf02ad8fcf&lt;/guid&gt;&lt;/SlideGuids&gt;&lt;/NativeSection&gt;&lt;NativeSection&gt;&lt;Name&gt;Introduction to Windows PowerShell - Integrated Scripting Environment (ISE) - Features&lt;/Name&gt;&lt;FirstSlideIndex&gt;24&lt;/FirstSlideIndex&gt;&lt;SlidesCount&gt;10&lt;/SlidesCount&gt;&lt;SlideGuids&gt;&lt;guid&gt;e1166bed-b1cf-4a18-b3fa-270e99523a73&lt;/guid&gt;&lt;guid&gt;1b439196-c8b3-443c-adfe-ddd445fc1dea&lt;/guid&gt;&lt;guid&gt;5db85947-b1b2-4c61-b1a6-466fcb9ccbc5&lt;/guid&gt;&lt;guid&gt;ff6facb6-682b-4525-82a1-7d48607b7e88&lt;/guid&gt;&lt;guid&gt;30280d42-31cf-4e37-be85-b7dbaab0bb92&lt;/guid&gt;&lt;guid&gt;f026dc64-98b4-4191-a399-1bde3e751c77&lt;/guid&gt;&lt;guid&gt;96dccee5-e57f-4ffe-9f58-07c261f2f193&lt;/guid&gt;&lt;guid&gt;58797128-d2cf-4e7b-ad59-8a18432caccf&lt;/guid&gt;&lt;guid&gt;00adf8b6-932b-4200-a1bc-c3f07f8f4d64&lt;/guid&gt;&lt;guid&gt;7e7f40d8-8d37-45ee-9724-a8bf02ad8fcf&lt;/guid&gt;&lt;/SlideGuids&gt;&lt;/NativeSection&gt;&lt;NativeSection&gt;&lt;Name&gt;Introduction to Commands&lt;/Name&gt;&lt;FirstSlideIndex&gt;34&lt;/FirstSlideIndex&gt;&lt;SlidesCount&gt;2&lt;/SlidesCount&gt;&lt;SlideGuids&gt;&lt;guid&gt;1f669531-dd69-4ef9-a692-f0ee18299d4d&lt;/guid&gt;&lt;guid&gt;3ccd3973-1ec5-46fa-8710-ff514ce2a1f3&lt;/guid&gt;&lt;/SlideGuids&gt;&lt;/NativeSection&gt;&lt;NativeSection&gt;&lt;Name&gt;Introduction to Commands - External Commands&lt;/Name&gt;&lt;FirstSlideIndex&gt;36&lt;/FirstSlideIndex&gt;&lt;SlidesCount&gt;5&lt;/SlidesCount&gt;&lt;SlideGuids&gt;&lt;guid&gt;3feb09ab-e4a3-4df2-b9b2-7c59bed53a69&lt;/guid&gt;&lt;guid&gt;6f878c01-a3eb-40d3-a213-c43f4a3ab641&lt;/guid&gt;&lt;guid&gt;cb107531-a8e9-469d-b5bd-c28436624552&lt;/guid&gt;&lt;guid&gt;6b3f75de-a037-4381-8fc8-618b7e265e56&lt;/guid&gt;&lt;guid&gt;7e7f40d8-8d37-45ee-9724-a8bf02ad8fcf&lt;/guid&gt;&lt;/SlideGuids&gt;&lt;/NativeSection&gt;&lt;NativeSection&gt;&lt;Name&gt;Introduction to Commands - PowerShell commands&lt;/Name&gt;&lt;FirstSlideIndex&gt;41&lt;/FirstSlideIndex&gt;&lt;SlidesCount&gt;12&lt;/SlidesCount&gt;&lt;SlideGuids&gt;&lt;guid&gt;426e1b04-391b-466b-bc29-8a42babefe40&lt;/guid&gt;&lt;guid&gt;a0578b4a-a1e6-4f54-93e4-8bf201accac6&lt;/guid&gt;&lt;guid&gt;a6d5c4db-5b9a-49b0-b2ba-bd0b3bff0758&lt;/guid&gt;&lt;guid&gt;b8052ebc-3fa8-4abe-9c2e-59c3bb4707ee&lt;/guid&gt;&lt;guid&gt;b794a4d1-9791-4bab-b28e-5253577824c6&lt;/guid&gt;&lt;guid&gt;0998e991-5e28-429f-9c2c-28193cee6032&lt;/guid&gt;&lt;guid&gt;4986f64a-99cf-404c-b710-071ed6bff202&lt;/guid&gt;&lt;guid&gt;9d70877b-88a2-415b-b023-87e5f0f10101&lt;/guid&gt;&lt;guid&gt;62563174-4078-46c5-a87c-d458e27091aa&lt;/guid&gt;&lt;guid&gt;bcf04dda-96d7-464b-ab84-ae63980a8e84&lt;/guid&gt;&lt;guid&gt;0e9c346d-8ca7-47d7-a3ea-dd9761e48c90&lt;/guid&gt;&lt;guid&gt;7e7f40d8-8d37-45ee-9724-a8bf02ad8fcf&lt;/guid&gt;&lt;/SlideGuids&gt;&lt;/NativeSection&gt;&lt;NativeSection&gt;&lt;Name&gt;Introduction to Commands - Cmdlet Syntax&lt;/Name&gt;&lt;FirstSlideIndex&gt;53&lt;/FirstSlideIndex&gt;&lt;SlidesCount&gt;14&lt;/SlidesCount&gt;&lt;SlideGuids&gt;&lt;guid&gt;7209000d-aa96-4e20-a91c-501ebc107778&lt;/guid&gt;&lt;guid&gt;f01cb306-9e1f-4590-9e38-bbf493ef8b1f&lt;/guid&gt;&lt;guid&gt;27b66761-f25d-4ebf-b7cd-c087bafe2652&lt;/guid&gt;&lt;guid&gt;7209000d-aa96-4e20-a91c-501ebc107778&lt;/guid&gt;&lt;guid&gt;7209000d-aa96-4e20-a91c-501ebc107778&lt;/guid&gt;&lt;guid&gt;7209000d-aa96-4e20-a91c-501ebc107778&lt;/guid&gt;&lt;guid&gt;7209000d-aa96-4e20-a91c-501ebc107778&lt;/guid&gt;&lt;guid&gt;7209000d-aa96-4e20-a91c-501ebc107778&lt;/guid&gt;&lt;guid&gt;7209000d-aa96-4e20-a91c-501ebc107778&lt;/guid&gt;&lt;guid&gt;5be2a765-e72f-40ef-9415-d6db991094bf&lt;/guid&gt;&lt;guid&gt;0c6b5fa0-27fa-4460-9bdd-29a275a83938&lt;/guid&gt;&lt;guid&gt;6806274d-ae00-4671-bcc4-6c446fd75137&lt;/guid&gt;&lt;guid&gt;eff1ad0d-edff-4696-b71d-26e747cd86cc&lt;/guid&gt;&lt;guid&gt;7e7f40d8-8d37-45ee-9724-a8bf02ad8fcf&lt;/guid&gt;&lt;/SlideGuids&gt;&lt;/NativeSection&gt;&lt;NativeSection&gt;&lt;Name&gt;Introduction to Commands - Cmdlet Common Parameters&lt;/Name&gt;&lt;FirstSlideIndex&gt;67&lt;/FirstSlideIndex&gt;&lt;SlidesCount&gt;12&lt;/SlidesCount&gt;&lt;SlideGuids&gt;&lt;guid&gt;9654f450-f019-44e6-b65b-d1bb1c9ab9cf&lt;/guid&gt;&lt;guid&gt;3f57c3d8-ad09-42db-8b7f-fb53311bbcb1&lt;/guid&gt;&lt;guid&gt;1b20324c-120d-4cd2-829e-ef4a36f4353a&lt;/guid&gt;&lt;guid&gt;cac7793a-fc43-4ff7-bf41-3e011449d657&lt;/guid&gt;&lt;guid&gt;8f045e5b-b095-40cd-80a0-6e971422544f&lt;/guid&gt;&lt;guid&gt;95714aaa-8dfb-4b1e-8b1e-37271dd273fa&lt;/guid&gt;&lt;guid&gt;9ab87bb2-7e8f-4af4-a94a-a8610fdccfdc&lt;/guid&gt;&lt;guid&gt;777d5f4b-0b2a-4316-82e8-5d730bbccaab&lt;/guid&gt;&lt;guid&gt;4654dda3-5a19-4678-8030-b1706eb3eb3f&lt;/guid&gt;&lt;guid&gt;2446594d-bc9d-40a4-8baa-b7757caf755f&lt;/guid&gt;&lt;guid&gt;b9cda98c-f984-44d2-949b-c0a768deba69&lt;/guid&gt;&lt;guid&gt;7e7f40d8-8d37-45ee-9724-a8bf02ad8fcf&lt;/guid&gt;&lt;/SlideGuids&gt;&lt;/NativeSection&gt;&lt;NativeSection&gt;&lt;Name&gt;Introduction to Commands - Command Termination and Line Continuation&lt;/Name&gt;&lt;FirstSlideIndex&gt;79&lt;/FirstSlideIndex&gt;&lt;SlidesCount&gt;8&lt;/SlidesCount&gt;&lt;SlideGuids&gt;&lt;guid&gt;1a25d4e7-21ea-4c9d-82ca-1c4d40b802e6&lt;/guid&gt;&lt;guid&gt;d4fc2cfb-1f4c-4284-9a90-8a9dfac87a51&lt;/guid&gt;&lt;guid&gt;00691e86-e96c-4ad2-9f74-ef4b3fa2693f&lt;/guid&gt;&lt;guid&gt;24f45a39-5d68-4f45-9666-28a431578cb4&lt;/guid&gt;&lt;guid&gt;cda6b029-eec0-4e35-9554-8139afb73cdf&lt;/guid&gt;&lt;guid&gt;ed0db01f-b035-4031-8354-c833afab6954&lt;/guid&gt;&lt;guid&gt;ae2f9860-d0e5-45d9-aeb9-b8c30276d763&lt;/guid&gt;&lt;guid&gt;7e7f40d8-8d37-45ee-9724-a8bf02ad8fcf&lt;/guid&gt;&lt;/SlideGuids&gt;&lt;/NativeSection&gt;&lt;NativeSection&gt;&lt;Name&gt;Introduction to Commands - Built-in Aliases&lt;/Name&gt;&lt;FirstSlideIndex&gt;87&lt;/FirstSlideIndex&gt;&lt;SlidesCount&gt;5&lt;/SlidesCount&gt;&lt;SlideGuids&gt;&lt;guid&gt;daa0c646-4964-4677-b662-6d7b5bde0af7&lt;/guid&gt;&lt;guid&gt;4df4c6eb-d2a5-4e73-bc8d-d337ce32b5c8&lt;/guid&gt;&lt;guid&gt;c1f56b12-3707-4f35-8733-39b9c38473e9&lt;/guid&gt;&lt;guid&gt;a3c72e30-c9fd-41a2-81b7-774a592681f2&lt;/guid&gt;&lt;guid&gt;7e7f40d8-8d37-45ee-9724-a8bf02ad8fcf&lt;/guid&gt;&lt;/SlideGuids&gt;&lt;/NativeSection&gt;&lt;NativeSection&gt;&lt;Name&gt;Introduction to Commands - User-defined Aliases&lt;/Name&gt;&lt;FirstSlideIndex&gt;92&lt;/FirstSlideIndex&gt;&lt;SlidesCount&gt;5&lt;/SlidesCount&gt;&lt;SlideGuids&gt;&lt;guid&gt;a7c2d5d0-e482-48f2-9014-d873da40f698&lt;/guid&gt;&lt;guid&gt;aa04ec43-c604-4a73-b2eb-0ef0ee77f79c&lt;/guid&gt;&lt;guid&gt;7209000d-aa96-4e20-a91c-501ebc107778&lt;/guid&gt;&lt;guid&gt;20c1946b-9a3c-4b0a-ba7c-74353ae716f5&lt;/guid&gt;&lt;guid&gt;7e7f40d8-8d37-45ee-9724-a8bf02ad8fcf&lt;/guid&gt;&lt;/SlideGuids&gt;&lt;/NativeSection&gt;&lt;NativeSection&gt;&lt;Name&gt;Introduction to Commands - Lab: Introduction to Commands&lt;/Name&gt;&lt;FirstSlideIndex&gt;97&lt;/FirstSlideIndex&gt;&lt;SlidesCount&gt;2&lt;/SlidesCount&gt;&lt;SlideGuids&gt;&lt;guid&gt;e5936d9c-b546-443b-afcc-e10e11a5dae6&lt;/guid&gt;&lt;guid&gt;1e5e1ebb-e8bf-4fba-87f5-5fca36bd0235&lt;/guid&gt;&lt;/SlideGuids&gt;&lt;/NativeSection&gt;&lt;/ArrayOfNativeSection&gt;"/>
  <p:tag name="MIO_EKGUID" val="602ca75f-b92d-4d33-a8d7-07e8571bebc5"/>
  <p:tag name="MIO_UPDATE" val="True"/>
  <p:tag name="MIO_VERSION" val="30.03.2020 15:44:06"/>
  <p:tag name="MIO_DBID" val="12B0C59E-2253-4124-A5E9-470ADF4CB168"/>
  <p:tag name="MIO_LASTDOWNLOADED" val="30.03.2020 17:44:54"/>
  <p:tag name="MIO_OBJECTNAME" val="Module Dark Grey"/>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20.05.2020 16:11:53"/>
  <p:tag name="MIO_DBID" val="12B0C59E-2253-4124-A5E9-470ADF4CB168"/>
  <p:tag name="MIO_LASTDOWNLOADED" val="20.05.2020 18:13:00"/>
  <p:tag name="MIO_OBJECTNAME" val="Dark Blu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GUID" val="79e94fed-3e47-41f6-9bd1-fd63e71077b5"/>
  <p:tag name="MIO_EKGUID" val="737937aa-7f53-4f22-bd6c-c5fb8f6b2adf"/>
  <p:tag name="MIO_UPDATE" val="True"/>
  <p:tag name="MIO_VERSION" val="27.09.2019 11:12:27"/>
  <p:tag name="MIO_DBID" val="12B0C59E-2253-4124-A5E9-470ADF4CB168"/>
  <p:tag name="MIO_LASTDOWNLOADED" val="30.03.2020 17:36:16"/>
  <p:tag name="MIO_OBJECTNAME" val="M365CO19_ENT_Android_236"/>
  <p:tag name="MIO_LASTEDITORNAME" val="Devid Treuling"/>
</p:tagLst>
</file>

<file path=ppt/tags/tag6.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DBID" val="12B0C59E-2253-4124-A5E9-470ADF4CB168"/>
  <p:tag name="MIO_LASTDOWNLOADED" val="30.09.2019 15:18:05"/>
  <p:tag name="MIO_OBJECTNAME" val="EDU19_HigherEdComputerLab_007"/>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8.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heme/theme1.xml><?xml version="1.0" encoding="utf-8"?>
<a:theme xmlns:a="http://schemas.openxmlformats.org/drawingml/2006/main" name="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Presentation1" id="{D657B038-B937-455B-AEE0-F7048674705F}" vid="{2CD38098-37E2-4B89-9F4F-C7CF02D8E8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49CF4B3973DE3499364CBABEEB8439F" ma:contentTypeVersion="20" ma:contentTypeDescription="Create a new document." ma:contentTypeScope="" ma:versionID="958c7793e931dcedc4086b527933b297">
  <xsd:schema xmlns:xsd="http://www.w3.org/2001/XMLSchema" xmlns:xs="http://www.w3.org/2001/XMLSchema" xmlns:p="http://schemas.microsoft.com/office/2006/metadata/properties" xmlns:ns1="http://schemas.microsoft.com/sharepoint/v3" xmlns:ns2="3804da39-4668-43b0-b740-91cac2435732" xmlns:ns3="fe98aad2-1487-46eb-a06a-887f57cb5a45" xmlns:ns4="230e9df3-be65-4c73-a93b-d1236ebd677e" targetNamespace="http://schemas.microsoft.com/office/2006/metadata/properties" ma:root="true" ma:fieldsID="2382d0c9829fd20fb48095912bde3ef3" ns1:_="" ns2:_="" ns3:_="" ns4:_="">
    <xsd:import namespace="http://schemas.microsoft.com/sharepoint/v3"/>
    <xsd:import namespace="3804da39-4668-43b0-b740-91cac2435732"/>
    <xsd:import namespace="fe98aad2-1487-46eb-a06a-887f57cb5a45"/>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4:TaxCatchAll" minOccurs="0"/>
                <xsd:element ref="ns1:_ip_UnifiedCompliancePolicyProperties" minOccurs="0"/>
                <xsd:element ref="ns1:_ip_UnifiedCompliancePolicyUIAction" minOccurs="0"/>
                <xsd:element ref="ns2:MediaServiceSearchProperties" minOccurs="0"/>
                <xsd:element ref="ns2:MediaServiceDocTags" minOccurs="0"/>
                <xsd:element ref="ns2:MediaLengthInSecond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04da39-4668-43b0-b740-91cac24357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DocTags" ma:index="24" nillable="true" ma:displayName="MediaServiceDocTags" ma:hidden="true" ma:internalName="MediaServiceDocTags" ma:readOnly="true">
      <xsd:simpleType>
        <xsd:restriction base="dms:Note"/>
      </xsd:simpleType>
    </xsd:element>
    <xsd:element name="MediaLengthInSeconds" ma:index="25" nillable="true" ma:displayName="MediaLengthInSeconds" ma:hidden="true" ma:internalName="MediaLengthInSeconds" ma:readOnly="true">
      <xsd:simpleType>
        <xsd:restriction base="dms:Unknown"/>
      </xsd:simple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e98aad2-1487-46eb-a06a-887f57cb5a4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f33aa8b5-bc81-4d5b-9d81-f0b8a1f9b595}" ma:internalName="TaxCatchAll" ma:showField="CatchAllData" ma:web="fe98aad2-1487-46eb-a06a-887f57cb5a4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230e9df3-be65-4c73-a93b-d1236ebd677e" xsi:nil="true"/>
    <lcf76f155ced4ddcb4097134ff3c332f xmlns="3804da39-4668-43b0-b740-91cac243573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2A377B6-1D3D-4304-A776-CB7F136DACE6}">
  <ds:schemaRefs>
    <ds:schemaRef ds:uri="http://schemas.microsoft.com/sharepoint/v3/contenttype/forms"/>
  </ds:schemaRefs>
</ds:datastoreItem>
</file>

<file path=customXml/itemProps2.xml><?xml version="1.0" encoding="utf-8"?>
<ds:datastoreItem xmlns:ds="http://schemas.openxmlformats.org/officeDocument/2006/customXml" ds:itemID="{E08D09C4-5E0D-4AC8-BBBC-CA2FB0481896}"/>
</file>

<file path=customXml/itemProps3.xml><?xml version="1.0" encoding="utf-8"?>
<ds:datastoreItem xmlns:ds="http://schemas.openxmlformats.org/officeDocument/2006/customXml" ds:itemID="{F3A7AF70-78C0-4741-94B3-71097B3496F2}">
  <ds:schemaRefs>
    <ds:schemaRef ds:uri="http://schemas.microsoft.com/office/2006/metadata/properties"/>
    <ds:schemaRef ds:uri="http://schemas.microsoft.com/office/infopath/2007/PartnerControls"/>
    <ds:schemaRef ds:uri="http://schemas.microsoft.com/sharepoint/v3"/>
    <ds:schemaRef ds:uri="230e9df3-be65-4c73-a93b-d1236ebd677e"/>
    <ds:schemaRef ds:uri="3804da39-4668-43b0-b740-91cac2435732"/>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Dark Blue</Template>
  <TotalTime>0</TotalTime>
  <Words>2340</Words>
  <Application>Microsoft Office PowerPoint</Application>
  <PresentationFormat>Widescreen</PresentationFormat>
  <Paragraphs>219</Paragraphs>
  <Slides>17</Slides>
  <Notes>14</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&amp;quot</vt:lpstr>
      <vt:lpstr>Arial</vt:lpstr>
      <vt:lpstr>Calibri</vt:lpstr>
      <vt:lpstr>Calibri Light</vt:lpstr>
      <vt:lpstr>Comic Sans MS</vt:lpstr>
      <vt:lpstr>Consolas</vt:lpstr>
      <vt:lpstr>Segoe UI</vt:lpstr>
      <vt:lpstr>Segoe UI Semibold</vt:lpstr>
      <vt:lpstr>Wingdings</vt:lpstr>
      <vt:lpstr>Dark Blue</vt:lpstr>
      <vt:lpstr>SharePoint Online  File Protection and Permissions</vt:lpstr>
      <vt:lpstr>PowerPoint Presentation</vt:lpstr>
      <vt:lpstr>Students: How to View This Presentation</vt:lpstr>
      <vt:lpstr>Objectives</vt:lpstr>
      <vt:lpstr>File Protection</vt:lpstr>
      <vt:lpstr>Default file encryption</vt:lpstr>
      <vt:lpstr>SharePoint Online service encryption with Customer Key</vt:lpstr>
      <vt:lpstr>Permissions</vt:lpstr>
      <vt:lpstr>Team site permissions and Microsoft 365 Groups</vt:lpstr>
      <vt:lpstr>Communication site permissions</vt:lpstr>
      <vt:lpstr>SharePoint Online permissions inheritance overview</vt:lpstr>
      <vt:lpstr>Permissions for SharePoint</vt:lpstr>
      <vt:lpstr>Default Permission Levels</vt:lpstr>
      <vt:lpstr>Create a custom group for fine-grained control</vt:lpstr>
      <vt:lpstr>Knowledge Check</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oreProperties xmlns:dc="http://purl.org/dc/elements/1.1/" xmlns:dcterms="http://purl.org/dc/terms/" xmlns:xsi="http://www.w3.org/2001/XMLSchema-instance" xmlns="http://schemas.openxmlformats.org/package/2006/metadata/core-properties">
  <dc:title>WorkshopPLUS - Office 365 SharePoint Online: Administration and Configuration</dc:title>
  <dc:creator>mip_noreply@microsoft.com</dc:creator>
  <lastModifiedBy>mip_noreply@microsoft.com</lastModifiedBy>
  <revision>1</revision>
  <dcterms:created xsi:type="dcterms:W3CDTF">2021-06-30T04:16:18.0000000Z</dcterms:created>
  <dcterms:modified xsi:type="dcterms:W3CDTF">2023-01-08T04:44:16.0000000Z</dcterms:modified>
  <keywords>20230813.3</keywords>
</coreProperties>
</file>

<file path=docProps/custom.xml><?xml version="1.0" encoding="utf-8"?>
<op:Properties xmlns:vt="http://schemas.openxmlformats.org/officeDocument/2006/docPropsVTypes" xmlns:op="http://schemas.openxmlformats.org/officeDocument/2006/custom-properties">
  <op:property fmtid="{D5CDD505-2E9C-101B-9397-08002B2CF9AE}" pid="2" name="ContentTypeId">
    <vt:lpwstr>0x010100749CF4B3973DE3499364CBABEEB8439F</vt:lpwstr>
  </op:property>
  <op:property fmtid="{D5CDD505-2E9C-101B-9397-08002B2CF9AE}" pid="3" name="MediaServiceImageTags">
    <vt:lpwstr/>
  </op:property>
</op:Properties>
</file>