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45"/>
  </p:notesMasterIdLst>
  <p:sldIdLst>
    <p:sldId id="392" r:id="rId5"/>
    <p:sldId id="347" r:id="rId6"/>
    <p:sldId id="380" r:id="rId8"/>
    <p:sldId id="393" r:id="rId9"/>
    <p:sldId id="399" r:id="rId10"/>
    <p:sldId id="365" r:id="rId11"/>
    <p:sldId id="400" r:id="rId12"/>
    <p:sldId id="401" r:id="rId13"/>
    <p:sldId id="413" r:id="rId14"/>
    <p:sldId id="418" r:id="rId15"/>
    <p:sldId id="402" r:id="rId16"/>
    <p:sldId id="403" r:id="rId17"/>
    <p:sldId id="366" r:id="rId18"/>
    <p:sldId id="416" r:id="rId19"/>
    <p:sldId id="398" r:id="rId20"/>
    <p:sldId id="405" r:id="rId21"/>
    <p:sldId id="408" r:id="rId22"/>
    <p:sldId id="410" r:id="rId23"/>
    <p:sldId id="415" r:id="rId24"/>
    <p:sldId id="406" r:id="rId25"/>
    <p:sldId id="407" r:id="rId26"/>
    <p:sldId id="368" r:id="rId27"/>
    <p:sldId id="369" r:id="rId29"/>
    <p:sldId id="412" r:id="rId30"/>
    <p:sldId id="425" r:id="rId31"/>
    <p:sldId id="419" r:id="rId33"/>
    <p:sldId id="421" r:id="rId34"/>
    <p:sldId id="420" r:id="rId35"/>
    <p:sldId id="422" r:id="rId36"/>
    <p:sldId id="423" r:id="rId37"/>
    <p:sldId id="370" r:id="rId38"/>
    <p:sldId id="424" r:id="rId39"/>
    <p:sldId id="394" r:id="rId40"/>
    <p:sldId id="395" r:id="rId41"/>
    <p:sldId id="379" r:id="rId42"/>
    <p:sldId id="417" r:id="rId43"/>
    <p:sldId id="397" r:id="rId44"/>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92"/>
            <p14:sldId id="347"/>
            <p14:sldId id="390"/>
          </p14:sldIdLst>
        </p14:section>
        <p14:section name="Content pages" id="{7E28E96D-50B7-3247-AD53-91BDC15BF350}">
          <p14:sldIdLst>
            <p14:sldId id="380"/>
            <p14:sldId id="393"/>
            <p14:sldId id="399"/>
            <p14:sldId id="365"/>
            <p14:sldId id="400"/>
            <p14:sldId id="401"/>
            <p14:sldId id="413"/>
            <p14:sldId id="418"/>
            <p14:sldId id="402"/>
            <p14:sldId id="403"/>
            <p14:sldId id="366"/>
            <p14:sldId id="416"/>
            <p14:sldId id="398"/>
            <p14:sldId id="405"/>
            <p14:sldId id="408"/>
            <p14:sldId id="410"/>
            <p14:sldId id="415"/>
            <p14:sldId id="406"/>
            <p14:sldId id="407"/>
            <p14:sldId id="368"/>
            <p14:sldId id="409"/>
            <p14:sldId id="369"/>
            <p14:sldId id="412"/>
            <p14:sldId id="425"/>
            <p14:sldId id="382"/>
            <p14:sldId id="419"/>
            <p14:sldId id="421"/>
            <p14:sldId id="420"/>
            <p14:sldId id="422"/>
            <p14:sldId id="423"/>
            <p14:sldId id="370"/>
            <p14:sldId id="424"/>
            <p14:sldId id="394"/>
            <p14:sldId id="395"/>
            <p14:sldId id="379"/>
            <p14:sldId id="417"/>
            <p14:sldId id="3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DF3E7-BFB8-4E55-8583-2AF5EEEF6A0C}" v="105" dt="2021-06-30T04:50:27.659"/>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4" autoAdjust="0"/>
    <p:restoredTop sz="63152" autoAdjust="0"/>
  </p:normalViewPr>
  <p:slideViewPr>
    <p:cSldViewPr snapToGrid="0">
      <p:cViewPr>
        <p:scale>
          <a:sx n="100" d="100"/>
          <a:sy n="100" d="100"/>
        </p:scale>
        <p:origin x="1352" y="84"/>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slide" Target="slides/slide35.xml" Id="rId39" /><Relationship Type="http://schemas.openxmlformats.org/officeDocument/2006/relationships/slide" Target="slides/slide17.xml" Id="rId21" /><Relationship Type="http://schemas.openxmlformats.org/officeDocument/2006/relationships/slide" Target="slides/slide30.xml" Id="rId34" /><Relationship Type="http://schemas.openxmlformats.org/officeDocument/2006/relationships/slide" Target="slides/slide38.xml" Id="rId42" /><Relationship Type="http://schemas.openxmlformats.org/officeDocument/2006/relationships/presProps" Target="presProps.xml" Id="rId47" /><Relationship Type="http://schemas.openxmlformats.org/officeDocument/2006/relationships/tableStyles" Target="tableStyles.xml" Id="rId50"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25.xml" Id="rId29"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33.xml" Id="rId37" /><Relationship Type="http://schemas.openxmlformats.org/officeDocument/2006/relationships/slide" Target="slides/slide36.xml" Id="rId40" /><Relationship Type="http://schemas.openxmlformats.org/officeDocument/2006/relationships/notesMaster" Target="notesMasters/notesMaster1.xml" Id="rId45"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32.xml" Id="rId36" /><Relationship Type="http://schemas.openxmlformats.org/officeDocument/2006/relationships/theme" Target="theme/theme1.xml" Id="rId49"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 Target="slides/slide40.xml" Id="rId44"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slide" Target="slides/slide31.xml" Id="rId35" /><Relationship Type="http://schemas.openxmlformats.org/officeDocument/2006/relationships/slide" Target="slides/slide39.xml" Id="rId43" /><Relationship Type="http://schemas.openxmlformats.org/officeDocument/2006/relationships/viewProps" Target="viewProps.xml" Id="rId48" /><Relationship Type="http://schemas.openxmlformats.org/officeDocument/2006/relationships/slide" Target="slides/slide4.xml" Id="rId8" /><Relationship Type="http://schemas.microsoft.com/office/2015/10/relationships/revisionInfo" Target="revisionInfo.xml" Id="rId51"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slide" Target="slides/slide34.xml" Id="rId38" /><Relationship Type="http://schemas.openxmlformats.org/officeDocument/2006/relationships/tags" Target="tags/tag1.xml" Id="rId46" /><Relationship Type="http://schemas.openxmlformats.org/officeDocument/2006/relationships/slide" Target="slides/slide16.xml" Id="rId20" /><Relationship Type="http://schemas.openxmlformats.org/officeDocument/2006/relationships/slide" Target="slides/slide37.xml" Id="rId41" /><Relationship Type="http://schemas.openxmlformats.org/officeDocument/2006/relationships/customXml" Target="../customXml/item1.xml" Id="rId1" /><Relationship Type="http://schemas.openxmlformats.org/officeDocument/2006/relationships/slide" Target="slides/slide2.xml" Id="rId6" /></Relationships>
</file>

<file path=ppt/diagrams/_rels/data3.xml.rels><?xml version="1.0" encoding="UTF-8" standalone="yes"?>
<Relationships xmlns="http://schemas.openxmlformats.org/package/2006/relationships"><Relationship Id="rId1" Type="http://schemas.openxmlformats.org/officeDocument/2006/relationships/hyperlink" Target="https://docs.microsoft.com/en-us/azure/active-directory/external-identities/one-time-passcode#disable-email-one-time-passcode"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docs.microsoft.com/en-us/azure/active-directory/external-identities/one-time-passcode#disable-email-one-time-passcod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22B06-4FCD-408C-9A12-3FF1290902D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B68DEE7A-783D-4737-8B6F-6DF181A8A895}">
      <dgm:prSet/>
      <dgm:spPr/>
      <dgm:t>
        <a:bodyPr/>
        <a:lstStyle/>
        <a:p>
          <a:r>
            <a:rPr lang="nb-NO" baseline="0" dirty="0"/>
            <a:t>The External sharing capability in SharePoint Online provides the ability for users to share and collaborate on documents and content stored in SharePoint Online with vendors, partners, and customers, who are not within your organization (tenant).</a:t>
          </a:r>
          <a:endParaRPr lang="en-US" dirty="0"/>
        </a:p>
      </dgm:t>
    </dgm:pt>
    <dgm:pt modelId="{AEB9394E-0601-4E43-BBCB-EDA6809F2E35}" type="parTrans" cxnId="{F56750DF-7402-4B39-919C-E417772C71D9}">
      <dgm:prSet/>
      <dgm:spPr/>
      <dgm:t>
        <a:bodyPr/>
        <a:lstStyle/>
        <a:p>
          <a:endParaRPr lang="en-US"/>
        </a:p>
      </dgm:t>
    </dgm:pt>
    <dgm:pt modelId="{6B57A5BB-31F3-424C-8926-F83ACC495B3D}" type="sibTrans" cxnId="{F56750DF-7402-4B39-919C-E417772C71D9}">
      <dgm:prSet/>
      <dgm:spPr/>
      <dgm:t>
        <a:bodyPr/>
        <a:lstStyle/>
        <a:p>
          <a:endParaRPr lang="en-US"/>
        </a:p>
      </dgm:t>
    </dgm:pt>
    <dgm:pt modelId="{88D3453F-24CE-4167-B72D-F5395C03D2FC}">
      <dgm:prSet/>
      <dgm:spPr/>
      <dgm:t>
        <a:bodyPr/>
        <a:lstStyle/>
        <a:p>
          <a:r>
            <a:rPr lang="nb-NO" baseline="0" dirty="0"/>
            <a:t>The External sharing feature in SharePoint Online is the recommended alternative to sharing documents externally via email because it provides more control and governance to the items being shared. </a:t>
          </a:r>
          <a:endParaRPr lang="en-US" dirty="0"/>
        </a:p>
      </dgm:t>
    </dgm:pt>
    <dgm:pt modelId="{A7FE04C7-1F27-4099-A7AB-FDBBE67BDD31}" type="parTrans" cxnId="{42EEDD2F-5FC2-41EB-839C-3AF79DED0345}">
      <dgm:prSet/>
      <dgm:spPr/>
      <dgm:t>
        <a:bodyPr/>
        <a:lstStyle/>
        <a:p>
          <a:endParaRPr lang="en-US"/>
        </a:p>
      </dgm:t>
    </dgm:pt>
    <dgm:pt modelId="{99C26831-7AF6-46B9-A9FD-7EC0A0337169}" type="sibTrans" cxnId="{42EEDD2F-5FC2-41EB-839C-3AF79DED0345}">
      <dgm:prSet/>
      <dgm:spPr/>
      <dgm:t>
        <a:bodyPr/>
        <a:lstStyle/>
        <a:p>
          <a:endParaRPr lang="en-US"/>
        </a:p>
      </dgm:t>
    </dgm:pt>
    <dgm:pt modelId="{870FDD13-FE9A-4CE3-BB85-7DCD2903CB92}">
      <dgm:prSet/>
      <dgm:spPr/>
      <dgm:t>
        <a:bodyPr/>
        <a:lstStyle/>
        <a:p>
          <a:r>
            <a:rPr lang="en-US" baseline="0" dirty="0"/>
            <a:t>SharePoint Online has both global (tenant-wide) and site collection settings for external sharing.</a:t>
          </a:r>
        </a:p>
        <a:p>
          <a:br>
            <a:rPr lang="en-US" b="0" i="0" dirty="0"/>
          </a:br>
          <a:r>
            <a:rPr lang="en-US" b="0" i="0" dirty="0"/>
            <a:t>External sharing is turned on by default for your entire SharePoint environment and the sites in it. You may want to turn it off globally before people start using sites or until you know exactly how you want to use the feature.</a:t>
          </a:r>
          <a:endParaRPr lang="en-US" dirty="0"/>
        </a:p>
      </dgm:t>
    </dgm:pt>
    <dgm:pt modelId="{72E77144-F7F6-4312-8938-D736851110E2}" type="parTrans" cxnId="{455157A9-9164-48E2-95FD-5CD950DA7AF1}">
      <dgm:prSet/>
      <dgm:spPr/>
      <dgm:t>
        <a:bodyPr/>
        <a:lstStyle/>
        <a:p>
          <a:endParaRPr lang="en-US"/>
        </a:p>
      </dgm:t>
    </dgm:pt>
    <dgm:pt modelId="{6EE166FD-BE9E-4260-9EDD-FDC7E8B30C6B}" type="sibTrans" cxnId="{455157A9-9164-48E2-95FD-5CD950DA7AF1}">
      <dgm:prSet/>
      <dgm:spPr/>
      <dgm:t>
        <a:bodyPr/>
        <a:lstStyle/>
        <a:p>
          <a:endParaRPr lang="en-US"/>
        </a:p>
      </dgm:t>
    </dgm:pt>
    <dgm:pt modelId="{AE8722FF-FD1C-4426-AC57-09CF5FA43D9D}" type="pres">
      <dgm:prSet presAssocID="{C1122B06-4FCD-408C-9A12-3FF1290902DB}" presName="vert0" presStyleCnt="0">
        <dgm:presLayoutVars>
          <dgm:dir/>
          <dgm:animOne val="branch"/>
          <dgm:animLvl val="lvl"/>
        </dgm:presLayoutVars>
      </dgm:prSet>
      <dgm:spPr/>
    </dgm:pt>
    <dgm:pt modelId="{1387DE31-E7A5-4FC3-832F-E1E8EACA791B}" type="pres">
      <dgm:prSet presAssocID="{B68DEE7A-783D-4737-8B6F-6DF181A8A895}" presName="thickLine" presStyleLbl="alignNode1" presStyleIdx="0" presStyleCnt="3"/>
      <dgm:spPr/>
    </dgm:pt>
    <dgm:pt modelId="{0A2154DB-4BEB-46A1-831A-4B672C43D7B2}" type="pres">
      <dgm:prSet presAssocID="{B68DEE7A-783D-4737-8B6F-6DF181A8A895}" presName="horz1" presStyleCnt="0"/>
      <dgm:spPr/>
    </dgm:pt>
    <dgm:pt modelId="{75F8E2CF-B519-49FC-A634-C92CE25A8798}" type="pres">
      <dgm:prSet presAssocID="{B68DEE7A-783D-4737-8B6F-6DF181A8A895}" presName="tx1" presStyleLbl="revTx" presStyleIdx="0" presStyleCnt="3" custScaleY="56865"/>
      <dgm:spPr/>
    </dgm:pt>
    <dgm:pt modelId="{4031AFC7-D234-45FB-ACD1-7161ACCB3F62}" type="pres">
      <dgm:prSet presAssocID="{B68DEE7A-783D-4737-8B6F-6DF181A8A895}" presName="vert1" presStyleCnt="0"/>
      <dgm:spPr/>
    </dgm:pt>
    <dgm:pt modelId="{D9948764-909B-4FBC-BF91-8690D80BF16A}" type="pres">
      <dgm:prSet presAssocID="{88D3453F-24CE-4167-B72D-F5395C03D2FC}" presName="thickLine" presStyleLbl="alignNode1" presStyleIdx="1" presStyleCnt="3"/>
      <dgm:spPr/>
    </dgm:pt>
    <dgm:pt modelId="{FF248617-31FF-433B-8079-92A6313391BA}" type="pres">
      <dgm:prSet presAssocID="{88D3453F-24CE-4167-B72D-F5395C03D2FC}" presName="horz1" presStyleCnt="0"/>
      <dgm:spPr/>
    </dgm:pt>
    <dgm:pt modelId="{FACC5565-D534-47BB-A746-8FBCD2C06EF6}" type="pres">
      <dgm:prSet presAssocID="{88D3453F-24CE-4167-B72D-F5395C03D2FC}" presName="tx1" presStyleLbl="revTx" presStyleIdx="1" presStyleCnt="3" custScaleY="48637"/>
      <dgm:spPr/>
    </dgm:pt>
    <dgm:pt modelId="{80A087D1-E54F-4C5F-AA0F-3DBC8F075C41}" type="pres">
      <dgm:prSet presAssocID="{88D3453F-24CE-4167-B72D-F5395C03D2FC}" presName="vert1" presStyleCnt="0"/>
      <dgm:spPr/>
    </dgm:pt>
    <dgm:pt modelId="{E6B21CDA-A3D3-4A65-8C58-6915346D7E18}" type="pres">
      <dgm:prSet presAssocID="{870FDD13-FE9A-4CE3-BB85-7DCD2903CB92}" presName="thickLine" presStyleLbl="alignNode1" presStyleIdx="2" presStyleCnt="3"/>
      <dgm:spPr/>
    </dgm:pt>
    <dgm:pt modelId="{87A51386-B324-442A-B89B-1E76456A0F38}" type="pres">
      <dgm:prSet presAssocID="{870FDD13-FE9A-4CE3-BB85-7DCD2903CB92}" presName="horz1" presStyleCnt="0"/>
      <dgm:spPr/>
    </dgm:pt>
    <dgm:pt modelId="{11B82B47-CD1B-4F61-9D5D-69D59F334EAC}" type="pres">
      <dgm:prSet presAssocID="{870FDD13-FE9A-4CE3-BB85-7DCD2903CB92}" presName="tx1" presStyleLbl="revTx" presStyleIdx="2" presStyleCnt="3" custLinFactNeighborX="714" custLinFactNeighborY="22020"/>
      <dgm:spPr/>
    </dgm:pt>
    <dgm:pt modelId="{31971F96-92AA-490F-AF13-F7BD990223A5}" type="pres">
      <dgm:prSet presAssocID="{870FDD13-FE9A-4CE3-BB85-7DCD2903CB92}" presName="vert1" presStyleCnt="0"/>
      <dgm:spPr/>
    </dgm:pt>
  </dgm:ptLst>
  <dgm:cxnLst>
    <dgm:cxn modelId="{42EEDD2F-5FC2-41EB-839C-3AF79DED0345}" srcId="{C1122B06-4FCD-408C-9A12-3FF1290902DB}" destId="{88D3453F-24CE-4167-B72D-F5395C03D2FC}" srcOrd="1" destOrd="0" parTransId="{A7FE04C7-1F27-4099-A7AB-FDBBE67BDD31}" sibTransId="{99C26831-7AF6-46B9-A9FD-7EC0A0337169}"/>
    <dgm:cxn modelId="{F842C366-AA6D-45D7-BEB0-F59D55F17D3F}" type="presOf" srcId="{B68DEE7A-783D-4737-8B6F-6DF181A8A895}" destId="{75F8E2CF-B519-49FC-A634-C92CE25A8798}" srcOrd="0" destOrd="0" presId="urn:microsoft.com/office/officeart/2008/layout/LinedList"/>
    <dgm:cxn modelId="{9297F56F-3D8C-4469-8C46-603C3481EB96}" type="presOf" srcId="{88D3453F-24CE-4167-B72D-F5395C03D2FC}" destId="{FACC5565-D534-47BB-A746-8FBCD2C06EF6}" srcOrd="0" destOrd="0" presId="urn:microsoft.com/office/officeart/2008/layout/LinedList"/>
    <dgm:cxn modelId="{455157A9-9164-48E2-95FD-5CD950DA7AF1}" srcId="{C1122B06-4FCD-408C-9A12-3FF1290902DB}" destId="{870FDD13-FE9A-4CE3-BB85-7DCD2903CB92}" srcOrd="2" destOrd="0" parTransId="{72E77144-F7F6-4312-8938-D736851110E2}" sibTransId="{6EE166FD-BE9E-4260-9EDD-FDC7E8B30C6B}"/>
    <dgm:cxn modelId="{1AF502BF-F275-40C3-A5BC-E8E402866482}" type="presOf" srcId="{C1122B06-4FCD-408C-9A12-3FF1290902DB}" destId="{AE8722FF-FD1C-4426-AC57-09CF5FA43D9D}" srcOrd="0" destOrd="0" presId="urn:microsoft.com/office/officeart/2008/layout/LinedList"/>
    <dgm:cxn modelId="{F56750DF-7402-4B39-919C-E417772C71D9}" srcId="{C1122B06-4FCD-408C-9A12-3FF1290902DB}" destId="{B68DEE7A-783D-4737-8B6F-6DF181A8A895}" srcOrd="0" destOrd="0" parTransId="{AEB9394E-0601-4E43-BBCB-EDA6809F2E35}" sibTransId="{6B57A5BB-31F3-424C-8926-F83ACC495B3D}"/>
    <dgm:cxn modelId="{204C02FA-F86D-4BE2-84BF-E2A8687AAC60}" type="presOf" srcId="{870FDD13-FE9A-4CE3-BB85-7DCD2903CB92}" destId="{11B82B47-CD1B-4F61-9D5D-69D59F334EAC}" srcOrd="0" destOrd="0" presId="urn:microsoft.com/office/officeart/2008/layout/LinedList"/>
    <dgm:cxn modelId="{5DB8C734-613D-4480-8D17-AD1291A61972}" type="presParOf" srcId="{AE8722FF-FD1C-4426-AC57-09CF5FA43D9D}" destId="{1387DE31-E7A5-4FC3-832F-E1E8EACA791B}" srcOrd="0" destOrd="0" presId="urn:microsoft.com/office/officeart/2008/layout/LinedList"/>
    <dgm:cxn modelId="{E3F249F1-8CBF-4B78-900E-715E0A078752}" type="presParOf" srcId="{AE8722FF-FD1C-4426-AC57-09CF5FA43D9D}" destId="{0A2154DB-4BEB-46A1-831A-4B672C43D7B2}" srcOrd="1" destOrd="0" presId="urn:microsoft.com/office/officeart/2008/layout/LinedList"/>
    <dgm:cxn modelId="{BD2CD933-D765-4427-A1FB-0B477D16D809}" type="presParOf" srcId="{0A2154DB-4BEB-46A1-831A-4B672C43D7B2}" destId="{75F8E2CF-B519-49FC-A634-C92CE25A8798}" srcOrd="0" destOrd="0" presId="urn:microsoft.com/office/officeart/2008/layout/LinedList"/>
    <dgm:cxn modelId="{73F4C3DF-D467-4627-8CCC-7748D9C06980}" type="presParOf" srcId="{0A2154DB-4BEB-46A1-831A-4B672C43D7B2}" destId="{4031AFC7-D234-45FB-ACD1-7161ACCB3F62}" srcOrd="1" destOrd="0" presId="urn:microsoft.com/office/officeart/2008/layout/LinedList"/>
    <dgm:cxn modelId="{1752D743-164B-41A6-9342-FB5C016D3209}" type="presParOf" srcId="{AE8722FF-FD1C-4426-AC57-09CF5FA43D9D}" destId="{D9948764-909B-4FBC-BF91-8690D80BF16A}" srcOrd="2" destOrd="0" presId="urn:microsoft.com/office/officeart/2008/layout/LinedList"/>
    <dgm:cxn modelId="{EF6A0AB8-2AA3-4504-B816-AB49EED9025F}" type="presParOf" srcId="{AE8722FF-FD1C-4426-AC57-09CF5FA43D9D}" destId="{FF248617-31FF-433B-8079-92A6313391BA}" srcOrd="3" destOrd="0" presId="urn:microsoft.com/office/officeart/2008/layout/LinedList"/>
    <dgm:cxn modelId="{AF438F21-3F62-42A0-8011-05C0ADCCD325}" type="presParOf" srcId="{FF248617-31FF-433B-8079-92A6313391BA}" destId="{FACC5565-D534-47BB-A746-8FBCD2C06EF6}" srcOrd="0" destOrd="0" presId="urn:microsoft.com/office/officeart/2008/layout/LinedList"/>
    <dgm:cxn modelId="{67616E0A-2ACC-4450-A845-741DD39CE07D}" type="presParOf" srcId="{FF248617-31FF-433B-8079-92A6313391BA}" destId="{80A087D1-E54F-4C5F-AA0F-3DBC8F075C41}" srcOrd="1" destOrd="0" presId="urn:microsoft.com/office/officeart/2008/layout/LinedList"/>
    <dgm:cxn modelId="{A2343804-E318-408C-BCA4-E6E0DB2400A3}" type="presParOf" srcId="{AE8722FF-FD1C-4426-AC57-09CF5FA43D9D}" destId="{E6B21CDA-A3D3-4A65-8C58-6915346D7E18}" srcOrd="4" destOrd="0" presId="urn:microsoft.com/office/officeart/2008/layout/LinedList"/>
    <dgm:cxn modelId="{9DEB0569-A977-445F-981C-4A3642DAB9A1}" type="presParOf" srcId="{AE8722FF-FD1C-4426-AC57-09CF5FA43D9D}" destId="{87A51386-B324-442A-B89B-1E76456A0F38}" srcOrd="5" destOrd="0" presId="urn:microsoft.com/office/officeart/2008/layout/LinedList"/>
    <dgm:cxn modelId="{9027AE3F-B7A2-426D-85EA-260399135052}" type="presParOf" srcId="{87A51386-B324-442A-B89B-1E76456A0F38}" destId="{11B82B47-CD1B-4F61-9D5D-69D59F334EAC}" srcOrd="0" destOrd="0" presId="urn:microsoft.com/office/officeart/2008/layout/LinedList"/>
    <dgm:cxn modelId="{B46284CC-0FCB-4534-B3A2-1D791D729A88}" type="presParOf" srcId="{87A51386-B324-442A-B89B-1E76456A0F38}" destId="{31971F96-92AA-490F-AF13-F7BD990223A5}" srcOrd="1" destOrd="0" presId="urn:microsoft.com/office/officeart/2008/layout/LinedList"/>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835D2-B77B-43E5-8D58-FCAB9CAAD168}"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23CE8B-5B66-4346-B99B-E7C966D2937A}">
      <dgm:prSet custT="1"/>
      <dgm:spPr/>
      <dgm:t>
        <a:bodyPr/>
        <a:lstStyle/>
        <a:p>
          <a:r>
            <a:rPr lang="en-US" sz="1600" baseline="0" dirty="0"/>
            <a:t>This type of external user signs in using their own Microsoft account, or a work or school account from another Microsoft 365 tenant</a:t>
          </a:r>
          <a:endParaRPr lang="en-US" sz="1600" dirty="0"/>
        </a:p>
      </dgm:t>
    </dgm:pt>
    <dgm:pt modelId="{C7710C43-9801-428F-9CDC-7E07636C4D09}" type="parTrans" cxnId="{9CD91B37-3710-4C7D-9BEC-F1CEFE2C755E}">
      <dgm:prSet/>
      <dgm:spPr/>
      <dgm:t>
        <a:bodyPr/>
        <a:lstStyle/>
        <a:p>
          <a:endParaRPr lang="en-US" sz="1600"/>
        </a:p>
      </dgm:t>
    </dgm:pt>
    <dgm:pt modelId="{CA1E85D8-67F5-4BA4-A68E-672CB9A23983}" type="sibTrans" cxnId="{9CD91B37-3710-4C7D-9BEC-F1CEFE2C755E}">
      <dgm:prSet/>
      <dgm:spPr/>
      <dgm:t>
        <a:bodyPr/>
        <a:lstStyle/>
        <a:p>
          <a:endParaRPr lang="en-US" sz="1600"/>
        </a:p>
      </dgm:t>
    </dgm:pt>
    <dgm:pt modelId="{37EB1B42-AF1C-4465-8A68-E0BF367B0DCE}">
      <dgm:prSet custT="1"/>
      <dgm:spPr/>
      <dgm:t>
        <a:bodyPr/>
        <a:lstStyle/>
        <a:p>
          <a:r>
            <a:rPr lang="en-US" sz="1600" baseline="0" dirty="0"/>
            <a:t>Can share sites, files, and folders</a:t>
          </a:r>
          <a:endParaRPr lang="en-US" sz="1600" dirty="0"/>
        </a:p>
      </dgm:t>
    </dgm:pt>
    <dgm:pt modelId="{77F709A3-27C2-499E-8FD0-0F3B9C2AC557}" type="parTrans" cxnId="{422567F2-3C2C-4E83-903A-A150E2546919}">
      <dgm:prSet/>
      <dgm:spPr/>
      <dgm:t>
        <a:bodyPr/>
        <a:lstStyle/>
        <a:p>
          <a:endParaRPr lang="en-US" sz="1600"/>
        </a:p>
      </dgm:t>
    </dgm:pt>
    <dgm:pt modelId="{C34C6D13-D829-4C76-BD4E-B95680C2707F}" type="sibTrans" cxnId="{422567F2-3C2C-4E83-903A-A150E2546919}">
      <dgm:prSet/>
      <dgm:spPr/>
      <dgm:t>
        <a:bodyPr/>
        <a:lstStyle/>
        <a:p>
          <a:endParaRPr lang="en-US" sz="1600"/>
        </a:p>
      </dgm:t>
    </dgm:pt>
    <dgm:pt modelId="{A2C202B2-AB48-463E-AA29-4C2D021B2255}">
      <dgm:prSet custT="1"/>
      <dgm:spPr/>
      <dgm:t>
        <a:bodyPr/>
        <a:lstStyle/>
        <a:p>
          <a:r>
            <a:rPr lang="en-US" sz="1600" baseline="0"/>
            <a:t>They can perform tasks on a site consistent with the permission level that they are assigned</a:t>
          </a:r>
          <a:endParaRPr lang="en-US" sz="1600"/>
        </a:p>
      </dgm:t>
    </dgm:pt>
    <dgm:pt modelId="{070277FF-50F0-438C-920A-3841BC916817}" type="parTrans" cxnId="{F8CAC2E1-FDBB-408B-BD0C-63F8D6BF97A9}">
      <dgm:prSet/>
      <dgm:spPr/>
      <dgm:t>
        <a:bodyPr/>
        <a:lstStyle/>
        <a:p>
          <a:endParaRPr lang="en-US" sz="1600"/>
        </a:p>
      </dgm:t>
    </dgm:pt>
    <dgm:pt modelId="{3CE47755-EB10-4D80-907D-1B18D20CCEE7}" type="sibTrans" cxnId="{F8CAC2E1-FDBB-408B-BD0C-63F8D6BF97A9}">
      <dgm:prSet/>
      <dgm:spPr/>
      <dgm:t>
        <a:bodyPr/>
        <a:lstStyle/>
        <a:p>
          <a:endParaRPr lang="en-US" sz="1600"/>
        </a:p>
      </dgm:t>
    </dgm:pt>
    <dgm:pt modelId="{1A510352-11C1-424C-A50E-CF1E729B8DEB}">
      <dgm:prSet custT="1"/>
      <dgm:spPr/>
      <dgm:t>
        <a:bodyPr/>
        <a:lstStyle/>
        <a:p>
          <a:r>
            <a:rPr lang="en-US" sz="1600" baseline="0"/>
            <a:t>They can use Office Online for viewing and editing documents</a:t>
          </a:r>
          <a:endParaRPr lang="en-US" sz="1600"/>
        </a:p>
      </dgm:t>
    </dgm:pt>
    <dgm:pt modelId="{169599CE-7145-4B93-9C9B-193F2B81923C}" type="parTrans" cxnId="{A0D95EE7-CEC0-4345-A8FB-ADB46F02CED7}">
      <dgm:prSet/>
      <dgm:spPr/>
      <dgm:t>
        <a:bodyPr/>
        <a:lstStyle/>
        <a:p>
          <a:endParaRPr lang="en-US" sz="1600"/>
        </a:p>
      </dgm:t>
    </dgm:pt>
    <dgm:pt modelId="{DD3659AB-6B49-476C-844A-D132A11EB9CF}" type="sibTrans" cxnId="{A0D95EE7-CEC0-4345-A8FB-ADB46F02CED7}">
      <dgm:prSet/>
      <dgm:spPr/>
      <dgm:t>
        <a:bodyPr/>
        <a:lstStyle/>
        <a:p>
          <a:endParaRPr lang="en-US" sz="1600"/>
        </a:p>
      </dgm:t>
    </dgm:pt>
    <dgm:pt modelId="{2427E8AC-0DE7-4C88-857F-A120316306E2}">
      <dgm:prSet custT="1"/>
      <dgm:spPr/>
      <dgm:t>
        <a:bodyPr/>
        <a:lstStyle/>
        <a:p>
          <a:r>
            <a:rPr lang="en-US" sz="1600" baseline="0" dirty="0"/>
            <a:t>They will be able to see any types of content on sites, depending on the permissions given to them. </a:t>
          </a:r>
          <a:endParaRPr lang="en-US" sz="1600" dirty="0"/>
        </a:p>
      </dgm:t>
    </dgm:pt>
    <dgm:pt modelId="{CB2A786E-F11B-4F47-86D1-578FF47DB6CE}" type="parTrans" cxnId="{DBDB58ED-D328-4C4C-846E-74B1B555B60B}">
      <dgm:prSet/>
      <dgm:spPr/>
      <dgm:t>
        <a:bodyPr/>
        <a:lstStyle/>
        <a:p>
          <a:endParaRPr lang="en-US" sz="1600"/>
        </a:p>
      </dgm:t>
    </dgm:pt>
    <dgm:pt modelId="{1817F5AE-984B-4C0B-94BA-AE59595B506F}" type="sibTrans" cxnId="{DBDB58ED-D328-4C4C-846E-74B1B555B60B}">
      <dgm:prSet/>
      <dgm:spPr/>
      <dgm:t>
        <a:bodyPr/>
        <a:lstStyle/>
        <a:p>
          <a:endParaRPr lang="en-US" sz="1600"/>
        </a:p>
      </dgm:t>
    </dgm:pt>
    <dgm:pt modelId="{DC1FF1D4-DB8F-406F-9112-60D224A3F619}">
      <dgm:prSet custT="1"/>
      <dgm:spPr/>
      <dgm:t>
        <a:bodyPr/>
        <a:lstStyle/>
        <a:p>
          <a:r>
            <a:rPr lang="en-US" sz="1600" baseline="0" dirty="0"/>
            <a:t>Accounts get added as guests in Azure AD of target tenant with #EXT# in their username.</a:t>
          </a:r>
          <a:endParaRPr lang="en-US" sz="1600" dirty="0"/>
        </a:p>
      </dgm:t>
    </dgm:pt>
    <dgm:pt modelId="{95888E13-63B3-4840-ADF2-12FB1876564B}" type="parTrans" cxnId="{EE4168C4-9DAF-40EF-B763-19D67DD13B9C}">
      <dgm:prSet/>
      <dgm:spPr/>
      <dgm:t>
        <a:bodyPr/>
        <a:lstStyle/>
        <a:p>
          <a:endParaRPr lang="en-US" sz="1600"/>
        </a:p>
      </dgm:t>
    </dgm:pt>
    <dgm:pt modelId="{15C4AFAB-9401-4CF8-88C5-DBA878F6AB68}" type="sibTrans" cxnId="{EE4168C4-9DAF-40EF-B763-19D67DD13B9C}">
      <dgm:prSet/>
      <dgm:spPr/>
      <dgm:t>
        <a:bodyPr/>
        <a:lstStyle/>
        <a:p>
          <a:endParaRPr lang="en-US" sz="1600"/>
        </a:p>
      </dgm:t>
    </dgm:pt>
    <dgm:pt modelId="{23799942-E672-49A2-AFF9-CB36E2541F10}" type="pres">
      <dgm:prSet presAssocID="{68C835D2-B77B-43E5-8D58-FCAB9CAAD168}" presName="diagram" presStyleCnt="0">
        <dgm:presLayoutVars>
          <dgm:dir/>
          <dgm:resizeHandles val="exact"/>
        </dgm:presLayoutVars>
      </dgm:prSet>
      <dgm:spPr/>
    </dgm:pt>
    <dgm:pt modelId="{A693FAD0-A391-4E9B-B254-02789A5E297F}" type="pres">
      <dgm:prSet presAssocID="{7E23CE8B-5B66-4346-B99B-E7C966D2937A}" presName="node" presStyleLbl="node1" presStyleIdx="0" presStyleCnt="6">
        <dgm:presLayoutVars>
          <dgm:bulletEnabled val="1"/>
        </dgm:presLayoutVars>
      </dgm:prSet>
      <dgm:spPr/>
    </dgm:pt>
    <dgm:pt modelId="{6F714ACA-F163-4A20-BADB-AC577196615E}" type="pres">
      <dgm:prSet presAssocID="{CA1E85D8-67F5-4BA4-A68E-672CB9A23983}" presName="sibTrans" presStyleCnt="0"/>
      <dgm:spPr/>
    </dgm:pt>
    <dgm:pt modelId="{18B1212E-87EE-4D91-9F2A-4CE53CCCC195}" type="pres">
      <dgm:prSet presAssocID="{37EB1B42-AF1C-4465-8A68-E0BF367B0DCE}" presName="node" presStyleLbl="node1" presStyleIdx="1" presStyleCnt="6">
        <dgm:presLayoutVars>
          <dgm:bulletEnabled val="1"/>
        </dgm:presLayoutVars>
      </dgm:prSet>
      <dgm:spPr/>
    </dgm:pt>
    <dgm:pt modelId="{7E5FBA98-A6B8-4324-A869-D141E48E6186}" type="pres">
      <dgm:prSet presAssocID="{C34C6D13-D829-4C76-BD4E-B95680C2707F}" presName="sibTrans" presStyleCnt="0"/>
      <dgm:spPr/>
    </dgm:pt>
    <dgm:pt modelId="{4CE3AAAB-A24C-4E69-A5A3-AA9239A19771}" type="pres">
      <dgm:prSet presAssocID="{A2C202B2-AB48-463E-AA29-4C2D021B2255}" presName="node" presStyleLbl="node1" presStyleIdx="2" presStyleCnt="6">
        <dgm:presLayoutVars>
          <dgm:bulletEnabled val="1"/>
        </dgm:presLayoutVars>
      </dgm:prSet>
      <dgm:spPr/>
    </dgm:pt>
    <dgm:pt modelId="{98537C69-FD73-493D-AFCF-BD62B6FC72DA}" type="pres">
      <dgm:prSet presAssocID="{3CE47755-EB10-4D80-907D-1B18D20CCEE7}" presName="sibTrans" presStyleCnt="0"/>
      <dgm:spPr/>
    </dgm:pt>
    <dgm:pt modelId="{9390DA26-9FF6-4191-951A-68DEE770E7D6}" type="pres">
      <dgm:prSet presAssocID="{1A510352-11C1-424C-A50E-CF1E729B8DEB}" presName="node" presStyleLbl="node1" presStyleIdx="3" presStyleCnt="6">
        <dgm:presLayoutVars>
          <dgm:bulletEnabled val="1"/>
        </dgm:presLayoutVars>
      </dgm:prSet>
      <dgm:spPr/>
    </dgm:pt>
    <dgm:pt modelId="{EB8DEFB1-2AF5-425D-8D81-4341FAFF610A}" type="pres">
      <dgm:prSet presAssocID="{DD3659AB-6B49-476C-844A-D132A11EB9CF}" presName="sibTrans" presStyleCnt="0"/>
      <dgm:spPr/>
    </dgm:pt>
    <dgm:pt modelId="{CE7ED336-A912-4BE2-B8CC-2C9372D73B46}" type="pres">
      <dgm:prSet presAssocID="{2427E8AC-0DE7-4C88-857F-A120316306E2}" presName="node" presStyleLbl="node1" presStyleIdx="4" presStyleCnt="6">
        <dgm:presLayoutVars>
          <dgm:bulletEnabled val="1"/>
        </dgm:presLayoutVars>
      </dgm:prSet>
      <dgm:spPr/>
    </dgm:pt>
    <dgm:pt modelId="{41D068FE-354E-455F-B790-E784259C346A}" type="pres">
      <dgm:prSet presAssocID="{1817F5AE-984B-4C0B-94BA-AE59595B506F}" presName="sibTrans" presStyleCnt="0"/>
      <dgm:spPr/>
    </dgm:pt>
    <dgm:pt modelId="{AFD0CE42-6BA6-440D-B141-3FDC5BB816DE}" type="pres">
      <dgm:prSet presAssocID="{DC1FF1D4-DB8F-406F-9112-60D224A3F619}" presName="node" presStyleLbl="node1" presStyleIdx="5" presStyleCnt="6">
        <dgm:presLayoutVars>
          <dgm:bulletEnabled val="1"/>
        </dgm:presLayoutVars>
      </dgm:prSet>
      <dgm:spPr/>
    </dgm:pt>
  </dgm:ptLst>
  <dgm:cxnLst>
    <dgm:cxn modelId="{A174CC08-7322-44C1-BE19-93BE55EE1743}" type="presOf" srcId="{1A510352-11C1-424C-A50E-CF1E729B8DEB}" destId="{9390DA26-9FF6-4191-951A-68DEE770E7D6}" srcOrd="0" destOrd="0" presId="urn:microsoft.com/office/officeart/2005/8/layout/default"/>
    <dgm:cxn modelId="{6D52531F-E469-4948-B9E3-C36F1F9C100A}" type="presOf" srcId="{A2C202B2-AB48-463E-AA29-4C2D021B2255}" destId="{4CE3AAAB-A24C-4E69-A5A3-AA9239A19771}" srcOrd="0" destOrd="0" presId="urn:microsoft.com/office/officeart/2005/8/layout/default"/>
    <dgm:cxn modelId="{9CD91B37-3710-4C7D-9BEC-F1CEFE2C755E}" srcId="{68C835D2-B77B-43E5-8D58-FCAB9CAAD168}" destId="{7E23CE8B-5B66-4346-B99B-E7C966D2937A}" srcOrd="0" destOrd="0" parTransId="{C7710C43-9801-428F-9CDC-7E07636C4D09}" sibTransId="{CA1E85D8-67F5-4BA4-A68E-672CB9A23983}"/>
    <dgm:cxn modelId="{0BD02762-4BF7-4506-BA53-12516E0E5F17}" type="presOf" srcId="{37EB1B42-AF1C-4465-8A68-E0BF367B0DCE}" destId="{18B1212E-87EE-4D91-9F2A-4CE53CCCC195}" srcOrd="0" destOrd="0" presId="urn:microsoft.com/office/officeart/2005/8/layout/default"/>
    <dgm:cxn modelId="{106AC45A-9AC1-4B7D-8A77-75B298A4387D}" type="presOf" srcId="{2427E8AC-0DE7-4C88-857F-A120316306E2}" destId="{CE7ED336-A912-4BE2-B8CC-2C9372D73B46}" srcOrd="0" destOrd="0" presId="urn:microsoft.com/office/officeart/2005/8/layout/default"/>
    <dgm:cxn modelId="{00AD94AA-4751-45F5-A640-14773DB61D6D}" type="presOf" srcId="{7E23CE8B-5B66-4346-B99B-E7C966D2937A}" destId="{A693FAD0-A391-4E9B-B254-02789A5E297F}" srcOrd="0" destOrd="0" presId="urn:microsoft.com/office/officeart/2005/8/layout/default"/>
    <dgm:cxn modelId="{22ECC8BE-DB57-4D1B-8E88-5D615E09AD08}" type="presOf" srcId="{DC1FF1D4-DB8F-406F-9112-60D224A3F619}" destId="{AFD0CE42-6BA6-440D-B141-3FDC5BB816DE}" srcOrd="0" destOrd="0" presId="urn:microsoft.com/office/officeart/2005/8/layout/default"/>
    <dgm:cxn modelId="{EE4168C4-9DAF-40EF-B763-19D67DD13B9C}" srcId="{68C835D2-B77B-43E5-8D58-FCAB9CAAD168}" destId="{DC1FF1D4-DB8F-406F-9112-60D224A3F619}" srcOrd="5" destOrd="0" parTransId="{95888E13-63B3-4840-ADF2-12FB1876564B}" sibTransId="{15C4AFAB-9401-4CF8-88C5-DBA878F6AB68}"/>
    <dgm:cxn modelId="{F8CAC2E1-FDBB-408B-BD0C-63F8D6BF97A9}" srcId="{68C835D2-B77B-43E5-8D58-FCAB9CAAD168}" destId="{A2C202B2-AB48-463E-AA29-4C2D021B2255}" srcOrd="2" destOrd="0" parTransId="{070277FF-50F0-438C-920A-3841BC916817}" sibTransId="{3CE47755-EB10-4D80-907D-1B18D20CCEE7}"/>
    <dgm:cxn modelId="{DC2C05E6-7CDC-4261-ABFA-1E093BB2652F}" type="presOf" srcId="{68C835D2-B77B-43E5-8D58-FCAB9CAAD168}" destId="{23799942-E672-49A2-AFF9-CB36E2541F10}" srcOrd="0" destOrd="0" presId="urn:microsoft.com/office/officeart/2005/8/layout/default"/>
    <dgm:cxn modelId="{A0D95EE7-CEC0-4345-A8FB-ADB46F02CED7}" srcId="{68C835D2-B77B-43E5-8D58-FCAB9CAAD168}" destId="{1A510352-11C1-424C-A50E-CF1E729B8DEB}" srcOrd="3" destOrd="0" parTransId="{169599CE-7145-4B93-9C9B-193F2B81923C}" sibTransId="{DD3659AB-6B49-476C-844A-D132A11EB9CF}"/>
    <dgm:cxn modelId="{DBDB58ED-D328-4C4C-846E-74B1B555B60B}" srcId="{68C835D2-B77B-43E5-8D58-FCAB9CAAD168}" destId="{2427E8AC-0DE7-4C88-857F-A120316306E2}" srcOrd="4" destOrd="0" parTransId="{CB2A786E-F11B-4F47-86D1-578FF47DB6CE}" sibTransId="{1817F5AE-984B-4C0B-94BA-AE59595B506F}"/>
    <dgm:cxn modelId="{422567F2-3C2C-4E83-903A-A150E2546919}" srcId="{68C835D2-B77B-43E5-8D58-FCAB9CAAD168}" destId="{37EB1B42-AF1C-4465-8A68-E0BF367B0DCE}" srcOrd="1" destOrd="0" parTransId="{77F709A3-27C2-499E-8FD0-0F3B9C2AC557}" sibTransId="{C34C6D13-D829-4C76-BD4E-B95680C2707F}"/>
    <dgm:cxn modelId="{CDCD8206-CD11-4E09-A918-42C13775F0AD}" type="presParOf" srcId="{23799942-E672-49A2-AFF9-CB36E2541F10}" destId="{A693FAD0-A391-4E9B-B254-02789A5E297F}" srcOrd="0" destOrd="0" presId="urn:microsoft.com/office/officeart/2005/8/layout/default"/>
    <dgm:cxn modelId="{E13F16C1-CBE7-40C9-9B9A-74E726385A4A}" type="presParOf" srcId="{23799942-E672-49A2-AFF9-CB36E2541F10}" destId="{6F714ACA-F163-4A20-BADB-AC577196615E}" srcOrd="1" destOrd="0" presId="urn:microsoft.com/office/officeart/2005/8/layout/default"/>
    <dgm:cxn modelId="{F6E76D36-47C1-4CB1-961E-B2CF6F6523B6}" type="presParOf" srcId="{23799942-E672-49A2-AFF9-CB36E2541F10}" destId="{18B1212E-87EE-4D91-9F2A-4CE53CCCC195}" srcOrd="2" destOrd="0" presId="urn:microsoft.com/office/officeart/2005/8/layout/default"/>
    <dgm:cxn modelId="{0268753E-93AC-492E-870C-46DB259A5C6C}" type="presParOf" srcId="{23799942-E672-49A2-AFF9-CB36E2541F10}" destId="{7E5FBA98-A6B8-4324-A869-D141E48E6186}" srcOrd="3" destOrd="0" presId="urn:microsoft.com/office/officeart/2005/8/layout/default"/>
    <dgm:cxn modelId="{503F2474-72D2-4B6C-AAFD-74002DF586FC}" type="presParOf" srcId="{23799942-E672-49A2-AFF9-CB36E2541F10}" destId="{4CE3AAAB-A24C-4E69-A5A3-AA9239A19771}" srcOrd="4" destOrd="0" presId="urn:microsoft.com/office/officeart/2005/8/layout/default"/>
    <dgm:cxn modelId="{DF222B8D-16EB-4BEE-BE4D-34BEC452FC89}" type="presParOf" srcId="{23799942-E672-49A2-AFF9-CB36E2541F10}" destId="{98537C69-FD73-493D-AFCF-BD62B6FC72DA}" srcOrd="5" destOrd="0" presId="urn:microsoft.com/office/officeart/2005/8/layout/default"/>
    <dgm:cxn modelId="{4102D31E-FA3E-4F3A-A3B8-2F1529462813}" type="presParOf" srcId="{23799942-E672-49A2-AFF9-CB36E2541F10}" destId="{9390DA26-9FF6-4191-951A-68DEE770E7D6}" srcOrd="6" destOrd="0" presId="urn:microsoft.com/office/officeart/2005/8/layout/default"/>
    <dgm:cxn modelId="{EF2A503B-6F4A-47CB-9962-58C9674E2C16}" type="presParOf" srcId="{23799942-E672-49A2-AFF9-CB36E2541F10}" destId="{EB8DEFB1-2AF5-425D-8D81-4341FAFF610A}" srcOrd="7" destOrd="0" presId="urn:microsoft.com/office/officeart/2005/8/layout/default"/>
    <dgm:cxn modelId="{633BD2A7-6900-4BE3-AF48-3834ECC932EB}" type="presParOf" srcId="{23799942-E672-49A2-AFF9-CB36E2541F10}" destId="{CE7ED336-A912-4BE2-B8CC-2C9372D73B46}" srcOrd="8" destOrd="0" presId="urn:microsoft.com/office/officeart/2005/8/layout/default"/>
    <dgm:cxn modelId="{96605A13-7B7E-4AED-A057-95D4A5893A3C}" type="presParOf" srcId="{23799942-E672-49A2-AFF9-CB36E2541F10}" destId="{41D068FE-354E-455F-B790-E784259C346A}" srcOrd="9" destOrd="0" presId="urn:microsoft.com/office/officeart/2005/8/layout/default"/>
    <dgm:cxn modelId="{826D0ED1-8118-4EAC-9B1B-CDF8E676F509}" type="presParOf" srcId="{23799942-E672-49A2-AFF9-CB36E2541F10}" destId="{AFD0CE42-6BA6-440D-B141-3FDC5BB816DE}"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92500A-7419-4A21-A1D6-249C9BA65744}"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E8772570-7176-4F13-8E96-7BA68CEE2A74}">
      <dgm:prSet custT="1"/>
      <dgm:spPr/>
      <dgm:t>
        <a:bodyPr/>
        <a:lstStyle/>
        <a:p>
          <a:r>
            <a:rPr lang="en-US" sz="1400" b="0" i="0" dirty="0"/>
            <a:t>The email one-time passcode (OTP) feature is a way to authenticate external users when they can't be authenticated through other means, such as Azure AD, Microsoft account (MSA), or social identity providers.</a:t>
          </a:r>
          <a:endParaRPr lang="en-US" sz="1400" dirty="0"/>
        </a:p>
      </dgm:t>
    </dgm:pt>
    <dgm:pt modelId="{B1A4AA50-B0B1-4C0C-B616-2542495A6E31}" type="parTrans" cxnId="{BD1D3CE7-17E7-4936-9ABC-4D31ED523D0E}">
      <dgm:prSet/>
      <dgm:spPr/>
      <dgm:t>
        <a:bodyPr/>
        <a:lstStyle/>
        <a:p>
          <a:endParaRPr lang="en-US" sz="1600"/>
        </a:p>
      </dgm:t>
    </dgm:pt>
    <dgm:pt modelId="{C7D437AA-923A-48D9-8C05-0304D4D1ADA4}" type="sibTrans" cxnId="{BD1D3CE7-17E7-4936-9ABC-4D31ED523D0E}">
      <dgm:prSet/>
      <dgm:spPr/>
      <dgm:t>
        <a:bodyPr/>
        <a:lstStyle/>
        <a:p>
          <a:endParaRPr lang="en-US" sz="1600"/>
        </a:p>
      </dgm:t>
    </dgm:pt>
    <dgm:pt modelId="{0240AEF5-C05F-4FA6-981A-ABC2A49D6914}">
      <dgm:prSet custT="1"/>
      <dgm:spPr/>
      <dgm:t>
        <a:bodyPr/>
        <a:lstStyle/>
        <a:p>
          <a:r>
            <a:rPr lang="en-US" sz="1400" b="0" i="0" dirty="0"/>
            <a:t>When this type of external user tries to redeem an invitation or sign into a shared resources, they can request a temporary OTP, which is sent to their email address. Then they enter this passcode to continue signing in</a:t>
          </a:r>
          <a:endParaRPr lang="en-US" sz="1400" dirty="0"/>
        </a:p>
      </dgm:t>
    </dgm:pt>
    <dgm:pt modelId="{3222BFF4-FCFD-44AA-80D5-06BB9133F3C4}" type="parTrans" cxnId="{C82ED5AF-E14B-4DF0-8E48-D498BEAB6389}">
      <dgm:prSet/>
      <dgm:spPr/>
      <dgm:t>
        <a:bodyPr/>
        <a:lstStyle/>
        <a:p>
          <a:endParaRPr lang="en-US" sz="1600"/>
        </a:p>
      </dgm:t>
    </dgm:pt>
    <dgm:pt modelId="{A87EBE21-E20C-4B4E-BE0E-71F0B3FBF9F9}" type="sibTrans" cxnId="{C82ED5AF-E14B-4DF0-8E48-D498BEAB6389}">
      <dgm:prSet/>
      <dgm:spPr/>
      <dgm:t>
        <a:bodyPr/>
        <a:lstStyle/>
        <a:p>
          <a:endParaRPr lang="en-US" sz="1600"/>
        </a:p>
      </dgm:t>
    </dgm:pt>
    <dgm:pt modelId="{64269B10-2C84-4A7C-82B6-D6ADC735D5EE}">
      <dgm:prSet custT="1"/>
      <dgm:spPr/>
      <dgm:t>
        <a:bodyPr/>
        <a:lstStyle/>
        <a:p>
          <a:r>
            <a:rPr lang="en-US" sz="1400" baseline="0"/>
            <a:t>You can share </a:t>
          </a:r>
          <a:r>
            <a:rPr lang="en-US" sz="1400" b="1" baseline="0"/>
            <a:t>files</a:t>
          </a:r>
          <a:r>
            <a:rPr lang="en-US" sz="1400" baseline="0"/>
            <a:t> and </a:t>
          </a:r>
          <a:r>
            <a:rPr lang="en-US" sz="1400" b="1" baseline="0"/>
            <a:t>folders</a:t>
          </a:r>
          <a:r>
            <a:rPr lang="en-US" sz="1400" baseline="0"/>
            <a:t> with specific people that have email address. </a:t>
          </a:r>
          <a:endParaRPr lang="en-US" sz="1400"/>
        </a:p>
      </dgm:t>
    </dgm:pt>
    <dgm:pt modelId="{908EBF06-1482-491B-9198-55BE2E1AECC4}" type="parTrans" cxnId="{5A02B3B7-B224-468B-A2CD-A575FE6D3C1F}">
      <dgm:prSet/>
      <dgm:spPr/>
      <dgm:t>
        <a:bodyPr/>
        <a:lstStyle/>
        <a:p>
          <a:endParaRPr lang="en-US" sz="1600"/>
        </a:p>
      </dgm:t>
    </dgm:pt>
    <dgm:pt modelId="{B01E30D5-5A27-4492-854F-7C781E93B7D2}" type="sibTrans" cxnId="{5A02B3B7-B224-468B-A2CD-A575FE6D3C1F}">
      <dgm:prSet/>
      <dgm:spPr/>
      <dgm:t>
        <a:bodyPr/>
        <a:lstStyle/>
        <a:p>
          <a:endParaRPr lang="en-US" sz="1600"/>
        </a:p>
      </dgm:t>
    </dgm:pt>
    <dgm:pt modelId="{CF63EC5B-76BC-4D72-BBB7-5827C7BCBDED}">
      <dgm:prSet custT="1"/>
      <dgm:spPr/>
      <dgm:t>
        <a:bodyPr/>
        <a:lstStyle/>
        <a:p>
          <a:r>
            <a:rPr lang="en-US" sz="1400" baseline="0" dirty="0"/>
            <a:t>You cannot share </a:t>
          </a:r>
          <a:r>
            <a:rPr lang="en-US" sz="1400" b="1" baseline="0" dirty="0"/>
            <a:t>sites</a:t>
          </a:r>
          <a:r>
            <a:rPr lang="en-US" sz="1400" baseline="0" dirty="0"/>
            <a:t> with users unless they have a Microsoft account or a work or school account in another Microsoft 365 tenant</a:t>
          </a:r>
          <a:endParaRPr lang="en-US" sz="1400" dirty="0"/>
        </a:p>
      </dgm:t>
    </dgm:pt>
    <dgm:pt modelId="{74689F77-741C-4249-A900-0709B16EA5C9}" type="parTrans" cxnId="{66E07838-3C3C-4D75-823A-84D17CFF99AD}">
      <dgm:prSet/>
      <dgm:spPr/>
      <dgm:t>
        <a:bodyPr/>
        <a:lstStyle/>
        <a:p>
          <a:endParaRPr lang="en-US" sz="1600"/>
        </a:p>
      </dgm:t>
    </dgm:pt>
    <dgm:pt modelId="{0E4BE722-9824-46ED-B7FC-C9D39AD6108B}" type="sibTrans" cxnId="{66E07838-3C3C-4D75-823A-84D17CFF99AD}">
      <dgm:prSet/>
      <dgm:spPr/>
      <dgm:t>
        <a:bodyPr/>
        <a:lstStyle/>
        <a:p>
          <a:endParaRPr lang="en-US" sz="1600"/>
        </a:p>
      </dgm:t>
    </dgm:pt>
    <dgm:pt modelId="{40B5F5C7-08C0-47B9-A373-BE2F2D78883F}">
      <dgm:prSet custT="1"/>
      <dgm:spPr/>
      <dgm:t>
        <a:bodyPr/>
        <a:lstStyle/>
        <a:p>
          <a:pPr>
            <a:buFont typeface="Arial" panose="020B0604020202020204" pitchFamily="34" charset="0"/>
            <a:buChar char="•"/>
          </a:pPr>
          <a:r>
            <a:rPr lang="en-US" sz="1400" b="1" i="0" dirty="0"/>
            <a:t>Starting October 2021</a:t>
          </a:r>
          <a:r>
            <a:rPr lang="en-US" sz="1400" b="0" i="0" dirty="0"/>
            <a:t>, the email one-time passcode feature will be turned on for all existing tenants and enabled by default for new tenants. If you don't want to allow this feature to turn on automatically, you can disable it. See </a:t>
          </a:r>
          <a:r>
            <a:rPr lang="en-US" sz="1400" b="0" i="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Disable email one-time passcode</a:t>
          </a:r>
          <a:r>
            <a:rPr lang="en-US" sz="1400" b="0" i="0" dirty="0">
              <a:solidFill>
                <a:schemeClr val="bg1"/>
              </a:solidFill>
            </a:rPr>
            <a:t> </a:t>
          </a:r>
          <a:endParaRPr lang="en-US" sz="1400" b="0" dirty="0">
            <a:solidFill>
              <a:schemeClr val="bg1"/>
            </a:solidFill>
          </a:endParaRPr>
        </a:p>
      </dgm:t>
    </dgm:pt>
    <dgm:pt modelId="{739B8963-2B1A-4F82-A760-4AAD77AE7764}" type="parTrans" cxnId="{C5A72AD8-02C5-48FB-ADC1-9FAADE4AE34B}">
      <dgm:prSet/>
      <dgm:spPr/>
      <dgm:t>
        <a:bodyPr/>
        <a:lstStyle/>
        <a:p>
          <a:endParaRPr lang="en-US" sz="1600"/>
        </a:p>
      </dgm:t>
    </dgm:pt>
    <dgm:pt modelId="{82471F15-E0C8-447A-843A-BCE45AEF0348}" type="sibTrans" cxnId="{C5A72AD8-02C5-48FB-ADC1-9FAADE4AE34B}">
      <dgm:prSet/>
      <dgm:spPr/>
      <dgm:t>
        <a:bodyPr/>
        <a:lstStyle/>
        <a:p>
          <a:endParaRPr lang="en-US" sz="1600"/>
        </a:p>
      </dgm:t>
    </dgm:pt>
    <dgm:pt modelId="{E94FA5E7-24E2-4566-8810-569A6700ED4F}" type="pres">
      <dgm:prSet presAssocID="{EC92500A-7419-4A21-A1D6-249C9BA65744}" presName="diagram" presStyleCnt="0">
        <dgm:presLayoutVars>
          <dgm:dir/>
          <dgm:resizeHandles val="exact"/>
        </dgm:presLayoutVars>
      </dgm:prSet>
      <dgm:spPr/>
    </dgm:pt>
    <dgm:pt modelId="{FDC710C2-810F-454A-A863-59196678C021}" type="pres">
      <dgm:prSet presAssocID="{E8772570-7176-4F13-8E96-7BA68CEE2A74}" presName="node" presStyleLbl="node1" presStyleIdx="0" presStyleCnt="5">
        <dgm:presLayoutVars>
          <dgm:bulletEnabled val="1"/>
        </dgm:presLayoutVars>
      </dgm:prSet>
      <dgm:spPr/>
    </dgm:pt>
    <dgm:pt modelId="{DF392CDD-3553-4D12-B3A5-207A6E8D0F09}" type="pres">
      <dgm:prSet presAssocID="{C7D437AA-923A-48D9-8C05-0304D4D1ADA4}" presName="sibTrans" presStyleCnt="0"/>
      <dgm:spPr/>
    </dgm:pt>
    <dgm:pt modelId="{AD7CCA5F-F01B-4149-9B6D-9EC21FDC6C7D}" type="pres">
      <dgm:prSet presAssocID="{0240AEF5-C05F-4FA6-981A-ABC2A49D6914}" presName="node" presStyleLbl="node1" presStyleIdx="1" presStyleCnt="5">
        <dgm:presLayoutVars>
          <dgm:bulletEnabled val="1"/>
        </dgm:presLayoutVars>
      </dgm:prSet>
      <dgm:spPr/>
    </dgm:pt>
    <dgm:pt modelId="{8E4E35EA-50E4-4BD2-A42F-5E124CEFA888}" type="pres">
      <dgm:prSet presAssocID="{A87EBE21-E20C-4B4E-BE0E-71F0B3FBF9F9}" presName="sibTrans" presStyleCnt="0"/>
      <dgm:spPr/>
    </dgm:pt>
    <dgm:pt modelId="{8BEEFE68-D4F4-43AF-A747-6B84B1210E81}" type="pres">
      <dgm:prSet presAssocID="{64269B10-2C84-4A7C-82B6-D6ADC735D5EE}" presName="node" presStyleLbl="node1" presStyleIdx="2" presStyleCnt="5">
        <dgm:presLayoutVars>
          <dgm:bulletEnabled val="1"/>
        </dgm:presLayoutVars>
      </dgm:prSet>
      <dgm:spPr/>
    </dgm:pt>
    <dgm:pt modelId="{DD345013-3F42-4CD4-9205-28CCB78DE908}" type="pres">
      <dgm:prSet presAssocID="{B01E30D5-5A27-4492-854F-7C781E93B7D2}" presName="sibTrans" presStyleCnt="0"/>
      <dgm:spPr/>
    </dgm:pt>
    <dgm:pt modelId="{652D3E0B-2CA3-474A-A11D-CF926220F4B3}" type="pres">
      <dgm:prSet presAssocID="{CF63EC5B-76BC-4D72-BBB7-5827C7BCBDED}" presName="node" presStyleLbl="node1" presStyleIdx="3" presStyleCnt="5">
        <dgm:presLayoutVars>
          <dgm:bulletEnabled val="1"/>
        </dgm:presLayoutVars>
      </dgm:prSet>
      <dgm:spPr/>
    </dgm:pt>
    <dgm:pt modelId="{73485484-66EB-4E50-A1AE-5562E3081204}" type="pres">
      <dgm:prSet presAssocID="{0E4BE722-9824-46ED-B7FC-C9D39AD6108B}" presName="sibTrans" presStyleCnt="0"/>
      <dgm:spPr/>
    </dgm:pt>
    <dgm:pt modelId="{BA08A7F1-D808-4ACC-BBB9-0A99FF9A05B3}" type="pres">
      <dgm:prSet presAssocID="{40B5F5C7-08C0-47B9-A373-BE2F2D78883F}" presName="node" presStyleLbl="node1" presStyleIdx="4" presStyleCnt="5">
        <dgm:presLayoutVars>
          <dgm:bulletEnabled val="1"/>
        </dgm:presLayoutVars>
      </dgm:prSet>
      <dgm:spPr/>
    </dgm:pt>
  </dgm:ptLst>
  <dgm:cxnLst>
    <dgm:cxn modelId="{BCB3332C-CDFE-4B61-A053-57997E9F7BE8}" type="presOf" srcId="{E8772570-7176-4F13-8E96-7BA68CEE2A74}" destId="{FDC710C2-810F-454A-A863-59196678C021}" srcOrd="0" destOrd="0" presId="urn:microsoft.com/office/officeart/2005/8/layout/default"/>
    <dgm:cxn modelId="{66E07838-3C3C-4D75-823A-84D17CFF99AD}" srcId="{EC92500A-7419-4A21-A1D6-249C9BA65744}" destId="{CF63EC5B-76BC-4D72-BBB7-5827C7BCBDED}" srcOrd="3" destOrd="0" parTransId="{74689F77-741C-4249-A900-0709B16EA5C9}" sibTransId="{0E4BE722-9824-46ED-B7FC-C9D39AD6108B}"/>
    <dgm:cxn modelId="{41E9403F-9206-474B-818A-14606A9786C5}" type="presOf" srcId="{CF63EC5B-76BC-4D72-BBB7-5827C7BCBDED}" destId="{652D3E0B-2CA3-474A-A11D-CF926220F4B3}" srcOrd="0" destOrd="0" presId="urn:microsoft.com/office/officeart/2005/8/layout/default"/>
    <dgm:cxn modelId="{5D22CA9D-999E-440A-9094-A1A0929F547B}" type="presOf" srcId="{40B5F5C7-08C0-47B9-A373-BE2F2D78883F}" destId="{BA08A7F1-D808-4ACC-BBB9-0A99FF9A05B3}" srcOrd="0" destOrd="0" presId="urn:microsoft.com/office/officeart/2005/8/layout/default"/>
    <dgm:cxn modelId="{C82ED5AF-E14B-4DF0-8E48-D498BEAB6389}" srcId="{EC92500A-7419-4A21-A1D6-249C9BA65744}" destId="{0240AEF5-C05F-4FA6-981A-ABC2A49D6914}" srcOrd="1" destOrd="0" parTransId="{3222BFF4-FCFD-44AA-80D5-06BB9133F3C4}" sibTransId="{A87EBE21-E20C-4B4E-BE0E-71F0B3FBF9F9}"/>
    <dgm:cxn modelId="{5A02B3B7-B224-468B-A2CD-A575FE6D3C1F}" srcId="{EC92500A-7419-4A21-A1D6-249C9BA65744}" destId="{64269B10-2C84-4A7C-82B6-D6ADC735D5EE}" srcOrd="2" destOrd="0" parTransId="{908EBF06-1482-491B-9198-55BE2E1AECC4}" sibTransId="{B01E30D5-5A27-4492-854F-7C781E93B7D2}"/>
    <dgm:cxn modelId="{0FD29DBD-C441-4876-8796-8A234C52D826}" type="presOf" srcId="{EC92500A-7419-4A21-A1D6-249C9BA65744}" destId="{E94FA5E7-24E2-4566-8810-569A6700ED4F}" srcOrd="0" destOrd="0" presId="urn:microsoft.com/office/officeart/2005/8/layout/default"/>
    <dgm:cxn modelId="{C5A72AD8-02C5-48FB-ADC1-9FAADE4AE34B}" srcId="{EC92500A-7419-4A21-A1D6-249C9BA65744}" destId="{40B5F5C7-08C0-47B9-A373-BE2F2D78883F}" srcOrd="4" destOrd="0" parTransId="{739B8963-2B1A-4F82-A760-4AAD77AE7764}" sibTransId="{82471F15-E0C8-447A-843A-BCE45AEF0348}"/>
    <dgm:cxn modelId="{21D1BBDB-9912-4EA2-AA16-AA73579D955A}" type="presOf" srcId="{64269B10-2C84-4A7C-82B6-D6ADC735D5EE}" destId="{8BEEFE68-D4F4-43AF-A747-6B84B1210E81}" srcOrd="0" destOrd="0" presId="urn:microsoft.com/office/officeart/2005/8/layout/default"/>
    <dgm:cxn modelId="{BD1D3CE7-17E7-4936-9ABC-4D31ED523D0E}" srcId="{EC92500A-7419-4A21-A1D6-249C9BA65744}" destId="{E8772570-7176-4F13-8E96-7BA68CEE2A74}" srcOrd="0" destOrd="0" parTransId="{B1A4AA50-B0B1-4C0C-B616-2542495A6E31}" sibTransId="{C7D437AA-923A-48D9-8C05-0304D4D1ADA4}"/>
    <dgm:cxn modelId="{421D8CF8-00DD-40F0-90FE-A68C297C02DD}" type="presOf" srcId="{0240AEF5-C05F-4FA6-981A-ABC2A49D6914}" destId="{AD7CCA5F-F01B-4149-9B6D-9EC21FDC6C7D}" srcOrd="0" destOrd="0" presId="urn:microsoft.com/office/officeart/2005/8/layout/default"/>
    <dgm:cxn modelId="{3299CB19-07AD-4F6E-937F-EDD3ECB12769}" type="presParOf" srcId="{E94FA5E7-24E2-4566-8810-569A6700ED4F}" destId="{FDC710C2-810F-454A-A863-59196678C021}" srcOrd="0" destOrd="0" presId="urn:microsoft.com/office/officeart/2005/8/layout/default"/>
    <dgm:cxn modelId="{E0DDF180-7BCD-4E94-BB20-49E71CB35719}" type="presParOf" srcId="{E94FA5E7-24E2-4566-8810-569A6700ED4F}" destId="{DF392CDD-3553-4D12-B3A5-207A6E8D0F09}" srcOrd="1" destOrd="0" presId="urn:microsoft.com/office/officeart/2005/8/layout/default"/>
    <dgm:cxn modelId="{66541F1C-939B-4667-90B3-94F4ABB8CBA8}" type="presParOf" srcId="{E94FA5E7-24E2-4566-8810-569A6700ED4F}" destId="{AD7CCA5F-F01B-4149-9B6D-9EC21FDC6C7D}" srcOrd="2" destOrd="0" presId="urn:microsoft.com/office/officeart/2005/8/layout/default"/>
    <dgm:cxn modelId="{FD80D597-F075-4837-A727-FC907E3CA548}" type="presParOf" srcId="{E94FA5E7-24E2-4566-8810-569A6700ED4F}" destId="{8E4E35EA-50E4-4BD2-A42F-5E124CEFA888}" srcOrd="3" destOrd="0" presId="urn:microsoft.com/office/officeart/2005/8/layout/default"/>
    <dgm:cxn modelId="{1563C064-FDC5-4F86-A386-0A56F0E70361}" type="presParOf" srcId="{E94FA5E7-24E2-4566-8810-569A6700ED4F}" destId="{8BEEFE68-D4F4-43AF-A747-6B84B1210E81}" srcOrd="4" destOrd="0" presId="urn:microsoft.com/office/officeart/2005/8/layout/default"/>
    <dgm:cxn modelId="{5AE0719B-D113-4068-9D6D-826133567C00}" type="presParOf" srcId="{E94FA5E7-24E2-4566-8810-569A6700ED4F}" destId="{DD345013-3F42-4CD4-9205-28CCB78DE908}" srcOrd="5" destOrd="0" presId="urn:microsoft.com/office/officeart/2005/8/layout/default"/>
    <dgm:cxn modelId="{A9C48EBE-9E4A-48A7-9A3E-758FAFE2B660}" type="presParOf" srcId="{E94FA5E7-24E2-4566-8810-569A6700ED4F}" destId="{652D3E0B-2CA3-474A-A11D-CF926220F4B3}" srcOrd="6" destOrd="0" presId="urn:microsoft.com/office/officeart/2005/8/layout/default"/>
    <dgm:cxn modelId="{7248FB33-2087-4106-B168-D747D46BCF8C}" type="presParOf" srcId="{E94FA5E7-24E2-4566-8810-569A6700ED4F}" destId="{73485484-66EB-4E50-A1AE-5562E3081204}" srcOrd="7" destOrd="0" presId="urn:microsoft.com/office/officeart/2005/8/layout/default"/>
    <dgm:cxn modelId="{834DF701-EC8F-4E88-9C4A-5FA218CB25EF}" type="presParOf" srcId="{E94FA5E7-24E2-4566-8810-569A6700ED4F}" destId="{BA08A7F1-D808-4ACC-BBB9-0A99FF9A05B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7293CD-34C5-4F94-A31B-2D262719FC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5C6291E-1132-4036-8DA5-1C78DF6D7954}">
      <dgm:prSet custT="1"/>
      <dgm:spPr/>
      <dgm:t>
        <a:bodyPr/>
        <a:lstStyle/>
        <a:p>
          <a:r>
            <a:rPr lang="en-US" sz="1400"/>
            <a:t>Don't allow sharing outside your organization</a:t>
          </a:r>
          <a:endParaRPr lang="en-US" sz="1400" dirty="0"/>
        </a:p>
      </dgm:t>
    </dgm:pt>
    <dgm:pt modelId="{3BF9B404-CDD1-4D30-868B-8989DB785237}" type="parTrans" cxnId="{FB8765A5-3717-4828-9D04-A6A0E3C6A55D}">
      <dgm:prSet/>
      <dgm:spPr/>
      <dgm:t>
        <a:bodyPr/>
        <a:lstStyle/>
        <a:p>
          <a:endParaRPr lang="en-US" sz="2000"/>
        </a:p>
      </dgm:t>
    </dgm:pt>
    <dgm:pt modelId="{B261AB21-F737-4BCA-8927-F86316FA61EE}" type="sibTrans" cxnId="{FB8765A5-3717-4828-9D04-A6A0E3C6A55D}">
      <dgm:prSet/>
      <dgm:spPr/>
      <dgm:t>
        <a:bodyPr/>
        <a:lstStyle/>
        <a:p>
          <a:endParaRPr lang="en-US" sz="2000"/>
        </a:p>
      </dgm:t>
    </dgm:pt>
    <dgm:pt modelId="{F7A3EF67-DF5F-46D4-9EFE-DF880198CF2B}">
      <dgm:prSet custT="1"/>
      <dgm:spPr/>
      <dgm:t>
        <a:bodyPr/>
        <a:lstStyle/>
        <a:p>
          <a:r>
            <a:rPr lang="en-US" sz="1400" dirty="0"/>
            <a:t>Users will not be able to share sites or content with external users, even if those users are already in your directory. </a:t>
          </a:r>
        </a:p>
      </dgm:t>
    </dgm:pt>
    <dgm:pt modelId="{64667B84-E1AA-4C18-A1E1-084B496722A8}" type="sibTrans" cxnId="{B0EF00F9-5524-4B32-9E2D-6F8A1C2264EE}">
      <dgm:prSet/>
      <dgm:spPr/>
      <dgm:t>
        <a:bodyPr/>
        <a:lstStyle/>
        <a:p>
          <a:endParaRPr lang="en-US" sz="2000"/>
        </a:p>
      </dgm:t>
    </dgm:pt>
    <dgm:pt modelId="{C31D2F3C-985A-456E-ACE6-A3DB3CF2911A}" type="parTrans" cxnId="{B0EF00F9-5524-4B32-9E2D-6F8A1C2264EE}">
      <dgm:prSet/>
      <dgm:spPr/>
      <dgm:t>
        <a:bodyPr/>
        <a:lstStyle/>
        <a:p>
          <a:endParaRPr lang="en-US" sz="2000"/>
        </a:p>
      </dgm:t>
    </dgm:pt>
    <dgm:pt modelId="{9EF3E802-FEDD-4CAE-B6F3-8D9C89D6BDD0}">
      <dgm:prSet custT="1"/>
      <dgm:spPr/>
      <dgm:t>
        <a:bodyPr/>
        <a:lstStyle/>
        <a:p>
          <a:r>
            <a:rPr lang="en-US" sz="1400" dirty="0"/>
            <a:t>Allow sharing only with the external users that already exist in your organization's directory</a:t>
          </a:r>
        </a:p>
      </dgm:t>
    </dgm:pt>
    <dgm:pt modelId="{994B0E02-C392-43E9-AACA-AEB919C125A7}" type="sibTrans" cxnId="{97E6F7FE-ED59-4867-BAAA-C332B261DC2D}">
      <dgm:prSet/>
      <dgm:spPr/>
      <dgm:t>
        <a:bodyPr/>
        <a:lstStyle/>
        <a:p>
          <a:endParaRPr lang="en-US" sz="2000"/>
        </a:p>
      </dgm:t>
    </dgm:pt>
    <dgm:pt modelId="{F362ECC0-25D5-428E-A9F7-5E8E95EE4038}" type="parTrans" cxnId="{97E6F7FE-ED59-4867-BAAA-C332B261DC2D}">
      <dgm:prSet/>
      <dgm:spPr/>
      <dgm:t>
        <a:bodyPr/>
        <a:lstStyle/>
        <a:p>
          <a:endParaRPr lang="en-US" sz="2000"/>
        </a:p>
      </dgm:t>
    </dgm:pt>
    <dgm:pt modelId="{74898745-A843-483F-A6B9-CB5E5B1F99E0}">
      <dgm:prSet custT="1"/>
      <dgm:spPr/>
      <dgm:t>
        <a:bodyPr/>
        <a:lstStyle/>
        <a:p>
          <a:r>
            <a:rPr lang="en-US" sz="1400" dirty="0"/>
            <a:t>In your Azure AD because they previously accepted sharing invitations or because they were manually imported, such as through Azure B2B collaboration</a:t>
          </a:r>
        </a:p>
      </dgm:t>
    </dgm:pt>
    <dgm:pt modelId="{702E64B0-D64A-4CA0-A83B-6818BBC2CDAD}" type="sibTrans" cxnId="{EC88B7AE-11C0-471C-802D-0603761F6E8F}">
      <dgm:prSet/>
      <dgm:spPr/>
      <dgm:t>
        <a:bodyPr/>
        <a:lstStyle/>
        <a:p>
          <a:endParaRPr lang="en-US" sz="2000"/>
        </a:p>
      </dgm:t>
    </dgm:pt>
    <dgm:pt modelId="{4ED113DD-C92F-4113-A5B2-05FE46C72B92}" type="parTrans" cxnId="{EC88B7AE-11C0-471C-802D-0603761F6E8F}">
      <dgm:prSet/>
      <dgm:spPr/>
      <dgm:t>
        <a:bodyPr/>
        <a:lstStyle/>
        <a:p>
          <a:endParaRPr lang="en-US" sz="2000"/>
        </a:p>
      </dgm:t>
    </dgm:pt>
    <dgm:pt modelId="{28291F57-442E-4FB8-9040-E7815182480D}">
      <dgm:prSet custT="1"/>
      <dgm:spPr/>
      <dgm:t>
        <a:bodyPr/>
        <a:lstStyle/>
        <a:p>
          <a:r>
            <a:rPr lang="en-US" sz="1400"/>
            <a:t>You can tell an external user because they have #EXT# in their username.</a:t>
          </a:r>
        </a:p>
      </dgm:t>
    </dgm:pt>
    <dgm:pt modelId="{0800E17B-792A-4DFF-B978-97638F707A42}" type="sibTrans" cxnId="{6EAA8F52-29C2-4297-BF5C-670B424CBDC3}">
      <dgm:prSet/>
      <dgm:spPr/>
      <dgm:t>
        <a:bodyPr/>
        <a:lstStyle/>
        <a:p>
          <a:endParaRPr lang="en-US" sz="2000"/>
        </a:p>
      </dgm:t>
    </dgm:pt>
    <dgm:pt modelId="{DE71F791-F01B-400C-8FAE-47EC43792343}" type="parTrans" cxnId="{6EAA8F52-29C2-4297-BF5C-670B424CBDC3}">
      <dgm:prSet/>
      <dgm:spPr/>
      <dgm:t>
        <a:bodyPr/>
        <a:lstStyle/>
        <a:p>
          <a:endParaRPr lang="en-US" sz="2000"/>
        </a:p>
      </dgm:t>
    </dgm:pt>
    <dgm:pt modelId="{E9B39462-3B71-4F56-B482-EC0ABC113126}">
      <dgm:prSet custT="1"/>
      <dgm:spPr/>
      <dgm:t>
        <a:bodyPr/>
        <a:lstStyle/>
        <a:p>
          <a:r>
            <a:rPr lang="en-US" sz="1400" dirty="0"/>
            <a:t>Allow users to invite and share with authenticated external users</a:t>
          </a:r>
        </a:p>
      </dgm:t>
    </dgm:pt>
    <dgm:pt modelId="{DF298BBC-88E7-4C88-82DD-DE4FB7E2C005}" type="sibTrans" cxnId="{5B920BE5-2680-44D7-AC09-3676B6ED73CF}">
      <dgm:prSet/>
      <dgm:spPr/>
      <dgm:t>
        <a:bodyPr/>
        <a:lstStyle/>
        <a:p>
          <a:endParaRPr lang="en-US" sz="2000"/>
        </a:p>
      </dgm:t>
    </dgm:pt>
    <dgm:pt modelId="{1FF563F6-074A-4672-95E0-29816D73A608}" type="parTrans" cxnId="{5B920BE5-2680-44D7-AC09-3676B6ED73CF}">
      <dgm:prSet/>
      <dgm:spPr/>
      <dgm:t>
        <a:bodyPr/>
        <a:lstStyle/>
        <a:p>
          <a:endParaRPr lang="en-US" sz="2000"/>
        </a:p>
      </dgm:t>
    </dgm:pt>
    <dgm:pt modelId="{3036BB49-118C-4AD5-92B4-FC41534807FD}">
      <dgm:prSet custT="1"/>
      <dgm:spPr/>
      <dgm:t>
        <a:bodyPr/>
        <a:lstStyle/>
        <a:p>
          <a:pPr>
            <a:buFont typeface="Arial" panose="020B0604020202020204" pitchFamily="34" charset="0"/>
            <a:buChar char="•"/>
          </a:pPr>
          <a:r>
            <a:rPr lang="en-US" sz="1400" dirty="0"/>
            <a:t>Require external users who have received invitations to view sites or content to sign-in with a Microsoft account before they can access the content. </a:t>
          </a:r>
        </a:p>
      </dgm:t>
    </dgm:pt>
    <dgm:pt modelId="{8ED13932-290D-4698-B215-5B0C3FE872A0}" type="sibTrans" cxnId="{E7C8FA12-19E4-43D7-8236-269FFFE3A5D7}">
      <dgm:prSet/>
      <dgm:spPr/>
      <dgm:t>
        <a:bodyPr/>
        <a:lstStyle/>
        <a:p>
          <a:endParaRPr lang="en-US" sz="2000"/>
        </a:p>
      </dgm:t>
    </dgm:pt>
    <dgm:pt modelId="{EBDD3673-6DE0-474C-8F86-31A5F09D3D3E}" type="parTrans" cxnId="{E7C8FA12-19E4-43D7-8236-269FFFE3A5D7}">
      <dgm:prSet/>
      <dgm:spPr/>
      <dgm:t>
        <a:bodyPr/>
        <a:lstStyle/>
        <a:p>
          <a:endParaRPr lang="en-US" sz="2000"/>
        </a:p>
      </dgm:t>
    </dgm:pt>
    <dgm:pt modelId="{E11422A1-5EC5-4047-A80C-660BB1F37899}">
      <dgm:prSet custT="1"/>
      <dgm:spPr/>
      <dgm:t>
        <a:bodyPr/>
        <a:lstStyle/>
        <a:p>
          <a:pPr>
            <a:buFont typeface="Arial" panose="020B0604020202020204" pitchFamily="34" charset="0"/>
            <a:buChar char="•"/>
          </a:pPr>
          <a:r>
            <a:rPr lang="en-US" sz="1400" dirty="0"/>
            <a:t>Site owners and members can share sites with external users. </a:t>
          </a:r>
        </a:p>
      </dgm:t>
    </dgm:pt>
    <dgm:pt modelId="{712807A6-6B1E-4AC1-92B4-4671110ADB3F}" type="sibTrans" cxnId="{5FB5E563-FD7F-4583-8D39-225178A42348}">
      <dgm:prSet/>
      <dgm:spPr/>
      <dgm:t>
        <a:bodyPr/>
        <a:lstStyle/>
        <a:p>
          <a:endParaRPr lang="en-US" sz="2000"/>
        </a:p>
      </dgm:t>
    </dgm:pt>
    <dgm:pt modelId="{188D0A60-0084-4DCE-A617-F64437192A21}" type="parTrans" cxnId="{5FB5E563-FD7F-4583-8D39-225178A42348}">
      <dgm:prSet/>
      <dgm:spPr/>
      <dgm:t>
        <a:bodyPr/>
        <a:lstStyle/>
        <a:p>
          <a:endParaRPr lang="en-US" sz="2000"/>
        </a:p>
      </dgm:t>
    </dgm:pt>
    <dgm:pt modelId="{991A2FDA-599E-446E-B6CC-C048EDBE6D4E}">
      <dgm:prSet custT="1"/>
      <dgm:spPr/>
      <dgm:t>
        <a:bodyPr/>
        <a:lstStyle/>
        <a:p>
          <a:pPr>
            <a:buFont typeface="Arial" panose="020B0604020202020204" pitchFamily="34" charset="0"/>
            <a:buChar char="•"/>
          </a:pPr>
          <a:r>
            <a:rPr lang="en-US" sz="1400" dirty="0"/>
            <a:t>Site owners and members on a site can share documents with external users. </a:t>
          </a:r>
        </a:p>
      </dgm:t>
    </dgm:pt>
    <dgm:pt modelId="{91AE3AD7-C499-47ED-8C57-2246A74E16D6}" type="sibTrans" cxnId="{911414ED-9299-4647-AE30-42760A00402E}">
      <dgm:prSet/>
      <dgm:spPr/>
      <dgm:t>
        <a:bodyPr/>
        <a:lstStyle/>
        <a:p>
          <a:endParaRPr lang="en-US" sz="2000"/>
        </a:p>
      </dgm:t>
    </dgm:pt>
    <dgm:pt modelId="{D9EA98AC-C6F5-419C-A4ED-E1B2A6F74F85}" type="parTrans" cxnId="{911414ED-9299-4647-AE30-42760A00402E}">
      <dgm:prSet/>
      <dgm:spPr/>
      <dgm:t>
        <a:bodyPr/>
        <a:lstStyle/>
        <a:p>
          <a:endParaRPr lang="en-US" sz="2000"/>
        </a:p>
      </dgm:t>
    </dgm:pt>
    <dgm:pt modelId="{7A7009EE-9DEB-4743-8522-B53DD692DF27}">
      <dgm:prSet custT="1"/>
      <dgm:spPr/>
      <dgm:t>
        <a:bodyPr/>
        <a:lstStyle/>
        <a:p>
          <a:pPr>
            <a:buFont typeface="Arial" panose="020B0604020202020204" pitchFamily="34" charset="0"/>
            <a:buChar char="•"/>
          </a:pPr>
          <a:r>
            <a:rPr lang="en-US" sz="1400" dirty="0"/>
            <a:t>All external users will be required to sign in before they can view content. </a:t>
          </a:r>
        </a:p>
      </dgm:t>
    </dgm:pt>
    <dgm:pt modelId="{FE055659-836D-437F-A7E0-B390C9F573D8}" type="sibTrans" cxnId="{C819BE5F-7B4A-4542-BE92-32AD4794FB7A}">
      <dgm:prSet/>
      <dgm:spPr/>
      <dgm:t>
        <a:bodyPr/>
        <a:lstStyle/>
        <a:p>
          <a:endParaRPr lang="en-US" sz="2000"/>
        </a:p>
      </dgm:t>
    </dgm:pt>
    <dgm:pt modelId="{3B3E56B4-80C2-42C1-BAD5-3157325380DA}" type="parTrans" cxnId="{C819BE5F-7B4A-4542-BE92-32AD4794FB7A}">
      <dgm:prSet/>
      <dgm:spPr/>
      <dgm:t>
        <a:bodyPr/>
        <a:lstStyle/>
        <a:p>
          <a:endParaRPr lang="en-US" sz="2000"/>
        </a:p>
      </dgm:t>
    </dgm:pt>
    <dgm:pt modelId="{BE9DD2E7-3A52-4B58-BF91-9F1B801ED1B2}">
      <dgm:prSet custT="1"/>
      <dgm:spPr/>
      <dgm:t>
        <a:bodyPr/>
        <a:lstStyle/>
        <a:p>
          <a:r>
            <a:rPr lang="en-US" sz="1400" dirty="0"/>
            <a:t>Allow sharing to authenticated external users and using anonymous access</a:t>
          </a:r>
        </a:p>
      </dgm:t>
    </dgm:pt>
    <dgm:pt modelId="{CCE5F66B-83AD-4B2D-B42C-2C494AA3E847}" type="sibTrans" cxnId="{D6056A52-C3BB-48F1-95E2-4B897F8CDC33}">
      <dgm:prSet/>
      <dgm:spPr/>
      <dgm:t>
        <a:bodyPr/>
        <a:lstStyle/>
        <a:p>
          <a:endParaRPr lang="en-US" sz="2000"/>
        </a:p>
      </dgm:t>
    </dgm:pt>
    <dgm:pt modelId="{97868908-7529-4515-8B09-81075B1345F6}" type="parTrans" cxnId="{D6056A52-C3BB-48F1-95E2-4B897F8CDC33}">
      <dgm:prSet/>
      <dgm:spPr/>
      <dgm:t>
        <a:bodyPr/>
        <a:lstStyle/>
        <a:p>
          <a:endParaRPr lang="en-US" sz="2000"/>
        </a:p>
      </dgm:t>
    </dgm:pt>
    <dgm:pt modelId="{8E6FE567-1170-40A9-AF05-1E4E42FA3931}">
      <dgm:prSet custT="1"/>
      <dgm:spPr/>
      <dgm:t>
        <a:bodyPr/>
        <a:lstStyle/>
        <a:p>
          <a:r>
            <a:rPr lang="en-US" sz="1400" dirty="0"/>
            <a:t>Allow site users to share sites with people who sign in as authenticated users, but you also want to allow site users to share documents using anonymous guest links, which do not require invited recipients to sign in. </a:t>
          </a:r>
        </a:p>
      </dgm:t>
    </dgm:pt>
    <dgm:pt modelId="{88830B71-D0ED-4CC8-A97A-AD43BBF611BF}" type="sibTrans" cxnId="{DFC0BC79-E87D-4A2C-93B5-742E18A5529C}">
      <dgm:prSet/>
      <dgm:spPr/>
      <dgm:t>
        <a:bodyPr/>
        <a:lstStyle/>
        <a:p>
          <a:endParaRPr lang="en-US" sz="2000"/>
        </a:p>
      </dgm:t>
    </dgm:pt>
    <dgm:pt modelId="{E7733F22-F220-4C31-A2FE-15D157A48AD7}" type="parTrans" cxnId="{DFC0BC79-E87D-4A2C-93B5-742E18A5529C}">
      <dgm:prSet/>
      <dgm:spPr/>
      <dgm:t>
        <a:bodyPr/>
        <a:lstStyle/>
        <a:p>
          <a:endParaRPr lang="en-US" sz="2000"/>
        </a:p>
      </dgm:t>
    </dgm:pt>
    <dgm:pt modelId="{C87DCDC4-91F8-4C71-89C6-B13D59130055}">
      <dgm:prSet custT="1"/>
      <dgm:spPr/>
      <dgm:t>
        <a:bodyPr/>
        <a:lstStyle/>
        <a:p>
          <a:r>
            <a:rPr lang="en-US" sz="1400" dirty="0"/>
            <a:t>Optionally, you can set anonymous access links to expire in a specific number of days, and select how recipients can use the links </a:t>
          </a:r>
        </a:p>
      </dgm:t>
    </dgm:pt>
    <dgm:pt modelId="{0CFFCDDA-8123-4B72-B842-2793ACC07723}" type="sibTrans" cxnId="{6DA92B27-9AC3-4297-A7C9-6B7336D3C816}">
      <dgm:prSet/>
      <dgm:spPr/>
      <dgm:t>
        <a:bodyPr/>
        <a:lstStyle/>
        <a:p>
          <a:endParaRPr lang="en-US" sz="2000"/>
        </a:p>
      </dgm:t>
    </dgm:pt>
    <dgm:pt modelId="{446EC815-42AA-44AB-8E11-737618C8AAD5}" type="parTrans" cxnId="{6DA92B27-9AC3-4297-A7C9-6B7336D3C816}">
      <dgm:prSet/>
      <dgm:spPr/>
      <dgm:t>
        <a:bodyPr/>
        <a:lstStyle/>
        <a:p>
          <a:endParaRPr lang="en-US" sz="2000"/>
        </a:p>
      </dgm:t>
    </dgm:pt>
    <dgm:pt modelId="{95F61B0C-3F7B-445E-A2B4-BF01F7661183}">
      <dgm:prSet custT="1"/>
      <dgm:spPr/>
      <dgm:t>
        <a:bodyPr/>
        <a:lstStyle/>
        <a:p>
          <a:r>
            <a:rPr lang="en-US" sz="1400" dirty="0"/>
            <a:t>This is recommended over sharing documents via email attachments that cannot be controlled </a:t>
          </a:r>
        </a:p>
      </dgm:t>
    </dgm:pt>
    <dgm:pt modelId="{0243EF38-9577-4B3D-8467-855B8372E473}" type="sibTrans" cxnId="{B43C2C89-A1D8-4543-B700-2EB65D2A505D}">
      <dgm:prSet/>
      <dgm:spPr/>
      <dgm:t>
        <a:bodyPr/>
        <a:lstStyle/>
        <a:p>
          <a:endParaRPr lang="en-US" sz="2000"/>
        </a:p>
      </dgm:t>
    </dgm:pt>
    <dgm:pt modelId="{E709DC02-BCEB-45A2-906A-C304ABE4E701}" type="parTrans" cxnId="{B43C2C89-A1D8-4543-B700-2EB65D2A505D}">
      <dgm:prSet/>
      <dgm:spPr/>
      <dgm:t>
        <a:bodyPr/>
        <a:lstStyle/>
        <a:p>
          <a:endParaRPr lang="en-US" sz="2000"/>
        </a:p>
      </dgm:t>
    </dgm:pt>
    <dgm:pt modelId="{0C341F2B-AE34-41BC-A0FB-F7ED009C4025}" type="pres">
      <dgm:prSet presAssocID="{317293CD-34C5-4F94-A31B-2D262719FC5F}" presName="linear" presStyleCnt="0">
        <dgm:presLayoutVars>
          <dgm:dir/>
          <dgm:animLvl val="lvl"/>
          <dgm:resizeHandles val="exact"/>
        </dgm:presLayoutVars>
      </dgm:prSet>
      <dgm:spPr/>
    </dgm:pt>
    <dgm:pt modelId="{E098DFA1-7796-4744-9E3A-F6A051FE692D}" type="pres">
      <dgm:prSet presAssocID="{E5C6291E-1132-4036-8DA5-1C78DF6D7954}" presName="parentLin" presStyleCnt="0"/>
      <dgm:spPr/>
    </dgm:pt>
    <dgm:pt modelId="{FC3DC469-8E52-4E04-8A97-3DF994E3F142}" type="pres">
      <dgm:prSet presAssocID="{E5C6291E-1132-4036-8DA5-1C78DF6D7954}" presName="parentLeftMargin" presStyleLbl="node1" presStyleIdx="0" presStyleCnt="4"/>
      <dgm:spPr/>
    </dgm:pt>
    <dgm:pt modelId="{1880E26B-8599-466A-9C48-15413204819A}" type="pres">
      <dgm:prSet presAssocID="{E5C6291E-1132-4036-8DA5-1C78DF6D7954}" presName="parentText" presStyleLbl="node1" presStyleIdx="0" presStyleCnt="4">
        <dgm:presLayoutVars>
          <dgm:chMax val="0"/>
          <dgm:bulletEnabled val="1"/>
        </dgm:presLayoutVars>
      </dgm:prSet>
      <dgm:spPr/>
    </dgm:pt>
    <dgm:pt modelId="{F03B3914-47D8-466C-B02D-410FEF4550FE}" type="pres">
      <dgm:prSet presAssocID="{E5C6291E-1132-4036-8DA5-1C78DF6D7954}" presName="negativeSpace" presStyleCnt="0"/>
      <dgm:spPr/>
    </dgm:pt>
    <dgm:pt modelId="{36814AFC-ED18-4853-B94F-E65EC6B5EDF1}" type="pres">
      <dgm:prSet presAssocID="{E5C6291E-1132-4036-8DA5-1C78DF6D7954}" presName="childText" presStyleLbl="conFgAcc1" presStyleIdx="0" presStyleCnt="4">
        <dgm:presLayoutVars>
          <dgm:bulletEnabled val="1"/>
        </dgm:presLayoutVars>
      </dgm:prSet>
      <dgm:spPr/>
    </dgm:pt>
    <dgm:pt modelId="{FD7F8254-5593-4982-93D4-40D1E00DD822}" type="pres">
      <dgm:prSet presAssocID="{B261AB21-F737-4BCA-8927-F86316FA61EE}" presName="spaceBetweenRectangles" presStyleCnt="0"/>
      <dgm:spPr/>
    </dgm:pt>
    <dgm:pt modelId="{CD8834F7-3B29-4014-B8AF-53B9ACFD3655}" type="pres">
      <dgm:prSet presAssocID="{9EF3E802-FEDD-4CAE-B6F3-8D9C89D6BDD0}" presName="parentLin" presStyleCnt="0"/>
      <dgm:spPr/>
    </dgm:pt>
    <dgm:pt modelId="{1331B008-AA48-44EA-9BF2-DC7FFA7E7588}" type="pres">
      <dgm:prSet presAssocID="{9EF3E802-FEDD-4CAE-B6F3-8D9C89D6BDD0}" presName="parentLeftMargin" presStyleLbl="node1" presStyleIdx="0" presStyleCnt="4"/>
      <dgm:spPr/>
    </dgm:pt>
    <dgm:pt modelId="{9C7F74A9-C8D4-4460-9661-8991D702672B}" type="pres">
      <dgm:prSet presAssocID="{9EF3E802-FEDD-4CAE-B6F3-8D9C89D6BDD0}" presName="parentText" presStyleLbl="node1" presStyleIdx="1" presStyleCnt="4">
        <dgm:presLayoutVars>
          <dgm:chMax val="0"/>
          <dgm:bulletEnabled val="1"/>
        </dgm:presLayoutVars>
      </dgm:prSet>
      <dgm:spPr/>
    </dgm:pt>
    <dgm:pt modelId="{A74D47EF-FAF1-45CC-B910-5796F20557A6}" type="pres">
      <dgm:prSet presAssocID="{9EF3E802-FEDD-4CAE-B6F3-8D9C89D6BDD0}" presName="negativeSpace" presStyleCnt="0"/>
      <dgm:spPr/>
    </dgm:pt>
    <dgm:pt modelId="{D26E41F9-32AE-44D8-BA15-3A2D12E8245E}" type="pres">
      <dgm:prSet presAssocID="{9EF3E802-FEDD-4CAE-B6F3-8D9C89D6BDD0}" presName="childText" presStyleLbl="conFgAcc1" presStyleIdx="1" presStyleCnt="4">
        <dgm:presLayoutVars>
          <dgm:bulletEnabled val="1"/>
        </dgm:presLayoutVars>
      </dgm:prSet>
      <dgm:spPr/>
    </dgm:pt>
    <dgm:pt modelId="{005BE815-30B1-414F-B829-C0A230D8FB5A}" type="pres">
      <dgm:prSet presAssocID="{994B0E02-C392-43E9-AACA-AEB919C125A7}" presName="spaceBetweenRectangles" presStyleCnt="0"/>
      <dgm:spPr/>
    </dgm:pt>
    <dgm:pt modelId="{91FBA9B8-3A68-442E-B4F8-FE110B8DE678}" type="pres">
      <dgm:prSet presAssocID="{E9B39462-3B71-4F56-B482-EC0ABC113126}" presName="parentLin" presStyleCnt="0"/>
      <dgm:spPr/>
    </dgm:pt>
    <dgm:pt modelId="{CC9B9CA3-A4DC-4CAD-93FD-9386731E9204}" type="pres">
      <dgm:prSet presAssocID="{E9B39462-3B71-4F56-B482-EC0ABC113126}" presName="parentLeftMargin" presStyleLbl="node1" presStyleIdx="1" presStyleCnt="4"/>
      <dgm:spPr/>
    </dgm:pt>
    <dgm:pt modelId="{24DBD87E-4015-4FC6-933C-C9C7D4CB493D}" type="pres">
      <dgm:prSet presAssocID="{E9B39462-3B71-4F56-B482-EC0ABC113126}" presName="parentText" presStyleLbl="node1" presStyleIdx="2" presStyleCnt="4">
        <dgm:presLayoutVars>
          <dgm:chMax val="0"/>
          <dgm:bulletEnabled val="1"/>
        </dgm:presLayoutVars>
      </dgm:prSet>
      <dgm:spPr/>
    </dgm:pt>
    <dgm:pt modelId="{D592BC23-8587-4FDB-B748-064EB67053FD}" type="pres">
      <dgm:prSet presAssocID="{E9B39462-3B71-4F56-B482-EC0ABC113126}" presName="negativeSpace" presStyleCnt="0"/>
      <dgm:spPr/>
    </dgm:pt>
    <dgm:pt modelId="{9B7CE36C-6DD7-4A73-880B-006F07BE3A6A}" type="pres">
      <dgm:prSet presAssocID="{E9B39462-3B71-4F56-B482-EC0ABC113126}" presName="childText" presStyleLbl="conFgAcc1" presStyleIdx="2" presStyleCnt="4">
        <dgm:presLayoutVars>
          <dgm:bulletEnabled val="1"/>
        </dgm:presLayoutVars>
      </dgm:prSet>
      <dgm:spPr/>
    </dgm:pt>
    <dgm:pt modelId="{C4C41427-0D77-4F08-9020-779A6D2B2280}" type="pres">
      <dgm:prSet presAssocID="{DF298BBC-88E7-4C88-82DD-DE4FB7E2C005}" presName="spaceBetweenRectangles" presStyleCnt="0"/>
      <dgm:spPr/>
    </dgm:pt>
    <dgm:pt modelId="{699EA163-5CCD-43D1-9C72-C4C7B60ED9D9}" type="pres">
      <dgm:prSet presAssocID="{BE9DD2E7-3A52-4B58-BF91-9F1B801ED1B2}" presName="parentLin" presStyleCnt="0"/>
      <dgm:spPr/>
    </dgm:pt>
    <dgm:pt modelId="{CA6AA16F-C8F5-43FD-924D-2342DBC7C078}" type="pres">
      <dgm:prSet presAssocID="{BE9DD2E7-3A52-4B58-BF91-9F1B801ED1B2}" presName="parentLeftMargin" presStyleLbl="node1" presStyleIdx="2" presStyleCnt="4"/>
      <dgm:spPr/>
    </dgm:pt>
    <dgm:pt modelId="{992607E5-CDBF-4C49-861C-80EE24A71F32}" type="pres">
      <dgm:prSet presAssocID="{BE9DD2E7-3A52-4B58-BF91-9F1B801ED1B2}" presName="parentText" presStyleLbl="node1" presStyleIdx="3" presStyleCnt="4">
        <dgm:presLayoutVars>
          <dgm:chMax val="0"/>
          <dgm:bulletEnabled val="1"/>
        </dgm:presLayoutVars>
      </dgm:prSet>
      <dgm:spPr/>
    </dgm:pt>
    <dgm:pt modelId="{A1C76386-37C1-4A28-BB70-FC35B10BC9DE}" type="pres">
      <dgm:prSet presAssocID="{BE9DD2E7-3A52-4B58-BF91-9F1B801ED1B2}" presName="negativeSpace" presStyleCnt="0"/>
      <dgm:spPr/>
    </dgm:pt>
    <dgm:pt modelId="{1DADA358-3A66-4373-AF59-3C41643C4D90}" type="pres">
      <dgm:prSet presAssocID="{BE9DD2E7-3A52-4B58-BF91-9F1B801ED1B2}" presName="childText" presStyleLbl="conFgAcc1" presStyleIdx="3" presStyleCnt="4">
        <dgm:presLayoutVars>
          <dgm:bulletEnabled val="1"/>
        </dgm:presLayoutVars>
      </dgm:prSet>
      <dgm:spPr/>
    </dgm:pt>
  </dgm:ptLst>
  <dgm:cxnLst>
    <dgm:cxn modelId="{E7C8FA12-19E4-43D7-8236-269FFFE3A5D7}" srcId="{E9B39462-3B71-4F56-B482-EC0ABC113126}" destId="{3036BB49-118C-4AD5-92B4-FC41534807FD}" srcOrd="0" destOrd="0" parTransId="{EBDD3673-6DE0-474C-8F86-31A5F09D3D3E}" sibTransId="{8ED13932-290D-4698-B215-5B0C3FE872A0}"/>
    <dgm:cxn modelId="{6DA92B27-9AC3-4297-A7C9-6B7336D3C816}" srcId="{BE9DD2E7-3A52-4B58-BF91-9F1B801ED1B2}" destId="{C87DCDC4-91F8-4C71-89C6-B13D59130055}" srcOrd="1" destOrd="0" parTransId="{446EC815-42AA-44AB-8E11-737618C8AAD5}" sibTransId="{0CFFCDDA-8123-4B72-B842-2793ACC07723}"/>
    <dgm:cxn modelId="{C819BE5F-7B4A-4542-BE92-32AD4794FB7A}" srcId="{E9B39462-3B71-4F56-B482-EC0ABC113126}" destId="{7A7009EE-9DEB-4743-8522-B53DD692DF27}" srcOrd="3" destOrd="0" parTransId="{3B3E56B4-80C2-42C1-BAD5-3157325380DA}" sibTransId="{FE055659-836D-437F-A7E0-B390C9F573D8}"/>
    <dgm:cxn modelId="{740D8E42-1941-4F78-99D0-57D7FB216A0F}" type="presOf" srcId="{74898745-A843-483F-A6B9-CB5E5B1F99E0}" destId="{D26E41F9-32AE-44D8-BA15-3A2D12E8245E}" srcOrd="0" destOrd="0" presId="urn:microsoft.com/office/officeart/2005/8/layout/list1"/>
    <dgm:cxn modelId="{7A2BB162-656B-4700-81C7-C95ADC09F4A3}" type="presOf" srcId="{E5C6291E-1132-4036-8DA5-1C78DF6D7954}" destId="{FC3DC469-8E52-4E04-8A97-3DF994E3F142}" srcOrd="0" destOrd="0" presId="urn:microsoft.com/office/officeart/2005/8/layout/list1"/>
    <dgm:cxn modelId="{5FB5E563-FD7F-4583-8D39-225178A42348}" srcId="{E9B39462-3B71-4F56-B482-EC0ABC113126}" destId="{E11422A1-5EC5-4047-A80C-660BB1F37899}" srcOrd="1" destOrd="0" parTransId="{188D0A60-0084-4DCE-A617-F64437192A21}" sibTransId="{712807A6-6B1E-4AC1-92B4-4671110ADB3F}"/>
    <dgm:cxn modelId="{EF5EF043-A7D5-4AC0-900B-41353C09DC8C}" type="presOf" srcId="{C87DCDC4-91F8-4C71-89C6-B13D59130055}" destId="{1DADA358-3A66-4373-AF59-3C41643C4D90}" srcOrd="0" destOrd="1" presId="urn:microsoft.com/office/officeart/2005/8/layout/list1"/>
    <dgm:cxn modelId="{4F3EC44B-1699-45FF-8C0D-B1F57B55D513}" type="presOf" srcId="{E9B39462-3B71-4F56-B482-EC0ABC113126}" destId="{24DBD87E-4015-4FC6-933C-C9C7D4CB493D}" srcOrd="1" destOrd="0" presId="urn:microsoft.com/office/officeart/2005/8/layout/list1"/>
    <dgm:cxn modelId="{D9FA9250-3679-41D8-A327-CF0C9426F3C8}" type="presOf" srcId="{E11422A1-5EC5-4047-A80C-660BB1F37899}" destId="{9B7CE36C-6DD7-4A73-880B-006F07BE3A6A}" srcOrd="0" destOrd="1" presId="urn:microsoft.com/office/officeart/2005/8/layout/list1"/>
    <dgm:cxn modelId="{AF5F4D51-0466-4D48-89F5-7812CD33EF8A}" type="presOf" srcId="{3036BB49-118C-4AD5-92B4-FC41534807FD}" destId="{9B7CE36C-6DD7-4A73-880B-006F07BE3A6A}" srcOrd="0" destOrd="0" presId="urn:microsoft.com/office/officeart/2005/8/layout/list1"/>
    <dgm:cxn modelId="{D6056A52-C3BB-48F1-95E2-4B897F8CDC33}" srcId="{317293CD-34C5-4F94-A31B-2D262719FC5F}" destId="{BE9DD2E7-3A52-4B58-BF91-9F1B801ED1B2}" srcOrd="3" destOrd="0" parTransId="{97868908-7529-4515-8B09-81075B1345F6}" sibTransId="{CCE5F66B-83AD-4B2D-B42C-2C494AA3E847}"/>
    <dgm:cxn modelId="{FCCE8852-67B6-4C7B-9523-4E14B30E80A1}" type="presOf" srcId="{F7A3EF67-DF5F-46D4-9EFE-DF880198CF2B}" destId="{36814AFC-ED18-4853-B94F-E65EC6B5EDF1}" srcOrd="0" destOrd="0" presId="urn:microsoft.com/office/officeart/2005/8/layout/list1"/>
    <dgm:cxn modelId="{6EAA8F52-29C2-4297-BF5C-670B424CBDC3}" srcId="{9EF3E802-FEDD-4CAE-B6F3-8D9C89D6BDD0}" destId="{28291F57-442E-4FB8-9040-E7815182480D}" srcOrd="1" destOrd="0" parTransId="{DE71F791-F01B-400C-8FAE-47EC43792343}" sibTransId="{0800E17B-792A-4DFF-B978-97638F707A42}"/>
    <dgm:cxn modelId="{4E0DB574-88CC-4009-AFB3-2C8941486C7E}" type="presOf" srcId="{9EF3E802-FEDD-4CAE-B6F3-8D9C89D6BDD0}" destId="{1331B008-AA48-44EA-9BF2-DC7FFA7E7588}" srcOrd="0" destOrd="0" presId="urn:microsoft.com/office/officeart/2005/8/layout/list1"/>
    <dgm:cxn modelId="{61F18075-82F3-455E-A909-D0127A1C4B04}" type="presOf" srcId="{9EF3E802-FEDD-4CAE-B6F3-8D9C89D6BDD0}" destId="{9C7F74A9-C8D4-4460-9661-8991D702672B}" srcOrd="1" destOrd="0" presId="urn:microsoft.com/office/officeart/2005/8/layout/list1"/>
    <dgm:cxn modelId="{C7B11259-F35E-4B53-A4C0-0204C70C8D36}" type="presOf" srcId="{317293CD-34C5-4F94-A31B-2D262719FC5F}" destId="{0C341F2B-AE34-41BC-A0FB-F7ED009C4025}" srcOrd="0" destOrd="0" presId="urn:microsoft.com/office/officeart/2005/8/layout/list1"/>
    <dgm:cxn modelId="{DFC0BC79-E87D-4A2C-93B5-742E18A5529C}" srcId="{BE9DD2E7-3A52-4B58-BF91-9F1B801ED1B2}" destId="{8E6FE567-1170-40A9-AF05-1E4E42FA3931}" srcOrd="0" destOrd="0" parTransId="{E7733F22-F220-4C31-A2FE-15D157A48AD7}" sibTransId="{88830B71-D0ED-4CC8-A97A-AD43BBF611BF}"/>
    <dgm:cxn modelId="{5669227A-55DF-4FDC-9529-3E8EE79B7D68}" type="presOf" srcId="{E9B39462-3B71-4F56-B482-EC0ABC113126}" destId="{CC9B9CA3-A4DC-4CAD-93FD-9386731E9204}" srcOrd="0" destOrd="0" presId="urn:microsoft.com/office/officeart/2005/8/layout/list1"/>
    <dgm:cxn modelId="{860F0587-FCA4-459E-99A6-0AA47E28667C}" type="presOf" srcId="{991A2FDA-599E-446E-B6CC-C048EDBE6D4E}" destId="{9B7CE36C-6DD7-4A73-880B-006F07BE3A6A}" srcOrd="0" destOrd="2" presId="urn:microsoft.com/office/officeart/2005/8/layout/list1"/>
    <dgm:cxn modelId="{B43C2C89-A1D8-4543-B700-2EB65D2A505D}" srcId="{BE9DD2E7-3A52-4B58-BF91-9F1B801ED1B2}" destId="{95F61B0C-3F7B-445E-A2B4-BF01F7661183}" srcOrd="2" destOrd="0" parTransId="{E709DC02-BCEB-45A2-906A-C304ABE4E701}" sibTransId="{0243EF38-9577-4B3D-8467-855B8372E473}"/>
    <dgm:cxn modelId="{E46FA8A3-7809-4B92-9A0D-CDE05E8E1D21}" type="presOf" srcId="{7A7009EE-9DEB-4743-8522-B53DD692DF27}" destId="{9B7CE36C-6DD7-4A73-880B-006F07BE3A6A}" srcOrd="0" destOrd="3" presId="urn:microsoft.com/office/officeart/2005/8/layout/list1"/>
    <dgm:cxn modelId="{FB8765A5-3717-4828-9D04-A6A0E3C6A55D}" srcId="{317293CD-34C5-4F94-A31B-2D262719FC5F}" destId="{E5C6291E-1132-4036-8DA5-1C78DF6D7954}" srcOrd="0" destOrd="0" parTransId="{3BF9B404-CDD1-4D30-868B-8989DB785237}" sibTransId="{B261AB21-F737-4BCA-8927-F86316FA61EE}"/>
    <dgm:cxn modelId="{EC88B7AE-11C0-471C-802D-0603761F6E8F}" srcId="{9EF3E802-FEDD-4CAE-B6F3-8D9C89D6BDD0}" destId="{74898745-A843-483F-A6B9-CB5E5B1F99E0}" srcOrd="0" destOrd="0" parTransId="{4ED113DD-C92F-4113-A5B2-05FE46C72B92}" sibTransId="{702E64B0-D64A-4CA0-A83B-6818BBC2CDAD}"/>
    <dgm:cxn modelId="{0FA489B3-3602-407C-B68E-44D07F53D411}" type="presOf" srcId="{95F61B0C-3F7B-445E-A2B4-BF01F7661183}" destId="{1DADA358-3A66-4373-AF59-3C41643C4D90}" srcOrd="0" destOrd="2" presId="urn:microsoft.com/office/officeart/2005/8/layout/list1"/>
    <dgm:cxn modelId="{F90CB8C8-98BD-47D8-8D89-DD01D854E1A6}" type="presOf" srcId="{8E6FE567-1170-40A9-AF05-1E4E42FA3931}" destId="{1DADA358-3A66-4373-AF59-3C41643C4D90}" srcOrd="0" destOrd="0" presId="urn:microsoft.com/office/officeart/2005/8/layout/list1"/>
    <dgm:cxn modelId="{DE119AC9-F992-47E1-A012-93A3954531C5}" type="presOf" srcId="{BE9DD2E7-3A52-4B58-BF91-9F1B801ED1B2}" destId="{992607E5-CDBF-4C49-861C-80EE24A71F32}" srcOrd="1" destOrd="0" presId="urn:microsoft.com/office/officeart/2005/8/layout/list1"/>
    <dgm:cxn modelId="{C2FAF8D6-E103-4D51-A9BA-ADDCB96925B5}" type="presOf" srcId="{BE9DD2E7-3A52-4B58-BF91-9F1B801ED1B2}" destId="{CA6AA16F-C8F5-43FD-924D-2342DBC7C078}" srcOrd="0" destOrd="0" presId="urn:microsoft.com/office/officeart/2005/8/layout/list1"/>
    <dgm:cxn modelId="{171AA2DA-B942-4715-92E9-D092460A53DA}" type="presOf" srcId="{28291F57-442E-4FB8-9040-E7815182480D}" destId="{D26E41F9-32AE-44D8-BA15-3A2D12E8245E}" srcOrd="0" destOrd="1" presId="urn:microsoft.com/office/officeart/2005/8/layout/list1"/>
    <dgm:cxn modelId="{5B920BE5-2680-44D7-AC09-3676B6ED73CF}" srcId="{317293CD-34C5-4F94-A31B-2D262719FC5F}" destId="{E9B39462-3B71-4F56-B482-EC0ABC113126}" srcOrd="2" destOrd="0" parTransId="{1FF563F6-074A-4672-95E0-29816D73A608}" sibTransId="{DF298BBC-88E7-4C88-82DD-DE4FB7E2C005}"/>
    <dgm:cxn modelId="{911414ED-9299-4647-AE30-42760A00402E}" srcId="{E9B39462-3B71-4F56-B482-EC0ABC113126}" destId="{991A2FDA-599E-446E-B6CC-C048EDBE6D4E}" srcOrd="2" destOrd="0" parTransId="{D9EA98AC-C6F5-419C-A4ED-E1B2A6F74F85}" sibTransId="{91AE3AD7-C499-47ED-8C57-2246A74E16D6}"/>
    <dgm:cxn modelId="{228AA9F4-F7F7-47D6-81F8-16E8C4EC085E}" type="presOf" srcId="{E5C6291E-1132-4036-8DA5-1C78DF6D7954}" destId="{1880E26B-8599-466A-9C48-15413204819A}" srcOrd="1" destOrd="0" presId="urn:microsoft.com/office/officeart/2005/8/layout/list1"/>
    <dgm:cxn modelId="{B0EF00F9-5524-4B32-9E2D-6F8A1C2264EE}" srcId="{E5C6291E-1132-4036-8DA5-1C78DF6D7954}" destId="{F7A3EF67-DF5F-46D4-9EFE-DF880198CF2B}" srcOrd="0" destOrd="0" parTransId="{C31D2F3C-985A-456E-ACE6-A3DB3CF2911A}" sibTransId="{64667B84-E1AA-4C18-A1E1-084B496722A8}"/>
    <dgm:cxn modelId="{97E6F7FE-ED59-4867-BAAA-C332B261DC2D}" srcId="{317293CD-34C5-4F94-A31B-2D262719FC5F}" destId="{9EF3E802-FEDD-4CAE-B6F3-8D9C89D6BDD0}" srcOrd="1" destOrd="0" parTransId="{F362ECC0-25D5-428E-A9F7-5E8E95EE4038}" sibTransId="{994B0E02-C392-43E9-AACA-AEB919C125A7}"/>
    <dgm:cxn modelId="{3A443177-4C7D-4F1B-9499-83996B3A37A4}" type="presParOf" srcId="{0C341F2B-AE34-41BC-A0FB-F7ED009C4025}" destId="{E098DFA1-7796-4744-9E3A-F6A051FE692D}" srcOrd="0" destOrd="0" presId="urn:microsoft.com/office/officeart/2005/8/layout/list1"/>
    <dgm:cxn modelId="{4D441F66-F35F-4564-8E42-33CE2424C91F}" type="presParOf" srcId="{E098DFA1-7796-4744-9E3A-F6A051FE692D}" destId="{FC3DC469-8E52-4E04-8A97-3DF994E3F142}" srcOrd="0" destOrd="0" presId="urn:microsoft.com/office/officeart/2005/8/layout/list1"/>
    <dgm:cxn modelId="{269ECC09-0835-4744-B827-F1BD57032CB1}" type="presParOf" srcId="{E098DFA1-7796-4744-9E3A-F6A051FE692D}" destId="{1880E26B-8599-466A-9C48-15413204819A}" srcOrd="1" destOrd="0" presId="urn:microsoft.com/office/officeart/2005/8/layout/list1"/>
    <dgm:cxn modelId="{125B0356-4127-45C2-934C-5871F9C555F5}" type="presParOf" srcId="{0C341F2B-AE34-41BC-A0FB-F7ED009C4025}" destId="{F03B3914-47D8-466C-B02D-410FEF4550FE}" srcOrd="1" destOrd="0" presId="urn:microsoft.com/office/officeart/2005/8/layout/list1"/>
    <dgm:cxn modelId="{D01AD4D7-9AC6-4B37-AB89-251AC5C60D4F}" type="presParOf" srcId="{0C341F2B-AE34-41BC-A0FB-F7ED009C4025}" destId="{36814AFC-ED18-4853-B94F-E65EC6B5EDF1}" srcOrd="2" destOrd="0" presId="urn:microsoft.com/office/officeart/2005/8/layout/list1"/>
    <dgm:cxn modelId="{EE968D9C-B293-4BE7-940F-ACD680731103}" type="presParOf" srcId="{0C341F2B-AE34-41BC-A0FB-F7ED009C4025}" destId="{FD7F8254-5593-4982-93D4-40D1E00DD822}" srcOrd="3" destOrd="0" presId="urn:microsoft.com/office/officeart/2005/8/layout/list1"/>
    <dgm:cxn modelId="{96C359CF-D28A-492B-B358-2C2D73453063}" type="presParOf" srcId="{0C341F2B-AE34-41BC-A0FB-F7ED009C4025}" destId="{CD8834F7-3B29-4014-B8AF-53B9ACFD3655}" srcOrd="4" destOrd="0" presId="urn:microsoft.com/office/officeart/2005/8/layout/list1"/>
    <dgm:cxn modelId="{60423964-0939-4E5D-9D69-43FEF99585AC}" type="presParOf" srcId="{CD8834F7-3B29-4014-B8AF-53B9ACFD3655}" destId="{1331B008-AA48-44EA-9BF2-DC7FFA7E7588}" srcOrd="0" destOrd="0" presId="urn:microsoft.com/office/officeart/2005/8/layout/list1"/>
    <dgm:cxn modelId="{4810C6A2-DED2-4AE2-B55F-627BAC65C203}" type="presParOf" srcId="{CD8834F7-3B29-4014-B8AF-53B9ACFD3655}" destId="{9C7F74A9-C8D4-4460-9661-8991D702672B}" srcOrd="1" destOrd="0" presId="urn:microsoft.com/office/officeart/2005/8/layout/list1"/>
    <dgm:cxn modelId="{555F68BB-37CC-4B88-B835-A5466A72D941}" type="presParOf" srcId="{0C341F2B-AE34-41BC-A0FB-F7ED009C4025}" destId="{A74D47EF-FAF1-45CC-B910-5796F20557A6}" srcOrd="5" destOrd="0" presId="urn:microsoft.com/office/officeart/2005/8/layout/list1"/>
    <dgm:cxn modelId="{2F1FF970-81CE-4B9E-8B7B-57316E93C05C}" type="presParOf" srcId="{0C341F2B-AE34-41BC-A0FB-F7ED009C4025}" destId="{D26E41F9-32AE-44D8-BA15-3A2D12E8245E}" srcOrd="6" destOrd="0" presId="urn:microsoft.com/office/officeart/2005/8/layout/list1"/>
    <dgm:cxn modelId="{392371BE-E917-4C18-94E3-DB07F4939A36}" type="presParOf" srcId="{0C341F2B-AE34-41BC-A0FB-F7ED009C4025}" destId="{005BE815-30B1-414F-B829-C0A230D8FB5A}" srcOrd="7" destOrd="0" presId="urn:microsoft.com/office/officeart/2005/8/layout/list1"/>
    <dgm:cxn modelId="{90AB9554-1028-426D-9EEE-A66180E174C8}" type="presParOf" srcId="{0C341F2B-AE34-41BC-A0FB-F7ED009C4025}" destId="{91FBA9B8-3A68-442E-B4F8-FE110B8DE678}" srcOrd="8" destOrd="0" presId="urn:microsoft.com/office/officeart/2005/8/layout/list1"/>
    <dgm:cxn modelId="{B22D04BE-53C0-4222-97A3-6F44672D91C0}" type="presParOf" srcId="{91FBA9B8-3A68-442E-B4F8-FE110B8DE678}" destId="{CC9B9CA3-A4DC-4CAD-93FD-9386731E9204}" srcOrd="0" destOrd="0" presId="urn:microsoft.com/office/officeart/2005/8/layout/list1"/>
    <dgm:cxn modelId="{085DD486-9BD0-4E82-8782-3A4BB4AD40CF}" type="presParOf" srcId="{91FBA9B8-3A68-442E-B4F8-FE110B8DE678}" destId="{24DBD87E-4015-4FC6-933C-C9C7D4CB493D}" srcOrd="1" destOrd="0" presId="urn:microsoft.com/office/officeart/2005/8/layout/list1"/>
    <dgm:cxn modelId="{470B902F-CF7E-4B1A-B66F-53964E7952CE}" type="presParOf" srcId="{0C341F2B-AE34-41BC-A0FB-F7ED009C4025}" destId="{D592BC23-8587-4FDB-B748-064EB67053FD}" srcOrd="9" destOrd="0" presId="urn:microsoft.com/office/officeart/2005/8/layout/list1"/>
    <dgm:cxn modelId="{CC5797CE-6E06-46F3-91EB-A44364D83C1D}" type="presParOf" srcId="{0C341F2B-AE34-41BC-A0FB-F7ED009C4025}" destId="{9B7CE36C-6DD7-4A73-880B-006F07BE3A6A}" srcOrd="10" destOrd="0" presId="urn:microsoft.com/office/officeart/2005/8/layout/list1"/>
    <dgm:cxn modelId="{B5F8B191-F5E7-4C8D-80E2-048686AD36B4}" type="presParOf" srcId="{0C341F2B-AE34-41BC-A0FB-F7ED009C4025}" destId="{C4C41427-0D77-4F08-9020-779A6D2B2280}" srcOrd="11" destOrd="0" presId="urn:microsoft.com/office/officeart/2005/8/layout/list1"/>
    <dgm:cxn modelId="{2B0000A4-7F24-4947-A8AD-54BEF6B64389}" type="presParOf" srcId="{0C341F2B-AE34-41BC-A0FB-F7ED009C4025}" destId="{699EA163-5CCD-43D1-9C72-C4C7B60ED9D9}" srcOrd="12" destOrd="0" presId="urn:microsoft.com/office/officeart/2005/8/layout/list1"/>
    <dgm:cxn modelId="{B69254C8-9E07-474C-A2C0-3F2C1E82C8D0}" type="presParOf" srcId="{699EA163-5CCD-43D1-9C72-C4C7B60ED9D9}" destId="{CA6AA16F-C8F5-43FD-924D-2342DBC7C078}" srcOrd="0" destOrd="0" presId="urn:microsoft.com/office/officeart/2005/8/layout/list1"/>
    <dgm:cxn modelId="{18FC88D1-E2B8-4FCB-842C-80EB1F9AE40E}" type="presParOf" srcId="{699EA163-5CCD-43D1-9C72-C4C7B60ED9D9}" destId="{992607E5-CDBF-4C49-861C-80EE24A71F32}" srcOrd="1" destOrd="0" presId="urn:microsoft.com/office/officeart/2005/8/layout/list1"/>
    <dgm:cxn modelId="{8AF2FEAE-9982-4234-95BB-1456AC720D2F}" type="presParOf" srcId="{0C341F2B-AE34-41BC-A0FB-F7ED009C4025}" destId="{A1C76386-37C1-4A28-BB70-FC35B10BC9DE}" srcOrd="13" destOrd="0" presId="urn:microsoft.com/office/officeart/2005/8/layout/list1"/>
    <dgm:cxn modelId="{58518D06-5817-44CA-AD5C-B7D8948DBB02}" type="presParOf" srcId="{0C341F2B-AE34-41BC-A0FB-F7ED009C4025}" destId="{1DADA358-3A66-4373-AF59-3C41643C4D9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835D2-B77B-43E5-8D58-FCAB9CAAD168}"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23CE8B-5B66-4346-B99B-E7C966D2937A}">
      <dgm:prSet/>
      <dgm:spPr/>
      <dgm:t>
        <a:bodyPr/>
        <a:lstStyle/>
        <a:p>
          <a:r>
            <a:rPr lang="en-US" b="0" i="0" dirty="0"/>
            <a:t>Azure Active Directory (Azure AD) business-to-business (B2B) collaboration is a feature included in the Azure AD </a:t>
          </a:r>
          <a:r>
            <a:rPr lang="en-US" b="1" i="0" dirty="0"/>
            <a:t>External Identities</a:t>
          </a:r>
          <a:r>
            <a:rPr lang="en-US" b="0" i="0" dirty="0"/>
            <a:t> feature set that lets you add and invite guest users to collaborate with your organization.</a:t>
          </a:r>
          <a:endParaRPr lang="en-US" dirty="0"/>
        </a:p>
      </dgm:t>
    </dgm:pt>
    <dgm:pt modelId="{C7710C43-9801-428F-9CDC-7E07636C4D09}" type="parTrans" cxnId="{9CD91B37-3710-4C7D-9BEC-F1CEFE2C755E}">
      <dgm:prSet/>
      <dgm:spPr/>
      <dgm:t>
        <a:bodyPr/>
        <a:lstStyle/>
        <a:p>
          <a:endParaRPr lang="en-US"/>
        </a:p>
      </dgm:t>
    </dgm:pt>
    <dgm:pt modelId="{CA1E85D8-67F5-4BA4-A68E-672CB9A23983}" type="sibTrans" cxnId="{9CD91B37-3710-4C7D-9BEC-F1CEFE2C755E}">
      <dgm:prSet/>
      <dgm:spPr/>
      <dgm:t>
        <a:bodyPr/>
        <a:lstStyle/>
        <a:p>
          <a:endParaRPr lang="en-US"/>
        </a:p>
      </dgm:t>
    </dgm:pt>
    <dgm:pt modelId="{37EB1B42-AF1C-4465-8A68-E0BF367B0DCE}">
      <dgm:prSet/>
      <dgm:spPr/>
      <dgm:t>
        <a:bodyPr/>
        <a:lstStyle/>
        <a:p>
          <a:r>
            <a:rPr lang="en-US" b="0" i="0" dirty="0"/>
            <a:t>Securely share your company's applications and services with guest users from any other organization, while maintaining control over your own corporate data.</a:t>
          </a:r>
          <a:endParaRPr lang="en-US" dirty="0"/>
        </a:p>
      </dgm:t>
    </dgm:pt>
    <dgm:pt modelId="{77F709A3-27C2-499E-8FD0-0F3B9C2AC557}" type="parTrans" cxnId="{422567F2-3C2C-4E83-903A-A150E2546919}">
      <dgm:prSet/>
      <dgm:spPr/>
      <dgm:t>
        <a:bodyPr/>
        <a:lstStyle/>
        <a:p>
          <a:endParaRPr lang="en-US"/>
        </a:p>
      </dgm:t>
    </dgm:pt>
    <dgm:pt modelId="{C34C6D13-D829-4C76-BD4E-B95680C2707F}" type="sibTrans" cxnId="{422567F2-3C2C-4E83-903A-A150E2546919}">
      <dgm:prSet/>
      <dgm:spPr/>
      <dgm:t>
        <a:bodyPr/>
        <a:lstStyle/>
        <a:p>
          <a:endParaRPr lang="en-US"/>
        </a:p>
      </dgm:t>
    </dgm:pt>
    <dgm:pt modelId="{A2C202B2-AB48-463E-AA29-4C2D021B2255}">
      <dgm:prSet/>
      <dgm:spPr/>
      <dgm:t>
        <a:bodyPr/>
        <a:lstStyle/>
        <a:p>
          <a:r>
            <a:rPr lang="en-US" b="0" i="0" dirty="0"/>
            <a:t>There’s no external administrative overhead for your organization. Guest users sign into your apps and services with their own work, school, or social identities.</a:t>
          </a:r>
          <a:endParaRPr lang="en-US" dirty="0"/>
        </a:p>
      </dgm:t>
    </dgm:pt>
    <dgm:pt modelId="{070277FF-50F0-438C-920A-3841BC916817}" type="parTrans" cxnId="{F8CAC2E1-FDBB-408B-BD0C-63F8D6BF97A9}">
      <dgm:prSet/>
      <dgm:spPr/>
      <dgm:t>
        <a:bodyPr/>
        <a:lstStyle/>
        <a:p>
          <a:endParaRPr lang="en-US"/>
        </a:p>
      </dgm:t>
    </dgm:pt>
    <dgm:pt modelId="{3CE47755-EB10-4D80-907D-1B18D20CCEE7}" type="sibTrans" cxnId="{F8CAC2E1-FDBB-408B-BD0C-63F8D6BF97A9}">
      <dgm:prSet/>
      <dgm:spPr/>
      <dgm:t>
        <a:bodyPr/>
        <a:lstStyle/>
        <a:p>
          <a:endParaRPr lang="en-US"/>
        </a:p>
      </dgm:t>
    </dgm:pt>
    <dgm:pt modelId="{1A510352-11C1-424C-A50E-CF1E729B8DEB}">
      <dgm:prSet/>
      <dgm:spPr/>
      <dgm:t>
        <a:bodyPr/>
        <a:lstStyle/>
        <a:p>
          <a:pPr>
            <a:buFont typeface="Arial" panose="020B0604020202020204" pitchFamily="34" charset="0"/>
            <a:buChar char="•"/>
          </a:pPr>
          <a:r>
            <a:rPr lang="en-US" b="0" i="0" dirty="0"/>
            <a:t>Provides ability to add guest accounts directly to Azure AD</a:t>
          </a:r>
        </a:p>
        <a:p>
          <a:pPr>
            <a:buFont typeface="Arial" panose="020B0604020202020204" pitchFamily="34" charset="0"/>
            <a:buChar char="•"/>
          </a:pPr>
          <a:r>
            <a:rPr lang="en-US" b="0" i="0" dirty="0"/>
            <a:t>You don't need to manage external accounts or passwords.</a:t>
          </a:r>
        </a:p>
        <a:p>
          <a:pPr>
            <a:buFont typeface="Arial" panose="020B0604020202020204" pitchFamily="34" charset="0"/>
            <a:buChar char="•"/>
          </a:pPr>
          <a:r>
            <a:rPr lang="en-US" b="0" i="0" dirty="0"/>
            <a:t>You don't need to sync accounts or manage account lifecycles.</a:t>
          </a:r>
          <a:endParaRPr lang="en-US" dirty="0"/>
        </a:p>
      </dgm:t>
    </dgm:pt>
    <dgm:pt modelId="{169599CE-7145-4B93-9C9B-193F2B81923C}" type="parTrans" cxnId="{A0D95EE7-CEC0-4345-A8FB-ADB46F02CED7}">
      <dgm:prSet/>
      <dgm:spPr/>
      <dgm:t>
        <a:bodyPr/>
        <a:lstStyle/>
        <a:p>
          <a:endParaRPr lang="en-US"/>
        </a:p>
      </dgm:t>
    </dgm:pt>
    <dgm:pt modelId="{DD3659AB-6B49-476C-844A-D132A11EB9CF}" type="sibTrans" cxnId="{A0D95EE7-CEC0-4345-A8FB-ADB46F02CED7}">
      <dgm:prSet/>
      <dgm:spPr/>
      <dgm:t>
        <a:bodyPr/>
        <a:lstStyle/>
        <a:p>
          <a:endParaRPr lang="en-US"/>
        </a:p>
      </dgm:t>
    </dgm:pt>
    <dgm:pt modelId="{DC1FF1D4-DB8F-406F-9112-60D224A3F619}">
      <dgm:prSet/>
      <dgm:spPr/>
      <dgm:t>
        <a:bodyPr/>
        <a:lstStyle/>
        <a:p>
          <a:r>
            <a:rPr lang="en-US" dirty="0"/>
            <a:t>Azure AD External Identities (B2B) feature does require Azure AD P1 or P2 licensing</a:t>
          </a:r>
        </a:p>
        <a:p>
          <a:r>
            <a:rPr lang="en-US" b="0" i="0" dirty="0"/>
            <a:t>The first 50,000 Monthly Active External Users per month are free for both Premium P1 and Premium P2 features.</a:t>
          </a:r>
          <a:endParaRPr lang="en-US" dirty="0"/>
        </a:p>
      </dgm:t>
    </dgm:pt>
    <dgm:pt modelId="{95888E13-63B3-4840-ADF2-12FB1876564B}" type="parTrans" cxnId="{EE4168C4-9DAF-40EF-B763-19D67DD13B9C}">
      <dgm:prSet/>
      <dgm:spPr/>
      <dgm:t>
        <a:bodyPr/>
        <a:lstStyle/>
        <a:p>
          <a:endParaRPr lang="en-US"/>
        </a:p>
      </dgm:t>
    </dgm:pt>
    <dgm:pt modelId="{15C4AFAB-9401-4CF8-88C5-DBA878F6AB68}" type="sibTrans" cxnId="{EE4168C4-9DAF-40EF-B763-19D67DD13B9C}">
      <dgm:prSet/>
      <dgm:spPr/>
      <dgm:t>
        <a:bodyPr/>
        <a:lstStyle/>
        <a:p>
          <a:endParaRPr lang="en-US"/>
        </a:p>
      </dgm:t>
    </dgm:pt>
    <dgm:pt modelId="{3289B52E-2A70-410B-8D12-9851BF98A2D3}">
      <dgm:prSet/>
      <dgm:spPr/>
      <dgm:t>
        <a:bodyPr/>
        <a:lstStyle/>
        <a:p>
          <a:r>
            <a:rPr lang="en-US" b="0" i="0" dirty="0"/>
            <a:t>You can use authorization policies for specific guest users to protect your corporate content. </a:t>
          </a:r>
        </a:p>
        <a:p>
          <a:r>
            <a:rPr lang="en-US" b="0" i="0" dirty="0"/>
            <a:t>Conditional Access policies, such as multi-factor authentication, can be enforced at the tenant and application levels</a:t>
          </a:r>
          <a:endParaRPr lang="en-US" dirty="0"/>
        </a:p>
      </dgm:t>
    </dgm:pt>
    <dgm:pt modelId="{6FDE7591-9F29-4C6C-B944-6F7577D58940}" type="parTrans" cxnId="{8B489952-7674-4E7B-AF20-AB6D486BE13D}">
      <dgm:prSet/>
      <dgm:spPr/>
      <dgm:t>
        <a:bodyPr/>
        <a:lstStyle/>
        <a:p>
          <a:endParaRPr lang="en-US"/>
        </a:p>
      </dgm:t>
    </dgm:pt>
    <dgm:pt modelId="{8D1A71B1-D7BA-485C-B65B-510B661A9069}" type="sibTrans" cxnId="{8B489952-7674-4E7B-AF20-AB6D486BE13D}">
      <dgm:prSet/>
      <dgm:spPr/>
      <dgm:t>
        <a:bodyPr/>
        <a:lstStyle/>
        <a:p>
          <a:endParaRPr lang="en-US"/>
        </a:p>
      </dgm:t>
    </dgm:pt>
    <dgm:pt modelId="{23799942-E672-49A2-AFF9-CB36E2541F10}" type="pres">
      <dgm:prSet presAssocID="{68C835D2-B77B-43E5-8D58-FCAB9CAAD168}" presName="diagram" presStyleCnt="0">
        <dgm:presLayoutVars>
          <dgm:dir/>
          <dgm:resizeHandles val="exact"/>
        </dgm:presLayoutVars>
      </dgm:prSet>
      <dgm:spPr/>
    </dgm:pt>
    <dgm:pt modelId="{A693FAD0-A391-4E9B-B254-02789A5E297F}" type="pres">
      <dgm:prSet presAssocID="{7E23CE8B-5B66-4346-B99B-E7C966D2937A}" presName="node" presStyleLbl="node1" presStyleIdx="0" presStyleCnt="6">
        <dgm:presLayoutVars>
          <dgm:bulletEnabled val="1"/>
        </dgm:presLayoutVars>
      </dgm:prSet>
      <dgm:spPr/>
    </dgm:pt>
    <dgm:pt modelId="{6F714ACA-F163-4A20-BADB-AC577196615E}" type="pres">
      <dgm:prSet presAssocID="{CA1E85D8-67F5-4BA4-A68E-672CB9A23983}" presName="sibTrans" presStyleCnt="0"/>
      <dgm:spPr/>
    </dgm:pt>
    <dgm:pt modelId="{18B1212E-87EE-4D91-9F2A-4CE53CCCC195}" type="pres">
      <dgm:prSet presAssocID="{37EB1B42-AF1C-4465-8A68-E0BF367B0DCE}" presName="node" presStyleLbl="node1" presStyleIdx="1" presStyleCnt="6">
        <dgm:presLayoutVars>
          <dgm:bulletEnabled val="1"/>
        </dgm:presLayoutVars>
      </dgm:prSet>
      <dgm:spPr/>
    </dgm:pt>
    <dgm:pt modelId="{7E5FBA98-A6B8-4324-A869-D141E48E6186}" type="pres">
      <dgm:prSet presAssocID="{C34C6D13-D829-4C76-BD4E-B95680C2707F}" presName="sibTrans" presStyleCnt="0"/>
      <dgm:spPr/>
    </dgm:pt>
    <dgm:pt modelId="{4CE3AAAB-A24C-4E69-A5A3-AA9239A19771}" type="pres">
      <dgm:prSet presAssocID="{A2C202B2-AB48-463E-AA29-4C2D021B2255}" presName="node" presStyleLbl="node1" presStyleIdx="2" presStyleCnt="6" custLinFactNeighborX="-4384" custLinFactNeighborY="487">
        <dgm:presLayoutVars>
          <dgm:bulletEnabled val="1"/>
        </dgm:presLayoutVars>
      </dgm:prSet>
      <dgm:spPr/>
    </dgm:pt>
    <dgm:pt modelId="{98537C69-FD73-493D-AFCF-BD62B6FC72DA}" type="pres">
      <dgm:prSet presAssocID="{3CE47755-EB10-4D80-907D-1B18D20CCEE7}" presName="sibTrans" presStyleCnt="0"/>
      <dgm:spPr/>
    </dgm:pt>
    <dgm:pt modelId="{9390DA26-9FF6-4191-951A-68DEE770E7D6}" type="pres">
      <dgm:prSet presAssocID="{1A510352-11C1-424C-A50E-CF1E729B8DEB}" presName="node" presStyleLbl="node1" presStyleIdx="3" presStyleCnt="6" custLinFactNeighborX="-39721" custLinFactNeighborY="-418">
        <dgm:presLayoutVars>
          <dgm:bulletEnabled val="1"/>
        </dgm:presLayoutVars>
      </dgm:prSet>
      <dgm:spPr/>
    </dgm:pt>
    <dgm:pt modelId="{EB8DEFB1-2AF5-425D-8D81-4341FAFF610A}" type="pres">
      <dgm:prSet presAssocID="{DD3659AB-6B49-476C-844A-D132A11EB9CF}" presName="sibTrans" presStyleCnt="0"/>
      <dgm:spPr/>
    </dgm:pt>
    <dgm:pt modelId="{AFD0CE42-6BA6-440D-B141-3FDC5BB816DE}" type="pres">
      <dgm:prSet presAssocID="{DC1FF1D4-DB8F-406F-9112-60D224A3F619}" presName="node" presStyleLbl="node1" presStyleIdx="4" presStyleCnt="6" custLinFactX="2841" custLinFactNeighborX="100000" custLinFactNeighborY="453">
        <dgm:presLayoutVars>
          <dgm:bulletEnabled val="1"/>
        </dgm:presLayoutVars>
      </dgm:prSet>
      <dgm:spPr/>
    </dgm:pt>
    <dgm:pt modelId="{2F7C46FA-38DC-4C9B-BC5A-8452A0BAD31D}" type="pres">
      <dgm:prSet presAssocID="{15C4AFAB-9401-4CF8-88C5-DBA878F6AB68}" presName="sibTrans" presStyleCnt="0"/>
      <dgm:spPr/>
    </dgm:pt>
    <dgm:pt modelId="{B088B7BE-020D-4360-ACA9-E6BDF92548E5}" type="pres">
      <dgm:prSet presAssocID="{3289B52E-2A70-410B-8D12-9851BF98A2D3}" presName="node" presStyleLbl="node1" presStyleIdx="5" presStyleCnt="6" custLinFactX="-16052" custLinFactNeighborX="-100000" custLinFactNeighborY="35">
        <dgm:presLayoutVars>
          <dgm:bulletEnabled val="1"/>
        </dgm:presLayoutVars>
      </dgm:prSet>
      <dgm:spPr/>
    </dgm:pt>
  </dgm:ptLst>
  <dgm:cxnLst>
    <dgm:cxn modelId="{A174CC08-7322-44C1-BE19-93BE55EE1743}" type="presOf" srcId="{1A510352-11C1-424C-A50E-CF1E729B8DEB}" destId="{9390DA26-9FF6-4191-951A-68DEE770E7D6}" srcOrd="0" destOrd="0" presId="urn:microsoft.com/office/officeart/2005/8/layout/default"/>
    <dgm:cxn modelId="{252FE716-E122-4836-9453-9807AE0E881E}" type="presOf" srcId="{3289B52E-2A70-410B-8D12-9851BF98A2D3}" destId="{B088B7BE-020D-4360-ACA9-E6BDF92548E5}" srcOrd="0" destOrd="0" presId="urn:microsoft.com/office/officeart/2005/8/layout/default"/>
    <dgm:cxn modelId="{6D52531F-E469-4948-B9E3-C36F1F9C100A}" type="presOf" srcId="{A2C202B2-AB48-463E-AA29-4C2D021B2255}" destId="{4CE3AAAB-A24C-4E69-A5A3-AA9239A19771}" srcOrd="0" destOrd="0" presId="urn:microsoft.com/office/officeart/2005/8/layout/default"/>
    <dgm:cxn modelId="{9CD91B37-3710-4C7D-9BEC-F1CEFE2C755E}" srcId="{68C835D2-B77B-43E5-8D58-FCAB9CAAD168}" destId="{7E23CE8B-5B66-4346-B99B-E7C966D2937A}" srcOrd="0" destOrd="0" parTransId="{C7710C43-9801-428F-9CDC-7E07636C4D09}" sibTransId="{CA1E85D8-67F5-4BA4-A68E-672CB9A23983}"/>
    <dgm:cxn modelId="{0BD02762-4BF7-4506-BA53-12516E0E5F17}" type="presOf" srcId="{37EB1B42-AF1C-4465-8A68-E0BF367B0DCE}" destId="{18B1212E-87EE-4D91-9F2A-4CE53CCCC195}" srcOrd="0" destOrd="0" presId="urn:microsoft.com/office/officeart/2005/8/layout/default"/>
    <dgm:cxn modelId="{8B489952-7674-4E7B-AF20-AB6D486BE13D}" srcId="{68C835D2-B77B-43E5-8D58-FCAB9CAAD168}" destId="{3289B52E-2A70-410B-8D12-9851BF98A2D3}" srcOrd="5" destOrd="0" parTransId="{6FDE7591-9F29-4C6C-B944-6F7577D58940}" sibTransId="{8D1A71B1-D7BA-485C-B65B-510B661A9069}"/>
    <dgm:cxn modelId="{00AD94AA-4751-45F5-A640-14773DB61D6D}" type="presOf" srcId="{7E23CE8B-5B66-4346-B99B-E7C966D2937A}" destId="{A693FAD0-A391-4E9B-B254-02789A5E297F}" srcOrd="0" destOrd="0" presId="urn:microsoft.com/office/officeart/2005/8/layout/default"/>
    <dgm:cxn modelId="{22ECC8BE-DB57-4D1B-8E88-5D615E09AD08}" type="presOf" srcId="{DC1FF1D4-DB8F-406F-9112-60D224A3F619}" destId="{AFD0CE42-6BA6-440D-B141-3FDC5BB816DE}" srcOrd="0" destOrd="0" presId="urn:microsoft.com/office/officeart/2005/8/layout/default"/>
    <dgm:cxn modelId="{EE4168C4-9DAF-40EF-B763-19D67DD13B9C}" srcId="{68C835D2-B77B-43E5-8D58-FCAB9CAAD168}" destId="{DC1FF1D4-DB8F-406F-9112-60D224A3F619}" srcOrd="4" destOrd="0" parTransId="{95888E13-63B3-4840-ADF2-12FB1876564B}" sibTransId="{15C4AFAB-9401-4CF8-88C5-DBA878F6AB68}"/>
    <dgm:cxn modelId="{F8CAC2E1-FDBB-408B-BD0C-63F8D6BF97A9}" srcId="{68C835D2-B77B-43E5-8D58-FCAB9CAAD168}" destId="{A2C202B2-AB48-463E-AA29-4C2D021B2255}" srcOrd="2" destOrd="0" parTransId="{070277FF-50F0-438C-920A-3841BC916817}" sibTransId="{3CE47755-EB10-4D80-907D-1B18D20CCEE7}"/>
    <dgm:cxn modelId="{DC2C05E6-7CDC-4261-ABFA-1E093BB2652F}" type="presOf" srcId="{68C835D2-B77B-43E5-8D58-FCAB9CAAD168}" destId="{23799942-E672-49A2-AFF9-CB36E2541F10}" srcOrd="0" destOrd="0" presId="urn:microsoft.com/office/officeart/2005/8/layout/default"/>
    <dgm:cxn modelId="{A0D95EE7-CEC0-4345-A8FB-ADB46F02CED7}" srcId="{68C835D2-B77B-43E5-8D58-FCAB9CAAD168}" destId="{1A510352-11C1-424C-A50E-CF1E729B8DEB}" srcOrd="3" destOrd="0" parTransId="{169599CE-7145-4B93-9C9B-193F2B81923C}" sibTransId="{DD3659AB-6B49-476C-844A-D132A11EB9CF}"/>
    <dgm:cxn modelId="{422567F2-3C2C-4E83-903A-A150E2546919}" srcId="{68C835D2-B77B-43E5-8D58-FCAB9CAAD168}" destId="{37EB1B42-AF1C-4465-8A68-E0BF367B0DCE}" srcOrd="1" destOrd="0" parTransId="{77F709A3-27C2-499E-8FD0-0F3B9C2AC557}" sibTransId="{C34C6D13-D829-4C76-BD4E-B95680C2707F}"/>
    <dgm:cxn modelId="{CDCD8206-CD11-4E09-A918-42C13775F0AD}" type="presParOf" srcId="{23799942-E672-49A2-AFF9-CB36E2541F10}" destId="{A693FAD0-A391-4E9B-B254-02789A5E297F}" srcOrd="0" destOrd="0" presId="urn:microsoft.com/office/officeart/2005/8/layout/default"/>
    <dgm:cxn modelId="{E13F16C1-CBE7-40C9-9B9A-74E726385A4A}" type="presParOf" srcId="{23799942-E672-49A2-AFF9-CB36E2541F10}" destId="{6F714ACA-F163-4A20-BADB-AC577196615E}" srcOrd="1" destOrd="0" presId="urn:microsoft.com/office/officeart/2005/8/layout/default"/>
    <dgm:cxn modelId="{F6E76D36-47C1-4CB1-961E-B2CF6F6523B6}" type="presParOf" srcId="{23799942-E672-49A2-AFF9-CB36E2541F10}" destId="{18B1212E-87EE-4D91-9F2A-4CE53CCCC195}" srcOrd="2" destOrd="0" presId="urn:microsoft.com/office/officeart/2005/8/layout/default"/>
    <dgm:cxn modelId="{0268753E-93AC-492E-870C-46DB259A5C6C}" type="presParOf" srcId="{23799942-E672-49A2-AFF9-CB36E2541F10}" destId="{7E5FBA98-A6B8-4324-A869-D141E48E6186}" srcOrd="3" destOrd="0" presId="urn:microsoft.com/office/officeart/2005/8/layout/default"/>
    <dgm:cxn modelId="{503F2474-72D2-4B6C-AAFD-74002DF586FC}" type="presParOf" srcId="{23799942-E672-49A2-AFF9-CB36E2541F10}" destId="{4CE3AAAB-A24C-4E69-A5A3-AA9239A19771}" srcOrd="4" destOrd="0" presId="urn:microsoft.com/office/officeart/2005/8/layout/default"/>
    <dgm:cxn modelId="{DF222B8D-16EB-4BEE-BE4D-34BEC452FC89}" type="presParOf" srcId="{23799942-E672-49A2-AFF9-CB36E2541F10}" destId="{98537C69-FD73-493D-AFCF-BD62B6FC72DA}" srcOrd="5" destOrd="0" presId="urn:microsoft.com/office/officeart/2005/8/layout/default"/>
    <dgm:cxn modelId="{4102D31E-FA3E-4F3A-A3B8-2F1529462813}" type="presParOf" srcId="{23799942-E672-49A2-AFF9-CB36E2541F10}" destId="{9390DA26-9FF6-4191-951A-68DEE770E7D6}" srcOrd="6" destOrd="0" presId="urn:microsoft.com/office/officeart/2005/8/layout/default"/>
    <dgm:cxn modelId="{EF2A503B-6F4A-47CB-9962-58C9674E2C16}" type="presParOf" srcId="{23799942-E672-49A2-AFF9-CB36E2541F10}" destId="{EB8DEFB1-2AF5-425D-8D81-4341FAFF610A}" srcOrd="7" destOrd="0" presId="urn:microsoft.com/office/officeart/2005/8/layout/default"/>
    <dgm:cxn modelId="{826D0ED1-8118-4EAC-9B1B-CDF8E676F509}" type="presParOf" srcId="{23799942-E672-49A2-AFF9-CB36E2541F10}" destId="{AFD0CE42-6BA6-440D-B141-3FDC5BB816DE}" srcOrd="8" destOrd="0" presId="urn:microsoft.com/office/officeart/2005/8/layout/default"/>
    <dgm:cxn modelId="{BD1F9B4E-3601-4691-9608-385CB39177B6}" type="presParOf" srcId="{23799942-E672-49A2-AFF9-CB36E2541F10}" destId="{2F7C46FA-38DC-4C9B-BC5A-8452A0BAD31D}" srcOrd="9" destOrd="0" presId="urn:microsoft.com/office/officeart/2005/8/layout/default"/>
    <dgm:cxn modelId="{06907EA1-3EB4-472D-B9D1-E779EA1059F7}" type="presParOf" srcId="{23799942-E672-49A2-AFF9-CB36E2541F10}" destId="{B088B7BE-020D-4360-ACA9-E6BDF92548E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A030D8-46EC-4135-BD73-72E1604A61D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A5F52E91-A53D-4806-9CB7-828F4C704B70}">
      <dgm:prSet custT="1"/>
      <dgm:spPr/>
      <dgm:t>
        <a:bodyPr/>
        <a:lstStyle/>
        <a:p>
          <a:r>
            <a:rPr lang="en-US" sz="1800" baseline="0" dirty="0"/>
            <a:t>If you select the option to share with only those who sign in as authenticated users, what are the ways the external user can gain access?</a:t>
          </a:r>
          <a:endParaRPr lang="nb-NO" sz="1800" dirty="0"/>
        </a:p>
      </dgm:t>
    </dgm:pt>
    <dgm:pt modelId="{B6D8949E-A5ED-4D8D-B46D-731CC3B5C485}" type="parTrans" cxnId="{65002DEC-E95B-475D-9B13-DFBF58C77EEC}">
      <dgm:prSet/>
      <dgm:spPr/>
      <dgm:t>
        <a:bodyPr/>
        <a:lstStyle/>
        <a:p>
          <a:endParaRPr lang="en-US"/>
        </a:p>
      </dgm:t>
    </dgm:pt>
    <dgm:pt modelId="{BB9B01DF-DB24-4F9B-AFC2-3F3A77588F43}" type="sibTrans" cxnId="{65002DEC-E95B-475D-9B13-DFBF58C77EEC}">
      <dgm:prSet/>
      <dgm:spPr/>
      <dgm:t>
        <a:bodyPr/>
        <a:lstStyle/>
        <a:p>
          <a:endParaRPr lang="en-US"/>
        </a:p>
      </dgm:t>
    </dgm:pt>
    <dgm:pt modelId="{BE7BDD8D-8488-4EE9-A33E-ADA602FEA896}">
      <dgm:prSet custT="1"/>
      <dgm:spPr/>
      <dgm:t>
        <a:bodyPr/>
        <a:lstStyle/>
        <a:p>
          <a:r>
            <a:rPr lang="nb-NO" sz="1800" dirty="0"/>
            <a:t>Can One Time Passcode authentication be used at the site level?</a:t>
          </a:r>
        </a:p>
      </dgm:t>
    </dgm:pt>
    <dgm:pt modelId="{F338CCBA-65F7-4B29-B9C2-2B50B0100234}" type="parTrans" cxnId="{57B11C75-BAAE-476B-A377-A5F8BA8B4B46}">
      <dgm:prSet/>
      <dgm:spPr/>
      <dgm:t>
        <a:bodyPr/>
        <a:lstStyle/>
        <a:p>
          <a:endParaRPr lang="en-US"/>
        </a:p>
      </dgm:t>
    </dgm:pt>
    <dgm:pt modelId="{9CAC499A-260A-437C-BCE9-9E97978EFBFD}" type="sibTrans" cxnId="{57B11C75-BAAE-476B-A377-A5F8BA8B4B46}">
      <dgm:prSet/>
      <dgm:spPr/>
      <dgm:t>
        <a:bodyPr/>
        <a:lstStyle/>
        <a:p>
          <a:endParaRPr lang="en-US"/>
        </a:p>
      </dgm:t>
    </dgm:pt>
    <dgm:pt modelId="{5F4059EC-9CC0-484C-82B9-A7FFE4820633}">
      <dgm:prSet custT="1"/>
      <dgm:spPr/>
      <dgm:t>
        <a:bodyPr/>
        <a:lstStyle/>
        <a:p>
          <a:r>
            <a:rPr lang="en-US" sz="1800" baseline="0" dirty="0"/>
            <a:t>Where do you configured the domains Allowed or Blocked list for Microsoft 365 Groups ?</a:t>
          </a:r>
          <a:endParaRPr lang="nb-NO" sz="1800" dirty="0"/>
        </a:p>
      </dgm:t>
    </dgm:pt>
    <dgm:pt modelId="{36ADC24B-7A31-4EE2-9079-DB5D7BD17853}" type="parTrans" cxnId="{95D4FCF3-F7C9-482F-BD8A-5423EB219694}">
      <dgm:prSet/>
      <dgm:spPr/>
      <dgm:t>
        <a:bodyPr/>
        <a:lstStyle/>
        <a:p>
          <a:endParaRPr lang="en-US"/>
        </a:p>
      </dgm:t>
    </dgm:pt>
    <dgm:pt modelId="{92140614-F032-4EED-B1AC-F16E8513C8C8}" type="sibTrans" cxnId="{95D4FCF3-F7C9-482F-BD8A-5423EB219694}">
      <dgm:prSet/>
      <dgm:spPr/>
      <dgm:t>
        <a:bodyPr/>
        <a:lstStyle/>
        <a:p>
          <a:endParaRPr lang="en-US"/>
        </a:p>
      </dgm:t>
    </dgm:pt>
    <dgm:pt modelId="{CF54C62C-1A08-4116-82CB-C955621B5951}">
      <dgm:prSet custT="1"/>
      <dgm:spPr/>
      <dgm:t>
        <a:bodyPr/>
        <a:lstStyle/>
        <a:p>
          <a:r>
            <a:rPr lang="en-US" sz="1800" dirty="0"/>
            <a:t>A Microsoft Account (Live ID) or login from another tenant</a:t>
          </a:r>
          <a:endParaRPr lang="nb-NO" sz="1800" dirty="0"/>
        </a:p>
      </dgm:t>
    </dgm:pt>
    <dgm:pt modelId="{D80B94D1-4837-4EE5-8AB8-C03EEE3514E7}" type="parTrans" cxnId="{0D56AB76-4777-4D42-9BB4-A6F44F705EFF}">
      <dgm:prSet/>
      <dgm:spPr/>
      <dgm:t>
        <a:bodyPr/>
        <a:lstStyle/>
        <a:p>
          <a:endParaRPr lang="en-US"/>
        </a:p>
      </dgm:t>
    </dgm:pt>
    <dgm:pt modelId="{E0959C38-8A12-431D-A421-C6C639EF2E57}" type="sibTrans" cxnId="{0D56AB76-4777-4D42-9BB4-A6F44F705EFF}">
      <dgm:prSet/>
      <dgm:spPr/>
      <dgm:t>
        <a:bodyPr/>
        <a:lstStyle/>
        <a:p>
          <a:endParaRPr lang="en-US"/>
        </a:p>
      </dgm:t>
    </dgm:pt>
    <dgm:pt modelId="{4AD151BA-1519-4184-B4FA-5A9959FD1218}">
      <dgm:prSet custT="1"/>
      <dgm:spPr/>
      <dgm:t>
        <a:bodyPr/>
        <a:lstStyle/>
        <a:p>
          <a:pPr>
            <a:buNone/>
          </a:pPr>
          <a:r>
            <a:rPr lang="en-US" sz="1800" dirty="0"/>
            <a:t>No. The one-time passcode authentication is only used when sharing </a:t>
          </a:r>
          <a:r>
            <a:rPr lang="en-US" sz="1800" u="sng" dirty="0"/>
            <a:t>files</a:t>
          </a:r>
          <a:r>
            <a:rPr lang="en-US" sz="1800" dirty="0"/>
            <a:t> or </a:t>
          </a:r>
          <a:r>
            <a:rPr lang="en-US" sz="1800" u="sng" dirty="0"/>
            <a:t>folders</a:t>
          </a:r>
          <a:r>
            <a:rPr lang="en-US" sz="1800" dirty="0"/>
            <a:t> with users that do not have a Microsoft account or an Microsoft 365 account in another tenant</a:t>
          </a:r>
          <a:endParaRPr lang="nb-NO" sz="1800" dirty="0"/>
        </a:p>
      </dgm:t>
    </dgm:pt>
    <dgm:pt modelId="{143FA7A9-B7F9-4501-B8A1-50F58494413D}" type="parTrans" cxnId="{22BD36C5-FAA6-448C-B8CC-A743A34FC320}">
      <dgm:prSet/>
      <dgm:spPr/>
      <dgm:t>
        <a:bodyPr/>
        <a:lstStyle/>
        <a:p>
          <a:endParaRPr lang="en-US"/>
        </a:p>
      </dgm:t>
    </dgm:pt>
    <dgm:pt modelId="{D0A1A0E6-6433-43E0-8806-89AFE665510D}" type="sibTrans" cxnId="{22BD36C5-FAA6-448C-B8CC-A743A34FC320}">
      <dgm:prSet/>
      <dgm:spPr/>
      <dgm:t>
        <a:bodyPr/>
        <a:lstStyle/>
        <a:p>
          <a:endParaRPr lang="en-US"/>
        </a:p>
      </dgm:t>
    </dgm:pt>
    <dgm:pt modelId="{AF7F49A1-2112-4F0E-A724-41AE60037B81}">
      <dgm:prSet custT="1"/>
      <dgm:spPr/>
      <dgm:t>
        <a:bodyPr/>
        <a:lstStyle/>
        <a:p>
          <a:r>
            <a:rPr lang="en-US" sz="1800" baseline="0" dirty="0"/>
            <a:t>The domains Allowed or Blocked list for Microsoft 365 Groups is configured in Azure Active Directory portal under User Settings/ Manage external collaboration settings</a:t>
          </a:r>
          <a:r>
            <a:rPr lang="en-US" sz="1800" dirty="0"/>
            <a:t> </a:t>
          </a:r>
          <a:endParaRPr lang="nb-NO" sz="1800" dirty="0"/>
        </a:p>
      </dgm:t>
    </dgm:pt>
    <dgm:pt modelId="{D46360A5-9858-49B8-9208-89BE8321118F}" type="parTrans" cxnId="{5EA34E8E-F14F-427D-9DB3-E6F1F84E0DF7}">
      <dgm:prSet/>
      <dgm:spPr/>
      <dgm:t>
        <a:bodyPr/>
        <a:lstStyle/>
        <a:p>
          <a:endParaRPr lang="en-US"/>
        </a:p>
      </dgm:t>
    </dgm:pt>
    <dgm:pt modelId="{CD41C273-862F-4322-8E23-C455B1D01A6E}" type="sibTrans" cxnId="{5EA34E8E-F14F-427D-9DB3-E6F1F84E0DF7}">
      <dgm:prSet/>
      <dgm:spPr/>
      <dgm:t>
        <a:bodyPr/>
        <a:lstStyle/>
        <a:p>
          <a:endParaRPr lang="en-US"/>
        </a:p>
      </dgm:t>
    </dgm:pt>
    <dgm:pt modelId="{9A34868A-CA7D-4780-8D08-B3338F6A7393}" type="pres">
      <dgm:prSet presAssocID="{A5A030D8-46EC-4135-BD73-72E1604A61D0}" presName="linear" presStyleCnt="0">
        <dgm:presLayoutVars>
          <dgm:dir/>
          <dgm:animLvl val="lvl"/>
          <dgm:resizeHandles val="exact"/>
        </dgm:presLayoutVars>
      </dgm:prSet>
      <dgm:spPr/>
    </dgm:pt>
    <dgm:pt modelId="{A62D42BA-64A9-4E35-B019-1799D4E15A06}" type="pres">
      <dgm:prSet presAssocID="{A5F52E91-A53D-4806-9CB7-828F4C704B70}" presName="parentLin" presStyleCnt="0"/>
      <dgm:spPr/>
    </dgm:pt>
    <dgm:pt modelId="{31E78216-A2EB-4D09-B357-7502AC46EA6F}" type="pres">
      <dgm:prSet presAssocID="{A5F52E91-A53D-4806-9CB7-828F4C704B70}" presName="parentLeftMargin" presStyleLbl="node1" presStyleIdx="0" presStyleCnt="3"/>
      <dgm:spPr/>
    </dgm:pt>
    <dgm:pt modelId="{ADB983CD-EF20-471C-964F-B520DCF4D3FE}" type="pres">
      <dgm:prSet presAssocID="{A5F52E91-A53D-4806-9CB7-828F4C704B70}" presName="parentText" presStyleLbl="node1" presStyleIdx="0" presStyleCnt="3">
        <dgm:presLayoutVars>
          <dgm:chMax val="0"/>
          <dgm:bulletEnabled val="1"/>
        </dgm:presLayoutVars>
      </dgm:prSet>
      <dgm:spPr/>
    </dgm:pt>
    <dgm:pt modelId="{434245A9-C244-42E9-B36E-0C735648EEE4}" type="pres">
      <dgm:prSet presAssocID="{A5F52E91-A53D-4806-9CB7-828F4C704B70}" presName="negativeSpace" presStyleCnt="0"/>
      <dgm:spPr/>
    </dgm:pt>
    <dgm:pt modelId="{67B7BF28-9EB4-4EAF-A69D-58B0FE84BB9E}" type="pres">
      <dgm:prSet presAssocID="{A5F52E91-A53D-4806-9CB7-828F4C704B70}" presName="childText" presStyleLbl="conFgAcc1" presStyleIdx="0" presStyleCnt="3">
        <dgm:presLayoutVars>
          <dgm:bulletEnabled val="1"/>
        </dgm:presLayoutVars>
      </dgm:prSet>
      <dgm:spPr/>
    </dgm:pt>
    <dgm:pt modelId="{3A0A4FC6-EFB0-40F5-A572-70BE64E68F5F}" type="pres">
      <dgm:prSet presAssocID="{BB9B01DF-DB24-4F9B-AFC2-3F3A77588F43}" presName="spaceBetweenRectangles" presStyleCnt="0"/>
      <dgm:spPr/>
    </dgm:pt>
    <dgm:pt modelId="{5ACB67E7-E808-4D67-BD1D-52ADE51B3049}" type="pres">
      <dgm:prSet presAssocID="{BE7BDD8D-8488-4EE9-A33E-ADA602FEA896}" presName="parentLin" presStyleCnt="0"/>
      <dgm:spPr/>
    </dgm:pt>
    <dgm:pt modelId="{8ABA7AE4-251C-45EA-AF3F-073F26E328A6}" type="pres">
      <dgm:prSet presAssocID="{BE7BDD8D-8488-4EE9-A33E-ADA602FEA896}" presName="parentLeftMargin" presStyleLbl="node1" presStyleIdx="0" presStyleCnt="3"/>
      <dgm:spPr/>
    </dgm:pt>
    <dgm:pt modelId="{FB9B9A09-DE7B-42EC-B9DE-EC481931C524}" type="pres">
      <dgm:prSet presAssocID="{BE7BDD8D-8488-4EE9-A33E-ADA602FEA896}" presName="parentText" presStyleLbl="node1" presStyleIdx="1" presStyleCnt="3">
        <dgm:presLayoutVars>
          <dgm:chMax val="0"/>
          <dgm:bulletEnabled val="1"/>
        </dgm:presLayoutVars>
      </dgm:prSet>
      <dgm:spPr/>
    </dgm:pt>
    <dgm:pt modelId="{91EBD08B-8FA2-4DDF-9580-D50AC9A00CBD}" type="pres">
      <dgm:prSet presAssocID="{BE7BDD8D-8488-4EE9-A33E-ADA602FEA896}" presName="negativeSpace" presStyleCnt="0"/>
      <dgm:spPr/>
    </dgm:pt>
    <dgm:pt modelId="{FB3F1349-3785-4E6E-9708-EBE55C1DC01C}" type="pres">
      <dgm:prSet presAssocID="{BE7BDD8D-8488-4EE9-A33E-ADA602FEA896}" presName="childText" presStyleLbl="conFgAcc1" presStyleIdx="1" presStyleCnt="3">
        <dgm:presLayoutVars>
          <dgm:bulletEnabled val="1"/>
        </dgm:presLayoutVars>
      </dgm:prSet>
      <dgm:spPr/>
    </dgm:pt>
    <dgm:pt modelId="{4B21291A-357E-4091-92C4-AA0FFC77EE04}" type="pres">
      <dgm:prSet presAssocID="{9CAC499A-260A-437C-BCE9-9E97978EFBFD}" presName="spaceBetweenRectangles" presStyleCnt="0"/>
      <dgm:spPr/>
    </dgm:pt>
    <dgm:pt modelId="{E5B95C66-653B-4DF9-87FF-4618A2D6610B}" type="pres">
      <dgm:prSet presAssocID="{5F4059EC-9CC0-484C-82B9-A7FFE4820633}" presName="parentLin" presStyleCnt="0"/>
      <dgm:spPr/>
    </dgm:pt>
    <dgm:pt modelId="{D1AF9E84-1B97-4420-8C04-A735BF749917}" type="pres">
      <dgm:prSet presAssocID="{5F4059EC-9CC0-484C-82B9-A7FFE4820633}" presName="parentLeftMargin" presStyleLbl="node1" presStyleIdx="1" presStyleCnt="3"/>
      <dgm:spPr/>
    </dgm:pt>
    <dgm:pt modelId="{BD4E8ECE-7125-4BA4-A023-9F900BC521BD}" type="pres">
      <dgm:prSet presAssocID="{5F4059EC-9CC0-484C-82B9-A7FFE4820633}" presName="parentText" presStyleLbl="node1" presStyleIdx="2" presStyleCnt="3" custScaleY="120518">
        <dgm:presLayoutVars>
          <dgm:chMax val="0"/>
          <dgm:bulletEnabled val="1"/>
        </dgm:presLayoutVars>
      </dgm:prSet>
      <dgm:spPr/>
    </dgm:pt>
    <dgm:pt modelId="{6D79D087-B161-4961-88C4-E7937EBB1D93}" type="pres">
      <dgm:prSet presAssocID="{5F4059EC-9CC0-484C-82B9-A7FFE4820633}" presName="negativeSpace" presStyleCnt="0"/>
      <dgm:spPr/>
    </dgm:pt>
    <dgm:pt modelId="{19D83D99-684B-4D85-A42D-E1927F006482}" type="pres">
      <dgm:prSet presAssocID="{5F4059EC-9CC0-484C-82B9-A7FFE4820633}" presName="childText" presStyleLbl="conFgAcc1" presStyleIdx="2" presStyleCnt="3">
        <dgm:presLayoutVars>
          <dgm:bulletEnabled val="1"/>
        </dgm:presLayoutVars>
      </dgm:prSet>
      <dgm:spPr/>
    </dgm:pt>
  </dgm:ptLst>
  <dgm:cxnLst>
    <dgm:cxn modelId="{9E8AEE01-6EAB-4C5E-8204-FA6087A283D4}" type="presOf" srcId="{A5A030D8-46EC-4135-BD73-72E1604A61D0}" destId="{9A34868A-CA7D-4780-8D08-B3338F6A7393}" srcOrd="0" destOrd="0" presId="urn:microsoft.com/office/officeart/2005/8/layout/list1"/>
    <dgm:cxn modelId="{C0F47309-3B76-4CAC-B45D-B76790A4D12C}" type="presOf" srcId="{5F4059EC-9CC0-484C-82B9-A7FFE4820633}" destId="{D1AF9E84-1B97-4420-8C04-A735BF749917}" srcOrd="0" destOrd="0" presId="urn:microsoft.com/office/officeart/2005/8/layout/list1"/>
    <dgm:cxn modelId="{149FE31E-C54F-4EF3-B59E-BD72970D3188}" type="presOf" srcId="{CF54C62C-1A08-4116-82CB-C955621B5951}" destId="{67B7BF28-9EB4-4EAF-A69D-58B0FE84BB9E}" srcOrd="0" destOrd="0" presId="urn:microsoft.com/office/officeart/2005/8/layout/list1"/>
    <dgm:cxn modelId="{5AD3FD2D-9BB4-43BB-AFF8-6E57AB78DD97}" type="presOf" srcId="{A5F52E91-A53D-4806-9CB7-828F4C704B70}" destId="{ADB983CD-EF20-471C-964F-B520DCF4D3FE}" srcOrd="1" destOrd="0" presId="urn:microsoft.com/office/officeart/2005/8/layout/list1"/>
    <dgm:cxn modelId="{9DDFA761-A566-4E6E-A031-C9B54BFCE16A}" type="presOf" srcId="{BE7BDD8D-8488-4EE9-A33E-ADA602FEA896}" destId="{FB9B9A09-DE7B-42EC-B9DE-EC481931C524}" srcOrd="1" destOrd="0" presId="urn:microsoft.com/office/officeart/2005/8/layout/list1"/>
    <dgm:cxn modelId="{AEBC4767-C915-4B9F-8869-722BE836A4A2}" type="presOf" srcId="{4AD151BA-1519-4184-B4FA-5A9959FD1218}" destId="{FB3F1349-3785-4E6E-9708-EBE55C1DC01C}" srcOrd="0" destOrd="0" presId="urn:microsoft.com/office/officeart/2005/8/layout/list1"/>
    <dgm:cxn modelId="{7F0E7149-E20D-4D0B-A158-6C7CCF67463E}" type="presOf" srcId="{BE7BDD8D-8488-4EE9-A33E-ADA602FEA896}" destId="{8ABA7AE4-251C-45EA-AF3F-073F26E328A6}" srcOrd="0" destOrd="0" presId="urn:microsoft.com/office/officeart/2005/8/layout/list1"/>
    <dgm:cxn modelId="{25D12A70-1224-41B9-A943-5F90B9F180AA}" type="presOf" srcId="{AF7F49A1-2112-4F0E-A724-41AE60037B81}" destId="{19D83D99-684B-4D85-A42D-E1927F006482}" srcOrd="0" destOrd="0" presId="urn:microsoft.com/office/officeart/2005/8/layout/list1"/>
    <dgm:cxn modelId="{57B11C75-BAAE-476B-A377-A5F8BA8B4B46}" srcId="{A5A030D8-46EC-4135-BD73-72E1604A61D0}" destId="{BE7BDD8D-8488-4EE9-A33E-ADA602FEA896}" srcOrd="1" destOrd="0" parTransId="{F338CCBA-65F7-4B29-B9C2-2B50B0100234}" sibTransId="{9CAC499A-260A-437C-BCE9-9E97978EFBFD}"/>
    <dgm:cxn modelId="{0D56AB76-4777-4D42-9BB4-A6F44F705EFF}" srcId="{A5F52E91-A53D-4806-9CB7-828F4C704B70}" destId="{CF54C62C-1A08-4116-82CB-C955621B5951}" srcOrd="0" destOrd="0" parTransId="{D80B94D1-4837-4EE5-8AB8-C03EEE3514E7}" sibTransId="{E0959C38-8A12-431D-A421-C6C639EF2E57}"/>
    <dgm:cxn modelId="{5EA34E8E-F14F-427D-9DB3-E6F1F84E0DF7}" srcId="{5F4059EC-9CC0-484C-82B9-A7FFE4820633}" destId="{AF7F49A1-2112-4F0E-A724-41AE60037B81}" srcOrd="0" destOrd="0" parTransId="{D46360A5-9858-49B8-9208-89BE8321118F}" sibTransId="{CD41C273-862F-4322-8E23-C455B1D01A6E}"/>
    <dgm:cxn modelId="{43168CC3-CA14-4974-978C-8A0C8D2E777C}" type="presOf" srcId="{A5F52E91-A53D-4806-9CB7-828F4C704B70}" destId="{31E78216-A2EB-4D09-B357-7502AC46EA6F}" srcOrd="0" destOrd="0" presId="urn:microsoft.com/office/officeart/2005/8/layout/list1"/>
    <dgm:cxn modelId="{22BD36C5-FAA6-448C-B8CC-A743A34FC320}" srcId="{BE7BDD8D-8488-4EE9-A33E-ADA602FEA896}" destId="{4AD151BA-1519-4184-B4FA-5A9959FD1218}" srcOrd="0" destOrd="0" parTransId="{143FA7A9-B7F9-4501-B8A1-50F58494413D}" sibTransId="{D0A1A0E6-6433-43E0-8806-89AFE665510D}"/>
    <dgm:cxn modelId="{F7B2C8E9-3FB9-4213-B6E4-8506B8590BA1}" type="presOf" srcId="{5F4059EC-9CC0-484C-82B9-A7FFE4820633}" destId="{BD4E8ECE-7125-4BA4-A023-9F900BC521BD}" srcOrd="1" destOrd="0" presId="urn:microsoft.com/office/officeart/2005/8/layout/list1"/>
    <dgm:cxn modelId="{65002DEC-E95B-475D-9B13-DFBF58C77EEC}" srcId="{A5A030D8-46EC-4135-BD73-72E1604A61D0}" destId="{A5F52E91-A53D-4806-9CB7-828F4C704B70}" srcOrd="0" destOrd="0" parTransId="{B6D8949E-A5ED-4D8D-B46D-731CC3B5C485}" sibTransId="{BB9B01DF-DB24-4F9B-AFC2-3F3A77588F43}"/>
    <dgm:cxn modelId="{95D4FCF3-F7C9-482F-BD8A-5423EB219694}" srcId="{A5A030D8-46EC-4135-BD73-72E1604A61D0}" destId="{5F4059EC-9CC0-484C-82B9-A7FFE4820633}" srcOrd="2" destOrd="0" parTransId="{36ADC24B-7A31-4EE2-9079-DB5D7BD17853}" sibTransId="{92140614-F032-4EED-B1AC-F16E8513C8C8}"/>
    <dgm:cxn modelId="{A85FDC71-5CD8-448B-9A60-B0C1C3D4B7C8}" type="presParOf" srcId="{9A34868A-CA7D-4780-8D08-B3338F6A7393}" destId="{A62D42BA-64A9-4E35-B019-1799D4E15A06}" srcOrd="0" destOrd="0" presId="urn:microsoft.com/office/officeart/2005/8/layout/list1"/>
    <dgm:cxn modelId="{2C95D462-FA61-416E-A40B-D71E25E4EF2D}" type="presParOf" srcId="{A62D42BA-64A9-4E35-B019-1799D4E15A06}" destId="{31E78216-A2EB-4D09-B357-7502AC46EA6F}" srcOrd="0" destOrd="0" presId="urn:microsoft.com/office/officeart/2005/8/layout/list1"/>
    <dgm:cxn modelId="{38130C29-D9E4-4738-9678-C800EBC621B4}" type="presParOf" srcId="{A62D42BA-64A9-4E35-B019-1799D4E15A06}" destId="{ADB983CD-EF20-471C-964F-B520DCF4D3FE}" srcOrd="1" destOrd="0" presId="urn:microsoft.com/office/officeart/2005/8/layout/list1"/>
    <dgm:cxn modelId="{AF13A4C0-953A-4B73-AF7E-E62E8E835173}" type="presParOf" srcId="{9A34868A-CA7D-4780-8D08-B3338F6A7393}" destId="{434245A9-C244-42E9-B36E-0C735648EEE4}" srcOrd="1" destOrd="0" presId="urn:microsoft.com/office/officeart/2005/8/layout/list1"/>
    <dgm:cxn modelId="{18C0EA21-2494-428D-9539-ADBE81600DCA}" type="presParOf" srcId="{9A34868A-CA7D-4780-8D08-B3338F6A7393}" destId="{67B7BF28-9EB4-4EAF-A69D-58B0FE84BB9E}" srcOrd="2" destOrd="0" presId="urn:microsoft.com/office/officeart/2005/8/layout/list1"/>
    <dgm:cxn modelId="{990DA2FB-B026-40A6-9F21-1464DDF076BF}" type="presParOf" srcId="{9A34868A-CA7D-4780-8D08-B3338F6A7393}" destId="{3A0A4FC6-EFB0-40F5-A572-70BE64E68F5F}" srcOrd="3" destOrd="0" presId="urn:microsoft.com/office/officeart/2005/8/layout/list1"/>
    <dgm:cxn modelId="{37AFE68D-28F7-48B7-AEE4-ADB681C1F5FC}" type="presParOf" srcId="{9A34868A-CA7D-4780-8D08-B3338F6A7393}" destId="{5ACB67E7-E808-4D67-BD1D-52ADE51B3049}" srcOrd="4" destOrd="0" presId="urn:microsoft.com/office/officeart/2005/8/layout/list1"/>
    <dgm:cxn modelId="{61F50C99-199D-4ED7-B63E-3CDD6B047165}" type="presParOf" srcId="{5ACB67E7-E808-4D67-BD1D-52ADE51B3049}" destId="{8ABA7AE4-251C-45EA-AF3F-073F26E328A6}" srcOrd="0" destOrd="0" presId="urn:microsoft.com/office/officeart/2005/8/layout/list1"/>
    <dgm:cxn modelId="{44341D46-CE01-4118-AE98-83B7B578C1E0}" type="presParOf" srcId="{5ACB67E7-E808-4D67-BD1D-52ADE51B3049}" destId="{FB9B9A09-DE7B-42EC-B9DE-EC481931C524}" srcOrd="1" destOrd="0" presId="urn:microsoft.com/office/officeart/2005/8/layout/list1"/>
    <dgm:cxn modelId="{2E4FC1E1-2F65-47DF-84A0-F9AA5AAACB2E}" type="presParOf" srcId="{9A34868A-CA7D-4780-8D08-B3338F6A7393}" destId="{91EBD08B-8FA2-4DDF-9580-D50AC9A00CBD}" srcOrd="5" destOrd="0" presId="urn:microsoft.com/office/officeart/2005/8/layout/list1"/>
    <dgm:cxn modelId="{D277A6E4-DC4E-4BEF-84F9-6E83A67CB77F}" type="presParOf" srcId="{9A34868A-CA7D-4780-8D08-B3338F6A7393}" destId="{FB3F1349-3785-4E6E-9708-EBE55C1DC01C}" srcOrd="6" destOrd="0" presId="urn:microsoft.com/office/officeart/2005/8/layout/list1"/>
    <dgm:cxn modelId="{C9E55388-BF23-4B98-AE5D-DCE213E2EA99}" type="presParOf" srcId="{9A34868A-CA7D-4780-8D08-B3338F6A7393}" destId="{4B21291A-357E-4091-92C4-AA0FFC77EE04}" srcOrd="7" destOrd="0" presId="urn:microsoft.com/office/officeart/2005/8/layout/list1"/>
    <dgm:cxn modelId="{73EC8C54-2A87-426B-81C8-8CC02B5149F9}" type="presParOf" srcId="{9A34868A-CA7D-4780-8D08-B3338F6A7393}" destId="{E5B95C66-653B-4DF9-87FF-4618A2D6610B}" srcOrd="8" destOrd="0" presId="urn:microsoft.com/office/officeart/2005/8/layout/list1"/>
    <dgm:cxn modelId="{B7EC7035-AA53-4238-B687-0469CBE83905}" type="presParOf" srcId="{E5B95C66-653B-4DF9-87FF-4618A2D6610B}" destId="{D1AF9E84-1B97-4420-8C04-A735BF749917}" srcOrd="0" destOrd="0" presId="urn:microsoft.com/office/officeart/2005/8/layout/list1"/>
    <dgm:cxn modelId="{129DE9C8-9E3D-4BFD-9AA6-E46A4898A600}" type="presParOf" srcId="{E5B95C66-653B-4DF9-87FF-4618A2D6610B}" destId="{BD4E8ECE-7125-4BA4-A023-9F900BC521BD}" srcOrd="1" destOrd="0" presId="urn:microsoft.com/office/officeart/2005/8/layout/list1"/>
    <dgm:cxn modelId="{5B98C601-A328-424C-8E4F-6C60C0266018}" type="presParOf" srcId="{9A34868A-CA7D-4780-8D08-B3338F6A7393}" destId="{6D79D087-B161-4961-88C4-E7937EBB1D93}" srcOrd="9" destOrd="0" presId="urn:microsoft.com/office/officeart/2005/8/layout/list1"/>
    <dgm:cxn modelId="{99758660-159D-461A-B23E-622EC665CB7B}" type="presParOf" srcId="{9A34868A-CA7D-4780-8D08-B3338F6A7393}" destId="{19D83D99-684B-4D85-A42D-E1927F00648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7DE31-E7A5-4FC3-832F-E1E8EACA791B}">
      <dsp:nvSpPr>
        <dsp:cNvPr id="0" name=""/>
        <dsp:cNvSpPr/>
      </dsp:nvSpPr>
      <dsp:spPr>
        <a:xfrm>
          <a:off x="0" y="1447"/>
          <a:ext cx="108807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F8E2CF-B519-49FC-A634-C92CE25A8798}">
      <dsp:nvSpPr>
        <dsp:cNvPr id="0" name=""/>
        <dsp:cNvSpPr/>
      </dsp:nvSpPr>
      <dsp:spPr>
        <a:xfrm>
          <a:off x="0" y="1447"/>
          <a:ext cx="10880725" cy="136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nb-NO" sz="2100" kern="1200" baseline="0" dirty="0"/>
            <a:t>The External sharing capability in SharePoint Online provides the ability for users to share and collaborate on documents and content stored in SharePoint Online with vendors, partners, and customers, who are not within your organization (tenant).</a:t>
          </a:r>
          <a:endParaRPr lang="en-US" sz="2100" kern="1200" dirty="0"/>
        </a:p>
      </dsp:txBody>
      <dsp:txXfrm>
        <a:off x="0" y="1447"/>
        <a:ext cx="10880725" cy="1366416"/>
      </dsp:txXfrm>
    </dsp:sp>
    <dsp:sp modelId="{D9948764-909B-4FBC-BF91-8690D80BF16A}">
      <dsp:nvSpPr>
        <dsp:cNvPr id="0" name=""/>
        <dsp:cNvSpPr/>
      </dsp:nvSpPr>
      <dsp:spPr>
        <a:xfrm>
          <a:off x="0" y="1367863"/>
          <a:ext cx="108807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CC5565-D534-47BB-A746-8FBCD2C06EF6}">
      <dsp:nvSpPr>
        <dsp:cNvPr id="0" name=""/>
        <dsp:cNvSpPr/>
      </dsp:nvSpPr>
      <dsp:spPr>
        <a:xfrm>
          <a:off x="0" y="1367863"/>
          <a:ext cx="10880725" cy="116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nb-NO" sz="2100" kern="1200" baseline="0" dirty="0"/>
            <a:t>The External sharing feature in SharePoint Online is the recommended alternative to sharing documents externally via email because it provides more control and governance to the items being shared. </a:t>
          </a:r>
          <a:endParaRPr lang="en-US" sz="2100" kern="1200" dirty="0"/>
        </a:p>
      </dsp:txBody>
      <dsp:txXfrm>
        <a:off x="0" y="1367863"/>
        <a:ext cx="10880725" cy="1168704"/>
      </dsp:txXfrm>
    </dsp:sp>
    <dsp:sp modelId="{E6B21CDA-A3D3-4A65-8C58-6915346D7E18}">
      <dsp:nvSpPr>
        <dsp:cNvPr id="0" name=""/>
        <dsp:cNvSpPr/>
      </dsp:nvSpPr>
      <dsp:spPr>
        <a:xfrm>
          <a:off x="0" y="2536568"/>
          <a:ext cx="108807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82B47-CD1B-4F61-9D5D-69D59F334EAC}">
      <dsp:nvSpPr>
        <dsp:cNvPr id="0" name=""/>
        <dsp:cNvSpPr/>
      </dsp:nvSpPr>
      <dsp:spPr>
        <a:xfrm>
          <a:off x="0" y="2538016"/>
          <a:ext cx="10880725" cy="2402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dirty="0"/>
            <a:t>SharePoint Online has both global (tenant-wide) and site collection settings for external sharing.</a:t>
          </a:r>
        </a:p>
        <a:p>
          <a:pPr marL="0" lvl="0" indent="0" algn="l" defTabSz="933450">
            <a:lnSpc>
              <a:spcPct val="90000"/>
            </a:lnSpc>
            <a:spcBef>
              <a:spcPct val="0"/>
            </a:spcBef>
            <a:spcAft>
              <a:spcPct val="35000"/>
            </a:spcAft>
            <a:buNone/>
          </a:pPr>
          <a:br>
            <a:rPr lang="en-US" sz="2100" b="0" i="0" kern="1200" dirty="0"/>
          </a:br>
          <a:r>
            <a:rPr lang="en-US" sz="2100" b="0" i="0" kern="1200" dirty="0"/>
            <a:t>External sharing is turned on by default for your entire SharePoint environment and the sites in it. You may want to turn it off globally before people start using sites or until you know exactly how you want to use the feature.</a:t>
          </a:r>
          <a:endParaRPr lang="en-US" sz="2100" kern="1200" dirty="0"/>
        </a:p>
      </dsp:txBody>
      <dsp:txXfrm>
        <a:off x="0" y="2538016"/>
        <a:ext cx="10880725" cy="2402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3FAD0-A391-4E9B-B254-02789A5E297F}">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dirty="0"/>
            <a:t>This type of external user signs in using their own Microsoft account, or a work or school account from another Microsoft 365 tenant</a:t>
          </a:r>
          <a:endParaRPr lang="en-US" sz="1600" kern="1200" dirty="0"/>
        </a:p>
      </dsp:txBody>
      <dsp:txXfrm>
        <a:off x="0" y="199677"/>
        <a:ext cx="3400226" cy="2040135"/>
      </dsp:txXfrm>
    </dsp:sp>
    <dsp:sp modelId="{18B1212E-87EE-4D91-9F2A-4CE53CCCC195}">
      <dsp:nvSpPr>
        <dsp:cNvPr id="0" name=""/>
        <dsp:cNvSpPr/>
      </dsp:nvSpPr>
      <dsp:spPr>
        <a:xfrm>
          <a:off x="3740249"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dirty="0"/>
            <a:t>Can share sites, files, and folders</a:t>
          </a:r>
          <a:endParaRPr lang="en-US" sz="1600" kern="1200" dirty="0"/>
        </a:p>
      </dsp:txBody>
      <dsp:txXfrm>
        <a:off x="3740249" y="199677"/>
        <a:ext cx="3400226" cy="2040135"/>
      </dsp:txXfrm>
    </dsp:sp>
    <dsp:sp modelId="{4CE3AAAB-A24C-4E69-A5A3-AA9239A19771}">
      <dsp:nvSpPr>
        <dsp:cNvPr id="0" name=""/>
        <dsp:cNvSpPr/>
      </dsp:nvSpPr>
      <dsp:spPr>
        <a:xfrm>
          <a:off x="7480498"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They can perform tasks on a site consistent with the permission level that they are assigned</a:t>
          </a:r>
          <a:endParaRPr lang="en-US" sz="1600" kern="1200"/>
        </a:p>
      </dsp:txBody>
      <dsp:txXfrm>
        <a:off x="7480498" y="199677"/>
        <a:ext cx="3400226" cy="2040135"/>
      </dsp:txXfrm>
    </dsp:sp>
    <dsp:sp modelId="{9390DA26-9FF6-4191-951A-68DEE770E7D6}">
      <dsp:nvSpPr>
        <dsp:cNvPr id="0" name=""/>
        <dsp:cNvSpPr/>
      </dsp:nvSpPr>
      <dsp:spPr>
        <a:xfrm>
          <a:off x="0" y="2579836"/>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They can use Office Online for viewing and editing documents</a:t>
          </a:r>
          <a:endParaRPr lang="en-US" sz="1600" kern="1200"/>
        </a:p>
      </dsp:txBody>
      <dsp:txXfrm>
        <a:off x="0" y="2579836"/>
        <a:ext cx="3400226" cy="2040135"/>
      </dsp:txXfrm>
    </dsp:sp>
    <dsp:sp modelId="{CE7ED336-A912-4BE2-B8CC-2C9372D73B46}">
      <dsp:nvSpPr>
        <dsp:cNvPr id="0" name=""/>
        <dsp:cNvSpPr/>
      </dsp:nvSpPr>
      <dsp:spPr>
        <a:xfrm>
          <a:off x="3740249" y="2579836"/>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dirty="0"/>
            <a:t>They will be able to see any types of content on sites, depending on the permissions given to them. </a:t>
          </a:r>
          <a:endParaRPr lang="en-US" sz="1600" kern="1200" dirty="0"/>
        </a:p>
      </dsp:txBody>
      <dsp:txXfrm>
        <a:off x="3740249" y="2579836"/>
        <a:ext cx="3400226" cy="2040135"/>
      </dsp:txXfrm>
    </dsp:sp>
    <dsp:sp modelId="{AFD0CE42-6BA6-440D-B141-3FDC5BB816DE}">
      <dsp:nvSpPr>
        <dsp:cNvPr id="0" name=""/>
        <dsp:cNvSpPr/>
      </dsp:nvSpPr>
      <dsp:spPr>
        <a:xfrm>
          <a:off x="7480498" y="2579836"/>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dirty="0"/>
            <a:t>Accounts get added as guests in Azure AD of target tenant with #EXT# in their username.</a:t>
          </a:r>
          <a:endParaRPr lang="en-US" sz="1600" kern="1200" dirty="0"/>
        </a:p>
      </dsp:txBody>
      <dsp:txXfrm>
        <a:off x="7480498" y="2579836"/>
        <a:ext cx="3400226" cy="2040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710C2-810F-454A-A863-59196678C021}">
      <dsp:nvSpPr>
        <dsp:cNvPr id="0" name=""/>
        <dsp:cNvSpPr/>
      </dsp:nvSpPr>
      <dsp:spPr>
        <a:xfrm>
          <a:off x="0" y="221456"/>
          <a:ext cx="3457574" cy="207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The email one-time passcode (OTP) feature is a way to authenticate external users when they can't be authenticated through other means, such as Azure AD, Microsoft account (MSA), or social identity providers.</a:t>
          </a:r>
          <a:endParaRPr lang="en-US" sz="1400" kern="1200" dirty="0"/>
        </a:p>
      </dsp:txBody>
      <dsp:txXfrm>
        <a:off x="0" y="221456"/>
        <a:ext cx="3457574" cy="2074545"/>
      </dsp:txXfrm>
    </dsp:sp>
    <dsp:sp modelId="{AD7CCA5F-F01B-4149-9B6D-9EC21FDC6C7D}">
      <dsp:nvSpPr>
        <dsp:cNvPr id="0" name=""/>
        <dsp:cNvSpPr/>
      </dsp:nvSpPr>
      <dsp:spPr>
        <a:xfrm>
          <a:off x="3803332" y="221456"/>
          <a:ext cx="3457574" cy="207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When this type of external user tries to redeem an invitation or sign into a shared resources, they can request a temporary OTP, which is sent to their email address. Then they enter this passcode to continue signing in</a:t>
          </a:r>
          <a:endParaRPr lang="en-US" sz="1400" kern="1200" dirty="0"/>
        </a:p>
      </dsp:txBody>
      <dsp:txXfrm>
        <a:off x="3803332" y="221456"/>
        <a:ext cx="3457574" cy="2074545"/>
      </dsp:txXfrm>
    </dsp:sp>
    <dsp:sp modelId="{8BEEFE68-D4F4-43AF-A747-6B84B1210E81}">
      <dsp:nvSpPr>
        <dsp:cNvPr id="0" name=""/>
        <dsp:cNvSpPr/>
      </dsp:nvSpPr>
      <dsp:spPr>
        <a:xfrm>
          <a:off x="7606664" y="221456"/>
          <a:ext cx="3457574" cy="207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You can share </a:t>
          </a:r>
          <a:r>
            <a:rPr lang="en-US" sz="1400" b="1" kern="1200" baseline="0"/>
            <a:t>files</a:t>
          </a:r>
          <a:r>
            <a:rPr lang="en-US" sz="1400" kern="1200" baseline="0"/>
            <a:t> and </a:t>
          </a:r>
          <a:r>
            <a:rPr lang="en-US" sz="1400" b="1" kern="1200" baseline="0"/>
            <a:t>folders</a:t>
          </a:r>
          <a:r>
            <a:rPr lang="en-US" sz="1400" kern="1200" baseline="0"/>
            <a:t> with specific people that have email address. </a:t>
          </a:r>
          <a:endParaRPr lang="en-US" sz="1400" kern="1200"/>
        </a:p>
      </dsp:txBody>
      <dsp:txXfrm>
        <a:off x="7606664" y="221456"/>
        <a:ext cx="3457574" cy="2074545"/>
      </dsp:txXfrm>
    </dsp:sp>
    <dsp:sp modelId="{652D3E0B-2CA3-474A-A11D-CF926220F4B3}">
      <dsp:nvSpPr>
        <dsp:cNvPr id="0" name=""/>
        <dsp:cNvSpPr/>
      </dsp:nvSpPr>
      <dsp:spPr>
        <a:xfrm>
          <a:off x="1901666" y="2641758"/>
          <a:ext cx="3457574" cy="207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dirty="0"/>
            <a:t>You cannot share </a:t>
          </a:r>
          <a:r>
            <a:rPr lang="en-US" sz="1400" b="1" kern="1200" baseline="0" dirty="0"/>
            <a:t>sites</a:t>
          </a:r>
          <a:r>
            <a:rPr lang="en-US" sz="1400" kern="1200" baseline="0" dirty="0"/>
            <a:t> with users unless they have a Microsoft account or a work or school account in another Microsoft 365 tenant</a:t>
          </a:r>
          <a:endParaRPr lang="en-US" sz="1400" kern="1200" dirty="0"/>
        </a:p>
      </dsp:txBody>
      <dsp:txXfrm>
        <a:off x="1901666" y="2641758"/>
        <a:ext cx="3457574" cy="2074545"/>
      </dsp:txXfrm>
    </dsp:sp>
    <dsp:sp modelId="{BA08A7F1-D808-4ACC-BBB9-0A99FF9A05B3}">
      <dsp:nvSpPr>
        <dsp:cNvPr id="0" name=""/>
        <dsp:cNvSpPr/>
      </dsp:nvSpPr>
      <dsp:spPr>
        <a:xfrm>
          <a:off x="5704998" y="2641758"/>
          <a:ext cx="3457574" cy="207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0" kern="1200" dirty="0"/>
            <a:t>Starting October 2021</a:t>
          </a:r>
          <a:r>
            <a:rPr lang="en-US" sz="1400" b="0" i="0" kern="1200" dirty="0"/>
            <a:t>, the email one-time passcode feature will be turned on for all existing tenants and enabled by default for new tenants. If you don't want to allow this feature to turn on automatically, you can disable it. See </a:t>
          </a:r>
          <a:r>
            <a:rPr lang="en-US" sz="1400" b="0" i="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Disable email one-time passcode</a:t>
          </a:r>
          <a:r>
            <a:rPr lang="en-US" sz="1400" b="0" i="0" kern="1200" dirty="0">
              <a:solidFill>
                <a:schemeClr val="bg1"/>
              </a:solidFill>
            </a:rPr>
            <a:t> </a:t>
          </a:r>
          <a:endParaRPr lang="en-US" sz="1400" b="0" kern="1200" dirty="0">
            <a:solidFill>
              <a:schemeClr val="bg1"/>
            </a:solidFill>
          </a:endParaRPr>
        </a:p>
      </dsp:txBody>
      <dsp:txXfrm>
        <a:off x="5704998" y="2641758"/>
        <a:ext cx="3457574" cy="20745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14AFC-ED18-4853-B94F-E65EC6B5EDF1}">
      <dsp:nvSpPr>
        <dsp:cNvPr id="0" name=""/>
        <dsp:cNvSpPr/>
      </dsp:nvSpPr>
      <dsp:spPr>
        <a:xfrm>
          <a:off x="0" y="200418"/>
          <a:ext cx="11064239" cy="5835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8708" tIns="270764" rIns="85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Users will not be able to share sites or content with external users, even if those users are already in your directory. </a:t>
          </a:r>
        </a:p>
      </dsp:txBody>
      <dsp:txXfrm>
        <a:off x="0" y="200418"/>
        <a:ext cx="11064239" cy="583537"/>
      </dsp:txXfrm>
    </dsp:sp>
    <dsp:sp modelId="{1880E26B-8599-466A-9C48-15413204819A}">
      <dsp:nvSpPr>
        <dsp:cNvPr id="0" name=""/>
        <dsp:cNvSpPr/>
      </dsp:nvSpPr>
      <dsp:spPr>
        <a:xfrm>
          <a:off x="553212" y="8538"/>
          <a:ext cx="774496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741" tIns="0" rIns="292741" bIns="0" numCol="1" spcCol="1270" anchor="ctr" anchorCtr="0">
          <a:noAutofit/>
        </a:bodyPr>
        <a:lstStyle/>
        <a:p>
          <a:pPr marL="0" lvl="0" indent="0" algn="l" defTabSz="622300">
            <a:lnSpc>
              <a:spcPct val="90000"/>
            </a:lnSpc>
            <a:spcBef>
              <a:spcPct val="0"/>
            </a:spcBef>
            <a:spcAft>
              <a:spcPct val="35000"/>
            </a:spcAft>
            <a:buNone/>
          </a:pPr>
          <a:r>
            <a:rPr lang="en-US" sz="1400" kern="1200"/>
            <a:t>Don't allow sharing outside your organization</a:t>
          </a:r>
          <a:endParaRPr lang="en-US" sz="1400" kern="1200" dirty="0"/>
        </a:p>
      </dsp:txBody>
      <dsp:txXfrm>
        <a:off x="571946" y="27272"/>
        <a:ext cx="7707500" cy="346292"/>
      </dsp:txXfrm>
    </dsp:sp>
    <dsp:sp modelId="{D26E41F9-32AE-44D8-BA15-3A2D12E8245E}">
      <dsp:nvSpPr>
        <dsp:cNvPr id="0" name=""/>
        <dsp:cNvSpPr/>
      </dsp:nvSpPr>
      <dsp:spPr>
        <a:xfrm>
          <a:off x="0" y="1046035"/>
          <a:ext cx="11064239"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8708" tIns="270764" rIns="85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 your Azure AD because they previously accepted sharing invitations or because they were manually imported, such as through Azure B2B collaboration</a:t>
          </a:r>
        </a:p>
        <a:p>
          <a:pPr marL="114300" lvl="1" indent="-114300" algn="l" defTabSz="622300">
            <a:lnSpc>
              <a:spcPct val="90000"/>
            </a:lnSpc>
            <a:spcBef>
              <a:spcPct val="0"/>
            </a:spcBef>
            <a:spcAft>
              <a:spcPct val="15000"/>
            </a:spcAft>
            <a:buChar char="•"/>
          </a:pPr>
          <a:r>
            <a:rPr lang="en-US" sz="1400" kern="1200"/>
            <a:t>You can tell an external user because they have #EXT# in their username.</a:t>
          </a:r>
        </a:p>
      </dsp:txBody>
      <dsp:txXfrm>
        <a:off x="0" y="1046035"/>
        <a:ext cx="11064239" cy="1064700"/>
      </dsp:txXfrm>
    </dsp:sp>
    <dsp:sp modelId="{9C7F74A9-C8D4-4460-9661-8991D702672B}">
      <dsp:nvSpPr>
        <dsp:cNvPr id="0" name=""/>
        <dsp:cNvSpPr/>
      </dsp:nvSpPr>
      <dsp:spPr>
        <a:xfrm>
          <a:off x="553212" y="854155"/>
          <a:ext cx="774496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741" tIns="0" rIns="292741" bIns="0" numCol="1" spcCol="1270" anchor="ctr" anchorCtr="0">
          <a:noAutofit/>
        </a:bodyPr>
        <a:lstStyle/>
        <a:p>
          <a:pPr marL="0" lvl="0" indent="0" algn="l" defTabSz="622300">
            <a:lnSpc>
              <a:spcPct val="90000"/>
            </a:lnSpc>
            <a:spcBef>
              <a:spcPct val="0"/>
            </a:spcBef>
            <a:spcAft>
              <a:spcPct val="35000"/>
            </a:spcAft>
            <a:buNone/>
          </a:pPr>
          <a:r>
            <a:rPr lang="en-US" sz="1400" kern="1200" dirty="0"/>
            <a:t>Allow sharing only with the external users that already exist in your organization's directory</a:t>
          </a:r>
        </a:p>
      </dsp:txBody>
      <dsp:txXfrm>
        <a:off x="571946" y="872889"/>
        <a:ext cx="7707500" cy="346292"/>
      </dsp:txXfrm>
    </dsp:sp>
    <dsp:sp modelId="{9B7CE36C-6DD7-4A73-880B-006F07BE3A6A}">
      <dsp:nvSpPr>
        <dsp:cNvPr id="0" name=""/>
        <dsp:cNvSpPr/>
      </dsp:nvSpPr>
      <dsp:spPr>
        <a:xfrm>
          <a:off x="0" y="2372815"/>
          <a:ext cx="11064239"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8708" tIns="270764" rIns="85870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Require external users who have received invitations to view sites or content to sign-in with a Microsoft account before they can access the content. </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Site owners and members can share sites with external users. </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Site owners and members on a site can share documents with external users. </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All external users will be required to sign in before they can view content. </a:t>
          </a:r>
        </a:p>
      </dsp:txBody>
      <dsp:txXfrm>
        <a:off x="0" y="2372815"/>
        <a:ext cx="11064239" cy="1556100"/>
      </dsp:txXfrm>
    </dsp:sp>
    <dsp:sp modelId="{24DBD87E-4015-4FC6-933C-C9C7D4CB493D}">
      <dsp:nvSpPr>
        <dsp:cNvPr id="0" name=""/>
        <dsp:cNvSpPr/>
      </dsp:nvSpPr>
      <dsp:spPr>
        <a:xfrm>
          <a:off x="553212" y="2180935"/>
          <a:ext cx="774496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741" tIns="0" rIns="292741" bIns="0" numCol="1" spcCol="1270" anchor="ctr" anchorCtr="0">
          <a:noAutofit/>
        </a:bodyPr>
        <a:lstStyle/>
        <a:p>
          <a:pPr marL="0" lvl="0" indent="0" algn="l" defTabSz="622300">
            <a:lnSpc>
              <a:spcPct val="90000"/>
            </a:lnSpc>
            <a:spcBef>
              <a:spcPct val="0"/>
            </a:spcBef>
            <a:spcAft>
              <a:spcPct val="35000"/>
            </a:spcAft>
            <a:buNone/>
          </a:pPr>
          <a:r>
            <a:rPr lang="en-US" sz="1400" kern="1200" dirty="0"/>
            <a:t>Allow users to invite and share with authenticated external users</a:t>
          </a:r>
        </a:p>
      </dsp:txBody>
      <dsp:txXfrm>
        <a:off x="571946" y="2199669"/>
        <a:ext cx="7707500" cy="346292"/>
      </dsp:txXfrm>
    </dsp:sp>
    <dsp:sp modelId="{1DADA358-3A66-4373-AF59-3C41643C4D90}">
      <dsp:nvSpPr>
        <dsp:cNvPr id="0" name=""/>
        <dsp:cNvSpPr/>
      </dsp:nvSpPr>
      <dsp:spPr>
        <a:xfrm>
          <a:off x="0" y="4190995"/>
          <a:ext cx="11064239" cy="1515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8708" tIns="270764" rIns="85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Allow site users to share sites with people who sign in as authenticated users, but you also want to allow site users to share documents using anonymous guest links, which do not require invited recipients to sign in. </a:t>
          </a:r>
        </a:p>
        <a:p>
          <a:pPr marL="114300" lvl="1" indent="-114300" algn="l" defTabSz="622300">
            <a:lnSpc>
              <a:spcPct val="90000"/>
            </a:lnSpc>
            <a:spcBef>
              <a:spcPct val="0"/>
            </a:spcBef>
            <a:spcAft>
              <a:spcPct val="15000"/>
            </a:spcAft>
            <a:buChar char="•"/>
          </a:pPr>
          <a:r>
            <a:rPr lang="en-US" sz="1400" kern="1200" dirty="0"/>
            <a:t>Optionally, you can set anonymous access links to expire in a specific number of days, and select how recipients can use the links </a:t>
          </a:r>
        </a:p>
        <a:p>
          <a:pPr marL="114300" lvl="1" indent="-114300" algn="l" defTabSz="622300">
            <a:lnSpc>
              <a:spcPct val="90000"/>
            </a:lnSpc>
            <a:spcBef>
              <a:spcPct val="0"/>
            </a:spcBef>
            <a:spcAft>
              <a:spcPct val="15000"/>
            </a:spcAft>
            <a:buChar char="•"/>
          </a:pPr>
          <a:r>
            <a:rPr lang="en-US" sz="1400" kern="1200" dirty="0"/>
            <a:t>This is recommended over sharing documents via email attachments that cannot be controlled </a:t>
          </a:r>
        </a:p>
      </dsp:txBody>
      <dsp:txXfrm>
        <a:off x="0" y="4190995"/>
        <a:ext cx="11064239" cy="1515150"/>
      </dsp:txXfrm>
    </dsp:sp>
    <dsp:sp modelId="{992607E5-CDBF-4C49-861C-80EE24A71F32}">
      <dsp:nvSpPr>
        <dsp:cNvPr id="0" name=""/>
        <dsp:cNvSpPr/>
      </dsp:nvSpPr>
      <dsp:spPr>
        <a:xfrm>
          <a:off x="553212" y="3999115"/>
          <a:ext cx="774496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741" tIns="0" rIns="292741" bIns="0" numCol="1" spcCol="1270" anchor="ctr" anchorCtr="0">
          <a:noAutofit/>
        </a:bodyPr>
        <a:lstStyle/>
        <a:p>
          <a:pPr marL="0" lvl="0" indent="0" algn="l" defTabSz="622300">
            <a:lnSpc>
              <a:spcPct val="90000"/>
            </a:lnSpc>
            <a:spcBef>
              <a:spcPct val="0"/>
            </a:spcBef>
            <a:spcAft>
              <a:spcPct val="35000"/>
            </a:spcAft>
            <a:buNone/>
          </a:pPr>
          <a:r>
            <a:rPr lang="en-US" sz="1400" kern="1200" dirty="0"/>
            <a:t>Allow sharing to authenticated external users and using anonymous access</a:t>
          </a:r>
        </a:p>
      </dsp:txBody>
      <dsp:txXfrm>
        <a:off x="571946" y="4017849"/>
        <a:ext cx="7707500"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3FAD0-A391-4E9B-B254-02789A5E297F}">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Azure Active Directory (Azure AD) business-to-business (B2B) collaboration is a feature included in the Azure AD </a:t>
          </a:r>
          <a:r>
            <a:rPr lang="en-US" sz="1600" b="1" i="0" kern="1200" dirty="0"/>
            <a:t>External Identities</a:t>
          </a:r>
          <a:r>
            <a:rPr lang="en-US" sz="1600" b="0" i="0" kern="1200" dirty="0"/>
            <a:t> feature set that lets you add and invite guest users to collaborate with your organization.</a:t>
          </a:r>
          <a:endParaRPr lang="en-US" sz="1600" kern="1200" dirty="0"/>
        </a:p>
      </dsp:txBody>
      <dsp:txXfrm>
        <a:off x="0" y="199677"/>
        <a:ext cx="3400226" cy="2040135"/>
      </dsp:txXfrm>
    </dsp:sp>
    <dsp:sp modelId="{18B1212E-87EE-4D91-9F2A-4CE53CCCC195}">
      <dsp:nvSpPr>
        <dsp:cNvPr id="0" name=""/>
        <dsp:cNvSpPr/>
      </dsp:nvSpPr>
      <dsp:spPr>
        <a:xfrm>
          <a:off x="3740249"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Securely share your company's applications and services with guest users from any other organization, while maintaining control over your own corporate data.</a:t>
          </a:r>
          <a:endParaRPr lang="en-US" sz="1600" kern="1200" dirty="0"/>
        </a:p>
      </dsp:txBody>
      <dsp:txXfrm>
        <a:off x="3740249" y="199677"/>
        <a:ext cx="3400226" cy="2040135"/>
      </dsp:txXfrm>
    </dsp:sp>
    <dsp:sp modelId="{4CE3AAAB-A24C-4E69-A5A3-AA9239A19771}">
      <dsp:nvSpPr>
        <dsp:cNvPr id="0" name=""/>
        <dsp:cNvSpPr/>
      </dsp:nvSpPr>
      <dsp:spPr>
        <a:xfrm>
          <a:off x="7331432" y="209613"/>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There’s no external administrative overhead for your organization. Guest users sign into your apps and services with their own work, school, or social identities.</a:t>
          </a:r>
          <a:endParaRPr lang="en-US" sz="1600" kern="1200" dirty="0"/>
        </a:p>
      </dsp:txBody>
      <dsp:txXfrm>
        <a:off x="7331432" y="209613"/>
        <a:ext cx="3400226" cy="2040135"/>
      </dsp:txXfrm>
    </dsp:sp>
    <dsp:sp modelId="{9390DA26-9FF6-4191-951A-68DEE770E7D6}">
      <dsp:nvSpPr>
        <dsp:cNvPr id="0" name=""/>
        <dsp:cNvSpPr/>
      </dsp:nvSpPr>
      <dsp:spPr>
        <a:xfrm>
          <a:off x="0" y="2571308"/>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Provides ability to add guest accounts directly to Azure AD</a:t>
          </a:r>
        </a:p>
        <a:p>
          <a:pPr marL="0" lvl="0" indent="0" algn="ctr" defTabSz="711200">
            <a:lnSpc>
              <a:spcPct val="90000"/>
            </a:lnSpc>
            <a:spcBef>
              <a:spcPct val="0"/>
            </a:spcBef>
            <a:spcAft>
              <a:spcPct val="35000"/>
            </a:spcAft>
            <a:buFont typeface="Arial" panose="020B0604020202020204" pitchFamily="34" charset="0"/>
            <a:buNone/>
          </a:pPr>
          <a:r>
            <a:rPr lang="en-US" sz="1600" b="0" i="0" kern="1200" dirty="0"/>
            <a:t>You don't need to manage external accounts or passwords.</a:t>
          </a:r>
        </a:p>
        <a:p>
          <a:pPr marL="0" lvl="0" indent="0" algn="ctr" defTabSz="711200">
            <a:lnSpc>
              <a:spcPct val="90000"/>
            </a:lnSpc>
            <a:spcBef>
              <a:spcPct val="0"/>
            </a:spcBef>
            <a:spcAft>
              <a:spcPct val="35000"/>
            </a:spcAft>
            <a:buFont typeface="Arial" panose="020B0604020202020204" pitchFamily="34" charset="0"/>
            <a:buNone/>
          </a:pPr>
          <a:r>
            <a:rPr lang="en-US" sz="1600" b="0" i="0" kern="1200" dirty="0"/>
            <a:t>You don't need to sync accounts or manage account lifecycles.</a:t>
          </a:r>
          <a:endParaRPr lang="en-US" sz="1600" kern="1200" dirty="0"/>
        </a:p>
      </dsp:txBody>
      <dsp:txXfrm>
        <a:off x="0" y="2571308"/>
        <a:ext cx="3400226" cy="2040135"/>
      </dsp:txXfrm>
    </dsp:sp>
    <dsp:sp modelId="{AFD0CE42-6BA6-440D-B141-3FDC5BB816DE}">
      <dsp:nvSpPr>
        <dsp:cNvPr id="0" name=""/>
        <dsp:cNvSpPr/>
      </dsp:nvSpPr>
      <dsp:spPr>
        <a:xfrm>
          <a:off x="7237076" y="2589078"/>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Azure AD External Identities (B2B) feature does require Azure AD P1 or P2 licensing</a:t>
          </a:r>
        </a:p>
        <a:p>
          <a:pPr marL="0" lvl="0" indent="0" algn="ctr" defTabSz="711200">
            <a:lnSpc>
              <a:spcPct val="90000"/>
            </a:lnSpc>
            <a:spcBef>
              <a:spcPct val="0"/>
            </a:spcBef>
            <a:spcAft>
              <a:spcPct val="35000"/>
            </a:spcAft>
            <a:buNone/>
          </a:pPr>
          <a:r>
            <a:rPr lang="en-US" sz="1600" b="0" i="0" kern="1200" dirty="0"/>
            <a:t>The first 50,000 Monthly Active External Users per month are free for both Premium P1 and Premium P2 features.</a:t>
          </a:r>
          <a:endParaRPr lang="en-US" sz="1600" kern="1200" dirty="0"/>
        </a:p>
      </dsp:txBody>
      <dsp:txXfrm>
        <a:off x="7237076" y="2589078"/>
        <a:ext cx="3400226" cy="2040135"/>
      </dsp:txXfrm>
    </dsp:sp>
    <dsp:sp modelId="{B088B7BE-020D-4360-ACA9-E6BDF92548E5}">
      <dsp:nvSpPr>
        <dsp:cNvPr id="0" name=""/>
        <dsp:cNvSpPr/>
      </dsp:nvSpPr>
      <dsp:spPr>
        <a:xfrm>
          <a:off x="3534467" y="2580550"/>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You can use authorization policies for specific guest users to protect your corporate content. </a:t>
          </a:r>
        </a:p>
        <a:p>
          <a:pPr marL="0" lvl="0" indent="0" algn="ctr" defTabSz="711200">
            <a:lnSpc>
              <a:spcPct val="90000"/>
            </a:lnSpc>
            <a:spcBef>
              <a:spcPct val="0"/>
            </a:spcBef>
            <a:spcAft>
              <a:spcPct val="35000"/>
            </a:spcAft>
            <a:buNone/>
          </a:pPr>
          <a:r>
            <a:rPr lang="en-US" sz="1600" b="0" i="0" kern="1200" dirty="0"/>
            <a:t>Conditional Access policies, such as multi-factor authentication, can be enforced at the tenant and application levels</a:t>
          </a:r>
          <a:endParaRPr lang="en-US" sz="1600" kern="1200" dirty="0"/>
        </a:p>
      </dsp:txBody>
      <dsp:txXfrm>
        <a:off x="3534467" y="2580550"/>
        <a:ext cx="3400226" cy="20401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BF28-9EB4-4EAF-A69D-58B0FE84BB9E}">
      <dsp:nvSpPr>
        <dsp:cNvPr id="0" name=""/>
        <dsp:cNvSpPr/>
      </dsp:nvSpPr>
      <dsp:spPr>
        <a:xfrm>
          <a:off x="0" y="462419"/>
          <a:ext cx="10880725" cy="10276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04012"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Microsoft Account (Live ID) or login from another tenant</a:t>
          </a:r>
          <a:endParaRPr lang="nb-NO" sz="1800" kern="1200" dirty="0"/>
        </a:p>
      </dsp:txBody>
      <dsp:txXfrm>
        <a:off x="0" y="462419"/>
        <a:ext cx="10880725" cy="1027687"/>
      </dsp:txXfrm>
    </dsp:sp>
    <dsp:sp modelId="{ADB983CD-EF20-471C-964F-B520DCF4D3FE}">
      <dsp:nvSpPr>
        <dsp:cNvPr id="0" name=""/>
        <dsp:cNvSpPr/>
      </dsp:nvSpPr>
      <dsp:spPr>
        <a:xfrm>
          <a:off x="544036" y="34379"/>
          <a:ext cx="7616507"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t>If you select the option to share with only those who sign in as authenticated users, what are the ways the external user can gain access?</a:t>
          </a:r>
          <a:endParaRPr lang="nb-NO" sz="1800" kern="1200" dirty="0"/>
        </a:p>
      </dsp:txBody>
      <dsp:txXfrm>
        <a:off x="585826" y="76169"/>
        <a:ext cx="7532927" cy="772500"/>
      </dsp:txXfrm>
    </dsp:sp>
    <dsp:sp modelId="{FB3F1349-3785-4E6E-9708-EBE55C1DC01C}">
      <dsp:nvSpPr>
        <dsp:cNvPr id="0" name=""/>
        <dsp:cNvSpPr/>
      </dsp:nvSpPr>
      <dsp:spPr>
        <a:xfrm>
          <a:off x="0" y="2074747"/>
          <a:ext cx="10880725" cy="1301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04012" rIns="844465" bIns="128016" numCol="1" spcCol="1270" anchor="t" anchorCtr="0">
          <a:noAutofit/>
        </a:bodyPr>
        <a:lstStyle/>
        <a:p>
          <a:pPr marL="171450" lvl="1" indent="-171450" algn="l" defTabSz="800100">
            <a:lnSpc>
              <a:spcPct val="90000"/>
            </a:lnSpc>
            <a:spcBef>
              <a:spcPct val="0"/>
            </a:spcBef>
            <a:spcAft>
              <a:spcPct val="15000"/>
            </a:spcAft>
            <a:buNone/>
          </a:pPr>
          <a:r>
            <a:rPr lang="en-US" sz="1800" kern="1200" dirty="0"/>
            <a:t>No. The one-time passcode authentication is only used when sharing </a:t>
          </a:r>
          <a:r>
            <a:rPr lang="en-US" sz="1800" u="sng" kern="1200" dirty="0"/>
            <a:t>files</a:t>
          </a:r>
          <a:r>
            <a:rPr lang="en-US" sz="1800" kern="1200" dirty="0"/>
            <a:t> or </a:t>
          </a:r>
          <a:r>
            <a:rPr lang="en-US" sz="1800" u="sng" kern="1200" dirty="0"/>
            <a:t>folders</a:t>
          </a:r>
          <a:r>
            <a:rPr lang="en-US" sz="1800" kern="1200" dirty="0"/>
            <a:t> with users that do not have a Microsoft account or an Microsoft 365 account in another tenant</a:t>
          </a:r>
          <a:endParaRPr lang="nb-NO" sz="1800" kern="1200" dirty="0"/>
        </a:p>
      </dsp:txBody>
      <dsp:txXfrm>
        <a:off x="0" y="2074747"/>
        <a:ext cx="10880725" cy="1301737"/>
      </dsp:txXfrm>
    </dsp:sp>
    <dsp:sp modelId="{FB9B9A09-DE7B-42EC-B9DE-EC481931C524}">
      <dsp:nvSpPr>
        <dsp:cNvPr id="0" name=""/>
        <dsp:cNvSpPr/>
      </dsp:nvSpPr>
      <dsp:spPr>
        <a:xfrm>
          <a:off x="544036" y="1646707"/>
          <a:ext cx="7616507"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nb-NO" sz="1800" kern="1200" dirty="0"/>
            <a:t>Can One Time Passcode authentication be used at the site level?</a:t>
          </a:r>
        </a:p>
      </dsp:txBody>
      <dsp:txXfrm>
        <a:off x="585826" y="1688497"/>
        <a:ext cx="7532927" cy="772500"/>
      </dsp:txXfrm>
    </dsp:sp>
    <dsp:sp modelId="{19D83D99-684B-4D85-A42D-E1927F006482}">
      <dsp:nvSpPr>
        <dsp:cNvPr id="0" name=""/>
        <dsp:cNvSpPr/>
      </dsp:nvSpPr>
      <dsp:spPr>
        <a:xfrm>
          <a:off x="0" y="4136774"/>
          <a:ext cx="10880725" cy="1301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04012"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The domains Allowed or Blocked list for Microsoft 365 Groups is configured in Azure Active Directory portal under User Settings/ Manage external collaboration settings</a:t>
          </a:r>
          <a:r>
            <a:rPr lang="en-US" sz="1800" kern="1200" dirty="0"/>
            <a:t> </a:t>
          </a:r>
          <a:endParaRPr lang="nb-NO" sz="1800" kern="1200" dirty="0"/>
        </a:p>
      </dsp:txBody>
      <dsp:txXfrm>
        <a:off x="0" y="4136774"/>
        <a:ext cx="10880725" cy="1301737"/>
      </dsp:txXfrm>
    </dsp:sp>
    <dsp:sp modelId="{BD4E8ECE-7125-4BA4-A023-9F900BC521BD}">
      <dsp:nvSpPr>
        <dsp:cNvPr id="0" name=""/>
        <dsp:cNvSpPr/>
      </dsp:nvSpPr>
      <dsp:spPr>
        <a:xfrm>
          <a:off x="544036" y="3533084"/>
          <a:ext cx="7616507" cy="10317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t>Where do you configured the domains Allowed or Blocked list for Microsoft 365 Groups ?</a:t>
          </a:r>
          <a:endParaRPr lang="nb-NO" sz="1800" kern="1200" dirty="0"/>
        </a:p>
      </dsp:txBody>
      <dsp:txXfrm>
        <a:off x="594401" y="3583449"/>
        <a:ext cx="7515777" cy="931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ctive-directory/external-identities/one-time-passcode#when-does-a-guest-user-get-a-one-time-passco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ctive-directory/external-identities/one-time-passcode#when-does-a-guest-user-get-a-one-time-passco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active-directory/b2b/what-is-b2b"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harepoint/change-default-sharing-link"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sharepoint/restricted-domains-sharin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azure.microsoft.com/en-us/pricing/details/active-directory/external-identitie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office.microsoft.com/client/15/help/preview?AssetId=HA102772762&amp;lcid=1033&amp;NS=SPOAdmin&amp;Version=15&amp;CTT=5&amp;origin=HA10289471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127424865"/>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User experience for one-time passcode guest users</a:t>
            </a:r>
          </a:p>
          <a:p>
            <a:pPr algn="l"/>
            <a:r>
              <a:rPr lang="en-US" b="0" i="0" dirty="0">
                <a:solidFill>
                  <a:srgbClr val="E6E6E6"/>
                </a:solidFill>
                <a:effectLst/>
                <a:latin typeface="Segoe UI" panose="020B0502040204020203" pitchFamily="34" charset="0"/>
              </a:rPr>
              <a:t>When the email one-time passcode feature is enabled, newly invited users </a:t>
            </a:r>
            <a:r>
              <a:rPr lang="en-US" b="0" i="0" u="none" strike="noStrike" dirty="0">
                <a:solidFill>
                  <a:srgbClr val="E6E6E6"/>
                </a:solidFill>
                <a:effectLst/>
                <a:latin typeface="Segoe UI" panose="020B0502040204020203" pitchFamily="34" charset="0"/>
                <a:hlinkClick r:id="rId3"/>
              </a:rPr>
              <a:t>who meet certain conditions</a:t>
            </a:r>
            <a:r>
              <a:rPr lang="en-US" b="0" i="0" dirty="0">
                <a:solidFill>
                  <a:srgbClr val="E6E6E6"/>
                </a:solidFill>
                <a:effectLst/>
                <a:latin typeface="Segoe UI" panose="020B0502040204020203" pitchFamily="34" charset="0"/>
              </a:rPr>
              <a:t> will use one-time passcode authentication. Guest users who redeemed an invitation before email one-time passcode was enabled will continue to use their same authentication method.</a:t>
            </a:r>
          </a:p>
          <a:p>
            <a:pPr algn="l"/>
            <a:r>
              <a:rPr lang="en-US" b="0" i="0" dirty="0">
                <a:solidFill>
                  <a:srgbClr val="E6E6E6"/>
                </a:solidFill>
                <a:effectLst/>
                <a:latin typeface="Segoe UI" panose="020B0502040204020203" pitchFamily="34" charset="0"/>
              </a:rPr>
              <a:t>With one-time passcode authentication, the guest user can redeem your invitation by clicking a direct link or by using the invitation email. In either case, a message in the browser indicates that a code will be sent to the guest user's email address. The guest user selects </a:t>
            </a:r>
            <a:r>
              <a:rPr lang="en-US" b="1" i="0" dirty="0">
                <a:solidFill>
                  <a:srgbClr val="E6E6E6"/>
                </a:solidFill>
                <a:effectLst/>
                <a:latin typeface="Segoe UI" panose="020B0502040204020203" pitchFamily="34" charset="0"/>
              </a:rPr>
              <a:t>Send code</a:t>
            </a:r>
            <a:r>
              <a:rPr lang="en-US" b="0" i="0" dirty="0">
                <a:solidFill>
                  <a:srgbClr val="E6E6E6"/>
                </a:solidFill>
                <a:effectLst/>
                <a:latin typeface="Segoe UI" panose="020B0502040204020203" pitchFamily="34" charset="0"/>
              </a:rPr>
              <a:t>:</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A passcode is sent to the user’s email address. The user retrieves the passcode from the email and enters it in the browser window:</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The guest user is now authenticated, and they can see the shared resource or continue signing in.</a:t>
            </a:r>
          </a:p>
          <a:p>
            <a:pPr>
              <a:spcBef>
                <a:spcPts val="0"/>
              </a:spcBef>
              <a:spcAft>
                <a:spcPts val="0"/>
              </a:spcAft>
            </a:pPr>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18898348"/>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User experience for one-time passcode guest users</a:t>
            </a:r>
          </a:p>
          <a:p>
            <a:pPr algn="l"/>
            <a:r>
              <a:rPr lang="en-US" b="0" i="0" dirty="0">
                <a:solidFill>
                  <a:srgbClr val="E6E6E6"/>
                </a:solidFill>
                <a:effectLst/>
                <a:latin typeface="Segoe UI" panose="020B0502040204020203" pitchFamily="34" charset="0"/>
              </a:rPr>
              <a:t>When the email one-time passcode feature is enabled, newly invited users </a:t>
            </a:r>
            <a:r>
              <a:rPr lang="en-US" b="0" i="0" u="none" strike="noStrike" dirty="0">
                <a:solidFill>
                  <a:srgbClr val="E6E6E6"/>
                </a:solidFill>
                <a:effectLst/>
                <a:latin typeface="Segoe UI" panose="020B0502040204020203" pitchFamily="34" charset="0"/>
                <a:hlinkClick r:id="rId3"/>
              </a:rPr>
              <a:t>who meet certain conditions</a:t>
            </a:r>
            <a:r>
              <a:rPr lang="en-US" b="0" i="0" dirty="0">
                <a:solidFill>
                  <a:srgbClr val="E6E6E6"/>
                </a:solidFill>
                <a:effectLst/>
                <a:latin typeface="Segoe UI" panose="020B0502040204020203" pitchFamily="34" charset="0"/>
              </a:rPr>
              <a:t> will use one-time passcode authentication. Guest users who redeemed an invitation before email one-time passcode was enabled will continue to use their same authentication method.</a:t>
            </a:r>
          </a:p>
          <a:p>
            <a:pPr algn="l"/>
            <a:r>
              <a:rPr lang="en-US" b="0" i="0" dirty="0">
                <a:solidFill>
                  <a:srgbClr val="E6E6E6"/>
                </a:solidFill>
                <a:effectLst/>
                <a:latin typeface="Segoe UI" panose="020B0502040204020203" pitchFamily="34" charset="0"/>
              </a:rPr>
              <a:t>With one-time passcode authentication, the guest user can redeem your invitation by clicking a direct link or by using the invitation email. In either case, a message in the browser indicates that a code will be sent to the guest user's email address. The guest user selects </a:t>
            </a:r>
            <a:r>
              <a:rPr lang="en-US" b="1" i="0" dirty="0">
                <a:solidFill>
                  <a:srgbClr val="E6E6E6"/>
                </a:solidFill>
                <a:effectLst/>
                <a:latin typeface="Segoe UI" panose="020B0502040204020203" pitchFamily="34" charset="0"/>
              </a:rPr>
              <a:t>Send code</a:t>
            </a:r>
            <a:r>
              <a:rPr lang="en-US" b="0" i="0" dirty="0">
                <a:solidFill>
                  <a:srgbClr val="E6E6E6"/>
                </a:solidFill>
                <a:effectLst/>
                <a:latin typeface="Segoe UI" panose="020B0502040204020203" pitchFamily="34" charset="0"/>
              </a:rPr>
              <a:t>:</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A passcode is sent to the user’s email address. The user retrieves the passcode from the email and enters it in the browser window:</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The guest user is now authenticated, and they can see the shared resource or continue signing in.</a:t>
            </a:r>
          </a:p>
          <a:p>
            <a:endParaRPr lang="en-US" dirty="0"/>
          </a:p>
        </p:txBody>
      </p:sp>
      <p:sp>
        <p:nvSpPr>
          <p:cNvPr id="4" name="Slide Number Placeholder 3"/>
          <p:cNvSpPr>
            <a:spLocks noGrp="1"/>
          </p:cNvSpPr>
          <p:nvPr>
            <p:ph type="sldNum" sz="quarter" idx="5"/>
          </p:nvPr>
        </p:nvSpPr>
        <p:spPr/>
        <p:txBody>
          <a:bodyPr/>
          <a:lstStyle/>
          <a:p>
            <a:fld id="{1D09229F-6F41-4CC3-A51C-EB832A3392C5}" type="slidenum">
              <a:rPr lang="en-US" smtClean="0"/>
              <a:t>11</a:t>
            </a:fld>
            <a:endParaRPr lang="en-US"/>
          </a:p>
        </p:txBody>
      </p:sp>
    </p:spTree>
    <p:extLst>
      <p:ext uri="{BB962C8B-B14F-4D97-AF65-F5344CB8AC3E}">
        <p14:creationId xmlns:p14="http://schemas.microsoft.com/office/powerpoint/2010/main" val="2290610181"/>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Note! </a:t>
            </a:r>
            <a:r>
              <a:rPr lang="en-US" sz="1050" b="0" i="0" u="none" strike="noStrike" kern="1200" dirty="0">
                <a:solidFill>
                  <a:schemeClr val="tx1"/>
                </a:solidFill>
                <a:effectLst/>
                <a:latin typeface="Segoe UI" pitchFamily="34" charset="0"/>
                <a:ea typeface="Segoe UI" pitchFamily="34" charset="0"/>
                <a:cs typeface="Segoe UI" pitchFamily="34" charset="0"/>
              </a:rPr>
              <a:t>The Anyone with the link option appears only when the Sharing setting is set to </a:t>
            </a:r>
            <a:r>
              <a:rPr lang="en-US" sz="1050" b="1" i="0" u="none" strike="noStrike" kern="1200" dirty="0">
                <a:solidFill>
                  <a:schemeClr val="tx1"/>
                </a:solidFill>
                <a:effectLst/>
                <a:latin typeface="Segoe UI" pitchFamily="34" charset="0"/>
                <a:ea typeface="Segoe UI" pitchFamily="34" charset="0"/>
                <a:cs typeface="Segoe UI" pitchFamily="34" charset="0"/>
              </a:rPr>
              <a:t>Anyone</a:t>
            </a:r>
            <a:r>
              <a:rPr lang="en-US" sz="1050" b="0" i="0" u="none" strike="noStrike" kern="1200" dirty="0">
                <a:solidFill>
                  <a:schemeClr val="tx1"/>
                </a:solidFill>
                <a:effectLst/>
                <a:latin typeface="Segoe UI" pitchFamily="34" charset="0"/>
                <a:ea typeface="Segoe UI" pitchFamily="34" charset="0"/>
                <a:cs typeface="Segoe UI" pitchFamily="34" charset="0"/>
              </a:rPr>
              <a:t> in the SPO Admin center</a:t>
            </a:r>
          </a:p>
          <a:p>
            <a:r>
              <a:rPr lang="en-US" sz="1050" b="1" i="0" u="none" strike="noStrike" kern="1200" dirty="0">
                <a:solidFill>
                  <a:schemeClr val="tx1"/>
                </a:solidFill>
                <a:effectLst/>
                <a:latin typeface="Segoe UI" pitchFamily="34" charset="0"/>
                <a:ea typeface="Segoe UI" pitchFamily="34" charset="0"/>
                <a:cs typeface="Segoe UI" pitchFamily="34" charset="0"/>
              </a:rPr>
              <a:t>Sharing with anonymous users</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When you share with anonymous users, you can allow them to edit or to view a document or upload to a folder. View and edit links are created separately and can be set to expire at a specified time. Once you have created these links, they can be reused and passed around freely. Anyone with the link can access the document.</a:t>
            </a:r>
          </a:p>
          <a:p>
            <a:r>
              <a:rPr lang="en-US" sz="1050" b="0" i="0" u="none" strike="noStrike" kern="1200" dirty="0">
                <a:solidFill>
                  <a:schemeClr val="tx1"/>
                </a:solidFill>
                <a:effectLst/>
                <a:latin typeface="Segoe UI" pitchFamily="34" charset="0"/>
                <a:ea typeface="Segoe UI" pitchFamily="34" charset="0"/>
                <a:cs typeface="Segoe UI" pitchFamily="34" charset="0"/>
              </a:rPr>
              <a:t>Anonymous users are not added to the user list in Microsoft 365. You can discontinue sharing with them by going to the document or folder that you shared and deleting the anonymous link.</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057453556"/>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53692885"/>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External sharing is turned on by default for your entire SharePoint Online environment (sometimes referred to as a tenant) and the site collections in it. You may want to turn it off globally before people start using sites or until you know exactly how you want to use the feature.</a:t>
            </a:r>
          </a:p>
          <a:p>
            <a:r>
              <a:rPr lang="en-US" dirty="0"/>
              <a:t>You have a lot of flexibility when enabling external sharing so you’ll want to spend some time considering your options. For example, you can enable sharing across the tenant, which gives all users the ability to share. You can limit sharing to certain site collections so only those site collection administrators and administrators of sites within those collections can invite external users. You can also limit the ability to share sites and documents to a select group of users. </a:t>
            </a:r>
          </a:p>
          <a:p>
            <a:pPr>
              <a:spcBef>
                <a:spcPts val="0"/>
              </a:spcBef>
              <a:spcAft>
                <a:spcPts val="0"/>
              </a:spcAft>
            </a:pPr>
            <a:endParaRPr lang="en-US" b="1" dirty="0"/>
          </a:p>
          <a:p>
            <a:pPr>
              <a:spcBef>
                <a:spcPts val="0"/>
              </a:spcBef>
              <a:spcAft>
                <a:spcPts val="0"/>
              </a:spcAft>
            </a:pPr>
            <a:r>
              <a:rPr lang="en-US" b="1" dirty="0"/>
              <a:t>Turn External Sharing On or Off for a SharePoint Online Environment (Tenant)</a:t>
            </a:r>
            <a:endParaRPr lang="en-US" dirty="0"/>
          </a:p>
          <a:p>
            <a:pPr>
              <a:spcBef>
                <a:spcPts val="0"/>
              </a:spcBef>
              <a:spcAft>
                <a:spcPts val="0"/>
              </a:spcAft>
            </a:pPr>
            <a:r>
              <a:rPr lang="en-US" dirty="0"/>
              <a:t>You can configure external sharing at two levels within the SharePoint admin center: </a:t>
            </a:r>
          </a:p>
          <a:p>
            <a:pPr>
              <a:spcBef>
                <a:spcPts val="0"/>
              </a:spcBef>
              <a:spcAft>
                <a:spcPts val="0"/>
              </a:spcAft>
            </a:pPr>
            <a:r>
              <a:rPr lang="en-US" dirty="0"/>
              <a:t>You can turn external sharing on or off globally for an entire SharePoint Online environment (or tenant). Additionally, if you turn on external sharing, you can specify if you want to allow sharing only with authenticated users, or if you want to allow users to share content with both authenticated users and anonymous users through guest links. </a:t>
            </a:r>
          </a:p>
          <a:p>
            <a:pPr>
              <a:spcBef>
                <a:spcPts val="0"/>
              </a:spcBef>
              <a:spcAft>
                <a:spcPts val="0"/>
              </a:spcAft>
            </a:pPr>
            <a:r>
              <a:rPr lang="en-US" dirty="0"/>
              <a:t>When you first sign in to the SharePoint admin center, external sharing is turned on by default for both, your entire SharePoint Online environment (sometimes referred as a tenant) and the site collections in it. You might want to turn it off globally before people start using sites or until you know exactly how you want to use the feature. </a:t>
            </a:r>
          </a:p>
          <a:p>
            <a:pPr>
              <a:spcBef>
                <a:spcPts val="0"/>
              </a:spcBef>
              <a:spcAft>
                <a:spcPts val="0"/>
              </a:spcAft>
            </a:pPr>
            <a:r>
              <a:rPr lang="en-US" dirty="0"/>
              <a:t>You should include planning for external sharing as a part of your overall permissions planning for SharePoint Online. In general, it is a best practice to operate on the </a:t>
            </a:r>
            <a:r>
              <a:rPr lang="en-US" i="1" dirty="0"/>
              <a:t>principle of least privilege</a:t>
            </a:r>
            <a:r>
              <a:rPr lang="en-US" dirty="0"/>
              <a:t> and grant external users minimal and limited access to your environment. You might even want to create a special permissions group to which external users are assigned when they receive invitations. You should also consider segmenting your content by security levels, so that sensitive content is centrally located and can be tightly secured. If you anticipate an ongoing need to have external users sign in to your site and perform specific tasks, consider creating a site collection that is dedicated to the purpose of external sharing. This way, you can allow external users access to specific content without opening up your entire environment to them. </a:t>
            </a:r>
          </a:p>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923170245"/>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b="1" dirty="0">
                <a:effectLst/>
              </a:rPr>
              <a:t>Don't allow sharing outside your organization</a:t>
            </a:r>
            <a:r>
              <a:rPr lang="en-US" dirty="0">
                <a:effectLst/>
              </a:rPr>
              <a:t> </a:t>
            </a:r>
            <a:br>
              <a:rPr lang="en-US" dirty="0">
                <a:effectLst/>
              </a:rPr>
            </a:br>
            <a:r>
              <a:rPr lang="en-US" dirty="0">
                <a:effectLst/>
              </a:rPr>
              <a:t>Prevent all users on all sites from sharing sites or sharing content on sites with external users. Users will not be able to share sites or content with external users, even if those users are already in your directory. </a:t>
            </a:r>
            <a:br>
              <a:rPr lang="en-US" dirty="0">
                <a:effectLst/>
              </a:rPr>
            </a:br>
            <a:r>
              <a:rPr lang="en-US" b="1" dirty="0">
                <a:effectLst/>
              </a:rPr>
              <a:t>Allow sharing only with the external users that already exist in your organization's directory</a:t>
            </a:r>
            <a:r>
              <a:rPr lang="en-US" dirty="0">
                <a:effectLst/>
              </a:rPr>
              <a:t> </a:t>
            </a:r>
            <a:br>
              <a:rPr lang="en-US" dirty="0">
                <a:effectLst/>
              </a:rPr>
            </a:br>
            <a:r>
              <a:rPr lang="en-US" dirty="0">
                <a:effectLst/>
              </a:rPr>
              <a:t>Allow sharing only for external users who are already in your directory. These users may exist in your directory because they previously accepted sharing invitations or because they were manually imported, such as through </a:t>
            </a:r>
            <a:r>
              <a:rPr lang="en-US" sz="1050" u="none" strike="noStrike" kern="1200" dirty="0">
                <a:solidFill>
                  <a:schemeClr val="tx1"/>
                </a:solidFill>
                <a:effectLst/>
                <a:latin typeface="Segoe UI" pitchFamily="34" charset="0"/>
                <a:ea typeface="Segoe UI" pitchFamily="34" charset="0"/>
                <a:cs typeface="Segoe UI" pitchFamily="34" charset="0"/>
                <a:hlinkClick r:id="rId3"/>
              </a:rPr>
              <a:t>Azure B2B collaboration</a:t>
            </a:r>
            <a:r>
              <a:rPr lang="en-US" dirty="0">
                <a:effectLst/>
              </a:rPr>
              <a:t>. (You can tell an external user because they have </a:t>
            </a:r>
            <a:r>
              <a:rPr lang="en-US" b="1" dirty="0">
                <a:effectLst/>
              </a:rPr>
              <a:t>#EXT#</a:t>
            </a:r>
            <a:r>
              <a:rPr lang="en-US" dirty="0">
                <a:effectLst/>
              </a:rPr>
              <a:t> in their username.) </a:t>
            </a:r>
            <a:br>
              <a:rPr lang="en-US" dirty="0">
                <a:effectLst/>
              </a:rPr>
            </a:br>
            <a:r>
              <a:rPr lang="en-US" b="1" dirty="0">
                <a:effectLst/>
              </a:rPr>
              <a:t>Allow users to invite and share with authenticated external users</a:t>
            </a:r>
            <a:r>
              <a:rPr lang="en-US" dirty="0">
                <a:effectLst/>
              </a:rPr>
              <a:t> </a:t>
            </a:r>
            <a:br>
              <a:rPr lang="en-US" dirty="0">
                <a:effectLst/>
              </a:rPr>
            </a:br>
            <a:r>
              <a:rPr lang="en-US" dirty="0">
                <a:effectLst/>
              </a:rPr>
              <a:t>Require external users who have received invitations to view sites or content to sign-in with a Microsoft account before they can access the content. </a:t>
            </a:r>
            <a:br>
              <a:rPr lang="en-US" dirty="0">
                <a:effectLst/>
              </a:rPr>
            </a:br>
            <a:r>
              <a:rPr lang="en-US" dirty="0">
                <a:effectLst/>
              </a:rPr>
              <a:t>Site owners and members can share sites with external users. </a:t>
            </a:r>
            <a:br>
              <a:rPr lang="en-US" dirty="0">
                <a:effectLst/>
              </a:rPr>
            </a:br>
            <a:r>
              <a:rPr lang="en-US" dirty="0">
                <a:effectLst/>
              </a:rPr>
              <a:t>Site owners and members on a site can share documents with external users. </a:t>
            </a:r>
            <a:br>
              <a:rPr lang="en-US" dirty="0">
                <a:effectLst/>
              </a:rPr>
            </a:br>
            <a:r>
              <a:rPr lang="en-US" dirty="0">
                <a:effectLst/>
              </a:rPr>
              <a:t>All external users will be required to sign in before they can view content. </a:t>
            </a:r>
            <a:br>
              <a:rPr lang="en-US" dirty="0">
                <a:effectLst/>
              </a:rPr>
            </a:br>
            <a:r>
              <a:rPr lang="en-US" dirty="0">
                <a:effectLst/>
              </a:rPr>
              <a:t>Invitations to view content can be redeemed only once. After an invitation has been accepted, it cannot be shared or used by others to gain access. </a:t>
            </a:r>
            <a:br>
              <a:rPr lang="en-US" dirty="0">
                <a:effectLst/>
              </a:rPr>
            </a:br>
            <a:r>
              <a:rPr lang="en-US" b="1" dirty="0">
                <a:effectLst/>
              </a:rPr>
              <a:t>Allow sharing to authenticated external users and using anonymous access</a:t>
            </a:r>
            <a:r>
              <a:rPr lang="en-US" dirty="0">
                <a:effectLst/>
              </a:rPr>
              <a:t> </a:t>
            </a:r>
            <a:br>
              <a:rPr lang="en-US" dirty="0">
                <a:effectLst/>
              </a:rPr>
            </a:br>
            <a:r>
              <a:rPr lang="en-US" dirty="0">
                <a:effectLst/>
              </a:rPr>
              <a:t>(Optionally, you can set links to expire in a specific number of days and select how recipients can use the links .) </a:t>
            </a:r>
            <a:br>
              <a:rPr lang="en-US" dirty="0">
                <a:effectLst/>
              </a:rPr>
            </a:br>
            <a:r>
              <a:rPr lang="en-US" dirty="0">
                <a:effectLst/>
              </a:rPr>
              <a:t>Allow site users to share sites with people who sign in as authenticated users, but you also want to allow site users to share documents through the use of anonymous guest links, which do not require invited recipients to sign in. </a:t>
            </a:r>
            <a:br>
              <a:rPr lang="en-US" dirty="0">
                <a:effectLst/>
              </a:rPr>
            </a:br>
            <a:r>
              <a:rPr lang="en-US" dirty="0">
                <a:effectLst/>
              </a:rPr>
              <a:t>Site owners or others with full control permissions can share sites with external users. </a:t>
            </a:r>
            <a:br>
              <a:rPr lang="en-US" dirty="0">
                <a:effectLst/>
              </a:rPr>
            </a:br>
            <a:r>
              <a:rPr lang="en-US" dirty="0">
                <a:effectLst/>
              </a:rPr>
              <a:t>All external users will be required to sign in before they can view content on a site that has been shared. </a:t>
            </a:r>
            <a:br>
              <a:rPr lang="en-US" dirty="0">
                <a:effectLst/>
              </a:rPr>
            </a:br>
            <a:r>
              <a:rPr lang="en-US" dirty="0">
                <a:effectLst/>
              </a:rPr>
              <a:t>When sharing documents, site owners' members can opt to require sign-in or send an anonymous guest link. </a:t>
            </a:r>
            <a:br>
              <a:rPr lang="en-US" dirty="0">
                <a:effectLst/>
              </a:rPr>
            </a:br>
            <a:r>
              <a:rPr lang="en-US" dirty="0">
                <a:effectLst/>
              </a:rPr>
              <a:t>When users share a document, they can grant external users either view or edit permissions to the document. </a:t>
            </a:r>
            <a:br>
              <a:rPr lang="en-US" dirty="0">
                <a:effectLst/>
              </a:rPr>
            </a:br>
            <a:r>
              <a:rPr lang="en-US" dirty="0">
                <a:effectLst/>
              </a:rPr>
              <a:t>External users who receive anonymous guest links can view or edit that content without signing in. </a:t>
            </a:r>
            <a:br>
              <a:rPr lang="en-US" dirty="0">
                <a:effectLst/>
              </a:rPr>
            </a:br>
            <a:r>
              <a:rPr lang="en-US" dirty="0">
                <a:effectLst/>
              </a:rPr>
              <a:t>Anonymous guest links could potentially be forwarded or shared with other people, who might also be able to view or edit the content without signing in. </a:t>
            </a:r>
          </a:p>
          <a:p>
            <a:pPr>
              <a:spcBef>
                <a:spcPts val="0"/>
              </a:spcBef>
              <a:spcAft>
                <a:spcPts val="0"/>
              </a:spcAft>
            </a:pPr>
            <a:endParaRPr lang="en-US" dirty="0">
              <a:effectLst/>
            </a:endParaRPr>
          </a:p>
          <a:p>
            <a:r>
              <a:rPr lang="en-US" sz="1050" b="1" i="0" u="none" strike="noStrike" kern="1200" dirty="0">
                <a:solidFill>
                  <a:schemeClr val="tx1"/>
                </a:solidFill>
                <a:effectLst/>
                <a:latin typeface="Segoe UI" pitchFamily="34" charset="0"/>
                <a:ea typeface="Segoe UI" pitchFamily="34" charset="0"/>
                <a:cs typeface="Segoe UI" pitchFamily="34" charset="0"/>
              </a:rPr>
              <a:t>Note</a:t>
            </a:r>
          </a:p>
          <a:p>
            <a:r>
              <a:rPr lang="en-US" sz="1050" b="0" i="0" u="none" strike="noStrike" kern="1200" dirty="0">
                <a:solidFill>
                  <a:schemeClr val="tx1"/>
                </a:solidFill>
                <a:effectLst/>
                <a:latin typeface="Segoe UI" pitchFamily="34" charset="0"/>
                <a:ea typeface="Segoe UI" pitchFamily="34" charset="0"/>
                <a:cs typeface="Segoe UI" pitchFamily="34" charset="0"/>
              </a:rPr>
              <a:t>If you turn off external sharing for your entire environment and later turn it back on, external users who previously had access to content or documents on sites will regain access to them. If you know that external sharing was previously turned on and in use for specific site collections and you do not want external users to be able to regain access if external sharing is ever turned on again globally, we recommend that you first turn off external sharing for those specific site collections.</a:t>
            </a:r>
            <a:br>
              <a:rPr lang="en-US" sz="1050" b="0" i="0" u="none" strike="noStrike" kern="1200" dirty="0">
                <a:solidFill>
                  <a:schemeClr val="tx1"/>
                </a:solidFill>
                <a:effectLst/>
                <a:latin typeface="Segoe UI" pitchFamily="34" charset="0"/>
                <a:ea typeface="Segoe UI" pitchFamily="34" charset="0"/>
                <a:cs typeface="Segoe UI" pitchFamily="34" charset="0"/>
              </a:rPr>
            </a:br>
            <a:br>
              <a:rPr lang="en-US" sz="1050" b="0" i="0" u="none" strike="noStrike" kern="1200" dirty="0">
                <a:solidFill>
                  <a:schemeClr val="tx1"/>
                </a:solidFill>
                <a:effectLst/>
                <a:latin typeface="Segoe UI" pitchFamily="34" charset="0"/>
                <a:ea typeface="Segoe UI" pitchFamily="34" charset="0"/>
                <a:cs typeface="Segoe UI" pitchFamily="34" charset="0"/>
              </a:rPr>
            </a:br>
            <a:r>
              <a:rPr lang="en-US" sz="1050" b="0" i="0" u="none" strike="noStrike" kern="1200" dirty="0">
                <a:solidFill>
                  <a:schemeClr val="tx1"/>
                </a:solidFill>
                <a:effectLst/>
                <a:latin typeface="Segoe UI" pitchFamily="34" charset="0"/>
                <a:ea typeface="Segoe UI" pitchFamily="34" charset="0"/>
                <a:cs typeface="Segoe UI" pitchFamily="34" charset="0"/>
              </a:rPr>
              <a:t>If you disable external access, or limit external access to a more restrictive form, external users will typically lose access within one hour of the change. If you disable external access, access to resources will also be blocked to guest members of Microsoft 365 Groups.</a:t>
            </a:r>
          </a:p>
          <a:p>
            <a:pPr>
              <a:spcBef>
                <a:spcPts val="0"/>
              </a:spcBef>
              <a:spcAft>
                <a:spcPts val="0"/>
              </a:spcAft>
            </a:pPr>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31966207"/>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Additional settings</a:t>
            </a:r>
          </a:p>
          <a:p>
            <a:r>
              <a:rPr lang="en-US" sz="1050" b="1" i="0" u="none" strike="noStrike" kern="1200" dirty="0">
                <a:solidFill>
                  <a:schemeClr val="tx1"/>
                </a:solidFill>
                <a:effectLst/>
                <a:latin typeface="Segoe UI" pitchFamily="34" charset="0"/>
                <a:ea typeface="Segoe UI" pitchFamily="34" charset="0"/>
                <a:cs typeface="Segoe UI" pitchFamily="34" charset="0"/>
              </a:rPr>
              <a:t>Specify who can share outside your organization</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You can manage who can send sharing invitations to external users by limiting such sharing to members of a specified security group. Select </a:t>
            </a:r>
            <a:r>
              <a:rPr lang="en-US" sz="1050" b="1" i="0" u="none" strike="noStrike" kern="1200" dirty="0">
                <a:solidFill>
                  <a:schemeClr val="tx1"/>
                </a:solidFill>
                <a:effectLst/>
                <a:latin typeface="Segoe UI" pitchFamily="34" charset="0"/>
                <a:ea typeface="Segoe UI" pitchFamily="34" charset="0"/>
                <a:cs typeface="Segoe UI" pitchFamily="34" charset="0"/>
              </a:rPr>
              <a:t>Let only users in selected security groups share with authenticated external users</a:t>
            </a:r>
            <a:r>
              <a:rPr lang="en-US" sz="1050" b="0" i="0" u="none" strike="noStrike" kern="1200" dirty="0">
                <a:solidFill>
                  <a:schemeClr val="tx1"/>
                </a:solidFill>
                <a:effectLst/>
                <a:latin typeface="Segoe UI" pitchFamily="34" charset="0"/>
                <a:ea typeface="Segoe UI" pitchFamily="34" charset="0"/>
                <a:cs typeface="Segoe UI" pitchFamily="34" charset="0"/>
              </a:rPr>
              <a:t> or </a:t>
            </a:r>
            <a:r>
              <a:rPr lang="en-US" sz="1050" b="1" i="0" u="none" strike="noStrike" kern="1200" dirty="0">
                <a:solidFill>
                  <a:schemeClr val="tx1"/>
                </a:solidFill>
                <a:effectLst/>
                <a:latin typeface="Segoe UI" pitchFamily="34" charset="0"/>
                <a:ea typeface="Segoe UI" pitchFamily="34" charset="0"/>
                <a:cs typeface="Segoe UI" pitchFamily="34" charset="0"/>
              </a:rPr>
              <a:t>Let only users in selected security groups share with authenticated external users and using anonymous links</a:t>
            </a:r>
            <a:r>
              <a:rPr lang="en-US" sz="1050" b="0" i="0" u="none" strike="noStrike" kern="1200" dirty="0">
                <a:solidFill>
                  <a:schemeClr val="tx1"/>
                </a:solidFill>
                <a:effectLst/>
                <a:latin typeface="Segoe UI" pitchFamily="34" charset="0"/>
                <a:ea typeface="Segoe UI" pitchFamily="34" charset="0"/>
                <a:cs typeface="Segoe UI" pitchFamily="34" charset="0"/>
              </a:rPr>
              <a:t> and specify the security group that you want to use.</a:t>
            </a:r>
          </a:p>
          <a:p>
            <a:r>
              <a:rPr lang="en-US" sz="1050" b="1" i="0" u="none" strike="noStrike" kern="1200" dirty="0">
                <a:solidFill>
                  <a:schemeClr val="tx1"/>
                </a:solidFill>
                <a:effectLst/>
                <a:latin typeface="Segoe UI" pitchFamily="34" charset="0"/>
                <a:ea typeface="Segoe UI" pitchFamily="34" charset="0"/>
                <a:cs typeface="Segoe UI" pitchFamily="34" charset="0"/>
              </a:rPr>
              <a:t>Set a default link type and default permissions</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To better manage the type of links users share, you can set the default type of link - and the permissions for that link - that shows when users select </a:t>
            </a:r>
            <a:r>
              <a:rPr lang="en-US" sz="1050" b="1" i="0" u="none" strike="noStrike" kern="1200" dirty="0">
                <a:solidFill>
                  <a:schemeClr val="tx1"/>
                </a:solidFill>
                <a:effectLst/>
                <a:latin typeface="Segoe UI" pitchFamily="34" charset="0"/>
                <a:ea typeface="Segoe UI" pitchFamily="34" charset="0"/>
                <a:cs typeface="Segoe UI" pitchFamily="34" charset="0"/>
              </a:rPr>
              <a:t>Get a link</a:t>
            </a:r>
            <a:r>
              <a:rPr lang="en-US" sz="1050" b="0" i="0" u="none" strike="noStrike" kern="1200" dirty="0">
                <a:solidFill>
                  <a:schemeClr val="tx1"/>
                </a:solidFill>
                <a:effectLst/>
                <a:latin typeface="Segoe UI" pitchFamily="34" charset="0"/>
                <a:ea typeface="Segoe UI" pitchFamily="34" charset="0"/>
                <a:cs typeface="Segoe UI" pitchFamily="34" charset="0"/>
              </a:rPr>
              <a:t> to share documents and folders.</a:t>
            </a:r>
          </a:p>
          <a:p>
            <a:r>
              <a:rPr lang="en-US" sz="1050" b="0" i="0" u="none" strike="noStrike" kern="1200" dirty="0">
                <a:solidFill>
                  <a:schemeClr val="tx1"/>
                </a:solidFill>
                <a:effectLst/>
                <a:latin typeface="Segoe UI" pitchFamily="34" charset="0"/>
                <a:ea typeface="Segoe UI" pitchFamily="34" charset="0"/>
                <a:cs typeface="Segoe UI" pitchFamily="34" charset="0"/>
              </a:rPr>
              <a:t>The most permissive types of links, of course, are Anonymous Access links (Anyone links) which grant access to anyone who has the link. Internal links can be used only by users within your organization, and Direct links are accessible only by users who already have permission to access the document or folder. For more information, see </a:t>
            </a:r>
            <a:r>
              <a:rPr lang="en-US" sz="1050" b="0" i="0" u="sng" strike="noStrike" kern="1200" dirty="0">
                <a:solidFill>
                  <a:schemeClr val="tx1"/>
                </a:solidFill>
                <a:effectLst/>
                <a:latin typeface="Segoe UI" pitchFamily="34" charset="0"/>
                <a:ea typeface="Segoe UI" pitchFamily="34" charset="0"/>
                <a:cs typeface="Segoe UI" pitchFamily="34" charset="0"/>
                <a:hlinkClick r:id="rId3"/>
              </a:rPr>
              <a:t>Change the default link type when users get links for sharing</a:t>
            </a:r>
            <a:r>
              <a:rPr lang="en-US" sz="1050" b="0" i="0" u="none" strike="noStrike" kern="1200" dirty="0">
                <a:solidFill>
                  <a:schemeClr val="tx1"/>
                </a:solidFill>
                <a:effectLst/>
                <a:latin typeface="Segoe UI" pitchFamily="34" charset="0"/>
                <a:ea typeface="Segoe UI" pitchFamily="34" charset="0"/>
                <a:cs typeface="Segoe UI" pitchFamily="34" charset="0"/>
              </a:rPr>
              <a:t>.</a:t>
            </a:r>
          </a:p>
          <a:p>
            <a:r>
              <a:rPr lang="en-US" sz="1050" b="0" i="0" u="none" strike="noStrike" kern="1200" dirty="0">
                <a:solidFill>
                  <a:schemeClr val="tx1"/>
                </a:solidFill>
                <a:effectLst/>
                <a:latin typeface="Segoe UI" pitchFamily="34" charset="0"/>
                <a:ea typeface="Segoe UI" pitchFamily="34" charset="0"/>
                <a:cs typeface="Segoe UI" pitchFamily="34" charset="0"/>
              </a:rPr>
              <a:t>Note that these options provide a default setting for the sites in your organization, but site owners can choose different default link types and permissions for each site if they choose to.</a:t>
            </a:r>
          </a:p>
          <a:p>
            <a:r>
              <a:rPr lang="en-US" sz="1050" b="1" i="0" u="none" strike="noStrike" kern="1200" dirty="0">
                <a:solidFill>
                  <a:schemeClr val="tx1"/>
                </a:solidFill>
                <a:effectLst/>
                <a:latin typeface="Segoe UI" pitchFamily="34" charset="0"/>
                <a:ea typeface="Segoe UI" pitchFamily="34" charset="0"/>
                <a:cs typeface="Segoe UI" pitchFamily="34" charset="0"/>
              </a:rPr>
              <a:t>Additional settings</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When you choose to allow users to share outside your organization, you have some additional ways to allow or limit sharing.</a:t>
            </a:r>
          </a:p>
          <a:p>
            <a:r>
              <a:rPr lang="en-US" sz="1050" b="1" i="0" u="none" strike="noStrike" kern="1200" dirty="0">
                <a:solidFill>
                  <a:schemeClr val="tx1"/>
                </a:solidFill>
                <a:effectLst/>
                <a:latin typeface="Segoe UI" pitchFamily="34" charset="0"/>
                <a:ea typeface="Segoe UI" pitchFamily="34" charset="0"/>
                <a:cs typeface="Segoe UI" pitchFamily="34" charset="0"/>
              </a:rPr>
              <a:t>Limit external sharing using domains</a:t>
            </a:r>
            <a:r>
              <a:rPr lang="en-US" sz="1050" b="0" i="0" u="none" strike="noStrike" kern="1200" dirty="0">
                <a:solidFill>
                  <a:schemeClr val="tx1"/>
                </a:solidFill>
                <a:effectLst/>
                <a:latin typeface="Segoe UI" pitchFamily="34" charset="0"/>
                <a:ea typeface="Segoe UI" pitchFamily="34" charset="0"/>
                <a:cs typeface="Segoe UI" pitchFamily="34" charset="0"/>
              </a:rPr>
              <a:t>: You can allow or restrict access to specific domains. For more information, see </a:t>
            </a:r>
            <a:r>
              <a:rPr lang="en-US" sz="1050" b="0" i="0" u="sng" strike="noStrike" kern="1200" dirty="0">
                <a:solidFill>
                  <a:schemeClr val="tx1"/>
                </a:solidFill>
                <a:effectLst/>
                <a:latin typeface="Segoe UI" pitchFamily="34" charset="0"/>
                <a:ea typeface="Segoe UI" pitchFamily="34" charset="0"/>
                <a:cs typeface="Segoe UI" pitchFamily="34" charset="0"/>
                <a:hlinkClick r:id="rId4"/>
              </a:rPr>
              <a:t>Restricted Domains Sharing in Microsoft 365 SharePoint Online and OneDrive for Business</a:t>
            </a:r>
            <a:r>
              <a:rPr lang="en-US" sz="1050" b="0" i="0" u="none" strike="noStrike" kern="1200" dirty="0">
                <a:solidFill>
                  <a:schemeClr val="tx1"/>
                </a:solidFill>
                <a:effectLst/>
                <a:latin typeface="Segoe UI" pitchFamily="34" charset="0"/>
                <a:ea typeface="Segoe UI" pitchFamily="34" charset="0"/>
                <a:cs typeface="Segoe UI" pitchFamily="34" charset="0"/>
              </a:rPr>
              <a:t>.</a:t>
            </a:r>
          </a:p>
          <a:p>
            <a:r>
              <a:rPr lang="en-US" sz="1050" b="1" i="0" u="none" strike="noStrike" kern="1200" dirty="0">
                <a:solidFill>
                  <a:schemeClr val="tx1"/>
                </a:solidFill>
                <a:effectLst/>
                <a:latin typeface="Segoe UI" pitchFamily="34" charset="0"/>
                <a:ea typeface="Segoe UI" pitchFamily="34" charset="0"/>
                <a:cs typeface="Segoe UI" pitchFamily="34" charset="0"/>
              </a:rPr>
              <a:t>Prevent external users from sharing files, folders, and sites they don't own</a:t>
            </a:r>
            <a:r>
              <a:rPr lang="en-US" sz="1050" b="0" i="0" u="none" strike="noStrike" kern="1200" dirty="0">
                <a:solidFill>
                  <a:schemeClr val="tx1"/>
                </a:solidFill>
                <a:effectLst/>
                <a:latin typeface="Segoe UI" pitchFamily="34" charset="0"/>
                <a:ea typeface="Segoe UI" pitchFamily="34" charset="0"/>
                <a:cs typeface="Segoe UI" pitchFamily="34" charset="0"/>
              </a:rPr>
              <a:t>: External users cannot share anything they don't own with anyone else.</a:t>
            </a:r>
          </a:p>
          <a:p>
            <a:r>
              <a:rPr lang="en-US" sz="1050" b="1" i="0" u="none" strike="noStrike" kern="1200" dirty="0">
                <a:solidFill>
                  <a:schemeClr val="tx1"/>
                </a:solidFill>
                <a:effectLst/>
                <a:latin typeface="Segoe UI" pitchFamily="34" charset="0"/>
                <a:ea typeface="Segoe UI" pitchFamily="34" charset="0"/>
                <a:cs typeface="Segoe UI" pitchFamily="34" charset="0"/>
              </a:rPr>
              <a:t>External users must accept sharing invitations using the same account that the invitations were sent to</a:t>
            </a:r>
            <a:r>
              <a:rPr lang="en-US" sz="1050" b="0" i="0" u="none" strike="noStrike" kern="1200" dirty="0">
                <a:solidFill>
                  <a:schemeClr val="tx1"/>
                </a:solidFill>
                <a:effectLst/>
                <a:latin typeface="Segoe UI" pitchFamily="34" charset="0"/>
                <a:ea typeface="Segoe UI" pitchFamily="34" charset="0"/>
                <a:cs typeface="Segoe UI" pitchFamily="34" charset="0"/>
              </a:rPr>
              <a:t>: External users cannot use a different account than the one that the sharing invitation was sent to get access.</a:t>
            </a:r>
          </a:p>
          <a:p>
            <a:r>
              <a:rPr lang="en-US" sz="1050" b="1" i="0" u="none" strike="noStrike" kern="1200" dirty="0">
                <a:solidFill>
                  <a:schemeClr val="tx1"/>
                </a:solidFill>
                <a:effectLst/>
                <a:latin typeface="Segoe UI" pitchFamily="34" charset="0"/>
                <a:ea typeface="Segoe UI" pitchFamily="34" charset="0"/>
                <a:cs typeface="Segoe UI" pitchFamily="34" charset="0"/>
              </a:rPr>
              <a:t>Notifications</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To help your OneDrive for Business users monitor and control which external users have access to their files, you can specify that owners of OneDrive for Business files and folders are emailed when:</a:t>
            </a:r>
          </a:p>
          <a:p>
            <a:r>
              <a:rPr lang="en-US" sz="1050" b="0" i="0" u="none" strike="noStrike" kern="1200" dirty="0">
                <a:solidFill>
                  <a:schemeClr val="tx1"/>
                </a:solidFill>
                <a:effectLst/>
                <a:latin typeface="Segoe UI" pitchFamily="34" charset="0"/>
                <a:ea typeface="Segoe UI" pitchFamily="34" charset="0"/>
                <a:cs typeface="Segoe UI" pitchFamily="34" charset="0"/>
              </a:rPr>
              <a:t>Another user invites external users to shared files</a:t>
            </a:r>
          </a:p>
          <a:p>
            <a:r>
              <a:rPr lang="en-US" sz="1050" b="0" i="0" u="none" strike="noStrike" kern="1200" dirty="0">
                <a:solidFill>
                  <a:schemeClr val="tx1"/>
                </a:solidFill>
                <a:effectLst/>
                <a:latin typeface="Segoe UI" pitchFamily="34" charset="0"/>
                <a:ea typeface="Segoe UI" pitchFamily="34" charset="0"/>
                <a:cs typeface="Segoe UI" pitchFamily="34" charset="0"/>
              </a:rPr>
              <a:t>An anonymous access link is created or changed.</a:t>
            </a:r>
          </a:p>
          <a:p>
            <a:r>
              <a:rPr lang="en-US" sz="1050" b="1" i="0" u="none" strike="noStrike" kern="1200" dirty="0">
                <a:solidFill>
                  <a:schemeClr val="tx1"/>
                </a:solidFill>
                <a:effectLst/>
                <a:latin typeface="Segoe UI" pitchFamily="34" charset="0"/>
                <a:ea typeface="Segoe UI" pitchFamily="34" charset="0"/>
                <a:cs typeface="Segoe UI" pitchFamily="34" charset="0"/>
              </a:rPr>
              <a:t>Note</a:t>
            </a:r>
          </a:p>
          <a:p>
            <a:r>
              <a:rPr lang="en-US" sz="1050" b="0" i="0" u="none" strike="noStrike" kern="1200" dirty="0">
                <a:solidFill>
                  <a:schemeClr val="tx1"/>
                </a:solidFill>
                <a:effectLst/>
                <a:latin typeface="Segoe UI" pitchFamily="34" charset="0"/>
                <a:ea typeface="Segoe UI" pitchFamily="34" charset="0"/>
                <a:cs typeface="Segoe UI" pitchFamily="34" charset="0"/>
              </a:rPr>
              <a:t>The </a:t>
            </a:r>
            <a:r>
              <a:rPr lang="en-US" sz="1050" b="1" i="0" u="none" strike="noStrike" kern="1200" dirty="0">
                <a:solidFill>
                  <a:schemeClr val="tx1"/>
                </a:solidFill>
                <a:effectLst/>
                <a:latin typeface="Segoe UI" pitchFamily="34" charset="0"/>
                <a:ea typeface="Segoe UI" pitchFamily="34" charset="0"/>
                <a:cs typeface="Segoe UI" pitchFamily="34" charset="0"/>
              </a:rPr>
              <a:t>External users accept invitations to access files</a:t>
            </a:r>
            <a:r>
              <a:rPr lang="en-US" sz="1050" b="0" i="0" u="none" strike="noStrike" kern="1200" dirty="0">
                <a:solidFill>
                  <a:schemeClr val="tx1"/>
                </a:solidFill>
                <a:effectLst/>
                <a:latin typeface="Segoe UI" pitchFamily="34" charset="0"/>
                <a:ea typeface="Segoe UI" pitchFamily="34" charset="0"/>
                <a:cs typeface="Segoe UI" pitchFamily="34" charset="0"/>
              </a:rPr>
              <a:t> notification no longer works for the new sharing experience that appears in most places. This setting will be removed.</a:t>
            </a:r>
          </a:p>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641474318"/>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509580184"/>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r>
              <a:rPr lang="en-US" sz="2800" b="1" kern="1200" dirty="0">
                <a:solidFill>
                  <a:srgbClr val="002060"/>
                </a:solidFill>
                <a:latin typeface="Segoe UI" pitchFamily="34" charset="0"/>
                <a:ea typeface="Segoe UI" pitchFamily="34" charset="0"/>
                <a:cs typeface="Segoe UI" pitchFamily="34" charset="0"/>
              </a:rPr>
              <a:t>Set-</a:t>
            </a:r>
            <a:r>
              <a:rPr lang="en-US" sz="2800" b="1" kern="1200" dirty="0" err="1">
                <a:solidFill>
                  <a:srgbClr val="002060"/>
                </a:solidFill>
                <a:latin typeface="Segoe UI" pitchFamily="34" charset="0"/>
                <a:ea typeface="Segoe UI" pitchFamily="34" charset="0"/>
                <a:cs typeface="Segoe UI" pitchFamily="34" charset="0"/>
              </a:rPr>
              <a:t>SPOTenant</a:t>
            </a:r>
            <a:r>
              <a:rPr lang="en-US" sz="2800" b="1" kern="1200" dirty="0">
                <a:solidFill>
                  <a:srgbClr val="002060"/>
                </a:solidFill>
                <a:latin typeface="Segoe UI" pitchFamily="34" charset="0"/>
                <a:ea typeface="Segoe UI" pitchFamily="34" charset="0"/>
                <a:cs typeface="Segoe UI" pitchFamily="34" charset="0"/>
              </a:rPr>
              <a:t> </a:t>
            </a:r>
            <a:br>
              <a:rPr lang="en-US" sz="100" kern="1200" dirty="0">
                <a:solidFill>
                  <a:srgbClr val="002060"/>
                </a:solidFill>
                <a:latin typeface="Segoe UI" pitchFamily="34" charset="0"/>
                <a:ea typeface="Segoe UI" pitchFamily="34" charset="0"/>
                <a:cs typeface="Segoe UI" pitchFamily="34" charset="0"/>
              </a:rPr>
            </a:br>
            <a:endParaRPr lang="en-US" sz="100" kern="1200" dirty="0">
              <a:solidFill>
                <a:srgbClr val="002060"/>
              </a:solidFill>
              <a:latin typeface="Segoe UI" pitchFamily="34" charset="0"/>
              <a:ea typeface="Segoe UI" pitchFamily="34" charset="0"/>
              <a:cs typeface="Segoe UI" pitchFamily="34" charset="0"/>
            </a:endParaRPr>
          </a:p>
          <a:p>
            <a:pPr marL="0" indent="0">
              <a:buNone/>
            </a:pPr>
            <a:r>
              <a:rPr lang="en-US" sz="2000" dirty="0">
                <a:solidFill>
                  <a:srgbClr val="002060"/>
                </a:solidFill>
              </a:rPr>
              <a:t>-</a:t>
            </a:r>
            <a:r>
              <a:rPr lang="en-US" sz="2000" b="1" kern="1200" dirty="0" err="1">
                <a:solidFill>
                  <a:srgbClr val="002060"/>
                </a:solidFill>
                <a:latin typeface="Segoe UI" pitchFamily="34" charset="0"/>
                <a:ea typeface="Segoe UI" pitchFamily="34" charset="0"/>
                <a:cs typeface="Segoe UI" pitchFamily="34" charset="0"/>
              </a:rPr>
              <a:t>SharingDomainRestrictionMode</a:t>
            </a:r>
            <a:r>
              <a:rPr lang="en-US" sz="2000" b="1" kern="1200" dirty="0">
                <a:solidFill>
                  <a:srgbClr val="002060"/>
                </a:solidFill>
                <a:latin typeface="Segoe UI" pitchFamily="34" charset="0"/>
                <a:ea typeface="Segoe UI" pitchFamily="34" charset="0"/>
                <a:cs typeface="Segoe UI" pitchFamily="34" charset="0"/>
              </a:rPr>
              <a:t> </a:t>
            </a:r>
          </a:p>
          <a:p>
            <a:pPr lvl="1"/>
            <a:r>
              <a:rPr lang="en-US" sz="2000" dirty="0">
                <a:solidFill>
                  <a:srgbClr val="002060"/>
                </a:solidFill>
              </a:rPr>
              <a:t>Valid values are: None, </a:t>
            </a:r>
            <a:r>
              <a:rPr lang="en-US" sz="2000" dirty="0" err="1">
                <a:solidFill>
                  <a:srgbClr val="002060"/>
                </a:solidFill>
              </a:rPr>
              <a:t>AllowList</a:t>
            </a:r>
            <a:r>
              <a:rPr lang="en-US" sz="2000" dirty="0">
                <a:solidFill>
                  <a:srgbClr val="002060"/>
                </a:solidFill>
              </a:rPr>
              <a:t>, or </a:t>
            </a:r>
            <a:r>
              <a:rPr lang="en-US" sz="2000" dirty="0" err="1">
                <a:solidFill>
                  <a:srgbClr val="002060"/>
                </a:solidFill>
              </a:rPr>
              <a:t>BlockList</a:t>
            </a:r>
            <a:endParaRPr lang="en-US" sz="2000" dirty="0">
              <a:solidFill>
                <a:srgbClr val="002060"/>
              </a:solidFill>
            </a:endParaRPr>
          </a:p>
          <a:p>
            <a:pPr marL="0" indent="0">
              <a:buNone/>
            </a:pPr>
            <a:r>
              <a:rPr lang="en-US" sz="2000" dirty="0">
                <a:solidFill>
                  <a:srgbClr val="002060"/>
                </a:solidFill>
              </a:rPr>
              <a:t>-</a:t>
            </a:r>
            <a:r>
              <a:rPr lang="en-US" sz="2000" b="1" kern="1200" dirty="0" err="1">
                <a:solidFill>
                  <a:srgbClr val="002060"/>
                </a:solidFill>
                <a:latin typeface="Segoe UI" pitchFamily="34" charset="0"/>
                <a:ea typeface="Segoe UI" pitchFamily="34" charset="0"/>
                <a:cs typeface="Segoe UI" pitchFamily="34" charset="0"/>
              </a:rPr>
              <a:t>SharingBlockedDomainList</a:t>
            </a:r>
            <a:endParaRPr lang="en-US" sz="2000" b="1" kern="1200" dirty="0">
              <a:solidFill>
                <a:srgbClr val="002060"/>
              </a:solidFill>
              <a:latin typeface="Segoe UI" pitchFamily="34" charset="0"/>
              <a:ea typeface="Segoe UI" pitchFamily="34" charset="0"/>
              <a:cs typeface="Segoe UI" pitchFamily="34" charset="0"/>
            </a:endParaRPr>
          </a:p>
          <a:p>
            <a:pPr lvl="1"/>
            <a:r>
              <a:rPr lang="en-US" sz="2000" dirty="0">
                <a:solidFill>
                  <a:srgbClr val="002060"/>
                </a:solidFill>
              </a:rPr>
              <a:t>Specifies a list of email domains that is blocked or prohibited for sharing with the external collaborators. Use space character as the delimiter for entering multiple values. For example, “contoso.com fabrikam.com”.</a:t>
            </a:r>
          </a:p>
          <a:p>
            <a:pPr marL="0" indent="0">
              <a:buNone/>
            </a:pPr>
            <a:r>
              <a:rPr lang="en-US" sz="2000" dirty="0">
                <a:solidFill>
                  <a:srgbClr val="002060"/>
                </a:solidFill>
              </a:rPr>
              <a:t>-</a:t>
            </a:r>
            <a:r>
              <a:rPr lang="en-US" sz="2000" b="1" kern="1200" dirty="0" err="1">
                <a:solidFill>
                  <a:srgbClr val="002060"/>
                </a:solidFill>
                <a:latin typeface="Segoe UI" pitchFamily="34" charset="0"/>
                <a:ea typeface="Segoe UI" pitchFamily="34" charset="0"/>
                <a:cs typeface="Segoe UI" pitchFamily="34" charset="0"/>
              </a:rPr>
              <a:t>SharingAllowedDomainList</a:t>
            </a:r>
            <a:endParaRPr lang="en-US" sz="2000" b="1" kern="1200" dirty="0">
              <a:solidFill>
                <a:srgbClr val="002060"/>
              </a:solidFill>
              <a:latin typeface="Segoe UI" pitchFamily="34" charset="0"/>
              <a:ea typeface="Segoe UI" pitchFamily="34" charset="0"/>
              <a:cs typeface="Segoe UI" pitchFamily="34" charset="0"/>
            </a:endParaRPr>
          </a:p>
          <a:p>
            <a:pPr marL="579446" lvl="1" indent="-342900"/>
            <a:r>
              <a:rPr lang="en-US" sz="2000" dirty="0">
                <a:solidFill>
                  <a:srgbClr val="002060"/>
                </a:solidFill>
              </a:rPr>
              <a:t>Specifies a list of email domains that is allowed for sharing with the external collaborators. Use the space character as the delimiter for entering multiple values. For example, “contoso.com fabrikam.com”. </a:t>
            </a:r>
          </a:p>
          <a:p>
            <a:pPr marL="236546" lvl="1" indent="0">
              <a:buNone/>
            </a:pPr>
            <a:endParaRPr lang="en-US" sz="2000" dirty="0">
              <a:solidFill>
                <a:srgbClr val="002060"/>
              </a:solidFill>
            </a:endParaRPr>
          </a:p>
          <a:p>
            <a:pPr marL="579446" lvl="1" indent="-342900"/>
            <a:r>
              <a:rPr lang="en-US" sz="2000" dirty="0">
                <a:solidFill>
                  <a:srgbClr val="002060"/>
                </a:solidFill>
              </a:rPr>
              <a:t>Maximum of 1000 domains allowed in a list</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882644956"/>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913338830"/>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270992822"/>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a:t>NOTE: </a:t>
            </a:r>
            <a:r>
              <a:rPr lang="en-US" dirty="0"/>
              <a:t>The external sharing options available at the site collection level are determined by the level of external sharing that is enabled at the tenant level. </a:t>
            </a:r>
          </a:p>
          <a:p>
            <a:r>
              <a:rPr lang="en-US" dirty="0"/>
              <a:t>For example, if Anonymous guest access is not enabled at the tenant level, the Anyone option at the site collection level will be greyed out and unavailable.</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655496290"/>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779529635"/>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836458513"/>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b="1" dirty="0"/>
              <a:t>NOTE: </a:t>
            </a:r>
            <a:r>
              <a:rPr lang="en-US" dirty="0"/>
              <a:t>The “Anyone with the link” option is only available when the “Anonymous access links” option for external sharing is enabled at the tenant and site collection level </a:t>
            </a:r>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3534954"/>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002950643"/>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386299909"/>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algn="l"/>
            <a:r>
              <a:rPr lang="en-US" b="0" i="0" dirty="0">
                <a:solidFill>
                  <a:srgbClr val="4C4C51"/>
                </a:solidFill>
                <a:effectLst/>
                <a:latin typeface="Segoe UI" panose="020B0502040204020203" pitchFamily="34" charset="0"/>
              </a:rPr>
              <a:t>Azure AD External Identities pricing is based on Monthly Active Users (MAU), helping you to reduce costs and forecast with confidence. Benefit from a free tier and flexible, predictable pricing for external users:</a:t>
            </a:r>
          </a:p>
          <a:p>
            <a:pPr algn="l">
              <a:buFont typeface="Arial" panose="020B0604020202020204" pitchFamily="34" charset="0"/>
              <a:buChar char="•"/>
            </a:pPr>
            <a:r>
              <a:rPr lang="en-US" b="0" i="0" dirty="0">
                <a:solidFill>
                  <a:srgbClr val="4C4C51"/>
                </a:solidFill>
                <a:effectLst/>
                <a:latin typeface="Segoe UI" panose="020B0502040204020203" pitchFamily="34" charset="0"/>
              </a:rPr>
              <a:t>Free goes further: Your first 50,000 MAUs per month are free for both Premium P1 and Premium P2 features.</a:t>
            </a:r>
          </a:p>
          <a:p>
            <a:pPr algn="l">
              <a:buFont typeface="Arial" panose="020B0604020202020204" pitchFamily="34" charset="0"/>
              <a:buChar char="•"/>
            </a:pPr>
            <a:r>
              <a:rPr lang="en-US" b="0" i="0" dirty="0">
                <a:solidFill>
                  <a:srgbClr val="4C4C51"/>
                </a:solidFill>
                <a:effectLst/>
                <a:latin typeface="Segoe UI" panose="020B0502040204020203" pitchFamily="34" charset="0"/>
              </a:rPr>
              <a:t>Flexible: Connect with customers and partners based on the usage and features you need, rather than the licenses you have.</a:t>
            </a:r>
          </a:p>
          <a:p>
            <a:pPr algn="l">
              <a:buFont typeface="Arial" panose="020B0604020202020204" pitchFamily="34" charset="0"/>
              <a:buChar char="•"/>
            </a:pPr>
            <a:r>
              <a:rPr lang="en-US" b="0" i="0" dirty="0">
                <a:solidFill>
                  <a:srgbClr val="4C4C51"/>
                </a:solidFill>
                <a:effectLst/>
                <a:latin typeface="Segoe UI" panose="020B0502040204020203" pitchFamily="34" charset="0"/>
              </a:rPr>
              <a:t>Predictable: Pay only for what you use. Forecast with ease as your business and usage scales. Customers are not charged for a MAU’s subsequent authentications or for storing inactive users within that calendar month.</a:t>
            </a:r>
          </a:p>
          <a:p>
            <a:pPr algn="l"/>
            <a:r>
              <a:rPr lang="en-US" b="0" i="0" dirty="0">
                <a:solidFill>
                  <a:srgbClr val="4C4C51"/>
                </a:solidFill>
                <a:effectLst/>
                <a:latin typeface="Segoe UI" panose="020B0502040204020203" pitchFamily="34" charset="0"/>
              </a:rPr>
              <a:t>Azure AD External Identities is billed starting at the following rates, including for Enterprise Agreement customers. Premium P2 features include all the Premium P1 features and market-leading Identity Protection and Identity Governance controls, such as risk-based Conditional Access policies and Identity Protection reporting for Azure AD B2C.</a:t>
            </a:r>
          </a:p>
          <a:p>
            <a:r>
              <a:rPr lang="en-US" dirty="0">
                <a:hlinkClick r:id="rId3"/>
              </a:rPr>
              <a:t>Pricing - Active Directory External Identities | Microsoft Azure</a:t>
            </a:r>
            <a:endParaRPr lang="en-US" dirty="0"/>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78955556"/>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394234354"/>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b="1" dirty="0"/>
              <a:t>How to Share Without Oversharing</a:t>
            </a:r>
            <a:endParaRPr lang="en-US" dirty="0"/>
          </a:p>
          <a:p>
            <a:pPr>
              <a:spcBef>
                <a:spcPts val="0"/>
              </a:spcBef>
              <a:spcAft>
                <a:spcPts val="0"/>
              </a:spcAft>
            </a:pPr>
            <a:r>
              <a:rPr lang="en-US" b="1" dirty="0"/>
              <a:t>Best Practices for Sharing Sites </a:t>
            </a:r>
            <a:endParaRPr lang="en-US" dirty="0"/>
          </a:p>
          <a:p>
            <a:pPr>
              <a:spcBef>
                <a:spcPts val="0"/>
              </a:spcBef>
              <a:spcAft>
                <a:spcPts val="0"/>
              </a:spcAft>
            </a:pPr>
            <a:r>
              <a:rPr lang="en-US" dirty="0"/>
              <a:t>If you have shared an entire site with a user, then that user will be able to sign in to the site and function like a full member of the site. The user will be able to browse, search for, view, and edit content (depending on which permission group you assign the user to). They will be able to do things like: see the names of other site users in the People Picker or view document metadata. External users will also appear in the People Picker as site users. This means that other people who use your site could grant different permissions to these users than you initially granted when you shared the site with them. Ensure that you know the identity of external users before you invite them to your site.</a:t>
            </a:r>
          </a:p>
          <a:p>
            <a:pPr>
              <a:spcBef>
                <a:spcPts val="0"/>
              </a:spcBef>
              <a:spcAft>
                <a:spcPts val="0"/>
              </a:spcAft>
            </a:pPr>
            <a:r>
              <a:rPr lang="en-US" dirty="0"/>
              <a:t>If you invite external users to your team site, they will be able to view content on the team site and all subsites. If you want to avoid having external users gain access to important or sensitive content on your team site, then you should create a subsite of your team site that has unique permissions, and then share only that subsite with external users.</a:t>
            </a:r>
          </a:p>
          <a:p>
            <a:pPr lvl="0">
              <a:spcBef>
                <a:spcPts val="0"/>
              </a:spcBef>
              <a:spcAft>
                <a:spcPts val="0"/>
              </a:spcAft>
            </a:pPr>
            <a:r>
              <a:rPr lang="en-US" dirty="0">
                <a:solidFill>
                  <a:prstClr val="black"/>
                </a:solidFill>
              </a:rPr>
              <a:t>For more information about permissions inheritance, see </a:t>
            </a:r>
            <a:r>
              <a:rPr lang="en-US" b="1" dirty="0">
                <a:solidFill>
                  <a:prstClr val="black"/>
                </a:solidFill>
              </a:rPr>
              <a:t>What is permissions inheritance</a:t>
            </a:r>
            <a:r>
              <a:rPr lang="en-US" dirty="0">
                <a:solidFill>
                  <a:prstClr val="black"/>
                </a:solidFill>
              </a:rPr>
              <a:t>? </a:t>
            </a:r>
            <a:r>
              <a:rPr lang="en-US" u="sng" dirty="0">
                <a:solidFill>
                  <a:prstClr val="black"/>
                </a:solidFill>
              </a:rPr>
              <a:t>(</a:t>
            </a:r>
            <a:r>
              <a:rPr lang="en-US" dirty="0">
                <a:hlinkClick r:id="rId3"/>
              </a:rPr>
              <a:t>http://office.microsoft.com/client/15/help/preview?AssetId=HA102772762&amp;lcid=1033&amp;NS=SPOAdmin&amp;Version=15&amp;CTT=5&amp;origin=HA102894713</a:t>
            </a:r>
            <a:r>
              <a:rPr lang="en-US" u="sng" dirty="0">
                <a:solidFill>
                  <a:prstClr val="black"/>
                </a:solidFill>
              </a:rPr>
              <a:t>)</a:t>
            </a:r>
            <a:endParaRPr lang="en-US" dirty="0"/>
          </a:p>
          <a:p>
            <a:pPr>
              <a:spcBef>
                <a:spcPts val="0"/>
              </a:spcBef>
              <a:spcAft>
                <a:spcPts val="0"/>
              </a:spcAft>
            </a:pPr>
            <a:r>
              <a:rPr lang="en-US" dirty="0"/>
              <a:t>Similarly, if you want to share a sub-site that you have created on your OneDrive for Business location, you might want to ensure that it has unique permissions, so that you do not accidentally grant users permission to additional sites or content on your OneDrive for Business site.</a:t>
            </a:r>
          </a:p>
          <a:p>
            <a:pPr>
              <a:spcBef>
                <a:spcPts val="0"/>
              </a:spcBef>
              <a:spcAft>
                <a:spcPts val="0"/>
              </a:spcAft>
            </a:pPr>
            <a:r>
              <a:rPr lang="en-US" b="1" dirty="0"/>
              <a:t>Best Practices for Sharing Documents</a:t>
            </a:r>
            <a:endParaRPr lang="en-US" dirty="0"/>
          </a:p>
          <a:p>
            <a:pPr>
              <a:spcBef>
                <a:spcPts val="0"/>
              </a:spcBef>
              <a:spcAft>
                <a:spcPts val="0"/>
              </a:spcAft>
            </a:pPr>
            <a:r>
              <a:rPr lang="en-US" dirty="0"/>
              <a:t>If you share documents by using anonymous guest links, then it is possible for invitation recipients to share those guest links with others, who could use them to view content. Do not use guest links to share documents that are sensitive. If you want to minimize the risk that someone might share an anonymous link, then share a document by requiring sign-in instead. </a:t>
            </a:r>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236063618"/>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198905671"/>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spcBef>
                <a:spcPts val="0"/>
              </a:spcBef>
              <a:spcAft>
                <a:spcPts val="0"/>
              </a:spcAft>
              <a:buFont typeface="+mj-lt"/>
              <a:buAutoNum type="arabicPeriod"/>
            </a:pPr>
            <a:r>
              <a:rPr lang="en-US" dirty="0"/>
              <a:t>In SharePoint Admin Center -&gt;Sharing, show the students where External Sharing is set to </a:t>
            </a:r>
            <a:r>
              <a:rPr lang="en-US" b="1" dirty="0"/>
              <a:t>Allow both external users who accept sharing invitations and anonymous quest links</a:t>
            </a:r>
            <a:r>
              <a:rPr lang="en-US" dirty="0"/>
              <a:t>.</a:t>
            </a:r>
          </a:p>
          <a:p>
            <a:pPr marL="228600" lvl="0" indent="-228600">
              <a:spcBef>
                <a:spcPts val="0"/>
              </a:spcBef>
              <a:spcAft>
                <a:spcPts val="0"/>
              </a:spcAft>
              <a:buFont typeface="+mj-lt"/>
              <a:buAutoNum type="arabicPeriod"/>
            </a:pPr>
            <a:endParaRPr lang="en-US" dirty="0"/>
          </a:p>
          <a:p>
            <a:pPr marL="228600" lvl="0" indent="-228600">
              <a:spcBef>
                <a:spcPts val="0"/>
              </a:spcBef>
              <a:spcAft>
                <a:spcPts val="0"/>
              </a:spcAft>
              <a:buFont typeface="+mj-lt"/>
              <a:buAutoNum type="arabicPeriod"/>
            </a:pPr>
            <a:r>
              <a:rPr lang="en-US" dirty="0"/>
              <a:t>In SharePoint Admin Center/site collections, highlight the default team site for your tenant and click the </a:t>
            </a:r>
            <a:r>
              <a:rPr lang="en-US" b="1" dirty="0"/>
              <a:t>Sharing</a:t>
            </a:r>
            <a:r>
              <a:rPr lang="en-US" dirty="0"/>
              <a:t> button, and verify that </a:t>
            </a:r>
            <a:r>
              <a:rPr lang="en-US" b="1" dirty="0"/>
              <a:t>Allow both external users who accept sharing invitations and anonymous quest links</a:t>
            </a:r>
            <a:r>
              <a:rPr lang="en-US" dirty="0"/>
              <a:t> option is already set. </a:t>
            </a:r>
          </a:p>
          <a:p>
            <a:pPr marL="228600" lvl="0" indent="-228600">
              <a:spcBef>
                <a:spcPts val="0"/>
              </a:spcBef>
              <a:spcAft>
                <a:spcPts val="0"/>
              </a:spcAft>
              <a:buFont typeface="+mj-lt"/>
              <a:buAutoNum type="arabicPeriod"/>
            </a:pPr>
            <a:r>
              <a:rPr lang="en-US" dirty="0"/>
              <a:t>Send sharing invitation from a site. </a:t>
            </a:r>
          </a:p>
          <a:p>
            <a:pPr marL="228600" lvl="0" indent="-228600">
              <a:spcBef>
                <a:spcPts val="0"/>
              </a:spcBef>
              <a:spcAft>
                <a:spcPts val="0"/>
              </a:spcAft>
              <a:buFont typeface="+mj-lt"/>
              <a:buAutoNum type="arabicPeriod"/>
            </a:pPr>
            <a:r>
              <a:rPr lang="en-US" dirty="0"/>
              <a:t>Send sharing invitation from a document. </a:t>
            </a:r>
          </a:p>
          <a:p>
            <a:pPr lvl="0">
              <a:spcBef>
                <a:spcPts val="0"/>
              </a:spcBef>
              <a:spcAft>
                <a:spcPts val="0"/>
              </a:spcAft>
            </a:pPr>
            <a:endParaRPr lang="en-US" dirty="0"/>
          </a:p>
          <a:p>
            <a:pPr>
              <a:spcBef>
                <a:spcPts val="0"/>
              </a:spcBef>
              <a:spcAft>
                <a:spcPts val="0"/>
              </a:spcAft>
            </a:pPr>
            <a:endParaRPr lang="en-US" dirty="0"/>
          </a:p>
          <a:p>
            <a:pPr>
              <a:spcBef>
                <a:spcPts val="0"/>
              </a:spcBef>
              <a:spcAft>
                <a:spcPts val="0"/>
              </a:spcAft>
            </a:pPr>
            <a:endParaRPr lang="en-US" b="1"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76835926"/>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If you select the option to share with only those who sign in as authenticated users, what are the ways the external user can gain access?</a:t>
            </a:r>
          </a:p>
          <a:p>
            <a:pPr marL="361950" indent="0">
              <a:buNone/>
            </a:pPr>
            <a:r>
              <a:rPr lang="en-US" b="1" dirty="0"/>
              <a:t>Answer</a:t>
            </a:r>
            <a:r>
              <a:rPr lang="en-US" dirty="0"/>
              <a:t>: A Microsoft Account or sign in from another tenant.</a:t>
            </a:r>
          </a:p>
          <a:p>
            <a:pPr marL="0" indent="0">
              <a:buNone/>
            </a:pPr>
            <a:endParaRPr lang="en-US" dirty="0"/>
          </a:p>
          <a:p>
            <a:pPr>
              <a:buFont typeface="+mj-lt"/>
              <a:buAutoNum type="arabicPeriod" startAt="2"/>
            </a:pPr>
            <a:r>
              <a:rPr lang="en-US" dirty="0"/>
              <a:t>By default, do subsites inherit site</a:t>
            </a:r>
            <a:r>
              <a:rPr lang="en-US" baseline="0" dirty="0"/>
              <a:t> </a:t>
            </a:r>
            <a:r>
              <a:rPr lang="en-US" dirty="0"/>
              <a:t>collection-level permissions? </a:t>
            </a:r>
          </a:p>
          <a:p>
            <a:pPr marL="361950" indent="0">
              <a:buNone/>
            </a:pPr>
            <a:r>
              <a:rPr lang="en-US" b="1" dirty="0"/>
              <a:t>Answer</a:t>
            </a:r>
            <a:r>
              <a:rPr lang="en-US" dirty="0"/>
              <a:t>: Yes. By default, subsites inherit permissions from site collection. </a:t>
            </a:r>
          </a:p>
          <a:p>
            <a:pPr>
              <a:buFont typeface="+mj-lt"/>
              <a:buAutoNum type="arabicPeriod" startAt="2"/>
            </a:pPr>
            <a:endParaRPr lang="en-US" dirty="0"/>
          </a:p>
          <a:p>
            <a:pPr>
              <a:buFont typeface="+mj-lt"/>
              <a:buAutoNum type="arabicPeriod" startAt="3"/>
            </a:pPr>
            <a:r>
              <a:rPr lang="en-US" dirty="0"/>
              <a:t>Is it considered best practice to place individual user accounts in the SharePoint access control lists? </a:t>
            </a:r>
          </a:p>
          <a:p>
            <a:pPr marL="361950" indent="0">
              <a:buNone/>
            </a:pPr>
            <a:r>
              <a:rPr lang="en-US" b="1" dirty="0"/>
              <a:t>Answer</a:t>
            </a:r>
            <a:r>
              <a:rPr lang="en-US" dirty="0"/>
              <a:t>: No. It is recommended that security groups and/or Active Directory groups are used in SharePoint groups when possible. </a:t>
            </a:r>
          </a:p>
          <a:p>
            <a:endParaRPr lang="en-US"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89979268"/>
      </p:ext>
    </p:extLst>
  </p:cSld>
  <p:clrMapOvr>
    <a:masterClrMapping/>
  </p:clrMapOvr>
</p:notes>
</file>

<file path=ppt/notesSlides/notesSlide3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27124083"/>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025840206"/>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71506929"/>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853362484"/>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u="none" strike="noStrike" kern="1200" dirty="0">
                <a:solidFill>
                  <a:schemeClr val="tx1"/>
                </a:solidFill>
                <a:effectLst/>
                <a:latin typeface="Segoe UI" pitchFamily="34" charset="0"/>
                <a:ea typeface="Segoe UI" pitchFamily="34" charset="0"/>
                <a:cs typeface="Segoe UI" pitchFamily="34" charset="0"/>
              </a:rPr>
              <a:t>If you're working with vendors, clients, or customers outside of your organization, you might want to give them access to certain areas of your site or to specific documents. In this article, we'll show you how to turn sharing on or off sharing for SharePoint Online. You must be a global or SharePoint admin in Microsoft 365 to do this.</a:t>
            </a:r>
          </a:p>
          <a:p>
            <a:r>
              <a:rPr lang="en-US" sz="1050" b="0" i="0" u="none" strike="noStrike" kern="1200" dirty="0">
                <a:solidFill>
                  <a:schemeClr val="tx1"/>
                </a:solidFill>
                <a:effectLst/>
                <a:latin typeface="Segoe UI" pitchFamily="34" charset="0"/>
                <a:ea typeface="Segoe UI" pitchFamily="34" charset="0"/>
                <a:cs typeface="Segoe UI" pitchFamily="34" charset="0"/>
              </a:rPr>
              <a:t>External sharing is controlled at both the organization level (global settings that affect all of SharePoint Online) and the site collection level. The organization-level settings determine what options are available at the site collection level.</a:t>
            </a:r>
          </a:p>
          <a:p>
            <a:r>
              <a:rPr lang="en-US" sz="1050" b="0" i="0" u="none" strike="noStrike" kern="1200" dirty="0">
                <a:solidFill>
                  <a:schemeClr val="tx1"/>
                </a:solidFill>
                <a:effectLst/>
                <a:latin typeface="Segoe UI" pitchFamily="34" charset="0"/>
                <a:ea typeface="Segoe UI" pitchFamily="34" charset="0"/>
                <a:cs typeface="Segoe UI" pitchFamily="34" charset="0"/>
              </a:rPr>
              <a:t>The external sharing settings for individual site collections cannot be </a:t>
            </a:r>
            <a:r>
              <a:rPr lang="en-US" sz="1050" b="0" i="1" u="none" strike="noStrike" kern="1200" dirty="0">
                <a:solidFill>
                  <a:schemeClr val="tx1"/>
                </a:solidFill>
                <a:effectLst/>
                <a:latin typeface="Segoe UI" pitchFamily="34" charset="0"/>
                <a:ea typeface="Segoe UI" pitchFamily="34" charset="0"/>
                <a:cs typeface="Segoe UI" pitchFamily="34" charset="0"/>
              </a:rPr>
              <a:t>less</a:t>
            </a:r>
            <a:r>
              <a:rPr lang="en-US" sz="1050" b="0" i="0" u="none" strike="noStrike" kern="1200" dirty="0">
                <a:solidFill>
                  <a:schemeClr val="tx1"/>
                </a:solidFill>
                <a:effectLst/>
                <a:latin typeface="Segoe UI" pitchFamily="34" charset="0"/>
                <a:ea typeface="Segoe UI" pitchFamily="34" charset="0"/>
                <a:cs typeface="Segoe UI" pitchFamily="34" charset="0"/>
              </a:rPr>
              <a:t> restrictive than whatever is allowed at the organization level, but these settings can be </a:t>
            </a:r>
            <a:r>
              <a:rPr lang="en-US" sz="1050" b="0" i="1" u="none" strike="noStrike" kern="1200" dirty="0">
                <a:solidFill>
                  <a:schemeClr val="tx1"/>
                </a:solidFill>
                <a:effectLst/>
                <a:latin typeface="Segoe UI" pitchFamily="34" charset="0"/>
                <a:ea typeface="Segoe UI" pitchFamily="34" charset="0"/>
                <a:cs typeface="Segoe UI" pitchFamily="34" charset="0"/>
              </a:rPr>
              <a:t>more</a:t>
            </a:r>
            <a:r>
              <a:rPr lang="en-US" sz="1050" b="0" i="0" u="none" strike="noStrike" kern="1200" dirty="0">
                <a:solidFill>
                  <a:schemeClr val="tx1"/>
                </a:solidFill>
                <a:effectLst/>
                <a:latin typeface="Segoe UI" pitchFamily="34" charset="0"/>
                <a:ea typeface="Segoe UI" pitchFamily="34" charset="0"/>
                <a:cs typeface="Segoe UI" pitchFamily="34" charset="0"/>
              </a:rPr>
              <a:t> restrictive. For example, if external sharing is turned on at the organization level, but it is limited to allowing only authenticated users, then that will be the only kind of external sharing you can allow in a specific site collection. If external sharing through both sign-in and anonymous guest links is allowed at the organization level, then those options are also available for each site collection.</a:t>
            </a:r>
          </a:p>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56052529"/>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88369713"/>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sz="2200" kern="1200" dirty="0">
                <a:solidFill>
                  <a:srgbClr val="002060"/>
                </a:solidFill>
                <a:latin typeface="Segoe UI" pitchFamily="34" charset="0"/>
                <a:ea typeface="Segoe UI" pitchFamily="34" charset="0"/>
                <a:cs typeface="Segoe UI" pitchFamily="34" charset="0"/>
              </a:rPr>
              <a:t>Sharing invite sent to “Specific </a:t>
            </a:r>
            <a:r>
              <a:rPr lang="en-US" sz="2200" dirty="0">
                <a:solidFill>
                  <a:srgbClr val="002060"/>
                </a:solidFill>
                <a:latin typeface="Segoe UI"/>
              </a:rPr>
              <a:t>people” who have a Microsoft Account or a work or school account in another Microsoft 365 tenant</a:t>
            </a:r>
          </a:p>
          <a:p>
            <a:r>
              <a:rPr lang="en-US" sz="2200" kern="1200" dirty="0">
                <a:solidFill>
                  <a:srgbClr val="002060"/>
                </a:solidFill>
                <a:latin typeface="Segoe UI" pitchFamily="34" charset="0"/>
                <a:ea typeface="Segoe UI" pitchFamily="34" charset="0"/>
                <a:cs typeface="Segoe UI" pitchFamily="34" charset="0"/>
              </a:rPr>
              <a:t>This type of external user signs in using their own Microsoft account, </a:t>
            </a:r>
            <a:r>
              <a:rPr lang="en-US" sz="2200" dirty="0">
                <a:solidFill>
                  <a:srgbClr val="002060"/>
                </a:solidFill>
                <a:latin typeface="Segoe UI"/>
              </a:rPr>
              <a:t>or a work or school account in another Microsoft 365 tenant</a:t>
            </a:r>
            <a:endParaRPr lang="en-US" sz="2200" kern="1200" dirty="0">
              <a:solidFill>
                <a:srgbClr val="002060"/>
              </a:solidFill>
              <a:latin typeface="Segoe UI" pitchFamily="34" charset="0"/>
              <a:ea typeface="Segoe UI" pitchFamily="34" charset="0"/>
              <a:cs typeface="Segoe UI" pitchFamily="34" charset="0"/>
            </a:endParaRPr>
          </a:p>
          <a:p>
            <a:r>
              <a:rPr lang="en-US" sz="2200" kern="1200" dirty="0">
                <a:solidFill>
                  <a:srgbClr val="002060"/>
                </a:solidFill>
                <a:latin typeface="Segoe UI" pitchFamily="34" charset="0"/>
                <a:ea typeface="Segoe UI" pitchFamily="34" charset="0"/>
                <a:cs typeface="Segoe UI" pitchFamily="34" charset="0"/>
              </a:rPr>
              <a:t>You can share </a:t>
            </a:r>
            <a:r>
              <a:rPr lang="en-US" sz="2200" b="1" kern="1200" dirty="0">
                <a:solidFill>
                  <a:srgbClr val="002060"/>
                </a:solidFill>
                <a:latin typeface="Segoe UI" pitchFamily="34" charset="0"/>
                <a:ea typeface="Segoe UI" pitchFamily="34" charset="0"/>
                <a:cs typeface="Segoe UI" pitchFamily="34" charset="0"/>
              </a:rPr>
              <a:t>sites</a:t>
            </a:r>
            <a:r>
              <a:rPr lang="en-US" sz="2200" kern="1200" dirty="0">
                <a:solidFill>
                  <a:srgbClr val="002060"/>
                </a:solidFill>
                <a:latin typeface="Segoe UI" pitchFamily="34" charset="0"/>
                <a:ea typeface="Segoe UI" pitchFamily="34" charset="0"/>
                <a:cs typeface="Segoe UI" pitchFamily="34" charset="0"/>
              </a:rPr>
              <a:t>, </a:t>
            </a:r>
            <a:r>
              <a:rPr lang="en-US" sz="2200" b="1" kern="1200" dirty="0">
                <a:solidFill>
                  <a:srgbClr val="002060"/>
                </a:solidFill>
                <a:latin typeface="Segoe UI" pitchFamily="34" charset="0"/>
                <a:ea typeface="Segoe UI" pitchFamily="34" charset="0"/>
                <a:cs typeface="Segoe UI" pitchFamily="34" charset="0"/>
              </a:rPr>
              <a:t>files</a:t>
            </a:r>
            <a:r>
              <a:rPr lang="en-US" sz="2200" kern="1200" dirty="0">
                <a:solidFill>
                  <a:srgbClr val="002060"/>
                </a:solidFill>
                <a:latin typeface="Segoe UI" pitchFamily="34" charset="0"/>
                <a:ea typeface="Segoe UI" pitchFamily="34" charset="0"/>
                <a:cs typeface="Segoe UI" pitchFamily="34" charset="0"/>
              </a:rPr>
              <a:t>, and </a:t>
            </a:r>
            <a:r>
              <a:rPr lang="en-US" sz="2200" b="1" kern="1200" dirty="0">
                <a:solidFill>
                  <a:srgbClr val="002060"/>
                </a:solidFill>
                <a:latin typeface="Segoe UI" pitchFamily="34" charset="0"/>
                <a:ea typeface="Segoe UI" pitchFamily="34" charset="0"/>
                <a:cs typeface="Segoe UI" pitchFamily="34" charset="0"/>
              </a:rPr>
              <a:t>folders</a:t>
            </a:r>
            <a:r>
              <a:rPr lang="en-US" sz="2200" kern="1200" dirty="0">
                <a:solidFill>
                  <a:srgbClr val="002060"/>
                </a:solidFill>
                <a:latin typeface="Segoe UI" pitchFamily="34" charset="0"/>
                <a:ea typeface="Segoe UI" pitchFamily="34" charset="0"/>
                <a:cs typeface="Segoe UI" pitchFamily="34" charset="0"/>
              </a:rPr>
              <a:t> with this type of external user </a:t>
            </a:r>
          </a:p>
          <a:p>
            <a:r>
              <a:rPr lang="en-US" sz="2200" kern="1200" dirty="0">
                <a:solidFill>
                  <a:srgbClr val="002060"/>
                </a:solidFill>
                <a:latin typeface="Segoe UI" pitchFamily="34" charset="0"/>
                <a:ea typeface="Segoe UI" pitchFamily="34" charset="0"/>
                <a:cs typeface="Segoe UI" pitchFamily="34" charset="0"/>
              </a:rPr>
              <a:t>They can perform tasks on a site consistent with the permission level that they are assigned</a:t>
            </a:r>
          </a:p>
          <a:p>
            <a:pPr lvl="1"/>
            <a:r>
              <a:rPr lang="en-US" sz="1800" kern="1200" dirty="0">
                <a:solidFill>
                  <a:srgbClr val="002060"/>
                </a:solidFill>
                <a:latin typeface="Segoe UI" pitchFamily="34" charset="0"/>
                <a:ea typeface="Segoe UI" pitchFamily="34" charset="0"/>
                <a:cs typeface="Segoe UI" pitchFamily="34" charset="0"/>
              </a:rPr>
              <a:t>If you add an external user to the Members group, they will have Edit permissions and they will be able to add, edit and delete lists and share</a:t>
            </a:r>
          </a:p>
          <a:p>
            <a:r>
              <a:rPr lang="en-US" sz="2300" kern="1200" dirty="0">
                <a:solidFill>
                  <a:srgbClr val="002060"/>
                </a:solidFill>
                <a:latin typeface="Segoe UI" pitchFamily="34" charset="0"/>
                <a:ea typeface="Segoe UI" pitchFamily="34" charset="0"/>
                <a:cs typeface="Segoe UI" pitchFamily="34" charset="0"/>
              </a:rPr>
              <a:t>They can use Office Online for viewing and editing documents. </a:t>
            </a:r>
          </a:p>
          <a:p>
            <a:pPr lvl="2"/>
            <a:r>
              <a:rPr lang="en-US" sz="1808" dirty="0">
                <a:solidFill>
                  <a:srgbClr val="002060"/>
                </a:solidFill>
              </a:rPr>
              <a:t>If your plan includes Office Professional Plus, they cannot install the desktop version of Office on their own computers unless you assign them a license.</a:t>
            </a:r>
          </a:p>
          <a:p>
            <a:r>
              <a:rPr lang="en-US" sz="2300" kern="1200" dirty="0">
                <a:solidFill>
                  <a:srgbClr val="002060"/>
                </a:solidFill>
                <a:latin typeface="Segoe UI" pitchFamily="34" charset="0"/>
                <a:ea typeface="Segoe UI" pitchFamily="34" charset="0"/>
                <a:cs typeface="Segoe UI" pitchFamily="34" charset="0"/>
              </a:rPr>
              <a:t>They will be able to see other types of content on sites, depending on the permissions you give them. </a:t>
            </a:r>
          </a:p>
          <a:p>
            <a:pPr lvl="2"/>
            <a:r>
              <a:rPr lang="en-US" sz="1808" dirty="0">
                <a:solidFill>
                  <a:srgbClr val="002060"/>
                </a:solidFill>
              </a:rPr>
              <a:t>For example, they can navigate to different subsites within the site collection to which they were invited. </a:t>
            </a:r>
            <a:endParaRPr lang="en-US" sz="1808" kern="1200" dirty="0">
              <a:solidFill>
                <a:srgbClr val="002060"/>
              </a:solidFill>
              <a:latin typeface="Segoe UI" pitchFamily="34" charset="0"/>
              <a:ea typeface="Segoe UI" pitchFamily="34" charset="0"/>
              <a:cs typeface="Segoe UI" pitchFamily="34" charset="0"/>
            </a:endParaRPr>
          </a:p>
          <a:p>
            <a:r>
              <a:rPr lang="en-US" sz="2000" kern="1200" dirty="0">
                <a:solidFill>
                  <a:schemeClr val="tx1"/>
                </a:solidFill>
                <a:latin typeface="Segoe UI" pitchFamily="34" charset="0"/>
                <a:ea typeface="Segoe UI" pitchFamily="34" charset="0"/>
                <a:cs typeface="Segoe UI" pitchFamily="34" charset="0"/>
              </a:rPr>
              <a:t>Accounts get added as Guest accounts in Azure AD of target tenant with #EXT# in their user name </a:t>
            </a: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Sharing sites with authenticated external users</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When you share a site with an authenticated external user, an invitation is sent to them via email which contains a link to the site or document. When they click the link, they are asked to log in using the username and password of their Microsoft account or their work or school account. When they log in, they are added to the users list in your Microsoft 365 subscription (you'll see them listed with </a:t>
            </a:r>
            <a:r>
              <a:rPr lang="en-US" sz="1050" b="1" i="0" u="none" strike="noStrike" kern="1200" dirty="0">
                <a:solidFill>
                  <a:schemeClr val="tx1"/>
                </a:solidFill>
                <a:effectLst/>
                <a:latin typeface="Segoe UI" pitchFamily="34" charset="0"/>
                <a:ea typeface="Segoe UI" pitchFamily="34" charset="0"/>
                <a:cs typeface="Segoe UI" pitchFamily="34" charset="0"/>
              </a:rPr>
              <a:t>#EXT#</a:t>
            </a:r>
            <a:r>
              <a:rPr lang="en-US" sz="1050" b="0" i="0" u="none" strike="noStrike" kern="1200" dirty="0">
                <a:solidFill>
                  <a:schemeClr val="tx1"/>
                </a:solidFill>
                <a:effectLst/>
                <a:latin typeface="Segoe UI" pitchFamily="34" charset="0"/>
                <a:ea typeface="Segoe UI" pitchFamily="34" charset="0"/>
                <a:cs typeface="Segoe UI" pitchFamily="34" charset="0"/>
              </a:rPr>
              <a:t> in their user name) and given access to the site or document.</a:t>
            </a:r>
          </a:p>
          <a:p>
            <a:r>
              <a:rPr lang="en-US" sz="1050" b="0" i="0" u="none" strike="noStrike" kern="1200" dirty="0">
                <a:solidFill>
                  <a:schemeClr val="tx1"/>
                </a:solidFill>
                <a:effectLst/>
                <a:latin typeface="Segoe UI" pitchFamily="34" charset="0"/>
                <a:ea typeface="Segoe UI" pitchFamily="34" charset="0"/>
                <a:cs typeface="Segoe UI" pitchFamily="34" charset="0"/>
              </a:rPr>
              <a:t>Once they are in the user list in your Microsoft 365 subscription, you can grant them access to other sites or documents without sending them additional invitations. (You may need to send them a link to the site or document so they can find it.) You can also assign them an Microsoft 365 license if you want.</a:t>
            </a:r>
          </a:p>
          <a:p>
            <a:r>
              <a:rPr lang="en-US" sz="1050" b="0" i="0" u="none" strike="noStrike" kern="1200" dirty="0">
                <a:solidFill>
                  <a:schemeClr val="tx1"/>
                </a:solidFill>
                <a:effectLst/>
                <a:latin typeface="Segoe UI" pitchFamily="34" charset="0"/>
                <a:ea typeface="Segoe UI" pitchFamily="34" charset="0"/>
                <a:cs typeface="Segoe UI" pitchFamily="34" charset="0"/>
              </a:rPr>
              <a:t>You can discontinue sharing with an authenticated external user by removing their permissions from the site, or by removing them from the user list in Microsoft 365.</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497110248"/>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Sharing files and folders with authenticated external users</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r>
              <a:rPr lang="en-US" sz="1050" b="0" i="0" u="none" strike="noStrike" kern="1200" dirty="0">
                <a:solidFill>
                  <a:schemeClr val="tx1"/>
                </a:solidFill>
                <a:effectLst/>
                <a:latin typeface="Segoe UI" pitchFamily="34" charset="0"/>
                <a:ea typeface="Segoe UI" pitchFamily="34" charset="0"/>
                <a:cs typeface="Segoe UI" pitchFamily="34" charset="0"/>
              </a:rPr>
              <a:t>When you share a file or folder with an external user who has their own Microsoft 365 email address (a work or school account), an email is sent to them which contains a link to the file or folder. The first time they access the file or folder using the link, they are sent a time-sensitive code via email that they can use to verify their identity. They must enter the code to access the file or folder. Once they have accessed the file or folder for the first time, these external users are added as guests to your Microsoft 365 directory and thereafter they can access the file using </a:t>
            </a:r>
            <a:r>
              <a:rPr lang="en-US" sz="1050" b="0" i="0" u="none" strike="noStrike" kern="1200" dirty="0" err="1">
                <a:solidFill>
                  <a:schemeClr val="tx1"/>
                </a:solidFill>
                <a:effectLst/>
                <a:latin typeface="Segoe UI" pitchFamily="34" charset="0"/>
                <a:ea typeface="Segoe UI" pitchFamily="34" charset="0"/>
                <a:cs typeface="Segoe UI" pitchFamily="34" charset="0"/>
              </a:rPr>
              <a:t>thier</a:t>
            </a:r>
            <a:r>
              <a:rPr lang="en-US" sz="1050" b="0" i="0" u="none" strike="noStrike" kern="1200" dirty="0">
                <a:solidFill>
                  <a:schemeClr val="tx1"/>
                </a:solidFill>
                <a:effectLst/>
                <a:latin typeface="Segoe UI" pitchFamily="34" charset="0"/>
                <a:ea typeface="Segoe UI" pitchFamily="34" charset="0"/>
                <a:cs typeface="Segoe UI" pitchFamily="34" charset="0"/>
              </a:rPr>
              <a:t> work or school account.</a:t>
            </a:r>
          </a:p>
          <a:p>
            <a:r>
              <a:rPr lang="en-US" sz="1050" b="0" i="0" u="none" strike="noStrike" kern="1200" dirty="0">
                <a:solidFill>
                  <a:schemeClr val="tx1"/>
                </a:solidFill>
                <a:effectLst/>
                <a:latin typeface="Segoe UI" pitchFamily="34" charset="0"/>
                <a:ea typeface="Segoe UI" pitchFamily="34" charset="0"/>
                <a:cs typeface="Segoe UI" pitchFamily="34" charset="0"/>
              </a:rPr>
              <a:t>When you share a file or folder with an authenticated external user who does not have a work or school account, an email is sent to them which contains a link to the file or folder. Each time they access the file or folder using the link, they are sent a time-sensitive code via email that they can use to verify their identity. They must enter the code to access the file or folder. </a:t>
            </a:r>
          </a:p>
          <a:p>
            <a:r>
              <a:rPr lang="en-US" sz="1050" b="0" i="0" u="none" strike="noStrike" kern="1200" dirty="0">
                <a:solidFill>
                  <a:schemeClr val="tx1"/>
                </a:solidFill>
                <a:effectLst/>
                <a:latin typeface="Segoe UI" pitchFamily="34" charset="0"/>
                <a:ea typeface="Segoe UI" pitchFamily="34" charset="0"/>
                <a:cs typeface="Segoe UI" pitchFamily="34" charset="0"/>
              </a:rPr>
              <a:t>These external users are not added to your Microsoft 365 directory.</a:t>
            </a:r>
          </a:p>
          <a:p>
            <a:r>
              <a:rPr lang="en-US" sz="1050" dirty="0">
                <a:gradFill>
                  <a:gsLst>
                    <a:gs pos="1250">
                      <a:srgbClr val="002050"/>
                    </a:gs>
                    <a:gs pos="99000">
                      <a:srgbClr val="002050"/>
                    </a:gs>
                  </a:gsLst>
                  <a:lin ang="5400000" scaled="0"/>
                </a:gradFill>
                <a:latin typeface="Segoe UI"/>
              </a:rPr>
              <a:t>There is a change scheduled for release in Q1CY19 in which OTP external users will get added as a Guest account in </a:t>
            </a:r>
            <a:r>
              <a:rPr lang="en-US" sz="1050" dirty="0" err="1">
                <a:gradFill>
                  <a:gsLst>
                    <a:gs pos="1250">
                      <a:srgbClr val="002050"/>
                    </a:gs>
                    <a:gs pos="99000">
                      <a:srgbClr val="002050"/>
                    </a:gs>
                  </a:gsLst>
                  <a:lin ang="5400000" scaled="0"/>
                </a:gradFill>
                <a:latin typeface="Segoe UI"/>
              </a:rPr>
              <a:t>AzureAD</a:t>
            </a:r>
            <a:r>
              <a:rPr lang="en-US" sz="1050" dirty="0">
                <a:gradFill>
                  <a:gsLst>
                    <a:gs pos="1250">
                      <a:srgbClr val="002050"/>
                    </a:gs>
                    <a:gs pos="99000">
                      <a:srgbClr val="002050"/>
                    </a:gs>
                  </a:gsLst>
                  <a:lin ang="5400000" scaled="0"/>
                </a:gradFill>
                <a:latin typeface="Segoe UI"/>
              </a:rPr>
              <a:t> of the target </a:t>
            </a:r>
            <a:r>
              <a:rPr lang="en-US" sz="1050" dirty="0">
                <a:gradFill>
                  <a:gsLst>
                    <a:gs pos="1250">
                      <a:srgbClr val="002050"/>
                    </a:gs>
                    <a:gs pos="99000">
                      <a:srgbClr val="002050"/>
                    </a:gs>
                  </a:gsLst>
                  <a:lin ang="5400000" scaled="0"/>
                </a:gradFill>
              </a:rPr>
              <a:t>tenant with #EXT# in their username </a:t>
            </a:r>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685977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3" Type="http://schemas.openxmlformats.org/officeDocument/2006/relationships/hyperlink" Target="https://contoso.sharepoint.com/sites/site1" TargetMode="External"/><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a:t>Manage External </a:t>
            </a:r>
            <a:r>
              <a:rPr lang="en-US" dirty="0"/>
              <a:t>Sharing</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endParaRPr lang="nb-NO" dirty="0"/>
          </a:p>
        </p:txBody>
      </p:sp>
      <p:sp>
        <p:nvSpPr>
          <p:cNvPr id="8" name="Picture Placeholder 7">
            <a:extLst>
              <a:ext uri="{FF2B5EF4-FFF2-40B4-BE49-F238E27FC236}">
                <a16:creationId xmlns:a16="http://schemas.microsoft.com/office/drawing/2014/main" id="{C057633D-E5EF-4A86-B31F-14FAD0BC5428}"/>
              </a:ext>
            </a:extLst>
          </p:cNvPr>
          <p:cNvSpPr>
            <a:spLocks noGrp="1"/>
          </p:cNvSpPr>
          <p:nvPr>
            <p:ph type="pic" sz="quarter" idx="17"/>
          </p:nvPr>
        </p:nvSpPr>
        <p:spPr/>
      </p:sp>
    </p:spTree>
    <p:extLst>
      <p:ext uri="{BB962C8B-B14F-4D97-AF65-F5344CB8AC3E}">
        <p14:creationId xmlns:p14="http://schemas.microsoft.com/office/powerpoint/2010/main" val="1338941273"/>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One Time Passcode sign-in experience</a:t>
            </a:r>
          </a:p>
        </p:txBody>
      </p:sp>
      <p:sp>
        <p:nvSpPr>
          <p:cNvPr id="16" name="Content Placeholder 15">
            <a:extLst>
              <a:ext uri="{FF2B5EF4-FFF2-40B4-BE49-F238E27FC236}">
                <a16:creationId xmlns:a16="http://schemas.microsoft.com/office/drawing/2014/main" id="{5C11620A-495D-4DE4-8F6B-E7C2C675B421}"/>
              </a:ext>
            </a:extLst>
          </p:cNvPr>
          <p:cNvSpPr>
            <a:spLocks noGrp="1"/>
          </p:cNvSpPr>
          <p:nvPr>
            <p:ph sz="quarter" idx="13"/>
          </p:nvPr>
        </p:nvSpPr>
        <p:spPr>
          <a:xfrm>
            <a:off x="655638" y="1408113"/>
            <a:ext cx="2898548" cy="4819650"/>
          </a:xfrm>
        </p:spPr>
        <p:txBody>
          <a:bodyPr>
            <a:normAutofit fontScale="85000" lnSpcReduction="10000"/>
          </a:bodyPr>
          <a:lstStyle/>
          <a:p>
            <a:pPr marL="457200" indent="-457200">
              <a:buFont typeface="+mj-lt"/>
              <a:buAutoNum type="arabicPeriod"/>
            </a:pPr>
            <a:r>
              <a:rPr lang="nb-NO" dirty="0"/>
              <a:t>External User receives email that contains link to the shared file or folder</a:t>
            </a:r>
          </a:p>
          <a:p>
            <a:pPr marL="457200" indent="-457200">
              <a:buFont typeface="+mj-lt"/>
              <a:buAutoNum type="arabicPeriod"/>
            </a:pPr>
            <a:r>
              <a:rPr lang="nb-NO" dirty="0"/>
              <a:t>User must validate their email address that the invite was sent to</a:t>
            </a:r>
          </a:p>
          <a:p>
            <a:pPr marL="457200" indent="-457200">
              <a:buFont typeface="+mj-lt"/>
              <a:buAutoNum type="arabicPeriod"/>
            </a:pPr>
            <a:r>
              <a:rPr lang="nb-NO" dirty="0"/>
              <a:t>User recieves a onetime pass code in a seperate email</a:t>
            </a:r>
          </a:p>
          <a:p>
            <a:pPr marL="457200" indent="-457200">
              <a:buFont typeface="+mj-lt"/>
              <a:buAutoNum type="arabicPeriod"/>
            </a:pPr>
            <a:r>
              <a:rPr lang="nb-NO" dirty="0"/>
              <a:t>User enters the OTP </a:t>
            </a:r>
            <a:endParaRPr lang="en-US" dirty="0"/>
          </a:p>
          <a:p>
            <a:pPr marL="457200" indent="-457200">
              <a:buFont typeface="+mj-lt"/>
              <a:buAutoNum type="arabicPeriod"/>
            </a:pPr>
            <a:r>
              <a:rPr lang="nb-NO" dirty="0"/>
              <a:t>User gains access to the file or folder that is shared with them</a:t>
            </a:r>
            <a:endParaRPr lang="en-US" dirty="0"/>
          </a:p>
        </p:txBody>
      </p:sp>
      <p:sp>
        <p:nvSpPr>
          <p:cNvPr id="20" name="Content Placeholder 19">
            <a:extLst>
              <a:ext uri="{FF2B5EF4-FFF2-40B4-BE49-F238E27FC236}">
                <a16:creationId xmlns:a16="http://schemas.microsoft.com/office/drawing/2014/main" id="{58A94ADB-FE1F-412D-8259-83180B809F82}"/>
              </a:ext>
            </a:extLst>
          </p:cNvPr>
          <p:cNvSpPr>
            <a:spLocks noGrp="1"/>
          </p:cNvSpPr>
          <p:nvPr>
            <p:ph sz="quarter" idx="14"/>
          </p:nvPr>
        </p:nvSpPr>
        <p:spPr>
          <a:xfrm>
            <a:off x="3742211" y="1408113"/>
            <a:ext cx="8106345" cy="4819650"/>
          </a:xfrm>
        </p:spPr>
        <p:txBody>
          <a:bodyPr/>
          <a:lstStyle/>
          <a:p>
            <a:endParaRPr lang="en-US" dirty="0"/>
          </a:p>
        </p:txBody>
      </p:sp>
      <p:pic>
        <p:nvPicPr>
          <p:cNvPr id="3" name="Picture 2">
            <a:extLst>
              <a:ext uri="{FF2B5EF4-FFF2-40B4-BE49-F238E27FC236}">
                <a16:creationId xmlns:a16="http://schemas.microsoft.com/office/drawing/2014/main" id="{24BD4690-3306-4613-B003-FC75C5E0C7D3}"/>
              </a:ext>
            </a:extLst>
          </p:cNvPr>
          <p:cNvPicPr>
            <a:picLocks noChangeAspect="1"/>
          </p:cNvPicPr>
          <p:nvPr/>
        </p:nvPicPr>
        <p:blipFill>
          <a:blip r:embed="rId3"/>
          <a:stretch>
            <a:fillRect/>
          </a:stretch>
        </p:blipFill>
        <p:spPr>
          <a:xfrm>
            <a:off x="3883074" y="1579613"/>
            <a:ext cx="7960624" cy="4224288"/>
          </a:xfrm>
          <a:prstGeom prst="rect">
            <a:avLst/>
          </a:prstGeom>
        </p:spPr>
      </p:pic>
      <p:pic>
        <p:nvPicPr>
          <p:cNvPr id="4" name="Picture 3">
            <a:extLst>
              <a:ext uri="{FF2B5EF4-FFF2-40B4-BE49-F238E27FC236}">
                <a16:creationId xmlns:a16="http://schemas.microsoft.com/office/drawing/2014/main" id="{5ADE6587-BA1E-40CC-86A8-DA3104E26859}"/>
              </a:ext>
            </a:extLst>
          </p:cNvPr>
          <p:cNvPicPr>
            <a:picLocks noChangeAspect="1"/>
          </p:cNvPicPr>
          <p:nvPr/>
        </p:nvPicPr>
        <p:blipFill>
          <a:blip r:embed="rId4"/>
          <a:stretch>
            <a:fillRect/>
          </a:stretch>
        </p:blipFill>
        <p:spPr>
          <a:xfrm>
            <a:off x="6681116" y="1567685"/>
            <a:ext cx="2916667" cy="4080147"/>
          </a:xfrm>
          <a:prstGeom prst="rect">
            <a:avLst/>
          </a:prstGeom>
        </p:spPr>
      </p:pic>
      <p:pic>
        <p:nvPicPr>
          <p:cNvPr id="5" name="Picture 4">
            <a:extLst>
              <a:ext uri="{FF2B5EF4-FFF2-40B4-BE49-F238E27FC236}">
                <a16:creationId xmlns:a16="http://schemas.microsoft.com/office/drawing/2014/main" id="{178FFC2A-4155-48F0-A47C-CB846702FE81}"/>
              </a:ext>
            </a:extLst>
          </p:cNvPr>
          <p:cNvPicPr>
            <a:picLocks noChangeAspect="1"/>
          </p:cNvPicPr>
          <p:nvPr/>
        </p:nvPicPr>
        <p:blipFill>
          <a:blip r:embed="rId5"/>
          <a:stretch>
            <a:fillRect/>
          </a:stretch>
        </p:blipFill>
        <p:spPr>
          <a:xfrm>
            <a:off x="4517704" y="1608067"/>
            <a:ext cx="6876505" cy="3670320"/>
          </a:xfrm>
          <a:prstGeom prst="rect">
            <a:avLst/>
          </a:prstGeom>
        </p:spPr>
      </p:pic>
      <p:pic>
        <p:nvPicPr>
          <p:cNvPr id="7" name="Picture 6">
            <a:extLst>
              <a:ext uri="{FF2B5EF4-FFF2-40B4-BE49-F238E27FC236}">
                <a16:creationId xmlns:a16="http://schemas.microsoft.com/office/drawing/2014/main" id="{8C01D5A7-F8F8-46EB-B307-BE1CECDB3D79}"/>
              </a:ext>
            </a:extLst>
          </p:cNvPr>
          <p:cNvPicPr>
            <a:picLocks noChangeAspect="1"/>
          </p:cNvPicPr>
          <p:nvPr/>
        </p:nvPicPr>
        <p:blipFill>
          <a:blip r:embed="rId6"/>
          <a:stretch>
            <a:fillRect/>
          </a:stretch>
        </p:blipFill>
        <p:spPr>
          <a:xfrm>
            <a:off x="6259325" y="1567685"/>
            <a:ext cx="3208122" cy="4619696"/>
          </a:xfrm>
          <a:prstGeom prst="rect">
            <a:avLst/>
          </a:prstGeom>
        </p:spPr>
      </p:pic>
      <p:pic>
        <p:nvPicPr>
          <p:cNvPr id="8" name="Picture 7">
            <a:extLst>
              <a:ext uri="{FF2B5EF4-FFF2-40B4-BE49-F238E27FC236}">
                <a16:creationId xmlns:a16="http://schemas.microsoft.com/office/drawing/2014/main" id="{3CE56F61-3A25-4292-A218-FAA17EA653C6}"/>
              </a:ext>
            </a:extLst>
          </p:cNvPr>
          <p:cNvPicPr>
            <a:picLocks noChangeAspect="1"/>
          </p:cNvPicPr>
          <p:nvPr/>
        </p:nvPicPr>
        <p:blipFill>
          <a:blip r:embed="rId7"/>
          <a:stretch>
            <a:fillRect/>
          </a:stretch>
        </p:blipFill>
        <p:spPr>
          <a:xfrm>
            <a:off x="3916361" y="2677134"/>
            <a:ext cx="7758044" cy="2108292"/>
          </a:xfrm>
          <a:prstGeom prst="rect">
            <a:avLst/>
          </a:prstGeom>
        </p:spPr>
      </p:pic>
    </p:spTree>
    <p:extLst>
      <p:ext uri="{BB962C8B-B14F-4D97-AF65-F5344CB8AC3E}">
        <p14:creationId xmlns:p14="http://schemas.microsoft.com/office/powerpoint/2010/main" val="46217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ABAC1E-68E0-413D-8629-88963C5B763C}"/>
              </a:ext>
            </a:extLst>
          </p:cNvPr>
          <p:cNvSpPr>
            <a:spLocks noGrp="1"/>
          </p:cNvSpPr>
          <p:nvPr>
            <p:ph type="title"/>
          </p:nvPr>
        </p:nvSpPr>
        <p:spPr/>
        <p:txBody>
          <a:bodyPr/>
          <a:lstStyle/>
          <a:p>
            <a:r>
              <a:rPr lang="en-US" dirty="0"/>
              <a:t>One-time passcodes</a:t>
            </a:r>
          </a:p>
        </p:txBody>
      </p:sp>
      <p:sp>
        <p:nvSpPr>
          <p:cNvPr id="3" name="Content Placeholder 2">
            <a:extLst>
              <a:ext uri="{FF2B5EF4-FFF2-40B4-BE49-F238E27FC236}">
                <a16:creationId xmlns:a16="http://schemas.microsoft.com/office/drawing/2014/main" id="{9FCD8A38-C8C1-44F0-A299-C6F1741D6B29}"/>
              </a:ext>
            </a:extLst>
          </p:cNvPr>
          <p:cNvSpPr>
            <a:spLocks noGrp="1"/>
          </p:cNvSpPr>
          <p:nvPr>
            <p:ph sz="quarter" idx="13"/>
          </p:nvPr>
        </p:nvSpPr>
        <p:spPr/>
        <p:txBody>
          <a:bodyPr/>
          <a:lstStyle/>
          <a:p>
            <a:pPr marL="285750" indent="-285750">
              <a:buFont typeface="Arial" panose="020B0604020202020204" pitchFamily="34" charset="0"/>
              <a:buChar char="•"/>
            </a:pPr>
            <a:r>
              <a:rPr lang="en-US" b="0" i="0" dirty="0">
                <a:effectLst/>
                <a:latin typeface="Segoe UI" panose="020B0502040204020203" pitchFamily="34" charset="0"/>
              </a:rPr>
              <a:t>One-time passcodes are valid for 30 minutes. </a:t>
            </a:r>
            <a:br>
              <a:rPr lang="en-US" b="0" i="0" dirty="0">
                <a:effectLst/>
                <a:latin typeface="Segoe UI" panose="020B0502040204020203" pitchFamily="34" charset="0"/>
              </a:rPr>
            </a:br>
            <a:endParaRPr lang="en-US" b="0" i="0" dirty="0">
              <a:effectLst/>
              <a:latin typeface="Segoe UI" panose="020B0502040204020203" pitchFamily="34" charset="0"/>
            </a:endParaRPr>
          </a:p>
          <a:p>
            <a:pPr marL="285750" indent="-285750">
              <a:buFont typeface="Arial" panose="020B0604020202020204" pitchFamily="34" charset="0"/>
              <a:buChar char="•"/>
            </a:pPr>
            <a:r>
              <a:rPr lang="en-US" b="0" i="0" dirty="0">
                <a:effectLst/>
                <a:latin typeface="Segoe UI" panose="020B0502040204020203" pitchFamily="34" charset="0"/>
              </a:rPr>
              <a:t>After 30 minutes, that specific one-time passcode is no longer valid, and the user must request a new one. </a:t>
            </a:r>
          </a:p>
          <a:p>
            <a:endParaRPr lang="en-US" b="0" i="0" dirty="0">
              <a:effectLst/>
              <a:latin typeface="Segoe UI" panose="020B0502040204020203" pitchFamily="34" charset="0"/>
            </a:endParaRPr>
          </a:p>
          <a:p>
            <a:pPr marL="285750" indent="-285750">
              <a:buFont typeface="Arial" panose="020B0604020202020204" pitchFamily="34" charset="0"/>
              <a:buChar char="•"/>
            </a:pPr>
            <a:r>
              <a:rPr lang="en-US" b="0" i="0" dirty="0">
                <a:effectLst/>
                <a:latin typeface="Segoe UI" panose="020B0502040204020203" pitchFamily="34" charset="0"/>
              </a:rPr>
              <a:t>User sessions expire after 24 hours. After that time, the guest user receives a new passcode when they access the resource. </a:t>
            </a:r>
          </a:p>
          <a:p>
            <a:endParaRPr lang="en-US" b="0" i="0" dirty="0">
              <a:effectLst/>
              <a:latin typeface="Segoe UI" panose="020B0502040204020203" pitchFamily="34" charset="0"/>
            </a:endParaRPr>
          </a:p>
          <a:p>
            <a:pPr marL="285750" indent="-285750">
              <a:buFont typeface="Arial" panose="020B0604020202020204" pitchFamily="34" charset="0"/>
              <a:buChar char="•"/>
            </a:pPr>
            <a:r>
              <a:rPr lang="en-US" b="0" i="0" dirty="0">
                <a:effectLst/>
                <a:latin typeface="Segoe UI" panose="020B0502040204020203" pitchFamily="34" charset="0"/>
              </a:rPr>
              <a:t>Session expiration provides added security, especially when a guest user leaves their company or no longer needs access.</a:t>
            </a:r>
            <a:endParaRPr lang="en-US" dirty="0"/>
          </a:p>
          <a:p>
            <a:endParaRPr lang="en-US" dirty="0"/>
          </a:p>
        </p:txBody>
      </p:sp>
    </p:spTree>
    <p:extLst>
      <p:ext uri="{BB962C8B-B14F-4D97-AF65-F5344CB8AC3E}">
        <p14:creationId xmlns:p14="http://schemas.microsoft.com/office/powerpoint/2010/main" val="1935029775"/>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Anonymous Users </a:t>
            </a:r>
          </a:p>
        </p:txBody>
      </p:sp>
      <p:sp>
        <p:nvSpPr>
          <p:cNvPr id="6" name="Text Placeholder 5">
            <a:extLst>
              <a:ext uri="{FF2B5EF4-FFF2-40B4-BE49-F238E27FC236}">
                <a16:creationId xmlns:a16="http://schemas.microsoft.com/office/drawing/2014/main" id="{F2E6BDF4-A5CE-42F3-8B66-40F785A011DC}"/>
              </a:ext>
            </a:extLst>
          </p:cNvPr>
          <p:cNvSpPr>
            <a:spLocks noGrp="1"/>
          </p:cNvSpPr>
          <p:nvPr>
            <p:ph sz="quarter" idx="13"/>
          </p:nvPr>
        </p:nvSpPr>
        <p:spPr>
          <a:xfrm>
            <a:off x="655638" y="1408113"/>
            <a:ext cx="5284787" cy="4819650"/>
          </a:xfrm>
        </p:spPr>
        <p:txBody>
          <a:bodyPr>
            <a:noAutofit/>
          </a:bodyPr>
          <a:lstStyle/>
          <a:p>
            <a:pPr marL="342900" indent="-342900">
              <a:spcBef>
                <a:spcPts val="0"/>
              </a:spcBef>
              <a:buFont typeface="Arial" panose="020B0604020202020204" pitchFamily="34" charset="0"/>
              <a:buChar char="•"/>
            </a:pPr>
            <a:r>
              <a:rPr lang="en-US" sz="2000" dirty="0"/>
              <a:t>Sharing invite sent to “Anyone with the link” rather then specific people</a:t>
            </a:r>
          </a:p>
          <a:p>
            <a:pPr marL="342900" indent="-342900">
              <a:spcBef>
                <a:spcPts val="0"/>
              </a:spcBef>
              <a:buFont typeface="Arial" panose="020B0604020202020204" pitchFamily="34" charset="0"/>
              <a:buChar char="•"/>
            </a:pPr>
            <a:r>
              <a:rPr lang="en-US" sz="2000" dirty="0"/>
              <a:t>Users who have a shareable link to a folder or document</a:t>
            </a:r>
          </a:p>
          <a:p>
            <a:pPr marL="342900" indent="-342900">
              <a:spcBef>
                <a:spcPts val="0"/>
              </a:spcBef>
              <a:buFont typeface="Arial" panose="020B0604020202020204" pitchFamily="34" charset="0"/>
              <a:buChar char="•"/>
            </a:pPr>
            <a:r>
              <a:rPr lang="en-US" sz="2000" dirty="0"/>
              <a:t>Users can view or edit the document using Office Online, or upload to the folder (depending on the type of link) without having to sign in with a username/password, or one-time passcode.</a:t>
            </a:r>
          </a:p>
          <a:p>
            <a:pPr marL="342900" indent="-342900">
              <a:spcBef>
                <a:spcPts val="0"/>
              </a:spcBef>
              <a:buFont typeface="Arial" panose="020B0604020202020204" pitchFamily="34" charset="0"/>
              <a:buChar char="•"/>
            </a:pPr>
            <a:r>
              <a:rPr lang="en-US" sz="2000" dirty="0"/>
              <a:t>Can be used as an alternative to sharing unsecured attachments in email </a:t>
            </a:r>
          </a:p>
          <a:p>
            <a:pPr marL="342900" indent="-342900">
              <a:spcBef>
                <a:spcPts val="0"/>
              </a:spcBef>
              <a:buFont typeface="Arial" panose="020B0604020202020204" pitchFamily="34" charset="0"/>
              <a:buChar char="•"/>
            </a:pPr>
            <a:r>
              <a:rPr lang="en-US" sz="2000" dirty="0"/>
              <a:t>Anonymous links can be freely passed around between users and are valid until you disable them, or they expire (if you've set an expiration date).</a:t>
            </a:r>
          </a:p>
        </p:txBody>
      </p:sp>
      <p:sp>
        <p:nvSpPr>
          <p:cNvPr id="11" name="Content Placeholder 10">
            <a:extLst>
              <a:ext uri="{FF2B5EF4-FFF2-40B4-BE49-F238E27FC236}">
                <a16:creationId xmlns:a16="http://schemas.microsoft.com/office/drawing/2014/main" id="{B2D95E52-E09B-4F63-9515-C68BDBB55528}"/>
              </a:ext>
            </a:extLst>
          </p:cNvPr>
          <p:cNvSpPr>
            <a:spLocks noGrp="1"/>
          </p:cNvSpPr>
          <p:nvPr>
            <p:ph sz="quarter" idx="14"/>
          </p:nvPr>
        </p:nvSpPr>
        <p:spPr/>
        <p:txBody>
          <a:bodyPr/>
          <a:lstStyle/>
          <a:p>
            <a:endParaRPr lang="en-US"/>
          </a:p>
        </p:txBody>
      </p:sp>
      <p:pic>
        <p:nvPicPr>
          <p:cNvPr id="4" name="Content Placeholder 5" descr="Graphical user interface, text, application&#10;&#10;Description automatically generated">
            <a:extLst>
              <a:ext uri="{FF2B5EF4-FFF2-40B4-BE49-F238E27FC236}">
                <a16:creationId xmlns:a16="http://schemas.microsoft.com/office/drawing/2014/main" id="{F3146783-5175-4354-AD2B-38FBBE5704BE}"/>
              </a:ext>
            </a:extLst>
          </p:cNvPr>
          <p:cNvPicPr>
            <a:picLocks noChangeAspect="1"/>
          </p:cNvPicPr>
          <p:nvPr/>
        </p:nvPicPr>
        <p:blipFill>
          <a:blip r:embed="rId3"/>
          <a:stretch>
            <a:fillRect/>
          </a:stretch>
        </p:blipFill>
        <p:spPr>
          <a:xfrm>
            <a:off x="6281692" y="1408113"/>
            <a:ext cx="5224552" cy="4819650"/>
          </a:xfrm>
          <a:prstGeom prst="rect">
            <a:avLst/>
          </a:prstGeom>
          <a:noFill/>
        </p:spPr>
      </p:pic>
    </p:spTree>
    <p:extLst>
      <p:ext uri="{BB962C8B-B14F-4D97-AF65-F5344CB8AC3E}">
        <p14:creationId xmlns:p14="http://schemas.microsoft.com/office/powerpoint/2010/main" val="2920109074"/>
      </p:ext>
    </p:extLst>
  </p:cSld>
  <p:clrMapOvr>
    <a:masterClrMapping/>
  </p:clrMapOvr>
</p:sld>
</file>

<file path=ppt/slides/slide1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SharePoint Online External Sharing</a:t>
            </a:r>
            <a:endParaRPr lang="nb-NO" dirty="0"/>
          </a:p>
        </p:txBody>
      </p:sp>
    </p:spTree>
    <p:extLst>
      <p:ext uri="{BB962C8B-B14F-4D97-AF65-F5344CB8AC3E}">
        <p14:creationId xmlns:p14="http://schemas.microsoft.com/office/powerpoint/2010/main" val="3689887332"/>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9DB060-5F50-413A-8272-9482FAC900CA}"/>
              </a:ext>
            </a:extLst>
          </p:cNvPr>
          <p:cNvSpPr/>
          <p:nvPr/>
        </p:nvSpPr>
        <p:spPr>
          <a:xfrm>
            <a:off x="269239" y="2194124"/>
            <a:ext cx="3954553" cy="1522908"/>
          </a:xfrm>
          <a:custGeom>
            <a:avLst/>
            <a:gdLst>
              <a:gd name="connsiteX0" fmla="*/ 0 w 3594513"/>
              <a:gd name="connsiteY0" fmla="*/ 0 h 1863000"/>
              <a:gd name="connsiteX1" fmla="*/ 3594513 w 3594513"/>
              <a:gd name="connsiteY1" fmla="*/ 0 h 1863000"/>
              <a:gd name="connsiteX2" fmla="*/ 3594513 w 3594513"/>
              <a:gd name="connsiteY2" fmla="*/ 1863000 h 1863000"/>
              <a:gd name="connsiteX3" fmla="*/ 0 w 3594513"/>
              <a:gd name="connsiteY3" fmla="*/ 1863000 h 1863000"/>
              <a:gd name="connsiteX4" fmla="*/ 0 w 3594513"/>
              <a:gd name="connsiteY4" fmla="*/ 0 h 186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4513" h="1863000">
                <a:moveTo>
                  <a:pt x="0" y="0"/>
                </a:moveTo>
                <a:lnTo>
                  <a:pt x="3594513" y="0"/>
                </a:lnTo>
                <a:lnTo>
                  <a:pt x="3594513" y="1863000"/>
                </a:lnTo>
                <a:lnTo>
                  <a:pt x="0" y="1863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126" tIns="20320" rIns="113792" bIns="20320" numCol="1" spcCol="1270" anchor="t" anchorCtr="0">
            <a:noAutofit/>
          </a:bodyPr>
          <a:lstStyle/>
          <a:p>
            <a:pPr marL="171450" lvl="1" indent="-171450" defTabSz="711200">
              <a:lnSpc>
                <a:spcPct val="90000"/>
              </a:lnSpc>
              <a:spcBef>
                <a:spcPct val="0"/>
              </a:spcBef>
              <a:spcAft>
                <a:spcPct val="20000"/>
              </a:spcAft>
              <a:buFontTx/>
              <a:buChar char="•"/>
            </a:pPr>
            <a:endParaRPr lang="nb-NO" sz="1600" kern="1200" dirty="0"/>
          </a:p>
        </p:txBody>
      </p:sp>
      <p:sp>
        <p:nvSpPr>
          <p:cNvPr id="2" name="Title 1"/>
          <p:cNvSpPr>
            <a:spLocks noGrp="1"/>
          </p:cNvSpPr>
          <p:nvPr>
            <p:ph type="title"/>
          </p:nvPr>
        </p:nvSpPr>
        <p:spPr>
          <a:xfrm>
            <a:off x="655638" y="320040"/>
            <a:ext cx="10880725" cy="461665"/>
          </a:xfrm>
        </p:spPr>
        <p:txBody>
          <a:bodyPr/>
          <a:lstStyle/>
          <a:p>
            <a:r>
              <a:rPr lang="en-US" dirty="0"/>
              <a:t>Turn External Sharing On/Off at SharePoint tenant level</a:t>
            </a:r>
          </a:p>
        </p:txBody>
      </p:sp>
      <p:sp>
        <p:nvSpPr>
          <p:cNvPr id="9" name="Content Placeholder 8">
            <a:extLst>
              <a:ext uri="{FF2B5EF4-FFF2-40B4-BE49-F238E27FC236}">
                <a16:creationId xmlns:a16="http://schemas.microsoft.com/office/drawing/2014/main" id="{E9E36EA4-6F26-4E85-AD39-99C792052F31}"/>
              </a:ext>
            </a:extLst>
          </p:cNvPr>
          <p:cNvSpPr>
            <a:spLocks noGrp="1"/>
          </p:cNvSpPr>
          <p:nvPr>
            <p:ph sz="quarter" idx="13"/>
          </p:nvPr>
        </p:nvSpPr>
        <p:spPr>
          <a:xfrm>
            <a:off x="655638" y="1408113"/>
            <a:ext cx="4602162" cy="4819650"/>
          </a:xfrm>
        </p:spPr>
        <p:txBody>
          <a:bodyPr>
            <a:normAutofit fontScale="92500"/>
          </a:bodyPr>
          <a:lstStyle/>
          <a:p>
            <a:pPr marL="342900" lvl="0" indent="-342900">
              <a:lnSpc>
                <a:spcPct val="120000"/>
              </a:lnSpc>
              <a:spcBef>
                <a:spcPts val="0"/>
              </a:spcBef>
              <a:buFont typeface="Arial" panose="020B0604020202020204" pitchFamily="34" charset="0"/>
              <a:buChar char="•"/>
            </a:pPr>
            <a:r>
              <a:rPr lang="en-US" sz="1800" dirty="0"/>
              <a:t>External sharing is turned on by default for the entire SharePoint Online environment (tenant) and the default site collections in it</a:t>
            </a:r>
          </a:p>
          <a:p>
            <a:pPr marL="964692" lvl="1" indent="-342900">
              <a:lnSpc>
                <a:spcPct val="120000"/>
              </a:lnSpc>
              <a:spcBef>
                <a:spcPts val="0"/>
              </a:spcBef>
              <a:buFont typeface="Arial" panose="020B0604020202020204" pitchFamily="34" charset="0"/>
              <a:buChar char="•"/>
            </a:pPr>
            <a:r>
              <a:rPr lang="en-US" sz="1600" dirty="0"/>
              <a:t>It is </a:t>
            </a:r>
            <a:r>
              <a:rPr lang="en-US" sz="1600" u="sng" dirty="0"/>
              <a:t>not</a:t>
            </a:r>
            <a:r>
              <a:rPr lang="en-US" sz="1600" dirty="0"/>
              <a:t> enabled by default on newly created classic site collections </a:t>
            </a:r>
          </a:p>
          <a:p>
            <a:pPr marL="964692" lvl="1" indent="-342900">
              <a:lnSpc>
                <a:spcPct val="120000"/>
              </a:lnSpc>
              <a:spcBef>
                <a:spcPts val="0"/>
              </a:spcBef>
              <a:buFont typeface="Arial" panose="020B0604020202020204" pitchFamily="34" charset="0"/>
              <a:buChar char="•"/>
            </a:pPr>
            <a:r>
              <a:rPr lang="nb-NO" sz="1600" b="1" dirty="0"/>
              <a:t>It is enabled by default on all newly created Modern team site collections</a:t>
            </a:r>
          </a:p>
          <a:p>
            <a:pPr marL="964692" lvl="1" indent="-342900">
              <a:lnSpc>
                <a:spcPct val="120000"/>
              </a:lnSpc>
              <a:spcBef>
                <a:spcPts val="0"/>
              </a:spcBef>
              <a:buFont typeface="Arial" panose="020B0604020202020204" pitchFamily="34" charset="0"/>
              <a:buChar char="•"/>
            </a:pPr>
            <a:r>
              <a:rPr lang="nb-NO" sz="1600" dirty="0"/>
              <a:t>It is </a:t>
            </a:r>
            <a:r>
              <a:rPr lang="nb-NO" sz="1600" u="sng" dirty="0"/>
              <a:t>not</a:t>
            </a:r>
            <a:r>
              <a:rPr lang="nb-NO" sz="1600" dirty="0"/>
              <a:t> enabled by default on newly created Communication site collections</a:t>
            </a:r>
          </a:p>
          <a:p>
            <a:pPr marL="342900" lvl="0" indent="-342900">
              <a:lnSpc>
                <a:spcPct val="120000"/>
              </a:lnSpc>
              <a:spcBef>
                <a:spcPts val="0"/>
              </a:spcBef>
              <a:buFont typeface="Arial" panose="020B0604020202020204" pitchFamily="34" charset="0"/>
              <a:buChar char="•"/>
            </a:pPr>
            <a:r>
              <a:rPr lang="en-US" sz="1800" dirty="0"/>
              <a:t>Can be turned off globally at SPO tenant level before people start using sites or until you know exactly how you want to use the feature.</a:t>
            </a:r>
            <a:endParaRPr lang="nb-NO" sz="1800" dirty="0"/>
          </a:p>
          <a:p>
            <a:pPr marL="342900" lvl="0" indent="-342900">
              <a:lnSpc>
                <a:spcPct val="120000"/>
              </a:lnSpc>
              <a:spcBef>
                <a:spcPts val="0"/>
              </a:spcBef>
              <a:buFont typeface="Arial" panose="020B0604020202020204" pitchFamily="34" charset="0"/>
              <a:buChar char="•"/>
            </a:pPr>
            <a:r>
              <a:rPr lang="nb-NO" sz="1800" b="1" dirty="0"/>
              <a:t>NOTE: </a:t>
            </a:r>
            <a:r>
              <a:rPr lang="en-US" sz="1800" b="1" dirty="0"/>
              <a:t>Your sharing settings for OneDrive for Business cannot be more permissive than settings for SharePoint.</a:t>
            </a:r>
            <a:endParaRPr lang="nb-NO" sz="1800" b="1" dirty="0"/>
          </a:p>
        </p:txBody>
      </p:sp>
      <p:pic>
        <p:nvPicPr>
          <p:cNvPr id="16" name="Content Placeholder 15">
            <a:extLst>
              <a:ext uri="{FF2B5EF4-FFF2-40B4-BE49-F238E27FC236}">
                <a16:creationId xmlns:a16="http://schemas.microsoft.com/office/drawing/2014/main" id="{606053AB-5188-412F-807B-479472125C1B}"/>
              </a:ext>
            </a:extLst>
          </p:cNvPr>
          <p:cNvPicPr>
            <a:picLocks noGrp="1" noChangeAspect="1"/>
          </p:cNvPicPr>
          <p:nvPr>
            <p:ph sz="quarter" idx="14"/>
          </p:nvPr>
        </p:nvPicPr>
        <p:blipFill>
          <a:blip r:embed="rId3"/>
          <a:stretch>
            <a:fillRect/>
          </a:stretch>
        </p:blipFill>
        <p:spPr>
          <a:xfrm>
            <a:off x="5392053" y="1556818"/>
            <a:ext cx="6144309" cy="3427932"/>
          </a:xfrm>
        </p:spPr>
      </p:pic>
    </p:spTree>
    <p:extLst>
      <p:ext uri="{BB962C8B-B14F-4D97-AF65-F5344CB8AC3E}">
        <p14:creationId xmlns:p14="http://schemas.microsoft.com/office/powerpoint/2010/main" val="4137796861"/>
      </p:ext>
    </p:extLst>
  </p:cSld>
  <p:clrMapOvr>
    <a:masterClrMapping/>
  </p:clrMapOvr>
</p:sld>
</file>

<file path=ppt/slides/slide1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External Sharing Options explained</a:t>
            </a:r>
          </a:p>
        </p:txBody>
      </p:sp>
      <p:graphicFrame>
        <p:nvGraphicFramePr>
          <p:cNvPr id="21" name="Diagram 11">
            <a:extLst>
              <a:ext uri="{FF2B5EF4-FFF2-40B4-BE49-F238E27FC236}">
                <a16:creationId xmlns:a16="http://schemas.microsoft.com/office/drawing/2014/main" id="{79B954FA-9519-45CB-99A8-112545146EF3}"/>
              </a:ext>
            </a:extLst>
          </p:cNvPr>
          <p:cNvGraphicFramePr/>
          <p:nvPr>
            <p:extLst>
              <p:ext uri="{D42A27DB-BD31-4B8C-83A1-F6EECF244321}">
                <p14:modId xmlns:p14="http://schemas.microsoft.com/office/powerpoint/2010/main" val="2751571435"/>
              </p:ext>
            </p:extLst>
          </p:nvPr>
        </p:nvGraphicFramePr>
        <p:xfrm>
          <a:off x="655638" y="996950"/>
          <a:ext cx="11064240" cy="5714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6411704"/>
      </p:ext>
    </p:extLst>
  </p:cSld>
  <p:clrMapOvr>
    <a:masterClrMapping/>
  </p:clrMapOvr>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Sharing – Additional admin settings</a:t>
            </a:r>
          </a:p>
        </p:txBody>
      </p:sp>
      <p:pic>
        <p:nvPicPr>
          <p:cNvPr id="4" name="Picture 3">
            <a:extLst>
              <a:ext uri="{FF2B5EF4-FFF2-40B4-BE49-F238E27FC236}">
                <a16:creationId xmlns:a16="http://schemas.microsoft.com/office/drawing/2014/main" id="{94699F84-F6D8-4814-BF99-83D3E3B7BAA7}"/>
              </a:ext>
            </a:extLst>
          </p:cNvPr>
          <p:cNvPicPr>
            <a:picLocks noChangeAspect="1"/>
          </p:cNvPicPr>
          <p:nvPr/>
        </p:nvPicPr>
        <p:blipFill>
          <a:blip r:embed="rId3"/>
          <a:stretch>
            <a:fillRect/>
          </a:stretch>
        </p:blipFill>
        <p:spPr>
          <a:xfrm>
            <a:off x="1035700" y="1436688"/>
            <a:ext cx="6421726" cy="4832350"/>
          </a:xfrm>
          <a:prstGeom prst="rect">
            <a:avLst/>
          </a:prstGeom>
          <a:noFill/>
        </p:spPr>
      </p:pic>
      <p:sp>
        <p:nvSpPr>
          <p:cNvPr id="6" name="Content Placeholder 5">
            <a:extLst>
              <a:ext uri="{FF2B5EF4-FFF2-40B4-BE49-F238E27FC236}">
                <a16:creationId xmlns:a16="http://schemas.microsoft.com/office/drawing/2014/main" id="{65348DDE-C6A3-4B51-B7C5-AC569339687F}"/>
              </a:ext>
            </a:extLst>
          </p:cNvPr>
          <p:cNvSpPr>
            <a:spLocks noGrp="1"/>
          </p:cNvSpPr>
          <p:nvPr>
            <p:ph type="body" sz="quarter" idx="23"/>
          </p:nvPr>
        </p:nvSpPr>
        <p:spPr>
          <a:xfrm>
            <a:off x="8115300" y="1436689"/>
            <a:ext cx="3421062" cy="4832350"/>
          </a:xfrm>
        </p:spPr>
        <p:txBody>
          <a:bodyPr>
            <a:normAutofit/>
          </a:bodyPr>
          <a:lstStyle/>
          <a:p>
            <a:pPr lvl="0"/>
            <a:r>
              <a:rPr lang="nb-NO" sz="1900" dirty="0"/>
              <a:t>Define groups of users that can share with external users.</a:t>
            </a:r>
            <a:endParaRPr lang="en-US" sz="1900" dirty="0"/>
          </a:p>
          <a:p>
            <a:pPr lvl="0"/>
            <a:r>
              <a:rPr lang="en-US" sz="1900" dirty="0"/>
              <a:t>Set a domain Allowed or Blocked list;</a:t>
            </a:r>
          </a:p>
          <a:p>
            <a:pPr lvl="1"/>
            <a:r>
              <a:rPr lang="en-US" sz="1900" dirty="0"/>
              <a:t>Can add a maximum of 1000 domains in the box provided, using the format domain.com</a:t>
            </a:r>
          </a:p>
          <a:p>
            <a:pPr lvl="1"/>
            <a:r>
              <a:rPr lang="nb-NO" sz="1900" dirty="0"/>
              <a:t>The domain allow or block list is applicable to</a:t>
            </a:r>
            <a:r>
              <a:rPr lang="en-US" sz="1900" dirty="0"/>
              <a:t> all site collections including OneDrive for Business</a:t>
            </a:r>
          </a:p>
          <a:p>
            <a:pPr lvl="0"/>
            <a:r>
              <a:rPr lang="en-US" sz="1900" dirty="0"/>
              <a:t>Set whether external user must accept sharing invitations using the same account that the invitations were sent to</a:t>
            </a:r>
          </a:p>
          <a:p>
            <a:endParaRPr lang="en-US" sz="1900" dirty="0"/>
          </a:p>
        </p:txBody>
      </p:sp>
    </p:spTree>
    <p:extLst>
      <p:ext uri="{BB962C8B-B14F-4D97-AF65-F5344CB8AC3E}">
        <p14:creationId xmlns:p14="http://schemas.microsoft.com/office/powerpoint/2010/main" val="227332521"/>
      </p:ext>
    </p:extLst>
  </p:cSld>
  <p:clrMapOvr>
    <a:masterClrMapping/>
  </p:clrMapOvr>
</p:sld>
</file>

<file path=ppt/slides/slide1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Turn External Sharing On/Off for the SharePoint PowerShell</a:t>
            </a:r>
          </a:p>
        </p:txBody>
      </p:sp>
      <p:pic>
        <p:nvPicPr>
          <p:cNvPr id="10" name="Picture Placeholder 9" descr="Computer script on a screen">
            <a:extLst>
              <a:ext uri="{FF2B5EF4-FFF2-40B4-BE49-F238E27FC236}">
                <a16:creationId xmlns:a16="http://schemas.microsoft.com/office/drawing/2014/main" id="{5571D9C0-BB41-48D6-BB25-4CEF022F253E}"/>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1"/>
          <a:stretch/>
        </p:blipFill>
        <p:spPr>
          <a:xfrm>
            <a:off x="655638" y="1408113"/>
            <a:ext cx="2534602" cy="4819650"/>
          </a:xfrm>
          <a:noFill/>
        </p:spPr>
      </p:pic>
      <p:sp>
        <p:nvSpPr>
          <p:cNvPr id="6" name="Text Placeholder 5">
            <a:extLst>
              <a:ext uri="{FF2B5EF4-FFF2-40B4-BE49-F238E27FC236}">
                <a16:creationId xmlns:a16="http://schemas.microsoft.com/office/drawing/2014/main" id="{F2E6BDF4-A5CE-42F3-8B66-40F785A011DC}"/>
              </a:ext>
            </a:extLst>
          </p:cNvPr>
          <p:cNvSpPr>
            <a:spLocks noGrp="1"/>
          </p:cNvSpPr>
          <p:nvPr>
            <p:ph sz="quarter" idx="14"/>
          </p:nvPr>
        </p:nvSpPr>
        <p:spPr>
          <a:xfrm>
            <a:off x="3430016" y="1408113"/>
            <a:ext cx="8106345" cy="4819650"/>
          </a:xfrm>
        </p:spPr>
        <p:txBody>
          <a:bodyPr>
            <a:normAutofit/>
          </a:bodyPr>
          <a:lstStyle/>
          <a:p>
            <a:r>
              <a:rPr lang="en-US" b="1" dirty="0"/>
              <a:t>Set-</a:t>
            </a:r>
            <a:r>
              <a:rPr lang="en-US" b="1" dirty="0" err="1"/>
              <a:t>SPOTenant</a:t>
            </a:r>
            <a:r>
              <a:rPr lang="en-US" b="1" dirty="0"/>
              <a:t> –</a:t>
            </a:r>
            <a:r>
              <a:rPr lang="en-US" b="1" dirty="0" err="1"/>
              <a:t>SharingCapability</a:t>
            </a:r>
            <a:r>
              <a:rPr lang="en-US" b="1" dirty="0"/>
              <a:t> {</a:t>
            </a:r>
            <a:r>
              <a:rPr lang="en-US" b="1" i="1" dirty="0"/>
              <a:t>value</a:t>
            </a:r>
            <a:r>
              <a:rPr lang="en-US" b="1" dirty="0"/>
              <a:t>}</a:t>
            </a:r>
          </a:p>
          <a:p>
            <a:pPr marL="0" indent="0">
              <a:buNone/>
            </a:pPr>
            <a:r>
              <a:rPr lang="en-US" dirty="0"/>
              <a:t>The valid values are:</a:t>
            </a:r>
          </a:p>
          <a:p>
            <a:pPr lvl="1"/>
            <a:r>
              <a:rPr lang="en-US" sz="2400" b="1" dirty="0" err="1"/>
              <a:t>ExternalUserAndGuestSharing</a:t>
            </a:r>
            <a:r>
              <a:rPr lang="en-US" sz="2400" dirty="0"/>
              <a:t> (default setting) - External user sharing (share by email) and anonymous guest link sharing are both enabled. </a:t>
            </a:r>
            <a:br>
              <a:rPr lang="en-US" sz="2400" dirty="0"/>
            </a:br>
            <a:endParaRPr lang="en-US" sz="2400" dirty="0"/>
          </a:p>
          <a:p>
            <a:pPr lvl="1"/>
            <a:r>
              <a:rPr lang="en-US" sz="2400" b="1" dirty="0" err="1"/>
              <a:t>ExternalUserSharingOnly</a:t>
            </a:r>
            <a:r>
              <a:rPr lang="en-US" sz="2400" dirty="0"/>
              <a:t> - External user sharing (share by email) is enabled, but guest link sharing is disabled.</a:t>
            </a:r>
            <a:br>
              <a:rPr lang="en-US" sz="2400" dirty="0"/>
            </a:br>
            <a:endParaRPr lang="en-US" sz="2400" dirty="0"/>
          </a:p>
          <a:p>
            <a:pPr lvl="1"/>
            <a:r>
              <a:rPr lang="en-US" sz="2400" b="1" dirty="0"/>
              <a:t>Disabled</a:t>
            </a:r>
            <a:r>
              <a:rPr lang="en-US" sz="2400" dirty="0"/>
              <a:t> - External user sharing (share by email) and guest link sharing are both disabled.</a:t>
            </a:r>
          </a:p>
        </p:txBody>
      </p:sp>
    </p:spTree>
    <p:extLst>
      <p:ext uri="{BB962C8B-B14F-4D97-AF65-F5344CB8AC3E}">
        <p14:creationId xmlns:p14="http://schemas.microsoft.com/office/powerpoint/2010/main" val="353939175"/>
      </p:ext>
    </p:extLst>
  </p:cSld>
  <p:clrMapOvr>
    <a:masterClrMapping/>
  </p:clrMapOvr>
</p:sld>
</file>

<file path=ppt/slides/slide1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sz="2700"/>
              <a:t>Set SPO tenant level domain Allowed or Blocked list using PowerShell</a:t>
            </a:r>
          </a:p>
        </p:txBody>
      </p:sp>
      <p:pic>
        <p:nvPicPr>
          <p:cNvPr id="11" name="Picture Placeholder 10" descr="Programming data on computer monitor">
            <a:extLst>
              <a:ext uri="{FF2B5EF4-FFF2-40B4-BE49-F238E27FC236}">
                <a16:creationId xmlns:a16="http://schemas.microsoft.com/office/drawing/2014/main" id="{462D3FFD-74A5-4D2D-B820-BAAE3712E65D}"/>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1"/>
          <a:stretch/>
        </p:blipFill>
        <p:spPr>
          <a:xfrm>
            <a:off x="9001759" y="1408113"/>
            <a:ext cx="2534602" cy="4819650"/>
          </a:xfrm>
          <a:noFill/>
        </p:spPr>
      </p:pic>
      <p:sp>
        <p:nvSpPr>
          <p:cNvPr id="6" name="Text Placeholder 5">
            <a:extLst>
              <a:ext uri="{FF2B5EF4-FFF2-40B4-BE49-F238E27FC236}">
                <a16:creationId xmlns:a16="http://schemas.microsoft.com/office/drawing/2014/main" id="{F2E6BDF4-A5CE-42F3-8B66-40F785A011DC}"/>
              </a:ext>
            </a:extLst>
          </p:cNvPr>
          <p:cNvSpPr>
            <a:spLocks noGrp="1"/>
          </p:cNvSpPr>
          <p:nvPr>
            <p:ph sz="quarter" idx="14"/>
          </p:nvPr>
        </p:nvSpPr>
        <p:spPr>
          <a:xfrm>
            <a:off x="655638" y="1408113"/>
            <a:ext cx="8106345" cy="4819650"/>
          </a:xfrm>
        </p:spPr>
        <p:txBody>
          <a:bodyPr>
            <a:normAutofit/>
          </a:bodyPr>
          <a:lstStyle/>
          <a:p>
            <a:pPr>
              <a:lnSpc>
                <a:spcPct val="90000"/>
              </a:lnSpc>
            </a:pPr>
            <a:r>
              <a:rPr lang="en-US" sz="2000" b="1"/>
              <a:t>Set-</a:t>
            </a:r>
            <a:r>
              <a:rPr lang="en-US" sz="2000" b="1" err="1"/>
              <a:t>SPOTenant</a:t>
            </a:r>
            <a:r>
              <a:rPr lang="en-US" sz="2000" b="1"/>
              <a:t> –{option}</a:t>
            </a:r>
            <a:br>
              <a:rPr lang="en-US" sz="2000" dirty="0"/>
            </a:br>
            <a:endParaRPr lang="en-US" sz="2000" dirty="0"/>
          </a:p>
          <a:p>
            <a:pPr>
              <a:lnSpc>
                <a:spcPct val="90000"/>
              </a:lnSpc>
            </a:pPr>
            <a:r>
              <a:rPr lang="en-US" sz="2000" b="1" dirty="0" err="1"/>
              <a:t>SharingDomainRestrictionMode</a:t>
            </a:r>
            <a:r>
              <a:rPr lang="en-US" sz="2000" dirty="0"/>
              <a:t> </a:t>
            </a:r>
          </a:p>
          <a:p>
            <a:pPr lvl="1">
              <a:lnSpc>
                <a:spcPct val="90000"/>
              </a:lnSpc>
            </a:pPr>
            <a:r>
              <a:rPr lang="en-US"/>
              <a:t>Valid values are: None, </a:t>
            </a:r>
            <a:r>
              <a:rPr lang="en-US" err="1"/>
              <a:t>AllowList</a:t>
            </a:r>
            <a:r>
              <a:rPr lang="en-US"/>
              <a:t>, or </a:t>
            </a:r>
            <a:r>
              <a:rPr lang="en-US" err="1"/>
              <a:t>BlockList</a:t>
            </a:r>
            <a:endParaRPr lang="en-US"/>
          </a:p>
          <a:p>
            <a:pPr lvl="1">
              <a:lnSpc>
                <a:spcPct val="90000"/>
              </a:lnSpc>
            </a:pPr>
            <a:endParaRPr lang="en-US"/>
          </a:p>
          <a:p>
            <a:pPr>
              <a:lnSpc>
                <a:spcPct val="90000"/>
              </a:lnSpc>
            </a:pPr>
            <a:r>
              <a:rPr lang="en-US" sz="2000" b="1" dirty="0" err="1"/>
              <a:t>SharingBlockedDomainList</a:t>
            </a:r>
            <a:endParaRPr lang="en-US" sz="2000" b="1" dirty="0"/>
          </a:p>
          <a:p>
            <a:pPr lvl="1">
              <a:lnSpc>
                <a:spcPct val="90000"/>
              </a:lnSpc>
            </a:pPr>
            <a:r>
              <a:rPr lang="en-US"/>
              <a:t>Specifies a list of email domains that is blocked or prohibited for sharing with the external collaborators. </a:t>
            </a:r>
          </a:p>
          <a:p>
            <a:pPr>
              <a:lnSpc>
                <a:spcPct val="90000"/>
              </a:lnSpc>
            </a:pPr>
            <a:endParaRPr lang="en-US" sz="2000" dirty="0"/>
          </a:p>
          <a:p>
            <a:pPr>
              <a:lnSpc>
                <a:spcPct val="90000"/>
              </a:lnSpc>
            </a:pPr>
            <a:r>
              <a:rPr lang="en-US" sz="2000" b="1" dirty="0" err="1"/>
              <a:t>SharingAllowedDomainList</a:t>
            </a:r>
            <a:endParaRPr lang="en-US" sz="2000" b="1" dirty="0"/>
          </a:p>
          <a:p>
            <a:pPr lvl="1">
              <a:lnSpc>
                <a:spcPct val="90000"/>
              </a:lnSpc>
            </a:pPr>
            <a:r>
              <a:rPr lang="en-US"/>
              <a:t>Specifies a list of email domains that is allowed for sharing with the external collaborators. </a:t>
            </a:r>
          </a:p>
          <a:p>
            <a:pPr lvl="1">
              <a:lnSpc>
                <a:spcPct val="90000"/>
              </a:lnSpc>
            </a:pPr>
            <a:endParaRPr lang="en-US"/>
          </a:p>
          <a:p>
            <a:pPr lvl="1">
              <a:lnSpc>
                <a:spcPct val="90000"/>
              </a:lnSpc>
            </a:pPr>
            <a:r>
              <a:rPr lang="en-US"/>
              <a:t>Maximum of 1000 domains allowed in a list</a:t>
            </a:r>
          </a:p>
        </p:txBody>
      </p:sp>
    </p:spTree>
    <p:extLst>
      <p:ext uri="{BB962C8B-B14F-4D97-AF65-F5344CB8AC3E}">
        <p14:creationId xmlns:p14="http://schemas.microsoft.com/office/powerpoint/2010/main" val="4040391671"/>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external collaboration settings</a:t>
            </a:r>
          </a:p>
        </p:txBody>
      </p:sp>
      <p:sp>
        <p:nvSpPr>
          <p:cNvPr id="3" name="Content Placeholder 2">
            <a:extLst>
              <a:ext uri="{FF2B5EF4-FFF2-40B4-BE49-F238E27FC236}">
                <a16:creationId xmlns:a16="http://schemas.microsoft.com/office/drawing/2014/main" id="{C855A264-7AE1-4A83-A608-973E75947EA5}"/>
              </a:ext>
            </a:extLst>
          </p:cNvPr>
          <p:cNvSpPr>
            <a:spLocks noGrp="1"/>
          </p:cNvSpPr>
          <p:nvPr>
            <p:ph type="body" sz="quarter" idx="16"/>
          </p:nvPr>
        </p:nvSpPr>
        <p:spPr>
          <a:xfrm>
            <a:off x="260350" y="1466850"/>
            <a:ext cx="4747895" cy="4760912"/>
          </a:xfrm>
        </p:spPr>
        <p:txBody>
          <a:bodyPr>
            <a:normAutofit/>
          </a:bodyPr>
          <a:lstStyle/>
          <a:p>
            <a:pPr lvl="0">
              <a:spcBef>
                <a:spcPts val="0"/>
              </a:spcBef>
            </a:pPr>
            <a:r>
              <a:rPr lang="nb-NO" dirty="0"/>
              <a:t>The External collaboration settings in Azure Active Directory control the external sharing capabilties for Microsoft 365 Groups</a:t>
            </a:r>
          </a:p>
          <a:p>
            <a:pPr lvl="1">
              <a:spcBef>
                <a:spcPts val="0"/>
              </a:spcBef>
            </a:pPr>
            <a:r>
              <a:rPr lang="en-US" noProof="0" dirty="0"/>
              <a:t>These settings in Azure AD </a:t>
            </a:r>
            <a:r>
              <a:rPr lang="en-US" u="sng" noProof="0" dirty="0"/>
              <a:t>do not</a:t>
            </a:r>
            <a:r>
              <a:rPr lang="en-US" noProof="0" dirty="0"/>
              <a:t> control or reflect the external sharing settings for site collections, folders, or files in SharePoint Online</a:t>
            </a:r>
            <a:endParaRPr lang="nb-NO" dirty="0"/>
          </a:p>
          <a:p>
            <a:pPr lvl="1">
              <a:spcBef>
                <a:spcPts val="0"/>
              </a:spcBef>
            </a:pPr>
            <a:r>
              <a:rPr lang="en-US" dirty="0"/>
              <a:t>These settings in Azure AD need to be configured in addition to the external sharing settings in SharePoint Online.</a:t>
            </a:r>
            <a:endParaRPr lang="nb-NO" noProof="0" dirty="0"/>
          </a:p>
        </p:txBody>
      </p:sp>
      <p:sp>
        <p:nvSpPr>
          <p:cNvPr id="12" name="Picture Placeholder 11">
            <a:extLst>
              <a:ext uri="{FF2B5EF4-FFF2-40B4-BE49-F238E27FC236}">
                <a16:creationId xmlns:a16="http://schemas.microsoft.com/office/drawing/2014/main" id="{F37E4789-8CF6-4D42-A70C-7E7AA86A3F73}"/>
              </a:ext>
            </a:extLst>
          </p:cNvPr>
          <p:cNvSpPr>
            <a:spLocks noGrp="1"/>
          </p:cNvSpPr>
          <p:nvPr>
            <p:ph type="pic" sz="quarter" idx="15"/>
          </p:nvPr>
        </p:nvSpPr>
        <p:spPr/>
      </p:sp>
      <p:pic>
        <p:nvPicPr>
          <p:cNvPr id="4" name="Picture 3">
            <a:extLst>
              <a:ext uri="{FF2B5EF4-FFF2-40B4-BE49-F238E27FC236}">
                <a16:creationId xmlns:a16="http://schemas.microsoft.com/office/drawing/2014/main" id="{B4B17D68-9CB3-4CB8-BCCC-8167B85F232C}"/>
              </a:ext>
            </a:extLst>
          </p:cNvPr>
          <p:cNvPicPr>
            <a:picLocks noChangeAspect="1"/>
          </p:cNvPicPr>
          <p:nvPr/>
        </p:nvPicPr>
        <p:blipFill>
          <a:blip r:embed="rId3"/>
          <a:stretch>
            <a:fillRect/>
          </a:stretch>
        </p:blipFill>
        <p:spPr>
          <a:xfrm>
            <a:off x="5502296" y="1195734"/>
            <a:ext cx="6552728" cy="5027092"/>
          </a:xfrm>
          <a:prstGeom prst="rect">
            <a:avLst/>
          </a:prstGeom>
        </p:spPr>
      </p:pic>
      <p:pic>
        <p:nvPicPr>
          <p:cNvPr id="5" name="Picture 4">
            <a:extLst>
              <a:ext uri="{FF2B5EF4-FFF2-40B4-BE49-F238E27FC236}">
                <a16:creationId xmlns:a16="http://schemas.microsoft.com/office/drawing/2014/main" id="{64711DA2-2CC9-4A9A-B49B-355D25CC7EC9}"/>
              </a:ext>
            </a:extLst>
          </p:cNvPr>
          <p:cNvPicPr>
            <a:picLocks noChangeAspect="1"/>
          </p:cNvPicPr>
          <p:nvPr/>
        </p:nvPicPr>
        <p:blipFill>
          <a:blip r:embed="rId4"/>
          <a:stretch>
            <a:fillRect/>
          </a:stretch>
        </p:blipFill>
        <p:spPr>
          <a:xfrm>
            <a:off x="5491747" y="1200670"/>
            <a:ext cx="4866083" cy="5027093"/>
          </a:xfrm>
          <a:prstGeom prst="rect">
            <a:avLst/>
          </a:prstGeom>
        </p:spPr>
      </p:pic>
    </p:spTree>
    <p:extLst>
      <p:ext uri="{BB962C8B-B14F-4D97-AF65-F5344CB8AC3E}">
        <p14:creationId xmlns:p14="http://schemas.microsoft.com/office/powerpoint/2010/main" val="5788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880" y="6101136"/>
            <a:ext cx="187220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272816"/>
      </p:ext>
    </p:extLst>
  </p:cSld>
  <p:clrMapOvr>
    <a:masterClrMapping/>
  </p:clrMapOvr>
  <p:transition spd="slow">
    <p:push/>
  </p:transition>
</p:sld>
</file>

<file path=ppt/slides/slide20.xml><?xml version="1.0" encoding="utf-8"?>
<p:sld xmlns:a16="http://schemas.microsoft.com/office/drawing/2014/main" xmlns:ahyp="http://schemas.microsoft.com/office/drawing/2018/hyperlinkcolor"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sz="2700"/>
              <a:t>Set Site Collection level domain Allowed or Blocked list using PowerShell</a:t>
            </a:r>
          </a:p>
        </p:txBody>
      </p:sp>
      <p:sp>
        <p:nvSpPr>
          <p:cNvPr id="10" name="Text Placeholder 5">
            <a:extLst>
              <a:ext uri="{FF2B5EF4-FFF2-40B4-BE49-F238E27FC236}">
                <a16:creationId xmlns:a16="http://schemas.microsoft.com/office/drawing/2014/main" id="{F2E6BDF4-A5CE-42F3-8B66-40F785A011DC}"/>
              </a:ext>
            </a:extLst>
          </p:cNvPr>
          <p:cNvSpPr>
            <a:spLocks noGrp="1"/>
          </p:cNvSpPr>
          <p:nvPr>
            <p:ph type="body" sz="quarter" idx="10"/>
          </p:nvPr>
        </p:nvSpPr>
        <p:spPr>
          <a:xfrm>
            <a:off x="655638" y="1436688"/>
            <a:ext cx="10880726" cy="4791075"/>
          </a:xfrm>
        </p:spPr>
        <p:txBody>
          <a:bodyPr>
            <a:normAutofit/>
          </a:bodyPr>
          <a:lstStyle/>
          <a:p>
            <a:pPr>
              <a:lnSpc>
                <a:spcPct val="90000"/>
              </a:lnSpc>
            </a:pPr>
            <a:r>
              <a:rPr lang="en-US" sz="1700" dirty="0"/>
              <a:t>Use </a:t>
            </a:r>
            <a:r>
              <a:rPr lang="en-US" sz="1700" b="1" dirty="0"/>
              <a:t>Set-</a:t>
            </a:r>
            <a:r>
              <a:rPr lang="en-US" sz="1700" b="1" dirty="0" err="1"/>
              <a:t>SPOsite</a:t>
            </a:r>
            <a:r>
              <a:rPr lang="en-US" sz="1700" dirty="0"/>
              <a:t> to configure a domain Allowed or Blocked list for a specific site collection:  </a:t>
            </a:r>
          </a:p>
          <a:p>
            <a:pPr marL="336145" lvl="1" indent="0">
              <a:lnSpc>
                <a:spcPct val="90000"/>
              </a:lnSpc>
              <a:buNone/>
            </a:pPr>
            <a:r>
              <a:rPr lang="en-US" sz="1700" dirty="0"/>
              <a:t>-</a:t>
            </a:r>
            <a:r>
              <a:rPr lang="en-US" sz="1700" dirty="0" err="1"/>
              <a:t>SharingAllowedDomainList</a:t>
            </a:r>
            <a:r>
              <a:rPr lang="en-US" sz="1700" dirty="0"/>
              <a:t> &lt;String&gt;</a:t>
            </a:r>
          </a:p>
          <a:p>
            <a:pPr marL="336145" lvl="1" indent="0">
              <a:lnSpc>
                <a:spcPct val="90000"/>
              </a:lnSpc>
              <a:buNone/>
            </a:pPr>
            <a:r>
              <a:rPr lang="en-US" sz="1700" dirty="0"/>
              <a:t>-</a:t>
            </a:r>
            <a:r>
              <a:rPr lang="en-US" sz="1700" dirty="0" err="1"/>
              <a:t>SharingBlockedDomainList</a:t>
            </a:r>
            <a:r>
              <a:rPr lang="en-US" sz="1700" dirty="0"/>
              <a:t> &lt;String&gt;</a:t>
            </a:r>
          </a:p>
          <a:p>
            <a:pPr marL="336145" lvl="1" indent="0">
              <a:lnSpc>
                <a:spcPct val="90000"/>
              </a:lnSpc>
              <a:buNone/>
            </a:pPr>
            <a:endParaRPr lang="en-US" sz="1700" dirty="0"/>
          </a:p>
          <a:p>
            <a:pPr marL="99599" indent="0">
              <a:lnSpc>
                <a:spcPct val="90000"/>
              </a:lnSpc>
              <a:buNone/>
            </a:pPr>
            <a:r>
              <a:rPr lang="en-US" sz="1700" b="1" dirty="0"/>
              <a:t>Set-</a:t>
            </a:r>
            <a:r>
              <a:rPr lang="en-US" sz="1700" b="1" dirty="0" err="1"/>
              <a:t>SPOSite</a:t>
            </a:r>
            <a:r>
              <a:rPr lang="en-US" sz="1700" b="1" dirty="0"/>
              <a:t> -Identity </a:t>
            </a:r>
            <a:r>
              <a:rPr lang="en-US" sz="1700" b="1" dirty="0">
                <a:hlinkClick r:id="rId3">
                  <a:extLst>
                    <a:ext uri="{A12FA001-AC4F-418D-AE19-62706E023703}">
                      <ahyp:hlinkClr xmlns:ahyp="http://schemas.microsoft.com/office/drawing/2018/hyperlinkcolor" val="tx"/>
                    </a:ext>
                  </a:extLst>
                </a:hlinkClick>
              </a:rPr>
              <a:t>https://contoso.sharepoint.com/sites/site1</a:t>
            </a:r>
            <a:r>
              <a:rPr lang="en-US" sz="1700" b="1" dirty="0"/>
              <a:t> -</a:t>
            </a:r>
            <a:r>
              <a:rPr lang="en-US" sz="1700" b="1" dirty="0" err="1"/>
              <a:t>SharingAllowedDomainList</a:t>
            </a:r>
            <a:r>
              <a:rPr lang="en-US" sz="1700" b="1" dirty="0"/>
              <a:t> &lt;String&gt;</a:t>
            </a:r>
          </a:p>
          <a:p>
            <a:pPr marL="99599" indent="0">
              <a:lnSpc>
                <a:spcPct val="90000"/>
              </a:lnSpc>
              <a:buNone/>
            </a:pPr>
            <a:endParaRPr lang="en-US" sz="1700" dirty="0"/>
          </a:p>
          <a:p>
            <a:pPr marL="442499" indent="-342900">
              <a:lnSpc>
                <a:spcPct val="90000"/>
              </a:lnSpc>
            </a:pPr>
            <a:r>
              <a:rPr lang="en-US" sz="1700" dirty="0"/>
              <a:t>Use the space character as the delimiter for entering multiple values. For example, “contoso.com fabrikam.com”</a:t>
            </a:r>
          </a:p>
          <a:p>
            <a:pPr marL="99599" indent="0">
              <a:lnSpc>
                <a:spcPct val="90000"/>
              </a:lnSpc>
              <a:buNone/>
            </a:pPr>
            <a:endParaRPr lang="en-US" sz="1700" dirty="0"/>
          </a:p>
          <a:p>
            <a:pPr marL="442499" indent="-342900">
              <a:lnSpc>
                <a:spcPct val="90000"/>
              </a:lnSpc>
            </a:pPr>
            <a:r>
              <a:rPr lang="en-US" sz="1700" dirty="0"/>
              <a:t>Site collection level setting cannot be less restrictive than the tenant level setting</a:t>
            </a:r>
          </a:p>
          <a:p>
            <a:pPr marL="679045" lvl="1" indent="-342900">
              <a:lnSpc>
                <a:spcPct val="90000"/>
              </a:lnSpc>
            </a:pPr>
            <a:r>
              <a:rPr lang="en-US" sz="1700" dirty="0"/>
              <a:t>Ex. You cannot add a domain to the domain Allowed list at a site collection level if the same domain is blocked at the tenant level</a:t>
            </a:r>
            <a:br>
              <a:rPr lang="en-US" sz="1700" dirty="0"/>
            </a:br>
            <a:endParaRPr lang="en-US" sz="1700" dirty="0"/>
          </a:p>
          <a:p>
            <a:pPr marL="99599" indent="0">
              <a:lnSpc>
                <a:spcPct val="90000"/>
              </a:lnSpc>
              <a:buNone/>
            </a:pPr>
            <a:endParaRPr lang="en-US" sz="1700" dirty="0"/>
          </a:p>
          <a:p>
            <a:pPr marL="99599" indent="0">
              <a:lnSpc>
                <a:spcPct val="90000"/>
              </a:lnSpc>
              <a:buNone/>
            </a:pPr>
            <a:endParaRPr lang="en-US" sz="1700" dirty="0"/>
          </a:p>
        </p:txBody>
      </p:sp>
    </p:spTree>
    <p:extLst>
      <p:ext uri="{BB962C8B-B14F-4D97-AF65-F5344CB8AC3E}">
        <p14:creationId xmlns:p14="http://schemas.microsoft.com/office/powerpoint/2010/main" val="1921698617"/>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923330"/>
          </a:xfrm>
        </p:spPr>
        <p:txBody>
          <a:bodyPr/>
          <a:lstStyle/>
          <a:p>
            <a:r>
              <a:rPr lang="en-US" dirty="0"/>
              <a:t>Settings for External Sharing On/Off for the Site Collection</a:t>
            </a:r>
            <a:br>
              <a:rPr lang="en-US" dirty="0"/>
            </a:br>
            <a:endParaRPr lang="en-US" dirty="0"/>
          </a:p>
        </p:txBody>
      </p:sp>
      <p:pic>
        <p:nvPicPr>
          <p:cNvPr id="6" name="Content Placeholder 5">
            <a:extLst>
              <a:ext uri="{FF2B5EF4-FFF2-40B4-BE49-F238E27FC236}">
                <a16:creationId xmlns:a16="http://schemas.microsoft.com/office/drawing/2014/main" id="{95A609E5-0E76-4ACA-BE09-7B601538C393}"/>
              </a:ext>
            </a:extLst>
          </p:cNvPr>
          <p:cNvPicPr>
            <a:picLocks noGrp="1" noChangeAspect="1"/>
          </p:cNvPicPr>
          <p:nvPr>
            <p:ph sz="quarter" idx="13"/>
          </p:nvPr>
        </p:nvPicPr>
        <p:blipFill>
          <a:blip r:embed="rId3"/>
          <a:stretch>
            <a:fillRect/>
          </a:stretch>
        </p:blipFill>
        <p:spPr>
          <a:xfrm>
            <a:off x="655638" y="1537688"/>
            <a:ext cx="10880725" cy="4560500"/>
          </a:xfrm>
        </p:spPr>
      </p:pic>
    </p:spTree>
    <p:extLst>
      <p:ext uri="{BB962C8B-B14F-4D97-AF65-F5344CB8AC3E}">
        <p14:creationId xmlns:p14="http://schemas.microsoft.com/office/powerpoint/2010/main" val="3000696562"/>
      </p:ext>
    </p:extLst>
  </p:cSld>
  <p:clrMapOvr>
    <a:masterClrMapping/>
  </p:clrMapOvr>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Use Site script to disable external sharing on all newly created Modern site collections</a:t>
            </a:r>
          </a:p>
        </p:txBody>
      </p:sp>
      <p:sp>
        <p:nvSpPr>
          <p:cNvPr id="6" name="Text Placeholder 5">
            <a:extLst>
              <a:ext uri="{FF2B5EF4-FFF2-40B4-BE49-F238E27FC236}">
                <a16:creationId xmlns:a16="http://schemas.microsoft.com/office/drawing/2014/main" id="{F2E6BDF4-A5CE-42F3-8B66-40F785A011DC}"/>
              </a:ext>
            </a:extLst>
          </p:cNvPr>
          <p:cNvSpPr>
            <a:spLocks noGrp="1"/>
          </p:cNvSpPr>
          <p:nvPr>
            <p:ph type="body" sz="quarter" idx="10"/>
          </p:nvPr>
        </p:nvSpPr>
        <p:spPr>
          <a:xfrm>
            <a:off x="655638" y="1436688"/>
            <a:ext cx="10880726" cy="4791075"/>
          </a:xfrm>
        </p:spPr>
        <p:txBody>
          <a:bodyPr>
            <a:normAutofit fontScale="92500" lnSpcReduction="20000"/>
          </a:bodyPr>
          <a:lstStyle/>
          <a:p>
            <a:r>
              <a:rPr lang="en-US" dirty="0"/>
              <a:t> </a:t>
            </a:r>
            <a:r>
              <a:rPr lang="en-US" sz="1800" dirty="0">
                <a:latin typeface="Lucida Console" panose="020B0609040504020204" pitchFamily="49" charset="0"/>
              </a:rPr>
              <a:t>{</a:t>
            </a:r>
          </a:p>
          <a:p>
            <a:r>
              <a:rPr lang="en-US" sz="1800" dirty="0">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a:solidFill>
                  <a:srgbClr val="A82D00"/>
                </a:solidFill>
                <a:latin typeface="Lucida Console" panose="020B0609040504020204" pitchFamily="49" charset="0"/>
              </a:rPr>
              <a:t>$schema</a:t>
            </a:r>
            <a:r>
              <a:rPr lang="en-US" sz="1800" dirty="0">
                <a:solidFill>
                  <a:srgbClr val="8B0000"/>
                </a:solidFill>
                <a:latin typeface="Lucida Console" panose="020B0609040504020204" pitchFamily="49" charset="0"/>
              </a:rPr>
              <a:t>"</a:t>
            </a:r>
            <a:r>
              <a:rPr lang="en-US" sz="1800" dirty="0">
                <a:solidFill>
                  <a:srgbClr val="0000FF"/>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schema.json</a:t>
            </a:r>
            <a:r>
              <a:rPr lang="en-US" sz="1800" dirty="0">
                <a:solidFill>
                  <a:srgbClr val="8B0000"/>
                </a:solidFill>
                <a:latin typeface="Lucida Console" panose="020B0609040504020204" pitchFamily="49" charset="0"/>
              </a:rPr>
              <a:t>"</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"actions"</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"verb"</a:t>
            </a:r>
            <a:r>
              <a:rPr lang="en-US" sz="1800" dirty="0">
                <a:solidFill>
                  <a:srgbClr val="0000FF"/>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setSiteExternalSharingCapability</a:t>
            </a:r>
            <a:r>
              <a:rPr lang="en-US" sz="1800" dirty="0">
                <a:solidFill>
                  <a:srgbClr val="8B0000"/>
                </a:solidFill>
                <a:latin typeface="Lucida Console" panose="020B0609040504020204" pitchFamily="49" charset="0"/>
              </a:rPr>
              <a:t>"</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"capability"</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"Disabled"</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"version"</a:t>
            </a:r>
            <a:r>
              <a:rPr lang="en-US" sz="1800" dirty="0">
                <a:solidFill>
                  <a:srgbClr val="8A2BE2"/>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sitescript</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Get-Content</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C:\scripts\DisableExtSharingSiteScript.json</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-Raw</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Add-</a:t>
            </a:r>
            <a:r>
              <a:rPr lang="en-US" sz="1800" dirty="0" err="1">
                <a:solidFill>
                  <a:srgbClr val="0000FF"/>
                </a:solidFill>
                <a:latin typeface="Lucida Console" panose="020B0609040504020204" pitchFamily="49" charset="0"/>
              </a:rPr>
              <a:t>SPOSiteScript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-Title</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ExternalSharingDisabled</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-Content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sitescript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-Description</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"This </a:t>
            </a:r>
            <a:r>
              <a:rPr lang="en-US" sz="1800" dirty="0" err="1">
                <a:solidFill>
                  <a:srgbClr val="8B0000"/>
                </a:solidFill>
                <a:latin typeface="Lucida Console" panose="020B0609040504020204" pitchFamily="49" charset="0"/>
              </a:rPr>
              <a:t>sitescript</a:t>
            </a:r>
            <a:r>
              <a:rPr lang="en-US" sz="1800" dirty="0">
                <a:solidFill>
                  <a:srgbClr val="8B0000"/>
                </a:solidFill>
                <a:latin typeface="Lucida Console" panose="020B0609040504020204" pitchFamily="49" charset="0"/>
              </a:rPr>
              <a:t> disables external sharing when creating new modern sites"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-Verbose</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Add-</a:t>
            </a:r>
            <a:r>
              <a:rPr lang="en-US" sz="1800" dirty="0" err="1">
                <a:solidFill>
                  <a:srgbClr val="0000FF"/>
                </a:solidFill>
                <a:latin typeface="Lucida Console" panose="020B0609040504020204" pitchFamily="49" charset="0"/>
              </a:rPr>
              <a:t>SPOSiteDesign</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IsDefault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-Title</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TeamSitesExtSharingDisabled</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WebTemplate</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64</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SiteScripts</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127087db-993c-4c86-80f3-84598b8fa8f9</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-Description</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"Disables external sharing for modern </a:t>
            </a:r>
            <a:r>
              <a:rPr lang="en-US" sz="1800" dirty="0" err="1">
                <a:solidFill>
                  <a:srgbClr val="8B0000"/>
                </a:solidFill>
                <a:latin typeface="Lucida Console" panose="020B0609040504020204" pitchFamily="49" charset="0"/>
              </a:rPr>
              <a:t>teamsites</a:t>
            </a:r>
            <a:r>
              <a:rPr lang="en-US" sz="1800" dirty="0">
                <a:solidFill>
                  <a:srgbClr val="8B0000"/>
                </a:solidFill>
                <a:latin typeface="Lucida Console" panose="020B0609040504020204" pitchFamily="49" charset="0"/>
              </a:rPr>
              <a:t>"</a:t>
            </a:r>
            <a:endParaRPr lang="en-US" sz="1800" dirty="0">
              <a:solidFill>
                <a:prstClr val="black"/>
              </a:solidFill>
              <a:latin typeface="Lucida Console" panose="020B0609040504020204" pitchFamily="49" charset="0"/>
            </a:endParaRPr>
          </a:p>
          <a:p>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2463081022"/>
      </p:ext>
    </p:extLst>
  </p:cSld>
  <p:clrMapOvr>
    <a:masterClrMapping/>
  </p:clrMapOvr>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Sharing a modern Site Collection connected to O365 Group</a:t>
            </a:r>
            <a:br>
              <a:rPr lang="en-US" dirty="0"/>
            </a:br>
            <a:endParaRPr lang="en-US" dirty="0"/>
          </a:p>
        </p:txBody>
      </p:sp>
      <p:pic>
        <p:nvPicPr>
          <p:cNvPr id="15" name="Picture 14">
            <a:extLst>
              <a:ext uri="{FF2B5EF4-FFF2-40B4-BE49-F238E27FC236}">
                <a16:creationId xmlns:a16="http://schemas.microsoft.com/office/drawing/2014/main" id="{0873CBA0-A3DB-47B7-98AF-3C62AC77CBB6}"/>
              </a:ext>
            </a:extLst>
          </p:cNvPr>
          <p:cNvPicPr>
            <a:picLocks noChangeAspect="1"/>
          </p:cNvPicPr>
          <p:nvPr/>
        </p:nvPicPr>
        <p:blipFill>
          <a:blip r:embed="rId3"/>
          <a:stretch>
            <a:fillRect/>
          </a:stretch>
        </p:blipFill>
        <p:spPr>
          <a:xfrm>
            <a:off x="729950" y="2564904"/>
            <a:ext cx="2696778" cy="3265106"/>
          </a:xfrm>
          <a:prstGeom prst="rect">
            <a:avLst/>
          </a:prstGeom>
        </p:spPr>
      </p:pic>
      <p:cxnSp>
        <p:nvCxnSpPr>
          <p:cNvPr id="14" name="Straight Arrow Connector 13">
            <a:extLst>
              <a:ext uri="{FF2B5EF4-FFF2-40B4-BE49-F238E27FC236}">
                <a16:creationId xmlns:a16="http://schemas.microsoft.com/office/drawing/2014/main" id="{D8315A75-76FA-4444-B299-7CD6A9CF8996}"/>
              </a:ext>
            </a:extLst>
          </p:cNvPr>
          <p:cNvCxnSpPr>
            <a:cxnSpLocks/>
          </p:cNvCxnSpPr>
          <p:nvPr/>
        </p:nvCxnSpPr>
        <p:spPr>
          <a:xfrm flipV="1">
            <a:off x="2855640" y="3645024"/>
            <a:ext cx="1825973" cy="88383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C7659653-C376-4243-9FB4-3B0DC92C32D1}"/>
              </a:ext>
            </a:extLst>
          </p:cNvPr>
          <p:cNvPicPr>
            <a:picLocks noChangeAspect="1"/>
          </p:cNvPicPr>
          <p:nvPr/>
        </p:nvPicPr>
        <p:blipFill>
          <a:blip r:embed="rId4"/>
          <a:stretch>
            <a:fillRect/>
          </a:stretch>
        </p:blipFill>
        <p:spPr>
          <a:xfrm>
            <a:off x="4681613" y="1839093"/>
            <a:ext cx="2572525" cy="4131437"/>
          </a:xfrm>
          <a:prstGeom prst="rect">
            <a:avLst/>
          </a:prstGeom>
        </p:spPr>
      </p:pic>
      <p:pic>
        <p:nvPicPr>
          <p:cNvPr id="24" name="Picture 23">
            <a:extLst>
              <a:ext uri="{FF2B5EF4-FFF2-40B4-BE49-F238E27FC236}">
                <a16:creationId xmlns:a16="http://schemas.microsoft.com/office/drawing/2014/main" id="{F4A2326C-C79B-443C-95AE-2F1D4B65C615}"/>
              </a:ext>
            </a:extLst>
          </p:cNvPr>
          <p:cNvPicPr>
            <a:picLocks noChangeAspect="1"/>
          </p:cNvPicPr>
          <p:nvPr/>
        </p:nvPicPr>
        <p:blipFill>
          <a:blip r:embed="rId5"/>
          <a:stretch>
            <a:fillRect/>
          </a:stretch>
        </p:blipFill>
        <p:spPr>
          <a:xfrm>
            <a:off x="8184232" y="2492896"/>
            <a:ext cx="2949694" cy="3179812"/>
          </a:xfrm>
          <a:prstGeom prst="rect">
            <a:avLst/>
          </a:prstGeom>
        </p:spPr>
      </p:pic>
      <p:cxnSp>
        <p:nvCxnSpPr>
          <p:cNvPr id="12" name="Straight Arrow Connector 11">
            <a:extLst>
              <a:ext uri="{FF2B5EF4-FFF2-40B4-BE49-F238E27FC236}">
                <a16:creationId xmlns:a16="http://schemas.microsoft.com/office/drawing/2014/main" id="{744627DE-8C47-4EB9-B453-ACDEA2815E3F}"/>
              </a:ext>
            </a:extLst>
          </p:cNvPr>
          <p:cNvCxnSpPr>
            <a:cxnSpLocks/>
          </p:cNvCxnSpPr>
          <p:nvPr/>
        </p:nvCxnSpPr>
        <p:spPr>
          <a:xfrm>
            <a:off x="6751103" y="3533510"/>
            <a:ext cx="1384044" cy="22302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58580948"/>
      </p:ext>
    </p:extLst>
  </p:cSld>
  <p:clrMapOvr>
    <a:masterClrMapping/>
  </p:clrMapOvr>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Sharing a Document</a:t>
            </a:r>
          </a:p>
        </p:txBody>
      </p:sp>
      <p:pic>
        <p:nvPicPr>
          <p:cNvPr id="6" name="Picture 5">
            <a:extLst>
              <a:ext uri="{FF2B5EF4-FFF2-40B4-BE49-F238E27FC236}">
                <a16:creationId xmlns:a16="http://schemas.microsoft.com/office/drawing/2014/main" id="{07614E26-F5B8-48FF-8677-15BAB7C0D9B8}"/>
              </a:ext>
            </a:extLst>
          </p:cNvPr>
          <p:cNvPicPr>
            <a:picLocks noChangeAspect="1"/>
          </p:cNvPicPr>
          <p:nvPr/>
        </p:nvPicPr>
        <p:blipFill>
          <a:blip r:embed="rId3"/>
          <a:stretch>
            <a:fillRect/>
          </a:stretch>
        </p:blipFill>
        <p:spPr>
          <a:xfrm>
            <a:off x="695400" y="1628800"/>
            <a:ext cx="4255368" cy="4477002"/>
          </a:xfrm>
          <a:prstGeom prst="rect">
            <a:avLst/>
          </a:prstGeom>
        </p:spPr>
      </p:pic>
      <p:pic>
        <p:nvPicPr>
          <p:cNvPr id="8" name="Picture 7">
            <a:extLst>
              <a:ext uri="{FF2B5EF4-FFF2-40B4-BE49-F238E27FC236}">
                <a16:creationId xmlns:a16="http://schemas.microsoft.com/office/drawing/2014/main" id="{BBA68341-B7F1-4A8A-92DB-B3A2A2C35420}"/>
              </a:ext>
            </a:extLst>
          </p:cNvPr>
          <p:cNvPicPr>
            <a:picLocks noChangeAspect="1"/>
          </p:cNvPicPr>
          <p:nvPr/>
        </p:nvPicPr>
        <p:blipFill>
          <a:blip r:embed="rId4"/>
          <a:stretch>
            <a:fillRect/>
          </a:stretch>
        </p:blipFill>
        <p:spPr>
          <a:xfrm>
            <a:off x="6559251" y="1628800"/>
            <a:ext cx="4359872" cy="4571974"/>
          </a:xfrm>
          <a:prstGeom prst="rect">
            <a:avLst/>
          </a:prstGeom>
        </p:spPr>
      </p:pic>
      <p:cxnSp>
        <p:nvCxnSpPr>
          <p:cNvPr id="10" name="Straight Arrow Connector 9">
            <a:extLst>
              <a:ext uri="{FF2B5EF4-FFF2-40B4-BE49-F238E27FC236}">
                <a16:creationId xmlns:a16="http://schemas.microsoft.com/office/drawing/2014/main" id="{09062F37-C421-4449-B5B2-D65DCC37CB49}"/>
              </a:ext>
            </a:extLst>
          </p:cNvPr>
          <p:cNvCxnSpPr/>
          <p:nvPr/>
        </p:nvCxnSpPr>
        <p:spPr>
          <a:xfrm>
            <a:off x="5231904" y="3789040"/>
            <a:ext cx="1224136"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388"/>
      </p:ext>
    </p:extLst>
  </p:cSld>
  <p:clrMapOvr>
    <a:masterClrMapping/>
  </p:clrMapOvr>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9DB060-5F50-413A-8272-9482FAC900CA}"/>
              </a:ext>
            </a:extLst>
          </p:cNvPr>
          <p:cNvSpPr/>
          <p:nvPr/>
        </p:nvSpPr>
        <p:spPr>
          <a:xfrm>
            <a:off x="323886" y="2702398"/>
            <a:ext cx="4711995" cy="2189234"/>
          </a:xfrm>
          <a:custGeom>
            <a:avLst/>
            <a:gdLst>
              <a:gd name="connsiteX0" fmla="*/ 0 w 3594513"/>
              <a:gd name="connsiteY0" fmla="*/ 0 h 1863000"/>
              <a:gd name="connsiteX1" fmla="*/ 3594513 w 3594513"/>
              <a:gd name="connsiteY1" fmla="*/ 0 h 1863000"/>
              <a:gd name="connsiteX2" fmla="*/ 3594513 w 3594513"/>
              <a:gd name="connsiteY2" fmla="*/ 1863000 h 1863000"/>
              <a:gd name="connsiteX3" fmla="*/ 0 w 3594513"/>
              <a:gd name="connsiteY3" fmla="*/ 1863000 h 1863000"/>
              <a:gd name="connsiteX4" fmla="*/ 0 w 3594513"/>
              <a:gd name="connsiteY4" fmla="*/ 0 h 186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4513" h="1863000">
                <a:moveTo>
                  <a:pt x="0" y="0"/>
                </a:moveTo>
                <a:lnTo>
                  <a:pt x="3594513" y="0"/>
                </a:lnTo>
                <a:lnTo>
                  <a:pt x="3594513" y="1863000"/>
                </a:lnTo>
                <a:lnTo>
                  <a:pt x="0" y="1863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126" tIns="20320" rIns="113792" bIns="20320" numCol="1" spcCol="1270" anchor="t" anchorCtr="0">
            <a:noAutofit/>
          </a:bodyPr>
          <a:lstStyle/>
          <a:p>
            <a:pPr marL="171450" marR="0" lvl="1" indent="-171450" algn="l" defTabSz="711200" rtl="0" eaLnBrk="1" fontAlgn="auto" latinLnBrk="0" hangingPunct="1">
              <a:lnSpc>
                <a:spcPct val="90000"/>
              </a:lnSpc>
              <a:spcBef>
                <a:spcPct val="0"/>
              </a:spcBef>
              <a:spcAft>
                <a:spcPct val="20000"/>
              </a:spcAft>
              <a:buClrTx/>
              <a:buSzTx/>
              <a:buFontTx/>
              <a:buChar char="•"/>
              <a:tabLst/>
              <a:defRPr/>
            </a:pPr>
            <a:endParaRPr kumimoji="0" lang="nb-NO" sz="16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a:t>Site Sharing Settings</a:t>
            </a:r>
          </a:p>
        </p:txBody>
      </p:sp>
      <p:sp>
        <p:nvSpPr>
          <p:cNvPr id="13" name="Content Placeholder 12">
            <a:extLst>
              <a:ext uri="{FF2B5EF4-FFF2-40B4-BE49-F238E27FC236}">
                <a16:creationId xmlns:a16="http://schemas.microsoft.com/office/drawing/2014/main" id="{4A36C3AD-327B-30A0-E23A-C0BC98B23928}"/>
              </a:ext>
            </a:extLst>
          </p:cNvPr>
          <p:cNvSpPr>
            <a:spLocks noGrp="1"/>
          </p:cNvSpPr>
          <p:nvPr>
            <p:ph sz="quarter" idx="14"/>
          </p:nvPr>
        </p:nvSpPr>
        <p:spPr/>
        <p:txBody>
          <a:bodyPr/>
          <a:lstStyle/>
          <a:p>
            <a:endParaRPr lang="nb-NO" dirty="0"/>
          </a:p>
          <a:p>
            <a:r>
              <a:rPr lang="nb-NO" dirty="0"/>
              <a:t>Or how to handle Access requests </a:t>
            </a:r>
          </a:p>
          <a:p>
            <a:endParaRPr lang="nb-NO" dirty="0"/>
          </a:p>
          <a:p>
            <a:r>
              <a:rPr lang="nb-NO" dirty="0"/>
              <a:t>Use this tenant level setting to block external user’s ability to reshare sites, files and folders they’ve been granted access to:</a:t>
            </a:r>
          </a:p>
          <a:p>
            <a:r>
              <a:rPr lang="nb-NO" b="1" dirty="0"/>
              <a:t>Set-SPOTenant -PreventExternalUsersFromResharing $true</a:t>
            </a:r>
            <a:endParaRPr lang="en-US" dirty="0"/>
          </a:p>
          <a:p>
            <a:endParaRPr lang="en-US" dirty="0"/>
          </a:p>
          <a:p>
            <a:endParaRPr lang="en-US" dirty="0"/>
          </a:p>
          <a:p>
            <a:endParaRPr lang="en-US" dirty="0"/>
          </a:p>
          <a:p>
            <a:endParaRPr lang="en-US" dirty="0"/>
          </a:p>
          <a:p>
            <a:endParaRPr lang="en-US" dirty="0"/>
          </a:p>
        </p:txBody>
      </p:sp>
      <p:sp>
        <p:nvSpPr>
          <p:cNvPr id="22" name="Content Placeholder 21">
            <a:extLst>
              <a:ext uri="{FF2B5EF4-FFF2-40B4-BE49-F238E27FC236}">
                <a16:creationId xmlns:a16="http://schemas.microsoft.com/office/drawing/2014/main" id="{CF58B774-BE52-F548-D905-D3B842A93DF5}"/>
              </a:ext>
            </a:extLst>
          </p:cNvPr>
          <p:cNvSpPr>
            <a:spLocks noGrp="1"/>
          </p:cNvSpPr>
          <p:nvPr>
            <p:ph sz="quarter" idx="13"/>
          </p:nvPr>
        </p:nvSpPr>
        <p:spPr/>
        <p:txBody>
          <a:bodyPr/>
          <a:lstStyle/>
          <a:p>
            <a:r>
              <a:rPr lang="nb-NO" dirty="0"/>
              <a:t>Admin can select the Sharing permissions</a:t>
            </a:r>
          </a:p>
          <a:p>
            <a:endParaRPr lang="en-US" dirty="0"/>
          </a:p>
        </p:txBody>
      </p:sp>
    </p:spTree>
    <p:extLst>
      <p:ext uri="{BB962C8B-B14F-4D97-AF65-F5344CB8AC3E}">
        <p14:creationId xmlns:p14="http://schemas.microsoft.com/office/powerpoint/2010/main" val="2579662567"/>
      </p:ext>
    </p:extLst>
  </p:cSld>
  <p:clrMapOvr>
    <a:masterClrMapping/>
  </p:clrMapOvr>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4A856A-99CA-EBC0-DCEE-70DE039A47E2}"/>
              </a:ext>
            </a:extLst>
          </p:cNvPr>
          <p:cNvSpPr>
            <a:spLocks noGrp="1"/>
          </p:cNvSpPr>
          <p:nvPr>
            <p:ph type="title"/>
          </p:nvPr>
        </p:nvSpPr>
        <p:spPr/>
        <p:txBody>
          <a:bodyPr/>
          <a:lstStyle/>
          <a:p>
            <a:r>
              <a:rPr lang="en-US" dirty="0"/>
              <a:t>Site Sharing Settings</a:t>
            </a:r>
          </a:p>
        </p:txBody>
      </p:sp>
      <p:sp>
        <p:nvSpPr>
          <p:cNvPr id="8" name="Content Placeholder 7">
            <a:extLst>
              <a:ext uri="{FF2B5EF4-FFF2-40B4-BE49-F238E27FC236}">
                <a16:creationId xmlns:a16="http://schemas.microsoft.com/office/drawing/2014/main" id="{40F6E20E-1BCE-CBC1-612E-A17BF2659D01}"/>
              </a:ext>
            </a:extLst>
          </p:cNvPr>
          <p:cNvSpPr>
            <a:spLocks noGrp="1"/>
          </p:cNvSpPr>
          <p:nvPr>
            <p:ph sz="quarter" idx="15"/>
          </p:nvPr>
        </p:nvSpPr>
        <p:spPr>
          <a:xfrm>
            <a:off x="655637" y="908050"/>
            <a:ext cx="10880724" cy="2081680"/>
          </a:xfrm>
        </p:spPr>
        <p:txBody>
          <a:bodyPr>
            <a:normAutofit fontScale="92500" lnSpcReduction="10000"/>
          </a:bodyPr>
          <a:lstStyle/>
          <a:p>
            <a:pPr marL="342900" indent="-342900">
              <a:buFont typeface="Arial" panose="020B0604020202020204" pitchFamily="34" charset="0"/>
              <a:buChar char="•"/>
            </a:pPr>
            <a:r>
              <a:rPr lang="en-US" dirty="0"/>
              <a:t>Site owner can decide what options for Site Sharing users have. </a:t>
            </a:r>
          </a:p>
          <a:p>
            <a:pPr marL="342900" indent="-342900">
              <a:buFont typeface="Arial" panose="020B0604020202020204" pitchFamily="34" charset="0"/>
              <a:buChar char="•"/>
            </a:pPr>
            <a:r>
              <a:rPr lang="en-US" dirty="0"/>
              <a:t>They can also decide how Access Requests would be handled. </a:t>
            </a:r>
            <a:br>
              <a:rPr lang="en-US" dirty="0"/>
            </a:br>
            <a:endParaRPr lang="en-US" dirty="0"/>
          </a:p>
          <a:p>
            <a:r>
              <a:rPr lang="nb-NO" dirty="0"/>
              <a:t>SharePoint Admin can block external user’s ability to reshare sites, files and folders they’ve been granted access to on the tenant level with PS: </a:t>
            </a:r>
          </a:p>
          <a:p>
            <a:r>
              <a:rPr lang="nb-NO" b="1" dirty="0"/>
              <a:t>Set-SPOTenant -PreventExternalUsersFromResharing $true</a:t>
            </a:r>
            <a:endParaRPr lang="en-US" dirty="0"/>
          </a:p>
          <a:p>
            <a:endParaRPr lang="en-US" dirty="0"/>
          </a:p>
        </p:txBody>
      </p:sp>
      <p:pic>
        <p:nvPicPr>
          <p:cNvPr id="9" name="Content Placeholder 8">
            <a:extLst>
              <a:ext uri="{FF2B5EF4-FFF2-40B4-BE49-F238E27FC236}">
                <a16:creationId xmlns:a16="http://schemas.microsoft.com/office/drawing/2014/main" id="{24717BFC-5118-59E4-A25F-60418C6B7574}"/>
              </a:ext>
            </a:extLst>
          </p:cNvPr>
          <p:cNvPicPr>
            <a:picLocks noGrp="1" noChangeAspect="1"/>
          </p:cNvPicPr>
          <p:nvPr>
            <p:ph sz="quarter" idx="14"/>
          </p:nvPr>
        </p:nvPicPr>
        <p:blipFill>
          <a:blip r:embed="rId2"/>
          <a:stretch>
            <a:fillRect/>
          </a:stretch>
        </p:blipFill>
        <p:spPr>
          <a:xfrm>
            <a:off x="6183234" y="3213100"/>
            <a:ext cx="2538663" cy="3014663"/>
          </a:xfrm>
          <a:prstGeom prst="rect">
            <a:avLst/>
          </a:prstGeom>
        </p:spPr>
      </p:pic>
      <p:pic>
        <p:nvPicPr>
          <p:cNvPr id="10" name="Content Placeholder 19">
            <a:extLst>
              <a:ext uri="{FF2B5EF4-FFF2-40B4-BE49-F238E27FC236}">
                <a16:creationId xmlns:a16="http://schemas.microsoft.com/office/drawing/2014/main" id="{B84525E4-7DA1-8916-8B61-019A8A945A1F}"/>
              </a:ext>
            </a:extLst>
          </p:cNvPr>
          <p:cNvPicPr>
            <a:picLocks noGrp="1" noChangeAspect="1"/>
          </p:cNvPicPr>
          <p:nvPr>
            <p:ph sz="quarter" idx="13"/>
          </p:nvPr>
        </p:nvPicPr>
        <p:blipFill>
          <a:blip r:embed="rId3"/>
          <a:stretch>
            <a:fillRect/>
          </a:stretch>
        </p:blipFill>
        <p:spPr>
          <a:xfrm>
            <a:off x="2243977" y="3213100"/>
            <a:ext cx="2882809" cy="3014663"/>
          </a:xfrm>
          <a:prstGeom prst="rect">
            <a:avLst/>
          </a:prstGeom>
        </p:spPr>
      </p:pic>
    </p:spTree>
    <p:extLst>
      <p:ext uri="{BB962C8B-B14F-4D97-AF65-F5344CB8AC3E}">
        <p14:creationId xmlns:p14="http://schemas.microsoft.com/office/powerpoint/2010/main" val="3069699954"/>
      </p:ext>
    </p:extLst>
  </p:cSld>
  <p:clrMapOvr>
    <a:masterClrMapping/>
  </p:clrMapOvr>
</p:sld>
</file>

<file path=ppt/slides/slide2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External Identities - B2B </a:t>
            </a:r>
            <a:endParaRPr lang="nb-NO" dirty="0"/>
          </a:p>
        </p:txBody>
      </p:sp>
    </p:spTree>
    <p:extLst>
      <p:ext uri="{BB962C8B-B14F-4D97-AF65-F5344CB8AC3E}">
        <p14:creationId xmlns:p14="http://schemas.microsoft.com/office/powerpoint/2010/main" val="698170696"/>
      </p:ext>
    </p:extLst>
  </p:cSld>
  <p:clrMapOvr>
    <a:masterClrMapping/>
  </p:clrMapOvr>
</p:sld>
</file>

<file path=ppt/slides/slide30.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630237"/>
            <a:ext cx="10880725" cy="461665"/>
          </a:xfrm>
        </p:spPr>
        <p:txBody>
          <a:bodyPr/>
          <a:lstStyle/>
          <a:p>
            <a:r>
              <a:rPr lang="en-US" dirty="0"/>
              <a:t>Guest user access with Azure AD B2B</a:t>
            </a:r>
          </a:p>
        </p:txBody>
      </p:sp>
      <p:graphicFrame>
        <p:nvGraphicFramePr>
          <p:cNvPr id="12" name="Content Placeholder 11">
            <a:extLst>
              <a:ext uri="{FF2B5EF4-FFF2-40B4-BE49-F238E27FC236}">
                <a16:creationId xmlns:a16="http://schemas.microsoft.com/office/drawing/2014/main" id="{860438E3-4DAE-4343-B781-57985695C8CA}"/>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3502556"/>
      </p:ext>
    </p:extLst>
  </p:cSld>
  <p:clrMapOvr>
    <a:masterClrMapping/>
  </p:clrMapOvr>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E969A8-05E8-4982-A775-B004C278A8CA}"/>
              </a:ext>
            </a:extLst>
          </p:cNvPr>
          <p:cNvSpPr>
            <a:spLocks noGrp="1"/>
          </p:cNvSpPr>
          <p:nvPr>
            <p:ph type="title"/>
          </p:nvPr>
        </p:nvSpPr>
        <p:spPr>
          <a:xfrm>
            <a:off x="655638" y="320040"/>
            <a:ext cx="10880725" cy="923330"/>
          </a:xfrm>
        </p:spPr>
        <p:txBody>
          <a:bodyPr/>
          <a:lstStyle/>
          <a:p>
            <a:r>
              <a:rPr lang="en-US" dirty="0"/>
              <a:t>Azure AD B2B versus External SharePoint in SharePoint Online</a:t>
            </a:r>
          </a:p>
        </p:txBody>
      </p:sp>
      <p:sp>
        <p:nvSpPr>
          <p:cNvPr id="4" name="Content Placeholder 3">
            <a:extLst>
              <a:ext uri="{FF2B5EF4-FFF2-40B4-BE49-F238E27FC236}">
                <a16:creationId xmlns:a16="http://schemas.microsoft.com/office/drawing/2014/main" id="{877A804C-A228-4F2A-82AC-3FC2A5317B5F}"/>
              </a:ext>
            </a:extLst>
          </p:cNvPr>
          <p:cNvSpPr>
            <a:spLocks noGrp="1"/>
          </p:cNvSpPr>
          <p:nvPr>
            <p:ph sz="quarter" idx="13"/>
          </p:nvPr>
        </p:nvSpPr>
        <p:spPr/>
        <p:txBody>
          <a:bodyPr>
            <a:normAutofit fontScale="92500"/>
          </a:bodyPr>
          <a:lstStyle/>
          <a:p>
            <a:pPr marL="342900" indent="-342900">
              <a:buFont typeface="Arial" panose="020B0604020202020204" pitchFamily="34" charset="0"/>
              <a:buChar char="•"/>
            </a:pPr>
            <a:r>
              <a:rPr lang="en-US" dirty="0"/>
              <a:t>OneDrive/SharePoint Online adds users to the directory </a:t>
            </a:r>
            <a:r>
              <a:rPr lang="en-US" u="sng" dirty="0"/>
              <a:t>after</a:t>
            </a:r>
            <a:r>
              <a:rPr lang="en-US" dirty="0"/>
              <a:t> users have redeemed their invitations. </a:t>
            </a:r>
          </a:p>
          <a:p>
            <a:pPr marL="653796" lvl="1" indent="-342900">
              <a:buFont typeface="Arial" panose="020B0604020202020204" pitchFamily="34" charset="0"/>
              <a:buChar char="•"/>
            </a:pPr>
            <a:r>
              <a:rPr lang="en-US" dirty="0"/>
              <a:t>So, before redemption, you don't see the user in Azure AD portal. </a:t>
            </a:r>
          </a:p>
          <a:p>
            <a:pPr marL="653796" lvl="1" indent="-342900">
              <a:buFont typeface="Arial" panose="020B0604020202020204" pitchFamily="34" charset="0"/>
              <a:buChar char="•"/>
            </a:pPr>
            <a:r>
              <a:rPr lang="en-US" dirty="0"/>
              <a:t>If another site invites a user in the meantime, a new invitation is generated.</a:t>
            </a:r>
          </a:p>
          <a:p>
            <a:pPr marL="342900" indent="-342900">
              <a:buFont typeface="Arial" panose="020B0604020202020204" pitchFamily="34" charset="0"/>
              <a:buChar char="•"/>
            </a:pPr>
            <a:r>
              <a:rPr lang="en-US" dirty="0"/>
              <a:t>When Azure AD B2B collaboration is setup, users are added immediately upon invitation.</a:t>
            </a:r>
          </a:p>
          <a:p>
            <a:pPr marL="342900" indent="-342900">
              <a:buFont typeface="Arial" panose="020B0604020202020204" pitchFamily="34" charset="0"/>
              <a:buChar char="•"/>
            </a:pPr>
            <a:r>
              <a:rPr lang="en-US" dirty="0"/>
              <a:t>Azure AD B2B collaboration invited users can be picked from OneDrive/SharePoint Online sharing dialog boxes. </a:t>
            </a:r>
          </a:p>
          <a:p>
            <a:pPr marL="342900" indent="-342900">
              <a:buFont typeface="Arial" panose="020B0604020202020204" pitchFamily="34" charset="0"/>
              <a:buChar char="•"/>
            </a:pPr>
            <a:r>
              <a:rPr lang="en-US" dirty="0"/>
              <a:t>OneDrive/SharePoint Online invited users (non B2B) also show up in Azure AD </a:t>
            </a:r>
            <a:r>
              <a:rPr lang="en-US" u="sng" dirty="0"/>
              <a:t>after</a:t>
            </a:r>
            <a:r>
              <a:rPr lang="en-US" dirty="0"/>
              <a:t> they redeem their invitations.</a:t>
            </a:r>
          </a:p>
          <a:p>
            <a:pPr marL="342900" indent="-342900">
              <a:buFont typeface="Arial" panose="020B0604020202020204" pitchFamily="34" charset="0"/>
              <a:buChar char="•"/>
            </a:pPr>
            <a:r>
              <a:rPr lang="en-US" dirty="0"/>
              <a:t>Azure AD External Identities (B2B) feature does require Azure AD P1 or P2 licensing</a:t>
            </a:r>
          </a:p>
          <a:p>
            <a:pPr marL="653796" lvl="1" indent="-342900">
              <a:buFont typeface="Arial" panose="020B0604020202020204" pitchFamily="34" charset="0"/>
              <a:buChar char="•"/>
            </a:pPr>
            <a:r>
              <a:rPr lang="en-US" dirty="0"/>
              <a:t>Azure AD P1 is included in M3265 E3 and AAD P2 in M365 E5 subscriptions</a:t>
            </a:r>
          </a:p>
          <a:p>
            <a:pPr marL="653796" lvl="1" indent="-342900">
              <a:buFont typeface="Arial" panose="020B0604020202020204" pitchFamily="34" charset="0"/>
              <a:buChar char="•"/>
            </a:pPr>
            <a:r>
              <a:rPr lang="en-US" dirty="0"/>
              <a:t>Office E3/E5 needs separate AAD P1/P2 subscription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75383456"/>
      </p:ext>
    </p:extLst>
  </p:cSld>
  <p:clrMapOvr>
    <a:masterClrMapping/>
  </p:clrMapOvr>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9DC5A9-5DDF-457C-9721-3C385FD0DB86}"/>
              </a:ext>
            </a:extLst>
          </p:cNvPr>
          <p:cNvSpPr>
            <a:spLocks noGrp="1"/>
          </p:cNvSpPr>
          <p:nvPr>
            <p:ph type="body" sz="quarter" idx="16"/>
          </p:nvPr>
        </p:nvSpPr>
        <p:spPr>
          <a:xfrm>
            <a:off x="193964" y="868217"/>
            <a:ext cx="4996872" cy="5359545"/>
          </a:xfrm>
        </p:spPr>
        <p:txBody>
          <a:bodyPr>
            <a:normAutofit/>
          </a:bodyPr>
          <a:lstStyle/>
          <a:p>
            <a:r>
              <a:rPr lang="en-US" sz="1800" dirty="0"/>
              <a:t>To only allow external sharing for OneDrive/SharePoint Online with Azure AD B2B collaboration, Admin needs to set the sharing option to </a:t>
            </a:r>
            <a:r>
              <a:rPr lang="en-US" sz="1800" b="1" dirty="0"/>
              <a:t>“Existing guest”. </a:t>
            </a:r>
          </a:p>
          <a:p>
            <a:endParaRPr lang="en-US" sz="1800" dirty="0"/>
          </a:p>
          <a:p>
            <a:r>
              <a:rPr lang="en-US" sz="1800" dirty="0"/>
              <a:t>After enabling external sharing, the ability to search for existing guest users in the SharePoint Online (SPO) people picker is OFF by default to match legacy behavior.</a:t>
            </a:r>
          </a:p>
          <a:p>
            <a:endParaRPr lang="en-US" sz="1800" dirty="0"/>
          </a:p>
          <a:p>
            <a:r>
              <a:rPr lang="en-US" sz="1800" dirty="0"/>
              <a:t>Use the setting '</a:t>
            </a:r>
            <a:r>
              <a:rPr lang="en-US" sz="1800" b="1" dirty="0" err="1"/>
              <a:t>ShowPeoplePickerSuggestionsForGuestUsers</a:t>
            </a:r>
            <a:r>
              <a:rPr lang="en-US" sz="1800" dirty="0"/>
              <a:t>' at the tenant and site collection level to re-enable ability to search for guest users in SPO people picker</a:t>
            </a:r>
          </a:p>
        </p:txBody>
      </p:sp>
      <p:sp>
        <p:nvSpPr>
          <p:cNvPr id="4" name="Picture Placeholder 3">
            <a:extLst>
              <a:ext uri="{FF2B5EF4-FFF2-40B4-BE49-F238E27FC236}">
                <a16:creationId xmlns:a16="http://schemas.microsoft.com/office/drawing/2014/main" id="{2125279E-C1E7-4DA6-BD48-A6B90D44EACA}"/>
              </a:ext>
            </a:extLst>
          </p:cNvPr>
          <p:cNvSpPr>
            <a:spLocks noGrp="1"/>
          </p:cNvSpPr>
          <p:nvPr>
            <p:ph type="pic" sz="quarter" idx="15"/>
          </p:nvPr>
        </p:nvSpPr>
        <p:spPr/>
      </p:sp>
      <p:pic>
        <p:nvPicPr>
          <p:cNvPr id="10" name="Picture 9">
            <a:extLst>
              <a:ext uri="{FF2B5EF4-FFF2-40B4-BE49-F238E27FC236}">
                <a16:creationId xmlns:a16="http://schemas.microsoft.com/office/drawing/2014/main" id="{5DF2B979-4663-DB7B-252C-AB6ABE69845D}"/>
              </a:ext>
            </a:extLst>
          </p:cNvPr>
          <p:cNvPicPr>
            <a:picLocks noChangeAspect="1"/>
          </p:cNvPicPr>
          <p:nvPr/>
        </p:nvPicPr>
        <p:blipFill>
          <a:blip r:embed="rId2"/>
          <a:stretch>
            <a:fillRect/>
          </a:stretch>
        </p:blipFill>
        <p:spPr>
          <a:xfrm>
            <a:off x="5474351" y="1530225"/>
            <a:ext cx="6576661" cy="3365625"/>
          </a:xfrm>
          <a:prstGeom prst="rect">
            <a:avLst/>
          </a:prstGeom>
        </p:spPr>
      </p:pic>
    </p:spTree>
    <p:extLst>
      <p:ext uri="{BB962C8B-B14F-4D97-AF65-F5344CB8AC3E}">
        <p14:creationId xmlns:p14="http://schemas.microsoft.com/office/powerpoint/2010/main" val="2237818928"/>
      </p:ext>
    </p:extLst>
  </p:cSld>
  <p:clrMapOvr>
    <a:masterClrMapping/>
  </p:clrMapOvr>
</p:sld>
</file>

<file path=ppt/slides/slide3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endParaRPr lang="nb-NO" dirty="0"/>
          </a:p>
        </p:txBody>
      </p:sp>
    </p:spTree>
    <p:extLst>
      <p:ext uri="{BB962C8B-B14F-4D97-AF65-F5344CB8AC3E}">
        <p14:creationId xmlns:p14="http://schemas.microsoft.com/office/powerpoint/2010/main" val="1612275849"/>
      </p:ext>
    </p:extLst>
  </p:cSld>
  <p:clrMapOvr>
    <a:masterClrMapping/>
  </p:clrMapOvr>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9" y="320040"/>
            <a:ext cx="6735762" cy="461665"/>
          </a:xfrm>
        </p:spPr>
        <p:txBody>
          <a:bodyPr wrap="square" anchor="t">
            <a:normAutofit/>
          </a:bodyPr>
          <a:lstStyle/>
          <a:p>
            <a:r>
              <a:rPr lang="en-US" dirty="0"/>
              <a:t>External Sharing Best Practices</a:t>
            </a:r>
          </a:p>
        </p:txBody>
      </p:sp>
      <p:pic>
        <p:nvPicPr>
          <p:cNvPr id="10" name="Picture 6" descr="Exclamation mark on a yellow background">
            <a:extLst>
              <a:ext uri="{FF2B5EF4-FFF2-40B4-BE49-F238E27FC236}">
                <a16:creationId xmlns:a16="http://schemas.microsoft.com/office/drawing/2014/main" id="{CCCE3560-2F11-4DF5-8DBA-AA32F606A930}"/>
              </a:ext>
            </a:extLst>
          </p:cNvPr>
          <p:cNvPicPr>
            <a:picLocks noChangeAspect="1"/>
          </p:cNvPicPr>
          <p:nvPr/>
        </p:nvPicPr>
        <p:blipFill rotWithShape="1">
          <a:blip r:embed="rId3"/>
          <a:srcRect l="31459" r="18541"/>
          <a:stretch/>
        </p:blipFill>
        <p:spPr>
          <a:xfrm>
            <a:off x="7620000" y="10"/>
            <a:ext cx="4572000" cy="6857990"/>
          </a:xfrm>
          <a:prstGeom prst="rect">
            <a:avLst/>
          </a:prstGeom>
          <a:noFill/>
          <a:ln>
            <a:noFill/>
            <a:headEnd type="none" w="med" len="med"/>
            <a:tailEnd type="none" w="med" len="med"/>
          </a:ln>
          <a:effectLst/>
        </p:spPr>
      </p:pic>
      <p:sp>
        <p:nvSpPr>
          <p:cNvPr id="5" name="Content Placeholder 4">
            <a:extLst>
              <a:ext uri="{FF2B5EF4-FFF2-40B4-BE49-F238E27FC236}">
                <a16:creationId xmlns:a16="http://schemas.microsoft.com/office/drawing/2014/main" id="{FC59D8AF-E187-46A2-9DC0-19D99B21D6C0}"/>
              </a:ext>
            </a:extLst>
          </p:cNvPr>
          <p:cNvSpPr>
            <a:spLocks noGrp="1"/>
          </p:cNvSpPr>
          <p:nvPr>
            <p:ph type="body" sz="quarter" idx="23"/>
          </p:nvPr>
        </p:nvSpPr>
        <p:spPr>
          <a:xfrm>
            <a:off x="655638" y="1397001"/>
            <a:ext cx="6735761" cy="4851400"/>
          </a:xfrm>
        </p:spPr>
        <p:txBody>
          <a:bodyPr>
            <a:normAutofit/>
          </a:bodyPr>
          <a:lstStyle/>
          <a:p>
            <a:pPr marL="342900" lvl="0" indent="-342900">
              <a:lnSpc>
                <a:spcPct val="90000"/>
              </a:lnSpc>
              <a:buFont typeface="Arial" panose="020B0604020202020204" pitchFamily="34" charset="0"/>
              <a:buChar char="•"/>
            </a:pPr>
            <a:r>
              <a:rPr lang="en-US" sz="2000" dirty="0">
                <a:latin typeface="+mn-lt"/>
              </a:rPr>
              <a:t>If you invite external users to your Team site, they will be able to view the content on the Team site and all subsites</a:t>
            </a:r>
            <a:endParaRPr lang="nb-NO" sz="2000" dirty="0">
              <a:latin typeface="+mn-lt"/>
            </a:endParaRPr>
          </a:p>
          <a:p>
            <a:pPr marL="342900" lvl="0" indent="-342900">
              <a:lnSpc>
                <a:spcPct val="90000"/>
              </a:lnSpc>
              <a:buFont typeface="Arial" panose="020B0604020202020204" pitchFamily="34" charset="0"/>
              <a:buChar char="•"/>
            </a:pPr>
            <a:r>
              <a:rPr lang="en-US" sz="2000" dirty="0">
                <a:latin typeface="+mn-lt"/>
              </a:rPr>
              <a:t>Use a flat site structure which is a site collection that contains only the root level site and no sub sites. This will help prevent unintended access to content stored within a site collection</a:t>
            </a:r>
            <a:endParaRPr lang="nb-NO" sz="2000" dirty="0">
              <a:latin typeface="+mn-lt"/>
            </a:endParaRPr>
          </a:p>
          <a:p>
            <a:pPr marL="342900" lvl="0" indent="-342900">
              <a:lnSpc>
                <a:spcPct val="90000"/>
              </a:lnSpc>
              <a:buFont typeface="Arial" panose="020B0604020202020204" pitchFamily="34" charset="0"/>
              <a:buChar char="•"/>
            </a:pPr>
            <a:r>
              <a:rPr lang="en-US" sz="2000" dirty="0">
                <a:latin typeface="+mn-lt"/>
              </a:rPr>
              <a:t>By default, it is possible for invitation recipients to share anonymous guest links with others, who could use them to view content. </a:t>
            </a:r>
          </a:p>
          <a:p>
            <a:pPr marL="971550" lvl="1">
              <a:lnSpc>
                <a:spcPct val="90000"/>
              </a:lnSpc>
              <a:buFont typeface="Arial" panose="020B0604020202020204" pitchFamily="34" charset="0"/>
              <a:buChar char="•"/>
            </a:pPr>
            <a:r>
              <a:rPr lang="en-US" sz="1600" dirty="0"/>
              <a:t>Admin can change the setting</a:t>
            </a:r>
            <a:endParaRPr lang="nb-NO" sz="1600" dirty="0">
              <a:latin typeface="+mn-lt"/>
            </a:endParaRPr>
          </a:p>
          <a:p>
            <a:pPr marL="342900" lvl="0" indent="-342900">
              <a:lnSpc>
                <a:spcPct val="90000"/>
              </a:lnSpc>
              <a:buFont typeface="Arial" panose="020B0604020202020204" pitchFamily="34" charset="0"/>
              <a:buChar char="•"/>
            </a:pPr>
            <a:r>
              <a:rPr lang="en-US" sz="2000" dirty="0">
                <a:latin typeface="+mn-lt"/>
              </a:rPr>
              <a:t>Do not use anonymous guest links to share documents that are sensitive</a:t>
            </a:r>
            <a:endParaRPr lang="nb-NO" sz="2000" dirty="0">
              <a:latin typeface="+mn-lt"/>
            </a:endParaRPr>
          </a:p>
          <a:p>
            <a:pPr marL="342900" lvl="0" indent="-342900">
              <a:lnSpc>
                <a:spcPct val="90000"/>
              </a:lnSpc>
              <a:buFont typeface="Arial" panose="020B0604020202020204" pitchFamily="34" charset="0"/>
              <a:buChar char="•"/>
            </a:pPr>
            <a:r>
              <a:rPr lang="en-US" sz="2000" dirty="0">
                <a:latin typeface="+mn-lt"/>
              </a:rPr>
              <a:t>If you need to minimize the risk that someone might share an anonymous link, share a document by requiring sign-in instead</a:t>
            </a:r>
            <a:endParaRPr lang="nb-NO" sz="2000" dirty="0">
              <a:latin typeface="+mn-lt"/>
            </a:endParaRPr>
          </a:p>
          <a:p>
            <a:pPr>
              <a:lnSpc>
                <a:spcPct val="90000"/>
              </a:lnSpc>
            </a:pPr>
            <a:endParaRPr lang="en-US" sz="2000" dirty="0"/>
          </a:p>
        </p:txBody>
      </p:sp>
    </p:spTree>
    <p:extLst>
      <p:ext uri="{BB962C8B-B14F-4D97-AF65-F5344CB8AC3E}">
        <p14:creationId xmlns:p14="http://schemas.microsoft.com/office/powerpoint/2010/main" val="1598793801"/>
      </p:ext>
    </p:extLst>
  </p:cSld>
  <p:clrMapOvr>
    <a:masterClrMapping/>
  </p:clrMapOvr>
</p:sld>
</file>

<file path=ppt/slides/slide3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9" y="320040"/>
            <a:ext cx="6735762" cy="461665"/>
          </a:xfrm>
        </p:spPr>
        <p:txBody>
          <a:bodyPr wrap="square" anchor="t">
            <a:normAutofit/>
          </a:bodyPr>
          <a:lstStyle/>
          <a:p>
            <a:r>
              <a:rPr lang="en-US" dirty="0"/>
              <a:t>External Sharing Best Practices</a:t>
            </a:r>
          </a:p>
        </p:txBody>
      </p:sp>
      <p:pic>
        <p:nvPicPr>
          <p:cNvPr id="10" name="Picture 6" descr="Exclamation mark on a yellow background">
            <a:extLst>
              <a:ext uri="{FF2B5EF4-FFF2-40B4-BE49-F238E27FC236}">
                <a16:creationId xmlns:a16="http://schemas.microsoft.com/office/drawing/2014/main" id="{CCCE3560-2F11-4DF5-8DBA-AA32F606A930}"/>
              </a:ext>
            </a:extLst>
          </p:cNvPr>
          <p:cNvPicPr>
            <a:picLocks noChangeAspect="1"/>
          </p:cNvPicPr>
          <p:nvPr/>
        </p:nvPicPr>
        <p:blipFill rotWithShape="1">
          <a:blip r:embed="rId3"/>
          <a:srcRect l="31459" r="18541"/>
          <a:stretch/>
        </p:blipFill>
        <p:spPr>
          <a:xfrm>
            <a:off x="7620000" y="10"/>
            <a:ext cx="4572000" cy="6857990"/>
          </a:xfrm>
          <a:prstGeom prst="rect">
            <a:avLst/>
          </a:prstGeom>
          <a:noFill/>
          <a:ln>
            <a:noFill/>
            <a:headEnd type="none" w="med" len="med"/>
            <a:tailEnd type="none" w="med" len="med"/>
          </a:ln>
          <a:effectLst/>
        </p:spPr>
      </p:pic>
      <p:sp>
        <p:nvSpPr>
          <p:cNvPr id="5" name="Content Placeholder 4">
            <a:extLst>
              <a:ext uri="{FF2B5EF4-FFF2-40B4-BE49-F238E27FC236}">
                <a16:creationId xmlns:a16="http://schemas.microsoft.com/office/drawing/2014/main" id="{FC59D8AF-E187-46A2-9DC0-19D99B21D6C0}"/>
              </a:ext>
            </a:extLst>
          </p:cNvPr>
          <p:cNvSpPr>
            <a:spLocks noGrp="1"/>
          </p:cNvSpPr>
          <p:nvPr>
            <p:ph type="body" sz="quarter" idx="23"/>
          </p:nvPr>
        </p:nvSpPr>
        <p:spPr>
          <a:xfrm>
            <a:off x="655638" y="1397001"/>
            <a:ext cx="6735761" cy="4851400"/>
          </a:xfrm>
        </p:spPr>
        <p:txBody>
          <a:bodyPr>
            <a:normAutofit/>
          </a:bodyPr>
          <a:lstStyle/>
          <a:p>
            <a:pPr marL="342900" indent="-342900">
              <a:lnSpc>
                <a:spcPct val="90000"/>
              </a:lnSpc>
              <a:buFont typeface="Arial" panose="020B0604020202020204" pitchFamily="34" charset="0"/>
              <a:buChar char="•"/>
            </a:pPr>
            <a:r>
              <a:rPr lang="en-US" sz="2000" dirty="0">
                <a:latin typeface="+mn-lt"/>
              </a:rPr>
              <a:t>Even if your organization-level setting allows external sharing, not all new sites allow it by default. </a:t>
            </a:r>
          </a:p>
          <a:p>
            <a:pPr marL="342900" indent="-342900">
              <a:lnSpc>
                <a:spcPct val="90000"/>
              </a:lnSpc>
              <a:buFont typeface="Arial" panose="020B0604020202020204" pitchFamily="34" charset="0"/>
              <a:buChar char="•"/>
            </a:pPr>
            <a:r>
              <a:rPr lang="en-US" sz="2000" dirty="0">
                <a:latin typeface="+mn-lt"/>
              </a:rPr>
              <a:t>The default sharing setting for Microsoft 365 group-connected team sites is "New and existing guests." </a:t>
            </a:r>
          </a:p>
          <a:p>
            <a:pPr marL="342900" indent="-342900">
              <a:lnSpc>
                <a:spcPct val="90000"/>
              </a:lnSpc>
              <a:buFont typeface="Arial" panose="020B0604020202020204" pitchFamily="34" charset="0"/>
              <a:buChar char="•"/>
            </a:pPr>
            <a:r>
              <a:rPr lang="en-US" sz="2000" dirty="0">
                <a:latin typeface="+mn-lt"/>
              </a:rPr>
              <a:t>The default for communication sites and classic sites is "Only people in your organization.“</a:t>
            </a:r>
          </a:p>
          <a:p>
            <a:pPr marL="342900" indent="-342900">
              <a:lnSpc>
                <a:spcPct val="90000"/>
              </a:lnSpc>
              <a:buFont typeface="Arial" panose="020B0604020202020204" pitchFamily="34" charset="0"/>
              <a:buChar char="•"/>
            </a:pPr>
            <a:r>
              <a:rPr lang="en-US" sz="2000" dirty="0">
                <a:latin typeface="+mn-lt"/>
              </a:rPr>
              <a:t>In some cases, the sharing setting will need to be adjusted at the site collection level in order to provide the level of external user access that’s needed. </a:t>
            </a:r>
          </a:p>
          <a:p>
            <a:pPr marL="971550" lvl="1">
              <a:lnSpc>
                <a:spcPct val="90000"/>
              </a:lnSpc>
              <a:buFont typeface="Arial" panose="020B0604020202020204" pitchFamily="34" charset="0"/>
              <a:buChar char="•"/>
            </a:pPr>
            <a:r>
              <a:rPr lang="en-US" sz="1600" dirty="0"/>
              <a:t>I.E. As mentioned before with site scripting</a:t>
            </a:r>
            <a:endParaRPr lang="en-US" sz="1600" dirty="0">
              <a:latin typeface="+mn-lt"/>
            </a:endParaRPr>
          </a:p>
          <a:p>
            <a:pPr marL="342900" indent="-342900">
              <a:lnSpc>
                <a:spcPct val="90000"/>
              </a:lnSpc>
              <a:buFont typeface="Arial" panose="020B0604020202020204" pitchFamily="34" charset="0"/>
              <a:buChar char="•"/>
            </a:pPr>
            <a:r>
              <a:rPr lang="en-US" sz="2000" dirty="0">
                <a:latin typeface="+mn-lt"/>
              </a:rPr>
              <a:t>The sharing setting defined at a site collection cannot be more permissive than what’s defined in the SPO admin center at the tenant level.</a:t>
            </a:r>
          </a:p>
        </p:txBody>
      </p:sp>
    </p:spTree>
    <p:extLst>
      <p:ext uri="{BB962C8B-B14F-4D97-AF65-F5344CB8AC3E}">
        <p14:creationId xmlns:p14="http://schemas.microsoft.com/office/powerpoint/2010/main" val="3631941701"/>
      </p:ext>
    </p:extLst>
  </p:cSld>
  <p:clrMapOvr>
    <a:masterClrMapping/>
  </p:clrMapOvr>
</p:sld>
</file>

<file path=ppt/slides/slide3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630237"/>
            <a:ext cx="4352926" cy="2493962"/>
          </a:xfrm>
        </p:spPr>
        <p:txBody>
          <a:bodyPr/>
          <a:lstStyle/>
          <a:p>
            <a:r>
              <a:rPr lang="en-US" dirty="0"/>
              <a:t>Demonstration</a:t>
            </a:r>
            <a:endParaRPr lang="nb-NO" dirty="0"/>
          </a:p>
        </p:txBody>
      </p:sp>
      <p:sp>
        <p:nvSpPr>
          <p:cNvPr id="3" name="Text Placeholder 2"/>
          <p:cNvSpPr>
            <a:spLocks noGrp="1"/>
          </p:cNvSpPr>
          <p:nvPr>
            <p:ph type="body" sz="quarter" idx="10"/>
          </p:nvPr>
        </p:nvSpPr>
        <p:spPr>
          <a:xfrm>
            <a:off x="655320" y="3584448"/>
            <a:ext cx="4352925" cy="2643188"/>
          </a:xfrm>
        </p:spPr>
        <p:txBody>
          <a:bodyPr/>
          <a:lstStyle/>
          <a:p>
            <a:pPr lvl="0"/>
            <a:r>
              <a:rPr lang="en-US" dirty="0"/>
              <a:t>Enabling External Sharing</a:t>
            </a:r>
          </a:p>
          <a:p>
            <a:pPr lvl="1"/>
            <a:r>
              <a:rPr lang="en-US" dirty="0"/>
              <a:t>Tenant level</a:t>
            </a:r>
          </a:p>
          <a:p>
            <a:pPr lvl="1"/>
            <a:r>
              <a:rPr lang="en-US" dirty="0"/>
              <a:t>Site Collection level</a:t>
            </a:r>
          </a:p>
          <a:p>
            <a:pPr lvl="1"/>
            <a:r>
              <a:rPr lang="en-US" dirty="0"/>
              <a:t>Document level </a:t>
            </a:r>
          </a:p>
          <a:p>
            <a:endParaRPr lang="nb-NO" dirty="0"/>
          </a:p>
        </p:txBody>
      </p:sp>
    </p:spTree>
    <p:extLst>
      <p:ext uri="{BB962C8B-B14F-4D97-AF65-F5344CB8AC3E}">
        <p14:creationId xmlns:p14="http://schemas.microsoft.com/office/powerpoint/2010/main" val="3746839097"/>
      </p:ext>
    </p:extLst>
  </p:cSld>
  <p:clrMapOvr>
    <a:masterClrMapping/>
  </p:clrMapOvr>
</p:sld>
</file>

<file path=ppt/slides/slide37.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958152"/>
              </p:ext>
            </p:extLst>
          </p:nvPr>
        </p:nvGraphicFramePr>
        <p:xfrm>
          <a:off x="655636" y="1064433"/>
          <a:ext cx="10880725" cy="5472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en-US" dirty="0"/>
              <a:t>Knowledge Check</a:t>
            </a:r>
            <a:endParaRPr lang="nb-NO" dirty="0"/>
          </a:p>
        </p:txBody>
      </p:sp>
    </p:spTree>
    <p:extLst>
      <p:ext uri="{BB962C8B-B14F-4D97-AF65-F5344CB8AC3E}">
        <p14:creationId xmlns:p14="http://schemas.microsoft.com/office/powerpoint/2010/main" val="1019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ADB983CD-EF20-471C-964F-B520DCF4D3FE}"/>
                                            </p:graphicEl>
                                          </p:spTgt>
                                        </p:tgtEl>
                                        <p:attrNameLst>
                                          <p:attrName>style.visibility</p:attrName>
                                        </p:attrNameLst>
                                      </p:cBhvr>
                                      <p:to>
                                        <p:strVal val="visible"/>
                                      </p:to>
                                    </p:set>
                                    <p:anim calcmode="lin" valueType="num">
                                      <p:cBhvr additive="base">
                                        <p:cTn id="7" dur="500" fill="hold"/>
                                        <p:tgtEl>
                                          <p:spTgt spid="4">
                                            <p:graphicEl>
                                              <a:dgm id="{ADB983CD-EF20-471C-964F-B520DCF4D3F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DB983CD-EF20-471C-964F-B520DCF4D3F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67B7BF28-9EB4-4EAF-A69D-58B0FE84BB9E}"/>
                                            </p:graphicEl>
                                          </p:spTgt>
                                        </p:tgtEl>
                                        <p:attrNameLst>
                                          <p:attrName>style.visibility</p:attrName>
                                        </p:attrNameLst>
                                      </p:cBhvr>
                                      <p:to>
                                        <p:strVal val="visible"/>
                                      </p:to>
                                    </p:set>
                                    <p:anim calcmode="lin" valueType="num">
                                      <p:cBhvr additive="base">
                                        <p:cTn id="13" dur="500" fill="hold"/>
                                        <p:tgtEl>
                                          <p:spTgt spid="4">
                                            <p:graphicEl>
                                              <a:dgm id="{67B7BF28-9EB4-4EAF-A69D-58B0FE84BB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67B7BF28-9EB4-4EAF-A69D-58B0FE84BB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B9B9A09-DE7B-42EC-B9DE-EC481931C524}"/>
                                            </p:graphicEl>
                                          </p:spTgt>
                                        </p:tgtEl>
                                        <p:attrNameLst>
                                          <p:attrName>style.visibility</p:attrName>
                                        </p:attrNameLst>
                                      </p:cBhvr>
                                      <p:to>
                                        <p:strVal val="visible"/>
                                      </p:to>
                                    </p:set>
                                    <p:anim calcmode="lin" valueType="num">
                                      <p:cBhvr additive="base">
                                        <p:cTn id="19" dur="500" fill="hold"/>
                                        <p:tgtEl>
                                          <p:spTgt spid="4">
                                            <p:graphicEl>
                                              <a:dgm id="{FB9B9A09-DE7B-42EC-B9DE-EC481931C52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B9B9A09-DE7B-42EC-B9DE-EC481931C52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FB3F1349-3785-4E6E-9708-EBE55C1DC01C}"/>
                                            </p:graphicEl>
                                          </p:spTgt>
                                        </p:tgtEl>
                                        <p:attrNameLst>
                                          <p:attrName>style.visibility</p:attrName>
                                        </p:attrNameLst>
                                      </p:cBhvr>
                                      <p:to>
                                        <p:strVal val="visible"/>
                                      </p:to>
                                    </p:set>
                                    <p:anim calcmode="lin" valueType="num">
                                      <p:cBhvr additive="base">
                                        <p:cTn id="25" dur="500" fill="hold"/>
                                        <p:tgtEl>
                                          <p:spTgt spid="4">
                                            <p:graphicEl>
                                              <a:dgm id="{FB3F1349-3785-4E6E-9708-EBE55C1DC0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FB3F1349-3785-4E6E-9708-EBE55C1DC01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BD4E8ECE-7125-4BA4-A023-9F900BC521BD}"/>
                                            </p:graphicEl>
                                          </p:spTgt>
                                        </p:tgtEl>
                                        <p:attrNameLst>
                                          <p:attrName>style.visibility</p:attrName>
                                        </p:attrNameLst>
                                      </p:cBhvr>
                                      <p:to>
                                        <p:strVal val="visible"/>
                                      </p:to>
                                    </p:set>
                                    <p:anim calcmode="lin" valueType="num">
                                      <p:cBhvr additive="base">
                                        <p:cTn id="31" dur="500" fill="hold"/>
                                        <p:tgtEl>
                                          <p:spTgt spid="4">
                                            <p:graphicEl>
                                              <a:dgm id="{BD4E8ECE-7125-4BA4-A023-9F900BC521B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BD4E8ECE-7125-4BA4-A023-9F900BC521B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9D83D99-684B-4D85-A42D-E1927F006482}"/>
                                            </p:graphicEl>
                                          </p:spTgt>
                                        </p:tgtEl>
                                        <p:attrNameLst>
                                          <p:attrName>style.visibility</p:attrName>
                                        </p:attrNameLst>
                                      </p:cBhvr>
                                      <p:to>
                                        <p:strVal val="visible"/>
                                      </p:to>
                                    </p:set>
                                    <p:anim calcmode="lin" valueType="num">
                                      <p:cBhvr additive="base">
                                        <p:cTn id="37" dur="500" fill="hold"/>
                                        <p:tgtEl>
                                          <p:spTgt spid="4">
                                            <p:graphicEl>
                                              <a:dgm id="{19D83D99-684B-4D85-A42D-E1927F00648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9D83D99-684B-4D85-A42D-E1927F00648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4" name="Text Placeholder 3">
            <a:extLst>
              <a:ext uri="{FF2B5EF4-FFF2-40B4-BE49-F238E27FC236}">
                <a16:creationId xmlns:a16="http://schemas.microsoft.com/office/drawing/2014/main" id="{D6EBD435-DECF-4E3A-B708-8CCFBDE1D79E}"/>
              </a:ext>
            </a:extLst>
          </p:cNvPr>
          <p:cNvSpPr>
            <a:spLocks noGrp="1"/>
          </p:cNvSpPr>
          <p:nvPr>
            <p:ph type="body" sz="quarter" idx="10"/>
          </p:nvPr>
        </p:nvSpPr>
        <p:spPr>
          <a:xfrm>
            <a:off x="5008563" y="630238"/>
            <a:ext cx="6527800" cy="5597525"/>
          </a:xfrm>
        </p:spPr>
        <p:txBody>
          <a:bodyPr/>
          <a:lstStyle/>
          <a:p>
            <a:pPr lvl="0"/>
            <a:r>
              <a:rPr lang="en-US" dirty="0"/>
              <a:t>In this lesson, you learned how to: </a:t>
            </a:r>
            <a:endParaRPr lang="nb-NO" dirty="0"/>
          </a:p>
          <a:p>
            <a:pPr lvl="1"/>
            <a:r>
              <a:rPr lang="en-US" dirty="0"/>
              <a:t>Configure external sharing at the tenant and site collection levels</a:t>
            </a:r>
            <a:endParaRPr lang="nb-NO" dirty="0"/>
          </a:p>
          <a:p>
            <a:pPr lvl="1"/>
            <a:r>
              <a:rPr lang="nb-NO" dirty="0"/>
              <a:t>The different types of external users</a:t>
            </a:r>
          </a:p>
          <a:p>
            <a:pPr lvl="1"/>
            <a:r>
              <a:rPr lang="en-US" dirty="0"/>
              <a:t>Enabling external user access </a:t>
            </a:r>
            <a:endParaRPr lang="nb-NO" dirty="0"/>
          </a:p>
          <a:p>
            <a:pPr lvl="1"/>
            <a:r>
              <a:rPr lang="nb-NO" dirty="0"/>
              <a:t>Governing external user access</a:t>
            </a:r>
          </a:p>
          <a:p>
            <a:endParaRPr lang="en-US" dirty="0"/>
          </a:p>
        </p:txBody>
      </p:sp>
    </p:spTree>
    <p:extLst>
      <p:ext uri="{BB962C8B-B14F-4D97-AF65-F5344CB8AC3E}">
        <p14:creationId xmlns:p14="http://schemas.microsoft.com/office/powerpoint/2010/main" val="1058033817"/>
      </p:ext>
    </p:extLst>
  </p:cSld>
  <p:clrMapOvr>
    <a:masterClrMapping/>
  </p:clrMapOvr>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E6AE-00EA-462B-81F1-7D0F7B38FC13}"/>
              </a:ext>
            </a:extLst>
          </p:cNvPr>
          <p:cNvSpPr>
            <a:spLocks noGrp="1"/>
          </p:cNvSpPr>
          <p:nvPr>
            <p:ph type="title"/>
          </p:nvPr>
        </p:nvSpPr>
        <p:spPr/>
        <p:txBody>
          <a:bodyPr/>
          <a:lstStyle/>
          <a:p>
            <a:r>
              <a:rPr lang="en-US" b="0" i="0">
                <a:solidFill>
                  <a:srgbClr val="000000"/>
                </a:solidFill>
                <a:effectLst/>
                <a:latin typeface="Segoe UI" panose="020B0502040204020203" pitchFamily="34" charset="0"/>
              </a:rPr>
              <a:t>Lab M7</a:t>
            </a:r>
            <a:endParaRPr lang="en-US" dirty="0"/>
          </a:p>
        </p:txBody>
      </p:sp>
      <p:sp>
        <p:nvSpPr>
          <p:cNvPr id="3" name="Text Placeholder 2">
            <a:extLst>
              <a:ext uri="{FF2B5EF4-FFF2-40B4-BE49-F238E27FC236}">
                <a16:creationId xmlns:a16="http://schemas.microsoft.com/office/drawing/2014/main" id="{62B048CD-90A1-4F4F-93A9-5461912A2B10}"/>
              </a:ext>
            </a:extLst>
          </p:cNvPr>
          <p:cNvSpPr>
            <a:spLocks noGrp="1"/>
          </p:cNvSpPr>
          <p:nvPr>
            <p:ph type="body" sz="quarter" idx="10"/>
          </p:nvPr>
        </p:nvSpPr>
        <p:spPr/>
        <p:txBody>
          <a:bodyPr/>
          <a:lstStyle/>
          <a:p>
            <a:r>
              <a:rPr lang="en-US" b="0" i="0" dirty="0">
                <a:solidFill>
                  <a:srgbClr val="000000"/>
                </a:solidFill>
                <a:effectLst/>
                <a:latin typeface="Segoe UI" panose="020B0502040204020203" pitchFamily="34" charset="0"/>
              </a:rPr>
              <a:t>Exercise 1 - External Sharing administration</a:t>
            </a:r>
          </a:p>
          <a:p>
            <a:endParaRPr lang="en-US" dirty="0"/>
          </a:p>
        </p:txBody>
      </p:sp>
    </p:spTree>
    <p:extLst>
      <p:ext uri="{BB962C8B-B14F-4D97-AF65-F5344CB8AC3E}">
        <p14:creationId xmlns:p14="http://schemas.microsoft.com/office/powerpoint/2010/main" val="277423128"/>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F6BE7D-2AD2-424D-833D-0FA0076D0077}"/>
              </a:ext>
            </a:extLst>
          </p:cNvPr>
          <p:cNvSpPr>
            <a:spLocks noGrp="1"/>
          </p:cNvSpPr>
          <p:nvPr>
            <p:ph type="body" sz="quarter" idx="11"/>
          </p:nvPr>
        </p:nvSpPr>
        <p:spPr>
          <a:xfrm>
            <a:off x="5008563" y="630238"/>
            <a:ext cx="6527800" cy="5597524"/>
          </a:xfrm>
        </p:spPr>
        <p:txBody>
          <a:bodyPr/>
          <a:lstStyle/>
          <a:p>
            <a:r>
              <a:rPr lang="en-US" dirty="0"/>
              <a:t>After completing this section, you will: </a:t>
            </a:r>
            <a:endParaRPr lang="nb-NO" dirty="0"/>
          </a:p>
          <a:p>
            <a:pPr lvl="1"/>
            <a:r>
              <a:rPr lang="en-US" dirty="0"/>
              <a:t>Understand external sharing and external user access</a:t>
            </a:r>
            <a:endParaRPr lang="nb-NO" dirty="0"/>
          </a:p>
          <a:p>
            <a:pPr lvl="1"/>
            <a:r>
              <a:rPr lang="nb-NO" dirty="0"/>
              <a:t>Know the different types of external users</a:t>
            </a:r>
          </a:p>
          <a:p>
            <a:pPr lvl="1"/>
            <a:r>
              <a:rPr lang="nb-NO" dirty="0"/>
              <a:t>Understand the settings available for governing external user access</a:t>
            </a:r>
          </a:p>
          <a:p>
            <a:endParaRPr lang="en-US" dirty="0"/>
          </a:p>
        </p:txBody>
      </p:sp>
      <p:sp>
        <p:nvSpPr>
          <p:cNvPr id="4" name="Title 3"/>
          <p:cNvSpPr>
            <a:spLocks noGrp="1"/>
          </p:cNvSpPr>
          <p:nvPr>
            <p:ph type="title"/>
          </p:nvPr>
        </p:nvSpPr>
        <p:spPr>
          <a:xfrm>
            <a:off x="655639" y="630238"/>
            <a:ext cx="3152330" cy="5597524"/>
          </a:xfrm>
        </p:spPr>
        <p:txBody>
          <a:bodyPr/>
          <a:lstStyle/>
          <a:p>
            <a:r>
              <a:rPr lang="en-US" dirty="0"/>
              <a:t>Objectives</a:t>
            </a:r>
          </a:p>
        </p:txBody>
      </p:sp>
    </p:spTree>
    <p:extLst>
      <p:ext uri="{BB962C8B-B14F-4D97-AF65-F5344CB8AC3E}">
        <p14:creationId xmlns:p14="http://schemas.microsoft.com/office/powerpoint/2010/main" val="2250362114"/>
      </p:ext>
    </p:extLst>
  </p:cSld>
  <p:clrMapOvr>
    <a:masterClrMapping/>
  </p:clrMapOvr>
</p:sld>
</file>

<file path=ppt/slides/slide4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563290"/>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Users</a:t>
            </a:r>
            <a:endParaRPr lang="nb-NO" dirty="0"/>
          </a:p>
        </p:txBody>
      </p:sp>
    </p:spTree>
    <p:extLst>
      <p:ext uri="{BB962C8B-B14F-4D97-AF65-F5344CB8AC3E}">
        <p14:creationId xmlns:p14="http://schemas.microsoft.com/office/powerpoint/2010/main" val="939130513"/>
      </p:ext>
    </p:extLst>
  </p:cSld>
  <p:clrMapOvr>
    <a:masterClrMapping/>
  </p:clrMapOvr>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External Sharing feature</a:t>
            </a:r>
          </a:p>
        </p:txBody>
      </p:sp>
      <p:graphicFrame>
        <p:nvGraphicFramePr>
          <p:cNvPr id="8" name="Content Placeholder 7">
            <a:extLst>
              <a:ext uri="{FF2B5EF4-FFF2-40B4-BE49-F238E27FC236}">
                <a16:creationId xmlns:a16="http://schemas.microsoft.com/office/drawing/2014/main" id="{2C62B56B-015F-4A7F-B531-E620A977FD09}"/>
              </a:ext>
            </a:extLst>
          </p:cNvPr>
          <p:cNvGraphicFramePr>
            <a:graphicFrameLocks noGrp="1"/>
          </p:cNvGraphicFramePr>
          <p:nvPr>
            <p:ph sz="quarter" idx="13"/>
            <p:extLst>
              <p:ext uri="{D42A27DB-BD31-4B8C-83A1-F6EECF244321}">
                <p14:modId xmlns:p14="http://schemas.microsoft.com/office/powerpoint/2010/main" val="2848832497"/>
              </p:ext>
            </p:extLst>
          </p:nvPr>
        </p:nvGraphicFramePr>
        <p:xfrm>
          <a:off x="655638" y="1408113"/>
          <a:ext cx="10880725" cy="4940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414D6178-1C8C-491F-8399-55D9419A60C5}"/>
              </a:ext>
            </a:extLst>
          </p:cNvPr>
          <p:cNvCxnSpPr/>
          <p:nvPr/>
        </p:nvCxnSpPr>
        <p:spPr>
          <a:xfrm>
            <a:off x="655637" y="5011947"/>
            <a:ext cx="10880725"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829748"/>
      </p:ext>
    </p:extLst>
  </p:cSld>
  <p:clrMapOvr>
    <a:masterClrMapping/>
  </p:clrMapOvr>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External Users</a:t>
            </a:r>
          </a:p>
        </p:txBody>
      </p:sp>
      <p:sp>
        <p:nvSpPr>
          <p:cNvPr id="4" name="Content Placeholder 3">
            <a:extLst>
              <a:ext uri="{FF2B5EF4-FFF2-40B4-BE49-F238E27FC236}">
                <a16:creationId xmlns:a16="http://schemas.microsoft.com/office/drawing/2014/main" id="{EFE7B458-3EB9-457A-9DC8-DBCC283454BF}"/>
              </a:ext>
            </a:extLst>
          </p:cNvPr>
          <p:cNvSpPr>
            <a:spLocks noGrp="1"/>
          </p:cNvSpPr>
          <p:nvPr>
            <p:ph sz="quarter" idx="13"/>
          </p:nvPr>
        </p:nvSpPr>
        <p:spPr>
          <a:xfrm>
            <a:off x="655638" y="1408114"/>
            <a:ext cx="10880726" cy="4819650"/>
          </a:xfrm>
        </p:spPr>
        <p:txBody>
          <a:bodyPr>
            <a:normAutofit/>
          </a:bodyPr>
          <a:lstStyle/>
          <a:p>
            <a:pPr lvl="0"/>
            <a:r>
              <a:rPr lang="en-US" dirty="0"/>
              <a:t>An external user is someone from outside your Microsoft 365 subscription to whom you have given access to one or more sites, files, or folders.</a:t>
            </a:r>
          </a:p>
          <a:p>
            <a:pPr lvl="0"/>
            <a:r>
              <a:rPr lang="en-US" dirty="0"/>
              <a:t>External users are also referred to as “Guest” accounts in Azure Active Directory</a:t>
            </a:r>
          </a:p>
          <a:p>
            <a:pPr lvl="0"/>
            <a:r>
              <a:rPr lang="nb-NO" dirty="0"/>
              <a:t>There are three types of external users:</a:t>
            </a:r>
          </a:p>
          <a:p>
            <a:pPr lvl="1"/>
            <a:r>
              <a:rPr lang="en-US" dirty="0"/>
              <a:t>Authenticated external users with Microsoft accounts</a:t>
            </a:r>
          </a:p>
          <a:p>
            <a:pPr lvl="1"/>
            <a:r>
              <a:rPr lang="en-US" dirty="0"/>
              <a:t>Authenticated external users without Microsoft accounts</a:t>
            </a:r>
          </a:p>
          <a:p>
            <a:pPr lvl="1"/>
            <a:r>
              <a:rPr lang="en-US" dirty="0"/>
              <a:t>Anonymous users</a:t>
            </a:r>
          </a:p>
        </p:txBody>
      </p:sp>
    </p:spTree>
    <p:extLst>
      <p:ext uri="{BB962C8B-B14F-4D97-AF65-F5344CB8AC3E}">
        <p14:creationId xmlns:p14="http://schemas.microsoft.com/office/powerpoint/2010/main" val="2645259166"/>
      </p:ext>
    </p:extLst>
  </p:cSld>
  <p:clrMapOvr>
    <a:masterClrMapping/>
  </p:clrMapOvr>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Authenticated external users with Microsoft accounts</a:t>
            </a:r>
          </a:p>
        </p:txBody>
      </p:sp>
      <p:graphicFrame>
        <p:nvGraphicFramePr>
          <p:cNvPr id="12" name="Content Placeholder 11">
            <a:extLst>
              <a:ext uri="{FF2B5EF4-FFF2-40B4-BE49-F238E27FC236}">
                <a16:creationId xmlns:a16="http://schemas.microsoft.com/office/drawing/2014/main" id="{860438E3-4DAE-4343-B781-57985695C8CA}"/>
              </a:ext>
            </a:extLst>
          </p:cNvPr>
          <p:cNvGraphicFramePr>
            <a:graphicFrameLocks noGrp="1"/>
          </p:cNvGraphicFramePr>
          <p:nvPr>
            <p:ph sz="quarter" idx="13"/>
            <p:extLst>
              <p:ext uri="{D42A27DB-BD31-4B8C-83A1-F6EECF244321}">
                <p14:modId xmlns:p14="http://schemas.microsoft.com/office/powerpoint/2010/main" val="93010442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7881373"/>
      </p:ext>
    </p:extLst>
  </p:cSld>
  <p:clrMapOvr>
    <a:masterClrMapping/>
  </p:clrMapOvr>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External users without Microsoft accounts</a:t>
            </a:r>
          </a:p>
        </p:txBody>
      </p:sp>
      <p:graphicFrame>
        <p:nvGraphicFramePr>
          <p:cNvPr id="8" name="Content Placeholder 7">
            <a:extLst>
              <a:ext uri="{FF2B5EF4-FFF2-40B4-BE49-F238E27FC236}">
                <a16:creationId xmlns:a16="http://schemas.microsoft.com/office/drawing/2014/main" id="{07302BDF-BD83-4B02-AD08-8C089D5B3D75}"/>
              </a:ext>
            </a:extLst>
          </p:cNvPr>
          <p:cNvGraphicFramePr>
            <a:graphicFrameLocks noGrp="1"/>
          </p:cNvGraphicFramePr>
          <p:nvPr>
            <p:ph sz="quarter" idx="13"/>
            <p:extLst>
              <p:ext uri="{D42A27DB-BD31-4B8C-83A1-F6EECF244321}">
                <p14:modId xmlns:p14="http://schemas.microsoft.com/office/powerpoint/2010/main" val="3993214131"/>
              </p:ext>
            </p:extLst>
          </p:nvPr>
        </p:nvGraphicFramePr>
        <p:xfrm>
          <a:off x="655638" y="1408114"/>
          <a:ext cx="1106424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87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E042AD-C130-4214-8128-739FD3A9508A}">
  <ds:schemaRefs>
    <ds:schemaRef ds:uri="http://schemas.microsoft.com/sharepoint/v3/contenttype/forms"/>
  </ds:schemaRefs>
</ds:datastoreItem>
</file>

<file path=customXml/itemProps2.xml><?xml version="1.0" encoding="utf-8"?>
<ds:datastoreItem xmlns:ds="http://schemas.openxmlformats.org/officeDocument/2006/customXml" ds:itemID="{ACAF97B3-C856-4F75-98D5-05799C9B89CA}">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customXml/itemProps3.xml><?xml version="1.0" encoding="utf-8"?>
<ds:datastoreItem xmlns:ds="http://schemas.openxmlformats.org/officeDocument/2006/customXml" ds:itemID="{CFF5199D-3233-4977-99E1-1EBB70858993}"/>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6684</Words>
  <Application>Microsoft Office PowerPoint</Application>
  <PresentationFormat>Widescreen</PresentationFormat>
  <Paragraphs>436</Paragraphs>
  <Slides>40</Slides>
  <Notes>36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&amp;quot</vt:lpstr>
      <vt:lpstr>Arial</vt:lpstr>
      <vt:lpstr>Calibri</vt:lpstr>
      <vt:lpstr>Calibri Light</vt:lpstr>
      <vt:lpstr>Comic Sans MS</vt:lpstr>
      <vt:lpstr>Consolas</vt:lpstr>
      <vt:lpstr>Lucida Console</vt:lpstr>
      <vt:lpstr>Segoe UI</vt:lpstr>
      <vt:lpstr>Segoe UI Semibold</vt:lpstr>
      <vt:lpstr>Wingdings</vt:lpstr>
      <vt:lpstr>Dark Blue</vt:lpstr>
      <vt:lpstr>Manage External Sharing</vt:lpstr>
      <vt:lpstr>PowerPoint Presentation</vt:lpstr>
      <vt:lpstr>Students: How to View This Presentation</vt:lpstr>
      <vt:lpstr>Objectives</vt:lpstr>
      <vt:lpstr>External Users</vt:lpstr>
      <vt:lpstr>External Sharing feature</vt:lpstr>
      <vt:lpstr>External Users</vt:lpstr>
      <vt:lpstr>Authenticated external users with Microsoft accounts</vt:lpstr>
      <vt:lpstr>External users without Microsoft accounts</vt:lpstr>
      <vt:lpstr>One Time Passcode sign-in experience</vt:lpstr>
      <vt:lpstr>One-time passcodes</vt:lpstr>
      <vt:lpstr>Anonymous Users </vt:lpstr>
      <vt:lpstr>Configuring SharePoint Online External Sharing</vt:lpstr>
      <vt:lpstr>Turn External Sharing On/Off at SharePoint tenant level</vt:lpstr>
      <vt:lpstr>External Sharing Options explained</vt:lpstr>
      <vt:lpstr>Sharing – Additional admin settings</vt:lpstr>
      <vt:lpstr>Turn External Sharing On/Off for the SharePoint PowerShell</vt:lpstr>
      <vt:lpstr>Set SPO tenant level domain Allowed or Blocked list using PowerShell</vt:lpstr>
      <vt:lpstr>Configure external collaboration settings</vt:lpstr>
      <vt:lpstr>Set Site Collection level domain Allowed or Blocked list using PowerShell</vt:lpstr>
      <vt:lpstr>Settings for External Sharing On/Off for the Site Collection </vt:lpstr>
      <vt:lpstr>Use Site script to disable external sharing on all newly created Modern site collections</vt:lpstr>
      <vt:lpstr>Sharing a modern Site Collection connected to O365 Group </vt:lpstr>
      <vt:lpstr>Sharing a classic site collection</vt:lpstr>
      <vt:lpstr>Sharing a Document</vt:lpstr>
      <vt:lpstr>Site Sharing Settings</vt:lpstr>
      <vt:lpstr>Site Sharing Settings</vt:lpstr>
      <vt:lpstr>Managing Invitations (Classic sites)</vt:lpstr>
      <vt:lpstr>Azure AD External Identities - B2B </vt:lpstr>
      <vt:lpstr>Guest user access with Azure AD B2B</vt:lpstr>
      <vt:lpstr>Azure AD B2B versus External SharePoint in SharePoint Online</vt:lpstr>
      <vt:lpstr>PowerPoint Presentation</vt:lpstr>
      <vt:lpstr>Best Practices</vt:lpstr>
      <vt:lpstr>External Sharing Best Practices</vt:lpstr>
      <vt:lpstr>External Sharing Best Practices</vt:lpstr>
      <vt:lpstr>Demonstration</vt:lpstr>
      <vt:lpstr>Knowledge Check</vt:lpstr>
      <vt:lpstr>Summary</vt:lpstr>
      <vt:lpstr>Lab M7</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2021-06-30T04:50:24.0000000Z</dcterms:created>
  <dcterms:modified xsi:type="dcterms:W3CDTF">2023-01-08T05:50:09.0000000Z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