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41"/>
  </p:notesMasterIdLst>
  <p:sldIdLst>
    <p:sldId id="411" r:id="rId5"/>
    <p:sldId id="347" r:id="rId6"/>
    <p:sldId id="380" r:id="rId8"/>
    <p:sldId id="506" r:id="rId9"/>
    <p:sldId id="708" r:id="rId10"/>
    <p:sldId id="507" r:id="rId11"/>
    <p:sldId id="524" r:id="rId12"/>
    <p:sldId id="525" r:id="rId13"/>
    <p:sldId id="523" r:id="rId14"/>
    <p:sldId id="526" r:id="rId15"/>
    <p:sldId id="529" r:id="rId17"/>
    <p:sldId id="530" r:id="rId18"/>
    <p:sldId id="531" r:id="rId19"/>
    <p:sldId id="534" r:id="rId20"/>
    <p:sldId id="491" r:id="rId21"/>
    <p:sldId id="492" r:id="rId22"/>
    <p:sldId id="479" r:id="rId23"/>
    <p:sldId id="493" r:id="rId24"/>
    <p:sldId id="474" r:id="rId25"/>
    <p:sldId id="476" r:id="rId26"/>
    <p:sldId id="477" r:id="rId27"/>
    <p:sldId id="480" r:id="rId28"/>
    <p:sldId id="481" r:id="rId29"/>
    <p:sldId id="484" r:id="rId30"/>
    <p:sldId id="485" r:id="rId31"/>
    <p:sldId id="504" r:id="rId32"/>
    <p:sldId id="503" r:id="rId33"/>
    <p:sldId id="494" r:id="rId34"/>
    <p:sldId id="495" r:id="rId35"/>
    <p:sldId id="496" r:id="rId36"/>
    <p:sldId id="395" r:id="rId37"/>
    <p:sldId id="379" r:id="rId38"/>
    <p:sldId id="707" r:id="rId39"/>
    <p:sldId id="397"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35" autoAdjust="0"/>
  </p:normalViewPr>
  <p:slideViewPr>
    <p:cSldViewPr snapToGrid="0">
      <p:cViewPr varScale="1">
        <p:scale>
          <a:sx n="144" d="100"/>
          <a:sy n="144" d="100"/>
        </p:scale>
        <p:origin x="708" y="68"/>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slide" Target="slides/slide35.xml" Id="rId39" /><Relationship Type="http://schemas.openxmlformats.org/officeDocument/2006/relationships/slide" Target="slides/slide17.xml" Id="rId21" /><Relationship Type="http://schemas.openxmlformats.org/officeDocument/2006/relationships/slide" Target="slides/slide30.xml" Id="rId34" /><Relationship Type="http://schemas.openxmlformats.org/officeDocument/2006/relationships/tags" Target="tags/tag1.xml" Id="rId42" /><Relationship Type="http://schemas.microsoft.com/office/2018/10/relationships/authors" Target="authors.xml" Id="rId47" /><Relationship Type="http://schemas.openxmlformats.org/officeDocument/2006/relationships/customXml" Target="../customXml/item2.xml" Id="rId2" /><Relationship Type="http://schemas.openxmlformats.org/officeDocument/2006/relationships/slide" Target="slides/slide25.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28.xml" Id="rId32" /><Relationship Type="http://schemas.openxmlformats.org/officeDocument/2006/relationships/slide" Target="slides/slide33.xml" Id="rId37" /><Relationship Type="http://schemas.openxmlformats.org/officeDocument/2006/relationships/slide" Target="slides/slide36.xml" Id="rId40" /><Relationship Type="http://schemas.openxmlformats.org/officeDocument/2006/relationships/theme" Target="theme/theme1.xml" Id="rId45"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slide" Target="slides/slide32.xml" Id="rId36"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 Target="slides/slide27.xml" Id="rId31" /><Relationship Type="http://schemas.openxmlformats.org/officeDocument/2006/relationships/viewProps" Target="viewProps.xml" Id="rId44"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slide" Target="slides/slide31.xml" Id="rId35" /><Relationship Type="http://schemas.openxmlformats.org/officeDocument/2006/relationships/presProps" Target="presProps.xml" Id="rId43" /><Relationship Type="http://schemas.openxmlformats.org/officeDocument/2006/relationships/slide" Target="slides/slide4.xml" Id="rId8" /><Relationship Type="http://schemas.openxmlformats.org/officeDocument/2006/relationships/customXml" Target="../customXml/item3.xml" Id="rId3"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29.xml" Id="rId33" /><Relationship Type="http://schemas.openxmlformats.org/officeDocument/2006/relationships/slide" Target="slides/slide34.xml" Id="rId38" /><Relationship Type="http://schemas.openxmlformats.org/officeDocument/2006/relationships/tableStyles" Target="tableStyles.xml" Id="rId46" /><Relationship Type="http://schemas.openxmlformats.org/officeDocument/2006/relationships/slide" Target="slides/slide16.xml" Id="rId20" /><Relationship Type="http://schemas.openxmlformats.org/officeDocument/2006/relationships/notesMaster" Target="notesMasters/notesMaster1.xml" Id="rId41" /></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1AFB28-41CD-419B-9CCE-BB3896A3BF05}"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1230FDFC-9007-4C2B-B8D5-826737ED1813}">
      <dgm:prSet/>
      <dgm:spPr/>
      <dgm:t>
        <a:bodyPr/>
        <a:lstStyle/>
        <a:p>
          <a:r>
            <a:rPr lang="en-US" baseline="0"/>
            <a:t>Retention policies allow for organizations to effectively manage and govern information requirements including:</a:t>
          </a:r>
          <a:endParaRPr lang="en-US"/>
        </a:p>
      </dgm:t>
    </dgm:pt>
    <dgm:pt modelId="{99AE93C4-343F-4BE5-994A-48178631BA08}" type="parTrans" cxnId="{078EAABF-BDCF-4066-8553-8142CB26844E}">
      <dgm:prSet/>
      <dgm:spPr/>
      <dgm:t>
        <a:bodyPr/>
        <a:lstStyle/>
        <a:p>
          <a:endParaRPr lang="en-US"/>
        </a:p>
      </dgm:t>
    </dgm:pt>
    <dgm:pt modelId="{3A4EF3DA-9168-4C36-8B75-9BF9BA93BE73}" type="sibTrans" cxnId="{078EAABF-BDCF-4066-8553-8142CB26844E}">
      <dgm:prSet/>
      <dgm:spPr/>
      <dgm:t>
        <a:bodyPr/>
        <a:lstStyle/>
        <a:p>
          <a:endParaRPr lang="en-US"/>
        </a:p>
      </dgm:t>
    </dgm:pt>
    <dgm:pt modelId="{2DBB0020-31C5-4CF0-A8C5-81A1922C41D9}">
      <dgm:prSet/>
      <dgm:spPr/>
      <dgm:t>
        <a:bodyPr/>
        <a:lstStyle/>
        <a:p>
          <a:r>
            <a:rPr lang="en-US" baseline="0"/>
            <a:t>Comply proactively with industry regulations and internal policies that require you to retain content for a minimum period of time.</a:t>
          </a:r>
          <a:endParaRPr lang="en-US"/>
        </a:p>
      </dgm:t>
    </dgm:pt>
    <dgm:pt modelId="{7A43688A-4BAE-475B-916A-8142426EFE97}" type="parTrans" cxnId="{A526E4CA-EBEE-46C1-8D50-B0E734776D0A}">
      <dgm:prSet/>
      <dgm:spPr/>
      <dgm:t>
        <a:bodyPr/>
        <a:lstStyle/>
        <a:p>
          <a:endParaRPr lang="en-US"/>
        </a:p>
      </dgm:t>
    </dgm:pt>
    <dgm:pt modelId="{7ACEF6FD-2B1A-451F-862C-AB554178325E}" type="sibTrans" cxnId="{A526E4CA-EBEE-46C1-8D50-B0E734776D0A}">
      <dgm:prSet/>
      <dgm:spPr/>
      <dgm:t>
        <a:bodyPr/>
        <a:lstStyle/>
        <a:p>
          <a:endParaRPr lang="en-US"/>
        </a:p>
      </dgm:t>
    </dgm:pt>
    <dgm:pt modelId="{2A5FFEA6-32C5-4453-ACE7-78E81B5874E5}">
      <dgm:prSet/>
      <dgm:spPr/>
      <dgm:t>
        <a:bodyPr/>
        <a:lstStyle/>
        <a:p>
          <a:r>
            <a:rPr lang="en-US" baseline="0"/>
            <a:t>Reduce your risk in the event of litigation or a security breach by permanently deleting old content that you’re no longer required to keep.</a:t>
          </a:r>
          <a:endParaRPr lang="en-US"/>
        </a:p>
      </dgm:t>
    </dgm:pt>
    <dgm:pt modelId="{D7EFED9A-0045-4EF6-88B2-4D4DBEE5B5E0}" type="parTrans" cxnId="{89610DEE-B89F-4861-AD16-4A6632AFF342}">
      <dgm:prSet/>
      <dgm:spPr/>
      <dgm:t>
        <a:bodyPr/>
        <a:lstStyle/>
        <a:p>
          <a:endParaRPr lang="en-US"/>
        </a:p>
      </dgm:t>
    </dgm:pt>
    <dgm:pt modelId="{D72000F9-23AD-4E75-A72D-5A9F397398CA}" type="sibTrans" cxnId="{89610DEE-B89F-4861-AD16-4A6632AFF342}">
      <dgm:prSet/>
      <dgm:spPr/>
      <dgm:t>
        <a:bodyPr/>
        <a:lstStyle/>
        <a:p>
          <a:endParaRPr lang="en-US"/>
        </a:p>
      </dgm:t>
    </dgm:pt>
    <dgm:pt modelId="{B7BCDA6B-EE50-44B1-A1BD-2E1E7A9D2594}">
      <dgm:prSet/>
      <dgm:spPr/>
      <dgm:t>
        <a:bodyPr/>
        <a:lstStyle/>
        <a:p>
          <a:r>
            <a:rPr lang="en-US" baseline="0"/>
            <a:t>Help your organization to share knowledge effectively and be more agile by ensuring that your users work only with content that’s current and relevant to them.</a:t>
          </a:r>
          <a:endParaRPr lang="en-US"/>
        </a:p>
      </dgm:t>
    </dgm:pt>
    <dgm:pt modelId="{8CC66914-D49C-4C13-8415-34313C860B1C}" type="parTrans" cxnId="{7A80173E-5878-4C5F-99D7-B2E4FF621938}">
      <dgm:prSet/>
      <dgm:spPr/>
      <dgm:t>
        <a:bodyPr/>
        <a:lstStyle/>
        <a:p>
          <a:endParaRPr lang="en-US"/>
        </a:p>
      </dgm:t>
    </dgm:pt>
    <dgm:pt modelId="{473781D7-8A5B-4A37-B1FA-AAB22CDA42D4}" type="sibTrans" cxnId="{7A80173E-5878-4C5F-99D7-B2E4FF621938}">
      <dgm:prSet/>
      <dgm:spPr/>
      <dgm:t>
        <a:bodyPr/>
        <a:lstStyle/>
        <a:p>
          <a:endParaRPr lang="en-US"/>
        </a:p>
      </dgm:t>
    </dgm:pt>
    <dgm:pt modelId="{89847833-CB69-4643-9E86-23BA3BEEF678}" type="pres">
      <dgm:prSet presAssocID="{5C1AFB28-41CD-419B-9CCE-BB3896A3BF05}" presName="diagram" presStyleCnt="0">
        <dgm:presLayoutVars>
          <dgm:dir/>
          <dgm:resizeHandles val="exact"/>
        </dgm:presLayoutVars>
      </dgm:prSet>
      <dgm:spPr/>
    </dgm:pt>
    <dgm:pt modelId="{D64A5230-231D-433B-A6FF-1E216CB22ECB}" type="pres">
      <dgm:prSet presAssocID="{1230FDFC-9007-4C2B-B8D5-826737ED1813}" presName="node" presStyleLbl="node1" presStyleIdx="0" presStyleCnt="4">
        <dgm:presLayoutVars>
          <dgm:bulletEnabled val="1"/>
        </dgm:presLayoutVars>
      </dgm:prSet>
      <dgm:spPr/>
    </dgm:pt>
    <dgm:pt modelId="{88B3E112-5996-418B-B6FC-31BFFAEBF351}" type="pres">
      <dgm:prSet presAssocID="{3A4EF3DA-9168-4C36-8B75-9BF9BA93BE73}" presName="sibTrans" presStyleCnt="0"/>
      <dgm:spPr/>
    </dgm:pt>
    <dgm:pt modelId="{8646DE4B-B194-48E9-B532-B69546468D85}" type="pres">
      <dgm:prSet presAssocID="{2DBB0020-31C5-4CF0-A8C5-81A1922C41D9}" presName="node" presStyleLbl="node1" presStyleIdx="1" presStyleCnt="4">
        <dgm:presLayoutVars>
          <dgm:bulletEnabled val="1"/>
        </dgm:presLayoutVars>
      </dgm:prSet>
      <dgm:spPr/>
    </dgm:pt>
    <dgm:pt modelId="{369AB3A2-22D7-4B65-98DE-CA726F615E39}" type="pres">
      <dgm:prSet presAssocID="{7ACEF6FD-2B1A-451F-862C-AB554178325E}" presName="sibTrans" presStyleCnt="0"/>
      <dgm:spPr/>
    </dgm:pt>
    <dgm:pt modelId="{7586ADD0-D4C8-4CFB-9A4C-EC0B573672FE}" type="pres">
      <dgm:prSet presAssocID="{2A5FFEA6-32C5-4453-ACE7-78E81B5874E5}" presName="node" presStyleLbl="node1" presStyleIdx="2" presStyleCnt="4">
        <dgm:presLayoutVars>
          <dgm:bulletEnabled val="1"/>
        </dgm:presLayoutVars>
      </dgm:prSet>
      <dgm:spPr/>
    </dgm:pt>
    <dgm:pt modelId="{5B4D6C15-36A4-47F7-8896-8C5B1F9487CD}" type="pres">
      <dgm:prSet presAssocID="{D72000F9-23AD-4E75-A72D-5A9F397398CA}" presName="sibTrans" presStyleCnt="0"/>
      <dgm:spPr/>
    </dgm:pt>
    <dgm:pt modelId="{4D21C822-F6DD-4DB1-B794-E9EA99775BCE}" type="pres">
      <dgm:prSet presAssocID="{B7BCDA6B-EE50-44B1-A1BD-2E1E7A9D2594}" presName="node" presStyleLbl="node1" presStyleIdx="3" presStyleCnt="4">
        <dgm:presLayoutVars>
          <dgm:bulletEnabled val="1"/>
        </dgm:presLayoutVars>
      </dgm:prSet>
      <dgm:spPr/>
    </dgm:pt>
  </dgm:ptLst>
  <dgm:cxnLst>
    <dgm:cxn modelId="{7A80173E-5878-4C5F-99D7-B2E4FF621938}" srcId="{5C1AFB28-41CD-419B-9CCE-BB3896A3BF05}" destId="{B7BCDA6B-EE50-44B1-A1BD-2E1E7A9D2594}" srcOrd="3" destOrd="0" parTransId="{8CC66914-D49C-4C13-8415-34313C860B1C}" sibTransId="{473781D7-8A5B-4A37-B1FA-AAB22CDA42D4}"/>
    <dgm:cxn modelId="{7336F83F-1912-42A0-BF1A-982C1AEAD798}" type="presOf" srcId="{1230FDFC-9007-4C2B-B8D5-826737ED1813}" destId="{D64A5230-231D-433B-A6FF-1E216CB22ECB}" srcOrd="0" destOrd="0" presId="urn:microsoft.com/office/officeart/2005/8/layout/default"/>
    <dgm:cxn modelId="{B87EA543-C62D-423E-A91D-B028D32F5290}" type="presOf" srcId="{2A5FFEA6-32C5-4453-ACE7-78E81B5874E5}" destId="{7586ADD0-D4C8-4CFB-9A4C-EC0B573672FE}" srcOrd="0" destOrd="0" presId="urn:microsoft.com/office/officeart/2005/8/layout/default"/>
    <dgm:cxn modelId="{7788999C-05AB-4482-8DAC-56967C7BBBB9}" type="presOf" srcId="{5C1AFB28-41CD-419B-9CCE-BB3896A3BF05}" destId="{89847833-CB69-4643-9E86-23BA3BEEF678}" srcOrd="0" destOrd="0" presId="urn:microsoft.com/office/officeart/2005/8/layout/default"/>
    <dgm:cxn modelId="{6D8AD5B0-3B24-48A6-885A-C913EEC3E1CB}" type="presOf" srcId="{2DBB0020-31C5-4CF0-A8C5-81A1922C41D9}" destId="{8646DE4B-B194-48E9-B532-B69546468D85}" srcOrd="0" destOrd="0" presId="urn:microsoft.com/office/officeart/2005/8/layout/default"/>
    <dgm:cxn modelId="{078EAABF-BDCF-4066-8553-8142CB26844E}" srcId="{5C1AFB28-41CD-419B-9CCE-BB3896A3BF05}" destId="{1230FDFC-9007-4C2B-B8D5-826737ED1813}" srcOrd="0" destOrd="0" parTransId="{99AE93C4-343F-4BE5-994A-48178631BA08}" sibTransId="{3A4EF3DA-9168-4C36-8B75-9BF9BA93BE73}"/>
    <dgm:cxn modelId="{A526E4CA-EBEE-46C1-8D50-B0E734776D0A}" srcId="{5C1AFB28-41CD-419B-9CCE-BB3896A3BF05}" destId="{2DBB0020-31C5-4CF0-A8C5-81A1922C41D9}" srcOrd="1" destOrd="0" parTransId="{7A43688A-4BAE-475B-916A-8142426EFE97}" sibTransId="{7ACEF6FD-2B1A-451F-862C-AB554178325E}"/>
    <dgm:cxn modelId="{89610DEE-B89F-4861-AD16-4A6632AFF342}" srcId="{5C1AFB28-41CD-419B-9CCE-BB3896A3BF05}" destId="{2A5FFEA6-32C5-4453-ACE7-78E81B5874E5}" srcOrd="2" destOrd="0" parTransId="{D7EFED9A-0045-4EF6-88B2-4D4DBEE5B5E0}" sibTransId="{D72000F9-23AD-4E75-A72D-5A9F397398CA}"/>
    <dgm:cxn modelId="{D01562F4-30B5-4B9F-802A-4FE0CDE0FE97}" type="presOf" srcId="{B7BCDA6B-EE50-44B1-A1BD-2E1E7A9D2594}" destId="{4D21C822-F6DD-4DB1-B794-E9EA99775BCE}" srcOrd="0" destOrd="0" presId="urn:microsoft.com/office/officeart/2005/8/layout/default"/>
    <dgm:cxn modelId="{373F3472-3D6C-4D14-9038-63073AA9C98D}" type="presParOf" srcId="{89847833-CB69-4643-9E86-23BA3BEEF678}" destId="{D64A5230-231D-433B-A6FF-1E216CB22ECB}" srcOrd="0" destOrd="0" presId="urn:microsoft.com/office/officeart/2005/8/layout/default"/>
    <dgm:cxn modelId="{2AFC134F-1CB9-4BC8-8D1D-CD05E1F03713}" type="presParOf" srcId="{89847833-CB69-4643-9E86-23BA3BEEF678}" destId="{88B3E112-5996-418B-B6FC-31BFFAEBF351}" srcOrd="1" destOrd="0" presId="urn:microsoft.com/office/officeart/2005/8/layout/default"/>
    <dgm:cxn modelId="{7F2DD579-D939-4823-9043-C035169B4419}" type="presParOf" srcId="{89847833-CB69-4643-9E86-23BA3BEEF678}" destId="{8646DE4B-B194-48E9-B532-B69546468D85}" srcOrd="2" destOrd="0" presId="urn:microsoft.com/office/officeart/2005/8/layout/default"/>
    <dgm:cxn modelId="{AE9A4A07-094E-4369-88FC-A93790BBC429}" type="presParOf" srcId="{89847833-CB69-4643-9E86-23BA3BEEF678}" destId="{369AB3A2-22D7-4B65-98DE-CA726F615E39}" srcOrd="3" destOrd="0" presId="urn:microsoft.com/office/officeart/2005/8/layout/default"/>
    <dgm:cxn modelId="{2DE4D419-6C46-4377-9E9A-34D32B240417}" type="presParOf" srcId="{89847833-CB69-4643-9E86-23BA3BEEF678}" destId="{7586ADD0-D4C8-4CFB-9A4C-EC0B573672FE}" srcOrd="4" destOrd="0" presId="urn:microsoft.com/office/officeart/2005/8/layout/default"/>
    <dgm:cxn modelId="{3EABF6FD-F3A3-45BD-978A-25D2519F539D}" type="presParOf" srcId="{89847833-CB69-4643-9E86-23BA3BEEF678}" destId="{5B4D6C15-36A4-47F7-8896-8C5B1F9487CD}" srcOrd="5" destOrd="0" presId="urn:microsoft.com/office/officeart/2005/8/layout/default"/>
    <dgm:cxn modelId="{05183015-AA65-40A2-90C4-41F65E6E6BDF}" type="presParOf" srcId="{89847833-CB69-4643-9E86-23BA3BEEF678}" destId="{4D21C822-F6DD-4DB1-B794-E9EA99775BC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9C971-3601-4015-AF44-A36780ADFD03}" type="doc">
      <dgm:prSet loTypeId="urn:microsoft.com/office/officeart/2005/8/layout/vList5" loCatId="list" qsTypeId="urn:microsoft.com/office/officeart/2005/8/quickstyle/simple4" qsCatId="simple" csTypeId="urn:microsoft.com/office/officeart/2005/8/colors/accent2_2" csCatId="accent2"/>
      <dgm:spPr/>
      <dgm:t>
        <a:bodyPr/>
        <a:lstStyle/>
        <a:p>
          <a:endParaRPr lang="en-US"/>
        </a:p>
      </dgm:t>
    </dgm:pt>
    <dgm:pt modelId="{A50CBFB3-CF6F-4C4C-B66F-338288C8F056}">
      <dgm:prSet/>
      <dgm:spPr/>
      <dgm:t>
        <a:bodyPr/>
        <a:lstStyle/>
        <a:p>
          <a:r>
            <a:rPr lang="en-US" dirty="0"/>
            <a:t>Managing content through retention requires the effective use of one or both actions below:</a:t>
          </a:r>
        </a:p>
      </dgm:t>
    </dgm:pt>
    <dgm:pt modelId="{4F35A49D-DE0A-41A0-AFE0-C86E83D2F2FB}" type="parTrans" cxnId="{4BA23B39-B420-458C-B1DA-EF72BA1A3B8E}">
      <dgm:prSet/>
      <dgm:spPr/>
      <dgm:t>
        <a:bodyPr/>
        <a:lstStyle/>
        <a:p>
          <a:endParaRPr lang="en-US"/>
        </a:p>
      </dgm:t>
    </dgm:pt>
    <dgm:pt modelId="{D7EDABA3-021F-4F41-88D6-65FED36D60DB}" type="sibTrans" cxnId="{4BA23B39-B420-458C-B1DA-EF72BA1A3B8E}">
      <dgm:prSet/>
      <dgm:spPr/>
      <dgm:t>
        <a:bodyPr/>
        <a:lstStyle/>
        <a:p>
          <a:endParaRPr lang="en-US"/>
        </a:p>
      </dgm:t>
    </dgm:pt>
    <dgm:pt modelId="{F394B870-C2C1-4F3E-AD75-E8ED5C316856}">
      <dgm:prSet/>
      <dgm:spPr/>
      <dgm:t>
        <a:bodyPr/>
        <a:lstStyle/>
        <a:p>
          <a:r>
            <a:rPr lang="en-US" b="1"/>
            <a:t>Retention</a:t>
          </a:r>
          <a:r>
            <a:rPr lang="en-US"/>
            <a:t> - Retaining content so that it can’t be permanently deleted before the end of the retention period.</a:t>
          </a:r>
        </a:p>
      </dgm:t>
    </dgm:pt>
    <dgm:pt modelId="{CED7FAE8-B922-42A3-BDF2-FD7F76CAA2BA}" type="parTrans" cxnId="{385EA64D-3B0E-4B36-B031-7FFD15D3969B}">
      <dgm:prSet/>
      <dgm:spPr/>
      <dgm:t>
        <a:bodyPr/>
        <a:lstStyle/>
        <a:p>
          <a:endParaRPr lang="en-US"/>
        </a:p>
      </dgm:t>
    </dgm:pt>
    <dgm:pt modelId="{32A43C85-8A2E-4F13-AA7C-995A46359CEF}" type="sibTrans" cxnId="{385EA64D-3B0E-4B36-B031-7FFD15D3969B}">
      <dgm:prSet/>
      <dgm:spPr/>
      <dgm:t>
        <a:bodyPr/>
        <a:lstStyle/>
        <a:p>
          <a:endParaRPr lang="en-US"/>
        </a:p>
      </dgm:t>
    </dgm:pt>
    <dgm:pt modelId="{6088ACF4-CD71-4858-8803-A9225F3A4F28}">
      <dgm:prSet/>
      <dgm:spPr/>
      <dgm:t>
        <a:bodyPr/>
        <a:lstStyle/>
        <a:p>
          <a:r>
            <a:rPr lang="en-US" b="1"/>
            <a:t>Deletion</a:t>
          </a:r>
          <a:r>
            <a:rPr lang="en-US"/>
            <a:t> - Deleting content permanently at the end of the retention period. </a:t>
          </a:r>
        </a:p>
      </dgm:t>
    </dgm:pt>
    <dgm:pt modelId="{6FEB57FC-46D6-447F-B066-7E308E2EA4A8}" type="parTrans" cxnId="{10931A58-F97C-44F7-895C-92FB4DA94045}">
      <dgm:prSet/>
      <dgm:spPr/>
      <dgm:t>
        <a:bodyPr/>
        <a:lstStyle/>
        <a:p>
          <a:endParaRPr lang="en-US"/>
        </a:p>
      </dgm:t>
    </dgm:pt>
    <dgm:pt modelId="{0291B8D8-9907-4B63-A610-A09C3563F2F6}" type="sibTrans" cxnId="{10931A58-F97C-44F7-895C-92FB4DA94045}">
      <dgm:prSet/>
      <dgm:spPr/>
      <dgm:t>
        <a:bodyPr/>
        <a:lstStyle/>
        <a:p>
          <a:endParaRPr lang="en-US"/>
        </a:p>
      </dgm:t>
    </dgm:pt>
    <dgm:pt modelId="{AA212002-4AE2-4E17-8637-695B23FFBDAE}">
      <dgm:prSet/>
      <dgm:spPr/>
      <dgm:t>
        <a:bodyPr/>
        <a:lstStyle/>
        <a:p>
          <a:r>
            <a:rPr lang="en-US"/>
            <a:t>Through these actions you can accomplish many compliance requirements including:</a:t>
          </a:r>
        </a:p>
      </dgm:t>
    </dgm:pt>
    <dgm:pt modelId="{8C1BDEB8-06A7-4C1E-A979-5705E0E68339}" type="parTrans" cxnId="{F9AC4029-B625-4B88-A68F-2EAA44346B50}">
      <dgm:prSet/>
      <dgm:spPr/>
      <dgm:t>
        <a:bodyPr/>
        <a:lstStyle/>
        <a:p>
          <a:endParaRPr lang="en-US"/>
        </a:p>
      </dgm:t>
    </dgm:pt>
    <dgm:pt modelId="{8034F758-0297-4439-B664-19D5EEEECA05}" type="sibTrans" cxnId="{F9AC4029-B625-4B88-A68F-2EAA44346B50}">
      <dgm:prSet/>
      <dgm:spPr/>
      <dgm:t>
        <a:bodyPr/>
        <a:lstStyle/>
        <a:p>
          <a:endParaRPr lang="en-US"/>
        </a:p>
      </dgm:t>
    </dgm:pt>
    <dgm:pt modelId="{4803542A-736D-45DC-A6E3-642A2BEBB73B}">
      <dgm:prSet/>
      <dgm:spPr/>
      <dgm:t>
        <a:bodyPr/>
        <a:lstStyle/>
        <a:p>
          <a:r>
            <a:rPr lang="en-US"/>
            <a:t>Decide proactively whether to retain content, delete content, or retain and then automatically delete the content.</a:t>
          </a:r>
        </a:p>
      </dgm:t>
    </dgm:pt>
    <dgm:pt modelId="{FC5577CB-3754-4D85-BC9C-A0AA1E0D54E1}" type="parTrans" cxnId="{B3CDD774-8F04-4C72-A102-21848B91E0E7}">
      <dgm:prSet/>
      <dgm:spPr/>
      <dgm:t>
        <a:bodyPr/>
        <a:lstStyle/>
        <a:p>
          <a:endParaRPr lang="en-US"/>
        </a:p>
      </dgm:t>
    </dgm:pt>
    <dgm:pt modelId="{439D2E06-7055-4DD6-971B-4D98BF310902}" type="sibTrans" cxnId="{B3CDD774-8F04-4C72-A102-21848B91E0E7}">
      <dgm:prSet/>
      <dgm:spPr/>
      <dgm:t>
        <a:bodyPr/>
        <a:lstStyle/>
        <a:p>
          <a:endParaRPr lang="en-US"/>
        </a:p>
      </dgm:t>
    </dgm:pt>
    <dgm:pt modelId="{AFC55538-5361-47F6-9911-468F481E7D03}">
      <dgm:prSet/>
      <dgm:spPr/>
      <dgm:t>
        <a:bodyPr/>
        <a:lstStyle/>
        <a:p>
          <a:r>
            <a:rPr lang="en-US"/>
            <a:t>Apply a single policy to the entire organization or just specific locations or users.</a:t>
          </a:r>
        </a:p>
      </dgm:t>
    </dgm:pt>
    <dgm:pt modelId="{F74A9EE3-7CFA-4EFD-BC49-9F2A1A2E95E1}" type="parTrans" cxnId="{5202D4FE-8C8E-4435-9770-D3A6A1DDB21A}">
      <dgm:prSet/>
      <dgm:spPr/>
      <dgm:t>
        <a:bodyPr/>
        <a:lstStyle/>
        <a:p>
          <a:endParaRPr lang="en-US"/>
        </a:p>
      </dgm:t>
    </dgm:pt>
    <dgm:pt modelId="{4453CF76-C90A-4BFF-9BFE-DE524951C5DF}" type="sibTrans" cxnId="{5202D4FE-8C8E-4435-9770-D3A6A1DDB21A}">
      <dgm:prSet/>
      <dgm:spPr/>
      <dgm:t>
        <a:bodyPr/>
        <a:lstStyle/>
        <a:p>
          <a:endParaRPr lang="en-US"/>
        </a:p>
      </dgm:t>
    </dgm:pt>
    <dgm:pt modelId="{DFBE889B-9323-4185-9FB7-D686AB77FC7F}">
      <dgm:prSet/>
      <dgm:spPr/>
      <dgm:t>
        <a:bodyPr/>
        <a:lstStyle/>
        <a:p>
          <a:r>
            <a:rPr lang="en-US"/>
            <a:t>Apply a policy only to content meeting certain conditions, such as specific keywords or specific types of sensitive information</a:t>
          </a:r>
        </a:p>
      </dgm:t>
    </dgm:pt>
    <dgm:pt modelId="{2FA7E857-EA2C-4781-B379-4DE3929E6279}" type="parTrans" cxnId="{97AA4095-F7CA-47B5-A820-8EA6EF7E6E0F}">
      <dgm:prSet/>
      <dgm:spPr/>
      <dgm:t>
        <a:bodyPr/>
        <a:lstStyle/>
        <a:p>
          <a:endParaRPr lang="en-US"/>
        </a:p>
      </dgm:t>
    </dgm:pt>
    <dgm:pt modelId="{8BB3523B-EEF7-4452-973E-2DBC56918946}" type="sibTrans" cxnId="{97AA4095-F7CA-47B5-A820-8EA6EF7E6E0F}">
      <dgm:prSet/>
      <dgm:spPr/>
      <dgm:t>
        <a:bodyPr/>
        <a:lstStyle/>
        <a:p>
          <a:endParaRPr lang="en-US"/>
        </a:p>
      </dgm:t>
    </dgm:pt>
    <dgm:pt modelId="{C0C6120F-E9DE-44B8-88C4-1CFF42B5899B}" type="pres">
      <dgm:prSet presAssocID="{B339C971-3601-4015-AF44-A36780ADFD03}" presName="Name0" presStyleCnt="0">
        <dgm:presLayoutVars>
          <dgm:dir/>
          <dgm:animLvl val="lvl"/>
          <dgm:resizeHandles val="exact"/>
        </dgm:presLayoutVars>
      </dgm:prSet>
      <dgm:spPr/>
    </dgm:pt>
    <dgm:pt modelId="{59C8CCC6-874D-41EF-A18D-5BE43A82060D}" type="pres">
      <dgm:prSet presAssocID="{A50CBFB3-CF6F-4C4C-B66F-338288C8F056}" presName="linNode" presStyleCnt="0"/>
      <dgm:spPr/>
    </dgm:pt>
    <dgm:pt modelId="{2DB78770-8D61-4F4F-8805-89EEC65EA2F1}" type="pres">
      <dgm:prSet presAssocID="{A50CBFB3-CF6F-4C4C-B66F-338288C8F056}" presName="parentText" presStyleLbl="node1" presStyleIdx="0" presStyleCnt="2">
        <dgm:presLayoutVars>
          <dgm:chMax val="1"/>
          <dgm:bulletEnabled val="1"/>
        </dgm:presLayoutVars>
      </dgm:prSet>
      <dgm:spPr/>
    </dgm:pt>
    <dgm:pt modelId="{1156BEBF-D44E-4E23-845A-84048A69F352}" type="pres">
      <dgm:prSet presAssocID="{A50CBFB3-CF6F-4C4C-B66F-338288C8F056}" presName="descendantText" presStyleLbl="alignAccFollowNode1" presStyleIdx="0" presStyleCnt="2">
        <dgm:presLayoutVars>
          <dgm:bulletEnabled val="1"/>
        </dgm:presLayoutVars>
      </dgm:prSet>
      <dgm:spPr/>
    </dgm:pt>
    <dgm:pt modelId="{E60D0E3B-BC0B-475C-8B2C-DF30E39C8082}" type="pres">
      <dgm:prSet presAssocID="{D7EDABA3-021F-4F41-88D6-65FED36D60DB}" presName="sp" presStyleCnt="0"/>
      <dgm:spPr/>
    </dgm:pt>
    <dgm:pt modelId="{F760CABD-362A-4190-A859-3D32E368E1DE}" type="pres">
      <dgm:prSet presAssocID="{AA212002-4AE2-4E17-8637-695B23FFBDAE}" presName="linNode" presStyleCnt="0"/>
      <dgm:spPr/>
    </dgm:pt>
    <dgm:pt modelId="{2B78D5B4-1FEA-4F81-B962-6321CAA3FD80}" type="pres">
      <dgm:prSet presAssocID="{AA212002-4AE2-4E17-8637-695B23FFBDAE}" presName="parentText" presStyleLbl="node1" presStyleIdx="1" presStyleCnt="2">
        <dgm:presLayoutVars>
          <dgm:chMax val="1"/>
          <dgm:bulletEnabled val="1"/>
        </dgm:presLayoutVars>
      </dgm:prSet>
      <dgm:spPr/>
    </dgm:pt>
    <dgm:pt modelId="{38AE1D82-4648-4591-93D3-803CDDE8627C}" type="pres">
      <dgm:prSet presAssocID="{AA212002-4AE2-4E17-8637-695B23FFBDAE}" presName="descendantText" presStyleLbl="alignAccFollowNode1" presStyleIdx="1" presStyleCnt="2">
        <dgm:presLayoutVars>
          <dgm:bulletEnabled val="1"/>
        </dgm:presLayoutVars>
      </dgm:prSet>
      <dgm:spPr/>
    </dgm:pt>
  </dgm:ptLst>
  <dgm:cxnLst>
    <dgm:cxn modelId="{07C92C0B-22B3-4350-9500-E46E90C2597D}" type="presOf" srcId="{DFBE889B-9323-4185-9FB7-D686AB77FC7F}" destId="{38AE1D82-4648-4591-93D3-803CDDE8627C}" srcOrd="0" destOrd="2" presId="urn:microsoft.com/office/officeart/2005/8/layout/vList5"/>
    <dgm:cxn modelId="{ED54031E-2A62-4521-8913-8A7F0ADAAE8D}" type="presOf" srcId="{AA212002-4AE2-4E17-8637-695B23FFBDAE}" destId="{2B78D5B4-1FEA-4F81-B962-6321CAA3FD80}" srcOrd="0" destOrd="0" presId="urn:microsoft.com/office/officeart/2005/8/layout/vList5"/>
    <dgm:cxn modelId="{F9AC4029-B625-4B88-A68F-2EAA44346B50}" srcId="{B339C971-3601-4015-AF44-A36780ADFD03}" destId="{AA212002-4AE2-4E17-8637-695B23FFBDAE}" srcOrd="1" destOrd="0" parTransId="{8C1BDEB8-06A7-4C1E-A979-5705E0E68339}" sibTransId="{8034F758-0297-4439-B664-19D5EEEECA05}"/>
    <dgm:cxn modelId="{4BA23B39-B420-458C-B1DA-EF72BA1A3B8E}" srcId="{B339C971-3601-4015-AF44-A36780ADFD03}" destId="{A50CBFB3-CF6F-4C4C-B66F-338288C8F056}" srcOrd="0" destOrd="0" parTransId="{4F35A49D-DE0A-41A0-AFE0-C86E83D2F2FB}" sibTransId="{D7EDABA3-021F-4F41-88D6-65FED36D60DB}"/>
    <dgm:cxn modelId="{385EA64D-3B0E-4B36-B031-7FFD15D3969B}" srcId="{A50CBFB3-CF6F-4C4C-B66F-338288C8F056}" destId="{F394B870-C2C1-4F3E-AD75-E8ED5C316856}" srcOrd="0" destOrd="0" parTransId="{CED7FAE8-B922-42A3-BDF2-FD7F76CAA2BA}" sibTransId="{32A43C85-8A2E-4F13-AA7C-995A46359CEF}"/>
    <dgm:cxn modelId="{7BE3276F-150A-466D-94FB-90FC2B545AA3}" type="presOf" srcId="{AFC55538-5361-47F6-9911-468F481E7D03}" destId="{38AE1D82-4648-4591-93D3-803CDDE8627C}" srcOrd="0" destOrd="1" presId="urn:microsoft.com/office/officeart/2005/8/layout/vList5"/>
    <dgm:cxn modelId="{B3CDD774-8F04-4C72-A102-21848B91E0E7}" srcId="{AA212002-4AE2-4E17-8637-695B23FFBDAE}" destId="{4803542A-736D-45DC-A6E3-642A2BEBB73B}" srcOrd="0" destOrd="0" parTransId="{FC5577CB-3754-4D85-BC9C-A0AA1E0D54E1}" sibTransId="{439D2E06-7055-4DD6-971B-4D98BF310902}"/>
    <dgm:cxn modelId="{10931A58-F97C-44F7-895C-92FB4DA94045}" srcId="{A50CBFB3-CF6F-4C4C-B66F-338288C8F056}" destId="{6088ACF4-CD71-4858-8803-A9225F3A4F28}" srcOrd="1" destOrd="0" parTransId="{6FEB57FC-46D6-447F-B066-7E308E2EA4A8}" sibTransId="{0291B8D8-9907-4B63-A610-A09C3563F2F6}"/>
    <dgm:cxn modelId="{00138459-9B74-4683-A89D-A0CBB7024021}" type="presOf" srcId="{6088ACF4-CD71-4858-8803-A9225F3A4F28}" destId="{1156BEBF-D44E-4E23-845A-84048A69F352}" srcOrd="0" destOrd="1" presId="urn:microsoft.com/office/officeart/2005/8/layout/vList5"/>
    <dgm:cxn modelId="{97AA4095-F7CA-47B5-A820-8EA6EF7E6E0F}" srcId="{AA212002-4AE2-4E17-8637-695B23FFBDAE}" destId="{DFBE889B-9323-4185-9FB7-D686AB77FC7F}" srcOrd="2" destOrd="0" parTransId="{2FA7E857-EA2C-4781-B379-4DE3929E6279}" sibTransId="{8BB3523B-EEF7-4452-973E-2DBC56918946}"/>
    <dgm:cxn modelId="{50F06D9C-2E3F-4981-9AC0-55D74996CB83}" type="presOf" srcId="{F394B870-C2C1-4F3E-AD75-E8ED5C316856}" destId="{1156BEBF-D44E-4E23-845A-84048A69F352}" srcOrd="0" destOrd="0" presId="urn:microsoft.com/office/officeart/2005/8/layout/vList5"/>
    <dgm:cxn modelId="{DC3087AB-0D2D-4254-B628-99EF39EC9150}" type="presOf" srcId="{4803542A-736D-45DC-A6E3-642A2BEBB73B}" destId="{38AE1D82-4648-4591-93D3-803CDDE8627C}" srcOrd="0" destOrd="0" presId="urn:microsoft.com/office/officeart/2005/8/layout/vList5"/>
    <dgm:cxn modelId="{7C0BB0CA-CEC0-4A6D-9D06-A5CC0E986B77}" type="presOf" srcId="{B339C971-3601-4015-AF44-A36780ADFD03}" destId="{C0C6120F-E9DE-44B8-88C4-1CFF42B5899B}" srcOrd="0" destOrd="0" presId="urn:microsoft.com/office/officeart/2005/8/layout/vList5"/>
    <dgm:cxn modelId="{E4411AD7-8DED-4B26-8B4F-BE7C02E5FB12}" type="presOf" srcId="{A50CBFB3-CF6F-4C4C-B66F-338288C8F056}" destId="{2DB78770-8D61-4F4F-8805-89EEC65EA2F1}" srcOrd="0" destOrd="0" presId="urn:microsoft.com/office/officeart/2005/8/layout/vList5"/>
    <dgm:cxn modelId="{5202D4FE-8C8E-4435-9770-D3A6A1DDB21A}" srcId="{AA212002-4AE2-4E17-8637-695B23FFBDAE}" destId="{AFC55538-5361-47F6-9911-468F481E7D03}" srcOrd="1" destOrd="0" parTransId="{F74A9EE3-7CFA-4EFD-BC49-9F2A1A2E95E1}" sibTransId="{4453CF76-C90A-4BFF-9BFE-DE524951C5DF}"/>
    <dgm:cxn modelId="{D67CA118-2367-49B3-AE9C-34D77566ED33}" type="presParOf" srcId="{C0C6120F-E9DE-44B8-88C4-1CFF42B5899B}" destId="{59C8CCC6-874D-41EF-A18D-5BE43A82060D}" srcOrd="0" destOrd="0" presId="urn:microsoft.com/office/officeart/2005/8/layout/vList5"/>
    <dgm:cxn modelId="{DD8BA0BC-00E0-4187-AB4F-42AEBE9E368F}" type="presParOf" srcId="{59C8CCC6-874D-41EF-A18D-5BE43A82060D}" destId="{2DB78770-8D61-4F4F-8805-89EEC65EA2F1}" srcOrd="0" destOrd="0" presId="urn:microsoft.com/office/officeart/2005/8/layout/vList5"/>
    <dgm:cxn modelId="{58095414-B29C-4E03-8166-BD9FC7741204}" type="presParOf" srcId="{59C8CCC6-874D-41EF-A18D-5BE43A82060D}" destId="{1156BEBF-D44E-4E23-845A-84048A69F352}" srcOrd="1" destOrd="0" presId="urn:microsoft.com/office/officeart/2005/8/layout/vList5"/>
    <dgm:cxn modelId="{E27C7BB6-FFD8-4BB5-8B16-9E4AFBEDE424}" type="presParOf" srcId="{C0C6120F-E9DE-44B8-88C4-1CFF42B5899B}" destId="{E60D0E3B-BC0B-475C-8B2C-DF30E39C8082}" srcOrd="1" destOrd="0" presId="urn:microsoft.com/office/officeart/2005/8/layout/vList5"/>
    <dgm:cxn modelId="{55D9C9E0-D679-4898-935A-DD85F9E9281D}" type="presParOf" srcId="{C0C6120F-E9DE-44B8-88C4-1CFF42B5899B}" destId="{F760CABD-362A-4190-A859-3D32E368E1DE}" srcOrd="2" destOrd="0" presId="urn:microsoft.com/office/officeart/2005/8/layout/vList5"/>
    <dgm:cxn modelId="{7E8033EB-034F-4B50-BB17-8B9116ECC960}" type="presParOf" srcId="{F760CABD-362A-4190-A859-3D32E368E1DE}" destId="{2B78D5B4-1FEA-4F81-B962-6321CAA3FD80}" srcOrd="0" destOrd="0" presId="urn:microsoft.com/office/officeart/2005/8/layout/vList5"/>
    <dgm:cxn modelId="{330E07FF-2D63-4615-88B6-9CDF9BEE6D58}" type="presParOf" srcId="{F760CABD-362A-4190-A859-3D32E368E1DE}" destId="{38AE1D82-4648-4591-93D3-803CDDE862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DCADD1-19FB-4178-8503-94F7000D032B}" type="doc">
      <dgm:prSet loTypeId="urn:microsoft.com/office/officeart/2005/8/layout/process4" loCatId="list" qsTypeId="urn:microsoft.com/office/officeart/2005/8/quickstyle/simple1" qsCatId="simple" csTypeId="urn:microsoft.com/office/officeart/2005/8/colors/accent2_2" csCatId="accent2" phldr="1"/>
      <dgm:spPr/>
      <dgm:t>
        <a:bodyPr/>
        <a:lstStyle/>
        <a:p>
          <a:endParaRPr lang="en-US"/>
        </a:p>
      </dgm:t>
    </dgm:pt>
    <dgm:pt modelId="{2A9F57F8-9F20-4F18-A499-CE0EF77F19AD}">
      <dgm:prSet/>
      <dgm:spPr/>
      <dgm:t>
        <a:bodyPr/>
        <a:lstStyle/>
        <a:p>
          <a:r>
            <a:rPr lang="en-US" baseline="0"/>
            <a:t>Admin</a:t>
          </a:r>
          <a:endParaRPr lang="en-US"/>
        </a:p>
      </dgm:t>
    </dgm:pt>
    <dgm:pt modelId="{B36C7870-BD51-4044-ADCD-2CEDBF3A9986}" type="parTrans" cxnId="{1E61176F-8CD9-4B20-9AE9-73CB60952FAD}">
      <dgm:prSet/>
      <dgm:spPr/>
      <dgm:t>
        <a:bodyPr/>
        <a:lstStyle/>
        <a:p>
          <a:endParaRPr lang="en-US"/>
        </a:p>
      </dgm:t>
    </dgm:pt>
    <dgm:pt modelId="{F00C4E7B-D986-4B3C-863D-A78BFC4BF8BE}" type="sibTrans" cxnId="{1E61176F-8CD9-4B20-9AE9-73CB60952FAD}">
      <dgm:prSet/>
      <dgm:spPr/>
      <dgm:t>
        <a:bodyPr/>
        <a:lstStyle/>
        <a:p>
          <a:endParaRPr lang="en-US"/>
        </a:p>
      </dgm:t>
    </dgm:pt>
    <dgm:pt modelId="{9FEB0BEE-D963-4C02-A333-75BEC79627E5}">
      <dgm:prSet/>
      <dgm:spPr/>
      <dgm:t>
        <a:bodyPr/>
        <a:lstStyle/>
        <a:p>
          <a:r>
            <a:rPr lang="en-US" baseline="0"/>
            <a:t>Creates a label</a:t>
          </a:r>
          <a:endParaRPr lang="en-US"/>
        </a:p>
      </dgm:t>
    </dgm:pt>
    <dgm:pt modelId="{E1E93779-C0E0-40F6-A838-FD2FFC4023A9}" type="parTrans" cxnId="{02F155CF-6900-4EE6-BE1D-876DC41F32E7}">
      <dgm:prSet/>
      <dgm:spPr/>
      <dgm:t>
        <a:bodyPr/>
        <a:lstStyle/>
        <a:p>
          <a:endParaRPr lang="en-US"/>
        </a:p>
      </dgm:t>
    </dgm:pt>
    <dgm:pt modelId="{D129719B-F754-4B0D-83A6-30830C8999F6}" type="sibTrans" cxnId="{02F155CF-6900-4EE6-BE1D-876DC41F32E7}">
      <dgm:prSet/>
      <dgm:spPr/>
      <dgm:t>
        <a:bodyPr/>
        <a:lstStyle/>
        <a:p>
          <a:endParaRPr lang="en-US"/>
        </a:p>
      </dgm:t>
    </dgm:pt>
    <dgm:pt modelId="{1653D15F-5043-4A55-8F8D-AF32FDCB99D4}">
      <dgm:prSet/>
      <dgm:spPr/>
      <dgm:t>
        <a:bodyPr/>
        <a:lstStyle/>
        <a:p>
          <a:r>
            <a:rPr lang="en-US" baseline="0"/>
            <a:t>Publishes the label to locations selected in a label policy</a:t>
          </a:r>
          <a:endParaRPr lang="en-US"/>
        </a:p>
      </dgm:t>
    </dgm:pt>
    <dgm:pt modelId="{E8AAEDCB-3486-4AD4-90AB-8E1B2FD4DD00}" type="parTrans" cxnId="{79506B7F-110A-450D-8861-A114102D7226}">
      <dgm:prSet/>
      <dgm:spPr/>
      <dgm:t>
        <a:bodyPr/>
        <a:lstStyle/>
        <a:p>
          <a:endParaRPr lang="en-US"/>
        </a:p>
      </dgm:t>
    </dgm:pt>
    <dgm:pt modelId="{191C370D-A077-4ACD-A6DC-39159619C20F}" type="sibTrans" cxnId="{79506B7F-110A-450D-8861-A114102D7226}">
      <dgm:prSet/>
      <dgm:spPr/>
      <dgm:t>
        <a:bodyPr/>
        <a:lstStyle/>
        <a:p>
          <a:endParaRPr lang="en-US"/>
        </a:p>
      </dgm:t>
    </dgm:pt>
    <dgm:pt modelId="{A2506081-69E4-4722-943D-750EB8BC00E0}">
      <dgm:prSet/>
      <dgm:spPr/>
      <dgm:t>
        <a:bodyPr/>
        <a:lstStyle/>
        <a:p>
          <a:r>
            <a:rPr lang="en-US" baseline="0"/>
            <a:t>End User</a:t>
          </a:r>
          <a:endParaRPr lang="en-US"/>
        </a:p>
      </dgm:t>
    </dgm:pt>
    <dgm:pt modelId="{FE5BF883-6CB9-4DE2-B77B-23B42C842B7D}" type="parTrans" cxnId="{61A79855-5DD1-427F-9F52-A2EA66EDF672}">
      <dgm:prSet/>
      <dgm:spPr/>
      <dgm:t>
        <a:bodyPr/>
        <a:lstStyle/>
        <a:p>
          <a:endParaRPr lang="en-US"/>
        </a:p>
      </dgm:t>
    </dgm:pt>
    <dgm:pt modelId="{A623B162-B05C-438E-83D1-20752C659F6F}" type="sibTrans" cxnId="{61A79855-5DD1-427F-9F52-A2EA66EDF672}">
      <dgm:prSet/>
      <dgm:spPr/>
      <dgm:t>
        <a:bodyPr/>
        <a:lstStyle/>
        <a:p>
          <a:endParaRPr lang="en-US"/>
        </a:p>
      </dgm:t>
    </dgm:pt>
    <dgm:pt modelId="{18EF3916-6AFF-4DC5-B0AD-96B38DAC6F70}">
      <dgm:prSet/>
      <dgm:spPr/>
      <dgm:t>
        <a:bodyPr/>
        <a:lstStyle/>
        <a:p>
          <a:r>
            <a:rPr lang="en-US" baseline="0"/>
            <a:t>Works on a document and sees the available labels </a:t>
          </a:r>
          <a:endParaRPr lang="en-US"/>
        </a:p>
      </dgm:t>
    </dgm:pt>
    <dgm:pt modelId="{B02298AD-F12E-4111-A8E9-7F053B500B70}" type="parTrans" cxnId="{D7E39F13-D86B-445E-9B4A-CB2D1D07F90F}">
      <dgm:prSet/>
      <dgm:spPr/>
      <dgm:t>
        <a:bodyPr/>
        <a:lstStyle/>
        <a:p>
          <a:endParaRPr lang="en-US"/>
        </a:p>
      </dgm:t>
    </dgm:pt>
    <dgm:pt modelId="{CD421853-5368-4D1D-BA9C-E563CF0C41B7}" type="sibTrans" cxnId="{D7E39F13-D86B-445E-9B4A-CB2D1D07F90F}">
      <dgm:prSet/>
      <dgm:spPr/>
      <dgm:t>
        <a:bodyPr/>
        <a:lstStyle/>
        <a:p>
          <a:endParaRPr lang="en-US"/>
        </a:p>
      </dgm:t>
    </dgm:pt>
    <dgm:pt modelId="{BFE50286-D185-40DD-845E-77938EDCC32C}">
      <dgm:prSet/>
      <dgm:spPr/>
      <dgm:t>
        <a:bodyPr/>
        <a:lstStyle/>
        <a:p>
          <a:r>
            <a:rPr lang="en-US" baseline="0"/>
            <a:t>Classifies the document by applying a label </a:t>
          </a:r>
          <a:endParaRPr lang="en-US"/>
        </a:p>
      </dgm:t>
    </dgm:pt>
    <dgm:pt modelId="{A07080EC-3592-4BA9-8BD3-66F1560BCBA5}" type="parTrans" cxnId="{A40D13BC-E68B-465E-A5D6-5D905F6CAE6A}">
      <dgm:prSet/>
      <dgm:spPr/>
      <dgm:t>
        <a:bodyPr/>
        <a:lstStyle/>
        <a:p>
          <a:endParaRPr lang="en-US"/>
        </a:p>
      </dgm:t>
    </dgm:pt>
    <dgm:pt modelId="{4C1699C3-8080-4E64-A260-02323E3ED15D}" type="sibTrans" cxnId="{A40D13BC-E68B-465E-A5D6-5D905F6CAE6A}">
      <dgm:prSet/>
      <dgm:spPr/>
      <dgm:t>
        <a:bodyPr/>
        <a:lstStyle/>
        <a:p>
          <a:endParaRPr lang="en-US"/>
        </a:p>
      </dgm:t>
    </dgm:pt>
    <dgm:pt modelId="{77C40A96-32D1-464B-B007-30693C3F2BB1}">
      <dgm:prSet/>
      <dgm:spPr/>
      <dgm:t>
        <a:bodyPr/>
        <a:lstStyle/>
        <a:p>
          <a:r>
            <a:rPr lang="en-US" baseline="0" dirty="0"/>
            <a:t>Microsoft 365</a:t>
          </a:r>
          <a:endParaRPr lang="en-US" dirty="0"/>
        </a:p>
      </dgm:t>
    </dgm:pt>
    <dgm:pt modelId="{F5DA50B0-B4D3-4113-B75F-8A45873A0FA4}" type="parTrans" cxnId="{A3B68876-B008-4631-B9A3-C0380C2EB85D}">
      <dgm:prSet/>
      <dgm:spPr/>
      <dgm:t>
        <a:bodyPr/>
        <a:lstStyle/>
        <a:p>
          <a:endParaRPr lang="en-US"/>
        </a:p>
      </dgm:t>
    </dgm:pt>
    <dgm:pt modelId="{7094CA14-74E9-40DF-B121-D706B0C13FB7}" type="sibTrans" cxnId="{A3B68876-B008-4631-B9A3-C0380C2EB85D}">
      <dgm:prSet/>
      <dgm:spPr/>
      <dgm:t>
        <a:bodyPr/>
        <a:lstStyle/>
        <a:p>
          <a:endParaRPr lang="en-US"/>
        </a:p>
      </dgm:t>
    </dgm:pt>
    <dgm:pt modelId="{A5E5F9D0-D1EC-425D-B48A-31AA2DAE3137}">
      <dgm:prSet/>
      <dgm:spPr/>
      <dgm:t>
        <a:bodyPr/>
        <a:lstStyle/>
        <a:p>
          <a:r>
            <a:rPr lang="en-US" baseline="0"/>
            <a:t>Enforces retention rules on the document based on the applied label</a:t>
          </a:r>
          <a:endParaRPr lang="en-US"/>
        </a:p>
      </dgm:t>
    </dgm:pt>
    <dgm:pt modelId="{38C7E657-0C24-4EF1-A63C-A3623F3B6306}" type="parTrans" cxnId="{ED83370E-DCE6-4AA9-BB09-9BDCF8893DA7}">
      <dgm:prSet/>
      <dgm:spPr/>
      <dgm:t>
        <a:bodyPr/>
        <a:lstStyle/>
        <a:p>
          <a:endParaRPr lang="en-US"/>
        </a:p>
      </dgm:t>
    </dgm:pt>
    <dgm:pt modelId="{023F911A-6E4A-4B4F-A06E-60564FD4B950}" type="sibTrans" cxnId="{ED83370E-DCE6-4AA9-BB09-9BDCF8893DA7}">
      <dgm:prSet/>
      <dgm:spPr/>
      <dgm:t>
        <a:bodyPr/>
        <a:lstStyle/>
        <a:p>
          <a:endParaRPr lang="en-US"/>
        </a:p>
      </dgm:t>
    </dgm:pt>
    <dgm:pt modelId="{277320D0-C880-4B93-B082-C66D5CC6714E}" type="pres">
      <dgm:prSet presAssocID="{04DCADD1-19FB-4178-8503-94F7000D032B}" presName="Name0" presStyleCnt="0">
        <dgm:presLayoutVars>
          <dgm:dir/>
          <dgm:animLvl val="lvl"/>
          <dgm:resizeHandles val="exact"/>
        </dgm:presLayoutVars>
      </dgm:prSet>
      <dgm:spPr/>
    </dgm:pt>
    <dgm:pt modelId="{8DBC6CF9-EF5D-4192-8846-D3EF4EB9835E}" type="pres">
      <dgm:prSet presAssocID="{77C40A96-32D1-464B-B007-30693C3F2BB1}" presName="boxAndChildren" presStyleCnt="0"/>
      <dgm:spPr/>
    </dgm:pt>
    <dgm:pt modelId="{0DA797E1-3266-40B5-91AE-5EE787657524}" type="pres">
      <dgm:prSet presAssocID="{77C40A96-32D1-464B-B007-30693C3F2BB1}" presName="parentTextBox" presStyleLbl="node1" presStyleIdx="0" presStyleCnt="3"/>
      <dgm:spPr/>
    </dgm:pt>
    <dgm:pt modelId="{28508656-98F0-416C-A58E-96040FF31EDE}" type="pres">
      <dgm:prSet presAssocID="{77C40A96-32D1-464B-B007-30693C3F2BB1}" presName="entireBox" presStyleLbl="node1" presStyleIdx="0" presStyleCnt="3"/>
      <dgm:spPr/>
    </dgm:pt>
    <dgm:pt modelId="{8FB8C32E-CBE1-4183-87E5-8018F42386E6}" type="pres">
      <dgm:prSet presAssocID="{77C40A96-32D1-464B-B007-30693C3F2BB1}" presName="descendantBox" presStyleCnt="0"/>
      <dgm:spPr/>
    </dgm:pt>
    <dgm:pt modelId="{E660D129-A9EE-4C2E-B407-CC963A550145}" type="pres">
      <dgm:prSet presAssocID="{A5E5F9D0-D1EC-425D-B48A-31AA2DAE3137}" presName="childTextBox" presStyleLbl="fgAccFollowNode1" presStyleIdx="0" presStyleCnt="5">
        <dgm:presLayoutVars>
          <dgm:bulletEnabled val="1"/>
        </dgm:presLayoutVars>
      </dgm:prSet>
      <dgm:spPr/>
    </dgm:pt>
    <dgm:pt modelId="{77133C17-CFB6-4248-B4FE-888FC85D93D2}" type="pres">
      <dgm:prSet presAssocID="{A623B162-B05C-438E-83D1-20752C659F6F}" presName="sp" presStyleCnt="0"/>
      <dgm:spPr/>
    </dgm:pt>
    <dgm:pt modelId="{7DF628B7-0249-4347-B636-C8D20A461711}" type="pres">
      <dgm:prSet presAssocID="{A2506081-69E4-4722-943D-750EB8BC00E0}" presName="arrowAndChildren" presStyleCnt="0"/>
      <dgm:spPr/>
    </dgm:pt>
    <dgm:pt modelId="{15539449-CCD5-497A-B4E6-6EF30A7F8336}" type="pres">
      <dgm:prSet presAssocID="{A2506081-69E4-4722-943D-750EB8BC00E0}" presName="parentTextArrow" presStyleLbl="node1" presStyleIdx="0" presStyleCnt="3"/>
      <dgm:spPr/>
    </dgm:pt>
    <dgm:pt modelId="{3FC5F82E-E871-48C0-BB8A-46D116F20920}" type="pres">
      <dgm:prSet presAssocID="{A2506081-69E4-4722-943D-750EB8BC00E0}" presName="arrow" presStyleLbl="node1" presStyleIdx="1" presStyleCnt="3"/>
      <dgm:spPr/>
    </dgm:pt>
    <dgm:pt modelId="{25D37BDE-66DC-4837-90F3-35A840F5ED70}" type="pres">
      <dgm:prSet presAssocID="{A2506081-69E4-4722-943D-750EB8BC00E0}" presName="descendantArrow" presStyleCnt="0"/>
      <dgm:spPr/>
    </dgm:pt>
    <dgm:pt modelId="{3206660C-C291-4251-B25A-CFA516E8DF4C}" type="pres">
      <dgm:prSet presAssocID="{18EF3916-6AFF-4DC5-B0AD-96B38DAC6F70}" presName="childTextArrow" presStyleLbl="fgAccFollowNode1" presStyleIdx="1" presStyleCnt="5">
        <dgm:presLayoutVars>
          <dgm:bulletEnabled val="1"/>
        </dgm:presLayoutVars>
      </dgm:prSet>
      <dgm:spPr/>
    </dgm:pt>
    <dgm:pt modelId="{8528AA49-AF2B-41CD-B5DD-56C40DA7AB66}" type="pres">
      <dgm:prSet presAssocID="{BFE50286-D185-40DD-845E-77938EDCC32C}" presName="childTextArrow" presStyleLbl="fgAccFollowNode1" presStyleIdx="2" presStyleCnt="5">
        <dgm:presLayoutVars>
          <dgm:bulletEnabled val="1"/>
        </dgm:presLayoutVars>
      </dgm:prSet>
      <dgm:spPr/>
    </dgm:pt>
    <dgm:pt modelId="{CCB2C429-F7EA-4586-89C3-9E808647625E}" type="pres">
      <dgm:prSet presAssocID="{F00C4E7B-D986-4B3C-863D-A78BFC4BF8BE}" presName="sp" presStyleCnt="0"/>
      <dgm:spPr/>
    </dgm:pt>
    <dgm:pt modelId="{C9335667-9797-4C08-BC15-3BB10EBECA8D}" type="pres">
      <dgm:prSet presAssocID="{2A9F57F8-9F20-4F18-A499-CE0EF77F19AD}" presName="arrowAndChildren" presStyleCnt="0"/>
      <dgm:spPr/>
    </dgm:pt>
    <dgm:pt modelId="{E3DDE2F4-E804-4D7B-A849-C0257E12F1B7}" type="pres">
      <dgm:prSet presAssocID="{2A9F57F8-9F20-4F18-A499-CE0EF77F19AD}" presName="parentTextArrow" presStyleLbl="node1" presStyleIdx="1" presStyleCnt="3"/>
      <dgm:spPr/>
    </dgm:pt>
    <dgm:pt modelId="{43FB8969-B778-414F-90D0-95A2F4B179A9}" type="pres">
      <dgm:prSet presAssocID="{2A9F57F8-9F20-4F18-A499-CE0EF77F19AD}" presName="arrow" presStyleLbl="node1" presStyleIdx="2" presStyleCnt="3"/>
      <dgm:spPr/>
    </dgm:pt>
    <dgm:pt modelId="{BF16502E-3C86-4CA0-A4CD-CCEAE524F37C}" type="pres">
      <dgm:prSet presAssocID="{2A9F57F8-9F20-4F18-A499-CE0EF77F19AD}" presName="descendantArrow" presStyleCnt="0"/>
      <dgm:spPr/>
    </dgm:pt>
    <dgm:pt modelId="{AE00D48E-C142-423E-99D3-F9A7AA26534B}" type="pres">
      <dgm:prSet presAssocID="{9FEB0BEE-D963-4C02-A333-75BEC79627E5}" presName="childTextArrow" presStyleLbl="fgAccFollowNode1" presStyleIdx="3" presStyleCnt="5">
        <dgm:presLayoutVars>
          <dgm:bulletEnabled val="1"/>
        </dgm:presLayoutVars>
      </dgm:prSet>
      <dgm:spPr/>
    </dgm:pt>
    <dgm:pt modelId="{CF6CF165-E9F5-423F-A280-1636CE68E570}" type="pres">
      <dgm:prSet presAssocID="{1653D15F-5043-4A55-8F8D-AF32FDCB99D4}" presName="childTextArrow" presStyleLbl="fgAccFollowNode1" presStyleIdx="4" presStyleCnt="5">
        <dgm:presLayoutVars>
          <dgm:bulletEnabled val="1"/>
        </dgm:presLayoutVars>
      </dgm:prSet>
      <dgm:spPr/>
    </dgm:pt>
  </dgm:ptLst>
  <dgm:cxnLst>
    <dgm:cxn modelId="{351FE001-F6E6-43A2-A6DF-F177EC35878A}" type="presOf" srcId="{9FEB0BEE-D963-4C02-A333-75BEC79627E5}" destId="{AE00D48E-C142-423E-99D3-F9A7AA26534B}" srcOrd="0" destOrd="0" presId="urn:microsoft.com/office/officeart/2005/8/layout/process4"/>
    <dgm:cxn modelId="{0D39B305-8942-4D55-8172-06A7C5AD0744}" type="presOf" srcId="{2A9F57F8-9F20-4F18-A499-CE0EF77F19AD}" destId="{43FB8969-B778-414F-90D0-95A2F4B179A9}" srcOrd="1" destOrd="0" presId="urn:microsoft.com/office/officeart/2005/8/layout/process4"/>
    <dgm:cxn modelId="{ED83370E-DCE6-4AA9-BB09-9BDCF8893DA7}" srcId="{77C40A96-32D1-464B-B007-30693C3F2BB1}" destId="{A5E5F9D0-D1EC-425D-B48A-31AA2DAE3137}" srcOrd="0" destOrd="0" parTransId="{38C7E657-0C24-4EF1-A63C-A3623F3B6306}" sibTransId="{023F911A-6E4A-4B4F-A06E-60564FD4B950}"/>
    <dgm:cxn modelId="{D7E39F13-D86B-445E-9B4A-CB2D1D07F90F}" srcId="{A2506081-69E4-4722-943D-750EB8BC00E0}" destId="{18EF3916-6AFF-4DC5-B0AD-96B38DAC6F70}" srcOrd="0" destOrd="0" parTransId="{B02298AD-F12E-4111-A8E9-7F053B500B70}" sibTransId="{CD421853-5368-4D1D-BA9C-E563CF0C41B7}"/>
    <dgm:cxn modelId="{21FFA566-E63F-428F-AD57-DB6D2624DEFB}" type="presOf" srcId="{BFE50286-D185-40DD-845E-77938EDCC32C}" destId="{8528AA49-AF2B-41CD-B5DD-56C40DA7AB66}" srcOrd="0" destOrd="0" presId="urn:microsoft.com/office/officeart/2005/8/layout/process4"/>
    <dgm:cxn modelId="{1E61176F-8CD9-4B20-9AE9-73CB60952FAD}" srcId="{04DCADD1-19FB-4178-8503-94F7000D032B}" destId="{2A9F57F8-9F20-4F18-A499-CE0EF77F19AD}" srcOrd="0" destOrd="0" parTransId="{B36C7870-BD51-4044-ADCD-2CEDBF3A9986}" sibTransId="{F00C4E7B-D986-4B3C-863D-A78BFC4BF8BE}"/>
    <dgm:cxn modelId="{F6ABC273-E69C-4139-836E-12677A2BCFCA}" type="presOf" srcId="{A2506081-69E4-4722-943D-750EB8BC00E0}" destId="{3FC5F82E-E871-48C0-BB8A-46D116F20920}" srcOrd="1" destOrd="0" presId="urn:microsoft.com/office/officeart/2005/8/layout/process4"/>
    <dgm:cxn modelId="{FE656D54-3D93-479E-A8B6-5D6C714AD9A3}" type="presOf" srcId="{1653D15F-5043-4A55-8F8D-AF32FDCB99D4}" destId="{CF6CF165-E9F5-423F-A280-1636CE68E570}" srcOrd="0" destOrd="0" presId="urn:microsoft.com/office/officeart/2005/8/layout/process4"/>
    <dgm:cxn modelId="{61A79855-5DD1-427F-9F52-A2EA66EDF672}" srcId="{04DCADD1-19FB-4178-8503-94F7000D032B}" destId="{A2506081-69E4-4722-943D-750EB8BC00E0}" srcOrd="1" destOrd="0" parTransId="{FE5BF883-6CB9-4DE2-B77B-23B42C842B7D}" sibTransId="{A623B162-B05C-438E-83D1-20752C659F6F}"/>
    <dgm:cxn modelId="{F6BC8756-2DC8-42EA-B5B6-B11D199C72C4}" type="presOf" srcId="{A5E5F9D0-D1EC-425D-B48A-31AA2DAE3137}" destId="{E660D129-A9EE-4C2E-B407-CC963A550145}" srcOrd="0" destOrd="0" presId="urn:microsoft.com/office/officeart/2005/8/layout/process4"/>
    <dgm:cxn modelId="{A3B68876-B008-4631-B9A3-C0380C2EB85D}" srcId="{04DCADD1-19FB-4178-8503-94F7000D032B}" destId="{77C40A96-32D1-464B-B007-30693C3F2BB1}" srcOrd="2" destOrd="0" parTransId="{F5DA50B0-B4D3-4113-B75F-8A45873A0FA4}" sibTransId="{7094CA14-74E9-40DF-B121-D706B0C13FB7}"/>
    <dgm:cxn modelId="{76930059-A1B9-4DC9-AE9E-F3326673B3B9}" type="presOf" srcId="{04DCADD1-19FB-4178-8503-94F7000D032B}" destId="{277320D0-C880-4B93-B082-C66D5CC6714E}" srcOrd="0" destOrd="0" presId="urn:microsoft.com/office/officeart/2005/8/layout/process4"/>
    <dgm:cxn modelId="{79506B7F-110A-450D-8861-A114102D7226}" srcId="{2A9F57F8-9F20-4F18-A499-CE0EF77F19AD}" destId="{1653D15F-5043-4A55-8F8D-AF32FDCB99D4}" srcOrd="1" destOrd="0" parTransId="{E8AAEDCB-3486-4AD4-90AB-8E1B2FD4DD00}" sibTransId="{191C370D-A077-4ACD-A6DC-39159619C20F}"/>
    <dgm:cxn modelId="{5F78419B-0093-4E06-A509-C5493DA5C26C}" type="presOf" srcId="{77C40A96-32D1-464B-B007-30693C3F2BB1}" destId="{28508656-98F0-416C-A58E-96040FF31EDE}" srcOrd="1" destOrd="0" presId="urn:microsoft.com/office/officeart/2005/8/layout/process4"/>
    <dgm:cxn modelId="{72E1329D-EB10-46AD-94BD-D8731F3D41A4}" type="presOf" srcId="{77C40A96-32D1-464B-B007-30693C3F2BB1}" destId="{0DA797E1-3266-40B5-91AE-5EE787657524}" srcOrd="0" destOrd="0" presId="urn:microsoft.com/office/officeart/2005/8/layout/process4"/>
    <dgm:cxn modelId="{5FD441A3-2115-4554-8C52-D52AF03B875F}" type="presOf" srcId="{18EF3916-6AFF-4DC5-B0AD-96B38DAC6F70}" destId="{3206660C-C291-4251-B25A-CFA516E8DF4C}" srcOrd="0" destOrd="0" presId="urn:microsoft.com/office/officeart/2005/8/layout/process4"/>
    <dgm:cxn modelId="{A40D13BC-E68B-465E-A5D6-5D905F6CAE6A}" srcId="{A2506081-69E4-4722-943D-750EB8BC00E0}" destId="{BFE50286-D185-40DD-845E-77938EDCC32C}" srcOrd="1" destOrd="0" parTransId="{A07080EC-3592-4BA9-8BD3-66F1560BCBA5}" sibTransId="{4C1699C3-8080-4E64-A260-02323E3ED15D}"/>
    <dgm:cxn modelId="{00CF4ABF-2368-41A5-B3CB-31BAF84E4BD5}" type="presOf" srcId="{A2506081-69E4-4722-943D-750EB8BC00E0}" destId="{15539449-CCD5-497A-B4E6-6EF30A7F8336}" srcOrd="0" destOrd="0" presId="urn:microsoft.com/office/officeart/2005/8/layout/process4"/>
    <dgm:cxn modelId="{02F155CF-6900-4EE6-BE1D-876DC41F32E7}" srcId="{2A9F57F8-9F20-4F18-A499-CE0EF77F19AD}" destId="{9FEB0BEE-D963-4C02-A333-75BEC79627E5}" srcOrd="0" destOrd="0" parTransId="{E1E93779-C0E0-40F6-A838-FD2FFC4023A9}" sibTransId="{D129719B-F754-4B0D-83A6-30830C8999F6}"/>
    <dgm:cxn modelId="{0D4743E1-559A-410B-918C-C5FF48D24FCD}" type="presOf" srcId="{2A9F57F8-9F20-4F18-A499-CE0EF77F19AD}" destId="{E3DDE2F4-E804-4D7B-A849-C0257E12F1B7}" srcOrd="0" destOrd="0" presId="urn:microsoft.com/office/officeart/2005/8/layout/process4"/>
    <dgm:cxn modelId="{810DC25A-1905-4CEA-AC62-8BF68E2557F7}" type="presParOf" srcId="{277320D0-C880-4B93-B082-C66D5CC6714E}" destId="{8DBC6CF9-EF5D-4192-8846-D3EF4EB9835E}" srcOrd="0" destOrd="0" presId="urn:microsoft.com/office/officeart/2005/8/layout/process4"/>
    <dgm:cxn modelId="{C3D6BF9F-EE43-4CE9-AF54-D48FE980A17E}" type="presParOf" srcId="{8DBC6CF9-EF5D-4192-8846-D3EF4EB9835E}" destId="{0DA797E1-3266-40B5-91AE-5EE787657524}" srcOrd="0" destOrd="0" presId="urn:microsoft.com/office/officeart/2005/8/layout/process4"/>
    <dgm:cxn modelId="{81DE8E5D-3933-4504-9D9E-409B9CB6EEA0}" type="presParOf" srcId="{8DBC6CF9-EF5D-4192-8846-D3EF4EB9835E}" destId="{28508656-98F0-416C-A58E-96040FF31EDE}" srcOrd="1" destOrd="0" presId="urn:microsoft.com/office/officeart/2005/8/layout/process4"/>
    <dgm:cxn modelId="{AC79F73E-9DBD-4AC9-9986-5549EAE5F331}" type="presParOf" srcId="{8DBC6CF9-EF5D-4192-8846-D3EF4EB9835E}" destId="{8FB8C32E-CBE1-4183-87E5-8018F42386E6}" srcOrd="2" destOrd="0" presId="urn:microsoft.com/office/officeart/2005/8/layout/process4"/>
    <dgm:cxn modelId="{5D0BAC2B-3858-4E5B-AEEE-76C4E82FB1CD}" type="presParOf" srcId="{8FB8C32E-CBE1-4183-87E5-8018F42386E6}" destId="{E660D129-A9EE-4C2E-B407-CC963A550145}" srcOrd="0" destOrd="0" presId="urn:microsoft.com/office/officeart/2005/8/layout/process4"/>
    <dgm:cxn modelId="{62895D5B-9605-4CD8-8859-89D0236B33D6}" type="presParOf" srcId="{277320D0-C880-4B93-B082-C66D5CC6714E}" destId="{77133C17-CFB6-4248-B4FE-888FC85D93D2}" srcOrd="1" destOrd="0" presId="urn:microsoft.com/office/officeart/2005/8/layout/process4"/>
    <dgm:cxn modelId="{A38CF20C-A875-4714-87F7-17D94777C861}" type="presParOf" srcId="{277320D0-C880-4B93-B082-C66D5CC6714E}" destId="{7DF628B7-0249-4347-B636-C8D20A461711}" srcOrd="2" destOrd="0" presId="urn:microsoft.com/office/officeart/2005/8/layout/process4"/>
    <dgm:cxn modelId="{0CE75391-CBCF-4CEE-BF15-1A0733597229}" type="presParOf" srcId="{7DF628B7-0249-4347-B636-C8D20A461711}" destId="{15539449-CCD5-497A-B4E6-6EF30A7F8336}" srcOrd="0" destOrd="0" presId="urn:microsoft.com/office/officeart/2005/8/layout/process4"/>
    <dgm:cxn modelId="{FFD15737-3153-4772-8534-75BEF0AEA2C1}" type="presParOf" srcId="{7DF628B7-0249-4347-B636-C8D20A461711}" destId="{3FC5F82E-E871-48C0-BB8A-46D116F20920}" srcOrd="1" destOrd="0" presId="urn:microsoft.com/office/officeart/2005/8/layout/process4"/>
    <dgm:cxn modelId="{598C67A2-CB9D-44D8-B120-BB6ECF628C56}" type="presParOf" srcId="{7DF628B7-0249-4347-B636-C8D20A461711}" destId="{25D37BDE-66DC-4837-90F3-35A840F5ED70}" srcOrd="2" destOrd="0" presId="urn:microsoft.com/office/officeart/2005/8/layout/process4"/>
    <dgm:cxn modelId="{B484DE80-4BD3-46F8-A11A-FEDE7192E8E3}" type="presParOf" srcId="{25D37BDE-66DC-4837-90F3-35A840F5ED70}" destId="{3206660C-C291-4251-B25A-CFA516E8DF4C}" srcOrd="0" destOrd="0" presId="urn:microsoft.com/office/officeart/2005/8/layout/process4"/>
    <dgm:cxn modelId="{0FA7C7A6-E1DB-4F93-A4CF-9D013092184E}" type="presParOf" srcId="{25D37BDE-66DC-4837-90F3-35A840F5ED70}" destId="{8528AA49-AF2B-41CD-B5DD-56C40DA7AB66}" srcOrd="1" destOrd="0" presId="urn:microsoft.com/office/officeart/2005/8/layout/process4"/>
    <dgm:cxn modelId="{05861856-D799-45B4-86F4-778CABDD0489}" type="presParOf" srcId="{277320D0-C880-4B93-B082-C66D5CC6714E}" destId="{CCB2C429-F7EA-4586-89C3-9E808647625E}" srcOrd="3" destOrd="0" presId="urn:microsoft.com/office/officeart/2005/8/layout/process4"/>
    <dgm:cxn modelId="{CF2D6D2A-6D72-4365-97B0-51C28E25B018}" type="presParOf" srcId="{277320D0-C880-4B93-B082-C66D5CC6714E}" destId="{C9335667-9797-4C08-BC15-3BB10EBECA8D}" srcOrd="4" destOrd="0" presId="urn:microsoft.com/office/officeart/2005/8/layout/process4"/>
    <dgm:cxn modelId="{40F8FA94-9715-4D9C-877F-B350568F82C6}" type="presParOf" srcId="{C9335667-9797-4C08-BC15-3BB10EBECA8D}" destId="{E3DDE2F4-E804-4D7B-A849-C0257E12F1B7}" srcOrd="0" destOrd="0" presId="urn:microsoft.com/office/officeart/2005/8/layout/process4"/>
    <dgm:cxn modelId="{3C9B157F-CD2A-4FB3-B477-9205CBDC335A}" type="presParOf" srcId="{C9335667-9797-4C08-BC15-3BB10EBECA8D}" destId="{43FB8969-B778-414F-90D0-95A2F4B179A9}" srcOrd="1" destOrd="0" presId="urn:microsoft.com/office/officeart/2005/8/layout/process4"/>
    <dgm:cxn modelId="{05009784-5C0A-4380-B912-45C46BCCF5E0}" type="presParOf" srcId="{C9335667-9797-4C08-BC15-3BB10EBECA8D}" destId="{BF16502E-3C86-4CA0-A4CD-CCEAE524F37C}" srcOrd="2" destOrd="0" presId="urn:microsoft.com/office/officeart/2005/8/layout/process4"/>
    <dgm:cxn modelId="{4B4418C2-547F-439F-910D-96A849D20E0E}" type="presParOf" srcId="{BF16502E-3C86-4CA0-A4CD-CCEAE524F37C}" destId="{AE00D48E-C142-423E-99D3-F9A7AA26534B}" srcOrd="0" destOrd="0" presId="urn:microsoft.com/office/officeart/2005/8/layout/process4"/>
    <dgm:cxn modelId="{4B08977D-922D-427B-9C08-E2F0405B1A24}" type="presParOf" srcId="{BF16502E-3C86-4CA0-A4CD-CCEAE524F37C}" destId="{CF6CF165-E9F5-423F-A280-1636CE68E570}"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3CCE8B-18A2-4DB3-AA51-76198AB7CA60}" type="doc">
      <dgm:prSet loTypeId="urn:microsoft.com/office/officeart/2008/layout/VerticalCurvedList" loCatId="list" qsTypeId="urn:microsoft.com/office/officeart/2005/8/quickstyle/simple1" qsCatId="simple" csTypeId="urn:microsoft.com/office/officeart/2005/8/colors/accent2_2" csCatId="accent2"/>
      <dgm:spPr/>
      <dgm:t>
        <a:bodyPr/>
        <a:lstStyle/>
        <a:p>
          <a:endParaRPr lang="en-US"/>
        </a:p>
      </dgm:t>
    </dgm:pt>
    <dgm:pt modelId="{A5CAD73E-EEF0-4C08-A40B-E0452813E4F1}">
      <dgm:prSet/>
      <dgm:spPr/>
      <dgm:t>
        <a:bodyPr/>
        <a:lstStyle/>
        <a:p>
          <a:r>
            <a:rPr lang="en-US" baseline="0"/>
            <a:t>A document in SharePoint Online can have only a single retention label assigned</a:t>
          </a:r>
          <a:endParaRPr lang="en-US"/>
        </a:p>
      </dgm:t>
    </dgm:pt>
    <dgm:pt modelId="{EEB096FA-F40F-4884-9AA8-D7AA28A0F9D1}" type="parTrans" cxnId="{87056A23-0276-4D8C-B20F-92CEBDF57E9E}">
      <dgm:prSet/>
      <dgm:spPr/>
      <dgm:t>
        <a:bodyPr/>
        <a:lstStyle/>
        <a:p>
          <a:endParaRPr lang="en-US"/>
        </a:p>
      </dgm:t>
    </dgm:pt>
    <dgm:pt modelId="{F94FC102-E8D2-4A6C-A558-2B3F239BB41F}" type="sibTrans" cxnId="{87056A23-0276-4D8C-B20F-92CEBDF57E9E}">
      <dgm:prSet/>
      <dgm:spPr/>
      <dgm:t>
        <a:bodyPr/>
        <a:lstStyle/>
        <a:p>
          <a:endParaRPr lang="en-US"/>
        </a:p>
      </dgm:t>
    </dgm:pt>
    <dgm:pt modelId="{628E2D25-9FC3-4FD8-802D-E7F9FB82A358}">
      <dgm:prSet/>
      <dgm:spPr/>
      <dgm:t>
        <a:bodyPr/>
        <a:lstStyle/>
        <a:p>
          <a:r>
            <a:rPr lang="en-US" baseline="0" dirty="0"/>
            <a:t>A document can also have a single retention label and a single sensitivity label assigned </a:t>
          </a:r>
          <a:endParaRPr lang="en-US" dirty="0"/>
        </a:p>
      </dgm:t>
    </dgm:pt>
    <dgm:pt modelId="{EEC77089-5DC4-4E2D-A5B8-4B178FEEA073}" type="parTrans" cxnId="{C89E190A-8B95-4149-A40E-000A47F955B4}">
      <dgm:prSet/>
      <dgm:spPr/>
      <dgm:t>
        <a:bodyPr/>
        <a:lstStyle/>
        <a:p>
          <a:endParaRPr lang="en-US"/>
        </a:p>
      </dgm:t>
    </dgm:pt>
    <dgm:pt modelId="{14C32181-2EBD-451E-8F4A-56CC178DBD4D}" type="sibTrans" cxnId="{C89E190A-8B95-4149-A40E-000A47F955B4}">
      <dgm:prSet/>
      <dgm:spPr/>
      <dgm:t>
        <a:bodyPr/>
        <a:lstStyle/>
        <a:p>
          <a:endParaRPr lang="en-US"/>
        </a:p>
      </dgm:t>
    </dgm:pt>
    <dgm:pt modelId="{EFD67736-6095-42F1-BFAE-FDFAC5025173}">
      <dgm:prSet/>
      <dgm:spPr/>
      <dgm:t>
        <a:bodyPr/>
        <a:lstStyle/>
        <a:p>
          <a:r>
            <a:rPr lang="en-US" baseline="0"/>
            <a:t>For labels assigned manually by end users, people can remove or change the label that’s assigned pending you have the permissions to do so.</a:t>
          </a:r>
          <a:endParaRPr lang="en-US"/>
        </a:p>
      </dgm:t>
    </dgm:pt>
    <dgm:pt modelId="{F309FECD-79E6-4520-80DB-1D5B3EFA88E4}" type="parTrans" cxnId="{A95FEA9A-02A0-4646-9514-96A014ACE639}">
      <dgm:prSet/>
      <dgm:spPr/>
      <dgm:t>
        <a:bodyPr/>
        <a:lstStyle/>
        <a:p>
          <a:endParaRPr lang="en-US"/>
        </a:p>
      </dgm:t>
    </dgm:pt>
    <dgm:pt modelId="{EC527BD9-CA52-4188-8F5F-CFB053B703F3}" type="sibTrans" cxnId="{A95FEA9A-02A0-4646-9514-96A014ACE639}">
      <dgm:prSet/>
      <dgm:spPr/>
      <dgm:t>
        <a:bodyPr/>
        <a:lstStyle/>
        <a:p>
          <a:endParaRPr lang="en-US"/>
        </a:p>
      </dgm:t>
    </dgm:pt>
    <dgm:pt modelId="{9334349D-B77A-4381-8D55-A4042CDDCB56}">
      <dgm:prSet/>
      <dgm:spPr/>
      <dgm:t>
        <a:bodyPr/>
        <a:lstStyle/>
        <a:p>
          <a:r>
            <a:rPr lang="en-US" baseline="0"/>
            <a:t>If content has an auto-apply label assigned, an auto-apply label can be replaced by a label assigned manually by an end user.</a:t>
          </a:r>
          <a:endParaRPr lang="en-US"/>
        </a:p>
      </dgm:t>
    </dgm:pt>
    <dgm:pt modelId="{38594B14-5960-48B2-A007-EFCE284977EF}" type="parTrans" cxnId="{C9480CC4-9513-444F-BE36-4C2D3BC06BF7}">
      <dgm:prSet/>
      <dgm:spPr/>
      <dgm:t>
        <a:bodyPr/>
        <a:lstStyle/>
        <a:p>
          <a:endParaRPr lang="en-US"/>
        </a:p>
      </dgm:t>
    </dgm:pt>
    <dgm:pt modelId="{FA26B3B9-9BA8-4EE9-AB54-6CAE41A58C92}" type="sibTrans" cxnId="{C9480CC4-9513-444F-BE36-4C2D3BC06BF7}">
      <dgm:prSet/>
      <dgm:spPr/>
      <dgm:t>
        <a:bodyPr/>
        <a:lstStyle/>
        <a:p>
          <a:endParaRPr lang="en-US"/>
        </a:p>
      </dgm:t>
    </dgm:pt>
    <dgm:pt modelId="{0F4D7E35-13B5-4FB3-94FB-2E69057D916F}">
      <dgm:prSet/>
      <dgm:spPr/>
      <dgm:t>
        <a:bodyPr/>
        <a:lstStyle/>
        <a:p>
          <a:r>
            <a:rPr lang="en-US" baseline="0"/>
            <a:t>If content has a label assigned manually by an end user, an auto-apply label cannot replace the manually assigned label.</a:t>
          </a:r>
          <a:endParaRPr lang="en-US"/>
        </a:p>
      </dgm:t>
    </dgm:pt>
    <dgm:pt modelId="{9433AC95-83E7-4BCE-8264-FFD60865FA2B}" type="parTrans" cxnId="{A8A3FC00-C968-46C0-9268-940F29786EE7}">
      <dgm:prSet/>
      <dgm:spPr/>
      <dgm:t>
        <a:bodyPr/>
        <a:lstStyle/>
        <a:p>
          <a:endParaRPr lang="en-US"/>
        </a:p>
      </dgm:t>
    </dgm:pt>
    <dgm:pt modelId="{92A0C8FD-003A-4D0E-9AC8-93AF5E91AD35}" type="sibTrans" cxnId="{A8A3FC00-C968-46C0-9268-940F29786EE7}">
      <dgm:prSet/>
      <dgm:spPr/>
      <dgm:t>
        <a:bodyPr/>
        <a:lstStyle/>
        <a:p>
          <a:endParaRPr lang="en-US"/>
        </a:p>
      </dgm:t>
    </dgm:pt>
    <dgm:pt modelId="{C0EA2BA3-5E3C-4992-B20A-D9E140FBC899}">
      <dgm:prSet/>
      <dgm:spPr/>
      <dgm:t>
        <a:bodyPr/>
        <a:lstStyle/>
        <a:p>
          <a:r>
            <a:rPr lang="en-US" baseline="0"/>
            <a:t>If there are multiple rules that assign an auto-apply label and content meets the conditions of multiple rules, the label for the oldest rule is assigned.</a:t>
          </a:r>
          <a:endParaRPr lang="en-US"/>
        </a:p>
      </dgm:t>
    </dgm:pt>
    <dgm:pt modelId="{21FB04B2-3BA7-4FE6-9452-0A70C15FDA8A}" type="parTrans" cxnId="{2EB33319-A528-4BB5-81DA-224FE150643F}">
      <dgm:prSet/>
      <dgm:spPr/>
      <dgm:t>
        <a:bodyPr/>
        <a:lstStyle/>
        <a:p>
          <a:endParaRPr lang="en-US"/>
        </a:p>
      </dgm:t>
    </dgm:pt>
    <dgm:pt modelId="{CC203D0A-C1AA-40F2-B761-FED43F05E157}" type="sibTrans" cxnId="{2EB33319-A528-4BB5-81DA-224FE150643F}">
      <dgm:prSet/>
      <dgm:spPr/>
      <dgm:t>
        <a:bodyPr/>
        <a:lstStyle/>
        <a:p>
          <a:endParaRPr lang="en-US"/>
        </a:p>
      </dgm:t>
    </dgm:pt>
    <dgm:pt modelId="{D7CB0BB4-E058-4855-9B8F-72852754BA7D}" type="pres">
      <dgm:prSet presAssocID="{1F3CCE8B-18A2-4DB3-AA51-76198AB7CA60}" presName="Name0" presStyleCnt="0">
        <dgm:presLayoutVars>
          <dgm:chMax val="7"/>
          <dgm:chPref val="7"/>
          <dgm:dir/>
        </dgm:presLayoutVars>
      </dgm:prSet>
      <dgm:spPr/>
    </dgm:pt>
    <dgm:pt modelId="{7D95B7C1-F0B6-4110-9D57-F9892C25B598}" type="pres">
      <dgm:prSet presAssocID="{1F3CCE8B-18A2-4DB3-AA51-76198AB7CA60}" presName="Name1" presStyleCnt="0"/>
      <dgm:spPr/>
    </dgm:pt>
    <dgm:pt modelId="{AD094A70-C1A9-4B73-B9C1-136879E823E5}" type="pres">
      <dgm:prSet presAssocID="{1F3CCE8B-18A2-4DB3-AA51-76198AB7CA60}" presName="cycle" presStyleCnt="0"/>
      <dgm:spPr/>
    </dgm:pt>
    <dgm:pt modelId="{0933AA7E-BEAD-4280-B2DC-D7470BD99D83}" type="pres">
      <dgm:prSet presAssocID="{1F3CCE8B-18A2-4DB3-AA51-76198AB7CA60}" presName="srcNode" presStyleLbl="node1" presStyleIdx="0" presStyleCnt="5"/>
      <dgm:spPr/>
    </dgm:pt>
    <dgm:pt modelId="{AE930703-8F81-41BE-9D53-8EEF989DAA33}" type="pres">
      <dgm:prSet presAssocID="{1F3CCE8B-18A2-4DB3-AA51-76198AB7CA60}" presName="conn" presStyleLbl="parChTrans1D2" presStyleIdx="0" presStyleCnt="1"/>
      <dgm:spPr/>
    </dgm:pt>
    <dgm:pt modelId="{C696198C-63D0-483B-B0E8-80EF724459DB}" type="pres">
      <dgm:prSet presAssocID="{1F3CCE8B-18A2-4DB3-AA51-76198AB7CA60}" presName="extraNode" presStyleLbl="node1" presStyleIdx="0" presStyleCnt="5"/>
      <dgm:spPr/>
    </dgm:pt>
    <dgm:pt modelId="{3AF9D215-2C57-4DD1-A4B9-6341D105FE3A}" type="pres">
      <dgm:prSet presAssocID="{1F3CCE8B-18A2-4DB3-AA51-76198AB7CA60}" presName="dstNode" presStyleLbl="node1" presStyleIdx="0" presStyleCnt="5"/>
      <dgm:spPr/>
    </dgm:pt>
    <dgm:pt modelId="{1A0BFBE0-C8EC-4286-916D-CDFC59E4D3BC}" type="pres">
      <dgm:prSet presAssocID="{A5CAD73E-EEF0-4C08-A40B-E0452813E4F1}" presName="text_1" presStyleLbl="node1" presStyleIdx="0" presStyleCnt="5">
        <dgm:presLayoutVars>
          <dgm:bulletEnabled val="1"/>
        </dgm:presLayoutVars>
      </dgm:prSet>
      <dgm:spPr/>
    </dgm:pt>
    <dgm:pt modelId="{27FF35A2-66CF-4AE9-9859-31265BD3165D}" type="pres">
      <dgm:prSet presAssocID="{A5CAD73E-EEF0-4C08-A40B-E0452813E4F1}" presName="accent_1" presStyleCnt="0"/>
      <dgm:spPr/>
    </dgm:pt>
    <dgm:pt modelId="{E1F963D8-A361-4511-9E1E-5D4887E48E53}" type="pres">
      <dgm:prSet presAssocID="{A5CAD73E-EEF0-4C08-A40B-E0452813E4F1}" presName="accentRepeatNode" presStyleLbl="solidFgAcc1" presStyleIdx="0" presStyleCnt="5"/>
      <dgm:spPr/>
    </dgm:pt>
    <dgm:pt modelId="{A2FE0161-7B34-4927-B141-5334E0258AE5}" type="pres">
      <dgm:prSet presAssocID="{EFD67736-6095-42F1-BFAE-FDFAC5025173}" presName="text_2" presStyleLbl="node1" presStyleIdx="1" presStyleCnt="5">
        <dgm:presLayoutVars>
          <dgm:bulletEnabled val="1"/>
        </dgm:presLayoutVars>
      </dgm:prSet>
      <dgm:spPr/>
    </dgm:pt>
    <dgm:pt modelId="{B5AE3C14-3F42-4833-8BF9-C0DF9E533BC9}" type="pres">
      <dgm:prSet presAssocID="{EFD67736-6095-42F1-BFAE-FDFAC5025173}" presName="accent_2" presStyleCnt="0"/>
      <dgm:spPr/>
    </dgm:pt>
    <dgm:pt modelId="{63E3D7AE-A2F5-4360-831D-9DFCC611FDA4}" type="pres">
      <dgm:prSet presAssocID="{EFD67736-6095-42F1-BFAE-FDFAC5025173}" presName="accentRepeatNode" presStyleLbl="solidFgAcc1" presStyleIdx="1" presStyleCnt="5"/>
      <dgm:spPr/>
    </dgm:pt>
    <dgm:pt modelId="{35FAC517-EB5D-401D-B5DA-FCD86466ED3F}" type="pres">
      <dgm:prSet presAssocID="{9334349D-B77A-4381-8D55-A4042CDDCB56}" presName="text_3" presStyleLbl="node1" presStyleIdx="2" presStyleCnt="5">
        <dgm:presLayoutVars>
          <dgm:bulletEnabled val="1"/>
        </dgm:presLayoutVars>
      </dgm:prSet>
      <dgm:spPr/>
    </dgm:pt>
    <dgm:pt modelId="{48A3A978-F73D-48E0-8C12-E545CC87FD0D}" type="pres">
      <dgm:prSet presAssocID="{9334349D-B77A-4381-8D55-A4042CDDCB56}" presName="accent_3" presStyleCnt="0"/>
      <dgm:spPr/>
    </dgm:pt>
    <dgm:pt modelId="{0818B919-6641-494C-8454-4CDF722D8973}" type="pres">
      <dgm:prSet presAssocID="{9334349D-B77A-4381-8D55-A4042CDDCB56}" presName="accentRepeatNode" presStyleLbl="solidFgAcc1" presStyleIdx="2" presStyleCnt="5"/>
      <dgm:spPr/>
    </dgm:pt>
    <dgm:pt modelId="{87D70E56-7C2B-41EA-A305-E7C3E7738CA9}" type="pres">
      <dgm:prSet presAssocID="{0F4D7E35-13B5-4FB3-94FB-2E69057D916F}" presName="text_4" presStyleLbl="node1" presStyleIdx="3" presStyleCnt="5">
        <dgm:presLayoutVars>
          <dgm:bulletEnabled val="1"/>
        </dgm:presLayoutVars>
      </dgm:prSet>
      <dgm:spPr/>
    </dgm:pt>
    <dgm:pt modelId="{FAA97295-6EFB-4D99-8955-911F5FC5BACE}" type="pres">
      <dgm:prSet presAssocID="{0F4D7E35-13B5-4FB3-94FB-2E69057D916F}" presName="accent_4" presStyleCnt="0"/>
      <dgm:spPr/>
    </dgm:pt>
    <dgm:pt modelId="{D68117CC-BA57-48FC-8C06-C6170C3ED962}" type="pres">
      <dgm:prSet presAssocID="{0F4D7E35-13B5-4FB3-94FB-2E69057D916F}" presName="accentRepeatNode" presStyleLbl="solidFgAcc1" presStyleIdx="3" presStyleCnt="5"/>
      <dgm:spPr/>
    </dgm:pt>
    <dgm:pt modelId="{8FA8AF7D-2FE1-4FD6-BB43-3FB7EF98DA35}" type="pres">
      <dgm:prSet presAssocID="{C0EA2BA3-5E3C-4992-B20A-D9E140FBC899}" presName="text_5" presStyleLbl="node1" presStyleIdx="4" presStyleCnt="5">
        <dgm:presLayoutVars>
          <dgm:bulletEnabled val="1"/>
        </dgm:presLayoutVars>
      </dgm:prSet>
      <dgm:spPr/>
    </dgm:pt>
    <dgm:pt modelId="{F2818DE9-2FFC-42B3-A5A9-D154E71D9488}" type="pres">
      <dgm:prSet presAssocID="{C0EA2BA3-5E3C-4992-B20A-D9E140FBC899}" presName="accent_5" presStyleCnt="0"/>
      <dgm:spPr/>
    </dgm:pt>
    <dgm:pt modelId="{C23932D0-E59D-4239-9589-EB78BA5341D8}" type="pres">
      <dgm:prSet presAssocID="{C0EA2BA3-5E3C-4992-B20A-D9E140FBC899}" presName="accentRepeatNode" presStyleLbl="solidFgAcc1" presStyleIdx="4" presStyleCnt="5"/>
      <dgm:spPr/>
    </dgm:pt>
  </dgm:ptLst>
  <dgm:cxnLst>
    <dgm:cxn modelId="{A8A3FC00-C968-46C0-9268-940F29786EE7}" srcId="{1F3CCE8B-18A2-4DB3-AA51-76198AB7CA60}" destId="{0F4D7E35-13B5-4FB3-94FB-2E69057D916F}" srcOrd="3" destOrd="0" parTransId="{9433AC95-83E7-4BCE-8264-FFD60865FA2B}" sibTransId="{92A0C8FD-003A-4D0E-9AC8-93AF5E91AD35}"/>
    <dgm:cxn modelId="{C89E190A-8B95-4149-A40E-000A47F955B4}" srcId="{A5CAD73E-EEF0-4C08-A40B-E0452813E4F1}" destId="{628E2D25-9FC3-4FD8-802D-E7F9FB82A358}" srcOrd="0" destOrd="0" parTransId="{EEC77089-5DC4-4E2D-A5B8-4B178FEEA073}" sibTransId="{14C32181-2EBD-451E-8F4A-56CC178DBD4D}"/>
    <dgm:cxn modelId="{2EB33319-A528-4BB5-81DA-224FE150643F}" srcId="{1F3CCE8B-18A2-4DB3-AA51-76198AB7CA60}" destId="{C0EA2BA3-5E3C-4992-B20A-D9E140FBC899}" srcOrd="4" destOrd="0" parTransId="{21FB04B2-3BA7-4FE6-9452-0A70C15FDA8A}" sibTransId="{CC203D0A-C1AA-40F2-B761-FED43F05E157}"/>
    <dgm:cxn modelId="{2F95331D-43F3-4111-ACB6-34EE4AEBB41C}" type="presOf" srcId="{EFD67736-6095-42F1-BFAE-FDFAC5025173}" destId="{A2FE0161-7B34-4927-B141-5334E0258AE5}" srcOrd="0" destOrd="0" presId="urn:microsoft.com/office/officeart/2008/layout/VerticalCurvedList"/>
    <dgm:cxn modelId="{87056A23-0276-4D8C-B20F-92CEBDF57E9E}" srcId="{1F3CCE8B-18A2-4DB3-AA51-76198AB7CA60}" destId="{A5CAD73E-EEF0-4C08-A40B-E0452813E4F1}" srcOrd="0" destOrd="0" parTransId="{EEB096FA-F40F-4884-9AA8-D7AA28A0F9D1}" sibTransId="{F94FC102-E8D2-4A6C-A558-2B3F239BB41F}"/>
    <dgm:cxn modelId="{57C21528-5838-489C-86AC-23FDFD0F671B}" type="presOf" srcId="{9334349D-B77A-4381-8D55-A4042CDDCB56}" destId="{35FAC517-EB5D-401D-B5DA-FCD86466ED3F}" srcOrd="0" destOrd="0" presId="urn:microsoft.com/office/officeart/2008/layout/VerticalCurvedList"/>
    <dgm:cxn modelId="{BFFA632F-DFEC-4537-95A1-86A9D9712CF9}" type="presOf" srcId="{0F4D7E35-13B5-4FB3-94FB-2E69057D916F}" destId="{87D70E56-7C2B-41EA-A305-E7C3E7738CA9}" srcOrd="0" destOrd="0" presId="urn:microsoft.com/office/officeart/2008/layout/VerticalCurvedList"/>
    <dgm:cxn modelId="{EC584F70-1C23-4432-B117-16201E9B1B9C}" type="presOf" srcId="{628E2D25-9FC3-4FD8-802D-E7F9FB82A358}" destId="{1A0BFBE0-C8EC-4286-916D-CDFC59E4D3BC}" srcOrd="0" destOrd="1" presId="urn:microsoft.com/office/officeart/2008/layout/VerticalCurvedList"/>
    <dgm:cxn modelId="{A95FEA9A-02A0-4646-9514-96A014ACE639}" srcId="{1F3CCE8B-18A2-4DB3-AA51-76198AB7CA60}" destId="{EFD67736-6095-42F1-BFAE-FDFAC5025173}" srcOrd="1" destOrd="0" parTransId="{F309FECD-79E6-4520-80DB-1D5B3EFA88E4}" sibTransId="{EC527BD9-CA52-4188-8F5F-CFB053B703F3}"/>
    <dgm:cxn modelId="{2F3930A5-B307-4A77-9601-42B57EA0C17E}" type="presOf" srcId="{C0EA2BA3-5E3C-4992-B20A-D9E140FBC899}" destId="{8FA8AF7D-2FE1-4FD6-BB43-3FB7EF98DA35}" srcOrd="0" destOrd="0" presId="urn:microsoft.com/office/officeart/2008/layout/VerticalCurvedList"/>
    <dgm:cxn modelId="{4E6F45A6-83A0-449E-9CAA-7C6321223B85}" type="presOf" srcId="{A5CAD73E-EEF0-4C08-A40B-E0452813E4F1}" destId="{1A0BFBE0-C8EC-4286-916D-CDFC59E4D3BC}" srcOrd="0" destOrd="0" presId="urn:microsoft.com/office/officeart/2008/layout/VerticalCurvedList"/>
    <dgm:cxn modelId="{75097FB1-9D16-4BF5-9A15-CD8B4A6A616A}" type="presOf" srcId="{1F3CCE8B-18A2-4DB3-AA51-76198AB7CA60}" destId="{D7CB0BB4-E058-4855-9B8F-72852754BA7D}" srcOrd="0" destOrd="0" presId="urn:microsoft.com/office/officeart/2008/layout/VerticalCurvedList"/>
    <dgm:cxn modelId="{1D8BC9B1-BE88-4EF0-84A9-58E283C185A7}" type="presOf" srcId="{14C32181-2EBD-451E-8F4A-56CC178DBD4D}" destId="{AE930703-8F81-41BE-9D53-8EEF989DAA33}" srcOrd="0" destOrd="0" presId="urn:microsoft.com/office/officeart/2008/layout/VerticalCurvedList"/>
    <dgm:cxn modelId="{C9480CC4-9513-444F-BE36-4C2D3BC06BF7}" srcId="{1F3CCE8B-18A2-4DB3-AA51-76198AB7CA60}" destId="{9334349D-B77A-4381-8D55-A4042CDDCB56}" srcOrd="2" destOrd="0" parTransId="{38594B14-5960-48B2-A007-EFCE284977EF}" sibTransId="{FA26B3B9-9BA8-4EE9-AB54-6CAE41A58C92}"/>
    <dgm:cxn modelId="{F9D23919-5DA0-4E31-B842-F66A46BBB09D}" type="presParOf" srcId="{D7CB0BB4-E058-4855-9B8F-72852754BA7D}" destId="{7D95B7C1-F0B6-4110-9D57-F9892C25B598}" srcOrd="0" destOrd="0" presId="urn:microsoft.com/office/officeart/2008/layout/VerticalCurvedList"/>
    <dgm:cxn modelId="{E686DDCB-A1E2-42AC-B2D6-15217D7A4462}" type="presParOf" srcId="{7D95B7C1-F0B6-4110-9D57-F9892C25B598}" destId="{AD094A70-C1A9-4B73-B9C1-136879E823E5}" srcOrd="0" destOrd="0" presId="urn:microsoft.com/office/officeart/2008/layout/VerticalCurvedList"/>
    <dgm:cxn modelId="{4548BDD2-2D15-4FF5-9467-814D2377AC57}" type="presParOf" srcId="{AD094A70-C1A9-4B73-B9C1-136879E823E5}" destId="{0933AA7E-BEAD-4280-B2DC-D7470BD99D83}" srcOrd="0" destOrd="0" presId="urn:microsoft.com/office/officeart/2008/layout/VerticalCurvedList"/>
    <dgm:cxn modelId="{6A1683BB-1A33-4C3D-A608-73B34C90FD4D}" type="presParOf" srcId="{AD094A70-C1A9-4B73-B9C1-136879E823E5}" destId="{AE930703-8F81-41BE-9D53-8EEF989DAA33}" srcOrd="1" destOrd="0" presId="urn:microsoft.com/office/officeart/2008/layout/VerticalCurvedList"/>
    <dgm:cxn modelId="{B59E98C5-112E-4033-A214-F2586BF397B3}" type="presParOf" srcId="{AD094A70-C1A9-4B73-B9C1-136879E823E5}" destId="{C696198C-63D0-483B-B0E8-80EF724459DB}" srcOrd="2" destOrd="0" presId="urn:microsoft.com/office/officeart/2008/layout/VerticalCurvedList"/>
    <dgm:cxn modelId="{61197943-32AB-42A8-83F9-8A420518B7A9}" type="presParOf" srcId="{AD094A70-C1A9-4B73-B9C1-136879E823E5}" destId="{3AF9D215-2C57-4DD1-A4B9-6341D105FE3A}" srcOrd="3" destOrd="0" presId="urn:microsoft.com/office/officeart/2008/layout/VerticalCurvedList"/>
    <dgm:cxn modelId="{FFBA5290-0D10-4B24-A443-399BD3871C03}" type="presParOf" srcId="{7D95B7C1-F0B6-4110-9D57-F9892C25B598}" destId="{1A0BFBE0-C8EC-4286-916D-CDFC59E4D3BC}" srcOrd="1" destOrd="0" presId="urn:microsoft.com/office/officeart/2008/layout/VerticalCurvedList"/>
    <dgm:cxn modelId="{C4603CA7-2461-4A7A-B972-5B0CE5E3266F}" type="presParOf" srcId="{7D95B7C1-F0B6-4110-9D57-F9892C25B598}" destId="{27FF35A2-66CF-4AE9-9859-31265BD3165D}" srcOrd="2" destOrd="0" presId="urn:microsoft.com/office/officeart/2008/layout/VerticalCurvedList"/>
    <dgm:cxn modelId="{064A54BB-4E3E-4D64-9445-1EE7170E40ED}" type="presParOf" srcId="{27FF35A2-66CF-4AE9-9859-31265BD3165D}" destId="{E1F963D8-A361-4511-9E1E-5D4887E48E53}" srcOrd="0" destOrd="0" presId="urn:microsoft.com/office/officeart/2008/layout/VerticalCurvedList"/>
    <dgm:cxn modelId="{EE1E1DE0-751A-4692-90F6-05A78D52CD97}" type="presParOf" srcId="{7D95B7C1-F0B6-4110-9D57-F9892C25B598}" destId="{A2FE0161-7B34-4927-B141-5334E0258AE5}" srcOrd="3" destOrd="0" presId="urn:microsoft.com/office/officeart/2008/layout/VerticalCurvedList"/>
    <dgm:cxn modelId="{6D3C97D0-2ABF-40F9-BC23-4CC3FD30EB62}" type="presParOf" srcId="{7D95B7C1-F0B6-4110-9D57-F9892C25B598}" destId="{B5AE3C14-3F42-4833-8BF9-C0DF9E533BC9}" srcOrd="4" destOrd="0" presId="urn:microsoft.com/office/officeart/2008/layout/VerticalCurvedList"/>
    <dgm:cxn modelId="{082D38D8-12C2-4581-A58F-EEE5762E9CAB}" type="presParOf" srcId="{B5AE3C14-3F42-4833-8BF9-C0DF9E533BC9}" destId="{63E3D7AE-A2F5-4360-831D-9DFCC611FDA4}" srcOrd="0" destOrd="0" presId="urn:microsoft.com/office/officeart/2008/layout/VerticalCurvedList"/>
    <dgm:cxn modelId="{330C3EFC-F098-44F4-BC6C-72AF7151CBDD}" type="presParOf" srcId="{7D95B7C1-F0B6-4110-9D57-F9892C25B598}" destId="{35FAC517-EB5D-401D-B5DA-FCD86466ED3F}" srcOrd="5" destOrd="0" presId="urn:microsoft.com/office/officeart/2008/layout/VerticalCurvedList"/>
    <dgm:cxn modelId="{A56E14F6-EC9E-4FCA-B6CD-B791363C1C74}" type="presParOf" srcId="{7D95B7C1-F0B6-4110-9D57-F9892C25B598}" destId="{48A3A978-F73D-48E0-8C12-E545CC87FD0D}" srcOrd="6" destOrd="0" presId="urn:microsoft.com/office/officeart/2008/layout/VerticalCurvedList"/>
    <dgm:cxn modelId="{CEB3BED5-3727-429D-A7A7-E3872E9D46AA}" type="presParOf" srcId="{48A3A978-F73D-48E0-8C12-E545CC87FD0D}" destId="{0818B919-6641-494C-8454-4CDF722D8973}" srcOrd="0" destOrd="0" presId="urn:microsoft.com/office/officeart/2008/layout/VerticalCurvedList"/>
    <dgm:cxn modelId="{3A1704EE-D289-4731-AFCA-A0B14FA1B533}" type="presParOf" srcId="{7D95B7C1-F0B6-4110-9D57-F9892C25B598}" destId="{87D70E56-7C2B-41EA-A305-E7C3E7738CA9}" srcOrd="7" destOrd="0" presId="urn:microsoft.com/office/officeart/2008/layout/VerticalCurvedList"/>
    <dgm:cxn modelId="{E4800DE1-13F4-42DD-9D8A-B0FEEDFAEF34}" type="presParOf" srcId="{7D95B7C1-F0B6-4110-9D57-F9892C25B598}" destId="{FAA97295-6EFB-4D99-8955-911F5FC5BACE}" srcOrd="8" destOrd="0" presId="urn:microsoft.com/office/officeart/2008/layout/VerticalCurvedList"/>
    <dgm:cxn modelId="{B7845138-D30C-4796-B782-38B3291EB9E4}" type="presParOf" srcId="{FAA97295-6EFB-4D99-8955-911F5FC5BACE}" destId="{D68117CC-BA57-48FC-8C06-C6170C3ED962}" srcOrd="0" destOrd="0" presId="urn:microsoft.com/office/officeart/2008/layout/VerticalCurvedList"/>
    <dgm:cxn modelId="{C721F6B7-17F9-4C15-914C-D0D6173ACDE5}" type="presParOf" srcId="{7D95B7C1-F0B6-4110-9D57-F9892C25B598}" destId="{8FA8AF7D-2FE1-4FD6-BB43-3FB7EF98DA35}" srcOrd="9" destOrd="0" presId="urn:microsoft.com/office/officeart/2008/layout/VerticalCurvedList"/>
    <dgm:cxn modelId="{61E09475-4D97-4CFC-8B21-7FF67BC7C4CC}" type="presParOf" srcId="{7D95B7C1-F0B6-4110-9D57-F9892C25B598}" destId="{F2818DE9-2FFC-42B3-A5A9-D154E71D9488}" srcOrd="10" destOrd="0" presId="urn:microsoft.com/office/officeart/2008/layout/VerticalCurvedList"/>
    <dgm:cxn modelId="{00C157AC-FA5E-4CED-BC13-51F6B33F285A}" type="presParOf" srcId="{F2818DE9-2FFC-42B3-A5A9-D154E71D9488}" destId="{C23932D0-E59D-4239-9589-EB78BA5341D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5725F7-4E85-4873-81D2-01FDE1FD0B69}" type="doc">
      <dgm:prSet loTypeId="urn:microsoft.com/office/officeart/2005/8/layout/vProcess5" loCatId="process" qsTypeId="urn:microsoft.com/office/officeart/2005/8/quickstyle/simple1" qsCatId="simple" csTypeId="urn:microsoft.com/office/officeart/2005/8/colors/accent2_3" csCatId="accent2"/>
      <dgm:spPr/>
      <dgm:t>
        <a:bodyPr/>
        <a:lstStyle/>
        <a:p>
          <a:endParaRPr lang="en-US"/>
        </a:p>
      </dgm:t>
    </dgm:pt>
    <dgm:pt modelId="{B6AD0542-6CBC-4F9D-9DE4-73C5FBF3966B}">
      <dgm:prSet/>
      <dgm:spPr/>
      <dgm:t>
        <a:bodyPr/>
        <a:lstStyle/>
        <a:p>
          <a:r>
            <a:rPr lang="en-US" baseline="0"/>
            <a:t>Retention wins over deletion</a:t>
          </a:r>
          <a:endParaRPr lang="en-US"/>
        </a:p>
      </dgm:t>
    </dgm:pt>
    <dgm:pt modelId="{2EE663C5-2B1D-43CE-873E-56E3A5A318BB}" type="parTrans" cxnId="{FF2954F5-EE03-43A6-B88F-3C1ED5FCB42E}">
      <dgm:prSet/>
      <dgm:spPr/>
      <dgm:t>
        <a:bodyPr/>
        <a:lstStyle/>
        <a:p>
          <a:endParaRPr lang="en-US"/>
        </a:p>
      </dgm:t>
    </dgm:pt>
    <dgm:pt modelId="{22567683-65D6-458C-94E5-AC010D4D5213}" type="sibTrans" cxnId="{FF2954F5-EE03-43A6-B88F-3C1ED5FCB42E}">
      <dgm:prSet/>
      <dgm:spPr/>
      <dgm:t>
        <a:bodyPr/>
        <a:lstStyle/>
        <a:p>
          <a:endParaRPr lang="en-US"/>
        </a:p>
      </dgm:t>
    </dgm:pt>
    <dgm:pt modelId="{765AB52F-27D5-4726-8BC4-0E0ED1B74D00}">
      <dgm:prSet/>
      <dgm:spPr/>
      <dgm:t>
        <a:bodyPr/>
        <a:lstStyle/>
        <a:p>
          <a:r>
            <a:rPr lang="en-US" baseline="0"/>
            <a:t>Longest retention period wins</a:t>
          </a:r>
          <a:endParaRPr lang="en-US"/>
        </a:p>
      </dgm:t>
    </dgm:pt>
    <dgm:pt modelId="{849D364F-103A-441B-A42E-7B5DB6645E78}" type="parTrans" cxnId="{DB9D520A-35CE-4CF6-BFE1-FD8A4266A14A}">
      <dgm:prSet/>
      <dgm:spPr/>
      <dgm:t>
        <a:bodyPr/>
        <a:lstStyle/>
        <a:p>
          <a:endParaRPr lang="en-US"/>
        </a:p>
      </dgm:t>
    </dgm:pt>
    <dgm:pt modelId="{F70D4D6E-647D-4893-AD7B-41D9328FF0DD}" type="sibTrans" cxnId="{DB9D520A-35CE-4CF6-BFE1-FD8A4266A14A}">
      <dgm:prSet/>
      <dgm:spPr/>
      <dgm:t>
        <a:bodyPr/>
        <a:lstStyle/>
        <a:p>
          <a:endParaRPr lang="en-US"/>
        </a:p>
      </dgm:t>
    </dgm:pt>
    <dgm:pt modelId="{FEC4CAAB-3F76-4ABE-8ECF-23A673500628}">
      <dgm:prSet/>
      <dgm:spPr/>
      <dgm:t>
        <a:bodyPr/>
        <a:lstStyle/>
        <a:p>
          <a:r>
            <a:rPr lang="en-US" baseline="0"/>
            <a:t>Explicit inclusion wins over implicit inclusion</a:t>
          </a:r>
          <a:endParaRPr lang="en-US"/>
        </a:p>
      </dgm:t>
    </dgm:pt>
    <dgm:pt modelId="{F7CF205B-08B1-428C-B04F-C86350A7A067}" type="parTrans" cxnId="{AED19F97-5306-4668-BD7A-84491D773A1B}">
      <dgm:prSet/>
      <dgm:spPr/>
      <dgm:t>
        <a:bodyPr/>
        <a:lstStyle/>
        <a:p>
          <a:endParaRPr lang="en-US"/>
        </a:p>
      </dgm:t>
    </dgm:pt>
    <dgm:pt modelId="{DC1AFABE-9B1C-4B05-92C5-13A6C15EB4B1}" type="sibTrans" cxnId="{AED19F97-5306-4668-BD7A-84491D773A1B}">
      <dgm:prSet/>
      <dgm:spPr/>
      <dgm:t>
        <a:bodyPr/>
        <a:lstStyle/>
        <a:p>
          <a:endParaRPr lang="en-US"/>
        </a:p>
      </dgm:t>
    </dgm:pt>
    <dgm:pt modelId="{B57DD73A-5D97-49A3-89F9-9C93C70C1ECD}">
      <dgm:prSet/>
      <dgm:spPr/>
      <dgm:t>
        <a:bodyPr/>
        <a:lstStyle/>
        <a:p>
          <a:r>
            <a:rPr lang="en-US" baseline="0"/>
            <a:t>Shortest deletion period wins. </a:t>
          </a:r>
          <a:endParaRPr lang="en-US"/>
        </a:p>
      </dgm:t>
    </dgm:pt>
    <dgm:pt modelId="{B594461D-8304-4D78-BC42-197615A1A6B1}" type="parTrans" cxnId="{84AF0296-18CA-48E3-A256-DD0EE306C3A5}">
      <dgm:prSet/>
      <dgm:spPr/>
      <dgm:t>
        <a:bodyPr/>
        <a:lstStyle/>
        <a:p>
          <a:endParaRPr lang="en-US"/>
        </a:p>
      </dgm:t>
    </dgm:pt>
    <dgm:pt modelId="{50281A01-4D2C-4175-B65C-DACCAF9A12D8}" type="sibTrans" cxnId="{84AF0296-18CA-48E3-A256-DD0EE306C3A5}">
      <dgm:prSet/>
      <dgm:spPr/>
      <dgm:t>
        <a:bodyPr/>
        <a:lstStyle/>
        <a:p>
          <a:endParaRPr lang="en-US"/>
        </a:p>
      </dgm:t>
    </dgm:pt>
    <dgm:pt modelId="{6BBD6105-29CA-4ED8-BA61-BA67B9BE371B}" type="pres">
      <dgm:prSet presAssocID="{105725F7-4E85-4873-81D2-01FDE1FD0B69}" presName="outerComposite" presStyleCnt="0">
        <dgm:presLayoutVars>
          <dgm:chMax val="5"/>
          <dgm:dir/>
          <dgm:resizeHandles val="exact"/>
        </dgm:presLayoutVars>
      </dgm:prSet>
      <dgm:spPr/>
    </dgm:pt>
    <dgm:pt modelId="{2D50C026-7AD0-45DB-AE11-F99A9DAB7BB6}" type="pres">
      <dgm:prSet presAssocID="{105725F7-4E85-4873-81D2-01FDE1FD0B69}" presName="dummyMaxCanvas" presStyleCnt="0">
        <dgm:presLayoutVars/>
      </dgm:prSet>
      <dgm:spPr/>
    </dgm:pt>
    <dgm:pt modelId="{FAC03B7A-5169-4CD9-AEF3-26E8B6CF8040}" type="pres">
      <dgm:prSet presAssocID="{105725F7-4E85-4873-81D2-01FDE1FD0B69}" presName="FourNodes_1" presStyleLbl="node1" presStyleIdx="0" presStyleCnt="4">
        <dgm:presLayoutVars>
          <dgm:bulletEnabled val="1"/>
        </dgm:presLayoutVars>
      </dgm:prSet>
      <dgm:spPr/>
    </dgm:pt>
    <dgm:pt modelId="{A97C04BD-AC4D-4204-B993-CDC586415663}" type="pres">
      <dgm:prSet presAssocID="{105725F7-4E85-4873-81D2-01FDE1FD0B69}" presName="FourNodes_2" presStyleLbl="node1" presStyleIdx="1" presStyleCnt="4">
        <dgm:presLayoutVars>
          <dgm:bulletEnabled val="1"/>
        </dgm:presLayoutVars>
      </dgm:prSet>
      <dgm:spPr/>
    </dgm:pt>
    <dgm:pt modelId="{2772531C-B0D8-4152-ACDA-3C5DF714037A}" type="pres">
      <dgm:prSet presAssocID="{105725F7-4E85-4873-81D2-01FDE1FD0B69}" presName="FourNodes_3" presStyleLbl="node1" presStyleIdx="2" presStyleCnt="4">
        <dgm:presLayoutVars>
          <dgm:bulletEnabled val="1"/>
        </dgm:presLayoutVars>
      </dgm:prSet>
      <dgm:spPr/>
    </dgm:pt>
    <dgm:pt modelId="{19A5FDA6-899B-41B6-A353-88FE354B53A6}" type="pres">
      <dgm:prSet presAssocID="{105725F7-4E85-4873-81D2-01FDE1FD0B69}" presName="FourNodes_4" presStyleLbl="node1" presStyleIdx="3" presStyleCnt="4">
        <dgm:presLayoutVars>
          <dgm:bulletEnabled val="1"/>
        </dgm:presLayoutVars>
      </dgm:prSet>
      <dgm:spPr/>
    </dgm:pt>
    <dgm:pt modelId="{201A2C7C-59C1-457B-A846-B7D37CC4CA6A}" type="pres">
      <dgm:prSet presAssocID="{105725F7-4E85-4873-81D2-01FDE1FD0B69}" presName="FourConn_1-2" presStyleLbl="fgAccFollowNode1" presStyleIdx="0" presStyleCnt="3">
        <dgm:presLayoutVars>
          <dgm:bulletEnabled val="1"/>
        </dgm:presLayoutVars>
      </dgm:prSet>
      <dgm:spPr/>
    </dgm:pt>
    <dgm:pt modelId="{7E1E85A8-9538-416D-BE4C-7F63D526E9A7}" type="pres">
      <dgm:prSet presAssocID="{105725F7-4E85-4873-81D2-01FDE1FD0B69}" presName="FourConn_2-3" presStyleLbl="fgAccFollowNode1" presStyleIdx="1" presStyleCnt="3">
        <dgm:presLayoutVars>
          <dgm:bulletEnabled val="1"/>
        </dgm:presLayoutVars>
      </dgm:prSet>
      <dgm:spPr/>
    </dgm:pt>
    <dgm:pt modelId="{818EC9D7-7296-4B9D-8622-05B1EA43A8AE}" type="pres">
      <dgm:prSet presAssocID="{105725F7-4E85-4873-81D2-01FDE1FD0B69}" presName="FourConn_3-4" presStyleLbl="fgAccFollowNode1" presStyleIdx="2" presStyleCnt="3">
        <dgm:presLayoutVars>
          <dgm:bulletEnabled val="1"/>
        </dgm:presLayoutVars>
      </dgm:prSet>
      <dgm:spPr/>
    </dgm:pt>
    <dgm:pt modelId="{819CEA7E-9CDC-4E90-8A8F-C375DD7BEFFA}" type="pres">
      <dgm:prSet presAssocID="{105725F7-4E85-4873-81D2-01FDE1FD0B69}" presName="FourNodes_1_text" presStyleLbl="node1" presStyleIdx="3" presStyleCnt="4">
        <dgm:presLayoutVars>
          <dgm:bulletEnabled val="1"/>
        </dgm:presLayoutVars>
      </dgm:prSet>
      <dgm:spPr/>
    </dgm:pt>
    <dgm:pt modelId="{CD8E9504-0E86-4D74-8473-0B53A4575565}" type="pres">
      <dgm:prSet presAssocID="{105725F7-4E85-4873-81D2-01FDE1FD0B69}" presName="FourNodes_2_text" presStyleLbl="node1" presStyleIdx="3" presStyleCnt="4">
        <dgm:presLayoutVars>
          <dgm:bulletEnabled val="1"/>
        </dgm:presLayoutVars>
      </dgm:prSet>
      <dgm:spPr/>
    </dgm:pt>
    <dgm:pt modelId="{BE4FCE64-1344-4A63-92D9-797BDBAB7CAE}" type="pres">
      <dgm:prSet presAssocID="{105725F7-4E85-4873-81D2-01FDE1FD0B69}" presName="FourNodes_3_text" presStyleLbl="node1" presStyleIdx="3" presStyleCnt="4">
        <dgm:presLayoutVars>
          <dgm:bulletEnabled val="1"/>
        </dgm:presLayoutVars>
      </dgm:prSet>
      <dgm:spPr/>
    </dgm:pt>
    <dgm:pt modelId="{2F2F5F60-4AEF-4CE3-AF8F-BC6AD2E39B8D}" type="pres">
      <dgm:prSet presAssocID="{105725F7-4E85-4873-81D2-01FDE1FD0B69}" presName="FourNodes_4_text" presStyleLbl="node1" presStyleIdx="3" presStyleCnt="4">
        <dgm:presLayoutVars>
          <dgm:bulletEnabled val="1"/>
        </dgm:presLayoutVars>
      </dgm:prSet>
      <dgm:spPr/>
    </dgm:pt>
  </dgm:ptLst>
  <dgm:cxnLst>
    <dgm:cxn modelId="{DB9D520A-35CE-4CF6-BFE1-FD8A4266A14A}" srcId="{105725F7-4E85-4873-81D2-01FDE1FD0B69}" destId="{765AB52F-27D5-4726-8BC4-0E0ED1B74D00}" srcOrd="1" destOrd="0" parTransId="{849D364F-103A-441B-A42E-7B5DB6645E78}" sibTransId="{F70D4D6E-647D-4893-AD7B-41D9328FF0DD}"/>
    <dgm:cxn modelId="{ABD89D0F-2783-4916-AB60-7BAAFC64DE66}" type="presOf" srcId="{FEC4CAAB-3F76-4ABE-8ECF-23A673500628}" destId="{2772531C-B0D8-4152-ACDA-3C5DF714037A}" srcOrd="0" destOrd="0" presId="urn:microsoft.com/office/officeart/2005/8/layout/vProcess5"/>
    <dgm:cxn modelId="{A123C61C-8118-4C84-9C2E-F991B95361C3}" type="presOf" srcId="{B57DD73A-5D97-49A3-89F9-9C93C70C1ECD}" destId="{2F2F5F60-4AEF-4CE3-AF8F-BC6AD2E39B8D}" srcOrd="1" destOrd="0" presId="urn:microsoft.com/office/officeart/2005/8/layout/vProcess5"/>
    <dgm:cxn modelId="{4F0F093B-8D89-4B27-BCD5-A07F2295D02D}" type="presOf" srcId="{B6AD0542-6CBC-4F9D-9DE4-73C5FBF3966B}" destId="{819CEA7E-9CDC-4E90-8A8F-C375DD7BEFFA}" srcOrd="1" destOrd="0" presId="urn:microsoft.com/office/officeart/2005/8/layout/vProcess5"/>
    <dgm:cxn modelId="{BB097667-9AFD-4AFB-B42E-05A9BA5F45CF}" type="presOf" srcId="{DC1AFABE-9B1C-4B05-92C5-13A6C15EB4B1}" destId="{818EC9D7-7296-4B9D-8622-05B1EA43A8AE}" srcOrd="0" destOrd="0" presId="urn:microsoft.com/office/officeart/2005/8/layout/vProcess5"/>
    <dgm:cxn modelId="{68531054-E92D-4190-90B1-343144AA1F82}" type="presOf" srcId="{B6AD0542-6CBC-4F9D-9DE4-73C5FBF3966B}" destId="{FAC03B7A-5169-4CD9-AEF3-26E8B6CF8040}" srcOrd="0" destOrd="0" presId="urn:microsoft.com/office/officeart/2005/8/layout/vProcess5"/>
    <dgm:cxn modelId="{84AF0296-18CA-48E3-A256-DD0EE306C3A5}" srcId="{105725F7-4E85-4873-81D2-01FDE1FD0B69}" destId="{B57DD73A-5D97-49A3-89F9-9C93C70C1ECD}" srcOrd="3" destOrd="0" parTransId="{B594461D-8304-4D78-BC42-197615A1A6B1}" sibTransId="{50281A01-4D2C-4175-B65C-DACCAF9A12D8}"/>
    <dgm:cxn modelId="{E759E896-4EE9-4753-AF05-3440614231FC}" type="presOf" srcId="{765AB52F-27D5-4726-8BC4-0E0ED1B74D00}" destId="{A97C04BD-AC4D-4204-B993-CDC586415663}" srcOrd="0" destOrd="0" presId="urn:microsoft.com/office/officeart/2005/8/layout/vProcess5"/>
    <dgm:cxn modelId="{AED19F97-5306-4668-BD7A-84491D773A1B}" srcId="{105725F7-4E85-4873-81D2-01FDE1FD0B69}" destId="{FEC4CAAB-3F76-4ABE-8ECF-23A673500628}" srcOrd="2" destOrd="0" parTransId="{F7CF205B-08B1-428C-B04F-C86350A7A067}" sibTransId="{DC1AFABE-9B1C-4B05-92C5-13A6C15EB4B1}"/>
    <dgm:cxn modelId="{58B7D6AB-47E0-4AFB-83D8-B2BB5896EAF5}" type="presOf" srcId="{F70D4D6E-647D-4893-AD7B-41D9328FF0DD}" destId="{7E1E85A8-9538-416D-BE4C-7F63D526E9A7}" srcOrd="0" destOrd="0" presId="urn:microsoft.com/office/officeart/2005/8/layout/vProcess5"/>
    <dgm:cxn modelId="{26BBD1B6-89FB-4B87-AAF7-AF788441AB67}" type="presOf" srcId="{105725F7-4E85-4873-81D2-01FDE1FD0B69}" destId="{6BBD6105-29CA-4ED8-BA61-BA67B9BE371B}" srcOrd="0" destOrd="0" presId="urn:microsoft.com/office/officeart/2005/8/layout/vProcess5"/>
    <dgm:cxn modelId="{D12B1CBE-0591-4D3B-8944-042DA10DA6DE}" type="presOf" srcId="{765AB52F-27D5-4726-8BC4-0E0ED1B74D00}" destId="{CD8E9504-0E86-4D74-8473-0B53A4575565}" srcOrd="1" destOrd="0" presId="urn:microsoft.com/office/officeart/2005/8/layout/vProcess5"/>
    <dgm:cxn modelId="{5A196AC7-B726-4C50-B05A-BDB7B71A9205}" type="presOf" srcId="{22567683-65D6-458C-94E5-AC010D4D5213}" destId="{201A2C7C-59C1-457B-A846-B7D37CC4CA6A}" srcOrd="0" destOrd="0" presId="urn:microsoft.com/office/officeart/2005/8/layout/vProcess5"/>
    <dgm:cxn modelId="{D63497D9-ABD8-45A8-8B4F-FA2E723FF4C2}" type="presOf" srcId="{B57DD73A-5D97-49A3-89F9-9C93C70C1ECD}" destId="{19A5FDA6-899B-41B6-A353-88FE354B53A6}" srcOrd="0" destOrd="0" presId="urn:microsoft.com/office/officeart/2005/8/layout/vProcess5"/>
    <dgm:cxn modelId="{C6FE1ADB-52E2-4D1F-964F-AAFF346054C3}" type="presOf" srcId="{FEC4CAAB-3F76-4ABE-8ECF-23A673500628}" destId="{BE4FCE64-1344-4A63-92D9-797BDBAB7CAE}" srcOrd="1" destOrd="0" presId="urn:microsoft.com/office/officeart/2005/8/layout/vProcess5"/>
    <dgm:cxn modelId="{FF2954F5-EE03-43A6-B88F-3C1ED5FCB42E}" srcId="{105725F7-4E85-4873-81D2-01FDE1FD0B69}" destId="{B6AD0542-6CBC-4F9D-9DE4-73C5FBF3966B}" srcOrd="0" destOrd="0" parTransId="{2EE663C5-2B1D-43CE-873E-56E3A5A318BB}" sibTransId="{22567683-65D6-458C-94E5-AC010D4D5213}"/>
    <dgm:cxn modelId="{505AE554-251B-48A9-9830-559DB2F0625F}" type="presParOf" srcId="{6BBD6105-29CA-4ED8-BA61-BA67B9BE371B}" destId="{2D50C026-7AD0-45DB-AE11-F99A9DAB7BB6}" srcOrd="0" destOrd="0" presId="urn:microsoft.com/office/officeart/2005/8/layout/vProcess5"/>
    <dgm:cxn modelId="{B9D4B229-B9C2-4455-88A8-CB1ACEFBF4BF}" type="presParOf" srcId="{6BBD6105-29CA-4ED8-BA61-BA67B9BE371B}" destId="{FAC03B7A-5169-4CD9-AEF3-26E8B6CF8040}" srcOrd="1" destOrd="0" presId="urn:microsoft.com/office/officeart/2005/8/layout/vProcess5"/>
    <dgm:cxn modelId="{354215A2-B6FD-4044-A3A9-C600E0C3243F}" type="presParOf" srcId="{6BBD6105-29CA-4ED8-BA61-BA67B9BE371B}" destId="{A97C04BD-AC4D-4204-B993-CDC586415663}" srcOrd="2" destOrd="0" presId="urn:microsoft.com/office/officeart/2005/8/layout/vProcess5"/>
    <dgm:cxn modelId="{2EF458B2-0BE7-41EE-9D76-75E104B29252}" type="presParOf" srcId="{6BBD6105-29CA-4ED8-BA61-BA67B9BE371B}" destId="{2772531C-B0D8-4152-ACDA-3C5DF714037A}" srcOrd="3" destOrd="0" presId="urn:microsoft.com/office/officeart/2005/8/layout/vProcess5"/>
    <dgm:cxn modelId="{88647E2B-C034-4FDA-9487-1D08E414C750}" type="presParOf" srcId="{6BBD6105-29CA-4ED8-BA61-BA67B9BE371B}" destId="{19A5FDA6-899B-41B6-A353-88FE354B53A6}" srcOrd="4" destOrd="0" presId="urn:microsoft.com/office/officeart/2005/8/layout/vProcess5"/>
    <dgm:cxn modelId="{030369F8-E2F1-46DD-96D6-5567604A25D5}" type="presParOf" srcId="{6BBD6105-29CA-4ED8-BA61-BA67B9BE371B}" destId="{201A2C7C-59C1-457B-A846-B7D37CC4CA6A}" srcOrd="5" destOrd="0" presId="urn:microsoft.com/office/officeart/2005/8/layout/vProcess5"/>
    <dgm:cxn modelId="{6610B821-297B-4085-9C83-E283302B8D44}" type="presParOf" srcId="{6BBD6105-29CA-4ED8-BA61-BA67B9BE371B}" destId="{7E1E85A8-9538-416D-BE4C-7F63D526E9A7}" srcOrd="6" destOrd="0" presId="urn:microsoft.com/office/officeart/2005/8/layout/vProcess5"/>
    <dgm:cxn modelId="{5500ED0B-A3FD-45FE-901C-004EB6303B51}" type="presParOf" srcId="{6BBD6105-29CA-4ED8-BA61-BA67B9BE371B}" destId="{818EC9D7-7296-4B9D-8622-05B1EA43A8AE}" srcOrd="7" destOrd="0" presId="urn:microsoft.com/office/officeart/2005/8/layout/vProcess5"/>
    <dgm:cxn modelId="{F21DA10B-5163-440A-8F87-2A7D89378047}" type="presParOf" srcId="{6BBD6105-29CA-4ED8-BA61-BA67B9BE371B}" destId="{819CEA7E-9CDC-4E90-8A8F-C375DD7BEFFA}" srcOrd="8" destOrd="0" presId="urn:microsoft.com/office/officeart/2005/8/layout/vProcess5"/>
    <dgm:cxn modelId="{711C200D-277D-4318-8393-5BD4F548F3A2}" type="presParOf" srcId="{6BBD6105-29CA-4ED8-BA61-BA67B9BE371B}" destId="{CD8E9504-0E86-4D74-8473-0B53A4575565}" srcOrd="9" destOrd="0" presId="urn:microsoft.com/office/officeart/2005/8/layout/vProcess5"/>
    <dgm:cxn modelId="{C98F948B-1B4F-4E0C-8B27-3BEF678ABACB}" type="presParOf" srcId="{6BBD6105-29CA-4ED8-BA61-BA67B9BE371B}" destId="{BE4FCE64-1344-4A63-92D9-797BDBAB7CAE}" srcOrd="10" destOrd="0" presId="urn:microsoft.com/office/officeart/2005/8/layout/vProcess5"/>
    <dgm:cxn modelId="{6358DB70-1F27-415D-AA60-57E13ABD26F3}" type="presParOf" srcId="{6BBD6105-29CA-4ED8-BA61-BA67B9BE371B}" destId="{2F2F5F60-4AEF-4CE3-AF8F-BC6AD2E39B8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7FF79-9922-4CA1-A760-4F6A1725411B}" type="doc">
      <dgm:prSet loTypeId="urn:microsoft.com/office/officeart/2016/7/layout/HorizontalActionList" loCatId="List" qsTypeId="urn:microsoft.com/office/officeart/2005/8/quickstyle/simple1" qsCatId="simple" csTypeId="urn:microsoft.com/office/officeart/2005/8/colors/accent2_2" csCatId="accent2" phldr="1"/>
      <dgm:spPr/>
      <dgm:t>
        <a:bodyPr/>
        <a:lstStyle/>
        <a:p>
          <a:endParaRPr lang="en-US"/>
        </a:p>
      </dgm:t>
    </dgm:pt>
    <dgm:pt modelId="{FE2A231F-929A-4755-B204-D5B81E03C2CB}">
      <dgm:prSet phldrT="[Text]"/>
      <dgm:spPr/>
      <dgm:t>
        <a:bodyPr/>
        <a:lstStyle/>
        <a:p>
          <a:r>
            <a:rPr lang="en-US" dirty="0"/>
            <a:t>Admin</a:t>
          </a:r>
        </a:p>
      </dgm:t>
    </dgm:pt>
    <dgm:pt modelId="{D7FA3FCD-DDB9-4992-9D81-54989C1E24B6}" type="parTrans" cxnId="{432F2F6A-AC56-4DE3-A226-4EEE099D6EE1}">
      <dgm:prSet/>
      <dgm:spPr/>
      <dgm:t>
        <a:bodyPr/>
        <a:lstStyle/>
        <a:p>
          <a:endParaRPr lang="en-US"/>
        </a:p>
      </dgm:t>
    </dgm:pt>
    <dgm:pt modelId="{35A36DC7-E254-4681-A781-1331E7D8FB9D}" type="sibTrans" cxnId="{432F2F6A-AC56-4DE3-A226-4EEE099D6EE1}">
      <dgm:prSet/>
      <dgm:spPr/>
      <dgm:t>
        <a:bodyPr/>
        <a:lstStyle/>
        <a:p>
          <a:endParaRPr lang="en-US"/>
        </a:p>
      </dgm:t>
    </dgm:pt>
    <dgm:pt modelId="{EA4BEB36-D655-4C81-9929-7084471297CE}">
      <dgm:prSet phldrT="[Text]"/>
      <dgm:spPr/>
      <dgm:t>
        <a:bodyPr/>
        <a:lstStyle/>
        <a:p>
          <a:r>
            <a:rPr lang="en-US" dirty="0"/>
            <a:t>Microsoft 365</a:t>
          </a:r>
        </a:p>
      </dgm:t>
    </dgm:pt>
    <dgm:pt modelId="{7F8E355A-1D10-4FCB-928C-353D13A5EE7B}" type="parTrans" cxnId="{5DA003EE-141F-4D6E-9F1E-599C371345ED}">
      <dgm:prSet/>
      <dgm:spPr/>
      <dgm:t>
        <a:bodyPr/>
        <a:lstStyle/>
        <a:p>
          <a:endParaRPr lang="en-US"/>
        </a:p>
      </dgm:t>
    </dgm:pt>
    <dgm:pt modelId="{12E8A10E-056E-438E-9B53-0326701055F1}" type="sibTrans" cxnId="{5DA003EE-141F-4D6E-9F1E-599C371345ED}">
      <dgm:prSet/>
      <dgm:spPr/>
      <dgm:t>
        <a:bodyPr/>
        <a:lstStyle/>
        <a:p>
          <a:endParaRPr lang="en-US"/>
        </a:p>
      </dgm:t>
    </dgm:pt>
    <dgm:pt modelId="{CEA17577-444E-436D-AC65-D11C44FE2A76}">
      <dgm:prSet phldrT="[Text]"/>
      <dgm:spPr/>
      <dgm:t>
        <a:bodyPr/>
        <a:lstStyle/>
        <a:p>
          <a:r>
            <a:rPr lang="en-US"/>
            <a:t>Automatically applies the label to content that matches the specified conditions* </a:t>
          </a:r>
        </a:p>
      </dgm:t>
    </dgm:pt>
    <dgm:pt modelId="{FE189701-587D-4098-844F-D175320C3A1B}" type="parTrans" cxnId="{8CB8DC2B-14B5-49A2-B293-8F28D234C4B7}">
      <dgm:prSet/>
      <dgm:spPr/>
      <dgm:t>
        <a:bodyPr/>
        <a:lstStyle/>
        <a:p>
          <a:endParaRPr lang="en-US"/>
        </a:p>
      </dgm:t>
    </dgm:pt>
    <dgm:pt modelId="{2DE3D8AB-EFE5-453E-B62F-A13E7E2F9CB5}" type="sibTrans" cxnId="{8CB8DC2B-14B5-49A2-B293-8F28D234C4B7}">
      <dgm:prSet/>
      <dgm:spPr/>
      <dgm:t>
        <a:bodyPr/>
        <a:lstStyle/>
        <a:p>
          <a:endParaRPr lang="en-US"/>
        </a:p>
      </dgm:t>
    </dgm:pt>
    <dgm:pt modelId="{0075105D-0624-4EE1-8F71-978958528AF0}">
      <dgm:prSet/>
      <dgm:spPr/>
      <dgm:t>
        <a:bodyPr/>
        <a:lstStyle/>
        <a:p>
          <a:r>
            <a:rPr lang="en-US"/>
            <a:t>Assigns the label to locations selected in a label policy</a:t>
          </a:r>
        </a:p>
      </dgm:t>
    </dgm:pt>
    <dgm:pt modelId="{83A31556-CF5B-47C0-85B4-B99C9FA1DAC9}" type="parTrans" cxnId="{BEF3A407-C878-4F4C-9283-BC03AA20C1E6}">
      <dgm:prSet/>
      <dgm:spPr/>
      <dgm:t>
        <a:bodyPr/>
        <a:lstStyle/>
        <a:p>
          <a:endParaRPr lang="en-US"/>
        </a:p>
      </dgm:t>
    </dgm:pt>
    <dgm:pt modelId="{0D508370-4341-4162-BC7D-901C0D4B9660}" type="sibTrans" cxnId="{BEF3A407-C878-4F4C-9283-BC03AA20C1E6}">
      <dgm:prSet/>
      <dgm:spPr/>
      <dgm:t>
        <a:bodyPr/>
        <a:lstStyle/>
        <a:p>
          <a:endParaRPr lang="en-US"/>
        </a:p>
      </dgm:t>
    </dgm:pt>
    <dgm:pt modelId="{235781CE-F6D8-415A-B204-F873825B0C5C}">
      <dgm:prSet/>
      <dgm:spPr/>
      <dgm:t>
        <a:bodyPr/>
        <a:lstStyle/>
        <a:p>
          <a:r>
            <a:rPr lang="en-US"/>
            <a:t>Enforces retention rules on the content based on the applied label </a:t>
          </a:r>
        </a:p>
      </dgm:t>
    </dgm:pt>
    <dgm:pt modelId="{9FDAD809-C3F1-465A-82EE-52BB97D1B1E0}" type="parTrans" cxnId="{A3A3FEC1-6668-4F95-B604-23522534BD2E}">
      <dgm:prSet/>
      <dgm:spPr/>
      <dgm:t>
        <a:bodyPr/>
        <a:lstStyle/>
        <a:p>
          <a:endParaRPr lang="en-US"/>
        </a:p>
      </dgm:t>
    </dgm:pt>
    <dgm:pt modelId="{1BF98DDD-BB15-4A4D-A3AB-1D4B5BE78C68}" type="sibTrans" cxnId="{A3A3FEC1-6668-4F95-B604-23522534BD2E}">
      <dgm:prSet/>
      <dgm:spPr/>
      <dgm:t>
        <a:bodyPr/>
        <a:lstStyle/>
        <a:p>
          <a:endParaRPr lang="en-US"/>
        </a:p>
      </dgm:t>
    </dgm:pt>
    <dgm:pt modelId="{8218A211-81E0-4219-8487-F1AC9FBF0E22}">
      <dgm:prSet phldrT="[Text]"/>
      <dgm:spPr/>
      <dgm:t>
        <a:bodyPr/>
        <a:lstStyle/>
        <a:p>
          <a:r>
            <a:rPr lang="en-US" dirty="0"/>
            <a:t>Requires an Microsoft 365 Enterprise E5 subscription</a:t>
          </a:r>
        </a:p>
      </dgm:t>
    </dgm:pt>
    <dgm:pt modelId="{7038F758-3B27-46AB-A84F-4ED03EAFC638}" type="parTrans" cxnId="{1C5FBF9B-EC27-43C7-803E-A9005113615A}">
      <dgm:prSet/>
      <dgm:spPr/>
      <dgm:t>
        <a:bodyPr/>
        <a:lstStyle/>
        <a:p>
          <a:endParaRPr lang="en-US"/>
        </a:p>
      </dgm:t>
    </dgm:pt>
    <dgm:pt modelId="{7DE7ADC3-D4F4-43F3-9C2A-3D2A37172902}" type="sibTrans" cxnId="{1C5FBF9B-EC27-43C7-803E-A9005113615A}">
      <dgm:prSet/>
      <dgm:spPr/>
      <dgm:t>
        <a:bodyPr/>
        <a:lstStyle/>
        <a:p>
          <a:endParaRPr lang="en-US"/>
        </a:p>
      </dgm:t>
    </dgm:pt>
    <dgm:pt modelId="{E0B60568-B047-4B9B-BD1B-AA8041B8FB72}">
      <dgm:prSet phldrT="[Text]"/>
      <dgm:spPr/>
      <dgm:t>
        <a:bodyPr/>
        <a:lstStyle/>
        <a:p>
          <a:r>
            <a:rPr lang="en-US"/>
            <a:t>Creates an auto-apply label </a:t>
          </a:r>
        </a:p>
      </dgm:t>
    </dgm:pt>
    <dgm:pt modelId="{81B6CEBE-6D7B-4825-A943-EBFB037900ED}" type="parTrans" cxnId="{64B3C7BF-D7BF-4A9D-A9BD-B7EB6B3471BC}">
      <dgm:prSet/>
      <dgm:spPr/>
      <dgm:t>
        <a:bodyPr/>
        <a:lstStyle/>
        <a:p>
          <a:endParaRPr lang="en-US"/>
        </a:p>
      </dgm:t>
    </dgm:pt>
    <dgm:pt modelId="{CDD78B74-6C98-49B0-A702-F436206624B4}" type="sibTrans" cxnId="{64B3C7BF-D7BF-4A9D-A9BD-B7EB6B3471BC}">
      <dgm:prSet/>
      <dgm:spPr/>
      <dgm:t>
        <a:bodyPr/>
        <a:lstStyle/>
        <a:p>
          <a:endParaRPr lang="en-US"/>
        </a:p>
      </dgm:t>
    </dgm:pt>
    <dgm:pt modelId="{9AAB7C4D-3F4D-48BF-82C5-2466BE3D12CA}" type="pres">
      <dgm:prSet presAssocID="{2027FF79-9922-4CA1-A760-4F6A1725411B}" presName="Name0" presStyleCnt="0">
        <dgm:presLayoutVars>
          <dgm:dir/>
          <dgm:animLvl val="lvl"/>
          <dgm:resizeHandles val="exact"/>
        </dgm:presLayoutVars>
      </dgm:prSet>
      <dgm:spPr/>
    </dgm:pt>
    <dgm:pt modelId="{1E17DBC3-AF98-4E8C-AAA7-54826C1CAE1E}" type="pres">
      <dgm:prSet presAssocID="{FE2A231F-929A-4755-B204-D5B81E03C2CB}" presName="composite" presStyleCnt="0"/>
      <dgm:spPr/>
    </dgm:pt>
    <dgm:pt modelId="{B5BD48D3-6AF7-4DD6-8C83-4E0FC3A42B9E}" type="pres">
      <dgm:prSet presAssocID="{FE2A231F-929A-4755-B204-D5B81E03C2CB}" presName="parTx" presStyleLbl="alignNode1" presStyleIdx="0" presStyleCnt="2">
        <dgm:presLayoutVars>
          <dgm:chMax val="0"/>
          <dgm:chPref val="0"/>
        </dgm:presLayoutVars>
      </dgm:prSet>
      <dgm:spPr/>
    </dgm:pt>
    <dgm:pt modelId="{7DC63105-F082-4E91-A774-2D4FE8738926}" type="pres">
      <dgm:prSet presAssocID="{FE2A231F-929A-4755-B204-D5B81E03C2CB}" presName="desTx" presStyleLbl="alignAccFollowNode1" presStyleIdx="0" presStyleCnt="2">
        <dgm:presLayoutVars/>
      </dgm:prSet>
      <dgm:spPr/>
    </dgm:pt>
    <dgm:pt modelId="{E0277640-0903-40CB-99EC-E23AFD4C9A44}" type="pres">
      <dgm:prSet presAssocID="{35A36DC7-E254-4681-A781-1331E7D8FB9D}" presName="space" presStyleCnt="0"/>
      <dgm:spPr/>
    </dgm:pt>
    <dgm:pt modelId="{AF6E3428-88F8-4B29-B9A8-B902F4DB2970}" type="pres">
      <dgm:prSet presAssocID="{EA4BEB36-D655-4C81-9929-7084471297CE}" presName="composite" presStyleCnt="0"/>
      <dgm:spPr/>
    </dgm:pt>
    <dgm:pt modelId="{38F010AA-2993-4455-9A83-C5067A9E5301}" type="pres">
      <dgm:prSet presAssocID="{EA4BEB36-D655-4C81-9929-7084471297CE}" presName="parTx" presStyleLbl="alignNode1" presStyleIdx="1" presStyleCnt="2">
        <dgm:presLayoutVars>
          <dgm:chMax val="0"/>
          <dgm:chPref val="0"/>
        </dgm:presLayoutVars>
      </dgm:prSet>
      <dgm:spPr/>
    </dgm:pt>
    <dgm:pt modelId="{F98C366E-1E82-4CBC-A487-FC919A8AAA67}" type="pres">
      <dgm:prSet presAssocID="{EA4BEB36-D655-4C81-9929-7084471297CE}" presName="desTx" presStyleLbl="alignAccFollowNode1" presStyleIdx="1" presStyleCnt="2">
        <dgm:presLayoutVars/>
      </dgm:prSet>
      <dgm:spPr/>
    </dgm:pt>
  </dgm:ptLst>
  <dgm:cxnLst>
    <dgm:cxn modelId="{BEF3A407-C878-4F4C-9283-BC03AA20C1E6}" srcId="{FE2A231F-929A-4755-B204-D5B81E03C2CB}" destId="{0075105D-0624-4EE1-8F71-978958528AF0}" srcOrd="2" destOrd="0" parTransId="{83A31556-CF5B-47C0-85B4-B99C9FA1DAC9}" sibTransId="{0D508370-4341-4162-BC7D-901C0D4B9660}"/>
    <dgm:cxn modelId="{03518F1D-C70A-4924-B0F8-8A12FBBD3E01}" type="presOf" srcId="{E0B60568-B047-4B9B-BD1B-AA8041B8FB72}" destId="{7DC63105-F082-4E91-A774-2D4FE8738926}" srcOrd="0" destOrd="1" presId="urn:microsoft.com/office/officeart/2016/7/layout/HorizontalActionList"/>
    <dgm:cxn modelId="{8CB8DC2B-14B5-49A2-B293-8F28D234C4B7}" srcId="{EA4BEB36-D655-4C81-9929-7084471297CE}" destId="{CEA17577-444E-436D-AC65-D11C44FE2A76}" srcOrd="0" destOrd="0" parTransId="{FE189701-587D-4098-844F-D175320C3A1B}" sibTransId="{2DE3D8AB-EFE5-453E-B62F-A13E7E2F9CB5}"/>
    <dgm:cxn modelId="{76086C30-D577-4265-9507-C1CA70BE7391}" type="presOf" srcId="{CEA17577-444E-436D-AC65-D11C44FE2A76}" destId="{F98C366E-1E82-4CBC-A487-FC919A8AAA67}" srcOrd="0" destOrd="0" presId="urn:microsoft.com/office/officeart/2016/7/layout/HorizontalActionList"/>
    <dgm:cxn modelId="{12D10235-8CB6-42E1-B3A7-CA7ED34DE52E}" type="presOf" srcId="{8218A211-81E0-4219-8487-F1AC9FBF0E22}" destId="{7DC63105-F082-4E91-A774-2D4FE8738926}" srcOrd="0" destOrd="0" presId="urn:microsoft.com/office/officeart/2016/7/layout/HorizontalActionList"/>
    <dgm:cxn modelId="{15925336-472D-4FE2-905B-C7812D9EF52A}" type="presOf" srcId="{2027FF79-9922-4CA1-A760-4F6A1725411B}" destId="{9AAB7C4D-3F4D-48BF-82C5-2466BE3D12CA}" srcOrd="0" destOrd="0" presId="urn:microsoft.com/office/officeart/2016/7/layout/HorizontalActionList"/>
    <dgm:cxn modelId="{D66E3868-CB43-41CD-B841-DCEF29671F7B}" type="presOf" srcId="{FE2A231F-929A-4755-B204-D5B81E03C2CB}" destId="{B5BD48D3-6AF7-4DD6-8C83-4E0FC3A42B9E}" srcOrd="0" destOrd="0" presId="urn:microsoft.com/office/officeart/2016/7/layout/HorizontalActionList"/>
    <dgm:cxn modelId="{432F2F6A-AC56-4DE3-A226-4EEE099D6EE1}" srcId="{2027FF79-9922-4CA1-A760-4F6A1725411B}" destId="{FE2A231F-929A-4755-B204-D5B81E03C2CB}" srcOrd="0" destOrd="0" parTransId="{D7FA3FCD-DDB9-4992-9D81-54989C1E24B6}" sibTransId="{35A36DC7-E254-4681-A781-1331E7D8FB9D}"/>
    <dgm:cxn modelId="{5C4BF199-6C9E-4F5A-B8EA-81818365CE89}" type="presOf" srcId="{235781CE-F6D8-415A-B204-F873825B0C5C}" destId="{F98C366E-1E82-4CBC-A487-FC919A8AAA67}" srcOrd="0" destOrd="1" presId="urn:microsoft.com/office/officeart/2016/7/layout/HorizontalActionList"/>
    <dgm:cxn modelId="{1C5FBF9B-EC27-43C7-803E-A9005113615A}" srcId="{FE2A231F-929A-4755-B204-D5B81E03C2CB}" destId="{8218A211-81E0-4219-8487-F1AC9FBF0E22}" srcOrd="0" destOrd="0" parTransId="{7038F758-3B27-46AB-A84F-4ED03EAFC638}" sibTransId="{7DE7ADC3-D4F4-43F3-9C2A-3D2A37172902}"/>
    <dgm:cxn modelId="{076AE6B6-D06A-48E7-85D1-63D11B5971D4}" type="presOf" srcId="{EA4BEB36-D655-4C81-9929-7084471297CE}" destId="{38F010AA-2993-4455-9A83-C5067A9E5301}" srcOrd="0" destOrd="0" presId="urn:microsoft.com/office/officeart/2016/7/layout/HorizontalActionList"/>
    <dgm:cxn modelId="{64B3C7BF-D7BF-4A9D-A9BD-B7EB6B3471BC}" srcId="{FE2A231F-929A-4755-B204-D5B81E03C2CB}" destId="{E0B60568-B047-4B9B-BD1B-AA8041B8FB72}" srcOrd="1" destOrd="0" parTransId="{81B6CEBE-6D7B-4825-A943-EBFB037900ED}" sibTransId="{CDD78B74-6C98-49B0-A702-F436206624B4}"/>
    <dgm:cxn modelId="{A3A3FEC1-6668-4F95-B604-23522534BD2E}" srcId="{EA4BEB36-D655-4C81-9929-7084471297CE}" destId="{235781CE-F6D8-415A-B204-F873825B0C5C}" srcOrd="1" destOrd="0" parTransId="{9FDAD809-C3F1-465A-82EE-52BB97D1B1E0}" sibTransId="{1BF98DDD-BB15-4A4D-A3AB-1D4B5BE78C68}"/>
    <dgm:cxn modelId="{5DA003EE-141F-4D6E-9F1E-599C371345ED}" srcId="{2027FF79-9922-4CA1-A760-4F6A1725411B}" destId="{EA4BEB36-D655-4C81-9929-7084471297CE}" srcOrd="1" destOrd="0" parTransId="{7F8E355A-1D10-4FCB-928C-353D13A5EE7B}" sibTransId="{12E8A10E-056E-438E-9B53-0326701055F1}"/>
    <dgm:cxn modelId="{FD20F6F7-DCE6-429C-AD8D-4CDBBB3AD7F7}" type="presOf" srcId="{0075105D-0624-4EE1-8F71-978958528AF0}" destId="{7DC63105-F082-4E91-A774-2D4FE8738926}" srcOrd="0" destOrd="2" presId="urn:microsoft.com/office/officeart/2016/7/layout/HorizontalActionList"/>
    <dgm:cxn modelId="{7808B103-1AE6-4A55-8E9F-0F6D556EB229}" type="presParOf" srcId="{9AAB7C4D-3F4D-48BF-82C5-2466BE3D12CA}" destId="{1E17DBC3-AF98-4E8C-AAA7-54826C1CAE1E}" srcOrd="0" destOrd="0" presId="urn:microsoft.com/office/officeart/2016/7/layout/HorizontalActionList"/>
    <dgm:cxn modelId="{8842478D-97A3-4ED7-8B54-A2DCA8A7A07C}" type="presParOf" srcId="{1E17DBC3-AF98-4E8C-AAA7-54826C1CAE1E}" destId="{B5BD48D3-6AF7-4DD6-8C83-4E0FC3A42B9E}" srcOrd="0" destOrd="0" presId="urn:microsoft.com/office/officeart/2016/7/layout/HorizontalActionList"/>
    <dgm:cxn modelId="{A57E2ABE-33F3-4FCB-85AE-744E74D9A8BF}" type="presParOf" srcId="{1E17DBC3-AF98-4E8C-AAA7-54826C1CAE1E}" destId="{7DC63105-F082-4E91-A774-2D4FE8738926}" srcOrd="1" destOrd="0" presId="urn:microsoft.com/office/officeart/2016/7/layout/HorizontalActionList"/>
    <dgm:cxn modelId="{EDDE6D8A-5FBC-41CD-8146-5055FABF40D4}" type="presParOf" srcId="{9AAB7C4D-3F4D-48BF-82C5-2466BE3D12CA}" destId="{E0277640-0903-40CB-99EC-E23AFD4C9A44}" srcOrd="1" destOrd="0" presId="urn:microsoft.com/office/officeart/2016/7/layout/HorizontalActionList"/>
    <dgm:cxn modelId="{970DACAB-A731-4686-A023-C2F97A514B31}" type="presParOf" srcId="{9AAB7C4D-3F4D-48BF-82C5-2466BE3D12CA}" destId="{AF6E3428-88F8-4B29-B9A8-B902F4DB2970}" srcOrd="2" destOrd="0" presId="urn:microsoft.com/office/officeart/2016/7/layout/HorizontalActionList"/>
    <dgm:cxn modelId="{E7B28EE5-2439-4E84-915B-A42197ABD9AF}" type="presParOf" srcId="{AF6E3428-88F8-4B29-B9A8-B902F4DB2970}" destId="{38F010AA-2993-4455-9A83-C5067A9E5301}" srcOrd="0" destOrd="0" presId="urn:microsoft.com/office/officeart/2016/7/layout/HorizontalActionList"/>
    <dgm:cxn modelId="{C697BB6D-58C9-4AD4-AB0B-F25392DF6F9B}" type="presParOf" srcId="{AF6E3428-88F8-4B29-B9A8-B902F4DB2970}" destId="{F98C366E-1E82-4CBC-A487-FC919A8AAA67}"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C33293-DBFD-475B-87B9-4E156C26AFC6}"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A0F63931-7837-40B6-A007-92A40893F89D}">
      <dgm:prSet phldrT="[Text]" custT="1"/>
      <dgm:spPr/>
      <dgm:t>
        <a:bodyPr/>
        <a:lstStyle/>
        <a:p>
          <a:r>
            <a:rPr lang="en-US" sz="1800" dirty="0"/>
            <a:t>True/False: The ability to create and apply Retention Policies and Data Loss Prevention Policies is available in Microsoft 365 E3 and E5 tenants? </a:t>
          </a:r>
        </a:p>
      </dgm:t>
    </dgm:pt>
    <dgm:pt modelId="{5544032E-CC82-4A43-B61C-0291C742FC14}" type="parTrans" cxnId="{65891D43-F821-46E8-821C-CDE6774AC655}">
      <dgm:prSet/>
      <dgm:spPr/>
      <dgm:t>
        <a:bodyPr/>
        <a:lstStyle/>
        <a:p>
          <a:endParaRPr lang="en-US" sz="1800"/>
        </a:p>
      </dgm:t>
    </dgm:pt>
    <dgm:pt modelId="{72808C47-8352-4FAF-86A4-DF56C8DFE167}" type="sibTrans" cxnId="{65891D43-F821-46E8-821C-CDE6774AC655}">
      <dgm:prSet/>
      <dgm:spPr/>
      <dgm:t>
        <a:bodyPr/>
        <a:lstStyle/>
        <a:p>
          <a:endParaRPr lang="en-US" sz="1800"/>
        </a:p>
      </dgm:t>
    </dgm:pt>
    <dgm:pt modelId="{8CF5BDC1-77F4-495E-8F36-27768DBB32F5}">
      <dgm:prSet phldrT="[Text]" custT="1"/>
      <dgm:spPr/>
      <dgm:t>
        <a:bodyPr/>
        <a:lstStyle/>
        <a:p>
          <a:r>
            <a:rPr lang="nb-NO" sz="1800" dirty="0"/>
            <a:t>What are the key differences between Retention labels and Sensitivity labels?</a:t>
          </a:r>
          <a:endParaRPr lang="en-US" sz="1800" dirty="0"/>
        </a:p>
      </dgm:t>
    </dgm:pt>
    <dgm:pt modelId="{4E32BA99-D233-4C79-B21B-2D87982A3DE4}" type="parTrans" cxnId="{E4FB0FF3-696D-47C5-BA91-AAF5A7CC81A2}">
      <dgm:prSet/>
      <dgm:spPr/>
      <dgm:t>
        <a:bodyPr/>
        <a:lstStyle/>
        <a:p>
          <a:endParaRPr lang="en-US" sz="1800"/>
        </a:p>
      </dgm:t>
    </dgm:pt>
    <dgm:pt modelId="{BF653755-9836-41EC-B7FC-F360E5A8F686}" type="sibTrans" cxnId="{E4FB0FF3-696D-47C5-BA91-AAF5A7CC81A2}">
      <dgm:prSet/>
      <dgm:spPr/>
      <dgm:t>
        <a:bodyPr/>
        <a:lstStyle/>
        <a:p>
          <a:endParaRPr lang="en-US" sz="1800"/>
        </a:p>
      </dgm:t>
    </dgm:pt>
    <dgm:pt modelId="{07245B2E-0D9C-4F56-87B8-7D309535786C}">
      <dgm:prSet phldrT="[Text]" custT="1"/>
      <dgm:spPr/>
      <dgm:t>
        <a:bodyPr/>
        <a:lstStyle/>
        <a:p>
          <a:r>
            <a:rPr lang="nb-NO" sz="1800" dirty="0"/>
            <a:t>The ability to auto-apply labels requires what level of Microsoft 365 subscription? </a:t>
          </a:r>
          <a:endParaRPr lang="en-US" sz="1800" dirty="0"/>
        </a:p>
      </dgm:t>
    </dgm:pt>
    <dgm:pt modelId="{F880E509-65AD-4351-8937-D70B74591F55}" type="parTrans" cxnId="{14A702ED-3A0C-4078-8DC3-48E4922BA248}">
      <dgm:prSet/>
      <dgm:spPr/>
      <dgm:t>
        <a:bodyPr/>
        <a:lstStyle/>
        <a:p>
          <a:endParaRPr lang="en-US" sz="1800"/>
        </a:p>
      </dgm:t>
    </dgm:pt>
    <dgm:pt modelId="{F17A7300-B72A-4014-8FB6-7E22A181CA37}" type="sibTrans" cxnId="{14A702ED-3A0C-4078-8DC3-48E4922BA248}">
      <dgm:prSet/>
      <dgm:spPr/>
      <dgm:t>
        <a:bodyPr/>
        <a:lstStyle/>
        <a:p>
          <a:endParaRPr lang="en-US" sz="1800"/>
        </a:p>
      </dgm:t>
    </dgm:pt>
    <dgm:pt modelId="{D6980DEC-0E67-460D-9771-9010325A2302}">
      <dgm:prSet phldrT="[Text]" custT="1"/>
      <dgm:spPr/>
      <dgm:t>
        <a:bodyPr/>
        <a:lstStyle/>
        <a:p>
          <a:r>
            <a:rPr lang="en-US" sz="1800"/>
            <a:t>True – Retention and DLP policy features are available in O365 E3 and E5</a:t>
          </a:r>
          <a:endParaRPr lang="en-US" sz="1800" dirty="0"/>
        </a:p>
      </dgm:t>
    </dgm:pt>
    <dgm:pt modelId="{B3D29263-2BA3-4AE9-8532-57C69197009B}" type="parTrans" cxnId="{AC272C0F-2A2E-40C5-B80D-6E4C475DF9A3}">
      <dgm:prSet/>
      <dgm:spPr/>
      <dgm:t>
        <a:bodyPr/>
        <a:lstStyle/>
        <a:p>
          <a:endParaRPr lang="en-US" sz="1800"/>
        </a:p>
      </dgm:t>
    </dgm:pt>
    <dgm:pt modelId="{AB7B3BE7-725F-4B23-BF62-4954B37DA010}" type="sibTrans" cxnId="{AC272C0F-2A2E-40C5-B80D-6E4C475DF9A3}">
      <dgm:prSet/>
      <dgm:spPr/>
      <dgm:t>
        <a:bodyPr/>
        <a:lstStyle/>
        <a:p>
          <a:endParaRPr lang="en-US" sz="1800"/>
        </a:p>
      </dgm:t>
    </dgm:pt>
    <dgm:pt modelId="{809BD38A-B676-43CC-A5B4-BB772DBB0156}">
      <dgm:prSet phldrT="[Text]" custT="1"/>
      <dgm:spPr/>
      <dgm:t>
        <a:bodyPr/>
        <a:lstStyle/>
        <a:p>
          <a:r>
            <a:rPr lang="nb-NO" sz="1800" dirty="0"/>
            <a:t>Retention labels are used for retention, deletion, records management, archiving</a:t>
          </a:r>
          <a:endParaRPr lang="en-US" sz="1800" dirty="0"/>
        </a:p>
      </dgm:t>
    </dgm:pt>
    <dgm:pt modelId="{53404F0A-2289-4A40-9862-5F1F07560312}" type="parTrans" cxnId="{DA4FD2A7-ACEC-4FC2-8EF8-155CD8838CF8}">
      <dgm:prSet/>
      <dgm:spPr/>
      <dgm:t>
        <a:bodyPr/>
        <a:lstStyle/>
        <a:p>
          <a:endParaRPr lang="en-US" sz="1800"/>
        </a:p>
      </dgm:t>
    </dgm:pt>
    <dgm:pt modelId="{1560D712-B5C2-4ED3-96E2-576C022F3A37}" type="sibTrans" cxnId="{DA4FD2A7-ACEC-4FC2-8EF8-155CD8838CF8}">
      <dgm:prSet/>
      <dgm:spPr/>
      <dgm:t>
        <a:bodyPr/>
        <a:lstStyle/>
        <a:p>
          <a:endParaRPr lang="en-US" sz="1800"/>
        </a:p>
      </dgm:t>
    </dgm:pt>
    <dgm:pt modelId="{665412D7-4BAC-4AE9-8022-D8FC3295DEC7}">
      <dgm:prSet custT="1"/>
      <dgm:spPr/>
      <dgm:t>
        <a:bodyPr/>
        <a:lstStyle/>
        <a:p>
          <a:r>
            <a:rPr lang="nb-NO" sz="1800" dirty="0"/>
            <a:t>Sensitivity labels are used to enforce encryption, restrict access, add watermarks, headers, and footers to documents</a:t>
          </a:r>
        </a:p>
      </dgm:t>
    </dgm:pt>
    <dgm:pt modelId="{5E5AB8FF-ACE5-4E65-A114-74AFA632AF20}" type="parTrans" cxnId="{55889E1B-25C1-457D-BF07-C19A0ABCF8EC}">
      <dgm:prSet/>
      <dgm:spPr/>
      <dgm:t>
        <a:bodyPr/>
        <a:lstStyle/>
        <a:p>
          <a:endParaRPr lang="en-US" sz="1800"/>
        </a:p>
      </dgm:t>
    </dgm:pt>
    <dgm:pt modelId="{5EB3DC59-199D-48C4-8179-B3BC788A3023}" type="sibTrans" cxnId="{55889E1B-25C1-457D-BF07-C19A0ABCF8EC}">
      <dgm:prSet/>
      <dgm:spPr/>
      <dgm:t>
        <a:bodyPr/>
        <a:lstStyle/>
        <a:p>
          <a:endParaRPr lang="en-US" sz="1800"/>
        </a:p>
      </dgm:t>
    </dgm:pt>
    <dgm:pt modelId="{DEDD4BC1-80D3-40A0-8604-8697F2717E5C}">
      <dgm:prSet phldrT="[Text]" custT="1"/>
      <dgm:spPr/>
      <dgm:t>
        <a:bodyPr/>
        <a:lstStyle/>
        <a:p>
          <a:r>
            <a:rPr lang="nb-NO" sz="1800" dirty="0"/>
            <a:t>The ability to auto-apply labels requires an Microsoft 365 E5  subscription</a:t>
          </a:r>
          <a:endParaRPr lang="en-US" sz="1800" dirty="0"/>
        </a:p>
      </dgm:t>
    </dgm:pt>
    <dgm:pt modelId="{A4F1ECF0-46DA-481D-A50E-9E0C5F6A82FF}" type="parTrans" cxnId="{532F5A4E-AA19-49AD-9E17-0A1A1397B3DC}">
      <dgm:prSet/>
      <dgm:spPr/>
      <dgm:t>
        <a:bodyPr/>
        <a:lstStyle/>
        <a:p>
          <a:endParaRPr lang="en-US" sz="1800"/>
        </a:p>
      </dgm:t>
    </dgm:pt>
    <dgm:pt modelId="{55BC5044-DC22-4368-B25A-72434D79ADE9}" type="sibTrans" cxnId="{532F5A4E-AA19-49AD-9E17-0A1A1397B3DC}">
      <dgm:prSet/>
      <dgm:spPr/>
      <dgm:t>
        <a:bodyPr/>
        <a:lstStyle/>
        <a:p>
          <a:endParaRPr lang="en-US" sz="1800"/>
        </a:p>
      </dgm:t>
    </dgm:pt>
    <dgm:pt modelId="{94802046-3E97-4D09-960D-6FBE36011DC6}" type="pres">
      <dgm:prSet presAssocID="{ABC33293-DBFD-475B-87B9-4E156C26AFC6}" presName="linear" presStyleCnt="0">
        <dgm:presLayoutVars>
          <dgm:dir/>
          <dgm:animLvl val="lvl"/>
          <dgm:resizeHandles val="exact"/>
        </dgm:presLayoutVars>
      </dgm:prSet>
      <dgm:spPr/>
    </dgm:pt>
    <dgm:pt modelId="{2AA8AE4A-2C36-46DC-9FCC-76FEBC6A40F5}" type="pres">
      <dgm:prSet presAssocID="{A0F63931-7837-40B6-A007-92A40893F89D}" presName="parentLin" presStyleCnt="0"/>
      <dgm:spPr/>
    </dgm:pt>
    <dgm:pt modelId="{3D9C150B-7E6C-4473-9717-671202CA84EA}" type="pres">
      <dgm:prSet presAssocID="{A0F63931-7837-40B6-A007-92A40893F89D}" presName="parentLeftMargin" presStyleLbl="node1" presStyleIdx="0" presStyleCnt="3"/>
      <dgm:spPr/>
    </dgm:pt>
    <dgm:pt modelId="{8DDEBC3A-5B28-442E-9EC0-218A2542C08F}" type="pres">
      <dgm:prSet presAssocID="{A0F63931-7837-40B6-A007-92A40893F89D}" presName="parentText" presStyleLbl="node1" presStyleIdx="0" presStyleCnt="3">
        <dgm:presLayoutVars>
          <dgm:chMax val="0"/>
          <dgm:bulletEnabled val="1"/>
        </dgm:presLayoutVars>
      </dgm:prSet>
      <dgm:spPr/>
    </dgm:pt>
    <dgm:pt modelId="{A40A4924-D77A-41F8-AEC0-49831404E5F2}" type="pres">
      <dgm:prSet presAssocID="{A0F63931-7837-40B6-A007-92A40893F89D}" presName="negativeSpace" presStyleCnt="0"/>
      <dgm:spPr/>
    </dgm:pt>
    <dgm:pt modelId="{F2BCC35F-4EDF-4D38-9799-540029B64F25}" type="pres">
      <dgm:prSet presAssocID="{A0F63931-7837-40B6-A007-92A40893F89D}" presName="childText" presStyleLbl="conFgAcc1" presStyleIdx="0" presStyleCnt="3">
        <dgm:presLayoutVars>
          <dgm:bulletEnabled val="1"/>
        </dgm:presLayoutVars>
      </dgm:prSet>
      <dgm:spPr/>
    </dgm:pt>
    <dgm:pt modelId="{8DD06D3D-1264-423B-95BB-9DC8AA3281F6}" type="pres">
      <dgm:prSet presAssocID="{72808C47-8352-4FAF-86A4-DF56C8DFE167}" presName="spaceBetweenRectangles" presStyleCnt="0"/>
      <dgm:spPr/>
    </dgm:pt>
    <dgm:pt modelId="{A1E0A7D7-E000-4789-924F-810A1B5C86F6}" type="pres">
      <dgm:prSet presAssocID="{8CF5BDC1-77F4-495E-8F36-27768DBB32F5}" presName="parentLin" presStyleCnt="0"/>
      <dgm:spPr/>
    </dgm:pt>
    <dgm:pt modelId="{BF8CCD4A-64A6-4253-A5BF-C99A2B237A51}" type="pres">
      <dgm:prSet presAssocID="{8CF5BDC1-77F4-495E-8F36-27768DBB32F5}" presName="parentLeftMargin" presStyleLbl="node1" presStyleIdx="0" presStyleCnt="3"/>
      <dgm:spPr/>
    </dgm:pt>
    <dgm:pt modelId="{26F10265-403E-41C9-9811-3EDBA67AB1F3}" type="pres">
      <dgm:prSet presAssocID="{8CF5BDC1-77F4-495E-8F36-27768DBB32F5}" presName="parentText" presStyleLbl="node1" presStyleIdx="1" presStyleCnt="3">
        <dgm:presLayoutVars>
          <dgm:chMax val="0"/>
          <dgm:bulletEnabled val="1"/>
        </dgm:presLayoutVars>
      </dgm:prSet>
      <dgm:spPr/>
    </dgm:pt>
    <dgm:pt modelId="{3A8A60AF-9B8C-4FBA-AB7E-F7DC113414DD}" type="pres">
      <dgm:prSet presAssocID="{8CF5BDC1-77F4-495E-8F36-27768DBB32F5}" presName="negativeSpace" presStyleCnt="0"/>
      <dgm:spPr/>
    </dgm:pt>
    <dgm:pt modelId="{7DFAA98B-FA6B-468D-9C06-2A29A7BFEB80}" type="pres">
      <dgm:prSet presAssocID="{8CF5BDC1-77F4-495E-8F36-27768DBB32F5}" presName="childText" presStyleLbl="conFgAcc1" presStyleIdx="1" presStyleCnt="3">
        <dgm:presLayoutVars>
          <dgm:bulletEnabled val="1"/>
        </dgm:presLayoutVars>
      </dgm:prSet>
      <dgm:spPr/>
    </dgm:pt>
    <dgm:pt modelId="{75BB0419-6C88-4CDF-9EA7-9743AA149C95}" type="pres">
      <dgm:prSet presAssocID="{BF653755-9836-41EC-B7FC-F360E5A8F686}" presName="spaceBetweenRectangles" presStyleCnt="0"/>
      <dgm:spPr/>
    </dgm:pt>
    <dgm:pt modelId="{8B29C825-0C31-4CF9-B5B0-3A67DE1A924D}" type="pres">
      <dgm:prSet presAssocID="{07245B2E-0D9C-4F56-87B8-7D309535786C}" presName="parentLin" presStyleCnt="0"/>
      <dgm:spPr/>
    </dgm:pt>
    <dgm:pt modelId="{47908E99-691C-4D40-9BFC-727B749EB1F5}" type="pres">
      <dgm:prSet presAssocID="{07245B2E-0D9C-4F56-87B8-7D309535786C}" presName="parentLeftMargin" presStyleLbl="node1" presStyleIdx="1" presStyleCnt="3"/>
      <dgm:spPr/>
    </dgm:pt>
    <dgm:pt modelId="{A6D5DDF9-E7E4-482F-99BF-91BAB40AF5D9}" type="pres">
      <dgm:prSet presAssocID="{07245B2E-0D9C-4F56-87B8-7D309535786C}" presName="parentText" presStyleLbl="node1" presStyleIdx="2" presStyleCnt="3">
        <dgm:presLayoutVars>
          <dgm:chMax val="0"/>
          <dgm:bulletEnabled val="1"/>
        </dgm:presLayoutVars>
      </dgm:prSet>
      <dgm:spPr/>
    </dgm:pt>
    <dgm:pt modelId="{51581E4A-76A4-4DC8-B580-6A98050BD3DE}" type="pres">
      <dgm:prSet presAssocID="{07245B2E-0D9C-4F56-87B8-7D309535786C}" presName="negativeSpace" presStyleCnt="0"/>
      <dgm:spPr/>
    </dgm:pt>
    <dgm:pt modelId="{AB3DB915-C36A-4FB8-8269-302CF0D21E28}" type="pres">
      <dgm:prSet presAssocID="{07245B2E-0D9C-4F56-87B8-7D309535786C}" presName="childText" presStyleLbl="conFgAcc1" presStyleIdx="2" presStyleCnt="3">
        <dgm:presLayoutVars>
          <dgm:bulletEnabled val="1"/>
        </dgm:presLayoutVars>
      </dgm:prSet>
      <dgm:spPr/>
    </dgm:pt>
  </dgm:ptLst>
  <dgm:cxnLst>
    <dgm:cxn modelId="{6186C800-0699-4504-B1D9-49C67FFC22BA}" type="presOf" srcId="{DEDD4BC1-80D3-40A0-8604-8697F2717E5C}" destId="{AB3DB915-C36A-4FB8-8269-302CF0D21E28}" srcOrd="0" destOrd="0" presId="urn:microsoft.com/office/officeart/2005/8/layout/list1"/>
    <dgm:cxn modelId="{AC272C0F-2A2E-40C5-B80D-6E4C475DF9A3}" srcId="{A0F63931-7837-40B6-A007-92A40893F89D}" destId="{D6980DEC-0E67-460D-9771-9010325A2302}" srcOrd="0" destOrd="0" parTransId="{B3D29263-2BA3-4AE9-8532-57C69197009B}" sibTransId="{AB7B3BE7-725F-4B23-BF62-4954B37DA010}"/>
    <dgm:cxn modelId="{55889E1B-25C1-457D-BF07-C19A0ABCF8EC}" srcId="{8CF5BDC1-77F4-495E-8F36-27768DBB32F5}" destId="{665412D7-4BAC-4AE9-8022-D8FC3295DEC7}" srcOrd="1" destOrd="0" parTransId="{5E5AB8FF-ACE5-4E65-A114-74AFA632AF20}" sibTransId="{5EB3DC59-199D-48C4-8179-B3BC788A3023}"/>
    <dgm:cxn modelId="{7DDA2B2C-BF39-4DF9-851C-1D325EF613F2}" type="presOf" srcId="{665412D7-4BAC-4AE9-8022-D8FC3295DEC7}" destId="{7DFAA98B-FA6B-468D-9C06-2A29A7BFEB80}" srcOrd="0" destOrd="1" presId="urn:microsoft.com/office/officeart/2005/8/layout/list1"/>
    <dgm:cxn modelId="{65891D43-F821-46E8-821C-CDE6774AC655}" srcId="{ABC33293-DBFD-475B-87B9-4E156C26AFC6}" destId="{A0F63931-7837-40B6-A007-92A40893F89D}" srcOrd="0" destOrd="0" parTransId="{5544032E-CC82-4A43-B61C-0291C742FC14}" sibTransId="{72808C47-8352-4FAF-86A4-DF56C8DFE167}"/>
    <dgm:cxn modelId="{763F1446-7E79-41BC-AA67-FD3ABA630228}" type="presOf" srcId="{07245B2E-0D9C-4F56-87B8-7D309535786C}" destId="{47908E99-691C-4D40-9BFC-727B749EB1F5}" srcOrd="0" destOrd="0" presId="urn:microsoft.com/office/officeart/2005/8/layout/list1"/>
    <dgm:cxn modelId="{001B6E67-3D7E-4615-9F00-884DE490C42F}" type="presOf" srcId="{D6980DEC-0E67-460D-9771-9010325A2302}" destId="{F2BCC35F-4EDF-4D38-9799-540029B64F25}" srcOrd="0" destOrd="0" presId="urn:microsoft.com/office/officeart/2005/8/layout/list1"/>
    <dgm:cxn modelId="{532F5A4E-AA19-49AD-9E17-0A1A1397B3DC}" srcId="{07245B2E-0D9C-4F56-87B8-7D309535786C}" destId="{DEDD4BC1-80D3-40A0-8604-8697F2717E5C}" srcOrd="0" destOrd="0" parTransId="{A4F1ECF0-46DA-481D-A50E-9E0C5F6A82FF}" sibTransId="{55BC5044-DC22-4368-B25A-72434D79ADE9}"/>
    <dgm:cxn modelId="{6514274F-D6AF-49B1-98DE-29D980E0C876}" type="presOf" srcId="{8CF5BDC1-77F4-495E-8F36-27768DBB32F5}" destId="{26F10265-403E-41C9-9811-3EDBA67AB1F3}" srcOrd="1" destOrd="0" presId="urn:microsoft.com/office/officeart/2005/8/layout/list1"/>
    <dgm:cxn modelId="{C859D685-B74C-4E31-8BDF-80697704E667}" type="presOf" srcId="{A0F63931-7837-40B6-A007-92A40893F89D}" destId="{8DDEBC3A-5B28-442E-9EC0-218A2542C08F}" srcOrd="1" destOrd="0" presId="urn:microsoft.com/office/officeart/2005/8/layout/list1"/>
    <dgm:cxn modelId="{A149478C-0FC1-4395-B96E-2D8AAADCC654}" type="presOf" srcId="{8CF5BDC1-77F4-495E-8F36-27768DBB32F5}" destId="{BF8CCD4A-64A6-4253-A5BF-C99A2B237A51}" srcOrd="0" destOrd="0" presId="urn:microsoft.com/office/officeart/2005/8/layout/list1"/>
    <dgm:cxn modelId="{C6904B9F-8DFF-479C-BBB9-5D0F7771249F}" type="presOf" srcId="{809BD38A-B676-43CC-A5B4-BB772DBB0156}" destId="{7DFAA98B-FA6B-468D-9C06-2A29A7BFEB80}" srcOrd="0" destOrd="0" presId="urn:microsoft.com/office/officeart/2005/8/layout/list1"/>
    <dgm:cxn modelId="{4E901BA6-16F3-4D55-8B00-6D222BF515D8}" type="presOf" srcId="{07245B2E-0D9C-4F56-87B8-7D309535786C}" destId="{A6D5DDF9-E7E4-482F-99BF-91BAB40AF5D9}" srcOrd="1" destOrd="0" presId="urn:microsoft.com/office/officeart/2005/8/layout/list1"/>
    <dgm:cxn modelId="{DA4FD2A7-ACEC-4FC2-8EF8-155CD8838CF8}" srcId="{8CF5BDC1-77F4-495E-8F36-27768DBB32F5}" destId="{809BD38A-B676-43CC-A5B4-BB772DBB0156}" srcOrd="0" destOrd="0" parTransId="{53404F0A-2289-4A40-9862-5F1F07560312}" sibTransId="{1560D712-B5C2-4ED3-96E2-576C022F3A37}"/>
    <dgm:cxn modelId="{7E121FAE-DCEC-40D3-856E-C0059C9FD07F}" type="presOf" srcId="{A0F63931-7837-40B6-A007-92A40893F89D}" destId="{3D9C150B-7E6C-4473-9717-671202CA84EA}" srcOrd="0" destOrd="0" presId="urn:microsoft.com/office/officeart/2005/8/layout/list1"/>
    <dgm:cxn modelId="{31478DB8-9390-4AB7-A9C8-A6474062D508}" type="presOf" srcId="{ABC33293-DBFD-475B-87B9-4E156C26AFC6}" destId="{94802046-3E97-4D09-960D-6FBE36011DC6}" srcOrd="0" destOrd="0" presId="urn:microsoft.com/office/officeart/2005/8/layout/list1"/>
    <dgm:cxn modelId="{14A702ED-3A0C-4078-8DC3-48E4922BA248}" srcId="{ABC33293-DBFD-475B-87B9-4E156C26AFC6}" destId="{07245B2E-0D9C-4F56-87B8-7D309535786C}" srcOrd="2" destOrd="0" parTransId="{F880E509-65AD-4351-8937-D70B74591F55}" sibTransId="{F17A7300-B72A-4014-8FB6-7E22A181CA37}"/>
    <dgm:cxn modelId="{E4FB0FF3-696D-47C5-BA91-AAF5A7CC81A2}" srcId="{ABC33293-DBFD-475B-87B9-4E156C26AFC6}" destId="{8CF5BDC1-77F4-495E-8F36-27768DBB32F5}" srcOrd="1" destOrd="0" parTransId="{4E32BA99-D233-4C79-B21B-2D87982A3DE4}" sibTransId="{BF653755-9836-41EC-B7FC-F360E5A8F686}"/>
    <dgm:cxn modelId="{1AF9E895-5F7D-49E6-BED6-AB8424242395}" type="presParOf" srcId="{94802046-3E97-4D09-960D-6FBE36011DC6}" destId="{2AA8AE4A-2C36-46DC-9FCC-76FEBC6A40F5}" srcOrd="0" destOrd="0" presId="urn:microsoft.com/office/officeart/2005/8/layout/list1"/>
    <dgm:cxn modelId="{7B892946-0B89-4D2A-818E-E46C9B23EE8F}" type="presParOf" srcId="{2AA8AE4A-2C36-46DC-9FCC-76FEBC6A40F5}" destId="{3D9C150B-7E6C-4473-9717-671202CA84EA}" srcOrd="0" destOrd="0" presId="urn:microsoft.com/office/officeart/2005/8/layout/list1"/>
    <dgm:cxn modelId="{BF36CA45-C09A-463D-9DFC-CC9DE32939C5}" type="presParOf" srcId="{2AA8AE4A-2C36-46DC-9FCC-76FEBC6A40F5}" destId="{8DDEBC3A-5B28-442E-9EC0-218A2542C08F}" srcOrd="1" destOrd="0" presId="urn:microsoft.com/office/officeart/2005/8/layout/list1"/>
    <dgm:cxn modelId="{185A603E-3A39-4849-AFB6-BC44E5EDC5AC}" type="presParOf" srcId="{94802046-3E97-4D09-960D-6FBE36011DC6}" destId="{A40A4924-D77A-41F8-AEC0-49831404E5F2}" srcOrd="1" destOrd="0" presId="urn:microsoft.com/office/officeart/2005/8/layout/list1"/>
    <dgm:cxn modelId="{375A4ABD-700B-4183-9D28-16D586E4FC8A}" type="presParOf" srcId="{94802046-3E97-4D09-960D-6FBE36011DC6}" destId="{F2BCC35F-4EDF-4D38-9799-540029B64F25}" srcOrd="2" destOrd="0" presId="urn:microsoft.com/office/officeart/2005/8/layout/list1"/>
    <dgm:cxn modelId="{B7BF2ED6-3392-40D0-B759-68D66DCFC735}" type="presParOf" srcId="{94802046-3E97-4D09-960D-6FBE36011DC6}" destId="{8DD06D3D-1264-423B-95BB-9DC8AA3281F6}" srcOrd="3" destOrd="0" presId="urn:microsoft.com/office/officeart/2005/8/layout/list1"/>
    <dgm:cxn modelId="{C172075B-916C-4761-8CEB-37B54656E1AF}" type="presParOf" srcId="{94802046-3E97-4D09-960D-6FBE36011DC6}" destId="{A1E0A7D7-E000-4789-924F-810A1B5C86F6}" srcOrd="4" destOrd="0" presId="urn:microsoft.com/office/officeart/2005/8/layout/list1"/>
    <dgm:cxn modelId="{65D00F0A-C69E-4DDD-A2CB-8C55A1E9B1D0}" type="presParOf" srcId="{A1E0A7D7-E000-4789-924F-810A1B5C86F6}" destId="{BF8CCD4A-64A6-4253-A5BF-C99A2B237A51}" srcOrd="0" destOrd="0" presId="urn:microsoft.com/office/officeart/2005/8/layout/list1"/>
    <dgm:cxn modelId="{FEEA8637-4057-4BDF-A220-3F8FA279AE59}" type="presParOf" srcId="{A1E0A7D7-E000-4789-924F-810A1B5C86F6}" destId="{26F10265-403E-41C9-9811-3EDBA67AB1F3}" srcOrd="1" destOrd="0" presId="urn:microsoft.com/office/officeart/2005/8/layout/list1"/>
    <dgm:cxn modelId="{AC33D8CC-B2AA-499A-860D-66DA1A219D8E}" type="presParOf" srcId="{94802046-3E97-4D09-960D-6FBE36011DC6}" destId="{3A8A60AF-9B8C-4FBA-AB7E-F7DC113414DD}" srcOrd="5" destOrd="0" presId="urn:microsoft.com/office/officeart/2005/8/layout/list1"/>
    <dgm:cxn modelId="{667AF0F4-1C8D-457A-99A9-6A2202F3EB8D}" type="presParOf" srcId="{94802046-3E97-4D09-960D-6FBE36011DC6}" destId="{7DFAA98B-FA6B-468D-9C06-2A29A7BFEB80}" srcOrd="6" destOrd="0" presId="urn:microsoft.com/office/officeart/2005/8/layout/list1"/>
    <dgm:cxn modelId="{5271206C-EA3B-4062-93F2-0B712230B94D}" type="presParOf" srcId="{94802046-3E97-4D09-960D-6FBE36011DC6}" destId="{75BB0419-6C88-4CDF-9EA7-9743AA149C95}" srcOrd="7" destOrd="0" presId="urn:microsoft.com/office/officeart/2005/8/layout/list1"/>
    <dgm:cxn modelId="{6A09C4C1-567E-455A-A741-4EADB669AC5E}" type="presParOf" srcId="{94802046-3E97-4D09-960D-6FBE36011DC6}" destId="{8B29C825-0C31-4CF9-B5B0-3A67DE1A924D}" srcOrd="8" destOrd="0" presId="urn:microsoft.com/office/officeart/2005/8/layout/list1"/>
    <dgm:cxn modelId="{A4450A92-8B00-4E4D-A424-8FCD3E29A83F}" type="presParOf" srcId="{8B29C825-0C31-4CF9-B5B0-3A67DE1A924D}" destId="{47908E99-691C-4D40-9BFC-727B749EB1F5}" srcOrd="0" destOrd="0" presId="urn:microsoft.com/office/officeart/2005/8/layout/list1"/>
    <dgm:cxn modelId="{7CDF0311-046C-4F1D-BE3C-3509BE0E3133}" type="presParOf" srcId="{8B29C825-0C31-4CF9-B5B0-3A67DE1A924D}" destId="{A6D5DDF9-E7E4-482F-99BF-91BAB40AF5D9}" srcOrd="1" destOrd="0" presId="urn:microsoft.com/office/officeart/2005/8/layout/list1"/>
    <dgm:cxn modelId="{E0EA85B2-3014-4593-A953-9A68143640C6}" type="presParOf" srcId="{94802046-3E97-4D09-960D-6FBE36011DC6}" destId="{51581E4A-76A4-4DC8-B580-6A98050BD3DE}" srcOrd="9" destOrd="0" presId="urn:microsoft.com/office/officeart/2005/8/layout/list1"/>
    <dgm:cxn modelId="{3ECF13E5-84F6-4FC4-B4FE-654C0D8864CD}" type="presParOf" srcId="{94802046-3E97-4D09-960D-6FBE36011DC6}" destId="{AB3DB915-C36A-4FB8-8269-302CF0D21E2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A5230-231D-433B-A6FF-1E216CB22ECB}">
      <dsp:nvSpPr>
        <dsp:cNvPr id="0" name=""/>
        <dsp:cNvSpPr/>
      </dsp:nvSpPr>
      <dsp:spPr>
        <a:xfrm>
          <a:off x="1552150"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Retention policies allow for organizations to effectively manage and govern information requirements including:</a:t>
          </a:r>
          <a:endParaRPr lang="en-US" sz="2100" kern="1200"/>
        </a:p>
      </dsp:txBody>
      <dsp:txXfrm>
        <a:off x="1552150" y="2836"/>
        <a:ext cx="3703059" cy="2221835"/>
      </dsp:txXfrm>
    </dsp:sp>
    <dsp:sp modelId="{8646DE4B-B194-48E9-B532-B69546468D85}">
      <dsp:nvSpPr>
        <dsp:cNvPr id="0" name=""/>
        <dsp:cNvSpPr/>
      </dsp:nvSpPr>
      <dsp:spPr>
        <a:xfrm>
          <a:off x="5625515"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Comply proactively with industry regulations and internal policies that require you to retain content for a minimum period of time.</a:t>
          </a:r>
          <a:endParaRPr lang="en-US" sz="2100" kern="1200"/>
        </a:p>
      </dsp:txBody>
      <dsp:txXfrm>
        <a:off x="5625515" y="2836"/>
        <a:ext cx="3703059" cy="2221835"/>
      </dsp:txXfrm>
    </dsp:sp>
    <dsp:sp modelId="{7586ADD0-D4C8-4CFB-9A4C-EC0B573672FE}">
      <dsp:nvSpPr>
        <dsp:cNvPr id="0" name=""/>
        <dsp:cNvSpPr/>
      </dsp:nvSpPr>
      <dsp:spPr>
        <a:xfrm>
          <a:off x="1552150" y="2594977"/>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Reduce your risk in the event of litigation or a security breach by permanently deleting old content that you’re no longer required to keep.</a:t>
          </a:r>
          <a:endParaRPr lang="en-US" sz="2100" kern="1200"/>
        </a:p>
      </dsp:txBody>
      <dsp:txXfrm>
        <a:off x="1552150" y="2594977"/>
        <a:ext cx="3703059" cy="2221835"/>
      </dsp:txXfrm>
    </dsp:sp>
    <dsp:sp modelId="{4D21C822-F6DD-4DB1-B794-E9EA99775BCE}">
      <dsp:nvSpPr>
        <dsp:cNvPr id="0" name=""/>
        <dsp:cNvSpPr/>
      </dsp:nvSpPr>
      <dsp:spPr>
        <a:xfrm>
          <a:off x="5625515" y="2594977"/>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Help your organization to share knowledge effectively and be more agile by ensuring that your users work only with content that’s current and relevant to them.</a:t>
          </a:r>
          <a:endParaRPr lang="en-US" sz="2100" kern="1200"/>
        </a:p>
      </dsp:txBody>
      <dsp:txXfrm>
        <a:off x="5625515" y="2594977"/>
        <a:ext cx="3703059" cy="2221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6BEBF-D44E-4E23-845A-84048A69F352}">
      <dsp:nvSpPr>
        <dsp:cNvPr id="0" name=""/>
        <dsp:cNvSpPr/>
      </dsp:nvSpPr>
      <dsp:spPr>
        <a:xfrm rot="5400000">
          <a:off x="6458497" y="-2306277"/>
          <a:ext cx="1880793" cy="696366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a:t>Retention</a:t>
          </a:r>
          <a:r>
            <a:rPr lang="en-US" sz="1600" kern="1200"/>
            <a:t> - Retaining content so that it can’t be permanently deleted before the end of the retention period.</a:t>
          </a:r>
        </a:p>
        <a:p>
          <a:pPr marL="171450" lvl="1" indent="-171450" algn="l" defTabSz="711200">
            <a:lnSpc>
              <a:spcPct val="90000"/>
            </a:lnSpc>
            <a:spcBef>
              <a:spcPct val="0"/>
            </a:spcBef>
            <a:spcAft>
              <a:spcPct val="15000"/>
            </a:spcAft>
            <a:buChar char="•"/>
          </a:pPr>
          <a:r>
            <a:rPr lang="en-US" sz="1600" b="1" kern="1200"/>
            <a:t>Deletion</a:t>
          </a:r>
          <a:r>
            <a:rPr lang="en-US" sz="1600" kern="1200"/>
            <a:t> - Deleting content permanently at the end of the retention period. </a:t>
          </a:r>
        </a:p>
      </dsp:txBody>
      <dsp:txXfrm rot="-5400000">
        <a:off x="3917062" y="326971"/>
        <a:ext cx="6871851" cy="1697167"/>
      </dsp:txXfrm>
    </dsp:sp>
    <dsp:sp modelId="{2DB78770-8D61-4F4F-8805-89EEC65EA2F1}">
      <dsp:nvSpPr>
        <dsp:cNvPr id="0" name=""/>
        <dsp:cNvSpPr/>
      </dsp:nvSpPr>
      <dsp:spPr>
        <a:xfrm>
          <a:off x="0" y="58"/>
          <a:ext cx="3917061" cy="235099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Managing content through retention requires the effective use of one or both actions below:</a:t>
          </a:r>
        </a:p>
      </dsp:txBody>
      <dsp:txXfrm>
        <a:off x="114766" y="114824"/>
        <a:ext cx="3687529" cy="2121459"/>
      </dsp:txXfrm>
    </dsp:sp>
    <dsp:sp modelId="{38AE1D82-4648-4591-93D3-803CDDE8627C}">
      <dsp:nvSpPr>
        <dsp:cNvPr id="0" name=""/>
        <dsp:cNvSpPr/>
      </dsp:nvSpPr>
      <dsp:spPr>
        <a:xfrm rot="5400000">
          <a:off x="6458497" y="162263"/>
          <a:ext cx="1880793" cy="696366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Decide proactively whether to retain content, delete content, or retain and then automatically delete the content.</a:t>
          </a:r>
        </a:p>
        <a:p>
          <a:pPr marL="171450" lvl="1" indent="-171450" algn="l" defTabSz="711200">
            <a:lnSpc>
              <a:spcPct val="90000"/>
            </a:lnSpc>
            <a:spcBef>
              <a:spcPct val="0"/>
            </a:spcBef>
            <a:spcAft>
              <a:spcPct val="15000"/>
            </a:spcAft>
            <a:buChar char="•"/>
          </a:pPr>
          <a:r>
            <a:rPr lang="en-US" sz="1600" kern="1200"/>
            <a:t>Apply a single policy to the entire organization or just specific locations or users.</a:t>
          </a:r>
        </a:p>
        <a:p>
          <a:pPr marL="171450" lvl="1" indent="-171450" algn="l" defTabSz="711200">
            <a:lnSpc>
              <a:spcPct val="90000"/>
            </a:lnSpc>
            <a:spcBef>
              <a:spcPct val="0"/>
            </a:spcBef>
            <a:spcAft>
              <a:spcPct val="15000"/>
            </a:spcAft>
            <a:buChar char="•"/>
          </a:pPr>
          <a:r>
            <a:rPr lang="en-US" sz="1600" kern="1200"/>
            <a:t>Apply a policy only to content meeting certain conditions, such as specific keywords or specific types of sensitive information</a:t>
          </a:r>
        </a:p>
      </dsp:txBody>
      <dsp:txXfrm rot="-5400000">
        <a:off x="3917062" y="2795512"/>
        <a:ext cx="6871851" cy="1697167"/>
      </dsp:txXfrm>
    </dsp:sp>
    <dsp:sp modelId="{2B78D5B4-1FEA-4F81-B962-6321CAA3FD80}">
      <dsp:nvSpPr>
        <dsp:cNvPr id="0" name=""/>
        <dsp:cNvSpPr/>
      </dsp:nvSpPr>
      <dsp:spPr>
        <a:xfrm>
          <a:off x="0" y="2468599"/>
          <a:ext cx="3917061" cy="235099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Through these actions you can accomplish many compliance requirements including:</a:t>
          </a:r>
        </a:p>
      </dsp:txBody>
      <dsp:txXfrm>
        <a:off x="114766" y="2583365"/>
        <a:ext cx="3687529" cy="2121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08656-98F0-416C-A58E-96040FF31EDE}">
      <dsp:nvSpPr>
        <dsp:cNvPr id="0" name=""/>
        <dsp:cNvSpPr/>
      </dsp:nvSpPr>
      <dsp:spPr>
        <a:xfrm>
          <a:off x="0" y="3628005"/>
          <a:ext cx="10880725" cy="11907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baseline="0" dirty="0"/>
            <a:t>Microsoft 365</a:t>
          </a:r>
          <a:endParaRPr lang="en-US" sz="2100" kern="1200" dirty="0"/>
        </a:p>
      </dsp:txBody>
      <dsp:txXfrm>
        <a:off x="0" y="3628005"/>
        <a:ext cx="10880725" cy="643027"/>
      </dsp:txXfrm>
    </dsp:sp>
    <dsp:sp modelId="{E660D129-A9EE-4C2E-B407-CC963A550145}">
      <dsp:nvSpPr>
        <dsp:cNvPr id="0" name=""/>
        <dsp:cNvSpPr/>
      </dsp:nvSpPr>
      <dsp:spPr>
        <a:xfrm>
          <a:off x="0" y="4247217"/>
          <a:ext cx="10880725" cy="54776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baseline="0"/>
            <a:t>Enforces retention rules on the document based on the applied label</a:t>
          </a:r>
          <a:endParaRPr lang="en-US" sz="1600" kern="1200"/>
        </a:p>
      </dsp:txBody>
      <dsp:txXfrm>
        <a:off x="0" y="4247217"/>
        <a:ext cx="10880725" cy="547764"/>
      </dsp:txXfrm>
    </dsp:sp>
    <dsp:sp modelId="{3FC5F82E-E871-48C0-BB8A-46D116F20920}">
      <dsp:nvSpPr>
        <dsp:cNvPr id="0" name=""/>
        <dsp:cNvSpPr/>
      </dsp:nvSpPr>
      <dsp:spPr>
        <a:xfrm rot="10800000">
          <a:off x="0" y="1814428"/>
          <a:ext cx="10880725" cy="1831438"/>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baseline="0"/>
            <a:t>End User</a:t>
          </a:r>
          <a:endParaRPr lang="en-US" sz="2100" kern="1200"/>
        </a:p>
      </dsp:txBody>
      <dsp:txXfrm rot="-10800000">
        <a:off x="0" y="1814428"/>
        <a:ext cx="10880725" cy="642835"/>
      </dsp:txXfrm>
    </dsp:sp>
    <dsp:sp modelId="{3206660C-C291-4251-B25A-CFA516E8DF4C}">
      <dsp:nvSpPr>
        <dsp:cNvPr id="0" name=""/>
        <dsp:cNvSpPr/>
      </dsp:nvSpPr>
      <dsp:spPr>
        <a:xfrm>
          <a:off x="0" y="2457263"/>
          <a:ext cx="5440362" cy="54760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baseline="0"/>
            <a:t>Works on a document and sees the available labels </a:t>
          </a:r>
          <a:endParaRPr lang="en-US" sz="1600" kern="1200"/>
        </a:p>
      </dsp:txBody>
      <dsp:txXfrm>
        <a:off x="0" y="2457263"/>
        <a:ext cx="5440362" cy="547600"/>
      </dsp:txXfrm>
    </dsp:sp>
    <dsp:sp modelId="{8528AA49-AF2B-41CD-B5DD-56C40DA7AB66}">
      <dsp:nvSpPr>
        <dsp:cNvPr id="0" name=""/>
        <dsp:cNvSpPr/>
      </dsp:nvSpPr>
      <dsp:spPr>
        <a:xfrm>
          <a:off x="5440362" y="2457263"/>
          <a:ext cx="5440362" cy="54760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baseline="0"/>
            <a:t>Classifies the document by applying a label </a:t>
          </a:r>
          <a:endParaRPr lang="en-US" sz="1600" kern="1200"/>
        </a:p>
      </dsp:txBody>
      <dsp:txXfrm>
        <a:off x="5440362" y="2457263"/>
        <a:ext cx="5440362" cy="547600"/>
      </dsp:txXfrm>
    </dsp:sp>
    <dsp:sp modelId="{43FB8969-B778-414F-90D0-95A2F4B179A9}">
      <dsp:nvSpPr>
        <dsp:cNvPr id="0" name=""/>
        <dsp:cNvSpPr/>
      </dsp:nvSpPr>
      <dsp:spPr>
        <a:xfrm rot="10800000">
          <a:off x="0" y="851"/>
          <a:ext cx="10880725" cy="1831438"/>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baseline="0"/>
            <a:t>Admin</a:t>
          </a:r>
          <a:endParaRPr lang="en-US" sz="2100" kern="1200"/>
        </a:p>
      </dsp:txBody>
      <dsp:txXfrm rot="-10800000">
        <a:off x="0" y="851"/>
        <a:ext cx="10880725" cy="642835"/>
      </dsp:txXfrm>
    </dsp:sp>
    <dsp:sp modelId="{AE00D48E-C142-423E-99D3-F9A7AA26534B}">
      <dsp:nvSpPr>
        <dsp:cNvPr id="0" name=""/>
        <dsp:cNvSpPr/>
      </dsp:nvSpPr>
      <dsp:spPr>
        <a:xfrm>
          <a:off x="0" y="643686"/>
          <a:ext cx="5440362" cy="54760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baseline="0"/>
            <a:t>Creates a label</a:t>
          </a:r>
          <a:endParaRPr lang="en-US" sz="1600" kern="1200"/>
        </a:p>
      </dsp:txBody>
      <dsp:txXfrm>
        <a:off x="0" y="643686"/>
        <a:ext cx="5440362" cy="547600"/>
      </dsp:txXfrm>
    </dsp:sp>
    <dsp:sp modelId="{CF6CF165-E9F5-423F-A280-1636CE68E570}">
      <dsp:nvSpPr>
        <dsp:cNvPr id="0" name=""/>
        <dsp:cNvSpPr/>
      </dsp:nvSpPr>
      <dsp:spPr>
        <a:xfrm>
          <a:off x="5440362" y="643686"/>
          <a:ext cx="5440362" cy="54760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baseline="0"/>
            <a:t>Publishes the label to locations selected in a label policy</a:t>
          </a:r>
          <a:endParaRPr lang="en-US" sz="1600" kern="1200"/>
        </a:p>
      </dsp:txBody>
      <dsp:txXfrm>
        <a:off x="5440362" y="643686"/>
        <a:ext cx="5440362" cy="547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30703-8F81-41BE-9D53-8EEF989DAA33}">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0BFBE0-C8EC-4286-916D-CDFC59E4D3BC}">
      <dsp:nvSpPr>
        <dsp:cNvPr id="0" name=""/>
        <dsp:cNvSpPr/>
      </dsp:nvSpPr>
      <dsp:spPr>
        <a:xfrm>
          <a:off x="454364" y="301131"/>
          <a:ext cx="10359239" cy="6026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baseline="0"/>
            <a:t>A document in SharePoint Online can have only a single retention label assigned</a:t>
          </a:r>
          <a:endParaRPr lang="en-US" sz="1600" kern="1200"/>
        </a:p>
        <a:p>
          <a:pPr marL="114300" lvl="1" indent="-114300" algn="l" defTabSz="533400">
            <a:lnSpc>
              <a:spcPct val="90000"/>
            </a:lnSpc>
            <a:spcBef>
              <a:spcPct val="0"/>
            </a:spcBef>
            <a:spcAft>
              <a:spcPct val="15000"/>
            </a:spcAft>
            <a:buChar char="•"/>
          </a:pPr>
          <a:r>
            <a:rPr lang="en-US" sz="1200" kern="1200" baseline="0" dirty="0"/>
            <a:t>A document can also have a single retention label and a single sensitivity label assigned </a:t>
          </a:r>
          <a:endParaRPr lang="en-US" sz="1200" kern="1200" dirty="0"/>
        </a:p>
      </dsp:txBody>
      <dsp:txXfrm>
        <a:off x="454364" y="301131"/>
        <a:ext cx="10359239" cy="602649"/>
      </dsp:txXfrm>
    </dsp:sp>
    <dsp:sp modelId="{E1F963D8-A361-4511-9E1E-5D4887E48E53}">
      <dsp:nvSpPr>
        <dsp:cNvPr id="0" name=""/>
        <dsp:cNvSpPr/>
      </dsp:nvSpPr>
      <dsp:spPr>
        <a:xfrm>
          <a:off x="77709" y="225800"/>
          <a:ext cx="753311" cy="753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FE0161-7B34-4927-B141-5334E0258AE5}">
      <dsp:nvSpPr>
        <dsp:cNvPr id="0" name=""/>
        <dsp:cNvSpPr/>
      </dsp:nvSpPr>
      <dsp:spPr>
        <a:xfrm>
          <a:off x="886205" y="1204816"/>
          <a:ext cx="9927399" cy="6026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baseline="0"/>
            <a:t>For labels assigned manually by end users, people can remove or change the label that’s assigned pending you have the permissions to do so.</a:t>
          </a:r>
          <a:endParaRPr lang="en-US" sz="1600" kern="1200"/>
        </a:p>
      </dsp:txBody>
      <dsp:txXfrm>
        <a:off x="886205" y="1204816"/>
        <a:ext cx="9927399" cy="602649"/>
      </dsp:txXfrm>
    </dsp:sp>
    <dsp:sp modelId="{63E3D7AE-A2F5-4360-831D-9DFCC611FDA4}">
      <dsp:nvSpPr>
        <dsp:cNvPr id="0" name=""/>
        <dsp:cNvSpPr/>
      </dsp:nvSpPr>
      <dsp:spPr>
        <a:xfrm>
          <a:off x="509549" y="1129484"/>
          <a:ext cx="753311" cy="753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FAC517-EB5D-401D-B5DA-FCD86466ED3F}">
      <dsp:nvSpPr>
        <dsp:cNvPr id="0" name=""/>
        <dsp:cNvSpPr/>
      </dsp:nvSpPr>
      <dsp:spPr>
        <a:xfrm>
          <a:off x="1018745" y="2108500"/>
          <a:ext cx="9794858" cy="6026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baseline="0"/>
            <a:t>If content has an auto-apply label assigned, an auto-apply label can be replaced by a label assigned manually by an end user.</a:t>
          </a:r>
          <a:endParaRPr lang="en-US" sz="1600" kern="1200"/>
        </a:p>
      </dsp:txBody>
      <dsp:txXfrm>
        <a:off x="1018745" y="2108500"/>
        <a:ext cx="9794858" cy="602649"/>
      </dsp:txXfrm>
    </dsp:sp>
    <dsp:sp modelId="{0818B919-6641-494C-8454-4CDF722D8973}">
      <dsp:nvSpPr>
        <dsp:cNvPr id="0" name=""/>
        <dsp:cNvSpPr/>
      </dsp:nvSpPr>
      <dsp:spPr>
        <a:xfrm>
          <a:off x="642090" y="2033169"/>
          <a:ext cx="753311" cy="753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D70E56-7C2B-41EA-A305-E7C3E7738CA9}">
      <dsp:nvSpPr>
        <dsp:cNvPr id="0" name=""/>
        <dsp:cNvSpPr/>
      </dsp:nvSpPr>
      <dsp:spPr>
        <a:xfrm>
          <a:off x="886205" y="3012184"/>
          <a:ext cx="9927399" cy="6026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baseline="0"/>
            <a:t>If content has a label assigned manually by an end user, an auto-apply label cannot replace the manually assigned label.</a:t>
          </a:r>
          <a:endParaRPr lang="en-US" sz="1600" kern="1200"/>
        </a:p>
      </dsp:txBody>
      <dsp:txXfrm>
        <a:off x="886205" y="3012184"/>
        <a:ext cx="9927399" cy="602649"/>
      </dsp:txXfrm>
    </dsp:sp>
    <dsp:sp modelId="{D68117CC-BA57-48FC-8C06-C6170C3ED962}">
      <dsp:nvSpPr>
        <dsp:cNvPr id="0" name=""/>
        <dsp:cNvSpPr/>
      </dsp:nvSpPr>
      <dsp:spPr>
        <a:xfrm>
          <a:off x="509549" y="2936853"/>
          <a:ext cx="753311" cy="753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8AF7D-2FE1-4FD6-BB43-3FB7EF98DA35}">
      <dsp:nvSpPr>
        <dsp:cNvPr id="0" name=""/>
        <dsp:cNvSpPr/>
      </dsp:nvSpPr>
      <dsp:spPr>
        <a:xfrm>
          <a:off x="454364" y="3915869"/>
          <a:ext cx="10359239" cy="6026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baseline="0"/>
            <a:t>If there are multiple rules that assign an auto-apply label and content meets the conditions of multiple rules, the label for the oldest rule is assigned.</a:t>
          </a:r>
          <a:endParaRPr lang="en-US" sz="1600" kern="1200"/>
        </a:p>
      </dsp:txBody>
      <dsp:txXfrm>
        <a:off x="454364" y="3915869"/>
        <a:ext cx="10359239" cy="602649"/>
      </dsp:txXfrm>
    </dsp:sp>
    <dsp:sp modelId="{C23932D0-E59D-4239-9589-EB78BA5341D8}">
      <dsp:nvSpPr>
        <dsp:cNvPr id="0" name=""/>
        <dsp:cNvSpPr/>
      </dsp:nvSpPr>
      <dsp:spPr>
        <a:xfrm>
          <a:off x="77709" y="3840538"/>
          <a:ext cx="753311" cy="753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03B7A-5169-4CD9-AEF3-26E8B6CF8040}">
      <dsp:nvSpPr>
        <dsp:cNvPr id="0" name=""/>
        <dsp:cNvSpPr/>
      </dsp:nvSpPr>
      <dsp:spPr>
        <a:xfrm>
          <a:off x="0" y="0"/>
          <a:ext cx="8704580" cy="1060323"/>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a:t>Retention wins over deletion</a:t>
          </a:r>
          <a:endParaRPr lang="en-US" sz="2800" kern="1200"/>
        </a:p>
      </dsp:txBody>
      <dsp:txXfrm>
        <a:off x="31056" y="31056"/>
        <a:ext cx="7470811" cy="998211"/>
      </dsp:txXfrm>
    </dsp:sp>
    <dsp:sp modelId="{A97C04BD-AC4D-4204-B993-CDC586415663}">
      <dsp:nvSpPr>
        <dsp:cNvPr id="0" name=""/>
        <dsp:cNvSpPr/>
      </dsp:nvSpPr>
      <dsp:spPr>
        <a:xfrm>
          <a:off x="729008" y="1253109"/>
          <a:ext cx="8704580" cy="1060323"/>
        </a:xfrm>
        <a:prstGeom prst="roundRect">
          <a:avLst>
            <a:gd name="adj" fmla="val 10000"/>
          </a:avLst>
        </a:prstGeom>
        <a:solidFill>
          <a:schemeClr val="accent2">
            <a:shade val="80000"/>
            <a:hueOff val="128013"/>
            <a:satOff val="-12813"/>
            <a:lumOff val="131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a:t>Longest retention period wins</a:t>
          </a:r>
          <a:endParaRPr lang="en-US" sz="2800" kern="1200"/>
        </a:p>
      </dsp:txBody>
      <dsp:txXfrm>
        <a:off x="760064" y="1284165"/>
        <a:ext cx="7224249" cy="998210"/>
      </dsp:txXfrm>
    </dsp:sp>
    <dsp:sp modelId="{2772531C-B0D8-4152-ACDA-3C5DF714037A}">
      <dsp:nvSpPr>
        <dsp:cNvPr id="0" name=""/>
        <dsp:cNvSpPr/>
      </dsp:nvSpPr>
      <dsp:spPr>
        <a:xfrm>
          <a:off x="1447136" y="2506218"/>
          <a:ext cx="8704580" cy="1060323"/>
        </a:xfrm>
        <a:prstGeom prst="roundRect">
          <a:avLst>
            <a:gd name="adj" fmla="val 10000"/>
          </a:avLst>
        </a:prstGeom>
        <a:solidFill>
          <a:schemeClr val="accent2">
            <a:shade val="80000"/>
            <a:hueOff val="256027"/>
            <a:satOff val="-25626"/>
            <a:lumOff val="26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a:t>Explicit inclusion wins over implicit inclusion</a:t>
          </a:r>
          <a:endParaRPr lang="en-US" sz="2800" kern="1200"/>
        </a:p>
      </dsp:txBody>
      <dsp:txXfrm>
        <a:off x="1478192" y="2537274"/>
        <a:ext cx="7235130" cy="998211"/>
      </dsp:txXfrm>
    </dsp:sp>
    <dsp:sp modelId="{19A5FDA6-899B-41B6-A353-88FE354B53A6}">
      <dsp:nvSpPr>
        <dsp:cNvPr id="0" name=""/>
        <dsp:cNvSpPr/>
      </dsp:nvSpPr>
      <dsp:spPr>
        <a:xfrm>
          <a:off x="2176145" y="3759327"/>
          <a:ext cx="8704580" cy="1060323"/>
        </a:xfrm>
        <a:prstGeom prst="roundRect">
          <a:avLst>
            <a:gd name="adj" fmla="val 10000"/>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a:t>Shortest deletion period wins. </a:t>
          </a:r>
          <a:endParaRPr lang="en-US" sz="2800" kern="1200"/>
        </a:p>
      </dsp:txBody>
      <dsp:txXfrm>
        <a:off x="2207201" y="3790383"/>
        <a:ext cx="7224249" cy="998211"/>
      </dsp:txXfrm>
    </dsp:sp>
    <dsp:sp modelId="{201A2C7C-59C1-457B-A846-B7D37CC4CA6A}">
      <dsp:nvSpPr>
        <dsp:cNvPr id="0" name=""/>
        <dsp:cNvSpPr/>
      </dsp:nvSpPr>
      <dsp:spPr>
        <a:xfrm>
          <a:off x="8015370" y="812111"/>
          <a:ext cx="689209" cy="689209"/>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170442" y="812111"/>
        <a:ext cx="379065" cy="518630"/>
      </dsp:txXfrm>
    </dsp:sp>
    <dsp:sp modelId="{7E1E85A8-9538-416D-BE4C-7F63D526E9A7}">
      <dsp:nvSpPr>
        <dsp:cNvPr id="0" name=""/>
        <dsp:cNvSpPr/>
      </dsp:nvSpPr>
      <dsp:spPr>
        <a:xfrm>
          <a:off x="8744378" y="2065220"/>
          <a:ext cx="689209" cy="689209"/>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899450" y="2065220"/>
        <a:ext cx="379065" cy="518630"/>
      </dsp:txXfrm>
    </dsp:sp>
    <dsp:sp modelId="{818EC9D7-7296-4B9D-8622-05B1EA43A8AE}">
      <dsp:nvSpPr>
        <dsp:cNvPr id="0" name=""/>
        <dsp:cNvSpPr/>
      </dsp:nvSpPr>
      <dsp:spPr>
        <a:xfrm>
          <a:off x="9462506" y="3318329"/>
          <a:ext cx="689209" cy="689209"/>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9617578" y="3318329"/>
        <a:ext cx="379065" cy="5186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D48D3-6AF7-4DD6-8C83-4E0FC3A42B9E}">
      <dsp:nvSpPr>
        <dsp:cNvPr id="0" name=""/>
        <dsp:cNvSpPr/>
      </dsp:nvSpPr>
      <dsp:spPr>
        <a:xfrm>
          <a:off x="9749" y="161687"/>
          <a:ext cx="5376665" cy="161299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876" tIns="424876" rIns="424876" bIns="424876" numCol="1" spcCol="1270" anchor="ctr" anchorCtr="0">
          <a:noAutofit/>
        </a:bodyPr>
        <a:lstStyle/>
        <a:p>
          <a:pPr marL="0" lvl="0" indent="0" algn="ctr" defTabSz="2222500">
            <a:lnSpc>
              <a:spcPct val="90000"/>
            </a:lnSpc>
            <a:spcBef>
              <a:spcPct val="0"/>
            </a:spcBef>
            <a:spcAft>
              <a:spcPct val="35000"/>
            </a:spcAft>
            <a:buNone/>
          </a:pPr>
          <a:r>
            <a:rPr lang="en-US" sz="5000" kern="1200" dirty="0"/>
            <a:t>Admin</a:t>
          </a:r>
        </a:p>
      </dsp:txBody>
      <dsp:txXfrm>
        <a:off x="9749" y="161687"/>
        <a:ext cx="5376665" cy="1612999"/>
      </dsp:txXfrm>
    </dsp:sp>
    <dsp:sp modelId="{7DC63105-F082-4E91-A774-2D4FE8738926}">
      <dsp:nvSpPr>
        <dsp:cNvPr id="0" name=""/>
        <dsp:cNvSpPr/>
      </dsp:nvSpPr>
      <dsp:spPr>
        <a:xfrm>
          <a:off x="9749" y="1774686"/>
          <a:ext cx="5376665" cy="329920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1095" tIns="531095" rIns="531095" bIns="531095" numCol="1" spcCol="1270" anchor="t" anchorCtr="0">
          <a:noAutofit/>
        </a:bodyPr>
        <a:lstStyle/>
        <a:p>
          <a:pPr marL="0" lvl="0" indent="0" algn="l" defTabSz="1022350">
            <a:lnSpc>
              <a:spcPct val="90000"/>
            </a:lnSpc>
            <a:spcBef>
              <a:spcPct val="0"/>
            </a:spcBef>
            <a:spcAft>
              <a:spcPct val="35000"/>
            </a:spcAft>
            <a:buNone/>
          </a:pPr>
          <a:r>
            <a:rPr lang="en-US" sz="2300" kern="1200" dirty="0"/>
            <a:t>Requires an Microsoft 365 Enterprise E5 subscription</a:t>
          </a:r>
        </a:p>
        <a:p>
          <a:pPr marL="0" lvl="0" indent="0" algn="l" defTabSz="1022350">
            <a:lnSpc>
              <a:spcPct val="90000"/>
            </a:lnSpc>
            <a:spcBef>
              <a:spcPct val="0"/>
            </a:spcBef>
            <a:spcAft>
              <a:spcPct val="35000"/>
            </a:spcAft>
            <a:buNone/>
          </a:pPr>
          <a:r>
            <a:rPr lang="en-US" sz="2300" kern="1200"/>
            <a:t>Creates an auto-apply label </a:t>
          </a:r>
        </a:p>
        <a:p>
          <a:pPr marL="0" lvl="0" indent="0" algn="l" defTabSz="1022350">
            <a:lnSpc>
              <a:spcPct val="90000"/>
            </a:lnSpc>
            <a:spcBef>
              <a:spcPct val="0"/>
            </a:spcBef>
            <a:spcAft>
              <a:spcPct val="35000"/>
            </a:spcAft>
            <a:buNone/>
          </a:pPr>
          <a:r>
            <a:rPr lang="en-US" sz="2300" kern="1200"/>
            <a:t>Assigns the label to locations selected in a label policy</a:t>
          </a:r>
        </a:p>
      </dsp:txBody>
      <dsp:txXfrm>
        <a:off x="9749" y="1774686"/>
        <a:ext cx="5376665" cy="3299200"/>
      </dsp:txXfrm>
    </dsp:sp>
    <dsp:sp modelId="{38F010AA-2993-4455-9A83-C5067A9E5301}">
      <dsp:nvSpPr>
        <dsp:cNvPr id="0" name=""/>
        <dsp:cNvSpPr/>
      </dsp:nvSpPr>
      <dsp:spPr>
        <a:xfrm>
          <a:off x="5494309" y="161687"/>
          <a:ext cx="5376665" cy="161299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876" tIns="424876" rIns="424876" bIns="424876" numCol="1" spcCol="1270" anchor="ctr" anchorCtr="0">
          <a:noAutofit/>
        </a:bodyPr>
        <a:lstStyle/>
        <a:p>
          <a:pPr marL="0" lvl="0" indent="0" algn="ctr" defTabSz="2222500">
            <a:lnSpc>
              <a:spcPct val="90000"/>
            </a:lnSpc>
            <a:spcBef>
              <a:spcPct val="0"/>
            </a:spcBef>
            <a:spcAft>
              <a:spcPct val="35000"/>
            </a:spcAft>
            <a:buNone/>
          </a:pPr>
          <a:r>
            <a:rPr lang="en-US" sz="5000" kern="1200" dirty="0"/>
            <a:t>Microsoft 365</a:t>
          </a:r>
        </a:p>
      </dsp:txBody>
      <dsp:txXfrm>
        <a:off x="5494309" y="161687"/>
        <a:ext cx="5376665" cy="1612999"/>
      </dsp:txXfrm>
    </dsp:sp>
    <dsp:sp modelId="{F98C366E-1E82-4CBC-A487-FC919A8AAA67}">
      <dsp:nvSpPr>
        <dsp:cNvPr id="0" name=""/>
        <dsp:cNvSpPr/>
      </dsp:nvSpPr>
      <dsp:spPr>
        <a:xfrm>
          <a:off x="5494309" y="1774686"/>
          <a:ext cx="5376665" cy="329920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1095" tIns="531095" rIns="531095" bIns="531095" numCol="1" spcCol="1270" anchor="t" anchorCtr="0">
          <a:noAutofit/>
        </a:bodyPr>
        <a:lstStyle/>
        <a:p>
          <a:pPr marL="0" lvl="0" indent="0" algn="l" defTabSz="1022350">
            <a:lnSpc>
              <a:spcPct val="90000"/>
            </a:lnSpc>
            <a:spcBef>
              <a:spcPct val="0"/>
            </a:spcBef>
            <a:spcAft>
              <a:spcPct val="35000"/>
            </a:spcAft>
            <a:buNone/>
          </a:pPr>
          <a:r>
            <a:rPr lang="en-US" sz="2300" kern="1200"/>
            <a:t>Automatically applies the label to content that matches the specified conditions* </a:t>
          </a:r>
        </a:p>
        <a:p>
          <a:pPr marL="0" lvl="0" indent="0" algn="l" defTabSz="1022350">
            <a:lnSpc>
              <a:spcPct val="90000"/>
            </a:lnSpc>
            <a:spcBef>
              <a:spcPct val="0"/>
            </a:spcBef>
            <a:spcAft>
              <a:spcPct val="35000"/>
            </a:spcAft>
            <a:buNone/>
          </a:pPr>
          <a:r>
            <a:rPr lang="en-US" sz="2300" kern="1200"/>
            <a:t>Enforces retention rules on the content based on the applied label </a:t>
          </a:r>
        </a:p>
      </dsp:txBody>
      <dsp:txXfrm>
        <a:off x="5494309" y="1774686"/>
        <a:ext cx="5376665" cy="3299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CC35F-4EDF-4D38-9799-540029B64F25}">
      <dsp:nvSpPr>
        <dsp:cNvPr id="0" name=""/>
        <dsp:cNvSpPr/>
      </dsp:nvSpPr>
      <dsp:spPr>
        <a:xfrm>
          <a:off x="0" y="467227"/>
          <a:ext cx="10880725" cy="104973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4566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True – Retention and DLP policy features are available in O365 E3 and E5</a:t>
          </a:r>
          <a:endParaRPr lang="en-US" sz="1800" kern="1200" dirty="0"/>
        </a:p>
      </dsp:txBody>
      <dsp:txXfrm>
        <a:off x="0" y="467227"/>
        <a:ext cx="10880725" cy="1049737"/>
      </dsp:txXfrm>
    </dsp:sp>
    <dsp:sp modelId="{8DDEBC3A-5B28-442E-9EC0-218A2542C08F}">
      <dsp:nvSpPr>
        <dsp:cNvPr id="0" name=""/>
        <dsp:cNvSpPr/>
      </dsp:nvSpPr>
      <dsp:spPr>
        <a:xfrm>
          <a:off x="544036" y="9666"/>
          <a:ext cx="7616507"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True/False: The ability to create and apply Retention Policies and Data Loss Prevention Policies is available in Microsoft 365 E3 and E5 tenants? </a:t>
          </a:r>
        </a:p>
      </dsp:txBody>
      <dsp:txXfrm>
        <a:off x="588708" y="54338"/>
        <a:ext cx="7527163" cy="825776"/>
      </dsp:txXfrm>
    </dsp:sp>
    <dsp:sp modelId="{7DFAA98B-FA6B-468D-9C06-2A29A7BFEB80}">
      <dsp:nvSpPr>
        <dsp:cNvPr id="0" name=""/>
        <dsp:cNvSpPr/>
      </dsp:nvSpPr>
      <dsp:spPr>
        <a:xfrm>
          <a:off x="0" y="2141924"/>
          <a:ext cx="10880725" cy="16600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45668"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dirty="0"/>
            <a:t>Retention labels are used for retention, deletion, records management, archiving</a:t>
          </a:r>
          <a:endParaRPr lang="en-US" sz="1800" kern="1200" dirty="0"/>
        </a:p>
        <a:p>
          <a:pPr marL="171450" lvl="1" indent="-171450" algn="l" defTabSz="800100">
            <a:lnSpc>
              <a:spcPct val="90000"/>
            </a:lnSpc>
            <a:spcBef>
              <a:spcPct val="0"/>
            </a:spcBef>
            <a:spcAft>
              <a:spcPct val="15000"/>
            </a:spcAft>
            <a:buChar char="•"/>
          </a:pPr>
          <a:r>
            <a:rPr lang="nb-NO" sz="1800" kern="1200" dirty="0"/>
            <a:t>Sensitivity labels are used to enforce encryption, restrict access, add watermarks, headers, and footers to documents</a:t>
          </a:r>
        </a:p>
      </dsp:txBody>
      <dsp:txXfrm>
        <a:off x="0" y="2141924"/>
        <a:ext cx="10880725" cy="1660050"/>
      </dsp:txXfrm>
    </dsp:sp>
    <dsp:sp modelId="{26F10265-403E-41C9-9811-3EDBA67AB1F3}">
      <dsp:nvSpPr>
        <dsp:cNvPr id="0" name=""/>
        <dsp:cNvSpPr/>
      </dsp:nvSpPr>
      <dsp:spPr>
        <a:xfrm>
          <a:off x="544036" y="1684364"/>
          <a:ext cx="7616507"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nb-NO" sz="1800" kern="1200" dirty="0"/>
            <a:t>What are the key differences between Retention labels and Sensitivity labels?</a:t>
          </a:r>
          <a:endParaRPr lang="en-US" sz="1800" kern="1200" dirty="0"/>
        </a:p>
      </dsp:txBody>
      <dsp:txXfrm>
        <a:off x="588708" y="1729036"/>
        <a:ext cx="7527163" cy="825776"/>
      </dsp:txXfrm>
    </dsp:sp>
    <dsp:sp modelId="{AB3DB915-C36A-4FB8-8269-302CF0D21E28}">
      <dsp:nvSpPr>
        <dsp:cNvPr id="0" name=""/>
        <dsp:cNvSpPr/>
      </dsp:nvSpPr>
      <dsp:spPr>
        <a:xfrm>
          <a:off x="0" y="4426934"/>
          <a:ext cx="10880725" cy="104973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45668"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dirty="0"/>
            <a:t>The ability to auto-apply labels requires an Microsoft 365 E5  subscription</a:t>
          </a:r>
          <a:endParaRPr lang="en-US" sz="1800" kern="1200" dirty="0"/>
        </a:p>
      </dsp:txBody>
      <dsp:txXfrm>
        <a:off x="0" y="4426934"/>
        <a:ext cx="10880725" cy="1049737"/>
      </dsp:txXfrm>
    </dsp:sp>
    <dsp:sp modelId="{A6D5DDF9-E7E4-482F-99BF-91BAB40AF5D9}">
      <dsp:nvSpPr>
        <dsp:cNvPr id="0" name=""/>
        <dsp:cNvSpPr/>
      </dsp:nvSpPr>
      <dsp:spPr>
        <a:xfrm>
          <a:off x="544036" y="3969374"/>
          <a:ext cx="7616507"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nb-NO" sz="1800" kern="1200" dirty="0"/>
            <a:t>The ability to auto-apply labels requires what level of Microsoft 365 subscription? </a:t>
          </a:r>
          <a:endParaRPr lang="en-US" sz="1800" kern="1200" dirty="0"/>
        </a:p>
      </dsp:txBody>
      <dsp:txXfrm>
        <a:off x="588708" y="4014046"/>
        <a:ext cx="7527163"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rotection.microsoft.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echcommunity.microsoft.com/t5/Office-365-Blog/Introducing-the-Microsoft-365-Admin-Center/ba-p/16739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
        <p:nvSpPr>
          <p:cNvPr id="5" name="Footer Placeholder 4">
            <a:extLst>
              <a:ext uri="{FF2B5EF4-FFF2-40B4-BE49-F238E27FC236}">
                <a16:creationId xmlns:a16="http://schemas.microsoft.com/office/drawing/2014/main" id="{FBFBD98C-55D8-4F53-94DE-FE3B7B9EFB29}"/>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598661253"/>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Reference Material:</a:t>
            </a:r>
          </a:p>
          <a:p>
            <a:r>
              <a:rPr lang="en-US" sz="1200" b="0" i="0" u="none" strike="noStrike" kern="1200" dirty="0">
                <a:solidFill>
                  <a:schemeClr val="tx1"/>
                </a:solidFill>
                <a:effectLst/>
                <a:latin typeface="+mn-lt"/>
                <a:ea typeface="+mn-ea"/>
                <a:cs typeface="+mn-cs"/>
              </a:rPr>
              <a:t>When content is subject to a retention policy, people can continue to edit and work with the content as if nothing's changed because the content is retained in place, in its original location. But if someone edits or deletes content that's subject to the policy, a copy is saved to a secure location where it's retained while the policy is in effect.</a:t>
            </a:r>
            <a:endParaRPr lang="en-US" b="1" dirty="0"/>
          </a:p>
          <a:p>
            <a:endParaRPr lang="en-US" dirty="0"/>
          </a:p>
          <a:p>
            <a:r>
              <a:rPr lang="en-US" dirty="0"/>
              <a:t>After a retention policy is assigned to a OneDrive account or SharePoint site, content can follow one of two paths:</a:t>
            </a:r>
          </a:p>
          <a:p>
            <a:endParaRPr lang="en-US" dirty="0"/>
          </a:p>
          <a:p>
            <a:r>
              <a:rPr lang="en-US" b="1" dirty="0"/>
              <a:t>If the content is modified or deleted</a:t>
            </a:r>
            <a:r>
              <a:rPr lang="en-US" dirty="0"/>
              <a:t> during the retention period, a copy of the original content as it existed when the retention policy was assigned is created in the Preservation Hold library. There, a timer job runs periodically and identifies items whose retention period has expired, and these items are permanently deleted within seven days of the end of the retention period.</a:t>
            </a:r>
          </a:p>
          <a:p>
            <a:endParaRPr lang="en-US" dirty="0"/>
          </a:p>
          <a:p>
            <a:r>
              <a:rPr lang="en-US" b="1" dirty="0"/>
              <a:t>If the content is not modified or deleted</a:t>
            </a:r>
            <a:r>
              <a:rPr lang="en-US" dirty="0"/>
              <a:t> during the retention period, it’s moved to the first-stage Recycle Bin at the end of the retention period. If a user deletes the content from there or empties this Recycle Bin (also known as purging), the document is moved to the second-stage Recycle Bin. A 93-day retention period spans both the first- and second-stage recycle bins. At the end of 93 days, the document is permanently deleted from wherever it resides, in either the first- or second-stage Recycle Bin. Note that the Recycle Bin is not indexed and therefore searches do not find content there. This means that an eDiscovery hold can't locate any content in the Recycle Bin in order to hold it.</a:t>
            </a:r>
          </a:p>
          <a:p>
            <a:endParaRPr lang="en-US" dirty="0"/>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rPr>
              <a:t>© 2014 Microsoft Corporation</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7038E-CE17-4774-BBB0-5047963550E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87144029"/>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rPr>
              <a:t>© 2014 Microsoft Corporation</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7038E-CE17-4774-BBB0-5047963550E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9036129"/>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 </a:t>
            </a:r>
            <a:r>
              <a:rPr lang="en-US" sz="1200" b="0" i="0" u="none" strike="noStrike" kern="1200" baseline="0" dirty="0">
                <a:solidFill>
                  <a:schemeClr val="tx1"/>
                </a:solidFill>
                <a:latin typeface="+mn-lt"/>
                <a:ea typeface="+mn-ea"/>
                <a:cs typeface="+mn-cs"/>
              </a:rPr>
              <a:t>The retention policies do NOT apply until AFTER the default retention for </a:t>
            </a:r>
            <a:r>
              <a:rPr lang="en-US" sz="1200" b="0" i="0" u="none" strike="noStrike" kern="1200" baseline="0" dirty="0" err="1">
                <a:solidFill>
                  <a:schemeClr val="tx1"/>
                </a:solidFill>
                <a:latin typeface="+mn-lt"/>
                <a:ea typeface="+mn-ea"/>
                <a:cs typeface="+mn-cs"/>
              </a:rPr>
              <a:t>OneDrives</a:t>
            </a:r>
            <a:r>
              <a:rPr lang="en-US" sz="1200" b="0" i="0" u="none" strike="noStrike" kern="1200" baseline="0" dirty="0">
                <a:solidFill>
                  <a:schemeClr val="tx1"/>
                </a:solidFill>
                <a:latin typeface="+mn-lt"/>
                <a:ea typeface="+mn-ea"/>
                <a:cs typeface="+mn-cs"/>
              </a:rPr>
              <a:t> has concluded. E.g. If the default retention is still 30-days and the retention</a:t>
            </a:r>
          </a:p>
          <a:p>
            <a:r>
              <a:rPr lang="en-US" sz="1200" b="0" i="0" u="none" strike="noStrike" kern="1200" baseline="0" dirty="0">
                <a:solidFill>
                  <a:schemeClr val="tx1"/>
                </a:solidFill>
                <a:latin typeface="+mn-lt"/>
                <a:ea typeface="+mn-ea"/>
                <a:cs typeface="+mn-cs"/>
              </a:rPr>
              <a:t>policy is set for 1 year. The ODB will not be deleted until 13 months after the user was deleted.</a:t>
            </a:r>
            <a:endParaRPr lang="en-US" dirty="0"/>
          </a:p>
          <a:p>
            <a:endParaRPr lang="en-US" dirty="0"/>
          </a:p>
          <a:p>
            <a:r>
              <a:rPr lang="en-US" dirty="0"/>
              <a:t>For more information on the ODFB automatic deletion process see </a:t>
            </a:r>
          </a:p>
          <a:p>
            <a:r>
              <a:rPr lang="en-US" sz="1200" b="1" i="0" u="none" strike="noStrike" kern="1200" dirty="0">
                <a:solidFill>
                  <a:schemeClr val="tx1"/>
                </a:solidFill>
                <a:effectLst/>
                <a:latin typeface="+mn-lt"/>
                <a:ea typeface="+mn-ea"/>
                <a:cs typeface="+mn-cs"/>
              </a:rPr>
              <a:t>OneDrive retention and deletion </a:t>
            </a:r>
            <a:br>
              <a:rPr lang="en-US" sz="1200" b="1" i="0" u="none" strike="noStrike" kern="1200" dirty="0">
                <a:solidFill>
                  <a:schemeClr val="tx1"/>
                </a:solidFill>
                <a:effectLst/>
                <a:latin typeface="+mn-lt"/>
                <a:ea typeface="+mn-ea"/>
                <a:cs typeface="+mn-cs"/>
              </a:rPr>
            </a:br>
            <a:r>
              <a:rPr lang="en-US" dirty="0"/>
              <a:t>https://docs.microsoft.com/en-us/onedrive/retention-and-deletion</a:t>
            </a:r>
          </a:p>
          <a:p>
            <a:endParaRPr lang="en-US" dirty="0"/>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rPr>
              <a:t>© 2014 Microsoft Corporation</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7038E-CE17-4774-BBB0-5047963550E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2194893"/>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rPr>
              <a:t>© 2014 Microsoft Corporation</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7038E-CE17-4774-BBB0-5047963550E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12975374"/>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rPr>
              <a:t>© 2014 Microsoft Corporation</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7038E-CE17-4774-BBB0-5047963550E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1597402"/>
      </p:ext>
    </p:extLst>
  </p:cSld>
  <p:clrMapOvr>
    <a:masterClrMapping/>
  </p:clrMapOvr>
</p:notes>
</file>

<file path=ppt/notesSlides/notesSlide1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5" name="Footer Placeholder 4">
            <a:extLst>
              <a:ext uri="{FF2B5EF4-FFF2-40B4-BE49-F238E27FC236}">
                <a16:creationId xmlns:a16="http://schemas.microsoft.com/office/drawing/2014/main" id="{125497E2-60D9-4AE6-A3CC-022297B649D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Confidential</a:t>
            </a:r>
          </a:p>
        </p:txBody>
      </p:sp>
    </p:spTree>
    <p:extLst>
      <p:ext uri="{BB962C8B-B14F-4D97-AF65-F5344CB8AC3E}">
        <p14:creationId xmlns:p14="http://schemas.microsoft.com/office/powerpoint/2010/main" val="851050381"/>
      </p:ext>
    </p:extLst>
  </p:cSld>
  <p:clrMapOvr>
    <a:masterClrMapping/>
  </p:clrMapOvr>
</p:notes>
</file>

<file path=ppt/notesSlides/notesSlide1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4" name="Footer Placeholder 3">
            <a:extLst>
              <a:ext uri="{FF2B5EF4-FFF2-40B4-BE49-F238E27FC236}">
                <a16:creationId xmlns:a16="http://schemas.microsoft.com/office/drawing/2014/main" id="{2E9058B3-A48B-4843-8675-123EF7F4092B}"/>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3182456653"/>
      </p:ext>
    </p:extLst>
  </p:cSld>
  <p:clrMapOvr>
    <a:masterClrMapping/>
  </p:clrMapOvr>
</p:notes>
</file>

<file path=ppt/notesSlides/notesSlide1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4" name="Footer Placeholder 3">
            <a:extLst>
              <a:ext uri="{FF2B5EF4-FFF2-40B4-BE49-F238E27FC236}">
                <a16:creationId xmlns:a16="http://schemas.microsoft.com/office/drawing/2014/main" id="{1180F6A6-224C-4FC7-8FE9-4487CC171A87}"/>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1688107311"/>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pPr marL="173038" lvl="1" indent="0">
              <a:buNone/>
            </a:pPr>
            <a:r>
              <a:rPr lang="en-US" dirty="0">
                <a:effectLst/>
              </a:rPr>
              <a:t>Different types of labels can be published to different locations, depending on what the label does.</a:t>
            </a:r>
          </a:p>
          <a:p>
            <a:pPr marL="173038" lvl="1" indent="0">
              <a:buNone/>
            </a:pPr>
            <a:endParaRPr lang="en-US" dirty="0">
              <a:effectLst/>
            </a:endParaRPr>
          </a:p>
          <a:p>
            <a:pPr marL="173038" lvl="1" indent="0">
              <a:buNone/>
            </a:pPr>
            <a:r>
              <a:rPr lang="en-US" dirty="0">
                <a:effectLst/>
              </a:rPr>
              <a:t>PS.: Note that Exchange public folders and Skype do not support labels.</a:t>
            </a:r>
            <a:endParaRPr lang="en-GB" dirty="0"/>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594959697"/>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3" name="Footer Placeholder 2">
            <a:extLst>
              <a:ext uri="{FF2B5EF4-FFF2-40B4-BE49-F238E27FC236}">
                <a16:creationId xmlns:a16="http://schemas.microsoft.com/office/drawing/2014/main" id="{9EB0B781-C46F-445C-B4E8-B8DF95A234C6}"/>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Labels are independent, reusable building blocks that are included in a label policy and published to different locations. Labels can be reused across many policies. The primary purpose of the label policy is to group a set of labels and specify the locations where you want those labels to appear.</a:t>
            </a:r>
            <a:endParaRPr lang="en-GB" dirty="0"/>
          </a:p>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4" name="Footer Placeholder 3">
            <a:extLst>
              <a:ext uri="{FF2B5EF4-FFF2-40B4-BE49-F238E27FC236}">
                <a16:creationId xmlns:a16="http://schemas.microsoft.com/office/drawing/2014/main" id="{D23A44AB-EC2B-4B7A-9DA7-5C1FCAE7ED34}"/>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3076670915"/>
      </p:ext>
    </p:extLst>
  </p:cSld>
  <p:clrMapOvr>
    <a:masterClrMapping/>
  </p:clrMapOvr>
</p:notes>
</file>

<file path=ppt/notesSlides/notesSlide2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pPr marL="173038" lvl="1" indent="0">
              <a:buNone/>
            </a:pPr>
            <a:endParaRPr lang="en-GB" dirty="0"/>
          </a:p>
        </p:txBody>
      </p:sp>
      <p:sp>
        <p:nvSpPr>
          <p:cNvPr id="3" name="Slide Image Placeholder 2"/>
          <p:cNvSpPr>
            <a:spLocks noGrp="1" noRot="1" noChangeAspect="1"/>
          </p:cNvSpPr>
          <p:nvPr>
            <p:ph type="sldImg"/>
          </p:nvPr>
        </p:nvSpPr>
        <p:spPr>
          <a:xfrm>
            <a:off x="384175" y="484188"/>
            <a:ext cx="6096000" cy="3429000"/>
          </a:xfrm>
        </p:spPr>
      </p:sp>
      <p:sp>
        <p:nvSpPr>
          <p:cNvPr id="2" name="Footer Placeholder 1">
            <a:extLst>
              <a:ext uri="{FF2B5EF4-FFF2-40B4-BE49-F238E27FC236}">
                <a16:creationId xmlns:a16="http://schemas.microsoft.com/office/drawing/2014/main" id="{D3BDE8B1-FB33-43A8-BD91-47A07D0B8DA2}"/>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3729574595"/>
      </p:ext>
    </p:extLst>
  </p:cSld>
  <p:clrMapOvr>
    <a:masterClrMapping/>
  </p:clrMapOvr>
</p:notes>
</file>

<file path=ppt/notesSlides/notesSlide2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pPr marL="0" lvl="0" indent="-284162">
              <a:buNone/>
            </a:pPr>
            <a:r>
              <a:rPr lang="en-US" dirty="0">
                <a:effectLst/>
              </a:rPr>
              <a:t>If you publish labels to SharePoint or OneDrive, it can take one day for those labels to appear for end users. In addition, if you publish labels to Exchange, it can take 7 days for those labels to appear for end users, and the mailbox needs to contain at least 10 MB of data.</a:t>
            </a:r>
          </a:p>
          <a:p>
            <a:pPr marL="0" lvl="0" indent="-284162">
              <a:buNone/>
            </a:pPr>
            <a:endParaRPr lang="en-US" dirty="0">
              <a:effectLst/>
            </a:endParaRPr>
          </a:p>
          <a:p>
            <a:r>
              <a:rPr lang="en-US" sz="1800" dirty="0"/>
              <a:t>When you publish or auto-apply labels, they don’t take effect immediately.</a:t>
            </a:r>
          </a:p>
          <a:p>
            <a:pPr marL="285750" indent="-285750">
              <a:buFont typeface="Arial" panose="020B0604020202020204" pitchFamily="34" charset="0"/>
              <a:buChar char="•"/>
            </a:pPr>
            <a:r>
              <a:rPr lang="en-US" sz="1800" dirty="0"/>
              <a:t>First the label policy needs to be synced from the Security &amp; Compliance Center to the locations in the policy.</a:t>
            </a:r>
          </a:p>
          <a:p>
            <a:pPr marL="285750" indent="-285750">
              <a:buFont typeface="Arial" panose="020B0604020202020204" pitchFamily="34" charset="0"/>
              <a:buChar char="•"/>
            </a:pPr>
            <a:r>
              <a:rPr lang="en-US" sz="1800" dirty="0"/>
              <a:t>Next the location may require time to make manual labels available to end users or auto-apply labels to content. How long this takes depends on the location and type of label.</a:t>
            </a:r>
          </a:p>
          <a:p>
            <a:pPr marL="1200150" lvl="1" indent="-285750">
              <a:lnSpc>
                <a:spcPct val="100000"/>
              </a:lnSpc>
              <a:buFont typeface="Arial" panose="020B0604020202020204" pitchFamily="34" charset="0"/>
              <a:buChar char="•"/>
            </a:pPr>
            <a:r>
              <a:rPr lang="en-US" sz="1800" b="1" dirty="0"/>
              <a:t>Manual labels</a:t>
            </a:r>
          </a:p>
          <a:p>
            <a:pPr marL="1200150" lvl="1" indent="-285750">
              <a:lnSpc>
                <a:spcPct val="100000"/>
              </a:lnSpc>
              <a:buFont typeface="Arial" panose="020B0604020202020204" pitchFamily="34" charset="0"/>
              <a:buChar char="•"/>
            </a:pPr>
            <a:r>
              <a:rPr lang="en-US" sz="1800" b="1" dirty="0"/>
              <a:t>Auto-apply labels</a:t>
            </a:r>
            <a:endParaRPr lang="en-US" sz="1800" dirty="0"/>
          </a:p>
          <a:p>
            <a:pPr marL="0" lvl="0" indent="-284162">
              <a:buNone/>
            </a:pPr>
            <a:endParaRPr lang="en-US" dirty="0">
              <a:effectLst/>
            </a:endParaRPr>
          </a:p>
          <a:p>
            <a:pPr marL="0" lvl="0" indent="-284162">
              <a:buNone/>
            </a:pPr>
            <a:endParaRPr lang="en-GB" dirty="0"/>
          </a:p>
        </p:txBody>
      </p:sp>
      <p:sp>
        <p:nvSpPr>
          <p:cNvPr id="3" name="Slide Image Placeholder 2"/>
          <p:cNvSpPr>
            <a:spLocks noGrp="1" noRot="1" noChangeAspect="1"/>
          </p:cNvSpPr>
          <p:nvPr>
            <p:ph type="sldImg"/>
          </p:nvPr>
        </p:nvSpPr>
        <p:spPr>
          <a:xfrm>
            <a:off x="384175" y="484188"/>
            <a:ext cx="6096000" cy="3429000"/>
          </a:xfrm>
        </p:spPr>
      </p:sp>
      <p:sp>
        <p:nvSpPr>
          <p:cNvPr id="2" name="Footer Placeholder 1">
            <a:extLst>
              <a:ext uri="{FF2B5EF4-FFF2-40B4-BE49-F238E27FC236}">
                <a16:creationId xmlns:a16="http://schemas.microsoft.com/office/drawing/2014/main" id="{CE9AE737-6E71-4A86-8E9D-256258B6FCEA}"/>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4224661503"/>
      </p:ext>
    </p:extLst>
  </p:cSld>
  <p:clrMapOvr>
    <a:masterClrMapping/>
  </p:clrMapOvr>
</p:notes>
</file>

<file path=ppt/notesSlides/notesSlide2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pPr marL="0" lvl="0" indent="-284162">
              <a:buNone/>
            </a:pPr>
            <a:r>
              <a:rPr lang="en-US" dirty="0">
                <a:effectLst/>
              </a:rPr>
              <a:t>If you auto-apply labels to content matching specific conditions, it can take seven days for the labels to be applied to all content that matches the conditions.</a:t>
            </a:r>
          </a:p>
          <a:p>
            <a:r>
              <a:rPr lang="en-US" sz="1800" dirty="0"/>
              <a:t>When you publish or auto-apply labels, they don’t take effect immediately.</a:t>
            </a:r>
          </a:p>
          <a:p>
            <a:pPr marL="285750" indent="-285750">
              <a:buFont typeface="Arial" panose="020B0604020202020204" pitchFamily="34" charset="0"/>
              <a:buChar char="•"/>
            </a:pPr>
            <a:r>
              <a:rPr lang="en-US" sz="1800" dirty="0"/>
              <a:t>First the label policy needs to be synced from the Security &amp; Compliance Center to the locations in the policy.</a:t>
            </a:r>
          </a:p>
          <a:p>
            <a:pPr marL="285750" indent="-285750">
              <a:buFont typeface="Arial" panose="020B0604020202020204" pitchFamily="34" charset="0"/>
              <a:buChar char="•"/>
            </a:pPr>
            <a:r>
              <a:rPr lang="en-US" sz="1800" dirty="0"/>
              <a:t>Next the location may require time to make manual labels available to end users or auto-apply labels to content. How long this takes depends on the location and type of label.</a:t>
            </a:r>
          </a:p>
          <a:p>
            <a:pPr marL="1200150" lvl="1" indent="-285750">
              <a:lnSpc>
                <a:spcPct val="100000"/>
              </a:lnSpc>
              <a:buFont typeface="Arial" panose="020B0604020202020204" pitchFamily="34" charset="0"/>
              <a:buChar char="•"/>
            </a:pPr>
            <a:r>
              <a:rPr lang="en-US" sz="1800" b="1" dirty="0"/>
              <a:t>Manual labels</a:t>
            </a:r>
          </a:p>
          <a:p>
            <a:pPr marL="1200150" lvl="1" indent="-285750">
              <a:lnSpc>
                <a:spcPct val="100000"/>
              </a:lnSpc>
              <a:buFont typeface="Arial" panose="020B0604020202020204" pitchFamily="34" charset="0"/>
              <a:buChar char="•"/>
            </a:pPr>
            <a:r>
              <a:rPr lang="en-US" sz="1800" b="1" dirty="0"/>
              <a:t>Auto-apply labels</a:t>
            </a:r>
            <a:endParaRPr lang="en-US" sz="1800" dirty="0"/>
          </a:p>
          <a:p>
            <a:pPr marL="0" lvl="0" indent="-284162">
              <a:buNone/>
            </a:pPr>
            <a:endParaRPr lang="en-GB" dirty="0"/>
          </a:p>
        </p:txBody>
      </p:sp>
      <p:sp>
        <p:nvSpPr>
          <p:cNvPr id="3" name="Slide Image Placeholder 2"/>
          <p:cNvSpPr>
            <a:spLocks noGrp="1" noRot="1" noChangeAspect="1"/>
          </p:cNvSpPr>
          <p:nvPr>
            <p:ph type="sldImg"/>
          </p:nvPr>
        </p:nvSpPr>
        <p:spPr>
          <a:xfrm>
            <a:off x="384175" y="484188"/>
            <a:ext cx="6096000" cy="3429000"/>
          </a:xfrm>
        </p:spPr>
      </p:sp>
      <p:sp>
        <p:nvSpPr>
          <p:cNvPr id="2" name="Footer Placeholder 1">
            <a:extLst>
              <a:ext uri="{FF2B5EF4-FFF2-40B4-BE49-F238E27FC236}">
                <a16:creationId xmlns:a16="http://schemas.microsoft.com/office/drawing/2014/main" id="{DDA55425-0F74-4F5D-84BF-A43C8164CCA6}"/>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706169960"/>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pPr marL="173038" lvl="1" indent="0">
              <a:buNone/>
            </a:pPr>
            <a:endParaRPr lang="en-GB" dirty="0"/>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390187030"/>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pPr marL="0" lvl="0" indent="-284162">
              <a:buNone/>
            </a:pPr>
            <a:endParaRPr lang="en-GB" dirty="0"/>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892684914"/>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r>
              <a:rPr lang="en-US" dirty="0">
                <a:effectLst/>
              </a:rPr>
              <a:t>To label a document in OneDrive or SharePoint, select the item &gt; in the upper-right corner, choose </a:t>
            </a:r>
            <a:r>
              <a:rPr lang="en-US" b="1" dirty="0">
                <a:effectLst/>
              </a:rPr>
              <a:t>Open the details pane</a:t>
            </a:r>
            <a:r>
              <a:rPr lang="en-US" dirty="0">
                <a:effectLst/>
              </a:rPr>
              <a:t> &gt; </a:t>
            </a:r>
            <a:r>
              <a:rPr lang="en-US" b="1" dirty="0">
                <a:effectLst/>
              </a:rPr>
              <a:t>Apply label</a:t>
            </a:r>
            <a:r>
              <a:rPr lang="en-US" dirty="0">
                <a:effectLst/>
              </a:rPr>
              <a:t> &gt; choose the label.</a:t>
            </a:r>
          </a:p>
          <a:p>
            <a:r>
              <a:rPr lang="en-US" dirty="0">
                <a:effectLst/>
              </a:rPr>
              <a:t>Note that you can apply a label to a folder or document set, and you can set a default label for a document library – see the section below for more information.</a:t>
            </a:r>
          </a:p>
          <a:p>
            <a:endParaRPr lang="en-US" dirty="0">
              <a:effectLst/>
            </a:endParaRPr>
          </a:p>
          <a:p>
            <a:endParaRPr lang="en-US" dirty="0">
              <a:effectLst/>
            </a:endParaRPr>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748582776"/>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r>
              <a:rPr lang="en-US" dirty="0">
                <a:effectLst/>
              </a:rPr>
              <a:t>The Retention label column can be added to the view for the library.</a:t>
            </a:r>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4209360682"/>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normAutofit fontScale="92500" lnSpcReduction="10000"/>
          </a:bodyPr>
          <a:lstStyle/>
          <a:p>
            <a:r>
              <a:rPr lang="en-US" dirty="0">
                <a:effectLst/>
              </a:rPr>
              <a:t>In addition to enabling people to apply a label to individual documents, you can also apply a default label to a SharePoint library, so that all documents in that location get the default label. This is done on the </a:t>
            </a:r>
            <a:r>
              <a:rPr lang="en-US" b="1" dirty="0">
                <a:effectLst/>
              </a:rPr>
              <a:t>Library settings</a:t>
            </a:r>
            <a:r>
              <a:rPr lang="en-US" dirty="0">
                <a:effectLst/>
              </a:rPr>
              <a:t> page for a document library. When you choose the default label, you can also choose to apply it to any existing items in the library.</a:t>
            </a:r>
          </a:p>
          <a:p>
            <a:r>
              <a:rPr lang="en-US" dirty="0">
                <a:effectLst/>
              </a:rPr>
              <a:t>For example, if you have a tag for marketing materials, and you know a specific document library will contain only that type of content, you can make the Marketing Materials tag the default for all documents in that library.</a:t>
            </a:r>
          </a:p>
          <a:p>
            <a:pPr marL="0" lvl="0" indent="-284162">
              <a:buNone/>
            </a:pPr>
            <a:endParaRPr lang="en-GB" dirty="0"/>
          </a:p>
          <a:p>
            <a:pPr marL="0" lvl="0" indent="-284162">
              <a:buNone/>
            </a:pPr>
            <a:r>
              <a:rPr lang="en-US" dirty="0"/>
              <a:t>1. All items in the library, folder, or document set automatically get the same retention label, except for items that have had a retention label applied explicitly to them. Explicitly labeled items keep their existing label. (For more information, see the below section on The principles of retention, or what takes precedence?.)</a:t>
            </a:r>
          </a:p>
          <a:p>
            <a:pPr marL="0" lvl="0" indent="-284162">
              <a:buNone/>
            </a:pPr>
            <a:endParaRPr lang="en-US" dirty="0"/>
          </a:p>
          <a:p>
            <a:pPr marL="0" lvl="0" indent="-284162">
              <a:buNone/>
            </a:pPr>
            <a:r>
              <a:rPr lang="en-US" dirty="0"/>
              <a:t>2. If you change or remove the default retention label for a library, folder, or document set, the retention label is also changed or removed for all items in the library, folder, or document set, except items with explicit retention labels.</a:t>
            </a:r>
          </a:p>
          <a:p>
            <a:pPr marL="0" lvl="0" indent="-284162">
              <a:buNone/>
            </a:pPr>
            <a:endParaRPr lang="en-US" dirty="0"/>
          </a:p>
          <a:p>
            <a:pPr marL="0" lvl="0" indent="-284162">
              <a:buNone/>
            </a:pPr>
            <a:r>
              <a:rPr lang="en-US" dirty="0"/>
              <a:t>3. If you move an item with a default retention label from one library, folder, or document set to another library, folder, or document set, the item keeps its existing default retention label, even if the new location has a different default retention label.</a:t>
            </a:r>
          </a:p>
          <a:p>
            <a:pPr marL="0" lvl="0" indent="-284162">
              <a:buNone/>
            </a:pPr>
            <a:endParaRPr lang="en-US" dirty="0"/>
          </a:p>
          <a:p>
            <a:pPr marL="0" lvl="0" indent="-284162">
              <a:buNone/>
            </a:pPr>
            <a:r>
              <a:rPr lang="en-US" dirty="0"/>
              <a:t>(Source: https://docs.microsoft.com/en-us/office365/securitycompliance/labels#applying-a-default-retention-label-to-all-content-in-a-sharepoint-library-folder-or-document-set)</a:t>
            </a:r>
            <a:endParaRPr lang="en-GB" dirty="0"/>
          </a:p>
          <a:p>
            <a:pPr marL="0" lvl="0" indent="-284162">
              <a:buNone/>
            </a:pPr>
            <a:endParaRPr lang="en-GB" dirty="0"/>
          </a:p>
          <a:p>
            <a:pPr marL="0" lvl="0" indent="-284162">
              <a:buNone/>
            </a:pPr>
            <a:endParaRPr lang="en-GB" dirty="0"/>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624980701"/>
      </p:ext>
    </p:extLst>
  </p:cSld>
  <p:clrMapOvr>
    <a:masterClrMapping/>
  </p:clrMapOvr>
</p:notes>
</file>

<file path=ppt/notesSlides/notesSlide2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normAutofit fontScale="77500" lnSpcReduction="20000"/>
          </a:bodyPr>
          <a:lstStyle/>
          <a:p>
            <a:r>
              <a:rPr lang="en-US" dirty="0">
                <a:effectLst/>
              </a:rPr>
              <a:t>It’s possible or even likely that content might have several retention policies applied to it, each with a different action (retain, delete, or both) and retention period. What takes precedence? At the highest level, rest assured that content being retained by one policy can’t be permanently deleted by another policy.</a:t>
            </a:r>
          </a:p>
          <a:p>
            <a:endParaRPr lang="en-US" dirty="0">
              <a:effectLst/>
            </a:endParaRPr>
          </a:p>
          <a:p>
            <a:r>
              <a:rPr lang="en-US" dirty="0">
                <a:effectLst/>
              </a:rPr>
              <a:t>To understand how different labels with retention actions are applied to content, keep these principles of retention in mind:</a:t>
            </a:r>
          </a:p>
          <a:p>
            <a:r>
              <a:rPr lang="en-US" b="1" dirty="0">
                <a:effectLst/>
              </a:rPr>
              <a:t>Retention wins over deletion.</a:t>
            </a:r>
            <a:r>
              <a:rPr lang="en-US" dirty="0">
                <a:effectLst/>
              </a:rPr>
              <a:t> Suppose that one retention policy says to delete Exchange email after three years, but another retention policy says to retain Exchange email for five years and then delete it. Any content that reaches three years old will be deleted and hidden from the users’ view, but still retained in the Recoverable Items folder until the content reaches five years old, when it will be permanently deleted.</a:t>
            </a:r>
          </a:p>
          <a:p>
            <a:r>
              <a:rPr lang="en-US" b="1" dirty="0">
                <a:effectLst/>
              </a:rPr>
              <a:t>The longest retention period wins.</a:t>
            </a:r>
            <a:r>
              <a:rPr lang="en-US" dirty="0">
                <a:effectLst/>
              </a:rPr>
              <a:t> If content’s subject to multiple policies that retain content, it will be retained until the end of the longest retention period.</a:t>
            </a:r>
          </a:p>
          <a:p>
            <a:r>
              <a:rPr lang="en-US" b="1" dirty="0">
                <a:effectLst/>
              </a:rPr>
              <a:t>Explicit inclusion wins over implicit inclusion.</a:t>
            </a:r>
            <a:r>
              <a:rPr lang="en-US" dirty="0">
                <a:effectLst/>
              </a:rPr>
              <a:t> This means:</a:t>
            </a:r>
          </a:p>
          <a:p>
            <a:pPr lvl="1"/>
            <a:r>
              <a:rPr lang="en-US" dirty="0">
                <a:effectLst/>
              </a:rPr>
              <a:t>If a label with retention settings is manually assigned by a user to an item, such as an Exchange email or OneDrive document, that label takes precedence over both a policy assigned at the site or mailbox level and a default label assigned by the document library. For example, if the explicit label says to retain for ten years, but the policy assigned to the site says to retain for only five years, the label takes precedence. Note that auto-apply labels are considered implicit, not explicit, because they’re applied automatically by Microsoft 365.</a:t>
            </a:r>
          </a:p>
          <a:p>
            <a:pPr lvl="1"/>
            <a:r>
              <a:rPr lang="en-US" dirty="0">
                <a:effectLst/>
              </a:rPr>
              <a:t>If a retention policy includes a specific location, such as a specific user’s mailbox or OneDrive for Business account, that policy takes precedence over another retention policy that applies to all users’ mailboxes or OneDrive for Business accounts but doesn’t specifically include that user’s mailbox.</a:t>
            </a:r>
          </a:p>
          <a:p>
            <a:r>
              <a:rPr lang="en-US" b="1" dirty="0">
                <a:effectLst/>
              </a:rPr>
              <a:t>The shortest deletion period wins.</a:t>
            </a:r>
            <a:r>
              <a:rPr lang="en-US" dirty="0">
                <a:effectLst/>
              </a:rPr>
              <a:t> Similarly, if content’s subject to multiple policies that delete content (with no retention), it will be deleted at the end of the shortest retention period.</a:t>
            </a:r>
          </a:p>
          <a:p>
            <a:r>
              <a:rPr lang="en-US" dirty="0">
                <a:effectLst/>
              </a:rPr>
              <a:t>Understand that the principles of retention work as a tie-breaking flow from top to bottom: If the rules applied by all policies or labels are the same at one level, the flow moves down to the next level to determine precedence for which rule is applied.</a:t>
            </a:r>
          </a:p>
          <a:p>
            <a:r>
              <a:rPr lang="en-US" dirty="0">
                <a:effectLst/>
              </a:rPr>
              <a:t>Finally, a retention policy or label cannot permanently delete any content that’s on hold for eDiscovery. When the hold is released, the content again becomes eligible for the cleanup process described above.</a:t>
            </a:r>
          </a:p>
          <a:p>
            <a:endParaRPr lang="en-US" dirty="0">
              <a:effectLst/>
            </a:endParaRPr>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439851481"/>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pPr marL="173038" lvl="1" indent="0">
              <a:buNone/>
            </a:pPr>
            <a:r>
              <a:rPr lang="en-US" dirty="0">
                <a:effectLst/>
              </a:rPr>
              <a:t>One of the most powerful features of labels is the ability to apply them automatically to content that matches certain conditions. In this case, people in your organization don’t need to apply the labels – Microsoft 365 does the work for them.</a:t>
            </a:r>
          </a:p>
          <a:p>
            <a:pPr marL="173038" marR="0" lvl="1"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173038" marR="0" lvl="1" indent="0" algn="l" defTabSz="914400" rtl="0" eaLnBrk="1" fontAlgn="auto" latinLnBrk="0" hangingPunct="1">
              <a:lnSpc>
                <a:spcPct val="100000"/>
              </a:lnSpc>
              <a:spcBef>
                <a:spcPts val="0"/>
              </a:spcBef>
              <a:spcAft>
                <a:spcPts val="0"/>
              </a:spcAft>
              <a:buClrTx/>
              <a:buSzTx/>
              <a:buFontTx/>
              <a:buNone/>
              <a:tabLst/>
              <a:defRPr/>
            </a:pPr>
            <a:r>
              <a:rPr lang="en-US" dirty="0">
                <a:effectLst/>
              </a:rPr>
              <a:t>PS.: Note that even though the ability to see and configure auto-apply labels is visible in the Security and Compliance Center,  auto-apply labels requires an Microsoft 365 Enterprise E5 subscription, and that it can take up to seven days for auto-apply labels to be applied to all content that matches the conditions, as described above.</a:t>
            </a:r>
            <a:endParaRPr lang="en-GB" dirty="0"/>
          </a:p>
          <a:p>
            <a:pPr marL="173038" lvl="1" indent="0">
              <a:buNone/>
            </a:pPr>
            <a:endParaRPr lang="en-GB" dirty="0"/>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466114993"/>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pPr marL="0" marR="0" lvl="0" indent="-284162" algn="l" defTabSz="914400" rtl="0" eaLnBrk="1" fontAlgn="auto" latinLnBrk="0" hangingPunct="1">
              <a:lnSpc>
                <a:spcPct val="100000"/>
              </a:lnSpc>
              <a:spcBef>
                <a:spcPts val="0"/>
              </a:spcBef>
              <a:spcAft>
                <a:spcPts val="0"/>
              </a:spcAft>
              <a:buClrTx/>
              <a:buSzTx/>
              <a:buFontTx/>
              <a:buNone/>
              <a:tabLst/>
              <a:defRPr/>
            </a:pPr>
            <a:r>
              <a:rPr lang="en-US" dirty="0">
                <a:effectLst/>
              </a:rPr>
              <a:t>PS.: Note that even though the ability to see and configure auto-apply labels is visible in </a:t>
            </a:r>
            <a:r>
              <a:rPr lang="en-US" dirty="0" err="1">
                <a:effectLst/>
              </a:rPr>
              <a:t>uto</a:t>
            </a:r>
            <a:r>
              <a:rPr lang="en-US" dirty="0">
                <a:effectLst/>
              </a:rPr>
              <a:t>-apply labels require an Microsoft 365 Enterprise E5 subscription, and that it can take up to seven days for auto-apply labels to be applied to all content that matches the conditions, as described above.</a:t>
            </a:r>
            <a:endParaRPr lang="en-GB" dirty="0"/>
          </a:p>
          <a:p>
            <a:pPr marL="0" lvl="0" indent="-284162">
              <a:buNone/>
            </a:pPr>
            <a:endParaRPr lang="en-GB" dirty="0"/>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133917248"/>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lstStyle/>
          <a:p>
            <a:pPr marL="0" lvl="0" indent="-284162">
              <a:buNone/>
            </a:pPr>
            <a:r>
              <a:rPr lang="en-US" dirty="0">
                <a:effectLst/>
              </a:rPr>
              <a:t>PS.: Note that even though the ability to see and configure auto-apply labels is visible in auto-apply labels require an Microsoft 365 Enterprise E5 subscription, and that it can take up to seven days for auto-apply labels to be applied to all content that matches the conditions, as described above.</a:t>
            </a:r>
            <a:endParaRPr lang="en-GB" dirty="0"/>
          </a:p>
        </p:txBody>
      </p:sp>
      <p:sp>
        <p:nvSpPr>
          <p:cNvPr id="3" name="Slide Image Placeholder 2"/>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826248214"/>
      </p:ext>
    </p:extLst>
  </p:cSld>
  <p:clrMapOvr>
    <a:masterClrMapping/>
  </p:clrMapOvr>
</p:notes>
</file>

<file path=ppt/notesSlides/notesSlide3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a:t>1. True/False: The ability to </a:t>
            </a:r>
            <a:r>
              <a:rPr lang="en-US" dirty="0"/>
              <a:t>create and apply </a:t>
            </a:r>
            <a:r>
              <a:rPr lang="en-US" sz="1200" kern="1200" dirty="0"/>
              <a:t>Retention Policies and Data Loss Prevent</a:t>
            </a:r>
            <a:r>
              <a:rPr lang="en-US" dirty="0"/>
              <a:t>ion Policies is available in Microsoft 365 E3 and E5 tenants?   </a:t>
            </a:r>
            <a:endParaRPr lang="nb-NO" sz="1200" kern="12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Answer</a:t>
            </a:r>
            <a:r>
              <a:rPr lang="en-US" dirty="0"/>
              <a:t>: </a:t>
            </a:r>
            <a:r>
              <a:rPr lang="en-US" sz="1200" b="0" i="0" u="none" kern="1200" dirty="0"/>
              <a:t>True – Retention and DLP policy features are available in O365 E3 and E5</a:t>
            </a:r>
            <a:endParaRPr lang="nb-NO" sz="1200" kern="1200" dirty="0"/>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 typeface="+mj-lt"/>
              <a:buAutoNum type="arabicPeriod" startAt="2"/>
              <a:tabLst/>
              <a:defRPr/>
            </a:pPr>
            <a:r>
              <a:rPr lang="nb-NO" sz="1200" kern="1200" dirty="0"/>
              <a:t>What are the key differences between Retention labels and Sensitivity labels?</a:t>
            </a:r>
          </a:p>
          <a:p>
            <a:pPr marL="0" lvl="1" indent="0" algn="l" defTabSz="800100">
              <a:lnSpc>
                <a:spcPct val="90000"/>
              </a:lnSpc>
              <a:spcBef>
                <a:spcPct val="0"/>
              </a:spcBef>
              <a:spcAft>
                <a:spcPct val="15000"/>
              </a:spcAft>
              <a:buNone/>
            </a:pPr>
            <a:r>
              <a:rPr lang="en-US" b="1" dirty="0"/>
              <a:t>Answer</a:t>
            </a:r>
            <a:r>
              <a:rPr lang="en-US" dirty="0"/>
              <a:t>:</a:t>
            </a:r>
          </a:p>
          <a:p>
            <a:pPr marL="285750" lvl="1" indent="-285750" algn="l" defTabSz="800100">
              <a:lnSpc>
                <a:spcPct val="90000"/>
              </a:lnSpc>
              <a:spcBef>
                <a:spcPct val="0"/>
              </a:spcBef>
              <a:spcAft>
                <a:spcPct val="15000"/>
              </a:spcAft>
              <a:buFont typeface="Arial" panose="020B0604020202020204" pitchFamily="34" charset="0"/>
              <a:buChar char="•"/>
            </a:pPr>
            <a:r>
              <a:rPr lang="nb-NO" sz="1800" kern="1200" dirty="0"/>
              <a:t>Retention labels are used for retention, deletion, records management, archiving</a:t>
            </a:r>
          </a:p>
          <a:p>
            <a:pPr marL="171450" lvl="1" indent="-171450" algn="l" defTabSz="800100">
              <a:lnSpc>
                <a:spcPct val="90000"/>
              </a:lnSpc>
              <a:spcBef>
                <a:spcPct val="0"/>
              </a:spcBef>
              <a:spcAft>
                <a:spcPct val="15000"/>
              </a:spcAft>
              <a:buChar char="•"/>
            </a:pPr>
            <a:r>
              <a:rPr lang="nb-NO" sz="1800" kern="1200" dirty="0"/>
              <a:t>Sensitivity labels are used to enforce encryption, restrict access, add watermarks, headers, and footers to documents</a:t>
            </a:r>
          </a:p>
          <a:p>
            <a:pPr marL="0" marR="0" lvl="0" indent="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AutoNum type="arabicPeriod" startAt="3"/>
              <a:tabLst/>
              <a:defRPr/>
            </a:pPr>
            <a:r>
              <a:rPr lang="nb-NO" sz="1200" kern="1200" dirty="0"/>
              <a:t>The ability to auto-apply labels requires what level of Microsoft 365 subscription?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Answer</a:t>
            </a:r>
            <a:r>
              <a:rPr lang="en-US" dirty="0"/>
              <a:t>: </a:t>
            </a:r>
            <a:r>
              <a:rPr lang="nb-NO" sz="1200" kern="1200" dirty="0"/>
              <a:t>The ability to auto-apply labels requires an Microsoft 365 E5  subscription</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 </a:t>
            </a:r>
          </a:p>
          <a:p>
            <a:endParaRPr lang="en-US" dirty="0"/>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5" name="Footer Placeholder 4">
            <a:extLst>
              <a:ext uri="{FF2B5EF4-FFF2-40B4-BE49-F238E27FC236}">
                <a16:creationId xmlns:a16="http://schemas.microsoft.com/office/drawing/2014/main" id="{F1626D43-0D2E-425C-85C6-4569A1E1A209}"/>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2389979268"/>
      </p:ext>
    </p:extLst>
  </p:cSld>
  <p:clrMapOvr>
    <a:masterClrMapping/>
  </p:clrMapOvr>
</p:notes>
</file>

<file path=ppt/notesSlides/notesSlide3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3" name="Footer Placeholder 2">
            <a:extLst>
              <a:ext uri="{FF2B5EF4-FFF2-40B4-BE49-F238E27FC236}">
                <a16:creationId xmlns:a16="http://schemas.microsoft.com/office/drawing/2014/main" id="{AFF289D8-0D86-4E4B-9B21-5F9B4BB13E9C}"/>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4027124083"/>
      </p:ext>
    </p:extLst>
  </p:cSld>
  <p:clrMapOvr>
    <a:masterClrMapping/>
  </p:clrMapOvr>
</p:notes>
</file>

<file path=ppt/notesSlides/notesSlide3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5" name="Footer Placeholder 4">
            <a:extLst>
              <a:ext uri="{FF2B5EF4-FFF2-40B4-BE49-F238E27FC236}">
                <a16:creationId xmlns:a16="http://schemas.microsoft.com/office/drawing/2014/main" id="{70FA1B07-4FD7-49C0-B6BA-63E4478AB7D7}"/>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3025840206"/>
      </p:ext>
    </p:extLst>
  </p:cSld>
  <p:clrMapOvr>
    <a:masterClrMapping/>
  </p:clrMapOvr>
</p:notes>
</file>

<file path=ppt/notesSlides/notesSlide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3" name="Footer Placeholder 2">
            <a:extLst>
              <a:ext uri="{FF2B5EF4-FFF2-40B4-BE49-F238E27FC236}">
                <a16:creationId xmlns:a16="http://schemas.microsoft.com/office/drawing/2014/main" id="{DB9BBE14-2683-4933-ACBB-7FD43B81DCE6}"/>
              </a:ext>
            </a:extLst>
          </p:cNvPr>
          <p:cNvSpPr>
            <a:spLocks noGrp="1"/>
          </p:cNvSpPr>
          <p:nvPr>
            <p:ph type="ftr" sz="quarter" idx="4"/>
          </p:nvPr>
        </p:nvSpPr>
        <p:spPr/>
        <p:txBody>
          <a:bodyPr/>
          <a:lstStyle/>
          <a:p>
            <a:r>
              <a:rPr lang="en-US"/>
              <a:t>Microsoft Confidential</a:t>
            </a:r>
          </a:p>
        </p:txBody>
      </p:sp>
    </p:spTree>
    <p:extLst>
      <p:ext uri="{BB962C8B-B14F-4D97-AF65-F5344CB8AC3E}">
        <p14:creationId xmlns:p14="http://schemas.microsoft.com/office/powerpoint/2010/main" val="2771506929"/>
      </p:ext>
    </p:extLst>
  </p:cSld>
  <p:clrMapOvr>
    <a:masterClrMapping/>
  </p:clrMapOvr>
</p:notes>
</file>

<file path=ppt/notesSlides/notesSlide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5" name="Footer Placeholder 4">
            <a:extLst>
              <a:ext uri="{FF2B5EF4-FFF2-40B4-BE49-F238E27FC236}">
                <a16:creationId xmlns:a16="http://schemas.microsoft.com/office/drawing/2014/main" id="{125497E2-60D9-4AE6-A3CC-022297B649D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Confidential</a:t>
            </a:r>
          </a:p>
        </p:txBody>
      </p:sp>
    </p:spTree>
    <p:extLst>
      <p:ext uri="{BB962C8B-B14F-4D97-AF65-F5344CB8AC3E}">
        <p14:creationId xmlns:p14="http://schemas.microsoft.com/office/powerpoint/2010/main" val="1528947045"/>
      </p:ext>
    </p:extLst>
  </p:cSld>
  <p:clrMapOvr>
    <a:masterClrMapping/>
  </p:clrMapOvr>
</p:notes>
</file>

<file path=ppt/notesSlides/notesSlide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a:xfrm>
            <a:off x="665480" y="4191000"/>
            <a:ext cx="5486400" cy="6096000"/>
          </a:xfrm>
        </p:spPr>
        <p:txBody>
          <a:bodyPr/>
          <a:lstStyle/>
          <a:p>
            <a:pPr marL="173038" marR="0" lvl="1"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rPr>
              <a:t>The Microsoft 365 security and compliance center is rolling out now.  Once deployed, administrators can login as they usually do, or navigate to </a:t>
            </a:r>
            <a:r>
              <a:rPr lang="en-US" sz="1200" b="0" i="0" u="sng" kern="1200" dirty="0">
                <a:solidFill>
                  <a:schemeClr val="tx1"/>
                </a:solidFill>
                <a:effectLst/>
                <a:latin typeface="+mn-lt"/>
                <a:ea typeface="+mn-ea"/>
                <a:cs typeface="+mn-cs"/>
                <a:hlinkClick r:id="rId3"/>
              </a:rPr>
              <a:t>https://protection.microsoft.com</a:t>
            </a:r>
            <a:r>
              <a:rPr lang="en-US" sz="1200" b="0" i="0" u="none" strike="noStrike" kern="1200" dirty="0">
                <a:solidFill>
                  <a:schemeClr val="tx1"/>
                </a:solidFill>
                <a:effectLst/>
                <a:latin typeface="+mn-lt"/>
                <a:ea typeface="+mn-ea"/>
                <a:cs typeface="+mn-cs"/>
              </a:rPr>
              <a:t> to try out the new security and compliance experiences.  In addition, they can also navigate to the Microsoft 365 security and compliance center from the </a:t>
            </a:r>
            <a:r>
              <a:rPr lang="en-US" sz="1200" b="0" i="0" u="sng" kern="1200" dirty="0">
                <a:solidFill>
                  <a:schemeClr val="tx1"/>
                </a:solidFill>
                <a:effectLst/>
                <a:latin typeface="+mn-lt"/>
                <a:ea typeface="+mn-ea"/>
                <a:cs typeface="+mn-cs"/>
                <a:hlinkClick r:id="rId4"/>
              </a:rPr>
              <a:t>Microsoft 365 admin center</a:t>
            </a:r>
            <a:r>
              <a:rPr lang="en-US" sz="1200" b="0" i="0" u="none" strike="noStrike" kern="1200" dirty="0">
                <a:solidFill>
                  <a:schemeClr val="tx1"/>
                </a:solidFill>
                <a:effectLst/>
                <a:latin typeface="+mn-lt"/>
                <a:ea typeface="+mn-ea"/>
                <a:cs typeface="+mn-cs"/>
              </a:rPr>
              <a:t> .</a:t>
            </a:r>
          </a:p>
          <a:p>
            <a:pPr marL="173038" marR="0" lvl="1"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rPr>
              <a:t>See https://techcommunity.microsoft.com/t5/Security-Privacy-and-Compliance/Introducing-the-Microsoft-365-Security-and-Compliance-Center/ba-p/178468</a:t>
            </a:r>
          </a:p>
          <a:p>
            <a:pPr marL="173038" marR="0" lvl="1" indent="0" algn="l" defTabSz="457200" rtl="0" eaLnBrk="1" fontAlgn="base" latinLnBrk="0" hangingPunct="1">
              <a:lnSpc>
                <a:spcPct val="100000"/>
              </a:lnSpc>
              <a:spcBef>
                <a:spcPct val="30000"/>
              </a:spcBef>
              <a:spcAft>
                <a:spcPct val="0"/>
              </a:spcAft>
              <a:buClrTx/>
              <a:buSzTx/>
              <a:buFontTx/>
              <a:buNone/>
              <a:tabLst/>
              <a:defRPr/>
            </a:pPr>
            <a:endParaRPr lang="en-US" sz="1200" dirty="0"/>
          </a:p>
          <a:p>
            <a:pPr marL="173038" marR="0" lvl="1" indent="0" algn="l" defTabSz="457200" rtl="0" eaLnBrk="1" fontAlgn="base" latinLnBrk="0" hangingPunct="1">
              <a:lnSpc>
                <a:spcPct val="100000"/>
              </a:lnSpc>
              <a:spcBef>
                <a:spcPct val="30000"/>
              </a:spcBef>
              <a:spcAft>
                <a:spcPct val="0"/>
              </a:spcAft>
              <a:buClrTx/>
              <a:buSzTx/>
              <a:buFontTx/>
              <a:buNone/>
              <a:tabLst/>
              <a:defRPr/>
            </a:pPr>
            <a:r>
              <a:rPr lang="en-US" sz="1200" dirty="0"/>
              <a:t>The features and settings available in the M365 CC depend on the level of Microsoft 365, Azure Premium, and Enterprise Mobility + Security, subscriptions you have</a:t>
            </a:r>
          </a:p>
          <a:p>
            <a:pPr marL="173038" marR="0" lvl="1" indent="0" algn="l" defTabSz="457200" rtl="0" eaLnBrk="1" fontAlgn="base" latinLnBrk="0" hangingPunct="1">
              <a:lnSpc>
                <a:spcPct val="100000"/>
              </a:lnSpc>
              <a:spcBef>
                <a:spcPct val="30000"/>
              </a:spcBef>
              <a:spcAft>
                <a:spcPct val="0"/>
              </a:spcAft>
              <a:buClrTx/>
              <a:buSzTx/>
              <a:buFontTx/>
              <a:buNone/>
              <a:tabLst/>
              <a:defRPr/>
            </a:pPr>
            <a:endParaRPr lang="en-US" sz="1200" b="0" i="0" u="none" strike="noStrike" kern="1200" dirty="0">
              <a:solidFill>
                <a:schemeClr val="tx1"/>
              </a:solidFill>
              <a:effectLst/>
              <a:latin typeface="+mn-lt"/>
              <a:ea typeface="+mn-ea"/>
              <a:cs typeface="+mn-cs"/>
            </a:endParaRPr>
          </a:p>
          <a:p>
            <a:pPr marL="173038" marR="0" lvl="1"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rPr>
              <a:t>For more information on Security and Compliance Center features see </a:t>
            </a:r>
          </a:p>
          <a:p>
            <a:pPr marL="173038" marR="0" lvl="1"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rPr>
              <a:t>https://docs.microsoft.com/en-us/office365/servicedescriptions/office-365-platform-service-description/office-365-securitycompliance-center#security--compliance-center-availability-for-standalone-plans</a:t>
            </a:r>
          </a:p>
          <a:p>
            <a:pPr marL="173038" marR="0" lvl="1" indent="0" algn="l" defTabSz="457200" rtl="0" eaLnBrk="1" fontAlgn="base" latinLnBrk="0" hangingPunct="1">
              <a:lnSpc>
                <a:spcPct val="100000"/>
              </a:lnSpc>
              <a:spcBef>
                <a:spcPct val="30000"/>
              </a:spcBef>
              <a:spcAft>
                <a:spcPct val="0"/>
              </a:spcAft>
              <a:buClrTx/>
              <a:buSzTx/>
              <a:buFontTx/>
              <a:buNone/>
              <a:tabLst/>
              <a:defRPr/>
            </a:pPr>
            <a:endParaRPr lang="en-US" sz="1200" b="0" i="0" u="none" strike="noStrike" kern="1200" dirty="0">
              <a:solidFill>
                <a:schemeClr val="tx1"/>
              </a:solidFill>
              <a:effectLst/>
              <a:latin typeface="+mn-lt"/>
              <a:ea typeface="+mn-ea"/>
              <a:cs typeface="+mn-cs"/>
            </a:endParaRPr>
          </a:p>
          <a:p>
            <a:pPr marL="173038" marR="0" lvl="1"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rPr>
              <a:t>Data governance enables users to create, publish, and manually apply labels to documents; import data using drive shipping or over the network; and create and apply retention/deletion policies across workloads, users, and groups. Retention policies applied to mailboxes require Microsoft 365 Enterprise E3 or E5. </a:t>
            </a:r>
          </a:p>
          <a:p>
            <a:pPr marL="173038" marR="0" lvl="1" indent="0" algn="l" defTabSz="457200" rtl="0" eaLnBrk="1" fontAlgn="base" latinLnBrk="0" hangingPunct="1">
              <a:lnSpc>
                <a:spcPct val="100000"/>
              </a:lnSpc>
              <a:spcBef>
                <a:spcPct val="30000"/>
              </a:spcBef>
              <a:spcAft>
                <a:spcPct val="0"/>
              </a:spcAft>
              <a:buClrTx/>
              <a:buSzTx/>
              <a:buFontTx/>
              <a:buNone/>
              <a:tabLst/>
              <a:defRPr/>
            </a:pPr>
            <a:endParaRPr lang="en-US" sz="1200" b="0" i="0" u="none" strike="noStrike" kern="1200" dirty="0">
              <a:solidFill>
                <a:schemeClr val="tx1"/>
              </a:solidFill>
              <a:effectLst/>
              <a:latin typeface="+mn-lt"/>
              <a:ea typeface="+mn-ea"/>
              <a:cs typeface="+mn-cs"/>
            </a:endParaRPr>
          </a:p>
          <a:p>
            <a:pPr marL="173038" marR="0" lvl="1"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rPr>
              <a:t>Advanced data governance allows you to retain important information and delete unimportant information by classifying information based on a retention or deletion policy or both. It includes intelligent/automated actions such as recommending policies, automatically applying labels to data, applying labels based on sensitive data types or queries, disposition review, and use of smart import filters. </a:t>
            </a:r>
            <a:br>
              <a:rPr lang="en-US" dirty="0"/>
            </a:br>
            <a:endParaRPr lang="en-US" sz="1200" b="0" i="0" u="none" strike="noStrike" kern="1200" baseline="30000" dirty="0">
              <a:solidFill>
                <a:schemeClr val="tx1"/>
              </a:solidFill>
              <a:effectLst/>
              <a:latin typeface="+mn-lt"/>
              <a:ea typeface="+mn-ea"/>
              <a:cs typeface="+mn-cs"/>
            </a:endParaRPr>
          </a:p>
          <a:p>
            <a:pPr marL="173038" marR="0" lvl="1"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rPr>
              <a:t>Advanced eDiscovery is supported in the United States and in the Western Europe (Netherlands) region. (Customer data from Canada and Asia Pacific is exported to the United States. Customer data from Europe, the Middle East, and Africa is exported to Western Europe [Netherlands].) </a:t>
            </a:r>
            <a:br>
              <a:rPr lang="en-US" dirty="0"/>
            </a:br>
            <a:endParaRPr lang="en-US" sz="1200" b="0" i="0" u="none" strike="noStrike" kern="1200" baseline="30000" dirty="0">
              <a:solidFill>
                <a:schemeClr val="tx1"/>
              </a:solidFill>
              <a:effectLst/>
              <a:latin typeface="+mn-lt"/>
              <a:ea typeface="+mn-ea"/>
              <a:cs typeface="+mn-cs"/>
            </a:endParaRPr>
          </a:p>
          <a:p>
            <a:pPr marL="173038" marR="0" lvl="1" indent="0" algn="l" defTabSz="4572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rPr>
              <a:t>Advanced Threat Protection is available in Microsoft 365 Enterprise E5 and as a standalone service for Microsoft 365 Enterprise E1 and Microsoft 365 Enterprise E3.</a:t>
            </a:r>
            <a:endParaRPr lang="en-GB" dirty="0"/>
          </a:p>
          <a:p>
            <a:pPr marL="173038" marR="0" lvl="1" indent="0" algn="l" defTabSz="457200" rtl="0" eaLnBrk="1" fontAlgn="base" latinLnBrk="0" hangingPunct="1">
              <a:lnSpc>
                <a:spcPct val="100000"/>
              </a:lnSpc>
              <a:spcBef>
                <a:spcPct val="30000"/>
              </a:spcBef>
              <a:spcAft>
                <a:spcPct val="0"/>
              </a:spcAft>
              <a:buClrTx/>
              <a:buSzTx/>
              <a:buFontTx/>
              <a:buNone/>
              <a:tabLst/>
              <a:defRPr/>
            </a:pPr>
            <a:endParaRPr lang="en-GB" dirty="0"/>
          </a:p>
        </p:txBody>
      </p:sp>
      <p:sp>
        <p:nvSpPr>
          <p:cNvPr id="3" name="Slide Image Placeholder 2"/>
          <p:cNvSpPr>
            <a:spLocks noGrp="1" noRot="1" noChangeAspect="1"/>
          </p:cNvSpPr>
          <p:nvPr>
            <p:ph type="sldImg"/>
          </p:nvPr>
        </p:nvSpPr>
        <p:spPr>
          <a:xfrm>
            <a:off x="384175" y="484188"/>
            <a:ext cx="6096000" cy="3429000"/>
          </a:xfrm>
        </p:spPr>
      </p:sp>
      <p:sp>
        <p:nvSpPr>
          <p:cNvPr id="2" name="Footer Placeholder 1">
            <a:extLst>
              <a:ext uri="{FF2B5EF4-FFF2-40B4-BE49-F238E27FC236}">
                <a16:creationId xmlns:a16="http://schemas.microsoft.com/office/drawing/2014/main" id="{58EE0EC8-8EB4-46C0-A7F2-7E689538BA1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Confidential</a:t>
            </a:r>
          </a:p>
        </p:txBody>
      </p:sp>
    </p:spTree>
    <p:extLst>
      <p:ext uri="{BB962C8B-B14F-4D97-AF65-F5344CB8AC3E}">
        <p14:creationId xmlns:p14="http://schemas.microsoft.com/office/powerpoint/2010/main" val="618946575"/>
      </p:ext>
    </p:extLst>
  </p:cSld>
  <p:clrMapOvr>
    <a:masterClrMapping/>
  </p:clrMapOvr>
</p:notes>
</file>

<file path=ppt/notesSlides/notesSlide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3" name="Footer Placeholder 2">
            <a:extLst>
              <a:ext uri="{FF2B5EF4-FFF2-40B4-BE49-F238E27FC236}">
                <a16:creationId xmlns:a16="http://schemas.microsoft.com/office/drawing/2014/main" id="{28B18E31-3AE0-472C-BD2C-411BA674F769}"/>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Confidential</a:t>
            </a:r>
          </a:p>
        </p:txBody>
      </p:sp>
    </p:spTree>
    <p:extLst>
      <p:ext uri="{BB962C8B-B14F-4D97-AF65-F5344CB8AC3E}">
        <p14:creationId xmlns:p14="http://schemas.microsoft.com/office/powerpoint/2010/main" val="2656150429"/>
      </p:ext>
    </p:extLst>
  </p:cSld>
  <p:clrMapOvr>
    <a:masterClrMapping/>
  </p:clrMapOvr>
</p:notes>
</file>

<file path=ppt/notesSlides/notesSlide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3" name="Footer Placeholder 2">
            <a:extLst>
              <a:ext uri="{FF2B5EF4-FFF2-40B4-BE49-F238E27FC236}">
                <a16:creationId xmlns:a16="http://schemas.microsoft.com/office/drawing/2014/main" id="{28B18E31-3AE0-472C-BD2C-411BA674F769}"/>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Confidential</a:t>
            </a:r>
          </a:p>
        </p:txBody>
      </p:sp>
    </p:spTree>
    <p:extLst>
      <p:ext uri="{BB962C8B-B14F-4D97-AF65-F5344CB8AC3E}">
        <p14:creationId xmlns:p14="http://schemas.microsoft.com/office/powerpoint/2010/main" val="2598892899"/>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3" name="Footer Placeholder 2">
            <a:extLst>
              <a:ext uri="{FF2B5EF4-FFF2-40B4-BE49-F238E27FC236}">
                <a16:creationId xmlns:a16="http://schemas.microsoft.com/office/drawing/2014/main" id="{28B18E31-3AE0-472C-BD2C-411BA674F769}"/>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Confidential</a:t>
            </a:r>
          </a:p>
        </p:txBody>
      </p:sp>
    </p:spTree>
    <p:extLst>
      <p:ext uri="{BB962C8B-B14F-4D97-AF65-F5344CB8AC3E}">
        <p14:creationId xmlns:p14="http://schemas.microsoft.com/office/powerpoint/2010/main" val="1036432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DF30555C-FC9C-4A26-8C39-A508F8730962}"/>
              </a:ext>
            </a:extLst>
          </p:cNvPr>
          <p:cNvSpPr>
            <a:spLocks noGrp="1"/>
          </p:cNvSpPr>
          <p:nvPr>
            <p:ph type="dgm" sz="quarter" idx="10"/>
          </p:nvPr>
        </p:nvSpPr>
        <p:spPr>
          <a:xfrm>
            <a:off x="655638" y="1170432"/>
            <a:ext cx="10880725" cy="5234432"/>
          </a:xfrm>
        </p:spPr>
        <p:txBody>
          <a:bodyPr/>
          <a:lstStyle/>
          <a:p>
            <a:r>
              <a:rPr lang="en-US"/>
              <a:t>Click icon to add SmartArt graphic</a:t>
            </a:r>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2240"/>
            <a:ext cx="10880726" cy="35455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13752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9759244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5120640"/>
            <a:ext cx="10880726" cy="11071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364500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757097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m-wid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3430016"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6073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ide-sli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9001759"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55638"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511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4B305F-9255-48C4-9C75-97132A310027}"/>
              </a:ext>
            </a:extLst>
          </p:cNvPr>
          <p:cNvSpPr/>
          <p:nvPr userDrawn="1"/>
        </p:nvSpPr>
        <p:spPr bwMode="auto">
          <a:xfrm>
            <a:off x="5319776" y="0"/>
            <a:ext cx="687222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4.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3.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46" r:id="rId18"/>
    <p:sldLayoutId id="2147484047" r:id="rId19"/>
    <p:sldLayoutId id="2147484001" r:id="rId20"/>
    <p:sldLayoutId id="2147484002" r:id="rId21"/>
    <p:sldLayoutId id="2147484044" r:id="rId22"/>
    <p:sldLayoutId id="2147484045" r:id="rId23"/>
    <p:sldLayoutId id="2147484003" r:id="rId24"/>
    <p:sldLayoutId id="2147484005" r:id="rId25"/>
    <p:sldLayoutId id="2147484008" r:id="rId26"/>
    <p:sldLayoutId id="2147484009" r:id="rId27"/>
    <p:sldLayoutId id="2147484011" r:id="rId28"/>
    <p:sldLayoutId id="2147484012" r:id="rId29"/>
    <p:sldLayoutId id="2147484013" r:id="rId30"/>
    <p:sldLayoutId id="2147484014" r:id="rId31"/>
    <p:sldLayoutId id="2147484015" r:id="rId32"/>
    <p:sldLayoutId id="2147484016" r:id="rId33"/>
    <p:sldLayoutId id="2147484017" r:id="rId34"/>
    <p:sldLayoutId id="2147484018" r:id="rId35"/>
    <p:sldLayoutId id="2147484019" r:id="rId36"/>
    <p:sldLayoutId id="2147484020" r:id="rId37"/>
    <p:sldLayoutId id="2147484021" r:id="rId38"/>
    <p:sldLayoutId id="2147484022" r:id="rId39"/>
    <p:sldLayoutId id="2147484023" r:id="rId40"/>
    <p:sldLayoutId id="2147484024" r:id="rId41"/>
    <p:sldLayoutId id="2147484025" r:id="rId42"/>
    <p:sldLayoutId id="2147484027" r:id="rId43"/>
    <p:sldLayoutId id="2147484028" r:id="rId44"/>
    <p:sldLayoutId id="2147484029" r:id="rId45"/>
    <p:sldLayoutId id="2147484030" r:id="rId46"/>
    <p:sldLayoutId id="2147484031" r:id="rId47"/>
    <p:sldLayoutId id="2147484032" r:id="rId48"/>
    <p:sldLayoutId id="2147484033" r:id="rId49"/>
    <p:sldLayoutId id="2147483994" r:id="rId50"/>
    <p:sldLayoutId id="2147483995" r:id="rId51"/>
    <p:sldLayoutId id="2147483996" r:id="rId52"/>
    <p:sldLayoutId id="2147483997" r:id="rId53"/>
    <p:sldLayoutId id="2147484034" r:id="rId5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&#65279;<?xml version="1.0" encoding="utf-8"?><Relationships xmlns="http://schemas.openxmlformats.org/package/2006/relationships"><Relationship Type="http://schemas.openxmlformats.org/officeDocument/2006/relationships/image" Target="../media/image15.png" Id="rId7" /><Relationship Type="http://schemas.openxmlformats.org/officeDocument/2006/relationships/notesSlide" Target="../notesSlides/notesSlide15.xml" Id="rId2" /><Relationship Type="http://schemas.openxmlformats.org/officeDocument/2006/relationships/slideLayout" Target="../slideLayouts/slideLayout15.xml" Id="rId1" /><Relationship Type="http://schemas.openxmlformats.org/officeDocument/2006/relationships/image" Target="../media/image14.png" Id="rId6" /><Relationship Type="http://schemas.openxmlformats.org/officeDocument/2006/relationships/image" Target="../media/image13.png" Id="rId5" /><Relationship Type="http://schemas.openxmlformats.org/officeDocument/2006/relationships/image" Target="../media/image12.png" Id="rId4"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&#65279;<?xml version="1.0" encoding="utf-8"?><Relationships xmlns="http://schemas.openxmlformats.org/package/2006/relationships"><Relationship Type="http://schemas.openxmlformats.org/officeDocument/2006/relationships/notesSlide" Target="../notesSlides/notesSlide17.xml" Id="rId2" /><Relationship Type="http://schemas.openxmlformats.org/officeDocument/2006/relationships/slideLayout" Target="../slideLayouts/slideLayout22.xml" Id="rId1" /><Relationship Type="http://schemas.openxmlformats.org/officeDocument/2006/relationships/image" Target="../media/image16.png" Id="rId4" /></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en-US" dirty="0"/>
              <a:t>Information Governance </a:t>
            </a:r>
            <a:endParaRPr lang="nb-NO"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dirty="0"/>
              <a:t>Speaker Name</a:t>
            </a:r>
          </a:p>
        </p:txBody>
      </p:sp>
      <p:sp>
        <p:nvSpPr>
          <p:cNvPr id="7" name="Picture Placeholder 6">
            <a:extLst>
              <a:ext uri="{FF2B5EF4-FFF2-40B4-BE49-F238E27FC236}">
                <a16:creationId xmlns:a16="http://schemas.microsoft.com/office/drawing/2014/main" id="{5236BAEE-A124-48E0-B539-3727B342CF32}"/>
              </a:ext>
            </a:extLst>
          </p:cNvPr>
          <p:cNvSpPr>
            <a:spLocks noGrp="1"/>
          </p:cNvSpPr>
          <p:nvPr>
            <p:ph type="pic" sz="quarter" idx="17"/>
          </p:nvPr>
        </p:nvSpPr>
        <p:spPr/>
      </p:sp>
    </p:spTree>
    <p:extLst>
      <p:ext uri="{BB962C8B-B14F-4D97-AF65-F5344CB8AC3E}">
        <p14:creationId xmlns:p14="http://schemas.microsoft.com/office/powerpoint/2010/main" val="1844444020"/>
      </p:ext>
    </p:extLst>
  </p:cSld>
  <p:clrMapOvr>
    <a:masterClrMapping/>
  </p:clrMapOvr>
  <p:transition>
    <p:fade/>
  </p:transition>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CBAE4F7-0D7E-4303-B8B5-C9395938FA50}"/>
              </a:ext>
            </a:extLst>
          </p:cNvPr>
          <p:cNvSpPr>
            <a:spLocks noGrp="1"/>
          </p:cNvSpPr>
          <p:nvPr>
            <p:ph type="body" sz="quarter" idx="11"/>
          </p:nvPr>
        </p:nvSpPr>
        <p:spPr>
          <a:xfrm>
            <a:off x="5008563" y="630238"/>
            <a:ext cx="6527800" cy="3109913"/>
          </a:xfrm>
        </p:spPr>
        <p:txBody>
          <a:bodyPr/>
          <a:lstStyle/>
          <a:p>
            <a:pPr marL="0" indent="0">
              <a:buNone/>
            </a:pPr>
            <a:r>
              <a:rPr lang="en-US" noProof="0" dirty="0"/>
              <a:t>A retention policy is applied at the level of a site. When you include a SharePoint site or OneDrive account in a retention policy, a Preservation Hold library is created, if one doesn’t already exist. Most users can’t view the Preservation Hold library because it’s visible only to site collection administrators.</a:t>
            </a:r>
          </a:p>
          <a:p>
            <a:endParaRPr lang="en-US" dirty="0"/>
          </a:p>
        </p:txBody>
      </p:sp>
      <p:sp>
        <p:nvSpPr>
          <p:cNvPr id="10" name="Title 9">
            <a:extLst>
              <a:ext uri="{FF2B5EF4-FFF2-40B4-BE49-F238E27FC236}">
                <a16:creationId xmlns:a16="http://schemas.microsoft.com/office/drawing/2014/main" id="{91F7064E-82CD-40C3-AA1D-6D73685CA13C}"/>
              </a:ext>
            </a:extLst>
          </p:cNvPr>
          <p:cNvSpPr>
            <a:spLocks noGrp="1"/>
          </p:cNvSpPr>
          <p:nvPr>
            <p:ph type="title"/>
          </p:nvPr>
        </p:nvSpPr>
        <p:spPr>
          <a:xfrm>
            <a:off x="655639" y="630238"/>
            <a:ext cx="3152330" cy="5597524"/>
          </a:xfrm>
        </p:spPr>
        <p:txBody>
          <a:bodyPr/>
          <a:lstStyle/>
          <a:p>
            <a:r>
              <a:rPr lang="en-US" dirty="0"/>
              <a:t>How Retention Policies Impact Content in SharePoint and OneDrive</a:t>
            </a:r>
            <a:br>
              <a:rPr lang="en-US" dirty="0"/>
            </a:br>
            <a:endParaRPr lang="en-US" dirty="0"/>
          </a:p>
        </p:txBody>
      </p:sp>
      <p:pic>
        <p:nvPicPr>
          <p:cNvPr id="6" name="Content Placeholder 5">
            <a:extLst>
              <a:ext uri="{FF2B5EF4-FFF2-40B4-BE49-F238E27FC236}">
                <a16:creationId xmlns:a16="http://schemas.microsoft.com/office/drawing/2014/main" id="{3D5CDC78-2594-4EE6-9E55-894D3327D534}"/>
              </a:ext>
            </a:extLst>
          </p:cNvPr>
          <p:cNvPicPr>
            <a:picLocks noGrp="1" noChangeAspect="1"/>
          </p:cNvPicPr>
          <p:nvPr>
            <p:ph sz="quarter" idx="4294967295"/>
          </p:nvPr>
        </p:nvPicPr>
        <p:blipFill>
          <a:blip r:embed="rId3"/>
          <a:stretch>
            <a:fillRect/>
          </a:stretch>
        </p:blipFill>
        <p:spPr>
          <a:xfrm>
            <a:off x="5614989" y="3296298"/>
            <a:ext cx="5537200" cy="3109913"/>
          </a:xfrm>
        </p:spPr>
      </p:pic>
    </p:spTree>
    <p:extLst>
      <p:ext uri="{BB962C8B-B14F-4D97-AF65-F5344CB8AC3E}">
        <p14:creationId xmlns:p14="http://schemas.microsoft.com/office/powerpoint/2010/main" val="2958072319"/>
      </p:ext>
    </p:extLst>
  </p:cSld>
  <p:clrMapOvr>
    <a:masterClrMapping/>
  </p:clrMapOvr>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3B6CD3-197D-4B52-8F6B-690918AEBE28}"/>
              </a:ext>
            </a:extLst>
          </p:cNvPr>
          <p:cNvSpPr>
            <a:spLocks noGrp="1"/>
          </p:cNvSpPr>
          <p:nvPr>
            <p:ph type="title"/>
          </p:nvPr>
        </p:nvSpPr>
        <p:spPr/>
        <p:txBody>
          <a:bodyPr/>
          <a:lstStyle/>
          <a:p>
            <a:r>
              <a:rPr lang="en-US" sz="3200" dirty="0">
                <a:solidFill>
                  <a:prstClr val="white"/>
                </a:solidFill>
              </a:rPr>
              <a:t>How Retention Policies Impact versions in SharePoint and OneDrive</a:t>
            </a:r>
            <a:endParaRPr lang="en-US" dirty="0"/>
          </a:p>
        </p:txBody>
      </p:sp>
      <p:sp>
        <p:nvSpPr>
          <p:cNvPr id="4" name="Text Placeholder 3">
            <a:extLst>
              <a:ext uri="{FF2B5EF4-FFF2-40B4-BE49-F238E27FC236}">
                <a16:creationId xmlns:a16="http://schemas.microsoft.com/office/drawing/2014/main" id="{153EA805-6888-4CD4-BA78-D751E35C2AEF}"/>
              </a:ext>
            </a:extLst>
          </p:cNvPr>
          <p:cNvSpPr>
            <a:spLocks noGrp="1"/>
          </p:cNvSpPr>
          <p:nvPr>
            <p:ph type="body" sz="quarter" idx="10"/>
          </p:nvPr>
        </p:nvSpPr>
        <p:spPr/>
        <p:txBody>
          <a:bodyPr/>
          <a:lstStyle/>
          <a:p>
            <a:r>
              <a:rPr lang="en-US" sz="2400" dirty="0"/>
              <a:t>Versioning is enabled on all document libraries in SharePoint Online and ODFB sites.</a:t>
            </a:r>
          </a:p>
          <a:p>
            <a:r>
              <a:rPr lang="en-US" sz="2400" dirty="0"/>
              <a:t>If a document is deleted from a site that’s being retained, all versions of the deleted document are retained.</a:t>
            </a:r>
          </a:p>
          <a:p>
            <a:r>
              <a:rPr lang="en-US" sz="2400" dirty="0"/>
              <a:t>When an item is subject to several retention policies, the version that’s retained is the one that’s current when each retention policy takes effect.</a:t>
            </a:r>
          </a:p>
        </p:txBody>
      </p:sp>
    </p:spTree>
    <p:extLst>
      <p:ext uri="{BB962C8B-B14F-4D97-AF65-F5344CB8AC3E}">
        <p14:creationId xmlns:p14="http://schemas.microsoft.com/office/powerpoint/2010/main" val="3956053899"/>
      </p:ext>
    </p:extLst>
  </p:cSld>
  <p:clrMapOvr>
    <a:masterClrMapping/>
  </p:clrMapOvr>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6963BA-0E2E-432B-8058-A753A35E4C13}"/>
              </a:ext>
            </a:extLst>
          </p:cNvPr>
          <p:cNvSpPr>
            <a:spLocks noGrp="1"/>
          </p:cNvSpPr>
          <p:nvPr>
            <p:ph type="title"/>
          </p:nvPr>
        </p:nvSpPr>
        <p:spPr>
          <a:xfrm>
            <a:off x="8420100" y="630237"/>
            <a:ext cx="3116263" cy="5597525"/>
          </a:xfrm>
        </p:spPr>
        <p:txBody>
          <a:bodyPr/>
          <a:lstStyle/>
          <a:p>
            <a:r>
              <a:rPr lang="en-US" dirty="0"/>
              <a:t>Retention policies override the OneDrive deletion process </a:t>
            </a:r>
          </a:p>
        </p:txBody>
      </p:sp>
      <p:sp>
        <p:nvSpPr>
          <p:cNvPr id="5" name="Content Placeholder 4">
            <a:extLst>
              <a:ext uri="{FF2B5EF4-FFF2-40B4-BE49-F238E27FC236}">
                <a16:creationId xmlns:a16="http://schemas.microsoft.com/office/drawing/2014/main" id="{EADC23C7-28AD-4F70-9C91-FB9AD053829F}"/>
              </a:ext>
            </a:extLst>
          </p:cNvPr>
          <p:cNvSpPr>
            <a:spLocks noGrp="1"/>
          </p:cNvSpPr>
          <p:nvPr>
            <p:ph type="body" sz="quarter" idx="10"/>
          </p:nvPr>
        </p:nvSpPr>
        <p:spPr>
          <a:xfrm>
            <a:off x="736881" y="630236"/>
            <a:ext cx="6527800" cy="5597525"/>
          </a:xfrm>
        </p:spPr>
        <p:txBody>
          <a:bodyPr>
            <a:normAutofit fontScale="92500" lnSpcReduction="10000"/>
          </a:bodyPr>
          <a:lstStyle/>
          <a:p>
            <a:r>
              <a:rPr lang="en-US" dirty="0"/>
              <a:t>By default, the OneDrive deletion process is initiated when a user account is deleted from the Microsoft 365 admin center or is removed through Active Directory synchronization</a:t>
            </a:r>
          </a:p>
          <a:p>
            <a:r>
              <a:rPr lang="en-US" dirty="0"/>
              <a:t>The user account deletion is synchronized to SharePoint Online</a:t>
            </a:r>
          </a:p>
          <a:p>
            <a:r>
              <a:rPr lang="en-US" dirty="0"/>
              <a:t>The OneDrive Clean Up Job runs, and the deleted users OneDrive is marked for deletion. The default retention period for OneDrive is 30 days</a:t>
            </a:r>
          </a:p>
          <a:p>
            <a:r>
              <a:rPr lang="en-US" b="1" dirty="0"/>
              <a:t>Retention policies always take precedence </a:t>
            </a:r>
            <a:r>
              <a:rPr lang="en-US" dirty="0"/>
              <a:t>so content included in a Retention policy could be deleted before 30 days or retained for a longer period of time depending on the Retention policy setting.</a:t>
            </a:r>
          </a:p>
        </p:txBody>
      </p:sp>
    </p:spTree>
    <p:extLst>
      <p:ext uri="{BB962C8B-B14F-4D97-AF65-F5344CB8AC3E}">
        <p14:creationId xmlns:p14="http://schemas.microsoft.com/office/powerpoint/2010/main" val="3866201276"/>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F3A12-0D61-49CC-8FFE-345A0BB4639A}"/>
              </a:ext>
            </a:extLst>
          </p:cNvPr>
          <p:cNvSpPr>
            <a:spLocks noGrp="1"/>
          </p:cNvSpPr>
          <p:nvPr>
            <p:ph type="body" sz="quarter" idx="11"/>
          </p:nvPr>
        </p:nvSpPr>
        <p:spPr>
          <a:xfrm>
            <a:off x="5008563" y="630238"/>
            <a:ext cx="6527800" cy="5597524"/>
          </a:xfrm>
        </p:spPr>
        <p:txBody>
          <a:bodyPr/>
          <a:lstStyle/>
          <a:p>
            <a:pPr marL="310896" lvl="1" indent="0">
              <a:buNone/>
            </a:pPr>
            <a:endParaRPr lang="en-US" dirty="0"/>
          </a:p>
          <a:p>
            <a:r>
              <a:rPr lang="en-US" b="1" dirty="0"/>
              <a:t>SharePoint and OneDrive for Business</a:t>
            </a:r>
          </a:p>
          <a:p>
            <a:pPr lvl="1"/>
            <a:r>
              <a:rPr lang="en-US" dirty="0"/>
              <a:t>Holds created for eDiscovery in the Security &amp; Compliance Center (eDiscovery hold)</a:t>
            </a:r>
          </a:p>
          <a:p>
            <a:pPr lvl="1"/>
            <a:r>
              <a:rPr lang="en-US" dirty="0"/>
              <a:t>Holds created in the eDiscovery Center (eDiscovery hold)</a:t>
            </a:r>
          </a:p>
          <a:p>
            <a:pPr lvl="1"/>
            <a:r>
              <a:rPr lang="en-US" dirty="0"/>
              <a:t>Document deletion policies (Deletion only)</a:t>
            </a:r>
          </a:p>
          <a:p>
            <a:pPr lvl="1"/>
            <a:r>
              <a:rPr lang="en-US" dirty="0"/>
              <a:t>In place records management (Retention)</a:t>
            </a:r>
          </a:p>
          <a:p>
            <a:pPr lvl="1"/>
            <a:r>
              <a:rPr lang="en-US" dirty="0"/>
              <a:t>Site closure and deletion policies (Deletion only)</a:t>
            </a:r>
          </a:p>
          <a:p>
            <a:pPr lvl="1"/>
            <a:r>
              <a:rPr lang="en-US" dirty="0"/>
              <a:t>Information management policies (Deletion only)</a:t>
            </a:r>
          </a:p>
        </p:txBody>
      </p:sp>
      <p:sp>
        <p:nvSpPr>
          <p:cNvPr id="3" name="Title 2">
            <a:extLst>
              <a:ext uri="{FF2B5EF4-FFF2-40B4-BE49-F238E27FC236}">
                <a16:creationId xmlns:a16="http://schemas.microsoft.com/office/drawing/2014/main" id="{1E895763-3D67-46BE-8E68-A328B3AB5A0D}"/>
              </a:ext>
            </a:extLst>
          </p:cNvPr>
          <p:cNvSpPr>
            <a:spLocks noGrp="1"/>
          </p:cNvSpPr>
          <p:nvPr>
            <p:ph type="title"/>
          </p:nvPr>
        </p:nvSpPr>
        <p:spPr>
          <a:xfrm>
            <a:off x="655639" y="630238"/>
            <a:ext cx="3152330" cy="5597524"/>
          </a:xfrm>
        </p:spPr>
        <p:txBody>
          <a:bodyPr/>
          <a:lstStyle/>
          <a:p>
            <a:r>
              <a:rPr lang="en-US" dirty="0"/>
              <a:t>What can be replaced with Retention Policies?</a:t>
            </a:r>
            <a:br>
              <a:rPr lang="en-US" dirty="0"/>
            </a:br>
            <a:endParaRPr lang="en-US" dirty="0"/>
          </a:p>
        </p:txBody>
      </p:sp>
    </p:spTree>
    <p:extLst>
      <p:ext uri="{BB962C8B-B14F-4D97-AF65-F5344CB8AC3E}">
        <p14:creationId xmlns:p14="http://schemas.microsoft.com/office/powerpoint/2010/main" val="900425413"/>
      </p:ext>
    </p:extLst>
  </p:cSld>
  <p:clrMapOvr>
    <a:masterClrMapping/>
  </p:clrMapOvr>
</p:sld>
</file>

<file path=ppt/slides/slide15.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14341-FB2C-4EEC-B093-DF744AC92CA3}"/>
              </a:ext>
            </a:extLst>
          </p:cNvPr>
          <p:cNvSpPr>
            <a:spLocks noGrp="1"/>
          </p:cNvSpPr>
          <p:nvPr>
            <p:ph type="title"/>
          </p:nvPr>
        </p:nvSpPr>
        <p:spPr/>
        <p:txBody>
          <a:bodyPr/>
          <a:lstStyle/>
          <a:p>
            <a:r>
              <a:rPr lang="en-US" dirty="0"/>
              <a:t>Create a Retention Policy </a:t>
            </a:r>
          </a:p>
        </p:txBody>
      </p:sp>
      <p:sp>
        <p:nvSpPr>
          <p:cNvPr id="8" name="Content Placeholder 4">
            <a:extLst>
              <a:ext uri="{FF2B5EF4-FFF2-40B4-BE49-F238E27FC236}">
                <a16:creationId xmlns:a16="http://schemas.microsoft.com/office/drawing/2014/main" id="{14FAE89B-D534-473D-A598-44B845A435A6}"/>
              </a:ext>
            </a:extLst>
          </p:cNvPr>
          <p:cNvSpPr txBox="1">
            <a:spLocks/>
          </p:cNvSpPr>
          <p:nvPr/>
        </p:nvSpPr>
        <p:spPr>
          <a:xfrm>
            <a:off x="4340893" y="715844"/>
            <a:ext cx="7368652" cy="4950303"/>
          </a:xfrm>
          <a:prstGeom prst="rect">
            <a:avLst/>
          </a:prstGeom>
        </p:spPr>
        <p:txBody>
          <a:bodyPr vert="horz" lIns="91440" tIns="45720" rIns="91440" bIns="45720" rtlCol="0">
            <a:normAutofit/>
          </a:bodyPr>
          <a:lstStyle>
            <a:lvl1pPr marL="228600" marR="0" indent="-228600" algn="l" defTabSz="914400" rtl="0" eaLnBrk="1" fontAlgn="auto" latinLnBrk="0" hangingPunct="1">
              <a:lnSpc>
                <a:spcPct val="120000"/>
              </a:lnSpc>
              <a:spcBef>
                <a:spcPts val="0"/>
              </a:spcBef>
              <a:spcAft>
                <a:spcPts val="300"/>
              </a:spcAft>
              <a:buClrTx/>
              <a:buSzTx/>
              <a:buFont typeface="Arial" panose="020B0604020202020204" pitchFamily="34" charset="0"/>
              <a:buChar char="•"/>
              <a:tabLst/>
              <a:defRPr lang="en-US" sz="1800" kern="1200" noProof="0" dirty="0" smtClean="0">
                <a:solidFill>
                  <a:srgbClr val="3F3F3F"/>
                </a:solidFill>
                <a:latin typeface="Segoe UI" panose="020B0502040204020203" pitchFamily="34" charset="0"/>
                <a:ea typeface="+mn-ea"/>
                <a:cs typeface="Segoe UI" panose="020B0502040204020203" pitchFamily="34" charset="0"/>
              </a:defRPr>
            </a:lvl1pPr>
            <a:lvl2pPr marL="685800" marR="0" indent="-228600" algn="l" defTabSz="914400"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800" kern="1200" noProof="0" dirty="0" smtClean="0">
                <a:solidFill>
                  <a:srgbClr val="3F3F3F"/>
                </a:solidFill>
                <a:latin typeface="Segoe UI" panose="020B0502040204020203" pitchFamily="34" charset="0"/>
                <a:ea typeface="+mn-ea"/>
                <a:cs typeface="Segoe UI" panose="020B0502040204020203" pitchFamily="34" charset="0"/>
              </a:defRPr>
            </a:lvl2pPr>
            <a:lvl3pPr marL="1143000" marR="0" indent="-228600" algn="l" defTabSz="914400" rtl="0" eaLnBrk="1" fontAlgn="auto" latinLnBrk="0" hangingPunct="1">
              <a:lnSpc>
                <a:spcPct val="120000"/>
              </a:lnSpc>
              <a:spcBef>
                <a:spcPts val="0"/>
              </a:spcBef>
              <a:spcAft>
                <a:spcPts val="300"/>
              </a:spcAft>
              <a:buClrTx/>
              <a:buSzTx/>
              <a:buFont typeface="Wingdings" panose="05000000000000000000" pitchFamily="2" charset="2"/>
              <a:buChar char="§"/>
              <a:tabLst/>
              <a:defRPr lang="en-US" sz="1800" kern="1200" noProof="0" dirty="0" smtClean="0">
                <a:solidFill>
                  <a:srgbClr val="3F3F3F"/>
                </a:solidFill>
                <a:latin typeface="Segoe UI" panose="020B0502040204020203" pitchFamily="34" charset="0"/>
                <a:ea typeface="+mn-ea"/>
                <a:cs typeface="Segoe UI" panose="020B0502040204020203" pitchFamily="34" charset="0"/>
              </a:defRPr>
            </a:lvl3pPr>
            <a:lvl4pPr marL="1600200" marR="0" indent="-228600" algn="l" defTabSz="914400" rtl="0" eaLnBrk="1" fontAlgn="auto" latinLnBrk="0" hangingPunct="1">
              <a:lnSpc>
                <a:spcPct val="120000"/>
              </a:lnSpc>
              <a:spcBef>
                <a:spcPts val="0"/>
              </a:spcBef>
              <a:spcAft>
                <a:spcPts val="300"/>
              </a:spcAft>
              <a:buClrTx/>
              <a:buSzTx/>
              <a:buFont typeface="Arial" panose="020B0604020202020204" pitchFamily="34" charset="0"/>
              <a:buChar char="•"/>
              <a:tabLst/>
              <a:defRPr lang="en-US" sz="1800" kern="1200" noProof="0" dirty="0" smtClean="0">
                <a:solidFill>
                  <a:srgbClr val="3F3F3F"/>
                </a:solidFill>
                <a:latin typeface="Segoe UI" panose="020B0502040204020203" pitchFamily="34" charset="0"/>
                <a:ea typeface="+mn-ea"/>
                <a:cs typeface="Segoe UI" panose="020B0502040204020203" pitchFamily="34" charset="0"/>
              </a:defRPr>
            </a:lvl4pPr>
            <a:lvl5pPr marL="2057400" marR="0" indent="-228600" algn="l" defTabSz="914400"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800" kern="1200" noProof="0" dirty="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30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20000"/>
              </a:lnSpc>
              <a:spcBef>
                <a:spcPts val="0"/>
              </a:spcBef>
              <a:spcAft>
                <a:spcPts val="30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endParaRPr>
          </a:p>
        </p:txBody>
      </p:sp>
      <p:pic>
        <p:nvPicPr>
          <p:cNvPr id="7" name="Picture 6">
            <a:extLst>
              <a:ext uri="{FF2B5EF4-FFF2-40B4-BE49-F238E27FC236}">
                <a16:creationId xmlns:a16="http://schemas.microsoft.com/office/drawing/2014/main" id="{8E1FF36F-33C1-40FF-94D0-48B7080AB6CA}"/>
              </a:ext>
            </a:extLst>
          </p:cNvPr>
          <p:cNvPicPr>
            <a:picLocks noChangeAspect="1"/>
          </p:cNvPicPr>
          <p:nvPr/>
        </p:nvPicPr>
        <p:blipFill>
          <a:blip r:embed="rId4"/>
          <a:stretch>
            <a:fillRect/>
          </a:stretch>
        </p:blipFill>
        <p:spPr>
          <a:xfrm>
            <a:off x="2335694" y="1332549"/>
            <a:ext cx="8435009" cy="4547881"/>
          </a:xfrm>
          <a:prstGeom prst="rect">
            <a:avLst/>
          </a:prstGeom>
        </p:spPr>
      </p:pic>
      <p:pic>
        <p:nvPicPr>
          <p:cNvPr id="12" name="Picture 11">
            <a:extLst>
              <a:ext uri="{FF2B5EF4-FFF2-40B4-BE49-F238E27FC236}">
                <a16:creationId xmlns:a16="http://schemas.microsoft.com/office/drawing/2014/main" id="{2E9769A3-74D3-4774-AE29-1BA5B181B785}"/>
              </a:ext>
            </a:extLst>
          </p:cNvPr>
          <p:cNvPicPr>
            <a:picLocks noChangeAspect="1"/>
          </p:cNvPicPr>
          <p:nvPr/>
        </p:nvPicPr>
        <p:blipFill>
          <a:blip r:embed="rId5"/>
          <a:stretch>
            <a:fillRect/>
          </a:stretch>
        </p:blipFill>
        <p:spPr>
          <a:xfrm>
            <a:off x="3100623" y="1347066"/>
            <a:ext cx="6996941" cy="4533364"/>
          </a:xfrm>
          <a:prstGeom prst="rect">
            <a:avLst/>
          </a:prstGeom>
        </p:spPr>
      </p:pic>
      <p:pic>
        <p:nvPicPr>
          <p:cNvPr id="14" name="Picture 13">
            <a:extLst>
              <a:ext uri="{FF2B5EF4-FFF2-40B4-BE49-F238E27FC236}">
                <a16:creationId xmlns:a16="http://schemas.microsoft.com/office/drawing/2014/main" id="{FEC4D0DF-F2B6-4816-894D-C3398563A475}"/>
              </a:ext>
            </a:extLst>
          </p:cNvPr>
          <p:cNvPicPr>
            <a:picLocks noChangeAspect="1"/>
          </p:cNvPicPr>
          <p:nvPr/>
        </p:nvPicPr>
        <p:blipFill>
          <a:blip r:embed="rId6"/>
          <a:stretch>
            <a:fillRect/>
          </a:stretch>
        </p:blipFill>
        <p:spPr>
          <a:xfrm>
            <a:off x="2381223" y="1373709"/>
            <a:ext cx="8435740" cy="4371332"/>
          </a:xfrm>
          <a:prstGeom prst="rect">
            <a:avLst/>
          </a:prstGeom>
        </p:spPr>
      </p:pic>
      <p:pic>
        <p:nvPicPr>
          <p:cNvPr id="16" name="Picture 15">
            <a:extLst>
              <a:ext uri="{FF2B5EF4-FFF2-40B4-BE49-F238E27FC236}">
                <a16:creationId xmlns:a16="http://schemas.microsoft.com/office/drawing/2014/main" id="{2FB4B901-0FCF-465E-AC85-E63A9D21C345}"/>
              </a:ext>
            </a:extLst>
          </p:cNvPr>
          <p:cNvPicPr>
            <a:picLocks noChangeAspect="1"/>
          </p:cNvPicPr>
          <p:nvPr/>
        </p:nvPicPr>
        <p:blipFill>
          <a:blip r:embed="rId7"/>
          <a:stretch>
            <a:fillRect/>
          </a:stretch>
        </p:blipFill>
        <p:spPr>
          <a:xfrm>
            <a:off x="2335694" y="1347066"/>
            <a:ext cx="8435008" cy="4780520"/>
          </a:xfrm>
          <a:prstGeom prst="rect">
            <a:avLst/>
          </a:prstGeom>
        </p:spPr>
      </p:pic>
    </p:spTree>
    <p:extLst>
      <p:ext uri="{BB962C8B-B14F-4D97-AF65-F5344CB8AC3E}">
        <p14:creationId xmlns:p14="http://schemas.microsoft.com/office/powerpoint/2010/main" val="128580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Retention Labels</a:t>
            </a:r>
            <a:endParaRPr lang="nb-NO" dirty="0">
              <a:solidFill>
                <a:schemeClr val="bg1"/>
              </a:solidFill>
            </a:endParaRPr>
          </a:p>
        </p:txBody>
      </p:sp>
    </p:spTree>
    <p:extLst>
      <p:ext uri="{BB962C8B-B14F-4D97-AF65-F5344CB8AC3E}">
        <p14:creationId xmlns:p14="http://schemas.microsoft.com/office/powerpoint/2010/main" val="1192079480"/>
      </p:ext>
    </p:extLst>
  </p:cSld>
  <p:clrMapOvr>
    <a:masterClrMapping/>
  </p:clrMapOvr>
</p:sld>
</file>

<file path=ppt/slides/slide17.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What Retention Labels can do</a:t>
            </a:r>
          </a:p>
        </p:txBody>
      </p:sp>
      <p:sp>
        <p:nvSpPr>
          <p:cNvPr id="4" name="Content Placeholder 3">
            <a:extLst>
              <a:ext uri="{FF2B5EF4-FFF2-40B4-BE49-F238E27FC236}">
                <a16:creationId xmlns:a16="http://schemas.microsoft.com/office/drawing/2014/main" id="{42527609-4976-40EA-97AF-EF5BF4A08FD4}"/>
              </a:ext>
            </a:extLst>
          </p:cNvPr>
          <p:cNvSpPr>
            <a:spLocks noGrp="1"/>
          </p:cNvSpPr>
          <p:nvPr>
            <p:ph sz="quarter" idx="13"/>
          </p:nvPr>
        </p:nvSpPr>
        <p:spPr>
          <a:xfrm>
            <a:off x="386697" y="1145223"/>
            <a:ext cx="2534602" cy="4819650"/>
          </a:xfrm>
        </p:spPr>
        <p:txBody>
          <a:bodyPr>
            <a:noAutofit/>
          </a:bodyPr>
          <a:lstStyle/>
          <a:p>
            <a:pPr marL="285750" indent="-285750">
              <a:lnSpc>
                <a:spcPct val="90000"/>
              </a:lnSpc>
              <a:buFont typeface="Arial" panose="020B0604020202020204" pitchFamily="34" charset="0"/>
              <a:buChar char="•"/>
            </a:pPr>
            <a:r>
              <a:rPr lang="en-US" sz="1600" dirty="0"/>
              <a:t>Enable people in your organization to apply a label manually </a:t>
            </a:r>
          </a:p>
          <a:p>
            <a:pPr marL="285750" indent="-285750">
              <a:lnSpc>
                <a:spcPct val="90000"/>
              </a:lnSpc>
              <a:buFont typeface="Arial" panose="020B0604020202020204" pitchFamily="34" charset="0"/>
              <a:buChar char="•"/>
            </a:pPr>
            <a:endParaRPr lang="en-US" sz="1600" dirty="0"/>
          </a:p>
          <a:p>
            <a:pPr marL="285750" indent="-285750">
              <a:lnSpc>
                <a:spcPct val="90000"/>
              </a:lnSpc>
              <a:buFont typeface="Arial" panose="020B0604020202020204" pitchFamily="34" charset="0"/>
              <a:buChar char="•"/>
            </a:pPr>
            <a:r>
              <a:rPr lang="en-US" sz="1600" dirty="0"/>
              <a:t>Apply labels to content automatically* </a:t>
            </a:r>
          </a:p>
          <a:p>
            <a:pPr marL="285750" indent="-285750">
              <a:lnSpc>
                <a:spcPct val="90000"/>
              </a:lnSpc>
              <a:buFont typeface="Arial" panose="020B0604020202020204" pitchFamily="34" charset="0"/>
              <a:buChar char="•"/>
            </a:pPr>
            <a:endParaRPr lang="en-US" sz="1600" dirty="0"/>
          </a:p>
          <a:p>
            <a:pPr marL="285750" indent="-285750">
              <a:lnSpc>
                <a:spcPct val="90000"/>
              </a:lnSpc>
              <a:buFont typeface="Arial" panose="020B0604020202020204" pitchFamily="34" charset="0"/>
              <a:buChar char="•"/>
            </a:pPr>
            <a:r>
              <a:rPr lang="en-US" sz="1600" dirty="0"/>
              <a:t>Apply a default label to a document library</a:t>
            </a:r>
          </a:p>
          <a:p>
            <a:pPr marL="285750" indent="-285750">
              <a:lnSpc>
                <a:spcPct val="90000"/>
              </a:lnSpc>
              <a:buFont typeface="Arial" panose="020B0604020202020204" pitchFamily="34" charset="0"/>
              <a:buChar char="•"/>
            </a:pPr>
            <a:endParaRPr lang="en-US" sz="1600" dirty="0"/>
          </a:p>
          <a:p>
            <a:pPr marL="285750" indent="-285750">
              <a:lnSpc>
                <a:spcPct val="90000"/>
              </a:lnSpc>
              <a:buFont typeface="Arial" panose="020B0604020202020204" pitchFamily="34" charset="0"/>
              <a:buChar char="•"/>
            </a:pPr>
            <a:r>
              <a:rPr lang="en-US" sz="1600" dirty="0"/>
              <a:t>Implement records management across Microsoft 365</a:t>
            </a:r>
          </a:p>
          <a:p>
            <a:pPr marL="285750" indent="-285750">
              <a:lnSpc>
                <a:spcPct val="90000"/>
              </a:lnSpc>
              <a:buFont typeface="Arial" panose="020B0604020202020204" pitchFamily="34" charset="0"/>
              <a:buChar char="•"/>
            </a:pPr>
            <a:endParaRPr lang="en-US" sz="1600" dirty="0"/>
          </a:p>
          <a:p>
            <a:pPr marL="285750" indent="-285750">
              <a:lnSpc>
                <a:spcPct val="90000"/>
              </a:lnSpc>
              <a:buFont typeface="Arial" panose="020B0604020202020204" pitchFamily="34" charset="0"/>
              <a:buChar char="•"/>
            </a:pPr>
            <a:r>
              <a:rPr lang="en-US" sz="1600" dirty="0"/>
              <a:t>Require disposition when retention is completed</a:t>
            </a:r>
          </a:p>
          <a:p>
            <a:pPr>
              <a:lnSpc>
                <a:spcPct val="90000"/>
              </a:lnSpc>
            </a:pPr>
            <a:endParaRPr lang="en-US" sz="1600" dirty="0"/>
          </a:p>
          <a:p>
            <a:pPr>
              <a:lnSpc>
                <a:spcPct val="90000"/>
              </a:lnSpc>
            </a:pPr>
            <a:r>
              <a:rPr lang="en-US" sz="1600" dirty="0"/>
              <a:t>* Auto-apply labels require a Microsoft 365 Enterprise E5 subscription.</a:t>
            </a:r>
          </a:p>
        </p:txBody>
      </p:sp>
      <p:pic>
        <p:nvPicPr>
          <p:cNvPr id="5" name="Picture 4">
            <a:extLst>
              <a:ext uri="{FF2B5EF4-FFF2-40B4-BE49-F238E27FC236}">
                <a16:creationId xmlns:a16="http://schemas.microsoft.com/office/drawing/2014/main" id="{BAE0DE25-1866-40BD-B18A-5D9504C73BB7}"/>
              </a:ext>
            </a:extLst>
          </p:cNvPr>
          <p:cNvPicPr>
            <a:picLocks noChangeAspect="1"/>
          </p:cNvPicPr>
          <p:nvPr/>
        </p:nvPicPr>
        <p:blipFill>
          <a:blip r:embed="rId4"/>
          <a:stretch>
            <a:fillRect/>
          </a:stretch>
        </p:blipFill>
        <p:spPr>
          <a:xfrm>
            <a:off x="3430017" y="1498063"/>
            <a:ext cx="8106345" cy="4113970"/>
          </a:xfrm>
          <a:prstGeom prst="rect">
            <a:avLst/>
          </a:prstGeom>
          <a:noFill/>
        </p:spPr>
      </p:pic>
    </p:spTree>
    <p:extLst>
      <p:ext uri="{BB962C8B-B14F-4D97-AF65-F5344CB8AC3E}">
        <p14:creationId xmlns:p14="http://schemas.microsoft.com/office/powerpoint/2010/main" val="1185486870"/>
      </p:ext>
    </p:extLst>
  </p:cSld>
  <p:clrMapOvr>
    <a:masterClrMapping/>
  </p:clrMapOvr>
  <p:extLst>
    <p:ext uri="{6950BFC3-D8DA-4A85-94F7-54DA5524770B}">
      <p188:commentRel xmlns:p188="http://schemas.microsoft.com/office/powerpoint/2018/8/main" r:id="rId3"/>
    </p:ext>
  </p:extLst>
</p:sld>
</file>

<file path=ppt/slides/slide1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39DB060-5F50-413A-8272-9482FAC900CA}"/>
              </a:ext>
            </a:extLst>
          </p:cNvPr>
          <p:cNvSpPr/>
          <p:nvPr/>
        </p:nvSpPr>
        <p:spPr>
          <a:xfrm>
            <a:off x="269240" y="2327565"/>
            <a:ext cx="7222605" cy="1215735"/>
          </a:xfrm>
          <a:custGeom>
            <a:avLst/>
            <a:gdLst>
              <a:gd name="connsiteX0" fmla="*/ 0 w 3594513"/>
              <a:gd name="connsiteY0" fmla="*/ 0 h 1863000"/>
              <a:gd name="connsiteX1" fmla="*/ 3594513 w 3594513"/>
              <a:gd name="connsiteY1" fmla="*/ 0 h 1863000"/>
              <a:gd name="connsiteX2" fmla="*/ 3594513 w 3594513"/>
              <a:gd name="connsiteY2" fmla="*/ 1863000 h 1863000"/>
              <a:gd name="connsiteX3" fmla="*/ 0 w 3594513"/>
              <a:gd name="connsiteY3" fmla="*/ 1863000 h 1863000"/>
              <a:gd name="connsiteX4" fmla="*/ 0 w 3594513"/>
              <a:gd name="connsiteY4" fmla="*/ 0 h 186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4513" h="1863000">
                <a:moveTo>
                  <a:pt x="0" y="0"/>
                </a:moveTo>
                <a:lnTo>
                  <a:pt x="3594513" y="0"/>
                </a:lnTo>
                <a:lnTo>
                  <a:pt x="3594513" y="1863000"/>
                </a:lnTo>
                <a:lnTo>
                  <a:pt x="0" y="1863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126" tIns="20320" rIns="113792" bIns="20320" numCol="1" spcCol="1270" anchor="t" anchorCtr="0">
            <a:noAutofit/>
          </a:bodyPr>
          <a:lstStyle/>
          <a:p>
            <a:pPr marL="0" marR="0" lvl="1" indent="0" algn="l" defTabSz="711200" rtl="0" eaLnBrk="1" fontAlgn="auto" latinLnBrk="0" hangingPunct="1">
              <a:lnSpc>
                <a:spcPct val="90000"/>
              </a:lnSpc>
              <a:spcBef>
                <a:spcPct val="0"/>
              </a:spcBef>
              <a:spcAft>
                <a:spcPct val="20000"/>
              </a:spcAft>
              <a:buClrTx/>
              <a:buSzTx/>
              <a:buFontTx/>
              <a:buNone/>
              <a:tabLst/>
              <a:defRPr/>
            </a:pPr>
            <a:endParaRPr kumimoji="0" lang="en-US" sz="1800" b="0"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endParaRPr>
          </a:p>
        </p:txBody>
      </p:sp>
      <p:sp>
        <p:nvSpPr>
          <p:cNvPr id="2" name="Title 1"/>
          <p:cNvSpPr>
            <a:spLocks noGrp="1"/>
          </p:cNvSpPr>
          <p:nvPr>
            <p:ph type="title"/>
          </p:nvPr>
        </p:nvSpPr>
        <p:spPr>
          <a:xfrm>
            <a:off x="655638" y="320040"/>
            <a:ext cx="10880725" cy="461665"/>
          </a:xfrm>
        </p:spPr>
        <p:txBody>
          <a:bodyPr/>
          <a:lstStyle/>
          <a:p>
            <a:r>
              <a:rPr lang="en-US" dirty="0"/>
              <a:t>Retention Labels – Process flow</a:t>
            </a:r>
          </a:p>
        </p:txBody>
      </p:sp>
      <p:graphicFrame>
        <p:nvGraphicFramePr>
          <p:cNvPr id="7" name="Content Placeholder 6">
            <a:extLst>
              <a:ext uri="{FF2B5EF4-FFF2-40B4-BE49-F238E27FC236}">
                <a16:creationId xmlns:a16="http://schemas.microsoft.com/office/drawing/2014/main" id="{F652FD26-2873-4EC6-8942-57F5AA5B5CB4}"/>
              </a:ext>
            </a:extLst>
          </p:cNvPr>
          <p:cNvGraphicFramePr>
            <a:graphicFrameLocks noGrp="1"/>
          </p:cNvGraphicFramePr>
          <p:nvPr>
            <p:ph sz="quarter" idx="13"/>
            <p:extLst>
              <p:ext uri="{D42A27DB-BD31-4B8C-83A1-F6EECF244321}">
                <p14:modId xmlns:p14="http://schemas.microsoft.com/office/powerpoint/2010/main" val="218301470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232244"/>
      </p:ext>
    </p:extLst>
  </p:cSld>
  <p:clrMapOvr>
    <a:masterClrMapping/>
  </p:clrMapOvr>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ltLang="en-US" dirty="0"/>
              <a:t>Retention Label Policies and Locations</a:t>
            </a:r>
            <a:endParaRPr lang="en-US" dirty="0"/>
          </a:p>
        </p:txBody>
      </p:sp>
      <p:graphicFrame>
        <p:nvGraphicFramePr>
          <p:cNvPr id="4" name="Content Placeholder 3">
            <a:extLst>
              <a:ext uri="{FF2B5EF4-FFF2-40B4-BE49-F238E27FC236}">
                <a16:creationId xmlns:a16="http://schemas.microsoft.com/office/drawing/2014/main" id="{1E268FC6-74F0-41AF-A3F3-36864FD4EC2C}"/>
              </a:ext>
            </a:extLst>
          </p:cNvPr>
          <p:cNvGraphicFramePr>
            <a:graphicFrameLocks noGrp="1"/>
          </p:cNvGraphicFramePr>
          <p:nvPr>
            <p:ph sz="quarter" idx="13"/>
            <p:extLst>
              <p:ext uri="{D42A27DB-BD31-4B8C-83A1-F6EECF244321}">
                <p14:modId xmlns:p14="http://schemas.microsoft.com/office/powerpoint/2010/main" val="3157869466"/>
              </p:ext>
            </p:extLst>
          </p:nvPr>
        </p:nvGraphicFramePr>
        <p:xfrm>
          <a:off x="655638" y="1557592"/>
          <a:ext cx="10880724" cy="3291840"/>
        </p:xfrm>
        <a:graphic>
          <a:graphicData uri="http://schemas.openxmlformats.org/drawingml/2006/table">
            <a:tbl>
              <a:tblPr firstRow="1">
                <a:tableStyleId>{0660B408-B3CF-4A94-85FC-2B1E0A45F4A2}</a:tableStyleId>
              </a:tblPr>
              <a:tblGrid>
                <a:gridCol w="4800426">
                  <a:extLst>
                    <a:ext uri="{9D8B030D-6E8A-4147-A177-3AD203B41FA5}">
                      <a16:colId xmlns:a16="http://schemas.microsoft.com/office/drawing/2014/main" val="807004425"/>
                    </a:ext>
                  </a:extLst>
                </a:gridCol>
                <a:gridCol w="6080298">
                  <a:extLst>
                    <a:ext uri="{9D8B030D-6E8A-4147-A177-3AD203B41FA5}">
                      <a16:colId xmlns:a16="http://schemas.microsoft.com/office/drawing/2014/main" val="4178067215"/>
                    </a:ext>
                  </a:extLst>
                </a:gridCol>
              </a:tblGrid>
              <a:tr h="822960">
                <a:tc>
                  <a:txBody>
                    <a:bodyPr/>
                    <a:lstStyle/>
                    <a:p>
                      <a:r>
                        <a:rPr lang="en-US" sz="2400" dirty="0"/>
                        <a:t>If the label is…</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Then the label policy can be applied to…</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3239366"/>
                  </a:ext>
                </a:extLst>
              </a:tr>
              <a:tr h="822960">
                <a:tc>
                  <a:txBody>
                    <a:bodyPr/>
                    <a:lstStyle/>
                    <a:p>
                      <a:r>
                        <a:rPr lang="en-US" sz="2400" dirty="0"/>
                        <a:t>Published to end 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SharePoint, OneDrive, Microsoft 365 groups, Exchange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861339"/>
                  </a:ext>
                </a:extLst>
              </a:tr>
              <a:tr h="822960">
                <a:tc>
                  <a:txBody>
                    <a:bodyPr/>
                    <a:lstStyle/>
                    <a:p>
                      <a:r>
                        <a:rPr lang="en-US" sz="2400" dirty="0"/>
                        <a:t>Auto-applied based on sensitive information types*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SharePoint, OneDrive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6857045"/>
                  </a:ext>
                </a:extLst>
              </a:tr>
              <a:tr h="822960">
                <a:tc>
                  <a:txBody>
                    <a:bodyPr/>
                    <a:lstStyle/>
                    <a:p>
                      <a:r>
                        <a:rPr lang="en-US" sz="2400" dirty="0"/>
                        <a:t>Auto-applied based on a query*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SharePoint, OneDrive, Microsoft 365 groups, Exchange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6258811"/>
                  </a:ext>
                </a:extLst>
              </a:tr>
            </a:tbl>
          </a:graphicData>
        </a:graphic>
      </p:graphicFrame>
      <p:sp>
        <p:nvSpPr>
          <p:cNvPr id="3" name="Rectangle 2">
            <a:extLst>
              <a:ext uri="{FF2B5EF4-FFF2-40B4-BE49-F238E27FC236}">
                <a16:creationId xmlns:a16="http://schemas.microsoft.com/office/drawing/2014/main" id="{882B924D-50AB-4B26-9E7C-22D1253971E2}"/>
              </a:ext>
            </a:extLst>
          </p:cNvPr>
          <p:cNvSpPr/>
          <p:nvPr/>
        </p:nvSpPr>
        <p:spPr>
          <a:xfrm>
            <a:off x="965200" y="5251549"/>
            <a:ext cx="8178800" cy="369332"/>
          </a:xfrm>
          <a:prstGeom prst="rect">
            <a:avLst/>
          </a:prstGeom>
        </p:spPr>
        <p:txBody>
          <a:bodyPr wrap="square">
            <a:spAutoFit/>
          </a:bodyPr>
          <a:lstStyle/>
          <a:p>
            <a:r>
              <a:rPr lang="en-US" dirty="0">
                <a:solidFill>
                  <a:schemeClr val="bg1"/>
                </a:solidFill>
              </a:rPr>
              <a:t>*Auto-apply labels require an Microsoft 365 Enterprise E5 subscription.</a:t>
            </a:r>
          </a:p>
        </p:txBody>
      </p:sp>
    </p:spTree>
    <p:extLst>
      <p:ext uri="{BB962C8B-B14F-4D97-AF65-F5344CB8AC3E}">
        <p14:creationId xmlns:p14="http://schemas.microsoft.com/office/powerpoint/2010/main" val="2033587370"/>
      </p:ext>
    </p:extLst>
  </p:cSld>
  <p:clrMapOvr>
    <a:masterClrMapping/>
  </p:clrMapOvr>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5880" y="6101136"/>
            <a:ext cx="187220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427272816"/>
      </p:ext>
    </p:extLst>
  </p:cSld>
  <p:clrMapOvr>
    <a:masterClrMapping/>
  </p:clrMapOvr>
  <p:transition spd="slow">
    <p:push/>
  </p:transition>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39DB060-5F50-413A-8272-9482FAC900CA}"/>
              </a:ext>
            </a:extLst>
          </p:cNvPr>
          <p:cNvSpPr/>
          <p:nvPr/>
        </p:nvSpPr>
        <p:spPr>
          <a:xfrm>
            <a:off x="269240" y="2327565"/>
            <a:ext cx="7222605" cy="1215735"/>
          </a:xfrm>
          <a:custGeom>
            <a:avLst/>
            <a:gdLst>
              <a:gd name="connsiteX0" fmla="*/ 0 w 3594513"/>
              <a:gd name="connsiteY0" fmla="*/ 0 h 1863000"/>
              <a:gd name="connsiteX1" fmla="*/ 3594513 w 3594513"/>
              <a:gd name="connsiteY1" fmla="*/ 0 h 1863000"/>
              <a:gd name="connsiteX2" fmla="*/ 3594513 w 3594513"/>
              <a:gd name="connsiteY2" fmla="*/ 1863000 h 1863000"/>
              <a:gd name="connsiteX3" fmla="*/ 0 w 3594513"/>
              <a:gd name="connsiteY3" fmla="*/ 1863000 h 1863000"/>
              <a:gd name="connsiteX4" fmla="*/ 0 w 3594513"/>
              <a:gd name="connsiteY4" fmla="*/ 0 h 186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4513" h="1863000">
                <a:moveTo>
                  <a:pt x="0" y="0"/>
                </a:moveTo>
                <a:lnTo>
                  <a:pt x="3594513" y="0"/>
                </a:lnTo>
                <a:lnTo>
                  <a:pt x="3594513" y="1863000"/>
                </a:lnTo>
                <a:lnTo>
                  <a:pt x="0" y="1863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126" tIns="20320" rIns="113792" bIns="20320" numCol="1" spcCol="1270" anchor="t" anchorCtr="0">
            <a:noAutofit/>
          </a:bodyPr>
          <a:lstStyle/>
          <a:p>
            <a:pPr marL="0" marR="0" lvl="1" indent="0" algn="l" defTabSz="711200" rtl="0" eaLnBrk="1" fontAlgn="auto" latinLnBrk="0" hangingPunct="1">
              <a:lnSpc>
                <a:spcPct val="90000"/>
              </a:lnSpc>
              <a:spcBef>
                <a:spcPct val="0"/>
              </a:spcBef>
              <a:spcAft>
                <a:spcPct val="20000"/>
              </a:spcAft>
              <a:buClrTx/>
              <a:buSzTx/>
              <a:buFontTx/>
              <a:buNone/>
              <a:tabLst/>
              <a:defRPr/>
            </a:pPr>
            <a:endParaRPr kumimoji="0" lang="en-US" sz="1800" b="0"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a:t>How Labels work</a:t>
            </a:r>
          </a:p>
        </p:txBody>
      </p:sp>
      <p:pic>
        <p:nvPicPr>
          <p:cNvPr id="5" name="Picture 4">
            <a:extLst>
              <a:ext uri="{FF2B5EF4-FFF2-40B4-BE49-F238E27FC236}">
                <a16:creationId xmlns:a16="http://schemas.microsoft.com/office/drawing/2014/main" id="{F6133243-A741-40C8-9530-B9D212D8F38F}"/>
              </a:ext>
            </a:extLst>
          </p:cNvPr>
          <p:cNvPicPr>
            <a:picLocks noChangeAspect="1"/>
          </p:cNvPicPr>
          <p:nvPr/>
        </p:nvPicPr>
        <p:blipFill>
          <a:blip r:embed="rId3"/>
          <a:stretch>
            <a:fillRect/>
          </a:stretch>
        </p:blipFill>
        <p:spPr>
          <a:xfrm>
            <a:off x="1213556" y="1141546"/>
            <a:ext cx="9677400" cy="5373907"/>
          </a:xfrm>
          <a:prstGeom prst="rect">
            <a:avLst/>
          </a:prstGeom>
        </p:spPr>
      </p:pic>
    </p:spTree>
    <p:extLst>
      <p:ext uri="{BB962C8B-B14F-4D97-AF65-F5344CB8AC3E}">
        <p14:creationId xmlns:p14="http://schemas.microsoft.com/office/powerpoint/2010/main" val="2230981338"/>
      </p:ext>
    </p:extLst>
  </p:cSld>
  <p:clrMapOvr>
    <a:masterClrMapping/>
  </p:clrMapOvr>
</p:sld>
</file>

<file path=ppt/slides/slide2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Labels Work</a:t>
            </a:r>
          </a:p>
        </p:txBody>
      </p:sp>
      <p:graphicFrame>
        <p:nvGraphicFramePr>
          <p:cNvPr id="5" name="Content Placeholder 4">
            <a:extLst>
              <a:ext uri="{FF2B5EF4-FFF2-40B4-BE49-F238E27FC236}">
                <a16:creationId xmlns:a16="http://schemas.microsoft.com/office/drawing/2014/main" id="{BD449E01-3494-4FFD-94A4-D78A928ADD70}"/>
              </a:ext>
            </a:extLst>
          </p:cNvPr>
          <p:cNvGraphicFramePr>
            <a:graphicFrameLocks noGrp="1"/>
          </p:cNvGraphicFramePr>
          <p:nvPr>
            <p:ph sz="quarter" idx="13"/>
            <p:extLst>
              <p:ext uri="{D42A27DB-BD31-4B8C-83A1-F6EECF244321}">
                <p14:modId xmlns:p14="http://schemas.microsoft.com/office/powerpoint/2010/main" val="362608140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6614"/>
      </p:ext>
    </p:extLst>
  </p:cSld>
  <p:clrMapOvr>
    <a:masterClrMapping/>
  </p:clrMapOvr>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ltLang="en-US" dirty="0"/>
              <a:t>Manual Labels</a:t>
            </a:r>
            <a:endParaRPr lang="en-US" dirty="0"/>
          </a:p>
        </p:txBody>
      </p:sp>
      <p:pic>
        <p:nvPicPr>
          <p:cNvPr id="3" name="Picture 2">
            <a:extLst>
              <a:ext uri="{FF2B5EF4-FFF2-40B4-BE49-F238E27FC236}">
                <a16:creationId xmlns:a16="http://schemas.microsoft.com/office/drawing/2014/main" id="{6B32CB4D-6E47-43AB-A0A6-20955655EABF}"/>
              </a:ext>
            </a:extLst>
          </p:cNvPr>
          <p:cNvPicPr>
            <a:picLocks noChangeAspect="1"/>
          </p:cNvPicPr>
          <p:nvPr/>
        </p:nvPicPr>
        <p:blipFill>
          <a:blip r:embed="rId3"/>
          <a:stretch>
            <a:fillRect/>
          </a:stretch>
        </p:blipFill>
        <p:spPr>
          <a:xfrm>
            <a:off x="1143000" y="1066011"/>
            <a:ext cx="9906000" cy="5375953"/>
          </a:xfrm>
          <a:prstGeom prst="rect">
            <a:avLst/>
          </a:prstGeom>
        </p:spPr>
      </p:pic>
    </p:spTree>
    <p:extLst>
      <p:ext uri="{BB962C8B-B14F-4D97-AF65-F5344CB8AC3E}">
        <p14:creationId xmlns:p14="http://schemas.microsoft.com/office/powerpoint/2010/main" val="91069751"/>
      </p:ext>
    </p:extLst>
  </p:cSld>
  <p:clrMapOvr>
    <a:masterClrMapping/>
  </p:clrMapOvr>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dirty="0"/>
              <a:t>Auto-apply Labels</a:t>
            </a:r>
            <a:endParaRPr lang="en-US" dirty="0"/>
          </a:p>
        </p:txBody>
      </p:sp>
      <p:pic>
        <p:nvPicPr>
          <p:cNvPr id="3" name="Picture 2">
            <a:extLst>
              <a:ext uri="{FF2B5EF4-FFF2-40B4-BE49-F238E27FC236}">
                <a16:creationId xmlns:a16="http://schemas.microsoft.com/office/drawing/2014/main" id="{27ABD094-7105-4034-80B8-3BCBAEA29518}"/>
              </a:ext>
            </a:extLst>
          </p:cNvPr>
          <p:cNvPicPr>
            <a:picLocks noChangeAspect="1"/>
          </p:cNvPicPr>
          <p:nvPr/>
        </p:nvPicPr>
        <p:blipFill>
          <a:blip r:embed="rId3"/>
          <a:stretch>
            <a:fillRect/>
          </a:stretch>
        </p:blipFill>
        <p:spPr>
          <a:xfrm>
            <a:off x="990600" y="1752600"/>
            <a:ext cx="10231694" cy="2819400"/>
          </a:xfrm>
          <a:prstGeom prst="rect">
            <a:avLst/>
          </a:prstGeom>
        </p:spPr>
      </p:pic>
      <p:sp>
        <p:nvSpPr>
          <p:cNvPr id="4" name="TextBox 3">
            <a:extLst>
              <a:ext uri="{FF2B5EF4-FFF2-40B4-BE49-F238E27FC236}">
                <a16:creationId xmlns:a16="http://schemas.microsoft.com/office/drawing/2014/main" id="{A5A43C25-5D61-4868-B500-5411F480627D}"/>
              </a:ext>
            </a:extLst>
          </p:cNvPr>
          <p:cNvSpPr txBox="1"/>
          <p:nvPr/>
        </p:nvSpPr>
        <p:spPr>
          <a:xfrm>
            <a:off x="1381539" y="5297557"/>
            <a:ext cx="9799983" cy="1107996"/>
          </a:xfrm>
          <a:prstGeom prst="rect">
            <a:avLst/>
          </a:prstGeom>
          <a:noFill/>
        </p:spPr>
        <p:txBody>
          <a:bodyPr wrap="square" lIns="0" tIns="0" rIns="0" bIns="0" rtlCol="0">
            <a:spAutoFit/>
          </a:bodyPr>
          <a:lstStyle/>
          <a:p>
            <a:pPr algn="l"/>
            <a:r>
              <a:rPr lang="en-US" sz="1200" dirty="0">
                <a:gradFill>
                  <a:gsLst>
                    <a:gs pos="2917">
                      <a:schemeClr val="tx1"/>
                    </a:gs>
                    <a:gs pos="30000">
                      <a:schemeClr val="tx1"/>
                    </a:gs>
                  </a:gsLst>
                  <a:lin ang="5400000" scaled="0"/>
                </a:gradFill>
              </a:rPr>
              <a:t>Requires E5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or</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E3 plus </a:t>
            </a:r>
            <a:r>
              <a:rPr lang="en-US" sz="1200" u="none" strike="noStrike" dirty="0">
                <a:effectLst/>
              </a:rPr>
              <a:t>Microsoft 365 E5 Compliance, or E3 plus Microsoft 365 E5/A5 Info Protection &amp; Governance</a:t>
            </a:r>
            <a:br>
              <a:rPr lang="en-US" sz="1200" u="none" strike="noStrike" dirty="0">
                <a:effectLst/>
              </a:rPr>
            </a:br>
            <a:br>
              <a:rPr lang="en-US" sz="1200" u="none" strike="noStrike" dirty="0">
                <a:effectLst/>
              </a:rPr>
            </a:br>
            <a:r>
              <a:rPr lang="en-US" sz="1200" u="none" strike="noStrike" dirty="0">
                <a:effectLst/>
              </a:rPr>
              <a:t>NOTE: Microsoft 365 E5/A5 Info Protection &amp; Governance requires [AIP Plan 1 or EMS E3] + [ Exchange Online, SharePoint Online or OneDrive for business]</a:t>
            </a:r>
            <a:endParaRPr lang="en-US" sz="1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10414801"/>
      </p:ext>
    </p:extLst>
  </p:cSld>
  <p:clrMapOvr>
    <a:masterClrMapping/>
  </p:clrMapOvr>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ltLang="en-US" dirty="0"/>
              <a:t>How Labels Enforce Retention</a:t>
            </a:r>
            <a:endParaRPr lang="en-US" dirty="0"/>
          </a:p>
        </p:txBody>
      </p:sp>
      <p:sp>
        <p:nvSpPr>
          <p:cNvPr id="3" name="Content Placeholder 2"/>
          <p:cNvSpPr>
            <a:spLocks noGrp="1"/>
          </p:cNvSpPr>
          <p:nvPr>
            <p:ph sz="quarter" idx="13"/>
          </p:nvPr>
        </p:nvSpPr>
        <p:spPr>
          <a:xfrm>
            <a:off x="655638" y="1408113"/>
            <a:ext cx="5284787" cy="4819650"/>
          </a:xfrm>
        </p:spPr>
        <p:txBody>
          <a:bodyPr>
            <a:normAutofit/>
          </a:bodyPr>
          <a:lstStyle/>
          <a:p>
            <a:pPr marL="342900" indent="-342900">
              <a:buFont typeface="Arial" panose="020B0604020202020204" pitchFamily="34" charset="0"/>
              <a:buChar char="•"/>
            </a:pPr>
            <a:r>
              <a:rPr lang="en-US" dirty="0"/>
              <a:t>Labels enforce retention just like retention policies do. </a:t>
            </a:r>
          </a:p>
          <a:p>
            <a:pPr marL="342900" indent="-342900">
              <a:buFont typeface="Arial" panose="020B0604020202020204" pitchFamily="34" charset="0"/>
              <a:buChar char="•"/>
            </a:pPr>
            <a:r>
              <a:rPr lang="en-US" dirty="0"/>
              <a:t>They also share very similar capabilities in terms of how retention is configured for the items the label is added.</a:t>
            </a:r>
          </a:p>
          <a:p>
            <a:pPr marL="342900" indent="-342900">
              <a:buFont typeface="Arial" panose="020B0604020202020204" pitchFamily="34" charset="0"/>
              <a:buChar char="•"/>
            </a:pPr>
            <a:r>
              <a:rPr lang="en-US" dirty="0"/>
              <a:t>Labels can also be used to classify data (does not retain or delete)</a:t>
            </a:r>
          </a:p>
          <a:p>
            <a:endParaRPr lang="en-US" dirty="0"/>
          </a:p>
          <a:p>
            <a:endParaRPr lang="en-US" dirty="0"/>
          </a:p>
        </p:txBody>
      </p:sp>
      <p:pic>
        <p:nvPicPr>
          <p:cNvPr id="10" name="Content Placeholder 9">
            <a:extLst>
              <a:ext uri="{FF2B5EF4-FFF2-40B4-BE49-F238E27FC236}">
                <a16:creationId xmlns:a16="http://schemas.microsoft.com/office/drawing/2014/main" id="{FDF7DA25-4B60-4928-8937-13BA1FCD1465}"/>
              </a:ext>
            </a:extLst>
          </p:cNvPr>
          <p:cNvPicPr>
            <a:picLocks noGrp="1" noChangeAspect="1"/>
          </p:cNvPicPr>
          <p:nvPr>
            <p:ph sz="quarter" idx="14"/>
          </p:nvPr>
        </p:nvPicPr>
        <p:blipFill>
          <a:blip r:embed="rId3"/>
          <a:stretch>
            <a:fillRect/>
          </a:stretch>
        </p:blipFill>
        <p:spPr>
          <a:xfrm>
            <a:off x="6115104" y="1255885"/>
            <a:ext cx="5759787" cy="3918543"/>
          </a:xfrm>
        </p:spPr>
      </p:pic>
    </p:spTree>
    <p:extLst>
      <p:ext uri="{BB962C8B-B14F-4D97-AF65-F5344CB8AC3E}">
        <p14:creationId xmlns:p14="http://schemas.microsoft.com/office/powerpoint/2010/main" val="2897784726"/>
      </p:ext>
    </p:extLst>
  </p:cSld>
  <p:clrMapOvr>
    <a:masterClrMapping/>
  </p:clrMapOvr>
</p:sld>
</file>

<file path=ppt/slides/slide2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ltLang="en-US" dirty="0"/>
              <a:t>Where Published Labels Can Appear To End Users</a:t>
            </a:r>
            <a:endParaRPr lang="en-US" dirty="0"/>
          </a:p>
        </p:txBody>
      </p:sp>
      <p:sp>
        <p:nvSpPr>
          <p:cNvPr id="3" name="Content Placeholder 2"/>
          <p:cNvSpPr>
            <a:spLocks noGrp="1"/>
          </p:cNvSpPr>
          <p:nvPr>
            <p:ph sz="quarter" idx="13"/>
          </p:nvPr>
        </p:nvSpPr>
        <p:spPr>
          <a:xfrm>
            <a:off x="655638" y="1408114"/>
            <a:ext cx="10880726" cy="4819650"/>
          </a:xfrm>
        </p:spPr>
        <p:txBody>
          <a:bodyPr>
            <a:normAutofit/>
          </a:bodyPr>
          <a:lstStyle/>
          <a:p>
            <a:r>
              <a:rPr lang="en-US" dirty="0"/>
              <a:t>If your label will be manually assigned to content by end users, you can publish it to:</a:t>
            </a:r>
          </a:p>
          <a:p>
            <a:pPr lvl="1"/>
            <a:r>
              <a:rPr lang="en-US" dirty="0"/>
              <a:t>OneDrive and SharePoint Document libraries</a:t>
            </a:r>
          </a:p>
          <a:p>
            <a:pPr lvl="1"/>
            <a:r>
              <a:rPr lang="en-US" dirty="0"/>
              <a:t>Microsoft 365 groups (both the group site and group mailbox in Outlook on the web)</a:t>
            </a:r>
          </a:p>
          <a:p>
            <a:pPr lvl="1"/>
            <a:r>
              <a:rPr lang="en-US" dirty="0"/>
              <a:t>Outlook on the web</a:t>
            </a:r>
          </a:p>
          <a:p>
            <a:pPr lvl="1"/>
            <a:r>
              <a:rPr lang="en-US" dirty="0"/>
              <a:t>Microsoft 365 Apps for the Enterprise</a:t>
            </a:r>
          </a:p>
          <a:p>
            <a:endParaRPr lang="en-US" dirty="0"/>
          </a:p>
        </p:txBody>
      </p:sp>
    </p:spTree>
    <p:extLst>
      <p:ext uri="{BB962C8B-B14F-4D97-AF65-F5344CB8AC3E}">
        <p14:creationId xmlns:p14="http://schemas.microsoft.com/office/powerpoint/2010/main" val="687827461"/>
      </p:ext>
    </p:extLst>
  </p:cSld>
  <p:clrMapOvr>
    <a:masterClrMapping/>
  </p:clrMapOvr>
</p:sld>
</file>

<file path=ppt/slides/slide2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ltLang="en-US" dirty="0"/>
              <a:t>OneDrive and SharePoint</a:t>
            </a:r>
          </a:p>
        </p:txBody>
      </p:sp>
      <p:sp>
        <p:nvSpPr>
          <p:cNvPr id="6" name="TextBox 5">
            <a:extLst>
              <a:ext uri="{FF2B5EF4-FFF2-40B4-BE49-F238E27FC236}">
                <a16:creationId xmlns:a16="http://schemas.microsoft.com/office/drawing/2014/main" id="{16A5360D-A8C0-4D0C-A59F-6AC6C1C08177}"/>
              </a:ext>
            </a:extLst>
          </p:cNvPr>
          <p:cNvSpPr txBox="1"/>
          <p:nvPr/>
        </p:nvSpPr>
        <p:spPr>
          <a:xfrm>
            <a:off x="9231938" y="120134"/>
            <a:ext cx="1544012" cy="369332"/>
          </a:xfrm>
          <a:prstGeom prst="rect">
            <a:avLst/>
          </a:prstGeom>
          <a:noFill/>
        </p:spPr>
        <p:txBody>
          <a:bodyPr wrap="none" rtlCol="0">
            <a:spAutoFit/>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Label applied</a:t>
            </a:r>
          </a:p>
        </p:txBody>
      </p:sp>
      <p:pic>
        <p:nvPicPr>
          <p:cNvPr id="3074" name="Picture 2" descr="Apply label list for an item in SharePoint">
            <a:extLst>
              <a:ext uri="{FF2B5EF4-FFF2-40B4-BE49-F238E27FC236}">
                <a16:creationId xmlns:a16="http://schemas.microsoft.com/office/drawing/2014/main" id="{EDAC3941-E2B0-4E61-8F83-28DB1A8A8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188" y="1207417"/>
            <a:ext cx="6807782" cy="51171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pplied label shown in Details pane">
            <a:extLst>
              <a:ext uri="{FF2B5EF4-FFF2-40B4-BE49-F238E27FC236}">
                <a16:creationId xmlns:a16="http://schemas.microsoft.com/office/drawing/2014/main" id="{69CEAD10-32F2-4283-8CCE-5B147D3B2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1589" y="503577"/>
            <a:ext cx="2668652" cy="622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208702"/>
      </p:ext>
    </p:extLst>
  </p:cSld>
  <p:clrMapOvr>
    <a:masterClrMapping/>
  </p:clrMapOvr>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ltLang="en-US" dirty="0"/>
              <a:t>Create a View of the Library </a:t>
            </a:r>
          </a:p>
        </p:txBody>
      </p:sp>
      <p:pic>
        <p:nvPicPr>
          <p:cNvPr id="8" name="Picture 7">
            <a:extLst>
              <a:ext uri="{FF2B5EF4-FFF2-40B4-BE49-F238E27FC236}">
                <a16:creationId xmlns:a16="http://schemas.microsoft.com/office/drawing/2014/main" id="{FA67A69F-E3FB-4C5B-ACE1-03275628EA7C}"/>
              </a:ext>
            </a:extLst>
          </p:cNvPr>
          <p:cNvPicPr/>
          <p:nvPr/>
        </p:nvPicPr>
        <p:blipFill>
          <a:blip r:embed="rId3"/>
          <a:stretch>
            <a:fillRect/>
          </a:stretch>
        </p:blipFill>
        <p:spPr>
          <a:xfrm>
            <a:off x="1715069" y="5562600"/>
            <a:ext cx="7757160" cy="725170"/>
          </a:xfrm>
          <a:prstGeom prst="rect">
            <a:avLst/>
          </a:prstGeom>
        </p:spPr>
      </p:pic>
      <p:pic>
        <p:nvPicPr>
          <p:cNvPr id="9" name="Picture 8">
            <a:extLst>
              <a:ext uri="{FF2B5EF4-FFF2-40B4-BE49-F238E27FC236}">
                <a16:creationId xmlns:a16="http://schemas.microsoft.com/office/drawing/2014/main" id="{056E0936-1419-426A-9374-AB7EE7D8ABC1}"/>
              </a:ext>
            </a:extLst>
          </p:cNvPr>
          <p:cNvPicPr/>
          <p:nvPr/>
        </p:nvPicPr>
        <p:blipFill>
          <a:blip r:embed="rId4"/>
          <a:stretch>
            <a:fillRect/>
          </a:stretch>
        </p:blipFill>
        <p:spPr>
          <a:xfrm>
            <a:off x="3620069" y="1061402"/>
            <a:ext cx="4721860" cy="4043998"/>
          </a:xfrm>
          <a:prstGeom prst="rect">
            <a:avLst/>
          </a:prstGeom>
        </p:spPr>
      </p:pic>
      <p:sp>
        <p:nvSpPr>
          <p:cNvPr id="4" name="Arrow: Left 3">
            <a:extLst>
              <a:ext uri="{FF2B5EF4-FFF2-40B4-BE49-F238E27FC236}">
                <a16:creationId xmlns:a16="http://schemas.microsoft.com/office/drawing/2014/main" id="{3078850E-2AEB-434A-BA69-0ECAA384FCDB}"/>
              </a:ext>
            </a:extLst>
          </p:cNvPr>
          <p:cNvSpPr/>
          <p:nvPr/>
        </p:nvSpPr>
        <p:spPr>
          <a:xfrm>
            <a:off x="5067869" y="4729798"/>
            <a:ext cx="762000" cy="3048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Arrow: Left 9">
            <a:extLst>
              <a:ext uri="{FF2B5EF4-FFF2-40B4-BE49-F238E27FC236}">
                <a16:creationId xmlns:a16="http://schemas.microsoft.com/office/drawing/2014/main" id="{89111039-719F-434F-A457-E6E28262AE60}"/>
              </a:ext>
            </a:extLst>
          </p:cNvPr>
          <p:cNvSpPr/>
          <p:nvPr/>
        </p:nvSpPr>
        <p:spPr>
          <a:xfrm rot="16200000">
            <a:off x="7049069" y="5263198"/>
            <a:ext cx="762000" cy="3048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 name="TextBox 2">
            <a:extLst>
              <a:ext uri="{FF2B5EF4-FFF2-40B4-BE49-F238E27FC236}">
                <a16:creationId xmlns:a16="http://schemas.microsoft.com/office/drawing/2014/main" id="{8B50AB7D-73C0-427E-87C8-26D97D27BF6A}"/>
              </a:ext>
            </a:extLst>
          </p:cNvPr>
          <p:cNvSpPr txBox="1"/>
          <p:nvPr/>
        </p:nvSpPr>
        <p:spPr>
          <a:xfrm>
            <a:off x="451821" y="2002395"/>
            <a:ext cx="4991548" cy="2246769"/>
          </a:xfrm>
          <a:prstGeom prst="rect">
            <a:avLst/>
          </a:prstGeom>
          <a:noFill/>
        </p:spPr>
        <p:txBody>
          <a:bodyPr wrap="square" rtlCol="0">
            <a:spAutoFit/>
          </a:bodyPr>
          <a:lstStyle/>
          <a:p>
            <a:r>
              <a:rPr lang="en-US" sz="2000" dirty="0">
                <a:solidFill>
                  <a:schemeClr val="bg1">
                    <a:lumMod val="95000"/>
                    <a:lumOff val="5000"/>
                  </a:schemeClr>
                </a:solidFill>
              </a:rPr>
              <a:t>You can modify the default view, or create a new view, of the library and add the Retention Label column to the view</a:t>
            </a:r>
          </a:p>
          <a:p>
            <a:endParaRPr lang="en-US" sz="2000" dirty="0">
              <a:solidFill>
                <a:schemeClr val="bg1">
                  <a:lumMod val="95000"/>
                  <a:lumOff val="5000"/>
                </a:schemeClr>
              </a:solidFill>
            </a:endParaRPr>
          </a:p>
          <a:p>
            <a:r>
              <a:rPr lang="en-US" sz="2000" dirty="0">
                <a:solidFill>
                  <a:schemeClr val="bg1">
                    <a:lumMod val="95000"/>
                    <a:lumOff val="5000"/>
                  </a:schemeClr>
                </a:solidFill>
              </a:rPr>
              <a:t>This provides an easy way to see what label has been applied to documents in the library</a:t>
            </a:r>
          </a:p>
        </p:txBody>
      </p:sp>
    </p:spTree>
    <p:extLst>
      <p:ext uri="{BB962C8B-B14F-4D97-AF65-F5344CB8AC3E}">
        <p14:creationId xmlns:p14="http://schemas.microsoft.com/office/powerpoint/2010/main" val="1409332347"/>
      </p:ext>
    </p:extLst>
  </p:cSld>
  <p:clrMapOvr>
    <a:masterClrMapping/>
  </p:clrMapOvr>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dirty="0"/>
              <a:t>Applying a Label to All Content in a SharePoint Library</a:t>
            </a:r>
            <a:endParaRPr lang="en-US" dirty="0"/>
          </a:p>
        </p:txBody>
      </p:sp>
      <p:sp>
        <p:nvSpPr>
          <p:cNvPr id="3" name="Content Placeholder 2"/>
          <p:cNvSpPr>
            <a:spLocks noGrp="1"/>
          </p:cNvSpPr>
          <p:nvPr>
            <p:ph sz="quarter" idx="13"/>
          </p:nvPr>
        </p:nvSpPr>
        <p:spPr>
          <a:xfrm>
            <a:off x="655639" y="1408113"/>
            <a:ext cx="4589652" cy="4819650"/>
          </a:xfrm>
        </p:spPr>
        <p:txBody>
          <a:bodyPr>
            <a:normAutofit/>
          </a:bodyPr>
          <a:lstStyle/>
          <a:p>
            <a:pPr marL="342900" indent="-342900">
              <a:lnSpc>
                <a:spcPct val="150000"/>
              </a:lnSpc>
              <a:buFont typeface="Arial" panose="020B0604020202020204" pitchFamily="34" charset="0"/>
              <a:buChar char="•"/>
            </a:pPr>
            <a:r>
              <a:rPr lang="en-US" sz="2000" dirty="0"/>
              <a:t>You can also apply a default label to a SharePoint library, so that all documents in that location get the default label.</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If you want all current documents to automatically have the label applied to them, just check the additional box below the label selection dropdown.</a:t>
            </a:r>
          </a:p>
        </p:txBody>
      </p:sp>
      <p:sp>
        <p:nvSpPr>
          <p:cNvPr id="5" name="Content Placeholder 4">
            <a:extLst>
              <a:ext uri="{FF2B5EF4-FFF2-40B4-BE49-F238E27FC236}">
                <a16:creationId xmlns:a16="http://schemas.microsoft.com/office/drawing/2014/main" id="{C994D5D7-5618-47A5-9F71-CABD8FE21992}"/>
              </a:ext>
            </a:extLst>
          </p:cNvPr>
          <p:cNvSpPr>
            <a:spLocks noGrp="1"/>
          </p:cNvSpPr>
          <p:nvPr>
            <p:ph sz="quarter" idx="14"/>
          </p:nvPr>
        </p:nvSpPr>
        <p:spPr/>
        <p:txBody>
          <a:bodyPr/>
          <a:lstStyle/>
          <a:p>
            <a:endParaRPr lang="en-US"/>
          </a:p>
        </p:txBody>
      </p:sp>
      <p:pic>
        <p:nvPicPr>
          <p:cNvPr id="4" name="Picture 3">
            <a:extLst>
              <a:ext uri="{FF2B5EF4-FFF2-40B4-BE49-F238E27FC236}">
                <a16:creationId xmlns:a16="http://schemas.microsoft.com/office/drawing/2014/main" id="{6E1A5AEB-D3AB-48FD-A6E5-43CB82D6FA7F}"/>
              </a:ext>
            </a:extLst>
          </p:cNvPr>
          <p:cNvPicPr>
            <a:picLocks noChangeAspect="1"/>
          </p:cNvPicPr>
          <p:nvPr/>
        </p:nvPicPr>
        <p:blipFill>
          <a:blip r:embed="rId3"/>
          <a:stretch>
            <a:fillRect/>
          </a:stretch>
        </p:blipFill>
        <p:spPr>
          <a:xfrm>
            <a:off x="5475833" y="1170478"/>
            <a:ext cx="6609281" cy="5057285"/>
          </a:xfrm>
          <a:prstGeom prst="rect">
            <a:avLst/>
          </a:prstGeom>
        </p:spPr>
      </p:pic>
    </p:spTree>
    <p:extLst>
      <p:ext uri="{BB962C8B-B14F-4D97-AF65-F5344CB8AC3E}">
        <p14:creationId xmlns:p14="http://schemas.microsoft.com/office/powerpoint/2010/main" val="3017959200"/>
      </p:ext>
    </p:extLst>
  </p:cSld>
  <p:clrMapOvr>
    <a:masterClrMapping/>
  </p:clrMapOvr>
</p:sld>
</file>

<file path=ppt/slides/slide2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ltLang="en-US" dirty="0"/>
              <a:t>Principles of Retention - What Takes Precedence?</a:t>
            </a:r>
          </a:p>
        </p:txBody>
      </p:sp>
      <p:graphicFrame>
        <p:nvGraphicFramePr>
          <p:cNvPr id="8" name="Content Placeholder 7">
            <a:extLst>
              <a:ext uri="{FF2B5EF4-FFF2-40B4-BE49-F238E27FC236}">
                <a16:creationId xmlns:a16="http://schemas.microsoft.com/office/drawing/2014/main" id="{7DD0A408-16E1-4383-A84C-5072D3D17D66}"/>
              </a:ext>
            </a:extLst>
          </p:cNvPr>
          <p:cNvGraphicFramePr>
            <a:graphicFrameLocks noGrp="1"/>
          </p:cNvGraphicFramePr>
          <p:nvPr>
            <p:ph sz="quarter" idx="13"/>
            <p:extLst>
              <p:ext uri="{D42A27DB-BD31-4B8C-83A1-F6EECF244321}">
                <p14:modId xmlns:p14="http://schemas.microsoft.com/office/powerpoint/2010/main" val="2802895170"/>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3555177"/>
      </p:ext>
    </p:extLst>
  </p:cSld>
  <p:clrMapOvr>
    <a:masterClrMapping/>
  </p:clrMapOvr>
</p:sld>
</file>

<file path=ppt/slides/slide3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altLang="en-US" dirty="0"/>
              <a:t>Applying a Label Automatically Based on Conditions</a:t>
            </a:r>
            <a:endParaRPr lang="en-US"/>
          </a:p>
        </p:txBody>
      </p:sp>
      <p:graphicFrame>
        <p:nvGraphicFramePr>
          <p:cNvPr id="4" name="Content Placeholder 3">
            <a:extLst>
              <a:ext uri="{FF2B5EF4-FFF2-40B4-BE49-F238E27FC236}">
                <a16:creationId xmlns:a16="http://schemas.microsoft.com/office/drawing/2014/main" id="{EF8F00DF-77B6-4B39-BEEE-D48246F6E697}"/>
              </a:ext>
            </a:extLst>
          </p:cNvPr>
          <p:cNvGraphicFramePr>
            <a:graphicFrameLocks noGrp="1"/>
          </p:cNvGraphicFramePr>
          <p:nvPr>
            <p:ph type="dgm" sz="quarter" idx="10"/>
            <p:extLst>
              <p:ext uri="{D42A27DB-BD31-4B8C-83A1-F6EECF244321}">
                <p14:modId xmlns:p14="http://schemas.microsoft.com/office/powerpoint/2010/main" val="321700854"/>
              </p:ext>
            </p:extLst>
          </p:nvPr>
        </p:nvGraphicFramePr>
        <p:xfrm>
          <a:off x="655638" y="1169988"/>
          <a:ext cx="10880725" cy="5235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3007126"/>
      </p:ext>
    </p:extLst>
  </p:cSld>
  <p:clrMapOvr>
    <a:masterClrMapping/>
  </p:clrMapOvr>
</p:sld>
</file>

<file path=ppt/slides/slide3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ltLang="en-US" dirty="0"/>
              <a:t>Applying a Label Automatically Based on Conditions</a:t>
            </a:r>
            <a:endParaRPr lang="en-US" dirty="0"/>
          </a:p>
        </p:txBody>
      </p:sp>
      <p:sp>
        <p:nvSpPr>
          <p:cNvPr id="3" name="Content Placeholder 2"/>
          <p:cNvSpPr>
            <a:spLocks noGrp="1"/>
          </p:cNvSpPr>
          <p:nvPr>
            <p:ph sz="quarter" idx="13"/>
          </p:nvPr>
        </p:nvSpPr>
        <p:spPr>
          <a:xfrm>
            <a:off x="655638" y="1408114"/>
            <a:ext cx="10880726" cy="4819650"/>
          </a:xfrm>
        </p:spPr>
        <p:txBody>
          <a:bodyPr>
            <a:normAutofit lnSpcReduction="10000"/>
          </a:bodyPr>
          <a:lstStyle/>
          <a:p>
            <a:r>
              <a:rPr lang="en-US" dirty="0"/>
              <a:t>Auto-apply labels are powerful because:</a:t>
            </a:r>
          </a:p>
          <a:p>
            <a:r>
              <a:rPr lang="en-US" dirty="0"/>
              <a:t>You don’t need to train your users on all the classifications. </a:t>
            </a:r>
          </a:p>
          <a:p>
            <a:r>
              <a:rPr lang="en-US" dirty="0"/>
              <a:t>You don’t need to rely on users to classify all content correctly.</a:t>
            </a:r>
          </a:p>
          <a:p>
            <a:r>
              <a:rPr lang="en-US" dirty="0"/>
              <a:t>Users no longer need to know about data governance policies – they can focus on their work.</a:t>
            </a:r>
          </a:p>
          <a:p>
            <a:r>
              <a:rPr lang="en-US" dirty="0"/>
              <a:t>The following licenses provide the rights for a user to benefit from automatically applying retention labels or policies, applying default retention labels or policies, starting the retention period of a retention label based on a custom event</a:t>
            </a:r>
          </a:p>
          <a:p>
            <a:pPr lvl="1"/>
            <a:r>
              <a:rPr lang="en-US" dirty="0"/>
              <a:t>Microsoft 365 E5/A5/G5</a:t>
            </a:r>
          </a:p>
          <a:p>
            <a:pPr lvl="1"/>
            <a:r>
              <a:rPr lang="en-US" dirty="0"/>
              <a:t>Microsoft 365 E5/A5/G5/F5 Compliance and F5 Security &amp; Compliance</a:t>
            </a:r>
          </a:p>
          <a:p>
            <a:pPr lvl="1"/>
            <a:r>
              <a:rPr lang="en-US" dirty="0"/>
              <a:t>Microsoft 365 Information Protection and Governance E5/A5/G5</a:t>
            </a:r>
          </a:p>
          <a:p>
            <a:pPr lvl="1"/>
            <a:r>
              <a:rPr lang="en-US" dirty="0"/>
              <a:t>Office 365 E5/A5</a:t>
            </a:r>
          </a:p>
        </p:txBody>
      </p:sp>
    </p:spTree>
    <p:extLst>
      <p:ext uri="{BB962C8B-B14F-4D97-AF65-F5344CB8AC3E}">
        <p14:creationId xmlns:p14="http://schemas.microsoft.com/office/powerpoint/2010/main" val="3888418935"/>
      </p:ext>
    </p:extLst>
  </p:cSld>
  <p:clrMapOvr>
    <a:masterClrMapping/>
  </p:clrMapOvr>
</p:sld>
</file>

<file path=ppt/slides/slide3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altLang="en-US" sz="3000"/>
              <a:t>Applying a Retention Label Automatically Based on Conditions</a:t>
            </a:r>
            <a:endParaRPr lang="en-US" sz="3000"/>
          </a:p>
        </p:txBody>
      </p:sp>
      <p:sp>
        <p:nvSpPr>
          <p:cNvPr id="3" name="Content Placeholder 2"/>
          <p:cNvSpPr>
            <a:spLocks noGrp="1"/>
          </p:cNvSpPr>
          <p:nvPr>
            <p:ph sz="quarter" idx="13"/>
          </p:nvPr>
        </p:nvSpPr>
        <p:spPr>
          <a:xfrm>
            <a:off x="655638" y="1408113"/>
            <a:ext cx="2534602" cy="4819650"/>
          </a:xfrm>
        </p:spPr>
        <p:txBody>
          <a:bodyPr>
            <a:normAutofit/>
          </a:bodyPr>
          <a:lstStyle/>
          <a:p>
            <a:pPr>
              <a:lnSpc>
                <a:spcPct val="90000"/>
              </a:lnSpc>
            </a:pPr>
            <a:r>
              <a:rPr lang="en-US" sz="1900" dirty="0"/>
              <a:t>You can choose to apply labels to content automatically when that content contains:</a:t>
            </a:r>
          </a:p>
          <a:p>
            <a:pPr marL="285750" indent="-285750">
              <a:lnSpc>
                <a:spcPct val="90000"/>
              </a:lnSpc>
              <a:buFont typeface="Arial" panose="020B0604020202020204" pitchFamily="34" charset="0"/>
              <a:buChar char="•"/>
            </a:pPr>
            <a:r>
              <a:rPr lang="en-US" sz="1900" dirty="0"/>
              <a:t>Specific types of sensitive information which are the same used with Data Loss Prevention policies.</a:t>
            </a:r>
          </a:p>
          <a:p>
            <a:pPr marL="285750" indent="-285750">
              <a:lnSpc>
                <a:spcPct val="90000"/>
              </a:lnSpc>
              <a:buFont typeface="Arial" panose="020B0604020202020204" pitchFamily="34" charset="0"/>
              <a:buChar char="•"/>
            </a:pPr>
            <a:r>
              <a:rPr lang="en-US" sz="1900" dirty="0"/>
              <a:t>Specific keywords that match a query you create</a:t>
            </a:r>
          </a:p>
        </p:txBody>
      </p:sp>
      <p:pic>
        <p:nvPicPr>
          <p:cNvPr id="7" name="Picture 6">
            <a:extLst>
              <a:ext uri="{FF2B5EF4-FFF2-40B4-BE49-F238E27FC236}">
                <a16:creationId xmlns:a16="http://schemas.microsoft.com/office/drawing/2014/main" id="{6970A62C-0BE4-4EE5-AA83-93960BD27ACE}"/>
              </a:ext>
            </a:extLst>
          </p:cNvPr>
          <p:cNvPicPr>
            <a:picLocks noChangeAspect="1"/>
          </p:cNvPicPr>
          <p:nvPr/>
        </p:nvPicPr>
        <p:blipFill>
          <a:blip r:embed="rId3"/>
          <a:stretch>
            <a:fillRect/>
          </a:stretch>
        </p:blipFill>
        <p:spPr>
          <a:xfrm>
            <a:off x="3775934" y="1159874"/>
            <a:ext cx="7355282" cy="2132045"/>
          </a:xfrm>
          <a:prstGeom prst="rect">
            <a:avLst/>
          </a:prstGeom>
        </p:spPr>
      </p:pic>
      <p:pic>
        <p:nvPicPr>
          <p:cNvPr id="9" name="Picture 8">
            <a:extLst>
              <a:ext uri="{FF2B5EF4-FFF2-40B4-BE49-F238E27FC236}">
                <a16:creationId xmlns:a16="http://schemas.microsoft.com/office/drawing/2014/main" id="{E8E01BDC-DB3A-43D2-8E99-C4C04AB2F87A}"/>
              </a:ext>
            </a:extLst>
          </p:cNvPr>
          <p:cNvPicPr>
            <a:picLocks noChangeAspect="1"/>
          </p:cNvPicPr>
          <p:nvPr/>
        </p:nvPicPr>
        <p:blipFill>
          <a:blip r:embed="rId4"/>
          <a:stretch>
            <a:fillRect/>
          </a:stretch>
        </p:blipFill>
        <p:spPr>
          <a:xfrm>
            <a:off x="3775934" y="3670087"/>
            <a:ext cx="7355282" cy="2148835"/>
          </a:xfrm>
          <a:prstGeom prst="rect">
            <a:avLst/>
          </a:prstGeom>
        </p:spPr>
      </p:pic>
    </p:spTree>
    <p:extLst>
      <p:ext uri="{BB962C8B-B14F-4D97-AF65-F5344CB8AC3E}">
        <p14:creationId xmlns:p14="http://schemas.microsoft.com/office/powerpoint/2010/main" val="3306454727"/>
      </p:ext>
    </p:extLst>
  </p:cSld>
  <p:clrMapOvr>
    <a:masterClrMapping/>
  </p:clrMapOvr>
</p:sld>
</file>

<file path=ppt/slides/slide3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5638" y="320040"/>
            <a:ext cx="10880725" cy="461665"/>
          </a:xfrm>
        </p:spPr>
        <p:txBody>
          <a:bodyPr/>
          <a:lstStyle/>
          <a:p>
            <a:r>
              <a:rPr lang="en-US" dirty="0"/>
              <a:t>Knowledge Check</a:t>
            </a:r>
            <a:endParaRPr lang="nb-NO" dirty="0"/>
          </a:p>
        </p:txBody>
      </p:sp>
      <p:sp>
        <p:nvSpPr>
          <p:cNvPr id="6" name="Content Placeholder 5">
            <a:extLst>
              <a:ext uri="{FF2B5EF4-FFF2-40B4-BE49-F238E27FC236}">
                <a16:creationId xmlns:a16="http://schemas.microsoft.com/office/drawing/2014/main" id="{A4B1D54C-CC01-4702-909A-C3A6BF0B5E03}"/>
              </a:ext>
            </a:extLst>
          </p:cNvPr>
          <p:cNvSpPr>
            <a:spLocks noGrp="1"/>
          </p:cNvSpPr>
          <p:nvPr>
            <p:ph sz="quarter" idx="13"/>
          </p:nvPr>
        </p:nvSpPr>
        <p:spPr/>
        <p:txBody>
          <a:bodyPr/>
          <a:lstStyle/>
          <a:p>
            <a:endParaRPr lang="en-US"/>
          </a:p>
        </p:txBody>
      </p:sp>
      <p:graphicFrame>
        <p:nvGraphicFramePr>
          <p:cNvPr id="2" name="Diagram 1">
            <a:extLst>
              <a:ext uri="{FF2B5EF4-FFF2-40B4-BE49-F238E27FC236}">
                <a16:creationId xmlns:a16="http://schemas.microsoft.com/office/drawing/2014/main" id="{63B9A8B0-83C9-412F-B5C7-71A81DEDEBFE}"/>
              </a:ext>
            </a:extLst>
          </p:cNvPr>
          <p:cNvGraphicFramePr/>
          <p:nvPr>
            <p:extLst>
              <p:ext uri="{D42A27DB-BD31-4B8C-83A1-F6EECF244321}">
                <p14:modId xmlns:p14="http://schemas.microsoft.com/office/powerpoint/2010/main" val="1549352754"/>
              </p:ext>
            </p:extLst>
          </p:nvPr>
        </p:nvGraphicFramePr>
        <p:xfrm>
          <a:off x="655636" y="936702"/>
          <a:ext cx="10880725" cy="5486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9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8DDEBC3A-5B28-442E-9EC0-218A2542C08F}"/>
                                            </p:graphicEl>
                                          </p:spTgt>
                                        </p:tgtEl>
                                        <p:attrNameLst>
                                          <p:attrName>style.visibility</p:attrName>
                                        </p:attrNameLst>
                                      </p:cBhvr>
                                      <p:to>
                                        <p:strVal val="visible"/>
                                      </p:to>
                                    </p:set>
                                    <p:anim calcmode="lin" valueType="num">
                                      <p:cBhvr additive="base">
                                        <p:cTn id="7" dur="500" fill="hold"/>
                                        <p:tgtEl>
                                          <p:spTgt spid="2">
                                            <p:graphicEl>
                                              <a:dgm id="{8DDEBC3A-5B28-442E-9EC0-218A2542C08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8DDEBC3A-5B28-442E-9EC0-218A2542C08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F2BCC35F-4EDF-4D38-9799-540029B64F25}"/>
                                            </p:graphicEl>
                                          </p:spTgt>
                                        </p:tgtEl>
                                        <p:attrNameLst>
                                          <p:attrName>style.visibility</p:attrName>
                                        </p:attrNameLst>
                                      </p:cBhvr>
                                      <p:to>
                                        <p:strVal val="visible"/>
                                      </p:to>
                                    </p:set>
                                    <p:anim calcmode="lin" valueType="num">
                                      <p:cBhvr additive="base">
                                        <p:cTn id="13" dur="500" fill="hold"/>
                                        <p:tgtEl>
                                          <p:spTgt spid="2">
                                            <p:graphicEl>
                                              <a:dgm id="{F2BCC35F-4EDF-4D38-9799-540029B64F2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F2BCC35F-4EDF-4D38-9799-540029B64F2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dgm id="{26F10265-403E-41C9-9811-3EDBA67AB1F3}"/>
                                            </p:graphicEl>
                                          </p:spTgt>
                                        </p:tgtEl>
                                        <p:attrNameLst>
                                          <p:attrName>style.visibility</p:attrName>
                                        </p:attrNameLst>
                                      </p:cBhvr>
                                      <p:to>
                                        <p:strVal val="visible"/>
                                      </p:to>
                                    </p:set>
                                    <p:anim calcmode="lin" valueType="num">
                                      <p:cBhvr additive="base">
                                        <p:cTn id="19" dur="500" fill="hold"/>
                                        <p:tgtEl>
                                          <p:spTgt spid="2">
                                            <p:graphicEl>
                                              <a:dgm id="{26F10265-403E-41C9-9811-3EDBA67AB1F3}"/>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dgm id="{26F10265-403E-41C9-9811-3EDBA67AB1F3}"/>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graphicEl>
                                              <a:dgm id="{7DFAA98B-FA6B-468D-9C06-2A29A7BFEB80}"/>
                                            </p:graphicEl>
                                          </p:spTgt>
                                        </p:tgtEl>
                                        <p:attrNameLst>
                                          <p:attrName>style.visibility</p:attrName>
                                        </p:attrNameLst>
                                      </p:cBhvr>
                                      <p:to>
                                        <p:strVal val="visible"/>
                                      </p:to>
                                    </p:set>
                                    <p:anim calcmode="lin" valueType="num">
                                      <p:cBhvr additive="base">
                                        <p:cTn id="25" dur="500" fill="hold"/>
                                        <p:tgtEl>
                                          <p:spTgt spid="2">
                                            <p:graphicEl>
                                              <a:dgm id="{7DFAA98B-FA6B-468D-9C06-2A29A7BFEB8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dgm id="{7DFAA98B-FA6B-468D-9C06-2A29A7BFEB80}"/>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graphicEl>
                                              <a:dgm id="{A6D5DDF9-E7E4-482F-99BF-91BAB40AF5D9}"/>
                                            </p:graphicEl>
                                          </p:spTgt>
                                        </p:tgtEl>
                                        <p:attrNameLst>
                                          <p:attrName>style.visibility</p:attrName>
                                        </p:attrNameLst>
                                      </p:cBhvr>
                                      <p:to>
                                        <p:strVal val="visible"/>
                                      </p:to>
                                    </p:set>
                                    <p:anim calcmode="lin" valueType="num">
                                      <p:cBhvr additive="base">
                                        <p:cTn id="31" dur="500" fill="hold"/>
                                        <p:tgtEl>
                                          <p:spTgt spid="2">
                                            <p:graphicEl>
                                              <a:dgm id="{A6D5DDF9-E7E4-482F-99BF-91BAB40AF5D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graphicEl>
                                              <a:dgm id="{A6D5DDF9-E7E4-482F-99BF-91BAB40AF5D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graphicEl>
                                              <a:dgm id="{AB3DB915-C36A-4FB8-8269-302CF0D21E28}"/>
                                            </p:graphicEl>
                                          </p:spTgt>
                                        </p:tgtEl>
                                        <p:attrNameLst>
                                          <p:attrName>style.visibility</p:attrName>
                                        </p:attrNameLst>
                                      </p:cBhvr>
                                      <p:to>
                                        <p:strVal val="visible"/>
                                      </p:to>
                                    </p:set>
                                    <p:anim calcmode="lin" valueType="num">
                                      <p:cBhvr additive="base">
                                        <p:cTn id="37" dur="500" fill="hold"/>
                                        <p:tgtEl>
                                          <p:spTgt spid="2">
                                            <p:graphicEl>
                                              <a:dgm id="{AB3DB915-C36A-4FB8-8269-302CF0D21E2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graphicEl>
                                              <a:dgm id="{AB3DB915-C36A-4FB8-8269-302CF0D21E2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dirty="0"/>
              <a:t>Summary</a:t>
            </a:r>
          </a:p>
        </p:txBody>
      </p:sp>
      <p:sp>
        <p:nvSpPr>
          <p:cNvPr id="3" name="Text Placeholder 2">
            <a:extLst>
              <a:ext uri="{FF2B5EF4-FFF2-40B4-BE49-F238E27FC236}">
                <a16:creationId xmlns:a16="http://schemas.microsoft.com/office/drawing/2014/main" id="{FFCE86F0-FAA0-4787-A9CA-0C46A3178579}"/>
              </a:ext>
            </a:extLst>
          </p:cNvPr>
          <p:cNvSpPr>
            <a:spLocks noGrp="1"/>
          </p:cNvSpPr>
          <p:nvPr>
            <p:ph type="body" sz="quarter" idx="10"/>
          </p:nvPr>
        </p:nvSpPr>
        <p:spPr>
          <a:xfrm>
            <a:off x="5008563" y="630238"/>
            <a:ext cx="6527800" cy="5597525"/>
          </a:xfrm>
        </p:spPr>
        <p:txBody>
          <a:bodyPr/>
          <a:lstStyle/>
          <a:p>
            <a:r>
              <a:rPr lang="en-US" dirty="0"/>
              <a:t>In this lesson, you learned how to: </a:t>
            </a:r>
          </a:p>
          <a:p>
            <a:r>
              <a:rPr lang="nb-NO" sz="2000" dirty="0"/>
              <a:t>Configure and use Retention policies, Labels (sensitive and retention labels), Data Loss Prevention policies, to provide addition layers of data security, protection, and governance, of content stored in  SharePoint Online and OneDrive for business.</a:t>
            </a:r>
          </a:p>
          <a:p>
            <a:endParaRPr lang="en-US" dirty="0"/>
          </a:p>
        </p:txBody>
      </p:sp>
    </p:spTree>
    <p:extLst>
      <p:ext uri="{BB962C8B-B14F-4D97-AF65-F5344CB8AC3E}">
        <p14:creationId xmlns:p14="http://schemas.microsoft.com/office/powerpoint/2010/main" val="1058033817"/>
      </p:ext>
    </p:extLst>
  </p:cSld>
  <p:clrMapOvr>
    <a:masterClrMapping/>
  </p:clrMapOvr>
</p:sld>
</file>

<file path=ppt/slides/slide3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ADA9-5B67-46FB-8116-D6EA7B724EC3}"/>
              </a:ext>
            </a:extLst>
          </p:cNvPr>
          <p:cNvSpPr>
            <a:spLocks noGrp="1"/>
          </p:cNvSpPr>
          <p:nvPr>
            <p:ph type="title"/>
          </p:nvPr>
        </p:nvSpPr>
        <p:spPr>
          <a:xfrm>
            <a:off x="655637" y="630237"/>
            <a:ext cx="4352926" cy="2493962"/>
          </a:xfrm>
        </p:spPr>
        <p:txBody>
          <a:bodyPr/>
          <a:lstStyle/>
          <a:p>
            <a:r>
              <a:rPr lang="en-US" dirty="0"/>
              <a:t>Lab M7</a:t>
            </a:r>
          </a:p>
        </p:txBody>
      </p:sp>
      <p:sp>
        <p:nvSpPr>
          <p:cNvPr id="3" name="Text Placeholder 2">
            <a:extLst>
              <a:ext uri="{FF2B5EF4-FFF2-40B4-BE49-F238E27FC236}">
                <a16:creationId xmlns:a16="http://schemas.microsoft.com/office/drawing/2014/main" id="{23D0952C-1B71-4CD0-A735-3758AD2D94C1}"/>
              </a:ext>
            </a:extLst>
          </p:cNvPr>
          <p:cNvSpPr>
            <a:spLocks noGrp="1"/>
          </p:cNvSpPr>
          <p:nvPr>
            <p:ph type="body" sz="quarter" idx="10"/>
          </p:nvPr>
        </p:nvSpPr>
        <p:spPr>
          <a:xfrm>
            <a:off x="655320" y="3584448"/>
            <a:ext cx="4352925" cy="2643188"/>
          </a:xfrm>
        </p:spPr>
        <p:txBody>
          <a:bodyPr/>
          <a:lstStyle/>
          <a:p>
            <a:r>
              <a:rPr lang="en-US" sz="2000" dirty="0"/>
              <a:t>Exercise 2 -- Retention Policies</a:t>
            </a:r>
          </a:p>
          <a:p>
            <a:r>
              <a:rPr lang="en-US" sz="2000" dirty="0"/>
              <a:t>Exercise 3 -- Retention Labels</a:t>
            </a:r>
          </a:p>
          <a:p>
            <a:r>
              <a:rPr lang="en-US" sz="2000" dirty="0"/>
              <a:t>Exercise 4 -- Data Loss Prevention Policy</a:t>
            </a:r>
          </a:p>
          <a:p>
            <a:r>
              <a:rPr lang="en-US" sz="2000" dirty="0"/>
              <a:t>Exercise 5 -- Apply label to confidential content in SharePoint Online</a:t>
            </a:r>
          </a:p>
          <a:p>
            <a:endParaRPr lang="en-US" dirty="0"/>
          </a:p>
        </p:txBody>
      </p:sp>
    </p:spTree>
    <p:extLst>
      <p:ext uri="{BB962C8B-B14F-4D97-AF65-F5344CB8AC3E}">
        <p14:creationId xmlns:p14="http://schemas.microsoft.com/office/powerpoint/2010/main" val="43525076"/>
      </p:ext>
    </p:extLst>
  </p:cSld>
  <p:clrMapOvr>
    <a:masterClrMapping/>
  </p:clrMapOvr>
</p:sld>
</file>

<file path=ppt/slides/slide3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563290"/>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88A901B-57F0-4DA0-A559-A3B1AE362E90}"/>
              </a:ext>
            </a:extLst>
          </p:cNvPr>
          <p:cNvSpPr>
            <a:spLocks noGrp="1"/>
          </p:cNvSpPr>
          <p:nvPr>
            <p:ph type="body" sz="quarter" idx="11"/>
          </p:nvPr>
        </p:nvSpPr>
        <p:spPr>
          <a:xfrm>
            <a:off x="5008563" y="630238"/>
            <a:ext cx="6527800" cy="5597524"/>
          </a:xfrm>
        </p:spPr>
        <p:txBody>
          <a:bodyPr/>
          <a:lstStyle/>
          <a:p>
            <a:pPr marL="0" lvl="0" indent="0">
              <a:buNone/>
            </a:pPr>
            <a:r>
              <a:rPr lang="en-US" dirty="0"/>
              <a:t>After completing this section, you will: </a:t>
            </a:r>
            <a:endParaRPr lang="nb-NO" dirty="0"/>
          </a:p>
          <a:p>
            <a:pPr lvl="1"/>
            <a:r>
              <a:rPr lang="nb-NO" dirty="0"/>
              <a:t>Understand key concepts of how data Retention policies, and Retention Labels, can help organizations impose additional layers of data security, governance, and protection, to content that is stored in SharePoint Online and OneDrive for Business </a:t>
            </a:r>
          </a:p>
          <a:p>
            <a:pPr lvl="1"/>
            <a:r>
              <a:rPr lang="nb-NO" dirty="0"/>
              <a:t>Understand the subscription and licensing requirments for these features and services </a:t>
            </a:r>
          </a:p>
          <a:p>
            <a:endParaRPr lang="en-US" dirty="0"/>
          </a:p>
        </p:txBody>
      </p:sp>
      <p:sp>
        <p:nvSpPr>
          <p:cNvPr id="4" name="Title 3"/>
          <p:cNvSpPr>
            <a:spLocks noGrp="1"/>
          </p:cNvSpPr>
          <p:nvPr>
            <p:ph type="title"/>
          </p:nvPr>
        </p:nvSpPr>
        <p:spPr>
          <a:xfrm>
            <a:off x="655639" y="630238"/>
            <a:ext cx="3152330" cy="5597524"/>
          </a:xfrm>
        </p:spPr>
        <p:txBody>
          <a:bodyPr/>
          <a:lstStyle/>
          <a:p>
            <a:r>
              <a:rPr lang="en-US" dirty="0"/>
              <a:t>Objectives</a:t>
            </a:r>
          </a:p>
        </p:txBody>
      </p:sp>
    </p:spTree>
    <p:extLst>
      <p:ext uri="{BB962C8B-B14F-4D97-AF65-F5344CB8AC3E}">
        <p14:creationId xmlns:p14="http://schemas.microsoft.com/office/powerpoint/2010/main" val="2250362114"/>
      </p:ext>
    </p:extLst>
  </p:cSld>
  <p:clrMapOvr>
    <a:masterClrMapping/>
  </p:clrMapOvr>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Retention Policies</a:t>
            </a:r>
            <a:endParaRPr lang="nb-NO" dirty="0">
              <a:solidFill>
                <a:schemeClr val="bg1"/>
              </a:solidFill>
            </a:endParaRPr>
          </a:p>
        </p:txBody>
      </p:sp>
    </p:spTree>
    <p:extLst>
      <p:ext uri="{BB962C8B-B14F-4D97-AF65-F5344CB8AC3E}">
        <p14:creationId xmlns:p14="http://schemas.microsoft.com/office/powerpoint/2010/main" val="1640673546"/>
      </p:ext>
    </p:extLst>
  </p:cSld>
  <p:clrMapOvr>
    <a:masterClrMapping/>
  </p:clrMapOvr>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320040"/>
            <a:ext cx="3537474" cy="461665"/>
          </a:xfrm>
        </p:spPr>
        <p:txBody>
          <a:bodyPr/>
          <a:lstStyle/>
          <a:p>
            <a:r>
              <a:rPr lang="en-US" sz="2800" dirty="0"/>
              <a:t>The Microsoft 365 Compliance Center</a:t>
            </a:r>
          </a:p>
        </p:txBody>
      </p:sp>
      <p:sp>
        <p:nvSpPr>
          <p:cNvPr id="3" name="Content Placeholder 2"/>
          <p:cNvSpPr>
            <a:spLocks noGrp="1"/>
          </p:cNvSpPr>
          <p:nvPr>
            <p:ph type="body" sz="quarter" idx="16"/>
          </p:nvPr>
        </p:nvSpPr>
        <p:spPr>
          <a:xfrm>
            <a:off x="335280" y="1417078"/>
            <a:ext cx="3537474" cy="5192444"/>
          </a:xfrm>
        </p:spPr>
        <p:txBody>
          <a:bodyPr>
            <a:noAutofit/>
          </a:bodyPr>
          <a:lstStyle/>
          <a:p>
            <a:pPr marL="342900" indent="-342900">
              <a:buFont typeface="Arial" panose="020B0604020202020204" pitchFamily="34" charset="0"/>
              <a:buChar char="•"/>
            </a:pPr>
            <a:r>
              <a:rPr lang="en-US" sz="1600" dirty="0"/>
              <a:t>Use the </a:t>
            </a:r>
            <a:r>
              <a:rPr lang="en-US" sz="1600" b="1" dirty="0"/>
              <a:t>M365 Compliance Center </a:t>
            </a:r>
            <a:r>
              <a:rPr lang="en-US" sz="1600" dirty="0"/>
              <a:t>to provision and configure Retention policies, retention Labels, and Label policies</a:t>
            </a:r>
          </a:p>
          <a:p>
            <a:pPr marL="342900" indent="-342900">
              <a:buFont typeface="Arial" panose="020B0604020202020204" pitchFamily="34" charset="0"/>
              <a:buChar char="•"/>
            </a:pPr>
            <a:r>
              <a:rPr lang="en-US" sz="1600" dirty="0"/>
              <a:t>By default, SharePoint Online  Administrators do not have access to the M365 Compliance center </a:t>
            </a:r>
          </a:p>
          <a:p>
            <a:pPr marL="342900" indent="-342900">
              <a:buFont typeface="Arial" panose="020B0604020202020204" pitchFamily="34" charset="0"/>
              <a:buChar char="•"/>
            </a:pPr>
            <a:r>
              <a:rPr lang="en-US" sz="1600" dirty="0"/>
              <a:t>Requires close collaboration between SPO admins and security and compliance admins in order to meet security requirements and obligations</a:t>
            </a:r>
            <a:endParaRPr lang="en-US" sz="1600" dirty="0">
              <a:solidFill>
                <a:schemeClr val="tx1">
                  <a:lumMod val="85000"/>
                </a:schemeClr>
              </a:solidFill>
              <a:cs typeface="Segoe UI" panose="020B0502040204020203" pitchFamily="34" charset="0"/>
            </a:endParaRPr>
          </a:p>
          <a:p>
            <a:pPr marL="342900" indent="-342900">
              <a:buFont typeface="Arial" panose="020B0604020202020204" pitchFamily="34" charset="0"/>
              <a:buChar char="•"/>
            </a:pPr>
            <a:endParaRPr lang="en-US" sz="1800" dirty="0"/>
          </a:p>
        </p:txBody>
      </p:sp>
      <p:sp>
        <p:nvSpPr>
          <p:cNvPr id="11" name="Picture Placeholder 10">
            <a:extLst>
              <a:ext uri="{FF2B5EF4-FFF2-40B4-BE49-F238E27FC236}">
                <a16:creationId xmlns:a16="http://schemas.microsoft.com/office/drawing/2014/main" id="{8A3B66CE-D128-4A51-9D57-7F43CD5EF9F3}"/>
              </a:ext>
            </a:extLst>
          </p:cNvPr>
          <p:cNvSpPr>
            <a:spLocks noGrp="1"/>
          </p:cNvSpPr>
          <p:nvPr>
            <p:ph type="pic" sz="quarter" idx="15"/>
          </p:nvPr>
        </p:nvSpPr>
        <p:spPr>
          <a:xfrm>
            <a:off x="4338918" y="0"/>
            <a:ext cx="7852764" cy="6858000"/>
          </a:xfrm>
        </p:spPr>
      </p:sp>
      <p:pic>
        <p:nvPicPr>
          <p:cNvPr id="5" name="Picture 4">
            <a:extLst>
              <a:ext uri="{FF2B5EF4-FFF2-40B4-BE49-F238E27FC236}">
                <a16:creationId xmlns:a16="http://schemas.microsoft.com/office/drawing/2014/main" id="{DB4F01E6-D61C-6F44-4977-34D23BBBCDFD}"/>
              </a:ext>
            </a:extLst>
          </p:cNvPr>
          <p:cNvPicPr>
            <a:picLocks noChangeAspect="1"/>
          </p:cNvPicPr>
          <p:nvPr/>
        </p:nvPicPr>
        <p:blipFill>
          <a:blip r:embed="rId3"/>
          <a:stretch>
            <a:fillRect/>
          </a:stretch>
        </p:blipFill>
        <p:spPr>
          <a:xfrm>
            <a:off x="5322158" y="979980"/>
            <a:ext cx="6566237" cy="4330923"/>
          </a:xfrm>
          <a:prstGeom prst="rect">
            <a:avLst/>
          </a:prstGeom>
        </p:spPr>
      </p:pic>
    </p:spTree>
    <p:extLst>
      <p:ext uri="{BB962C8B-B14F-4D97-AF65-F5344CB8AC3E}">
        <p14:creationId xmlns:p14="http://schemas.microsoft.com/office/powerpoint/2010/main" val="1748989195"/>
      </p:ext>
    </p:extLst>
  </p:cSld>
  <p:clrMapOvr>
    <a:masterClrMapping/>
  </p:clrMapOvr>
</p:sld>
</file>

<file path=ppt/slides/slide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What are Retention Policies</a:t>
            </a:r>
          </a:p>
        </p:txBody>
      </p:sp>
      <p:graphicFrame>
        <p:nvGraphicFramePr>
          <p:cNvPr id="5" name="Content Placeholder 4">
            <a:extLst>
              <a:ext uri="{FF2B5EF4-FFF2-40B4-BE49-F238E27FC236}">
                <a16:creationId xmlns:a16="http://schemas.microsoft.com/office/drawing/2014/main" id="{46A0A146-6278-42BD-ADC0-08D91693BA8C}"/>
              </a:ext>
            </a:extLst>
          </p:cNvPr>
          <p:cNvGraphicFramePr>
            <a:graphicFrameLocks noGrp="1"/>
          </p:cNvGraphicFramePr>
          <p:nvPr>
            <p:ph sz="quarter" idx="13"/>
            <p:extLst>
              <p:ext uri="{D42A27DB-BD31-4B8C-83A1-F6EECF244321}">
                <p14:modId xmlns:p14="http://schemas.microsoft.com/office/powerpoint/2010/main" val="364261878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8666104"/>
      </p:ext>
    </p:extLst>
  </p:cSld>
  <p:clrMapOvr>
    <a:masterClrMapping/>
  </p:clrMapOvr>
</p:sld>
</file>

<file path=ppt/slides/slide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Retention Actions</a:t>
            </a:r>
          </a:p>
        </p:txBody>
      </p:sp>
      <p:sp>
        <p:nvSpPr>
          <p:cNvPr id="12" name="Subtitle 2">
            <a:extLst>
              <a:ext uri="{FF2B5EF4-FFF2-40B4-BE49-F238E27FC236}">
                <a16:creationId xmlns:a16="http://schemas.microsoft.com/office/drawing/2014/main" id="{DC1AC575-1A43-4681-A582-04734405DD7A}"/>
              </a:ext>
            </a:extLst>
          </p:cNvPr>
          <p:cNvSpPr>
            <a:spLocks noGrp="1"/>
          </p:cNvSpPr>
          <p:nvPr>
            <p:ph type="subTitle" idx="1"/>
          </p:nvPr>
        </p:nvSpPr>
        <p:spPr>
          <a:xfrm>
            <a:off x="655637" y="786383"/>
            <a:ext cx="10880725" cy="461665"/>
          </a:xfrm>
        </p:spPr>
        <p:txBody>
          <a:bodyPr/>
          <a:lstStyle/>
          <a:p>
            <a:endParaRPr lang="en-US" dirty="0"/>
          </a:p>
        </p:txBody>
      </p:sp>
      <p:graphicFrame>
        <p:nvGraphicFramePr>
          <p:cNvPr id="8" name="Text Placeholder 5">
            <a:extLst>
              <a:ext uri="{FF2B5EF4-FFF2-40B4-BE49-F238E27FC236}">
                <a16:creationId xmlns:a16="http://schemas.microsoft.com/office/drawing/2014/main" id="{374BBC3D-5CF3-4292-A4EB-3FC38CF52CE5}"/>
              </a:ext>
            </a:extLst>
          </p:cNvPr>
          <p:cNvGraphicFramePr>
            <a:graphicFrameLocks noGrp="1"/>
          </p:cNvGraphicFramePr>
          <p:nvPr>
            <p:ph sz="quarter" idx="13"/>
            <p:extLst>
              <p:ext uri="{D42A27DB-BD31-4B8C-83A1-F6EECF244321}">
                <p14:modId xmlns:p14="http://schemas.microsoft.com/office/powerpoint/2010/main" val="199987834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3754556"/>
      </p:ext>
    </p:extLst>
  </p:cSld>
  <p:clrMapOvr>
    <a:masterClrMapping/>
  </p:clrMapOvr>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Retention Locations</a:t>
            </a:r>
          </a:p>
        </p:txBody>
      </p:sp>
      <p:sp>
        <p:nvSpPr>
          <p:cNvPr id="6" name="Text Placeholder 5">
            <a:extLst>
              <a:ext uri="{FF2B5EF4-FFF2-40B4-BE49-F238E27FC236}">
                <a16:creationId xmlns:a16="http://schemas.microsoft.com/office/drawing/2014/main" id="{F2E6BDF4-A5CE-42F3-8B66-40F785A011DC}"/>
              </a:ext>
            </a:extLst>
          </p:cNvPr>
          <p:cNvSpPr>
            <a:spLocks noGrp="1"/>
          </p:cNvSpPr>
          <p:nvPr>
            <p:ph sz="quarter" idx="13"/>
          </p:nvPr>
        </p:nvSpPr>
        <p:spPr>
          <a:xfrm>
            <a:off x="655638" y="1408114"/>
            <a:ext cx="10880726" cy="4819650"/>
          </a:xfrm>
        </p:spPr>
        <p:txBody>
          <a:bodyPr>
            <a:normAutofit fontScale="92500" lnSpcReduction="10000"/>
          </a:bodyPr>
          <a:lstStyle/>
          <a:p>
            <a:pPr marL="0" indent="0">
              <a:buNone/>
            </a:pPr>
            <a:r>
              <a:rPr lang="en-US" dirty="0"/>
              <a:t>One of the most powerful features of a retention policy is that by default it applies to locations across Microsoft 365, including:</a:t>
            </a:r>
          </a:p>
          <a:p>
            <a:endParaRPr lang="en-US" dirty="0"/>
          </a:p>
          <a:p>
            <a:r>
              <a:rPr lang="en-US" dirty="0"/>
              <a:t>SharePoint sites</a:t>
            </a:r>
          </a:p>
          <a:p>
            <a:r>
              <a:rPr lang="en-US" dirty="0"/>
              <a:t>OneDrive for Business sites</a:t>
            </a:r>
          </a:p>
          <a:p>
            <a:r>
              <a:rPr lang="en-US" dirty="0"/>
              <a:t>Exchange email</a:t>
            </a:r>
          </a:p>
          <a:p>
            <a:r>
              <a:rPr lang="en-US" dirty="0"/>
              <a:t>Microsoft 365 Groups</a:t>
            </a:r>
          </a:p>
          <a:p>
            <a:pPr lvl="1"/>
            <a:r>
              <a:rPr lang="en-US" dirty="0"/>
              <a:t>Content stored in group’s mailbox, site, and documents</a:t>
            </a:r>
          </a:p>
          <a:p>
            <a:r>
              <a:rPr lang="en-US" dirty="0"/>
              <a:t>Teams channel messages and Teams chats</a:t>
            </a:r>
          </a:p>
          <a:p>
            <a:r>
              <a:rPr lang="en-US" dirty="0"/>
              <a:t>Exchange Public Folders</a:t>
            </a:r>
          </a:p>
          <a:p>
            <a:r>
              <a:rPr lang="en-US" dirty="0"/>
              <a:t>Teams Channel Messages and Chats</a:t>
            </a:r>
          </a:p>
          <a:p>
            <a:r>
              <a:rPr lang="en-US" dirty="0"/>
              <a:t>Support for content stored in Planner, Yammer and CRM is coming soon</a:t>
            </a:r>
          </a:p>
        </p:txBody>
      </p:sp>
    </p:spTree>
    <p:extLst>
      <p:ext uri="{BB962C8B-B14F-4D97-AF65-F5344CB8AC3E}">
        <p14:creationId xmlns:p14="http://schemas.microsoft.com/office/powerpoint/2010/main" val="2880175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D657B038-B937-455B-AEE0-F7048674705F}" vid="{2CD38098-37E2-4B89-9F4F-C7CF02D8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1FE7DF-9941-4ED5-A170-2773625223C7}"/>
</file>

<file path=customXml/itemProps2.xml><?xml version="1.0" encoding="utf-8"?>
<ds:datastoreItem xmlns:ds="http://schemas.openxmlformats.org/officeDocument/2006/customXml" ds:itemID="{C03C401C-F327-4413-878A-600E47368A74}">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s>
</ds:datastoreItem>
</file>

<file path=customXml/itemProps3.xml><?xml version="1.0" encoding="utf-8"?>
<ds:datastoreItem xmlns:ds="http://schemas.openxmlformats.org/officeDocument/2006/customXml" ds:itemID="{7A3195CA-701B-4502-828C-B0C61A1527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4364</Words>
  <Application>Microsoft Office PowerPoint</Application>
  <PresentationFormat>Widescreen</PresentationFormat>
  <Paragraphs>379</Paragraphs>
  <Slides>36</Slides>
  <Notes>35</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&amp;quot</vt:lpstr>
      <vt:lpstr>Arial</vt:lpstr>
      <vt:lpstr>Calibri</vt:lpstr>
      <vt:lpstr>Calibri Light</vt:lpstr>
      <vt:lpstr>Comic Sans MS</vt:lpstr>
      <vt:lpstr>Consolas</vt:lpstr>
      <vt:lpstr>Segoe UI</vt:lpstr>
      <vt:lpstr>Segoe UI Semibold</vt:lpstr>
      <vt:lpstr>Wingdings</vt:lpstr>
      <vt:lpstr>Dark Blue</vt:lpstr>
      <vt:lpstr>Information Governance </vt:lpstr>
      <vt:lpstr>PowerPoint Presentation</vt:lpstr>
      <vt:lpstr>Students: How to View This Presentation</vt:lpstr>
      <vt:lpstr>Objectives</vt:lpstr>
      <vt:lpstr>Retention Policies</vt:lpstr>
      <vt:lpstr>The Microsoft 365 Compliance Center</vt:lpstr>
      <vt:lpstr>What are Retention Policies</vt:lpstr>
      <vt:lpstr>Retention Actions</vt:lpstr>
      <vt:lpstr>Retention Locations</vt:lpstr>
      <vt:lpstr>How Retention Policies Impact Content in SharePoint and OneDrive </vt:lpstr>
      <vt:lpstr>How Retention Policies Impact versions in SharePoint and OneDrive</vt:lpstr>
      <vt:lpstr>Retention policies override Information management policies </vt:lpstr>
      <vt:lpstr>Retention policies override the OneDrive deletion process </vt:lpstr>
      <vt:lpstr>What can be replaced with Retention Policies? </vt:lpstr>
      <vt:lpstr>Create a Retention Policy </vt:lpstr>
      <vt:lpstr>Retention Labels</vt:lpstr>
      <vt:lpstr>What Retention Labels can do</vt:lpstr>
      <vt:lpstr>Retention Labels – Process flow</vt:lpstr>
      <vt:lpstr>Retention Label Policies and Locations</vt:lpstr>
      <vt:lpstr>How Labels work</vt:lpstr>
      <vt:lpstr>How Labels Work</vt:lpstr>
      <vt:lpstr>Manual Labels</vt:lpstr>
      <vt:lpstr>Auto-apply Labels</vt:lpstr>
      <vt:lpstr>How Labels Enforce Retention</vt:lpstr>
      <vt:lpstr>Where Published Labels Can Appear To End Users</vt:lpstr>
      <vt:lpstr>OneDrive and SharePoint</vt:lpstr>
      <vt:lpstr>Create a View of the Library </vt:lpstr>
      <vt:lpstr>Applying a Label to All Content in a SharePoint Library</vt:lpstr>
      <vt:lpstr>Principles of Retention - What Takes Precedence?</vt:lpstr>
      <vt:lpstr>Applying a Label Automatically Based on Conditions</vt:lpstr>
      <vt:lpstr>Applying a Label Automatically Based on Conditions</vt:lpstr>
      <vt:lpstr>Applying a Retention Label Automatically Based on Conditions</vt:lpstr>
      <vt:lpstr>Knowledge Check</vt:lpstr>
      <vt:lpstr>Summary</vt:lpstr>
      <vt:lpstr>Lab M7</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2021-06-30T15:18:25.0000000Z</dcterms:created>
  <dcterms:modified xsi:type="dcterms:W3CDTF">2023-01-08T06:21:02.0000000Z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