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25"/>
  </p:notesMasterIdLst>
  <p:sldIdLst>
    <p:sldId id="418" r:id="rId5"/>
    <p:sldId id="416" r:id="rId6"/>
    <p:sldId id="398" r:id="rId8"/>
    <p:sldId id="425" r:id="rId9"/>
    <p:sldId id="426" r:id="rId10"/>
    <p:sldId id="429" r:id="rId11"/>
    <p:sldId id="424" r:id="rId12"/>
    <p:sldId id="427" r:id="rId13"/>
    <p:sldId id="431" r:id="rId14"/>
    <p:sldId id="428" r:id="rId15"/>
    <p:sldId id="432" r:id="rId16"/>
    <p:sldId id="433" r:id="rId17"/>
    <p:sldId id="434" r:id="rId18"/>
    <p:sldId id="435" r:id="rId19"/>
    <p:sldId id="436" r:id="rId20"/>
    <p:sldId id="437" r:id="rId21"/>
    <p:sldId id="438" r:id="rId22"/>
    <p:sldId id="440" r:id="rId23"/>
    <p:sldId id="439"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18"/>
            <p14:sldId id="416"/>
            <p14:sldId id="417"/>
            <p14:sldId id="398"/>
          </p14:sldIdLst>
        </p14:section>
        <p14:section name="Search Experiences" id="{773049FE-B218-4099-B3EC-A59AAAD39FC3}">
          <p14:sldIdLst>
            <p14:sldId id="425"/>
            <p14:sldId id="426"/>
            <p14:sldId id="429"/>
          </p14:sldIdLst>
        </p14:section>
        <p14:section name="Microsoft Search" id="{01D5D824-CEBF-4875-8074-FE2A75986186}">
          <p14:sldIdLst>
            <p14:sldId id="424"/>
            <p14:sldId id="427"/>
            <p14:sldId id="431"/>
            <p14:sldId id="428"/>
            <p14:sldId id="432"/>
            <p14:sldId id="433"/>
            <p14:sldId id="434"/>
            <p14:sldId id="435"/>
            <p14:sldId id="436"/>
            <p14:sldId id="437"/>
            <p14:sldId id="438"/>
            <p14:sldId id="440"/>
            <p14:sldId id="43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5008" autoAdjust="0"/>
  </p:normalViewPr>
  <p:slideViewPr>
    <p:cSldViewPr snapToGrid="0">
      <p:cViewPr>
        <p:scale>
          <a:sx n="110" d="100"/>
          <a:sy n="110" d="100"/>
        </p:scale>
        <p:origin x="1528" y="1184"/>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tags" Target="tags/tag1.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notesMaster" Target="notesMasters/notesMaster1.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theme" Target="theme/theme1.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viewProps" Target="viewProps.xml" Id="rId28" /><Relationship Type="http://schemas.openxmlformats.org/officeDocument/2006/relationships/slide" Target="slides/slide6.xml" Id="rId10" /><Relationship Type="http://schemas.openxmlformats.org/officeDocument/2006/relationships/slide" Target="slides/slide15.xml" Id="rId19" /><Relationship Type="http://schemas.microsoft.com/office/2018/10/relationships/authors" Target="authors.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presProps" Target="presProps.xml" Id="rId27" /><Relationship Type="http://schemas.openxmlformats.org/officeDocument/2006/relationships/tableStyles" Target="tableStyles.xml" Id="rId30" /></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hyperlink" Target="https://www.microsoft.com/microsoft-365" TargetMode="External"/><Relationship Id="rId1" Type="http://schemas.openxmlformats.org/officeDocument/2006/relationships/hyperlink" Target="https://docs.microsoft.com/en-us/microsoftsearch/overview-microsoft-search" TargetMode="Externa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hyperlink" Target="https://docs.microsoft.com/en-us/microsoftsearch/overview-microsoft-search" TargetMode="External"/><Relationship Id="rId7"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hyperlink" Target="https://www.microsoft.com/microsoft-365" TargetMode="External"/><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161B5-0140-4CA4-AFCA-3C446D6CCB8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4908468-B8A2-4387-91AA-449DE20005BF}">
      <dgm:prSet/>
      <dgm:spPr/>
      <dgm:t>
        <a:bodyPr/>
        <a:lstStyle/>
        <a:p>
          <a:r>
            <a:rPr lang="en-US" b="0" i="0" baseline="0">
              <a:hlinkClick xmlns:r="http://schemas.openxmlformats.org/officeDocument/2006/relationships" r:id="rId1"/>
            </a:rPr>
            <a:t>Microsoft Search</a:t>
          </a:r>
          <a:r>
            <a:rPr lang="en-US" b="0" i="0" baseline="0"/>
            <a:t> indexes all your </a:t>
          </a:r>
          <a:r>
            <a:rPr lang="en-US" b="0" i="0" baseline="0">
              <a:hlinkClick xmlns:r="http://schemas.openxmlformats.org/officeDocument/2006/relationships" r:id="rId2"/>
            </a:rPr>
            <a:t>Microsoft 365</a:t>
          </a:r>
          <a:r>
            <a:rPr lang="en-US" b="0" i="0" baseline="0"/>
            <a:t> data to make it searchable for users. </a:t>
          </a:r>
          <a:endParaRPr lang="en-US"/>
        </a:p>
      </dgm:t>
    </dgm:pt>
    <dgm:pt modelId="{4AEEE6A7-71E5-4BA4-B0F3-9EABF7DAB6B7}" type="parTrans" cxnId="{A307F65E-FE93-42C2-B750-A5E948C1D44B}">
      <dgm:prSet/>
      <dgm:spPr/>
      <dgm:t>
        <a:bodyPr/>
        <a:lstStyle/>
        <a:p>
          <a:endParaRPr lang="en-US"/>
        </a:p>
      </dgm:t>
    </dgm:pt>
    <dgm:pt modelId="{5289840C-568F-4245-BAF6-AD412EDEBDDF}" type="sibTrans" cxnId="{A307F65E-FE93-42C2-B750-A5E948C1D44B}">
      <dgm:prSet/>
      <dgm:spPr/>
      <dgm:t>
        <a:bodyPr/>
        <a:lstStyle/>
        <a:p>
          <a:endParaRPr lang="en-US"/>
        </a:p>
      </dgm:t>
    </dgm:pt>
    <dgm:pt modelId="{89853B71-4DAA-4657-A503-02850A18C2D8}">
      <dgm:prSet/>
      <dgm:spPr/>
      <dgm:t>
        <a:bodyPr/>
        <a:lstStyle/>
        <a:p>
          <a:r>
            <a:rPr lang="en-US" b="0" i="0" baseline="0"/>
            <a:t>With Microsoft Graph connectors, your organization can index third-party data so it appears in Microsoft Search results. </a:t>
          </a:r>
          <a:endParaRPr lang="en-US"/>
        </a:p>
      </dgm:t>
    </dgm:pt>
    <dgm:pt modelId="{D0AADD8E-CAAA-4623-8DF1-8EC6C63776FC}" type="parTrans" cxnId="{9522BA54-6C1D-439A-B1AD-1501DB5C6F62}">
      <dgm:prSet/>
      <dgm:spPr/>
      <dgm:t>
        <a:bodyPr/>
        <a:lstStyle/>
        <a:p>
          <a:endParaRPr lang="en-US"/>
        </a:p>
      </dgm:t>
    </dgm:pt>
    <dgm:pt modelId="{3FD4CB34-CC4F-48D9-967C-DF830CDAED59}" type="sibTrans" cxnId="{9522BA54-6C1D-439A-B1AD-1501DB5C6F62}">
      <dgm:prSet/>
      <dgm:spPr/>
      <dgm:t>
        <a:bodyPr/>
        <a:lstStyle/>
        <a:p>
          <a:endParaRPr lang="en-US"/>
        </a:p>
      </dgm:t>
    </dgm:pt>
    <dgm:pt modelId="{25851C0C-BE8A-4440-B60B-AB9C0F7D3A7B}">
      <dgm:prSet/>
      <dgm:spPr/>
      <dgm:t>
        <a:bodyPr/>
        <a:lstStyle/>
        <a:p>
          <a:r>
            <a:rPr lang="en-US" b="0" i="0" baseline="0"/>
            <a:t>This expands the types of content sources that are searchable in your Microsoft 365 productivity apps and the broader Microsoft ecosystem. </a:t>
          </a:r>
          <a:endParaRPr lang="en-US"/>
        </a:p>
      </dgm:t>
    </dgm:pt>
    <dgm:pt modelId="{88EBEE9A-AD1A-4615-8998-BFBD59F78353}" type="parTrans" cxnId="{F08CCF40-DD09-4C33-B245-82B56A5AD3B7}">
      <dgm:prSet/>
      <dgm:spPr/>
      <dgm:t>
        <a:bodyPr/>
        <a:lstStyle/>
        <a:p>
          <a:endParaRPr lang="en-US"/>
        </a:p>
      </dgm:t>
    </dgm:pt>
    <dgm:pt modelId="{7B43BBEC-D675-47B3-988E-88315A7689AB}" type="sibTrans" cxnId="{F08CCF40-DD09-4C33-B245-82B56A5AD3B7}">
      <dgm:prSet/>
      <dgm:spPr/>
      <dgm:t>
        <a:bodyPr/>
        <a:lstStyle/>
        <a:p>
          <a:endParaRPr lang="en-US"/>
        </a:p>
      </dgm:t>
    </dgm:pt>
    <dgm:pt modelId="{F9722257-A10A-426A-932A-6709EBBA8FE3}">
      <dgm:prSet/>
      <dgm:spPr/>
      <dgm:t>
        <a:bodyPr/>
        <a:lstStyle/>
        <a:p>
          <a:r>
            <a:rPr lang="en-US" b="0" i="0" baseline="0"/>
            <a:t>The third-party data can be hosted on-premises or in the public or private clouds.</a:t>
          </a:r>
          <a:endParaRPr lang="en-US"/>
        </a:p>
      </dgm:t>
    </dgm:pt>
    <dgm:pt modelId="{519C80B1-64F8-4D76-8FBA-F5846BA47411}" type="parTrans" cxnId="{8010ECEE-139F-4C88-9330-98B16717AB1B}">
      <dgm:prSet/>
      <dgm:spPr/>
      <dgm:t>
        <a:bodyPr/>
        <a:lstStyle/>
        <a:p>
          <a:endParaRPr lang="en-US"/>
        </a:p>
      </dgm:t>
    </dgm:pt>
    <dgm:pt modelId="{59751757-59A7-4566-9876-6A9D1DCF0BF6}" type="sibTrans" cxnId="{8010ECEE-139F-4C88-9330-98B16717AB1B}">
      <dgm:prSet/>
      <dgm:spPr/>
      <dgm:t>
        <a:bodyPr/>
        <a:lstStyle/>
        <a:p>
          <a:endParaRPr lang="en-US"/>
        </a:p>
      </dgm:t>
    </dgm:pt>
    <dgm:pt modelId="{11AF81E9-459F-45FC-90ED-F0D8B99CB292}" type="pres">
      <dgm:prSet presAssocID="{EAC161B5-0140-4CA4-AFCA-3C446D6CCB81}" presName="root" presStyleCnt="0">
        <dgm:presLayoutVars>
          <dgm:dir/>
          <dgm:resizeHandles val="exact"/>
        </dgm:presLayoutVars>
      </dgm:prSet>
      <dgm:spPr/>
    </dgm:pt>
    <dgm:pt modelId="{AB5182BE-0C3F-4D7E-9FF2-3808DC2FB063}" type="pres">
      <dgm:prSet presAssocID="{84908468-B8A2-4387-91AA-449DE20005BF}" presName="compNode" presStyleCnt="0"/>
      <dgm:spPr/>
    </dgm:pt>
    <dgm:pt modelId="{2E5CC80E-2D82-4CCF-A03E-BE29D5A3DF4B}" type="pres">
      <dgm:prSet presAssocID="{84908468-B8A2-4387-91AA-449DE20005BF}" presName="bgRect" presStyleLbl="bgShp" presStyleIdx="0" presStyleCnt="4"/>
      <dgm:spPr/>
    </dgm:pt>
    <dgm:pt modelId="{29D47CEA-7E93-4487-9E1A-6499D5CAEC61}" type="pres">
      <dgm:prSet presAssocID="{84908468-B8A2-4387-91AA-449DE20005BF}"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1BB1BEE-CDC5-48C2-B039-D04AEB654A9C}" type="pres">
      <dgm:prSet presAssocID="{84908468-B8A2-4387-91AA-449DE20005BF}" presName="spaceRect" presStyleCnt="0"/>
      <dgm:spPr/>
    </dgm:pt>
    <dgm:pt modelId="{91C077EF-676D-45EC-B502-EFF4BDA94E4E}" type="pres">
      <dgm:prSet presAssocID="{84908468-B8A2-4387-91AA-449DE20005BF}" presName="parTx" presStyleLbl="revTx" presStyleIdx="0" presStyleCnt="4">
        <dgm:presLayoutVars>
          <dgm:chMax val="0"/>
          <dgm:chPref val="0"/>
        </dgm:presLayoutVars>
      </dgm:prSet>
      <dgm:spPr/>
    </dgm:pt>
    <dgm:pt modelId="{A27D7A39-C7EE-4419-ADA4-3FC1822765E8}" type="pres">
      <dgm:prSet presAssocID="{5289840C-568F-4245-BAF6-AD412EDEBDDF}" presName="sibTrans" presStyleCnt="0"/>
      <dgm:spPr/>
    </dgm:pt>
    <dgm:pt modelId="{92D33E09-F19E-4BB1-B9B3-6932031E02AA}" type="pres">
      <dgm:prSet presAssocID="{89853B71-4DAA-4657-A503-02850A18C2D8}" presName="compNode" presStyleCnt="0"/>
      <dgm:spPr/>
    </dgm:pt>
    <dgm:pt modelId="{9A2770F5-4222-4007-ACE3-621B3C003FE9}" type="pres">
      <dgm:prSet presAssocID="{89853B71-4DAA-4657-A503-02850A18C2D8}" presName="bgRect" presStyleLbl="bgShp" presStyleIdx="1" presStyleCnt="4"/>
      <dgm:spPr/>
    </dgm:pt>
    <dgm:pt modelId="{33DA1E5D-0029-4A54-AE43-C49FB8C1C1B9}" type="pres">
      <dgm:prSet presAssocID="{89853B71-4DAA-4657-A503-02850A18C2D8}"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F761339D-057B-46D7-B155-8EB654853441}" type="pres">
      <dgm:prSet presAssocID="{89853B71-4DAA-4657-A503-02850A18C2D8}" presName="spaceRect" presStyleCnt="0"/>
      <dgm:spPr/>
    </dgm:pt>
    <dgm:pt modelId="{60D8BE85-C488-4E57-908C-8DB9E73BFD68}" type="pres">
      <dgm:prSet presAssocID="{89853B71-4DAA-4657-A503-02850A18C2D8}" presName="parTx" presStyleLbl="revTx" presStyleIdx="1" presStyleCnt="4">
        <dgm:presLayoutVars>
          <dgm:chMax val="0"/>
          <dgm:chPref val="0"/>
        </dgm:presLayoutVars>
      </dgm:prSet>
      <dgm:spPr/>
    </dgm:pt>
    <dgm:pt modelId="{6263CC8F-EFDB-431B-B2B8-842032FB0910}" type="pres">
      <dgm:prSet presAssocID="{3FD4CB34-CC4F-48D9-967C-DF830CDAED59}" presName="sibTrans" presStyleCnt="0"/>
      <dgm:spPr/>
    </dgm:pt>
    <dgm:pt modelId="{2525FB04-CC4F-46BB-8EB3-28C17F86A68D}" type="pres">
      <dgm:prSet presAssocID="{25851C0C-BE8A-4440-B60B-AB9C0F7D3A7B}" presName="compNode" presStyleCnt="0"/>
      <dgm:spPr/>
    </dgm:pt>
    <dgm:pt modelId="{38BFD1F7-FDFD-49E4-A241-994E3CF2233D}" type="pres">
      <dgm:prSet presAssocID="{25851C0C-BE8A-4440-B60B-AB9C0F7D3A7B}" presName="bgRect" presStyleLbl="bgShp" presStyleIdx="2" presStyleCnt="4"/>
      <dgm:spPr/>
    </dgm:pt>
    <dgm:pt modelId="{8608DA15-3E2D-4624-9BFF-8E9EE75F2614}" type="pres">
      <dgm:prSet presAssocID="{25851C0C-BE8A-4440-B60B-AB9C0F7D3A7B}"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from cloud"/>
        </a:ext>
      </dgm:extLst>
    </dgm:pt>
    <dgm:pt modelId="{41AEF689-C05C-476C-AEDC-998AC2B2CB2F}" type="pres">
      <dgm:prSet presAssocID="{25851C0C-BE8A-4440-B60B-AB9C0F7D3A7B}" presName="spaceRect" presStyleCnt="0"/>
      <dgm:spPr/>
    </dgm:pt>
    <dgm:pt modelId="{70A340B9-8921-43B6-8A26-F05BE56B4958}" type="pres">
      <dgm:prSet presAssocID="{25851C0C-BE8A-4440-B60B-AB9C0F7D3A7B}" presName="parTx" presStyleLbl="revTx" presStyleIdx="2" presStyleCnt="4">
        <dgm:presLayoutVars>
          <dgm:chMax val="0"/>
          <dgm:chPref val="0"/>
        </dgm:presLayoutVars>
      </dgm:prSet>
      <dgm:spPr/>
    </dgm:pt>
    <dgm:pt modelId="{EB7CE654-C79B-4987-9FDA-7B75BCF6B961}" type="pres">
      <dgm:prSet presAssocID="{7B43BBEC-D675-47B3-988E-88315A7689AB}" presName="sibTrans" presStyleCnt="0"/>
      <dgm:spPr/>
    </dgm:pt>
    <dgm:pt modelId="{C2C1AFF7-5CC6-4BB7-89C8-C25E0187C1F3}" type="pres">
      <dgm:prSet presAssocID="{F9722257-A10A-426A-932A-6709EBBA8FE3}" presName="compNode" presStyleCnt="0"/>
      <dgm:spPr/>
    </dgm:pt>
    <dgm:pt modelId="{DE191E9A-9F6C-4CB7-AE76-C094B977DDAB}" type="pres">
      <dgm:prSet presAssocID="{F9722257-A10A-426A-932A-6709EBBA8FE3}" presName="bgRect" presStyleLbl="bgShp" presStyleIdx="3" presStyleCnt="4"/>
      <dgm:spPr/>
    </dgm:pt>
    <dgm:pt modelId="{5928588E-2614-46A7-BF62-2AAF39D47E41}" type="pres">
      <dgm:prSet presAssocID="{F9722257-A10A-426A-932A-6709EBBA8FE3}"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E650C8A0-1DF5-49BD-BFEC-682A11C2D6F4}" type="pres">
      <dgm:prSet presAssocID="{F9722257-A10A-426A-932A-6709EBBA8FE3}" presName="spaceRect" presStyleCnt="0"/>
      <dgm:spPr/>
    </dgm:pt>
    <dgm:pt modelId="{C1DB95CF-3E30-4D61-AC88-CFBDFAC54EF9}" type="pres">
      <dgm:prSet presAssocID="{F9722257-A10A-426A-932A-6709EBBA8FE3}" presName="parTx" presStyleLbl="revTx" presStyleIdx="3" presStyleCnt="4">
        <dgm:presLayoutVars>
          <dgm:chMax val="0"/>
          <dgm:chPref val="0"/>
        </dgm:presLayoutVars>
      </dgm:prSet>
      <dgm:spPr/>
    </dgm:pt>
  </dgm:ptLst>
  <dgm:cxnLst>
    <dgm:cxn modelId="{B9D32D33-AF2D-4E12-835C-07C03357E2E0}" type="presOf" srcId="{25851C0C-BE8A-4440-B60B-AB9C0F7D3A7B}" destId="{70A340B9-8921-43B6-8A26-F05BE56B4958}" srcOrd="0" destOrd="0" presId="urn:microsoft.com/office/officeart/2018/2/layout/IconVerticalSolidList"/>
    <dgm:cxn modelId="{F08CCF40-DD09-4C33-B245-82B56A5AD3B7}" srcId="{EAC161B5-0140-4CA4-AFCA-3C446D6CCB81}" destId="{25851C0C-BE8A-4440-B60B-AB9C0F7D3A7B}" srcOrd="2" destOrd="0" parTransId="{88EBEE9A-AD1A-4615-8998-BFBD59F78353}" sibTransId="{7B43BBEC-D675-47B3-988E-88315A7689AB}"/>
    <dgm:cxn modelId="{A307F65E-FE93-42C2-B750-A5E948C1D44B}" srcId="{EAC161B5-0140-4CA4-AFCA-3C446D6CCB81}" destId="{84908468-B8A2-4387-91AA-449DE20005BF}" srcOrd="0" destOrd="0" parTransId="{4AEEE6A7-71E5-4BA4-B0F3-9EABF7DAB6B7}" sibTransId="{5289840C-568F-4245-BAF6-AD412EDEBDDF}"/>
    <dgm:cxn modelId="{3B20D849-1DA5-49D9-8182-06D46DD72EF2}" type="presOf" srcId="{84908468-B8A2-4387-91AA-449DE20005BF}" destId="{91C077EF-676D-45EC-B502-EFF4BDA94E4E}" srcOrd="0" destOrd="0" presId="urn:microsoft.com/office/officeart/2018/2/layout/IconVerticalSolidList"/>
    <dgm:cxn modelId="{9522BA54-6C1D-439A-B1AD-1501DB5C6F62}" srcId="{EAC161B5-0140-4CA4-AFCA-3C446D6CCB81}" destId="{89853B71-4DAA-4657-A503-02850A18C2D8}" srcOrd="1" destOrd="0" parTransId="{D0AADD8E-CAAA-4623-8DF1-8EC6C63776FC}" sibTransId="{3FD4CB34-CC4F-48D9-967C-DF830CDAED59}"/>
    <dgm:cxn modelId="{1403CBC4-EA28-47FE-849B-65E273C87F0E}" type="presOf" srcId="{89853B71-4DAA-4657-A503-02850A18C2D8}" destId="{60D8BE85-C488-4E57-908C-8DB9E73BFD68}" srcOrd="0" destOrd="0" presId="urn:microsoft.com/office/officeart/2018/2/layout/IconVerticalSolidList"/>
    <dgm:cxn modelId="{C140EAD3-E215-4003-B260-A0150E96A541}" type="presOf" srcId="{F9722257-A10A-426A-932A-6709EBBA8FE3}" destId="{C1DB95CF-3E30-4D61-AC88-CFBDFAC54EF9}" srcOrd="0" destOrd="0" presId="urn:microsoft.com/office/officeart/2018/2/layout/IconVerticalSolidList"/>
    <dgm:cxn modelId="{8010ECEE-139F-4C88-9330-98B16717AB1B}" srcId="{EAC161B5-0140-4CA4-AFCA-3C446D6CCB81}" destId="{F9722257-A10A-426A-932A-6709EBBA8FE3}" srcOrd="3" destOrd="0" parTransId="{519C80B1-64F8-4D76-8FBA-F5846BA47411}" sibTransId="{59751757-59A7-4566-9876-6A9D1DCF0BF6}"/>
    <dgm:cxn modelId="{ABB84CEF-5E75-4B10-BD20-3CD598C45F01}" type="presOf" srcId="{EAC161B5-0140-4CA4-AFCA-3C446D6CCB81}" destId="{11AF81E9-459F-45FC-90ED-F0D8B99CB292}" srcOrd="0" destOrd="0" presId="urn:microsoft.com/office/officeart/2018/2/layout/IconVerticalSolidList"/>
    <dgm:cxn modelId="{CC02CAC1-4DC3-4D8D-9A6B-098805AA8751}" type="presParOf" srcId="{11AF81E9-459F-45FC-90ED-F0D8B99CB292}" destId="{AB5182BE-0C3F-4D7E-9FF2-3808DC2FB063}" srcOrd="0" destOrd="0" presId="urn:microsoft.com/office/officeart/2018/2/layout/IconVerticalSolidList"/>
    <dgm:cxn modelId="{8AFFE6C1-6CCE-4FF1-B4FA-AD280E8CB6A2}" type="presParOf" srcId="{AB5182BE-0C3F-4D7E-9FF2-3808DC2FB063}" destId="{2E5CC80E-2D82-4CCF-A03E-BE29D5A3DF4B}" srcOrd="0" destOrd="0" presId="urn:microsoft.com/office/officeart/2018/2/layout/IconVerticalSolidList"/>
    <dgm:cxn modelId="{8ACA3389-7C66-4766-8492-47439FA1E479}" type="presParOf" srcId="{AB5182BE-0C3F-4D7E-9FF2-3808DC2FB063}" destId="{29D47CEA-7E93-4487-9E1A-6499D5CAEC61}" srcOrd="1" destOrd="0" presId="urn:microsoft.com/office/officeart/2018/2/layout/IconVerticalSolidList"/>
    <dgm:cxn modelId="{4FA88997-AFD6-4E55-AF46-BF36FCCDB94B}" type="presParOf" srcId="{AB5182BE-0C3F-4D7E-9FF2-3808DC2FB063}" destId="{31BB1BEE-CDC5-48C2-B039-D04AEB654A9C}" srcOrd="2" destOrd="0" presId="urn:microsoft.com/office/officeart/2018/2/layout/IconVerticalSolidList"/>
    <dgm:cxn modelId="{A91FEC65-6F3E-4A53-A73C-52EA75BA0F5F}" type="presParOf" srcId="{AB5182BE-0C3F-4D7E-9FF2-3808DC2FB063}" destId="{91C077EF-676D-45EC-B502-EFF4BDA94E4E}" srcOrd="3" destOrd="0" presId="urn:microsoft.com/office/officeart/2018/2/layout/IconVerticalSolidList"/>
    <dgm:cxn modelId="{EC4012DA-5F6C-4A2C-828C-BB7540D29140}" type="presParOf" srcId="{11AF81E9-459F-45FC-90ED-F0D8B99CB292}" destId="{A27D7A39-C7EE-4419-ADA4-3FC1822765E8}" srcOrd="1" destOrd="0" presId="urn:microsoft.com/office/officeart/2018/2/layout/IconVerticalSolidList"/>
    <dgm:cxn modelId="{5BB677C1-6D48-4017-AF5F-99638A17710D}" type="presParOf" srcId="{11AF81E9-459F-45FC-90ED-F0D8B99CB292}" destId="{92D33E09-F19E-4BB1-B9B3-6932031E02AA}" srcOrd="2" destOrd="0" presId="urn:microsoft.com/office/officeart/2018/2/layout/IconVerticalSolidList"/>
    <dgm:cxn modelId="{B4788520-3DE6-472D-82D6-44769299BCCA}" type="presParOf" srcId="{92D33E09-F19E-4BB1-B9B3-6932031E02AA}" destId="{9A2770F5-4222-4007-ACE3-621B3C003FE9}" srcOrd="0" destOrd="0" presId="urn:microsoft.com/office/officeart/2018/2/layout/IconVerticalSolidList"/>
    <dgm:cxn modelId="{9646E185-D5D0-4116-A17F-CBCF940C828F}" type="presParOf" srcId="{92D33E09-F19E-4BB1-B9B3-6932031E02AA}" destId="{33DA1E5D-0029-4A54-AE43-C49FB8C1C1B9}" srcOrd="1" destOrd="0" presId="urn:microsoft.com/office/officeart/2018/2/layout/IconVerticalSolidList"/>
    <dgm:cxn modelId="{B886138C-52AA-4199-9EC8-8DFEB7A67803}" type="presParOf" srcId="{92D33E09-F19E-4BB1-B9B3-6932031E02AA}" destId="{F761339D-057B-46D7-B155-8EB654853441}" srcOrd="2" destOrd="0" presId="urn:microsoft.com/office/officeart/2018/2/layout/IconVerticalSolidList"/>
    <dgm:cxn modelId="{2685F9B0-5A19-4CA9-877C-34DEF525B625}" type="presParOf" srcId="{92D33E09-F19E-4BB1-B9B3-6932031E02AA}" destId="{60D8BE85-C488-4E57-908C-8DB9E73BFD68}" srcOrd="3" destOrd="0" presId="urn:microsoft.com/office/officeart/2018/2/layout/IconVerticalSolidList"/>
    <dgm:cxn modelId="{826D2848-DE71-432C-AAD5-1C4946F91FF2}" type="presParOf" srcId="{11AF81E9-459F-45FC-90ED-F0D8B99CB292}" destId="{6263CC8F-EFDB-431B-B2B8-842032FB0910}" srcOrd="3" destOrd="0" presId="urn:microsoft.com/office/officeart/2018/2/layout/IconVerticalSolidList"/>
    <dgm:cxn modelId="{495AC021-95EC-45DC-9B89-E9242788DF96}" type="presParOf" srcId="{11AF81E9-459F-45FC-90ED-F0D8B99CB292}" destId="{2525FB04-CC4F-46BB-8EB3-28C17F86A68D}" srcOrd="4" destOrd="0" presId="urn:microsoft.com/office/officeart/2018/2/layout/IconVerticalSolidList"/>
    <dgm:cxn modelId="{9BD6BF79-6DBD-4547-AC50-8E8D3D5FC215}" type="presParOf" srcId="{2525FB04-CC4F-46BB-8EB3-28C17F86A68D}" destId="{38BFD1F7-FDFD-49E4-A241-994E3CF2233D}" srcOrd="0" destOrd="0" presId="urn:microsoft.com/office/officeart/2018/2/layout/IconVerticalSolidList"/>
    <dgm:cxn modelId="{455A1BE1-AFEF-4D98-84B9-B446250151F2}" type="presParOf" srcId="{2525FB04-CC4F-46BB-8EB3-28C17F86A68D}" destId="{8608DA15-3E2D-4624-9BFF-8E9EE75F2614}" srcOrd="1" destOrd="0" presId="urn:microsoft.com/office/officeart/2018/2/layout/IconVerticalSolidList"/>
    <dgm:cxn modelId="{C51C0619-EEC4-45FC-871E-13DB62492A7D}" type="presParOf" srcId="{2525FB04-CC4F-46BB-8EB3-28C17F86A68D}" destId="{41AEF689-C05C-476C-AEDC-998AC2B2CB2F}" srcOrd="2" destOrd="0" presId="urn:microsoft.com/office/officeart/2018/2/layout/IconVerticalSolidList"/>
    <dgm:cxn modelId="{0AC70426-9854-4DE7-8ED1-9C48CD32C852}" type="presParOf" srcId="{2525FB04-CC4F-46BB-8EB3-28C17F86A68D}" destId="{70A340B9-8921-43B6-8A26-F05BE56B4958}" srcOrd="3" destOrd="0" presId="urn:microsoft.com/office/officeart/2018/2/layout/IconVerticalSolidList"/>
    <dgm:cxn modelId="{EB68BE72-FB6D-478D-9AB6-D5C231A9DD2A}" type="presParOf" srcId="{11AF81E9-459F-45FC-90ED-F0D8B99CB292}" destId="{EB7CE654-C79B-4987-9FDA-7B75BCF6B961}" srcOrd="5" destOrd="0" presId="urn:microsoft.com/office/officeart/2018/2/layout/IconVerticalSolidList"/>
    <dgm:cxn modelId="{E249B1AD-4721-4357-AB1E-A23928DE3252}" type="presParOf" srcId="{11AF81E9-459F-45FC-90ED-F0D8B99CB292}" destId="{C2C1AFF7-5CC6-4BB7-89C8-C25E0187C1F3}" srcOrd="6" destOrd="0" presId="urn:microsoft.com/office/officeart/2018/2/layout/IconVerticalSolidList"/>
    <dgm:cxn modelId="{00B200F4-5BFA-4E87-B7E5-52AB8F3184EA}" type="presParOf" srcId="{C2C1AFF7-5CC6-4BB7-89C8-C25E0187C1F3}" destId="{DE191E9A-9F6C-4CB7-AE76-C094B977DDAB}" srcOrd="0" destOrd="0" presId="urn:microsoft.com/office/officeart/2018/2/layout/IconVerticalSolidList"/>
    <dgm:cxn modelId="{1261FAF2-5219-4401-BFAD-FA290A552E51}" type="presParOf" srcId="{C2C1AFF7-5CC6-4BB7-89C8-C25E0187C1F3}" destId="{5928588E-2614-46A7-BF62-2AAF39D47E41}" srcOrd="1" destOrd="0" presId="urn:microsoft.com/office/officeart/2018/2/layout/IconVerticalSolidList"/>
    <dgm:cxn modelId="{1FDADB75-61DB-4A2C-A60E-91088C1258C7}" type="presParOf" srcId="{C2C1AFF7-5CC6-4BB7-89C8-C25E0187C1F3}" destId="{E650C8A0-1DF5-49BD-BFEC-682A11C2D6F4}" srcOrd="2" destOrd="0" presId="urn:microsoft.com/office/officeart/2018/2/layout/IconVerticalSolidList"/>
    <dgm:cxn modelId="{01944DE9-F67E-45DE-AA85-4EC2414FD132}" type="presParOf" srcId="{C2C1AFF7-5CC6-4BB7-89C8-C25E0187C1F3}" destId="{C1DB95CF-3E30-4D61-AC88-CFBDFAC54E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CC80E-2D82-4CCF-A03E-BE29D5A3DF4B}">
      <dsp:nvSpPr>
        <dsp:cNvPr id="0" name=""/>
        <dsp:cNvSpPr/>
      </dsp:nvSpPr>
      <dsp:spPr>
        <a:xfrm>
          <a:off x="0" y="2000"/>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47CEA-7E93-4487-9E1A-6499D5CAEC61}">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C077EF-676D-45EC-B502-EFF4BDA94E4E}">
      <dsp:nvSpPr>
        <dsp:cNvPr id="0" name=""/>
        <dsp:cNvSpPr/>
      </dsp:nvSpPr>
      <dsp:spPr>
        <a:xfrm>
          <a:off x="1170963" y="2000"/>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b="0" i="0" kern="1200" baseline="0">
              <a:hlinkClick xmlns:r="http://schemas.openxmlformats.org/officeDocument/2006/relationships" r:id="rId3"/>
            </a:rPr>
            <a:t>Microsoft Search</a:t>
          </a:r>
          <a:r>
            <a:rPr lang="en-US" sz="2200" b="0" i="0" kern="1200" baseline="0"/>
            <a:t> indexes all your </a:t>
          </a:r>
          <a:r>
            <a:rPr lang="en-US" sz="2200" b="0" i="0" kern="1200" baseline="0">
              <a:hlinkClick xmlns:r="http://schemas.openxmlformats.org/officeDocument/2006/relationships" r:id="rId4"/>
            </a:rPr>
            <a:t>Microsoft 365</a:t>
          </a:r>
          <a:r>
            <a:rPr lang="en-US" sz="2200" b="0" i="0" kern="1200" baseline="0"/>
            <a:t> data to make it searchable for users. </a:t>
          </a:r>
          <a:endParaRPr lang="en-US" sz="2200" kern="1200"/>
        </a:p>
      </dsp:txBody>
      <dsp:txXfrm>
        <a:off x="1170963" y="2000"/>
        <a:ext cx="9709762" cy="1013820"/>
      </dsp:txXfrm>
    </dsp:sp>
    <dsp:sp modelId="{9A2770F5-4222-4007-ACE3-621B3C003FE9}">
      <dsp:nvSpPr>
        <dsp:cNvPr id="0" name=""/>
        <dsp:cNvSpPr/>
      </dsp:nvSpPr>
      <dsp:spPr>
        <a:xfrm>
          <a:off x="0" y="1269276"/>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A1E5D-0029-4A54-AE43-C49FB8C1C1B9}">
      <dsp:nvSpPr>
        <dsp:cNvPr id="0" name=""/>
        <dsp:cNvSpPr/>
      </dsp:nvSpPr>
      <dsp:spPr>
        <a:xfrm>
          <a:off x="306680" y="1497386"/>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8BE85-C488-4E57-908C-8DB9E73BFD68}">
      <dsp:nvSpPr>
        <dsp:cNvPr id="0" name=""/>
        <dsp:cNvSpPr/>
      </dsp:nvSpPr>
      <dsp:spPr>
        <a:xfrm>
          <a:off x="1170963" y="1269276"/>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b="0" i="0" kern="1200" baseline="0"/>
            <a:t>With Microsoft Graph connectors, your organization can index third-party data so it appears in Microsoft Search results. </a:t>
          </a:r>
          <a:endParaRPr lang="en-US" sz="2200" kern="1200"/>
        </a:p>
      </dsp:txBody>
      <dsp:txXfrm>
        <a:off x="1170963" y="1269276"/>
        <a:ext cx="9709762" cy="1013820"/>
      </dsp:txXfrm>
    </dsp:sp>
    <dsp:sp modelId="{38BFD1F7-FDFD-49E4-A241-994E3CF2233D}">
      <dsp:nvSpPr>
        <dsp:cNvPr id="0" name=""/>
        <dsp:cNvSpPr/>
      </dsp:nvSpPr>
      <dsp:spPr>
        <a:xfrm>
          <a:off x="0" y="2536552"/>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8DA15-3E2D-4624-9BFF-8E9EE75F2614}">
      <dsp:nvSpPr>
        <dsp:cNvPr id="0" name=""/>
        <dsp:cNvSpPr/>
      </dsp:nvSpPr>
      <dsp:spPr>
        <a:xfrm>
          <a:off x="306680" y="2764662"/>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A340B9-8921-43B6-8A26-F05BE56B4958}">
      <dsp:nvSpPr>
        <dsp:cNvPr id="0" name=""/>
        <dsp:cNvSpPr/>
      </dsp:nvSpPr>
      <dsp:spPr>
        <a:xfrm>
          <a:off x="1170963" y="2536552"/>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b="0" i="0" kern="1200" baseline="0"/>
            <a:t>This expands the types of content sources that are searchable in your Microsoft 365 productivity apps and the broader Microsoft ecosystem. </a:t>
          </a:r>
          <a:endParaRPr lang="en-US" sz="2200" kern="1200"/>
        </a:p>
      </dsp:txBody>
      <dsp:txXfrm>
        <a:off x="1170963" y="2536552"/>
        <a:ext cx="9709762" cy="1013820"/>
      </dsp:txXfrm>
    </dsp:sp>
    <dsp:sp modelId="{DE191E9A-9F6C-4CB7-AE76-C094B977DDAB}">
      <dsp:nvSpPr>
        <dsp:cNvPr id="0" name=""/>
        <dsp:cNvSpPr/>
      </dsp:nvSpPr>
      <dsp:spPr>
        <a:xfrm>
          <a:off x="0" y="3803828"/>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8588E-2614-46A7-BF62-2AAF39D47E41}">
      <dsp:nvSpPr>
        <dsp:cNvPr id="0" name=""/>
        <dsp:cNvSpPr/>
      </dsp:nvSpPr>
      <dsp:spPr>
        <a:xfrm>
          <a:off x="306680" y="4031938"/>
          <a:ext cx="557601" cy="557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B95CF-3E30-4D61-AC88-CFBDFAC54EF9}">
      <dsp:nvSpPr>
        <dsp:cNvPr id="0" name=""/>
        <dsp:cNvSpPr/>
      </dsp:nvSpPr>
      <dsp:spPr>
        <a:xfrm>
          <a:off x="1170963" y="3803828"/>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b="0" i="0" kern="1200" baseline="0"/>
            <a:t>The third-party data can be hosted on-premises or in the public or private clouds.</a:t>
          </a:r>
          <a:endParaRPr lang="en-US" sz="2200" kern="1200"/>
        </a:p>
      </dsp:txBody>
      <dsp:txXfrm>
        <a:off x="1170963" y="3803828"/>
        <a:ext cx="9709762" cy="1013820"/>
      </dsp:txXfrm>
    </dsp:sp>
  </dsp:spTree>
</dsp:drawing>
</file>

<file path=ppt/diagrams/layout1.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roducts.office.com/sharepoint/collabo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onenote.com/" TargetMode="External"/><Relationship Id="rId4" Type="http://schemas.openxmlformats.org/officeDocument/2006/relationships/hyperlink" Target="https://onedrive.live.com/abou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microsoft.com/en-us/microsoftsearch/fileshare-connector" TargetMode="External"/><Relationship Id="rId3" Type="http://schemas.openxmlformats.org/officeDocument/2006/relationships/hyperlink" Target="https://docs.microsoft.com/en-us/microsoftsearch/azure-data-lake-connector" TargetMode="External"/><Relationship Id="rId7" Type="http://schemas.openxmlformats.org/officeDocument/2006/relationships/hyperlink" Target="https://docs.microsoft.com/en-us/microsoftsearch/mssql-connector" TargetMode="External"/><Relationship Id="rId12" Type="http://schemas.openxmlformats.org/officeDocument/2006/relationships/hyperlink" Target="https://docs.microsoft.com/en-us/microsoftsearch/configure-connector"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ocs.microsoft.com/en-us/microsoftsearch/mediawiki-connector" TargetMode="External"/><Relationship Id="rId11" Type="http://schemas.openxmlformats.org/officeDocument/2006/relationships/hyperlink" Target="https://docs.microsoft.com/en-us/microsoftsearch/connectors-gallery" TargetMode="External"/><Relationship Id="rId5" Type="http://schemas.openxmlformats.org/officeDocument/2006/relationships/hyperlink" Target="https://docs.microsoft.com/en-us/microsoftsearch/enterprise-web-connector" TargetMode="External"/><Relationship Id="rId10" Type="http://schemas.openxmlformats.org/officeDocument/2006/relationships/hyperlink" Target="https://docs.microsoft.com/en-us/microsoftsearch/servicenow-connector" TargetMode="External"/><Relationship Id="rId4" Type="http://schemas.openxmlformats.org/officeDocument/2006/relationships/hyperlink" Target="https://docs.microsoft.com/en-us/microsoftsearch/azure-devops-connector" TargetMode="External"/><Relationship Id="rId9" Type="http://schemas.openxmlformats.org/officeDocument/2006/relationships/hyperlink" Target="https://docs.microsoft.com/en-us/microsoftsearch/salesforce-connector" TargetMode="Externa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5076967" y="8685213"/>
            <a:ext cx="1779446" cy="457200"/>
          </a:xfrm>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1495749339"/>
      </p:ext>
    </p:extLst>
  </p:cSld>
  <p:clrMapOvr>
    <a:masterClrMapping/>
  </p:clrMapOvr>
</p:notes>
</file>

<file path=ppt/notesSlides/notesSlide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1578746162"/>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Search administrators directly influence the search experience for end users. This includes choosing the types of results you want to surface to your users. It may be difficult for one person to choose and create authoritative content on many different topics that users search for in an organization. We recommend that you leverage the expertise and knowledge of subject matter experts (SME) and other users by adding them as Search editors.</a:t>
            </a:r>
            <a:endParaRPr lang="en-US" dirty="0"/>
          </a:p>
        </p:txBody>
      </p:sp>
      <p:sp>
        <p:nvSpPr>
          <p:cNvPr id="4" name="Slide Number Placeholder 3"/>
          <p:cNvSpPr>
            <a:spLocks noGrp="1"/>
          </p:cNvSpPr>
          <p:nvPr>
            <p:ph type="sldNum" sz="quarter" idx="5"/>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634296832"/>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effectLst/>
              </a:rPr>
              <a:t>Report Description </a:t>
            </a:r>
          </a:p>
          <a:p>
            <a:r>
              <a:rPr lang="en-US" dirty="0">
                <a:effectLst/>
              </a:rPr>
              <a:t>Query Volume - This report shows the number of search queries performed. Use this report to identify search query volume trends and to determine periods of high and low search activity.</a:t>
            </a:r>
          </a:p>
          <a:p>
            <a:r>
              <a:rPr lang="en-US" dirty="0">
                <a:effectLst/>
              </a:rPr>
              <a:t>Top Queries - This report shows the most popular search queries. Use this report to understand what types of information your users are searching for.</a:t>
            </a:r>
          </a:p>
          <a:p>
            <a:r>
              <a:rPr lang="en-US" dirty="0">
                <a:effectLst/>
              </a:rPr>
              <a:t>Abandoned Queries - This report shows popular search queries that receive low click-through. Use this report to identify search queries that might create user dissatisfaction and to improve the discoverability of content. You can then determine if creating an answer, like a Bookmark, or ingesting new content through a Graph connector is the right action.</a:t>
            </a:r>
          </a:p>
          <a:p>
            <a:r>
              <a:rPr lang="en-US" dirty="0">
                <a:effectLst/>
              </a:rPr>
              <a:t>No Results Queries - This report shows popular search queries that returned no results. Use this report to identify search queries that might create user dissatisfaction and to improve the discoverability of content. You can then determine if creating an answer, like a Bookmark, or ingesting new content through a Graph connector is the right action.</a:t>
            </a:r>
            <a:endParaRPr lang="en-US" dirty="0"/>
          </a:p>
        </p:txBody>
      </p:sp>
      <p:sp>
        <p:nvSpPr>
          <p:cNvPr id="4" name="Slide Number Placeholder 3"/>
          <p:cNvSpPr>
            <a:spLocks noGrp="1"/>
          </p:cNvSpPr>
          <p:nvPr>
            <p:ph type="sldNum" sz="quarter" idx="5"/>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105265052"/>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0" i="0" dirty="0">
                <a:solidFill>
                  <a:srgbClr val="171717"/>
                </a:solidFill>
                <a:effectLst/>
                <a:latin typeface="Segoe UI" panose="020B0502040204020203" pitchFamily="34" charset="0"/>
              </a:rPr>
              <a:t>You can add acronyms from any internal site or repository to the admin center. Editorial acronyms can be added to </a:t>
            </a:r>
            <a:r>
              <a:rPr lang="en-US" b="1" i="0" dirty="0">
                <a:solidFill>
                  <a:srgbClr val="171717"/>
                </a:solidFill>
                <a:effectLst/>
                <a:latin typeface="Segoe UI" panose="020B0502040204020203" pitchFamily="34" charset="0"/>
              </a:rPr>
              <a:t>Published</a:t>
            </a:r>
            <a:r>
              <a:rPr lang="en-US" b="0" i="0" dirty="0">
                <a:solidFill>
                  <a:srgbClr val="171717"/>
                </a:solidFill>
                <a:effectLst/>
                <a:latin typeface="Segoe UI" panose="020B0502040204020203" pitchFamily="34" charset="0"/>
              </a:rPr>
              <a:t> or </a:t>
            </a:r>
            <a:r>
              <a:rPr lang="en-US" b="1" i="0" dirty="0">
                <a:solidFill>
                  <a:srgbClr val="171717"/>
                </a:solidFill>
                <a:effectLst/>
                <a:latin typeface="Segoe UI" panose="020B0502040204020203" pitchFamily="34" charset="0"/>
              </a:rPr>
              <a:t>Draft</a:t>
            </a:r>
            <a:r>
              <a:rPr lang="en-US" b="0" i="0" dirty="0">
                <a:solidFill>
                  <a:srgbClr val="171717"/>
                </a:solidFill>
                <a:effectLst/>
                <a:latin typeface="Segoe UI" panose="020B0502040204020203" pitchFamily="34" charset="0"/>
              </a:rPr>
              <a:t> state:</a:t>
            </a:r>
          </a:p>
          <a:p>
            <a:pPr marL="0" indent="0" algn="l">
              <a:buNone/>
            </a:pPr>
            <a:r>
              <a:rPr lang="en-US" b="1" i="0" dirty="0">
                <a:solidFill>
                  <a:srgbClr val="171717"/>
                </a:solidFill>
                <a:effectLst/>
                <a:latin typeface="Segoe UI" panose="020B0502040204020203" pitchFamily="34" charset="0"/>
              </a:rPr>
              <a:t>Published state</a:t>
            </a:r>
            <a:r>
              <a:rPr lang="en-US" b="0" i="0" dirty="0">
                <a:solidFill>
                  <a:srgbClr val="171717"/>
                </a:solidFill>
                <a:effectLst/>
                <a:latin typeface="Segoe UI" panose="020B0502040204020203" pitchFamily="34" charset="0"/>
              </a:rPr>
              <a:t>. Acronyms are available to the organization’s employees through Microsoft Search.</a:t>
            </a:r>
          </a:p>
          <a:p>
            <a:pPr marL="0" indent="0" algn="l">
              <a:buNone/>
            </a:pPr>
            <a:r>
              <a:rPr lang="en-US" b="1" i="0" dirty="0">
                <a:solidFill>
                  <a:srgbClr val="171717"/>
                </a:solidFill>
                <a:effectLst/>
                <a:latin typeface="Segoe UI" panose="020B0502040204020203" pitchFamily="34" charset="0"/>
              </a:rPr>
              <a:t> Note</a:t>
            </a:r>
          </a:p>
          <a:p>
            <a:pPr marL="0" indent="0" algn="l">
              <a:buNone/>
            </a:pPr>
            <a:r>
              <a:rPr lang="en-US" b="0" i="0" dirty="0">
                <a:solidFill>
                  <a:srgbClr val="171717"/>
                </a:solidFill>
                <a:effectLst/>
                <a:latin typeface="Segoe UI" panose="020B0502040204020203" pitchFamily="34" charset="0"/>
              </a:rPr>
              <a:t>It might take up to three days for acronyms added to Published state to become available in Microsoft Search.</a:t>
            </a:r>
          </a:p>
          <a:p>
            <a:pPr marL="0" indent="0" algn="l">
              <a:buNone/>
            </a:pPr>
            <a:r>
              <a:rPr lang="en-US" b="1" i="0" dirty="0">
                <a:solidFill>
                  <a:srgbClr val="171717"/>
                </a:solidFill>
                <a:effectLst/>
                <a:latin typeface="Segoe UI" panose="020B0502040204020203" pitchFamily="34" charset="0"/>
              </a:rPr>
              <a:t>Draft state</a:t>
            </a:r>
            <a:r>
              <a:rPr lang="en-US" b="0" i="0" dirty="0">
                <a:solidFill>
                  <a:srgbClr val="171717"/>
                </a:solidFill>
                <a:effectLst/>
                <a:latin typeface="Segoe UI" panose="020B0502040204020203" pitchFamily="34" charset="0"/>
              </a:rPr>
              <a:t>. If admins want to review Acronyms answers before making them available in Microsoft Search, they can add the acronyms to Draft state. Acronyms added to Draft state aren’t available in Microsoft Search. Admins need to add the acronyms to Published state to make them available.</a:t>
            </a:r>
          </a:p>
          <a:p>
            <a:pPr marL="0" indent="0" algn="l">
              <a:buNone/>
            </a:pPr>
            <a:r>
              <a:rPr lang="en-US" b="1" i="0" dirty="0">
                <a:solidFill>
                  <a:srgbClr val="171717"/>
                </a:solidFill>
                <a:effectLst/>
                <a:latin typeface="Segoe UI" panose="020B0502040204020203" pitchFamily="34" charset="0"/>
              </a:rPr>
              <a:t>Mined acronyms</a:t>
            </a:r>
          </a:p>
          <a:p>
            <a:pPr marL="0" indent="0" algn="l">
              <a:buNone/>
            </a:pPr>
            <a:r>
              <a:rPr lang="en-US" b="0" i="0" dirty="0">
                <a:solidFill>
                  <a:srgbClr val="171717"/>
                </a:solidFill>
                <a:effectLst/>
                <a:latin typeface="Segoe UI" panose="020B0502040204020203" pitchFamily="34" charset="0"/>
              </a:rPr>
              <a:t>It might be a challenge for admins to add all the acronyms used within an organization to Answers. This feature can find acronyms that search administrators aren’t even aware of. To do that work, Microsoft Search also mines acronyms from these sources:</a:t>
            </a:r>
          </a:p>
          <a:p>
            <a:pPr marL="0" indent="0" algn="l">
              <a:buFont typeface="Arial" panose="020B0604020202020204" pitchFamily="34" charset="0"/>
              <a:buNone/>
            </a:pPr>
            <a:r>
              <a:rPr lang="en-US" b="0" i="0" dirty="0">
                <a:solidFill>
                  <a:srgbClr val="171717"/>
                </a:solidFill>
                <a:effectLst/>
                <a:latin typeface="Segoe UI" panose="020B0502040204020203" pitchFamily="34" charset="0"/>
              </a:rPr>
              <a:t>Users’ emails.</a:t>
            </a:r>
          </a:p>
          <a:p>
            <a:pPr marL="0" indent="0" algn="l">
              <a:buFont typeface="Arial" panose="020B0604020202020204" pitchFamily="34" charset="0"/>
              <a:buNone/>
            </a:pPr>
            <a:r>
              <a:rPr lang="en-US" b="0" i="0" dirty="0">
                <a:solidFill>
                  <a:srgbClr val="171717"/>
                </a:solidFill>
                <a:effectLst/>
                <a:latin typeface="Segoe UI" panose="020B0502040204020203" pitchFamily="34" charset="0"/>
              </a:rPr>
              <a:t>Documents in </a:t>
            </a:r>
            <a:r>
              <a:rPr lang="en-US" b="0" i="0" u="none" strike="noStrike" dirty="0">
                <a:solidFill>
                  <a:srgbClr val="171717"/>
                </a:solidFill>
                <a:effectLst/>
                <a:latin typeface="Segoe UI" panose="020B0502040204020203" pitchFamily="34" charset="0"/>
                <a:hlinkClick r:id="rId3"/>
              </a:rPr>
              <a:t>SharePoint</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4"/>
              </a:rPr>
              <a:t>Microsoft OneDrive</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5"/>
              </a:rPr>
              <a:t>Microsoft OneNote</a:t>
            </a:r>
            <a:r>
              <a:rPr lang="en-US" b="0" i="0" dirty="0">
                <a:solidFill>
                  <a:srgbClr val="171717"/>
                </a:solidFill>
                <a:effectLst/>
                <a:latin typeface="Segoe UI" panose="020B0502040204020203" pitchFamily="34" charset="0"/>
              </a:rPr>
              <a:t>.</a:t>
            </a:r>
          </a:p>
          <a:p>
            <a:pPr marL="0" indent="0" algn="l">
              <a:buFont typeface="Arial" panose="020B0604020202020204" pitchFamily="34" charset="0"/>
              <a:buNone/>
            </a:pPr>
            <a:r>
              <a:rPr lang="en-US" b="0" i="0" dirty="0">
                <a:solidFill>
                  <a:srgbClr val="171717"/>
                </a:solidFill>
                <a:effectLst/>
                <a:latin typeface="Segoe UI" panose="020B0502040204020203" pitchFamily="34" charset="0"/>
              </a:rPr>
              <a:t>Public documents within the organization that users have access to in SharePoint, OneDrive, or OneNote.</a:t>
            </a:r>
          </a:p>
          <a:p>
            <a:pPr marL="0" indent="0" algn="l">
              <a:buNone/>
            </a:pPr>
            <a:r>
              <a:rPr lang="en-US" b="0" i="0" dirty="0">
                <a:solidFill>
                  <a:srgbClr val="171717"/>
                </a:solidFill>
                <a:effectLst/>
                <a:latin typeface="Segoe UI" panose="020B0502040204020203" pitchFamily="34" charset="0"/>
              </a:rPr>
              <a:t>Microsoft Search makes sure that only users with access and permissions to a document can see the acronyms that are mined from it. When an acronym is mined from a user's mailbox, only that user can see that acronym.</a:t>
            </a:r>
          </a:p>
          <a:p>
            <a:pPr marL="0" indent="0" algn="l">
              <a:buNone/>
            </a:pPr>
            <a:r>
              <a:rPr lang="en-US" b="1" i="0" dirty="0">
                <a:solidFill>
                  <a:srgbClr val="171717"/>
                </a:solidFill>
                <a:effectLst/>
                <a:latin typeface="Segoe UI" panose="020B0502040204020203" pitchFamily="34" charset="0"/>
              </a:rPr>
              <a:t> Note</a:t>
            </a:r>
          </a:p>
          <a:p>
            <a:pPr marL="0" indent="0" algn="l">
              <a:buNone/>
            </a:pPr>
            <a:r>
              <a:rPr lang="en-US" b="0" i="0" dirty="0">
                <a:solidFill>
                  <a:srgbClr val="171717"/>
                </a:solidFill>
                <a:effectLst/>
                <a:latin typeface="Segoe UI" panose="020B0502040204020203" pitchFamily="34" charset="0"/>
              </a:rPr>
              <a:t>No setup is needed for mined acronyms.</a:t>
            </a: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1103565160"/>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Graph connectors by Microsoft</a:t>
            </a:r>
          </a:p>
          <a:p>
            <a:pPr algn="l"/>
            <a:r>
              <a:rPr lang="en-US" b="0" i="0" dirty="0">
                <a:solidFill>
                  <a:srgbClr val="171717"/>
                </a:solidFill>
                <a:effectLst/>
                <a:latin typeface="Segoe UI" panose="020B0502040204020203" pitchFamily="34" charset="0"/>
              </a:rPr>
              <a:t>You can connect to the following data sources using Graph connectors created by Microsoft:</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Azure Data Lake Storage Gen2</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Azure DevOps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Azure SQL</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5"/>
              </a:rPr>
              <a:t>Enterprise websites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err="1">
                <a:solidFill>
                  <a:srgbClr val="171717"/>
                </a:solidFill>
                <a:effectLst/>
                <a:latin typeface="Segoe UI" panose="020B0502040204020203" pitchFamily="34" charset="0"/>
                <a:hlinkClick r:id="rId6"/>
              </a:rPr>
              <a:t>MediaWiki</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7"/>
              </a:rPr>
              <a:t>Microsoft SQL Server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8"/>
              </a:rPr>
              <a:t>File share</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Oracle (preview)</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9"/>
              </a:rPr>
              <a:t>Salesforce (preview)</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10"/>
              </a:rPr>
              <a:t>ServiceNow</a:t>
            </a: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hlinkClick r:id="rId11"/>
              </a:rPr>
              <a:t>Graph connectors gallery</a:t>
            </a:r>
            <a:r>
              <a:rPr lang="en-US" b="0" i="0" dirty="0">
                <a:solidFill>
                  <a:srgbClr val="171717"/>
                </a:solidFill>
                <a:effectLst/>
                <a:latin typeface="Segoe UI" panose="020B0502040204020203" pitchFamily="34" charset="0"/>
              </a:rPr>
              <a:t> contains a brief description of each of these Graph connectors. If you are ready to connect one of these data sources to your tenant, be sure to read the </a:t>
            </a:r>
            <a:r>
              <a:rPr lang="en-US" b="0" i="0" u="none" strike="noStrike" dirty="0">
                <a:solidFill>
                  <a:srgbClr val="171717"/>
                </a:solidFill>
                <a:effectLst/>
                <a:latin typeface="Segoe UI" panose="020B0502040204020203" pitchFamily="34" charset="0"/>
                <a:hlinkClick r:id="rId12"/>
              </a:rPr>
              <a:t>Setup overview</a:t>
            </a:r>
            <a:r>
              <a:rPr lang="en-US" b="0" i="0" dirty="0">
                <a:solidFill>
                  <a:srgbClr val="171717"/>
                </a:solidFill>
                <a:effectLst/>
                <a:latin typeface="Segoe UI" panose="020B0502040204020203" pitchFamily="34" charset="0"/>
              </a:rPr>
              <a:t> and any other articles in the Setup connectors by Microsoft section that apply to your data source.</a:t>
            </a:r>
          </a:p>
          <a:p>
            <a:pPr algn="l"/>
            <a:r>
              <a:rPr lang="en-US" b="1" i="0" dirty="0">
                <a:solidFill>
                  <a:srgbClr val="171717"/>
                </a:solidFill>
                <a:effectLst/>
                <a:latin typeface="Segoe UI" panose="020B0502040204020203" pitchFamily="34" charset="0"/>
              </a:rPr>
              <a:t>Graph connectors by our partners</a:t>
            </a:r>
          </a:p>
          <a:p>
            <a:pPr algn="l"/>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hlinkClick r:id="rId11"/>
              </a:rPr>
              <a:t>Microsoft Graph connectors gallery</a:t>
            </a:r>
            <a:r>
              <a:rPr lang="en-US" b="0" i="0" dirty="0">
                <a:solidFill>
                  <a:srgbClr val="171717"/>
                </a:solidFill>
                <a:effectLst/>
                <a:latin typeface="Segoe UI" panose="020B0502040204020203" pitchFamily="34" charset="0"/>
              </a:rPr>
              <a:t> includes a brief descriptions of each of the Graph connectors created by our partners and a link to each partner's website. Contact each partner directly to learn more.</a:t>
            </a:r>
          </a:p>
          <a:p>
            <a:endParaRPr lang="en-US" dirty="0"/>
          </a:p>
        </p:txBody>
      </p:sp>
      <p:sp>
        <p:nvSpPr>
          <p:cNvPr id="4" name="Slide Number Placeholder 3"/>
          <p:cNvSpPr>
            <a:spLocks noGrp="1"/>
          </p:cNvSpPr>
          <p:nvPr>
            <p:ph type="sldNum" sz="quarter" idx="5"/>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3178165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admin.microsoft.com/Adminportal/Home#/MicrosoftSearch/acronyms"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admin.microsoft.com/Adminportal/Home#/MicrosoftSearch" TargetMode="Externa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microsoftsearch/overview-microsoft-search"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harepoint/manage-search-schema" TargetMode="External"/><Relationship Id="rId2" Type="http://schemas.openxmlformats.org/officeDocument/2006/relationships/image" Target="../media/image8.jpeg"/><Relationship Id="rId1" Type="http://schemas.openxmlformats.org/officeDocument/2006/relationships/slideLayout" Target="../slideLayouts/slideLayout23.xml"/><Relationship Id="rId5" Type="http://schemas.openxmlformats.org/officeDocument/2006/relationships/hyperlink" Target="https://docs.microsoft.com/en-us/sharepoint/remove-search-results" TargetMode="External"/><Relationship Id="rId4" Type="http://schemas.openxmlformats.org/officeDocument/2006/relationships/hyperlink" Target="https://docs.microsoft.com/en-us/sharepoint/manage-result-sour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harepoint.com/" TargetMode="External"/><Relationship Id="rId2" Type="http://schemas.openxmlformats.org/officeDocument/2006/relationships/hyperlink" Target="https://www.microsoft.com/outlook" TargetMode="External"/><Relationship Id="rId1" Type="http://schemas.openxmlformats.org/officeDocument/2006/relationships/slideLayout" Target="../slideLayouts/slideLayout11.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nb-NO" dirty="0"/>
              <a:t>How to Administer Search in SharePoint Online</a:t>
            </a:r>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endParaRPr lang="nb-NO" dirty="0"/>
          </a:p>
        </p:txBody>
      </p:sp>
      <p:sp>
        <p:nvSpPr>
          <p:cNvPr id="7" name="Picture Placeholder 6">
            <a:extLst>
              <a:ext uri="{FF2B5EF4-FFF2-40B4-BE49-F238E27FC236}">
                <a16:creationId xmlns:a16="http://schemas.microsoft.com/office/drawing/2014/main" id="{D6B9EB7D-A0B3-47FB-910D-4BFFB87D4868}"/>
              </a:ext>
            </a:extLst>
          </p:cNvPr>
          <p:cNvSpPr>
            <a:spLocks noGrp="1"/>
          </p:cNvSpPr>
          <p:nvPr>
            <p:ph type="pic" sz="quarter" idx="17"/>
          </p:nvPr>
        </p:nvSpPr>
        <p:spPr/>
      </p:sp>
    </p:spTree>
    <p:extLst>
      <p:ext uri="{BB962C8B-B14F-4D97-AF65-F5344CB8AC3E}">
        <p14:creationId xmlns:p14="http://schemas.microsoft.com/office/powerpoint/2010/main" val="3899167476"/>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6FFA-78D3-4AB8-95E5-29B109E8F929}"/>
              </a:ext>
            </a:extLst>
          </p:cNvPr>
          <p:cNvSpPr>
            <a:spLocks noGrp="1"/>
          </p:cNvSpPr>
          <p:nvPr>
            <p:ph type="title"/>
          </p:nvPr>
        </p:nvSpPr>
        <p:spPr>
          <a:xfrm>
            <a:off x="655638" y="320040"/>
            <a:ext cx="10880725" cy="461665"/>
          </a:xfrm>
        </p:spPr>
        <p:txBody>
          <a:bodyPr wrap="square" anchor="t">
            <a:normAutofit/>
          </a:bodyPr>
          <a:lstStyle/>
          <a:p>
            <a:r>
              <a:rPr lang="en-US" dirty="0"/>
              <a:t>Microsoft Search experience in apps</a:t>
            </a:r>
          </a:p>
        </p:txBody>
      </p:sp>
      <p:sp>
        <p:nvSpPr>
          <p:cNvPr id="6" name="Content Placeholder 5">
            <a:extLst>
              <a:ext uri="{FF2B5EF4-FFF2-40B4-BE49-F238E27FC236}">
                <a16:creationId xmlns:a16="http://schemas.microsoft.com/office/drawing/2014/main" id="{7193A8DD-F011-4EB3-A11A-E74C3F4AF3CE}"/>
              </a:ext>
            </a:extLst>
          </p:cNvPr>
          <p:cNvSpPr>
            <a:spLocks noGrp="1"/>
          </p:cNvSpPr>
          <p:nvPr>
            <p:ph type="subTitle" idx="1"/>
          </p:nvPr>
        </p:nvSpPr>
        <p:spPr>
          <a:xfrm>
            <a:off x="655637" y="786383"/>
            <a:ext cx="10880725" cy="461665"/>
          </a:xfrm>
        </p:spPr>
        <p:txBody>
          <a:bodyPr>
            <a:normAutofit/>
          </a:bodyPr>
          <a:lstStyle/>
          <a:p>
            <a:r>
              <a:rPr lang="en-US" b="0" i="0">
                <a:effectLst/>
              </a:rPr>
              <a:t>In the Office apps, users find the Microsoft Search box in the header bar. </a:t>
            </a:r>
            <a:endParaRPr lang="en-US" dirty="0"/>
          </a:p>
          <a:p>
            <a:endParaRPr lang="en-US" dirty="0"/>
          </a:p>
        </p:txBody>
      </p:sp>
      <p:pic>
        <p:nvPicPr>
          <p:cNvPr id="14" name="Content Placeholder 13">
            <a:extLst>
              <a:ext uri="{FF2B5EF4-FFF2-40B4-BE49-F238E27FC236}">
                <a16:creationId xmlns:a16="http://schemas.microsoft.com/office/drawing/2014/main" id="{D8A721F2-9CF2-4ADD-94D9-F47DE167DACA}"/>
              </a:ext>
            </a:extLst>
          </p:cNvPr>
          <p:cNvPicPr>
            <a:picLocks noGrp="1" noChangeAspect="1"/>
          </p:cNvPicPr>
          <p:nvPr>
            <p:ph sz="quarter" idx="13"/>
          </p:nvPr>
        </p:nvPicPr>
        <p:blipFill>
          <a:blip r:embed="rId2"/>
          <a:stretch>
            <a:fillRect/>
          </a:stretch>
        </p:blipFill>
        <p:spPr>
          <a:xfrm>
            <a:off x="887050" y="2206810"/>
            <a:ext cx="10417901" cy="3222256"/>
          </a:xfrm>
        </p:spPr>
      </p:pic>
    </p:spTree>
    <p:extLst>
      <p:ext uri="{BB962C8B-B14F-4D97-AF65-F5344CB8AC3E}">
        <p14:creationId xmlns:p14="http://schemas.microsoft.com/office/powerpoint/2010/main" val="3132326529"/>
      </p:ext>
    </p:extLst>
  </p:cSld>
  <p:clrMapOvr>
    <a:masterClrMapping/>
  </p:clrMapOvr>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0CA8-980D-4BA9-8494-D183D14C869E}"/>
              </a:ext>
            </a:extLst>
          </p:cNvPr>
          <p:cNvSpPr>
            <a:spLocks noGrp="1"/>
          </p:cNvSpPr>
          <p:nvPr>
            <p:ph type="title"/>
          </p:nvPr>
        </p:nvSpPr>
        <p:spPr>
          <a:xfrm>
            <a:off x="655638" y="320040"/>
            <a:ext cx="10880725" cy="461665"/>
          </a:xfrm>
        </p:spPr>
        <p:txBody>
          <a:bodyPr wrap="square" anchor="t">
            <a:normAutofit/>
          </a:bodyPr>
          <a:lstStyle/>
          <a:p>
            <a:r>
              <a:rPr lang="en-US" dirty="0"/>
              <a:t>Microsoft Search experience in SharePoint start page </a:t>
            </a:r>
          </a:p>
        </p:txBody>
      </p:sp>
      <p:pic>
        <p:nvPicPr>
          <p:cNvPr id="6" name="Content Placeholder 5">
            <a:extLst>
              <a:ext uri="{FF2B5EF4-FFF2-40B4-BE49-F238E27FC236}">
                <a16:creationId xmlns:a16="http://schemas.microsoft.com/office/drawing/2014/main" id="{F1DE7E23-F8F7-40EE-B80E-83C0E02D37CC}"/>
              </a:ext>
            </a:extLst>
          </p:cNvPr>
          <p:cNvPicPr>
            <a:picLocks noGrp="1" noChangeAspect="1"/>
          </p:cNvPicPr>
          <p:nvPr>
            <p:ph sz="quarter" idx="13"/>
          </p:nvPr>
        </p:nvPicPr>
        <p:blipFill rotWithShape="1">
          <a:blip r:embed="rId2"/>
          <a:stretch/>
        </p:blipFill>
        <p:spPr>
          <a:xfrm>
            <a:off x="2286000" y="1408114"/>
            <a:ext cx="7620001" cy="4819650"/>
          </a:xfrm>
          <a:noFill/>
        </p:spPr>
      </p:pic>
    </p:spTree>
    <p:extLst>
      <p:ext uri="{BB962C8B-B14F-4D97-AF65-F5344CB8AC3E}">
        <p14:creationId xmlns:p14="http://schemas.microsoft.com/office/powerpoint/2010/main" val="2129394107"/>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2DE-3335-4CC7-8A39-72A62DDE5C4D}"/>
              </a:ext>
            </a:extLst>
          </p:cNvPr>
          <p:cNvSpPr>
            <a:spLocks noGrp="1"/>
          </p:cNvSpPr>
          <p:nvPr>
            <p:ph type="title"/>
          </p:nvPr>
        </p:nvSpPr>
        <p:spPr>
          <a:xfrm>
            <a:off x="8420100" y="630237"/>
            <a:ext cx="3116263" cy="5597525"/>
          </a:xfrm>
        </p:spPr>
        <p:txBody>
          <a:bodyPr wrap="square" anchor="ctr">
            <a:normAutofit/>
          </a:bodyPr>
          <a:lstStyle/>
          <a:p>
            <a:r>
              <a:rPr lang="en-US" dirty="0"/>
              <a:t>Benefits of Microsoft Search</a:t>
            </a:r>
          </a:p>
        </p:txBody>
      </p:sp>
      <p:sp>
        <p:nvSpPr>
          <p:cNvPr id="4" name="Content Placeholder 3">
            <a:extLst>
              <a:ext uri="{FF2B5EF4-FFF2-40B4-BE49-F238E27FC236}">
                <a16:creationId xmlns:a16="http://schemas.microsoft.com/office/drawing/2014/main" id="{229F5542-3C0F-4CAC-8AEC-D7DA5F07D015}"/>
              </a:ext>
            </a:extLst>
          </p:cNvPr>
          <p:cNvSpPr>
            <a:spLocks noGrp="1"/>
          </p:cNvSpPr>
          <p:nvPr>
            <p:ph type="body" sz="quarter" idx="10"/>
          </p:nvPr>
        </p:nvSpPr>
        <p:spPr>
          <a:xfrm>
            <a:off x="736881" y="630236"/>
            <a:ext cx="6527800" cy="5597525"/>
          </a:xfrm>
        </p:spPr>
        <p:txBody>
          <a:bodyPr anchor="ctr">
            <a:normAutofit/>
          </a:bodyPr>
          <a:lstStyle/>
          <a:p>
            <a:pPr>
              <a:lnSpc>
                <a:spcPct val="90000"/>
              </a:lnSpc>
            </a:pPr>
            <a:r>
              <a:rPr lang="en-US" sz="2000" b="1" dirty="0"/>
              <a:t>Search across Microsoft 365 from any Microsoft Search box</a:t>
            </a:r>
          </a:p>
          <a:p>
            <a:pPr>
              <a:lnSpc>
                <a:spcPct val="90000"/>
              </a:lnSpc>
            </a:pPr>
            <a:r>
              <a:rPr lang="en-US" sz="2000" b="1" i="0" dirty="0">
                <a:effectLst/>
              </a:rPr>
              <a:t>Easy to search</a:t>
            </a:r>
            <a:r>
              <a:rPr lang="en-US" sz="2000" b="0" i="0" dirty="0">
                <a:effectLst/>
              </a:rPr>
              <a:t> – Microsoft Search suggests results based on users’ previous activity in Microsoft 365, right in the </a:t>
            </a:r>
            <a:r>
              <a:rPr lang="en-US" sz="2000" b="1" i="0" dirty="0">
                <a:effectLst/>
              </a:rPr>
              <a:t>Search</a:t>
            </a:r>
            <a:r>
              <a:rPr lang="en-US" sz="2000" b="0" i="0" dirty="0">
                <a:effectLst/>
              </a:rPr>
              <a:t> box</a:t>
            </a:r>
          </a:p>
          <a:p>
            <a:pPr>
              <a:lnSpc>
                <a:spcPct val="90000"/>
              </a:lnSpc>
            </a:pPr>
            <a:r>
              <a:rPr lang="en-US" sz="2000" b="1" i="0" dirty="0">
                <a:effectLst/>
              </a:rPr>
              <a:t>Find shared files</a:t>
            </a:r>
            <a:r>
              <a:rPr lang="en-US" sz="2000" b="0" i="0" dirty="0">
                <a:effectLst/>
              </a:rPr>
              <a:t> – Microsoft Search uses advanced query understanding to make finding shared files simple. Users can easily find files they’re collaborating on.</a:t>
            </a:r>
            <a:endParaRPr lang="en-US" sz="2000" dirty="0"/>
          </a:p>
          <a:p>
            <a:pPr>
              <a:lnSpc>
                <a:spcPct val="90000"/>
              </a:lnSpc>
            </a:pPr>
            <a:r>
              <a:rPr lang="en-US" sz="2000" b="1" i="0" dirty="0">
                <a:effectLst/>
              </a:rPr>
              <a:t>Show relevant content</a:t>
            </a:r>
            <a:r>
              <a:rPr lang="en-US" sz="2000" b="0" i="0" dirty="0">
                <a:effectLst/>
              </a:rPr>
              <a:t> – Promote the information and answers your users need to complete tasks, for example policies, benefits, resources, tools, and more. </a:t>
            </a:r>
          </a:p>
          <a:p>
            <a:pPr>
              <a:lnSpc>
                <a:spcPct val="90000"/>
              </a:lnSpc>
            </a:pPr>
            <a:r>
              <a:rPr lang="en-US" sz="2000" b="1" i="0" dirty="0">
                <a:effectLst/>
              </a:rPr>
              <a:t>Administer across all apps</a:t>
            </a:r>
            <a:r>
              <a:rPr lang="en-US" sz="2000" b="0" i="0" dirty="0">
                <a:effectLst/>
              </a:rPr>
              <a:t> – Microsoft Search is </a:t>
            </a:r>
            <a:r>
              <a:rPr lang="en-US" sz="2000" b="1" i="0" dirty="0">
                <a:effectLst/>
              </a:rPr>
              <a:t>on</a:t>
            </a:r>
            <a:r>
              <a:rPr lang="en-US" sz="2000" b="0" i="0" dirty="0">
                <a:effectLst/>
              </a:rPr>
              <a:t> by default and any administration you do applies to Microsoft Search in all the apps.</a:t>
            </a:r>
            <a:endParaRPr lang="en-US" sz="2000" dirty="0"/>
          </a:p>
        </p:txBody>
      </p:sp>
    </p:spTree>
    <p:extLst>
      <p:ext uri="{BB962C8B-B14F-4D97-AF65-F5344CB8AC3E}">
        <p14:creationId xmlns:p14="http://schemas.microsoft.com/office/powerpoint/2010/main" val="2212652605"/>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2E6E-9813-48C0-9545-55245D5206F8}"/>
              </a:ext>
            </a:extLst>
          </p:cNvPr>
          <p:cNvSpPr>
            <a:spLocks noGrp="1"/>
          </p:cNvSpPr>
          <p:nvPr>
            <p:ph type="title"/>
          </p:nvPr>
        </p:nvSpPr>
        <p:spPr>
          <a:xfrm>
            <a:off x="655638" y="320040"/>
            <a:ext cx="10880725" cy="461665"/>
          </a:xfrm>
        </p:spPr>
        <p:txBody>
          <a:bodyPr/>
          <a:lstStyle/>
          <a:p>
            <a:r>
              <a:rPr lang="en-US" dirty="0"/>
              <a:t>Modern Search Admin roles</a:t>
            </a:r>
          </a:p>
        </p:txBody>
      </p:sp>
      <p:sp>
        <p:nvSpPr>
          <p:cNvPr id="4" name="Content Placeholder 3">
            <a:extLst>
              <a:ext uri="{FF2B5EF4-FFF2-40B4-BE49-F238E27FC236}">
                <a16:creationId xmlns:a16="http://schemas.microsoft.com/office/drawing/2014/main" id="{87CCF58E-0B90-4F9E-8C1D-4C29CA6CD560}"/>
              </a:ext>
            </a:extLst>
          </p:cNvPr>
          <p:cNvSpPr>
            <a:spLocks noGrp="1"/>
          </p:cNvSpPr>
          <p:nvPr>
            <p:ph sz="quarter" idx="13"/>
          </p:nvPr>
        </p:nvSpPr>
        <p:spPr>
          <a:xfrm>
            <a:off x="655638" y="1408114"/>
            <a:ext cx="10880726" cy="4819650"/>
          </a:xfrm>
        </p:spPr>
        <p:txBody>
          <a:bodyPr/>
          <a:lstStyle/>
          <a:p>
            <a:r>
              <a:rPr lang="en-US" b="1" dirty="0"/>
              <a:t>Search admin: </a:t>
            </a:r>
            <a:r>
              <a:rPr lang="en-US" dirty="0"/>
              <a:t>Full access to Microsoft Search, assigns the Search Administrator and Search Editor roles, manages editorial content, monitors service health, and creates service requests.</a:t>
            </a:r>
          </a:p>
          <a:p>
            <a:r>
              <a:rPr lang="en-US" b="1" dirty="0"/>
              <a:t>Search editor: </a:t>
            </a:r>
            <a:r>
              <a:rPr lang="en-US" dirty="0"/>
              <a:t>Can only create, edit, and delete content for Microsoft Search, like bookmarks, Q&amp;A, and locations.</a:t>
            </a:r>
          </a:p>
        </p:txBody>
      </p:sp>
    </p:spTree>
    <p:extLst>
      <p:ext uri="{BB962C8B-B14F-4D97-AF65-F5344CB8AC3E}">
        <p14:creationId xmlns:p14="http://schemas.microsoft.com/office/powerpoint/2010/main" val="2352941623"/>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CE13-0809-4C8C-8A1F-52B69E03B584}"/>
              </a:ext>
            </a:extLst>
          </p:cNvPr>
          <p:cNvSpPr>
            <a:spLocks noGrp="1"/>
          </p:cNvSpPr>
          <p:nvPr>
            <p:ph type="title"/>
          </p:nvPr>
        </p:nvSpPr>
        <p:spPr>
          <a:xfrm>
            <a:off x="655638" y="320040"/>
            <a:ext cx="10880725" cy="461665"/>
          </a:xfrm>
        </p:spPr>
        <p:txBody>
          <a:bodyPr wrap="square" anchor="t">
            <a:normAutofit/>
          </a:bodyPr>
          <a:lstStyle/>
          <a:p>
            <a:r>
              <a:rPr lang="en-US" dirty="0"/>
              <a:t>Microsoft Search admin configuration settings</a:t>
            </a:r>
          </a:p>
        </p:txBody>
      </p:sp>
      <p:pic>
        <p:nvPicPr>
          <p:cNvPr id="6" name="Content Placeholder 5">
            <a:extLst>
              <a:ext uri="{FF2B5EF4-FFF2-40B4-BE49-F238E27FC236}">
                <a16:creationId xmlns:a16="http://schemas.microsoft.com/office/drawing/2014/main" id="{E2F60B02-B523-4C93-B405-C6FB0F4F6344}"/>
              </a:ext>
            </a:extLst>
          </p:cNvPr>
          <p:cNvPicPr>
            <a:picLocks noGrp="1" noChangeAspect="1"/>
          </p:cNvPicPr>
          <p:nvPr>
            <p:ph sz="quarter" idx="13"/>
          </p:nvPr>
        </p:nvPicPr>
        <p:blipFill>
          <a:blip r:embed="rId2"/>
          <a:stretch>
            <a:fillRect/>
          </a:stretch>
        </p:blipFill>
        <p:spPr>
          <a:xfrm>
            <a:off x="857252" y="1408114"/>
            <a:ext cx="10477498" cy="4819650"/>
          </a:xfrm>
          <a:noFill/>
        </p:spPr>
      </p:pic>
    </p:spTree>
    <p:extLst>
      <p:ext uri="{BB962C8B-B14F-4D97-AF65-F5344CB8AC3E}">
        <p14:creationId xmlns:p14="http://schemas.microsoft.com/office/powerpoint/2010/main" val="2236649061"/>
      </p:ext>
    </p:extLst>
  </p:cSld>
  <p:clrMapOvr>
    <a:masterClrMapping/>
  </p:clrMapOvr>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4161-4029-4F56-A646-A9DDBABEB55E}"/>
              </a:ext>
            </a:extLst>
          </p:cNvPr>
          <p:cNvSpPr>
            <a:spLocks noGrp="1"/>
          </p:cNvSpPr>
          <p:nvPr>
            <p:ph type="title"/>
          </p:nvPr>
        </p:nvSpPr>
        <p:spPr>
          <a:xfrm>
            <a:off x="655638" y="320040"/>
            <a:ext cx="10880725" cy="461665"/>
          </a:xfrm>
        </p:spPr>
        <p:txBody>
          <a:bodyPr wrap="square" anchor="t">
            <a:normAutofit/>
          </a:bodyPr>
          <a:lstStyle/>
          <a:p>
            <a:r>
              <a:rPr lang="en-US" dirty="0"/>
              <a:t>Insights</a:t>
            </a:r>
          </a:p>
        </p:txBody>
      </p:sp>
      <p:sp>
        <p:nvSpPr>
          <p:cNvPr id="5" name="Content Placeholder 4">
            <a:extLst>
              <a:ext uri="{FF2B5EF4-FFF2-40B4-BE49-F238E27FC236}">
                <a16:creationId xmlns:a16="http://schemas.microsoft.com/office/drawing/2014/main" id="{F48AFDF1-F9A6-4A12-B6E7-B2432F26B803}"/>
              </a:ext>
            </a:extLst>
          </p:cNvPr>
          <p:cNvSpPr>
            <a:spLocks noGrp="1"/>
          </p:cNvSpPr>
          <p:nvPr>
            <p:ph sz="quarter" idx="13"/>
          </p:nvPr>
        </p:nvSpPr>
        <p:spPr>
          <a:xfrm>
            <a:off x="655638" y="1408113"/>
            <a:ext cx="3449092" cy="4819650"/>
          </a:xfrm>
        </p:spPr>
        <p:txBody>
          <a:bodyPr>
            <a:normAutofit/>
          </a:bodyPr>
          <a:lstStyle/>
          <a:p>
            <a:pPr>
              <a:spcBef>
                <a:spcPts val="0"/>
              </a:spcBef>
            </a:pPr>
            <a:r>
              <a:rPr lang="en-US" sz="2200" dirty="0"/>
              <a:t>The Microsoft Search usage reports include graphs and tables generated from searches that are executed from SharePoint Home and Office.com search boxes. You can see data from the past 31 days, per day, or monthly for the previous year. </a:t>
            </a:r>
          </a:p>
          <a:p>
            <a:pPr>
              <a:lnSpc>
                <a:spcPct val="90000"/>
              </a:lnSpc>
            </a:pPr>
            <a:endParaRPr lang="en-US" sz="2200" dirty="0"/>
          </a:p>
        </p:txBody>
      </p:sp>
      <p:pic>
        <p:nvPicPr>
          <p:cNvPr id="7" name="Content Placeholder 6">
            <a:extLst>
              <a:ext uri="{FF2B5EF4-FFF2-40B4-BE49-F238E27FC236}">
                <a16:creationId xmlns:a16="http://schemas.microsoft.com/office/drawing/2014/main" id="{8E991264-4B57-4068-8B81-04310C1396A8}"/>
              </a:ext>
            </a:extLst>
          </p:cNvPr>
          <p:cNvPicPr>
            <a:picLocks noGrp="1" noChangeAspect="1"/>
          </p:cNvPicPr>
          <p:nvPr>
            <p:ph sz="quarter" idx="14"/>
          </p:nvPr>
        </p:nvPicPr>
        <p:blipFill>
          <a:blip r:embed="rId3"/>
          <a:stretch>
            <a:fillRect/>
          </a:stretch>
        </p:blipFill>
        <p:spPr>
          <a:xfrm>
            <a:off x="4404337" y="1408113"/>
            <a:ext cx="6158277" cy="4819650"/>
          </a:xfrm>
        </p:spPr>
      </p:pic>
    </p:spTree>
    <p:extLst>
      <p:ext uri="{BB962C8B-B14F-4D97-AF65-F5344CB8AC3E}">
        <p14:creationId xmlns:p14="http://schemas.microsoft.com/office/powerpoint/2010/main" val="1367749426"/>
      </p:ext>
    </p:extLst>
  </p:cSld>
  <p:clrMapOvr>
    <a:masterClrMapping/>
  </p:clrMapOvr>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3960-53B7-462E-ABD6-26A08E2384EC}"/>
              </a:ext>
            </a:extLst>
          </p:cNvPr>
          <p:cNvSpPr>
            <a:spLocks noGrp="1"/>
          </p:cNvSpPr>
          <p:nvPr>
            <p:ph type="title"/>
          </p:nvPr>
        </p:nvSpPr>
        <p:spPr/>
        <p:txBody>
          <a:bodyPr/>
          <a:lstStyle/>
          <a:p>
            <a:r>
              <a:rPr lang="en-US" dirty="0"/>
              <a:t>Answers</a:t>
            </a:r>
          </a:p>
        </p:txBody>
      </p:sp>
      <p:sp>
        <p:nvSpPr>
          <p:cNvPr id="4" name="Content Placeholder 3">
            <a:extLst>
              <a:ext uri="{FF2B5EF4-FFF2-40B4-BE49-F238E27FC236}">
                <a16:creationId xmlns:a16="http://schemas.microsoft.com/office/drawing/2014/main" id="{688911E2-2441-4ECE-A13E-2D6370001D93}"/>
              </a:ext>
            </a:extLst>
          </p:cNvPr>
          <p:cNvSpPr>
            <a:spLocks noGrp="1"/>
          </p:cNvSpPr>
          <p:nvPr>
            <p:ph sz="quarter" idx="13"/>
          </p:nvPr>
        </p:nvSpPr>
        <p:spPr>
          <a:xfrm>
            <a:off x="655638" y="1059084"/>
            <a:ext cx="10880726" cy="5168680"/>
          </a:xfrm>
        </p:spPr>
        <p:txBody>
          <a:bodyPr>
            <a:noAutofit/>
          </a:bodyPr>
          <a:lstStyle/>
          <a:p>
            <a:r>
              <a:rPr lang="en-US" sz="1800" b="1" dirty="0"/>
              <a:t>Acronyms</a:t>
            </a:r>
          </a:p>
          <a:p>
            <a:pPr lvl="1"/>
            <a:r>
              <a:rPr lang="en-US" sz="1600" dirty="0"/>
              <a:t>Set up editorial acronyms on the </a:t>
            </a:r>
            <a:r>
              <a:rPr lang="en-US" sz="1600" dirty="0">
                <a:hlinkClick r:id="rId3"/>
              </a:rPr>
              <a:t>Acronyms tab</a:t>
            </a:r>
            <a:r>
              <a:rPr lang="en-US" sz="1600" dirty="0"/>
              <a:t> in the </a:t>
            </a:r>
            <a:r>
              <a:rPr lang="en-US" sz="1600" dirty="0">
                <a:hlinkClick r:id="rId4"/>
              </a:rPr>
              <a:t>Microsoft Search admin center</a:t>
            </a:r>
            <a:r>
              <a:rPr lang="en-US" sz="1600" dirty="0"/>
              <a:t>. Admins can add acronyms individually or bulk import them in a CSV file.</a:t>
            </a:r>
          </a:p>
          <a:p>
            <a:r>
              <a:rPr lang="en-US" sz="1800" b="1" dirty="0"/>
              <a:t>Bookmarks</a:t>
            </a:r>
          </a:p>
          <a:p>
            <a:pPr lvl="1"/>
            <a:r>
              <a:rPr lang="en-US" sz="1600" dirty="0"/>
              <a:t>Bookmarks help people quickly find important sites and tools with just a search. Each bookmark includes a title, URL, a set of user-friendly keywords to trigger the bookmark, and a category.</a:t>
            </a:r>
          </a:p>
          <a:p>
            <a:r>
              <a:rPr lang="en-US" sz="1800" b="1" dirty="0"/>
              <a:t>Floor plans</a:t>
            </a:r>
          </a:p>
          <a:p>
            <a:pPr lvl="1"/>
            <a:r>
              <a:rPr lang="en-US" sz="1600" dirty="0"/>
              <a:t>Floor plans in Microsoft Search help users find people and meeting rooms within a building. Floor plans files must be in DWG format</a:t>
            </a:r>
          </a:p>
          <a:p>
            <a:r>
              <a:rPr lang="en-US" sz="1800" b="1" dirty="0"/>
              <a:t>Locations</a:t>
            </a:r>
          </a:p>
          <a:p>
            <a:pPr lvl="1"/>
            <a:r>
              <a:rPr lang="en-US" sz="1600" dirty="0"/>
              <a:t>Location helps your users find addresses and locate your organization's buildings by providing an accurate location for offices, campuses, and buildings, along with directions and navigation. Administrators should add all important locations of your organization.</a:t>
            </a:r>
          </a:p>
          <a:p>
            <a:r>
              <a:rPr lang="en-US" sz="1800" b="1" dirty="0"/>
              <a:t>Q&amp;A</a:t>
            </a:r>
          </a:p>
          <a:p>
            <a:pPr lvl="1"/>
            <a:r>
              <a:rPr lang="en-US" sz="1600" dirty="0"/>
              <a:t>Creating a Q&amp;A is like creating bookmarks. Q&amp;As allow you to answer the user's questions instead of just providing a link to a webpage.</a:t>
            </a:r>
          </a:p>
        </p:txBody>
      </p:sp>
    </p:spTree>
    <p:extLst>
      <p:ext uri="{BB962C8B-B14F-4D97-AF65-F5344CB8AC3E}">
        <p14:creationId xmlns:p14="http://schemas.microsoft.com/office/powerpoint/2010/main" val="3164249162"/>
      </p:ext>
    </p:extLst>
  </p:cSld>
  <p:clrMapOvr>
    <a:masterClrMapping/>
  </p:clrMapOvr>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5E13-15A8-4962-B052-A41428BEE48F}"/>
              </a:ext>
            </a:extLst>
          </p:cNvPr>
          <p:cNvSpPr>
            <a:spLocks noGrp="1"/>
          </p:cNvSpPr>
          <p:nvPr>
            <p:ph type="title"/>
          </p:nvPr>
        </p:nvSpPr>
        <p:spPr>
          <a:xfrm>
            <a:off x="655638" y="320040"/>
            <a:ext cx="10880725" cy="461665"/>
          </a:xfrm>
        </p:spPr>
        <p:txBody>
          <a:bodyPr wrap="square" anchor="t">
            <a:normAutofit/>
          </a:bodyPr>
          <a:lstStyle/>
          <a:p>
            <a:r>
              <a:rPr lang="en-US" dirty="0"/>
              <a:t>Connectors</a:t>
            </a:r>
          </a:p>
        </p:txBody>
      </p:sp>
      <p:graphicFrame>
        <p:nvGraphicFramePr>
          <p:cNvPr id="6" name="Content Placeholder 3">
            <a:extLst>
              <a:ext uri="{FF2B5EF4-FFF2-40B4-BE49-F238E27FC236}">
                <a16:creationId xmlns:a16="http://schemas.microsoft.com/office/drawing/2014/main" id="{0D61ECA0-776E-47F8-B71C-580F6062A74A}"/>
              </a:ext>
            </a:extLst>
          </p:cNvPr>
          <p:cNvGraphicFramePr>
            <a:graphicFrameLocks noGrp="1"/>
          </p:cNvGraphicFramePr>
          <p:nvPr>
            <p:ph sz="quarter" idx="13"/>
            <p:extLst>
              <p:ext uri="{D42A27DB-BD31-4B8C-83A1-F6EECF244321}">
                <p14:modId xmlns:p14="http://schemas.microsoft.com/office/powerpoint/2010/main" val="12978926"/>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648753"/>
      </p:ext>
    </p:extLst>
  </p:cSld>
  <p:clrMapOvr>
    <a:masterClrMapping/>
  </p:clrMapOvr>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E5E1-D8E9-4075-A078-01BBCB0DAF03}"/>
              </a:ext>
            </a:extLst>
          </p:cNvPr>
          <p:cNvSpPr>
            <a:spLocks noGrp="1"/>
          </p:cNvSpPr>
          <p:nvPr>
            <p:ph type="title"/>
          </p:nvPr>
        </p:nvSpPr>
        <p:spPr/>
        <p:txBody>
          <a:bodyPr/>
          <a:lstStyle/>
          <a:p>
            <a:r>
              <a:rPr lang="en-US" dirty="0"/>
              <a:t>Configurations- Microsoft Search in Bing</a:t>
            </a:r>
          </a:p>
        </p:txBody>
      </p:sp>
      <p:sp>
        <p:nvSpPr>
          <p:cNvPr id="4" name="Content Placeholder 3">
            <a:extLst>
              <a:ext uri="{FF2B5EF4-FFF2-40B4-BE49-F238E27FC236}">
                <a16:creationId xmlns:a16="http://schemas.microsoft.com/office/drawing/2014/main" id="{96C57CB5-950F-4474-9098-5CC66FAE5482}"/>
              </a:ext>
            </a:extLst>
          </p:cNvPr>
          <p:cNvSpPr>
            <a:spLocks noGrp="1"/>
          </p:cNvSpPr>
          <p:nvPr>
            <p:ph sz="quarter" idx="13"/>
          </p:nvPr>
        </p:nvSpPr>
        <p:spPr/>
        <p:txBody>
          <a:bodyPr>
            <a:normAutofit fontScale="62500" lnSpcReduction="20000"/>
          </a:bodyPr>
          <a:lstStyle/>
          <a:p>
            <a:pPr marL="342900" indent="-342900">
              <a:lnSpc>
                <a:spcPct val="120000"/>
              </a:lnSpc>
              <a:spcBef>
                <a:spcPts val="0"/>
              </a:spcBef>
              <a:buFont typeface="Arial" panose="020B0604020202020204" pitchFamily="34" charset="0"/>
              <a:buChar char="•"/>
            </a:pPr>
            <a:r>
              <a:rPr lang="en-US" dirty="0">
                <a:solidFill>
                  <a:srgbClr val="171717"/>
                </a:solidFill>
                <a:latin typeface="Segoe UI" panose="020B0502040204020203" pitchFamily="34" charset="0"/>
              </a:rPr>
              <a:t>If enabled, </a:t>
            </a:r>
            <a:r>
              <a:rPr lang="en-US" b="0" i="0" dirty="0">
                <a:solidFill>
                  <a:srgbClr val="171717"/>
                </a:solidFill>
                <a:effectLst/>
                <a:latin typeface="Segoe UI" panose="020B0502040204020203" pitchFamily="34" charset="0"/>
              </a:rPr>
              <a:t>Microsoft Search in Bing allows your users to use the familiar browser address bar and search box in Bing.com to find workplace information more easily. </a:t>
            </a:r>
          </a:p>
          <a:p>
            <a:pPr marL="342900" indent="-342900">
              <a:lnSpc>
                <a:spcPct val="120000"/>
              </a:lnSpc>
              <a:spcBef>
                <a:spcPts val="0"/>
              </a:spcBef>
              <a:buFont typeface="Arial" panose="020B0604020202020204" pitchFamily="34" charset="0"/>
              <a:buChar char="•"/>
            </a:pPr>
            <a:r>
              <a:rPr lang="en-US" b="0" i="0" dirty="0">
                <a:solidFill>
                  <a:srgbClr val="171717"/>
                </a:solidFill>
                <a:effectLst/>
                <a:latin typeface="Segoe UI" panose="020B0502040204020203" pitchFamily="34" charset="0"/>
              </a:rPr>
              <a:t>Microsoft Search in Bing searches across files, SharePoint sites, OneDrive content, Teams and Yammer conversations, and other shared data sources in your organization, as well as the web.</a:t>
            </a:r>
            <a:endParaRPr lang="en-US" dirty="0"/>
          </a:p>
        </p:txBody>
      </p:sp>
      <p:pic>
        <p:nvPicPr>
          <p:cNvPr id="8" name="Content Placeholder 7">
            <a:extLst>
              <a:ext uri="{FF2B5EF4-FFF2-40B4-BE49-F238E27FC236}">
                <a16:creationId xmlns:a16="http://schemas.microsoft.com/office/drawing/2014/main" id="{9C0D65AA-BC43-4FD6-89AA-1702A8A2E857}"/>
              </a:ext>
            </a:extLst>
          </p:cNvPr>
          <p:cNvPicPr>
            <a:picLocks noGrp="1" noChangeAspect="1"/>
          </p:cNvPicPr>
          <p:nvPr>
            <p:ph sz="quarter" idx="14"/>
          </p:nvPr>
        </p:nvPicPr>
        <p:blipFill>
          <a:blip r:embed="rId2"/>
          <a:stretch>
            <a:fillRect/>
          </a:stretch>
        </p:blipFill>
        <p:spPr>
          <a:xfrm>
            <a:off x="3430588" y="1720539"/>
            <a:ext cx="8105775" cy="4194798"/>
          </a:xfrm>
          <a:prstGeom prst="rect">
            <a:avLst/>
          </a:prstGeom>
        </p:spPr>
      </p:pic>
    </p:spTree>
    <p:extLst>
      <p:ext uri="{BB962C8B-B14F-4D97-AF65-F5344CB8AC3E}">
        <p14:creationId xmlns:p14="http://schemas.microsoft.com/office/powerpoint/2010/main" val="864260999"/>
      </p:ext>
    </p:extLst>
  </p:cSld>
  <p:clrMapOvr>
    <a:masterClrMapping/>
  </p:clrMapOvr>
</p:sld>
</file>

<file path=ppt/slides/slide1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BFD3-B1FC-037D-44EB-D4BE0C52C146}"/>
              </a:ext>
            </a:extLst>
          </p:cNvPr>
          <p:cNvSpPr>
            <a:spLocks noGrp="1"/>
          </p:cNvSpPr>
          <p:nvPr>
            <p:ph type="title"/>
          </p:nvPr>
        </p:nvSpPr>
        <p:spPr>
          <a:xfrm>
            <a:off x="655638" y="320040"/>
            <a:ext cx="10880725" cy="461665"/>
          </a:xfrm>
        </p:spPr>
        <p:txBody>
          <a:bodyPr wrap="square" anchor="t">
            <a:normAutofit/>
          </a:bodyPr>
          <a:lstStyle/>
          <a:p>
            <a:r>
              <a:rPr lang="en-US" b="1" i="0">
                <a:effectLst/>
              </a:rPr>
              <a:t>View search usage reports in modern sites</a:t>
            </a:r>
            <a:endParaRPr lang="en-US" dirty="0"/>
          </a:p>
        </p:txBody>
      </p:sp>
      <p:sp>
        <p:nvSpPr>
          <p:cNvPr id="1031" name="Subtitle 2">
            <a:extLst>
              <a:ext uri="{FF2B5EF4-FFF2-40B4-BE49-F238E27FC236}">
                <a16:creationId xmlns:a16="http://schemas.microsoft.com/office/drawing/2014/main" id="{4B5B5156-33BF-0E95-F488-608D53E984FF}"/>
              </a:ext>
            </a:extLst>
          </p:cNvPr>
          <p:cNvSpPr>
            <a:spLocks noGrp="1"/>
          </p:cNvSpPr>
          <p:nvPr>
            <p:ph type="subTitle" idx="1"/>
          </p:nvPr>
        </p:nvSpPr>
        <p:spPr>
          <a:xfrm>
            <a:off x="655637" y="786383"/>
            <a:ext cx="10880725" cy="461665"/>
          </a:xfrm>
        </p:spPr>
        <p:txBody>
          <a:bodyPr/>
          <a:lstStyle/>
          <a:p>
            <a:endParaRPr lang="en-US"/>
          </a:p>
        </p:txBody>
      </p:sp>
      <p:sp>
        <p:nvSpPr>
          <p:cNvPr id="4" name="Content Placeholder 3">
            <a:extLst>
              <a:ext uri="{FF2B5EF4-FFF2-40B4-BE49-F238E27FC236}">
                <a16:creationId xmlns:a16="http://schemas.microsoft.com/office/drawing/2014/main" id="{8F31C027-443D-6EAB-0B7E-C826EB17948C}"/>
              </a:ext>
            </a:extLst>
          </p:cNvPr>
          <p:cNvSpPr>
            <a:spLocks noGrp="1"/>
          </p:cNvSpPr>
          <p:nvPr>
            <p:ph sz="quarter" idx="13"/>
          </p:nvPr>
        </p:nvSpPr>
        <p:spPr>
          <a:xfrm>
            <a:off x="655638" y="1408113"/>
            <a:ext cx="5284787" cy="4819650"/>
          </a:xfrm>
        </p:spPr>
        <p:txBody>
          <a:bodyPr>
            <a:normAutofit/>
          </a:bodyPr>
          <a:lstStyle/>
          <a:p>
            <a:r>
              <a:rPr lang="en-US" b="0" i="0">
                <a:effectLst/>
              </a:rPr>
              <a:t>To view search usage reports in modern sites, navigate to </a:t>
            </a:r>
            <a:r>
              <a:rPr lang="en-US" b="1" i="0">
                <a:effectLst/>
              </a:rPr>
              <a:t>Site settings</a:t>
            </a:r>
            <a:r>
              <a:rPr lang="en-US" b="0" i="0">
                <a:effectLst/>
              </a:rPr>
              <a:t> &gt; </a:t>
            </a:r>
            <a:r>
              <a:rPr lang="en-US" b="1" i="0">
                <a:effectLst/>
              </a:rPr>
              <a:t>Site collection administration</a:t>
            </a:r>
            <a:r>
              <a:rPr lang="en-US" b="0" i="0">
                <a:effectLst/>
              </a:rPr>
              <a:t> &gt; </a:t>
            </a:r>
            <a:r>
              <a:rPr lang="en-US" b="1" i="0">
                <a:effectLst/>
              </a:rPr>
              <a:t>Microsoft Search</a:t>
            </a:r>
            <a:r>
              <a:rPr lang="en-US" b="0" i="0">
                <a:effectLst/>
              </a:rPr>
              <a:t> &gt; </a:t>
            </a:r>
            <a:r>
              <a:rPr lang="en-US" b="1" i="0">
                <a:effectLst/>
              </a:rPr>
              <a:t>Configure search settings</a:t>
            </a:r>
            <a:r>
              <a:rPr lang="en-US" b="0" i="0">
                <a:effectLst/>
              </a:rPr>
              <a:t> &gt; </a:t>
            </a:r>
            <a:r>
              <a:rPr lang="en-US" b="1" i="0">
                <a:effectLst/>
              </a:rPr>
              <a:t>Insights</a:t>
            </a:r>
            <a:r>
              <a:rPr lang="en-US" b="0" i="0">
                <a:effectLst/>
              </a:rPr>
              <a:t>.</a:t>
            </a:r>
            <a:endParaRPr lang="en-US" dirty="0"/>
          </a:p>
        </p:txBody>
      </p:sp>
      <p:pic>
        <p:nvPicPr>
          <p:cNvPr id="1026" name="Picture 2" descr="view usage reports.">
            <a:extLst>
              <a:ext uri="{FF2B5EF4-FFF2-40B4-BE49-F238E27FC236}">
                <a16:creationId xmlns:a16="http://schemas.microsoft.com/office/drawing/2014/main" id="{1EB19A1F-7FAC-259F-4542-8014737818B5}"/>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5940426" y="1314811"/>
            <a:ext cx="5595936" cy="474255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955"/>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188194"/>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263C-3972-8C37-CA16-5A93AD6FBEA2}"/>
              </a:ext>
            </a:extLst>
          </p:cNvPr>
          <p:cNvSpPr>
            <a:spLocks noGrp="1"/>
          </p:cNvSpPr>
          <p:nvPr>
            <p:ph type="title"/>
          </p:nvPr>
        </p:nvSpPr>
        <p:spPr/>
        <p:txBody>
          <a:bodyPr/>
          <a:lstStyle/>
          <a:p>
            <a:r>
              <a:rPr lang="en-US" dirty="0"/>
              <a:t>Microsoft Search Administration</a:t>
            </a:r>
          </a:p>
        </p:txBody>
      </p:sp>
      <p:sp>
        <p:nvSpPr>
          <p:cNvPr id="3" name="Text Placeholder 2">
            <a:extLst>
              <a:ext uri="{FF2B5EF4-FFF2-40B4-BE49-F238E27FC236}">
                <a16:creationId xmlns:a16="http://schemas.microsoft.com/office/drawing/2014/main" id="{BA12EE08-53B5-8E2B-7066-46FCB3910F58}"/>
              </a:ext>
            </a:extLst>
          </p:cNvPr>
          <p:cNvSpPr>
            <a:spLocks noGrp="1"/>
          </p:cNvSpPr>
          <p:nvPr>
            <p:ph type="body" sz="quarter" idx="10"/>
          </p:nvPr>
        </p:nvSpPr>
        <p:spPr/>
        <p:txBody>
          <a:bodyPr/>
          <a:lstStyle/>
          <a:p>
            <a:r>
              <a:rPr lang="en-US" dirty="0"/>
              <a:t>Creating Bookmarks</a:t>
            </a:r>
          </a:p>
          <a:p>
            <a:r>
              <a:rPr lang="en-US" dirty="0"/>
              <a:t>Creating Acronyms</a:t>
            </a:r>
          </a:p>
        </p:txBody>
      </p:sp>
    </p:spTree>
    <p:extLst>
      <p:ext uri="{BB962C8B-B14F-4D97-AF65-F5344CB8AC3E}">
        <p14:creationId xmlns:p14="http://schemas.microsoft.com/office/powerpoint/2010/main" val="1350029425"/>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F208C4-1CC0-4AD4-AF96-340878380E1C}"/>
              </a:ext>
            </a:extLst>
          </p:cNvPr>
          <p:cNvSpPr>
            <a:spLocks noGrp="1"/>
          </p:cNvSpPr>
          <p:nvPr>
            <p:ph type="body" sz="quarter" idx="11"/>
          </p:nvPr>
        </p:nvSpPr>
        <p:spPr>
          <a:xfrm>
            <a:off x="5008563" y="630238"/>
            <a:ext cx="6527800" cy="5597524"/>
          </a:xfrm>
        </p:spPr>
        <p:txBody>
          <a:bodyPr>
            <a:normAutofit/>
          </a:bodyPr>
          <a:lstStyle/>
          <a:p>
            <a:pPr marL="0" indent="0">
              <a:buNone/>
            </a:pPr>
            <a:r>
              <a:rPr lang="en-US" dirty="0"/>
              <a:t>This lesson introduces the search experiences that are available in SharePoint Online, and how to configure and administrator each of them. </a:t>
            </a:r>
          </a:p>
          <a:p>
            <a:pPr lvl="1"/>
            <a:r>
              <a:rPr lang="en-US" dirty="0"/>
              <a:t>Learn about the search experiences that are available in SharePoint Online</a:t>
            </a:r>
          </a:p>
          <a:p>
            <a:pPr lvl="1"/>
            <a:r>
              <a:rPr lang="en-US" dirty="0"/>
              <a:t>Gain understanding of the differences between these two search experiences</a:t>
            </a:r>
          </a:p>
          <a:p>
            <a:pPr lvl="1"/>
            <a:r>
              <a:rPr lang="en-US" dirty="0"/>
              <a:t>Gain understanding of the configuration and administration settings for each search experience</a:t>
            </a:r>
          </a:p>
        </p:txBody>
      </p:sp>
      <p:sp>
        <p:nvSpPr>
          <p:cNvPr id="4" name="Title 3"/>
          <p:cNvSpPr>
            <a:spLocks noGrp="1"/>
          </p:cNvSpPr>
          <p:nvPr>
            <p:ph type="title"/>
          </p:nvPr>
        </p:nvSpPr>
        <p:spPr>
          <a:xfrm>
            <a:off x="655639" y="630238"/>
            <a:ext cx="3152330" cy="5597524"/>
          </a:xfrm>
        </p:spPr>
        <p:txBody>
          <a:bodyPr/>
          <a:lstStyle/>
          <a:p>
            <a:r>
              <a:rPr lang="en-US" dirty="0"/>
              <a:t>Objectives</a:t>
            </a:r>
          </a:p>
        </p:txBody>
      </p:sp>
    </p:spTree>
    <p:extLst>
      <p:ext uri="{BB962C8B-B14F-4D97-AF65-F5344CB8AC3E}">
        <p14:creationId xmlns:p14="http://schemas.microsoft.com/office/powerpoint/2010/main" val="3813101474"/>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Search Experiences in SharePoint Online</a:t>
            </a:r>
          </a:p>
        </p:txBody>
      </p:sp>
    </p:spTree>
    <p:extLst>
      <p:ext uri="{BB962C8B-B14F-4D97-AF65-F5344CB8AC3E}">
        <p14:creationId xmlns:p14="http://schemas.microsoft.com/office/powerpoint/2010/main" val="1385892079"/>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91287-F0F9-47DA-A99A-D8B3E6B42556}"/>
              </a:ext>
            </a:extLst>
          </p:cNvPr>
          <p:cNvSpPr>
            <a:spLocks noGrp="1"/>
          </p:cNvSpPr>
          <p:nvPr>
            <p:ph type="title"/>
          </p:nvPr>
        </p:nvSpPr>
        <p:spPr>
          <a:xfrm>
            <a:off x="655638" y="320040"/>
            <a:ext cx="10880725" cy="461665"/>
          </a:xfrm>
        </p:spPr>
        <p:txBody>
          <a:bodyPr wrap="square" anchor="t">
            <a:normAutofit/>
          </a:bodyPr>
          <a:lstStyle/>
          <a:p>
            <a:r>
              <a:rPr lang="en-US" dirty="0"/>
              <a:t>Search experiences in SPO</a:t>
            </a:r>
          </a:p>
        </p:txBody>
      </p:sp>
      <p:sp>
        <p:nvSpPr>
          <p:cNvPr id="5" name="Content Placeholder 4">
            <a:extLst>
              <a:ext uri="{FF2B5EF4-FFF2-40B4-BE49-F238E27FC236}">
                <a16:creationId xmlns:a16="http://schemas.microsoft.com/office/drawing/2014/main" id="{40F14647-FC4A-459C-B023-521FBCFEAB0E}"/>
              </a:ext>
            </a:extLst>
          </p:cNvPr>
          <p:cNvSpPr>
            <a:spLocks noGrp="1"/>
          </p:cNvSpPr>
          <p:nvPr>
            <p:ph sz="quarter" idx="13"/>
          </p:nvPr>
        </p:nvSpPr>
        <p:spPr>
          <a:xfrm>
            <a:off x="655638" y="1408114"/>
            <a:ext cx="10880726" cy="4819650"/>
          </a:xfrm>
        </p:spPr>
        <p:txBody>
          <a:bodyPr>
            <a:normAutofit lnSpcReduction="10000"/>
          </a:bodyPr>
          <a:lstStyle/>
          <a:p>
            <a:pPr marL="342900" indent="-342900">
              <a:buFont typeface="Arial" panose="020B0604020202020204" pitchFamily="34" charset="0"/>
              <a:buChar char="•"/>
            </a:pPr>
            <a:r>
              <a:rPr lang="en-US" b="0" i="0" dirty="0">
                <a:effectLst/>
              </a:rPr>
              <a:t>SharePoint in Microsoft 365 has both a classic and a modern search experience</a:t>
            </a:r>
          </a:p>
          <a:p>
            <a:pPr marL="342900" indent="-342900">
              <a:buFont typeface="Arial" panose="020B0604020202020204" pitchFamily="34" charset="0"/>
              <a:buChar char="•"/>
            </a:pPr>
            <a:r>
              <a:rPr lang="en-US" b="0" i="0" u="none" strike="noStrike" dirty="0">
                <a:effectLst/>
                <a:hlinkClick r:id="rId2"/>
              </a:rPr>
              <a:t>Microsoft Search</a:t>
            </a:r>
            <a:r>
              <a:rPr lang="en-US" dirty="0"/>
              <a:t> in SharePoint Online </a:t>
            </a:r>
            <a:r>
              <a:rPr lang="en-US" b="0" i="0" dirty="0">
                <a:effectLst/>
              </a:rPr>
              <a:t>is the modern search experience</a:t>
            </a:r>
          </a:p>
          <a:p>
            <a:pPr marL="342900" indent="-342900">
              <a:buFont typeface="Arial" panose="020B0604020202020204" pitchFamily="34" charset="0"/>
              <a:buChar char="•"/>
            </a:pPr>
            <a:r>
              <a:rPr lang="en-US" b="0" i="0" dirty="0">
                <a:effectLst/>
              </a:rPr>
              <a:t>Both search experiences use the same search index to find results.</a:t>
            </a:r>
            <a:endParaRPr lang="en-US" dirty="0"/>
          </a:p>
          <a:p>
            <a:pPr marL="342900" indent="-342900">
              <a:buFont typeface="Arial" panose="020B0604020202020204" pitchFamily="34" charset="0"/>
              <a:buChar char="•"/>
            </a:pPr>
            <a:r>
              <a:rPr lang="en-US" b="0" i="0" dirty="0">
                <a:effectLst/>
              </a:rPr>
              <a:t>A Search admin can customize the </a:t>
            </a:r>
            <a:r>
              <a:rPr lang="en-US" b="0" i="1" dirty="0">
                <a:effectLst/>
              </a:rPr>
              <a:t>classic</a:t>
            </a:r>
            <a:r>
              <a:rPr lang="en-US" b="0" i="0" dirty="0">
                <a:effectLst/>
              </a:rPr>
              <a:t> search experience, but not the Microsoft Search experience</a:t>
            </a:r>
          </a:p>
          <a:p>
            <a:pPr marL="342900" indent="-342900">
              <a:buFont typeface="Arial" panose="020B0604020202020204" pitchFamily="34" charset="0"/>
              <a:buChar char="•"/>
            </a:pPr>
            <a:r>
              <a:rPr lang="en-US" b="0" i="0" dirty="0">
                <a:effectLst/>
              </a:rPr>
              <a:t>Certain aspects of the classic search settings also impact the modern search experience</a:t>
            </a:r>
          </a:p>
          <a:p>
            <a:pPr marL="342900" indent="-342900">
              <a:buFont typeface="Arial" panose="020B0604020202020204" pitchFamily="34" charset="0"/>
              <a:buChar char="•"/>
            </a:pPr>
            <a:r>
              <a:rPr lang="en-US" b="0" i="0" dirty="0">
                <a:effectLst/>
              </a:rPr>
              <a:t>You use the SharePoint admin center to manage classic search and the Microsoft 365 admin center to manage Microsoft Search.</a:t>
            </a:r>
          </a:p>
          <a:p>
            <a:endParaRPr lang="en-US" dirty="0"/>
          </a:p>
          <a:p>
            <a:r>
              <a:rPr lang="en-US" b="1" dirty="0"/>
              <a:t>Microsoft recommends to only switch an only use Microsoft Search</a:t>
            </a:r>
          </a:p>
        </p:txBody>
      </p:sp>
    </p:spTree>
    <p:extLst>
      <p:ext uri="{BB962C8B-B14F-4D97-AF65-F5344CB8AC3E}">
        <p14:creationId xmlns:p14="http://schemas.microsoft.com/office/powerpoint/2010/main" val="3050318450"/>
      </p:ext>
    </p:extLst>
  </p:cSld>
  <p:clrMapOvr>
    <a:masterClrMapping/>
  </p:clrMapOvr>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65D1-93AD-459A-91CA-FD416CC3FE91}"/>
              </a:ext>
            </a:extLst>
          </p:cNvPr>
          <p:cNvSpPr>
            <a:spLocks noGrp="1"/>
          </p:cNvSpPr>
          <p:nvPr>
            <p:ph type="title"/>
          </p:nvPr>
        </p:nvSpPr>
        <p:spPr>
          <a:xfrm>
            <a:off x="655638" y="320040"/>
            <a:ext cx="10880725" cy="461665"/>
          </a:xfrm>
        </p:spPr>
        <p:txBody>
          <a:bodyPr wrap="square" anchor="t">
            <a:normAutofit/>
          </a:bodyPr>
          <a:lstStyle/>
          <a:p>
            <a:r>
              <a:rPr lang="en-US" dirty="0"/>
              <a:t>Search experiences in SPO</a:t>
            </a:r>
          </a:p>
        </p:txBody>
      </p:sp>
      <p:pic>
        <p:nvPicPr>
          <p:cNvPr id="6" name="Picture 5" descr="Magnifying glass on clear background">
            <a:extLst>
              <a:ext uri="{FF2B5EF4-FFF2-40B4-BE49-F238E27FC236}">
                <a16:creationId xmlns:a16="http://schemas.microsoft.com/office/drawing/2014/main" id="{EF4F1F2C-9644-4AAA-8A43-D7D422D0073E}"/>
              </a:ext>
            </a:extLst>
          </p:cNvPr>
          <p:cNvPicPr>
            <a:picLocks noChangeAspect="1"/>
          </p:cNvPicPr>
          <p:nvPr/>
        </p:nvPicPr>
        <p:blipFill rotWithShape="1">
          <a:blip r:embed="rId2"/>
          <a:srcRect l="45061" r="19836" b="-1"/>
          <a:stretch/>
        </p:blipFill>
        <p:spPr>
          <a:xfrm>
            <a:off x="9001759" y="1408113"/>
            <a:ext cx="2534602" cy="4819650"/>
          </a:xfrm>
          <a:prstGeom prst="rect">
            <a:avLst/>
          </a:prstGeom>
          <a:noFill/>
          <a:ln>
            <a:noFill/>
            <a:headEnd type="none" w="med" len="med"/>
            <a:tailEnd type="none" w="med" len="med"/>
          </a:ln>
          <a:effectLst/>
        </p:spPr>
      </p:pic>
      <p:sp>
        <p:nvSpPr>
          <p:cNvPr id="4" name="Content Placeholder 3">
            <a:extLst>
              <a:ext uri="{FF2B5EF4-FFF2-40B4-BE49-F238E27FC236}">
                <a16:creationId xmlns:a16="http://schemas.microsoft.com/office/drawing/2014/main" id="{700BC2FF-C164-4F24-A9FF-6C8E5F3C6C64}"/>
              </a:ext>
            </a:extLst>
          </p:cNvPr>
          <p:cNvSpPr>
            <a:spLocks noGrp="1"/>
          </p:cNvSpPr>
          <p:nvPr>
            <p:ph sz="quarter" idx="14"/>
          </p:nvPr>
        </p:nvSpPr>
        <p:spPr>
          <a:xfrm>
            <a:off x="655638" y="1408113"/>
            <a:ext cx="8106345" cy="4819650"/>
          </a:xfrm>
        </p:spPr>
        <p:txBody>
          <a:bodyPr>
            <a:normAutofit lnSpcReduction="10000"/>
          </a:bodyPr>
          <a:lstStyle/>
          <a:p>
            <a:pPr marL="342900" indent="-342900">
              <a:buFont typeface="Arial" panose="020B0604020202020204" pitchFamily="34" charset="0"/>
              <a:buChar char="•"/>
            </a:pPr>
            <a:r>
              <a:rPr lang="en-US" sz="2200" b="0" i="0" dirty="0">
                <a:effectLst/>
              </a:rPr>
              <a:t>The </a:t>
            </a:r>
            <a:r>
              <a:rPr lang="en-US" sz="2200" b="0" i="0" u="none" strike="noStrike" dirty="0">
                <a:effectLst/>
                <a:hlinkClick r:id="rId3"/>
              </a:rPr>
              <a:t>search schema</a:t>
            </a:r>
            <a:r>
              <a:rPr lang="en-US" sz="2200" b="0" i="0" dirty="0">
                <a:effectLst/>
              </a:rPr>
              <a:t> determines how content is collected in and retrieved from the search index. </a:t>
            </a:r>
          </a:p>
          <a:p>
            <a:pPr marL="342900" indent="-342900">
              <a:buFont typeface="Arial" panose="020B0604020202020204" pitchFamily="34" charset="0"/>
              <a:buChar char="•"/>
            </a:pPr>
            <a:r>
              <a:rPr lang="en-US" sz="2200" dirty="0"/>
              <a:t>B</a:t>
            </a:r>
            <a:r>
              <a:rPr lang="en-US" sz="2200" b="0" i="0" dirty="0">
                <a:effectLst/>
              </a:rPr>
              <a:t>oth search experiences use the same search index to find search results, so changes you make to the search schema, apply to both experiences. </a:t>
            </a:r>
          </a:p>
          <a:p>
            <a:pPr marL="342900" indent="-342900">
              <a:buFont typeface="Arial" panose="020B0604020202020204" pitchFamily="34" charset="0"/>
              <a:buChar char="•"/>
            </a:pPr>
            <a:r>
              <a:rPr lang="en-US" sz="2200" b="0" i="0" dirty="0">
                <a:effectLst/>
              </a:rPr>
              <a:t>The modern search experience only shows results from the default result source. If you change the default </a:t>
            </a:r>
            <a:r>
              <a:rPr lang="en-US" sz="2200" b="0" i="0" u="none" strike="noStrike" dirty="0">
                <a:effectLst/>
                <a:hlinkClick r:id="rId4"/>
              </a:rPr>
              <a:t>result source</a:t>
            </a:r>
            <a:r>
              <a:rPr lang="en-US" sz="2200" b="0" i="0" dirty="0">
                <a:effectLst/>
              </a:rPr>
              <a:t>, both search experiences are impacted.</a:t>
            </a:r>
          </a:p>
          <a:p>
            <a:pPr marL="342900" indent="-342900">
              <a:buFont typeface="Arial" panose="020B0604020202020204" pitchFamily="34" charset="0"/>
              <a:buChar char="•"/>
            </a:pPr>
            <a:r>
              <a:rPr lang="en-US" sz="2200" b="0" i="0" dirty="0">
                <a:effectLst/>
              </a:rPr>
              <a:t>If you temporarily </a:t>
            </a:r>
            <a:r>
              <a:rPr lang="en-US" sz="2200" b="0" i="0" u="none" strike="noStrike" dirty="0">
                <a:effectLst/>
                <a:hlinkClick r:id="rId5"/>
              </a:rPr>
              <a:t>remove a search result</a:t>
            </a:r>
            <a:r>
              <a:rPr lang="en-US" sz="2200" b="0" i="0" dirty="0">
                <a:effectLst/>
              </a:rPr>
              <a:t>, the result is removed in both search experiences.</a:t>
            </a:r>
            <a:endParaRPr lang="en-US" sz="2200" dirty="0"/>
          </a:p>
          <a:p>
            <a:pPr marL="342900" indent="-342900">
              <a:buFont typeface="Arial" panose="020B0604020202020204" pitchFamily="34" charset="0"/>
              <a:buChar char="•"/>
            </a:pPr>
            <a:r>
              <a:rPr lang="en-US" sz="2200" b="0" i="0" dirty="0">
                <a:effectLst/>
              </a:rPr>
              <a:t>The classic search experience lets admins define </a:t>
            </a:r>
            <a:r>
              <a:rPr lang="en-US" sz="2200" b="1" i="0" dirty="0">
                <a:effectLst/>
              </a:rPr>
              <a:t>promoted results</a:t>
            </a:r>
            <a:r>
              <a:rPr lang="en-US" sz="2200" b="0" i="0" dirty="0">
                <a:effectLst/>
              </a:rPr>
              <a:t> to help users find important content, while the Microsoft Search experience uses </a:t>
            </a:r>
            <a:r>
              <a:rPr lang="en-US" sz="2200" b="1" i="0" dirty="0">
                <a:effectLst/>
              </a:rPr>
              <a:t>bookmarks</a:t>
            </a:r>
            <a:r>
              <a:rPr lang="en-US" sz="2200" b="0" i="0" dirty="0">
                <a:effectLst/>
              </a:rPr>
              <a:t> to achieve the same. </a:t>
            </a:r>
          </a:p>
        </p:txBody>
      </p:sp>
    </p:spTree>
    <p:extLst>
      <p:ext uri="{BB962C8B-B14F-4D97-AF65-F5344CB8AC3E}">
        <p14:creationId xmlns:p14="http://schemas.microsoft.com/office/powerpoint/2010/main" val="121709972"/>
      </p:ext>
    </p:extLst>
  </p:cSld>
  <p:clrMapOvr>
    <a:masterClrMapping/>
  </p:clrMapOvr>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Microsoft Search configuration</a:t>
            </a:r>
          </a:p>
        </p:txBody>
      </p:sp>
    </p:spTree>
    <p:extLst>
      <p:ext uri="{BB962C8B-B14F-4D97-AF65-F5344CB8AC3E}">
        <p14:creationId xmlns:p14="http://schemas.microsoft.com/office/powerpoint/2010/main" val="49316872"/>
      </p:ext>
    </p:extLst>
  </p:cSld>
  <p:clrMapOvr>
    <a:masterClrMapping/>
  </p:clrMapOvr>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653C3E-A90B-4700-A2D1-E29861C24AD1}"/>
              </a:ext>
            </a:extLst>
          </p:cNvPr>
          <p:cNvSpPr>
            <a:spLocks noGrp="1"/>
          </p:cNvSpPr>
          <p:nvPr>
            <p:ph type="title"/>
          </p:nvPr>
        </p:nvSpPr>
        <p:spPr>
          <a:xfrm>
            <a:off x="655638" y="320040"/>
            <a:ext cx="10880725" cy="461665"/>
          </a:xfrm>
        </p:spPr>
        <p:txBody>
          <a:bodyPr/>
          <a:lstStyle/>
          <a:p>
            <a:r>
              <a:rPr lang="en-US" dirty="0"/>
              <a:t>Microsoft Search experience</a:t>
            </a:r>
          </a:p>
        </p:txBody>
      </p:sp>
      <p:sp>
        <p:nvSpPr>
          <p:cNvPr id="5" name="Content Placeholder 4">
            <a:extLst>
              <a:ext uri="{FF2B5EF4-FFF2-40B4-BE49-F238E27FC236}">
                <a16:creationId xmlns:a16="http://schemas.microsoft.com/office/drawing/2014/main" id="{16C4C900-B6B2-470A-8113-C1852E99FFCE}"/>
              </a:ext>
            </a:extLst>
          </p:cNvPr>
          <p:cNvSpPr>
            <a:spLocks noGrp="1"/>
          </p:cNvSpPr>
          <p:nvPr>
            <p:ph sz="quarter" idx="13"/>
          </p:nvPr>
        </p:nvSpPr>
        <p:spPr>
          <a:xfrm>
            <a:off x="655638" y="1408114"/>
            <a:ext cx="10880726" cy="4819650"/>
          </a:xfrm>
        </p:spPr>
        <p:txBody>
          <a:bodyPr/>
          <a:lstStyle/>
          <a:p>
            <a:r>
              <a:rPr lang="en-US" dirty="0"/>
              <a:t>Uses the insights of the Microsoft Graph to show results that are relevant to the user. </a:t>
            </a:r>
          </a:p>
          <a:p>
            <a:r>
              <a:rPr lang="en-US" dirty="0"/>
              <a:t>Each user might see different results, even if they search for the same words.</a:t>
            </a:r>
          </a:p>
          <a:p>
            <a:r>
              <a:rPr lang="en-US" dirty="0"/>
              <a:t>Users get the Microsoft Search experience on the SharePoint start page, hub sites, communication sites, and modern team sites, and also within Office applications</a:t>
            </a:r>
          </a:p>
          <a:p>
            <a:r>
              <a:rPr lang="en-US" dirty="0"/>
              <a:t>Users get results that are relevant in the context of the app they search from. For example, when they search in </a:t>
            </a:r>
            <a:r>
              <a:rPr lang="en-US" dirty="0">
                <a:hlinkClick r:id="rId2"/>
              </a:rPr>
              <a:t>Microsoft Outlook</a:t>
            </a:r>
            <a:r>
              <a:rPr lang="en-US" dirty="0"/>
              <a:t>, they find emails, and not </a:t>
            </a:r>
            <a:r>
              <a:rPr lang="en-US" dirty="0">
                <a:hlinkClick r:id="rId3"/>
              </a:rPr>
              <a:t>SharePoint</a:t>
            </a:r>
            <a:r>
              <a:rPr lang="en-US" dirty="0"/>
              <a:t> sites. When they search in SharePoint, they find sites, pages, and files.</a:t>
            </a:r>
          </a:p>
          <a:p>
            <a:endParaRPr lang="en-US" dirty="0"/>
          </a:p>
        </p:txBody>
      </p:sp>
    </p:spTree>
    <p:extLst>
      <p:ext uri="{BB962C8B-B14F-4D97-AF65-F5344CB8AC3E}">
        <p14:creationId xmlns:p14="http://schemas.microsoft.com/office/powerpoint/2010/main" val="4612652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B4C0987-421B-44C0-907A-157C12AE01BE}">
  <ds:schemaRefs>
    <ds:schemaRef ds:uri="http://schemas.microsoft.com/sharepoint/v3/contenttype/forms"/>
  </ds:schemaRefs>
</ds:datastoreItem>
</file>

<file path=customXml/itemProps2.xml><?xml version="1.0" encoding="utf-8"?>
<ds:datastoreItem xmlns:ds="http://schemas.openxmlformats.org/officeDocument/2006/customXml" ds:itemID="{154CDB1A-2FF6-4DDB-8CCB-D858A6600413}"/>
</file>

<file path=customXml/itemProps3.xml><?xml version="1.0" encoding="utf-8"?>
<ds:datastoreItem xmlns:ds="http://schemas.openxmlformats.org/officeDocument/2006/customXml" ds:itemID="{C61467D8-8EC5-4D04-A279-AB9BBD4B63AA}">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Dark Blue</Template>
  <TotalTime>0</TotalTime>
  <Words>1915</Words>
  <Application>Microsoft Office PowerPoint</Application>
  <PresentationFormat>Widescreen</PresentationFormat>
  <Paragraphs>194</Paragraphs>
  <Slides>20</Slides>
  <Notes>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&amp;quot</vt:lpstr>
      <vt:lpstr>Arial</vt:lpstr>
      <vt:lpstr>Calibri</vt:lpstr>
      <vt:lpstr>Calibri Light</vt:lpstr>
      <vt:lpstr>Comic Sans MS</vt:lpstr>
      <vt:lpstr>Consolas</vt:lpstr>
      <vt:lpstr>Segoe UI</vt:lpstr>
      <vt:lpstr>Segoe UI Semibold</vt:lpstr>
      <vt:lpstr>Wingdings</vt:lpstr>
      <vt:lpstr>Dark Blue</vt:lpstr>
      <vt:lpstr>How to Administer Search in SharePoint Online</vt:lpstr>
      <vt:lpstr>PowerPoint Presentation</vt:lpstr>
      <vt:lpstr>Students: How to View This Presentation</vt:lpstr>
      <vt:lpstr>Objectives</vt:lpstr>
      <vt:lpstr>Search Experiences in SharePoint Online</vt:lpstr>
      <vt:lpstr>Search experiences in SPO</vt:lpstr>
      <vt:lpstr>Search experiences in SPO</vt:lpstr>
      <vt:lpstr>Microsoft Search configuration</vt:lpstr>
      <vt:lpstr>Microsoft Search experience</vt:lpstr>
      <vt:lpstr>Microsoft Search experience in apps</vt:lpstr>
      <vt:lpstr>Microsoft Search experience in SharePoint start page </vt:lpstr>
      <vt:lpstr>Benefits of Microsoft Search</vt:lpstr>
      <vt:lpstr>Modern Search Admin roles</vt:lpstr>
      <vt:lpstr>Microsoft Search admin configuration settings</vt:lpstr>
      <vt:lpstr>Insights</vt:lpstr>
      <vt:lpstr>Answers</vt:lpstr>
      <vt:lpstr>Connectors</vt:lpstr>
      <vt:lpstr>Configurations- Microsoft Search in Bing</vt:lpstr>
      <vt:lpstr>View search usage reports in modern sites</vt:lpstr>
      <vt:lpstr>Microsoft Search Administration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2021-06-30T03:45:19.0000000Z</dcterms:created>
  <dcterms:modified xsi:type="dcterms:W3CDTF">2023-01-08T04:00:04.0000000Z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