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Libre Franklin Medium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htNXHdBOm7mDCNhlzwM/TMJCp5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ibreFranklinMedium-bold.fntdata"/><Relationship Id="rId14" Type="http://schemas.openxmlformats.org/officeDocument/2006/relationships/font" Target="fonts/LibreFranklinMedium-regular.fntdata"/><Relationship Id="rId17" Type="http://schemas.openxmlformats.org/officeDocument/2006/relationships/font" Target="fonts/LibreFranklinMedium-boldItalic.fntdata"/><Relationship Id="rId16" Type="http://schemas.openxmlformats.org/officeDocument/2006/relationships/font" Target="fonts/LibreFranklin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93f70e6cd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893f70e6cd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a3edb351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8a3edb351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893f70e6cd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893f70e6cd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a3edb351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8a3edb351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3edb3514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8a3edb3514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3edb3514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8a3edb3514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228600" y="-2698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5" name="Google Shape;15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8257"/>
            <a:ext cx="12274550" cy="69135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3050123" y="2207300"/>
            <a:ext cx="62139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Space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 Complexity?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什么是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空间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复杂度?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93f70e6cd_0_24"/>
          <p:cNvSpPr txBox="1"/>
          <p:nvPr/>
        </p:nvSpPr>
        <p:spPr>
          <a:xfrm>
            <a:off x="6732270" y="133985"/>
            <a:ext cx="185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893f70e6cd_0_24"/>
          <p:cNvSpPr txBox="1"/>
          <p:nvPr/>
        </p:nvSpPr>
        <p:spPr>
          <a:xfrm>
            <a:off x="1105163" y="2676413"/>
            <a:ext cx="3712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Trade Off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38" name="Google Shape;38;g893f70e6cd_0_24"/>
          <p:cNvCxnSpPr/>
          <p:nvPr/>
        </p:nvCxnSpPr>
        <p:spPr>
          <a:xfrm>
            <a:off x="1105163" y="3429045"/>
            <a:ext cx="3351427" cy="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" name="Google Shape;39;g893f70e6cd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9606" y="1440790"/>
            <a:ext cx="4734025" cy="44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a3edb3514_0_7"/>
          <p:cNvSpPr txBox="1"/>
          <p:nvPr/>
        </p:nvSpPr>
        <p:spPr>
          <a:xfrm>
            <a:off x="6732270" y="133985"/>
            <a:ext cx="185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8a3edb3514_0_7"/>
          <p:cNvSpPr txBox="1"/>
          <p:nvPr/>
        </p:nvSpPr>
        <p:spPr>
          <a:xfrm>
            <a:off x="1763474" y="1934800"/>
            <a:ext cx="9971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时间维度:是指执行当前算法所消耗的时间, 通常用时间复杂度描述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空间维度:是指执行当前算法需要占用多少内存空间,我们通常用「空间复杂度」来描述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46" name="Google Shape;46;g8a3edb3514_0_7"/>
          <p:cNvSpPr txBox="1"/>
          <p:nvPr/>
        </p:nvSpPr>
        <p:spPr>
          <a:xfrm>
            <a:off x="4499048" y="357026"/>
            <a:ext cx="30558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维度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47" name="Google Shape;47;g8a3edb3514_0_7"/>
          <p:cNvCxnSpPr/>
          <p:nvPr/>
        </p:nvCxnSpPr>
        <p:spPr>
          <a:xfrm>
            <a:off x="5204373" y="1038926"/>
            <a:ext cx="1527900" cy="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93f70e6cd_0_48"/>
          <p:cNvSpPr txBox="1"/>
          <p:nvPr/>
        </p:nvSpPr>
        <p:spPr>
          <a:xfrm>
            <a:off x="1716573" y="1976995"/>
            <a:ext cx="8576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空间复杂度(Space Complexity)是对一个算法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18900"/>
              </a:buClr>
              <a:buSzPts val="36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在运行过程中临时占用存储空间大小的量度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18900"/>
              </a:buClr>
              <a:buSzPts val="36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记做S(n)=O(f(n))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53" name="Google Shape;53;g893f70e6cd_0_48"/>
          <p:cNvSpPr txBox="1"/>
          <p:nvPr/>
        </p:nvSpPr>
        <p:spPr>
          <a:xfrm>
            <a:off x="4499057" y="294925"/>
            <a:ext cx="39468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空间</a:t>
            </a:r>
            <a:r>
              <a:rPr b="1" i="0" lang="zh-CN" sz="32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复杂度定义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54" name="Google Shape;54;g893f70e6cd_0_48"/>
          <p:cNvCxnSpPr/>
          <p:nvPr/>
        </p:nvCxnSpPr>
        <p:spPr>
          <a:xfrm>
            <a:off x="4499048" y="1038926"/>
            <a:ext cx="3351427" cy="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a3edb3514_0_35"/>
          <p:cNvSpPr txBox="1"/>
          <p:nvPr/>
        </p:nvSpPr>
        <p:spPr>
          <a:xfrm>
            <a:off x="1677973" y="1934020"/>
            <a:ext cx="8576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18900"/>
              </a:buClr>
              <a:buSzPts val="36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int[] m = new int[n]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18900"/>
              </a:buClr>
              <a:buSzPts val="36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for(i=1; i&lt;=n; ++i)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18900"/>
              </a:buClr>
              <a:buSzPts val="36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{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18900"/>
              </a:buClr>
              <a:buSzPts val="36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  	print。。。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18900"/>
              </a:buClr>
              <a:buSzPts val="36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}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60" name="Google Shape;60;g8a3edb3514_0_35"/>
          <p:cNvSpPr txBox="1"/>
          <p:nvPr/>
        </p:nvSpPr>
        <p:spPr>
          <a:xfrm>
            <a:off x="4168825" y="294925"/>
            <a:ext cx="5494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空间</a:t>
            </a:r>
            <a:r>
              <a:rPr b="1" i="0" lang="zh-CN" sz="32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复杂度的分析-1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61" name="Google Shape;61;g8a3edb3514_0_35"/>
          <p:cNvCxnSpPr/>
          <p:nvPr/>
        </p:nvCxnSpPr>
        <p:spPr>
          <a:xfrm flipH="1" rot="10800000">
            <a:off x="4258900" y="1038900"/>
            <a:ext cx="3591300" cy="330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3edb3514_0_41"/>
          <p:cNvSpPr txBox="1"/>
          <p:nvPr/>
        </p:nvSpPr>
        <p:spPr>
          <a:xfrm>
            <a:off x="1428325" y="1168325"/>
            <a:ext cx="8234700" cy="4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CN" sz="2400" u="none" cap="none" strike="noStrike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嵌套代码</a:t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8900"/>
              </a:buClr>
              <a:buSzPts val="36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int[][] m = new int[n][n]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8900"/>
              </a:buClr>
              <a:buSzPts val="36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for(i=1; i&lt;=n; ++i)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8900"/>
              </a:buClr>
              <a:buSzPts val="36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{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8900"/>
              </a:buClr>
              <a:buSzPts val="36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 	print。。。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8900"/>
              </a:buClr>
              <a:buSzPts val="36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}</a:t>
            </a:r>
            <a:endParaRPr sz="3600">
              <a:solidFill>
                <a:srgbClr val="F189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67" name="Google Shape;67;g8a3edb3514_0_41"/>
          <p:cNvSpPr txBox="1"/>
          <p:nvPr/>
        </p:nvSpPr>
        <p:spPr>
          <a:xfrm>
            <a:off x="4168825" y="294925"/>
            <a:ext cx="5494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空间</a:t>
            </a:r>
            <a:r>
              <a:rPr b="1" i="0" lang="zh-CN" sz="32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复杂度的分析-2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68" name="Google Shape;68;g8a3edb3514_0_41"/>
          <p:cNvCxnSpPr/>
          <p:nvPr/>
        </p:nvCxnSpPr>
        <p:spPr>
          <a:xfrm flipH="1" rot="10800000">
            <a:off x="4258900" y="1038900"/>
            <a:ext cx="3591300" cy="330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a3edb3514_0_61"/>
          <p:cNvSpPr txBox="1"/>
          <p:nvPr/>
        </p:nvSpPr>
        <p:spPr>
          <a:xfrm>
            <a:off x="6732270" y="133985"/>
            <a:ext cx="185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8a3edb3514_0_61"/>
          <p:cNvSpPr txBox="1"/>
          <p:nvPr/>
        </p:nvSpPr>
        <p:spPr>
          <a:xfrm>
            <a:off x="1763466" y="1934801"/>
            <a:ext cx="54711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75" name="Google Shape;75;g8a3edb3514_0_61"/>
          <p:cNvSpPr txBox="1"/>
          <p:nvPr/>
        </p:nvSpPr>
        <p:spPr>
          <a:xfrm>
            <a:off x="1351025" y="357025"/>
            <a:ext cx="8054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zh-CN" sz="32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常见的</a:t>
            </a: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空间</a:t>
            </a:r>
            <a:r>
              <a:rPr b="1" i="0" lang="zh-CN" sz="32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复杂度由小到大依次为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76" name="Google Shape;76;g8a3edb3514_0_61"/>
          <p:cNvCxnSpPr/>
          <p:nvPr/>
        </p:nvCxnSpPr>
        <p:spPr>
          <a:xfrm>
            <a:off x="1518275" y="1029350"/>
            <a:ext cx="6948000" cy="3870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g8a3edb3514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2928" y="2876077"/>
            <a:ext cx="9214739" cy="4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