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Libre Franklin Medium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t94fEMFFZ2/mbYea5iUp600Qk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ibreFranklinMedium-bold.fntdata"/><Relationship Id="rId14" Type="http://schemas.openxmlformats.org/officeDocument/2006/relationships/font" Target="fonts/LibreFranklinMedium-regular.fntdata"/><Relationship Id="rId17" Type="http://schemas.openxmlformats.org/officeDocument/2006/relationships/font" Target="fonts/LibreFranklinMedium-boldItalic.fntdata"/><Relationship Id="rId16" Type="http://schemas.openxmlformats.org/officeDocument/2006/relationships/font" Target="fonts/LibreFranklin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93f70e6cd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893f70e6cd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a3edb351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g8a3edb351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a538097a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8a538097a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3f70e6c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893f70e6c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538097a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8a538097a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3edb351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8a3edb351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228600" y="-2698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5" name="Google Shape;15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8257"/>
            <a:ext cx="12274550" cy="69135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3050123" y="2207300"/>
            <a:ext cx="6213900" cy="14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Linear List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线性表</a:t>
            </a: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?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93f70e6cd_0_48"/>
          <p:cNvSpPr txBox="1"/>
          <p:nvPr/>
        </p:nvSpPr>
        <p:spPr>
          <a:xfrm>
            <a:off x="1677973" y="1934020"/>
            <a:ext cx="8576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线性表就是数据排成一条线一样的结构. 对不对, 在你脑海中第一个想到的是什么结构.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37" name="Google Shape;37;g893f70e6cd_0_48"/>
          <p:cNvSpPr txBox="1"/>
          <p:nvPr/>
        </p:nvSpPr>
        <p:spPr>
          <a:xfrm>
            <a:off x="4499057" y="294925"/>
            <a:ext cx="39468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CN" sz="32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定义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38" name="Google Shape;38;g893f70e6cd_0_48"/>
          <p:cNvCxnSpPr/>
          <p:nvPr/>
        </p:nvCxnSpPr>
        <p:spPr>
          <a:xfrm>
            <a:off x="4499048" y="1038926"/>
            <a:ext cx="1048800" cy="66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a3edb3514_0_7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a3edb3514_0_7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数组</a:t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栈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i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队列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i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链表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45" name="Google Shape;45;g8a3edb3514_0_7"/>
          <p:cNvSpPr txBox="1"/>
          <p:nvPr/>
        </p:nvSpPr>
        <p:spPr>
          <a:xfrm>
            <a:off x="4499048" y="357026"/>
            <a:ext cx="3055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线性表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46" name="Google Shape;46;g8a3edb3514_0_7"/>
          <p:cNvCxnSpPr>
            <a:endCxn id="45" idx="2"/>
          </p:cNvCxnSpPr>
          <p:nvPr/>
        </p:nvCxnSpPr>
        <p:spPr>
          <a:xfrm>
            <a:off x="4499048" y="1038926"/>
            <a:ext cx="1527900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538097aa_0_1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8a538097aa_0_1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二叉树</a:t>
            </a:r>
            <a:endParaRPr b="0" i="0" sz="2400" u="none" cap="none" strike="noStrike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图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i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堆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i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。。。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53" name="Google Shape;53;g8a538097aa_0_1"/>
          <p:cNvSpPr txBox="1"/>
          <p:nvPr/>
        </p:nvSpPr>
        <p:spPr>
          <a:xfrm>
            <a:off x="4499048" y="357026"/>
            <a:ext cx="3055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非</a:t>
            </a: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线性表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54" name="Google Shape;54;g8a538097aa_0_1"/>
          <p:cNvCxnSpPr/>
          <p:nvPr/>
        </p:nvCxnSpPr>
        <p:spPr>
          <a:xfrm flipH="1" rot="10800000">
            <a:off x="4499048" y="1017626"/>
            <a:ext cx="1884900" cy="213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93f70e6cd_0_24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893f70e6cd_0_24"/>
          <p:cNvSpPr txBox="1"/>
          <p:nvPr/>
        </p:nvSpPr>
        <p:spPr>
          <a:xfrm>
            <a:off x="1105163" y="2676413"/>
            <a:ext cx="3712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数组- 王者队来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61" name="Google Shape;61;g893f70e6cd_0_24"/>
          <p:cNvCxnSpPr/>
          <p:nvPr/>
        </p:nvCxnSpPr>
        <p:spPr>
          <a:xfrm>
            <a:off x="1105163" y="3429045"/>
            <a:ext cx="3351427" cy="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g893f70e6cd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25" y="1058583"/>
            <a:ext cx="5423200" cy="51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a538097aa_0_9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8a538097aa_0_9"/>
          <p:cNvSpPr txBox="1"/>
          <p:nvPr/>
        </p:nvSpPr>
        <p:spPr>
          <a:xfrm>
            <a:off x="1763466" y="1934801"/>
            <a:ext cx="54711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插入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i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删除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i"/>
              <a:buChar char="⮚"/>
            </a:pPr>
            <a:r>
              <a:rPr lang="zh-CN" sz="2400">
                <a:solidFill>
                  <a:srgbClr val="FFFFFF"/>
                </a:solidFill>
                <a:latin typeface="Hei"/>
                <a:ea typeface="Hei"/>
                <a:cs typeface="Hei"/>
                <a:sym typeface="Hei"/>
              </a:rPr>
              <a:t>查询</a:t>
            </a:r>
            <a:endParaRPr sz="2400">
              <a:solidFill>
                <a:srgbClr val="FFFFFF"/>
              </a:solidFill>
              <a:latin typeface="Hei"/>
              <a:ea typeface="Hei"/>
              <a:cs typeface="Hei"/>
              <a:sym typeface="Hei"/>
            </a:endParaRPr>
          </a:p>
        </p:txBody>
      </p:sp>
      <p:sp>
        <p:nvSpPr>
          <p:cNvPr id="69" name="Google Shape;69;g8a538097aa_0_9"/>
          <p:cNvSpPr txBox="1"/>
          <p:nvPr/>
        </p:nvSpPr>
        <p:spPr>
          <a:xfrm>
            <a:off x="4499048" y="357026"/>
            <a:ext cx="30558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常规操作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70" name="Google Shape;70;g8a538097aa_0_9"/>
          <p:cNvCxnSpPr/>
          <p:nvPr/>
        </p:nvCxnSpPr>
        <p:spPr>
          <a:xfrm flipH="1" rot="10800000">
            <a:off x="4499048" y="1017626"/>
            <a:ext cx="1884900" cy="213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3edb3514_0_14"/>
          <p:cNvSpPr txBox="1"/>
          <p:nvPr/>
        </p:nvSpPr>
        <p:spPr>
          <a:xfrm>
            <a:off x="6732270" y="133985"/>
            <a:ext cx="1856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8a3edb3514_0_14"/>
          <p:cNvSpPr txBox="1"/>
          <p:nvPr/>
        </p:nvSpPr>
        <p:spPr>
          <a:xfrm>
            <a:off x="97575" y="2634475"/>
            <a:ext cx="53526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zh-CN" sz="32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知识点:为什么数组从0开始</a:t>
            </a:r>
            <a:endParaRPr b="1" i="0" sz="32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  <p:cxnSp>
        <p:nvCxnSpPr>
          <p:cNvPr id="77" name="Google Shape;77;g8a3edb3514_0_14"/>
          <p:cNvCxnSpPr/>
          <p:nvPr/>
        </p:nvCxnSpPr>
        <p:spPr>
          <a:xfrm>
            <a:off x="278775" y="3401125"/>
            <a:ext cx="4669500" cy="41700"/>
          </a:xfrm>
          <a:prstGeom prst="straightConnector1">
            <a:avLst/>
          </a:prstGeom>
          <a:noFill/>
          <a:ln cap="flat" cmpd="sng" w="9525">
            <a:solidFill>
              <a:srgbClr val="F395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g8a3edb351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788" y="968285"/>
            <a:ext cx="54483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