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Libre Franklin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y+iUJ8Uujui6GA0HWb4zKztS2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Medium-regular.fntdata"/><Relationship Id="rId14" Type="http://schemas.openxmlformats.org/officeDocument/2006/relationships/slide" Target="slides/slide8.xml"/><Relationship Id="rId17" Type="http://schemas.openxmlformats.org/officeDocument/2006/relationships/font" Target="fonts/LibreFranklinMedium-italic.fntdata"/><Relationship Id="rId16" Type="http://schemas.openxmlformats.org/officeDocument/2006/relationships/font" Target="fonts/LibreFranklinMedium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dced038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8dced038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8dced038f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dced038f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8dced038f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8dced038f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dced038f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8dced038f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8dced038f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ced038f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ced038f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8dced038f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ced038f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ced038f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8dced038f9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ced038f9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ced038f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8dced038f9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ced038f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ced038f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8dced038f9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228600" y="-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8257"/>
            <a:ext cx="12274550" cy="69135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Sort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排序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dced038f9_0_0"/>
          <p:cNvSpPr txBox="1"/>
          <p:nvPr>
            <p:ph type="title"/>
          </p:nvPr>
        </p:nvSpPr>
        <p:spPr>
          <a:xfrm>
            <a:off x="280075" y="128975"/>
            <a:ext cx="8572200" cy="8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猪的世界你不懂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33" name="Google Shape;33;g8dced038f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4575"/>
            <a:ext cx="5324475" cy="4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g8dced038f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75" y="1104575"/>
            <a:ext cx="56292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dced038f9_0_21"/>
          <p:cNvSpPr txBox="1"/>
          <p:nvPr>
            <p:ph type="title"/>
          </p:nvPr>
        </p:nvSpPr>
        <p:spPr>
          <a:xfrm>
            <a:off x="280075" y="128975"/>
            <a:ext cx="8572200" cy="82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排序很难吗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pic>
        <p:nvPicPr>
          <p:cNvPr id="41" name="Google Shape;41;g8dced038f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298163"/>
            <a:ext cx="470535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8dced038f9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75" y="1336275"/>
            <a:ext cx="36385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dced038f9_0_30"/>
          <p:cNvSpPr txBox="1"/>
          <p:nvPr>
            <p:ph type="title"/>
          </p:nvPr>
        </p:nvSpPr>
        <p:spPr>
          <a:xfrm>
            <a:off x="254325" y="141850"/>
            <a:ext cx="9254100" cy="9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经典排序哪家强</a:t>
            </a:r>
            <a:endParaRPr sz="3000">
              <a:solidFill>
                <a:srgbClr val="E0B0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8dced038f9_0_30"/>
          <p:cNvSpPr txBox="1"/>
          <p:nvPr/>
        </p:nvSpPr>
        <p:spPr>
          <a:xfrm>
            <a:off x="180125" y="913550"/>
            <a:ext cx="3178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冒泡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插入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选择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归并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快速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基数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</a:rPr>
              <a:t>桶排</a:t>
            </a:r>
            <a:endParaRPr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0B07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dced038f9_0_40"/>
          <p:cNvSpPr txBox="1"/>
          <p:nvPr>
            <p:ph type="title"/>
          </p:nvPr>
        </p:nvSpPr>
        <p:spPr>
          <a:xfrm>
            <a:off x="228600" y="167275"/>
            <a:ext cx="10515600" cy="88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考虑因素有哪些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56" name="Google Shape;56;g8dced038f9_0_40"/>
          <p:cNvSpPr txBox="1"/>
          <p:nvPr/>
        </p:nvSpPr>
        <p:spPr>
          <a:xfrm>
            <a:off x="228600" y="1672675"/>
            <a:ext cx="45321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1.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复杂度分析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2.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比较和交换字数分析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3.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内存分析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4.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稳定性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dced038f9_0_49"/>
          <p:cNvSpPr txBox="1"/>
          <p:nvPr>
            <p:ph type="title"/>
          </p:nvPr>
        </p:nvSpPr>
        <p:spPr>
          <a:xfrm>
            <a:off x="228600" y="154400"/>
            <a:ext cx="10515600" cy="9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O(n2)的世界你不懂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dced038f9_0_49"/>
          <p:cNvSpPr txBox="1"/>
          <p:nvPr/>
        </p:nvSpPr>
        <p:spPr>
          <a:xfrm>
            <a:off x="510700" y="1710875"/>
            <a:ext cx="103578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E0B07E"/>
                </a:solidFill>
              </a:rPr>
              <a:t>       稳定 最好 最坏 平均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  </a:t>
            </a:r>
            <a:r>
              <a:rPr b="1" lang="zh-CN" sz="3000">
                <a:solidFill>
                  <a:srgbClr val="E0B07E"/>
                </a:solidFill>
              </a:rPr>
              <a:t>原地排序</a:t>
            </a:r>
            <a:endParaRPr b="1"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1.</a:t>
            </a:r>
            <a:r>
              <a:rPr b="1" lang="zh-CN" sz="3000">
                <a:solidFill>
                  <a:srgbClr val="E0B07E"/>
                </a:solidFill>
              </a:rPr>
              <a:t>冒泡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Y O(n) O(n2) O(n2)	Y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2.</a:t>
            </a:r>
            <a:r>
              <a:rPr b="1" lang="zh-CN" sz="3000">
                <a:solidFill>
                  <a:srgbClr val="E0B07E"/>
                </a:solidFill>
              </a:rPr>
              <a:t>插入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Y O(n) O(n2) O(n2) 	Y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3</a:t>
            </a:r>
            <a:r>
              <a:rPr b="1" lang="zh-CN" sz="3000">
                <a:solidFill>
                  <a:srgbClr val="E0B07E"/>
                </a:solidFill>
              </a:rPr>
              <a:t>.选择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N O(n) O(n2) O(n2)	Y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ced038f9_0_59"/>
          <p:cNvSpPr txBox="1"/>
          <p:nvPr>
            <p:ph type="title"/>
          </p:nvPr>
        </p:nvSpPr>
        <p:spPr>
          <a:xfrm>
            <a:off x="228600" y="154400"/>
            <a:ext cx="10515600" cy="90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我快我骄傲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8dced038f9_0_59"/>
          <p:cNvSpPr txBox="1"/>
          <p:nvPr/>
        </p:nvSpPr>
        <p:spPr>
          <a:xfrm>
            <a:off x="643325" y="2264550"/>
            <a:ext cx="105156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E0B07E"/>
                </a:solidFill>
              </a:rPr>
              <a:t>           稳定 最好 最坏 平均 原地排序</a:t>
            </a:r>
            <a:endParaRPr b="1"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1.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Quick  N O(nlogn) O(n2)      O(nlogn)  Y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2.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Merge Y O(nlogn) O(nlogn) O(nlogn) N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E0B07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ced038f9_0_69"/>
          <p:cNvSpPr txBox="1"/>
          <p:nvPr>
            <p:ph type="title"/>
          </p:nvPr>
        </p:nvSpPr>
        <p:spPr>
          <a:xfrm>
            <a:off x="228600" y="270200"/>
            <a:ext cx="10515600" cy="78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线性排序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77" name="Google Shape;77;g8dced038f9_0_69"/>
          <p:cNvSpPr txBox="1"/>
          <p:nvPr/>
        </p:nvSpPr>
        <p:spPr>
          <a:xfrm>
            <a:off x="90075" y="1820225"/>
            <a:ext cx="116445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E0B07E"/>
                </a:solidFill>
              </a:rPr>
              <a:t>       </a:t>
            </a:r>
            <a:r>
              <a:rPr b="1" lang="zh-CN" sz="3000">
                <a:solidFill>
                  <a:srgbClr val="E0B07E"/>
                </a:solidFill>
              </a:rPr>
              <a:t>稳定 最好 最坏 平均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  </a:t>
            </a:r>
            <a:r>
              <a:rPr b="1" lang="zh-CN" sz="3000">
                <a:solidFill>
                  <a:srgbClr val="E0B07E"/>
                </a:solidFill>
              </a:rPr>
              <a:t>原地排序</a:t>
            </a:r>
            <a:endParaRPr b="1" sz="3000">
              <a:solidFill>
                <a:srgbClr val="E0B07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1.</a:t>
            </a:r>
            <a:r>
              <a:rPr b="1" lang="zh-CN" sz="3000">
                <a:solidFill>
                  <a:srgbClr val="E0B07E"/>
                </a:solidFill>
              </a:rPr>
              <a:t>计数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Y O(n + k) O(n + k) O(n + k)	N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2.</a:t>
            </a:r>
            <a:r>
              <a:rPr b="1" lang="zh-CN" sz="3000">
                <a:solidFill>
                  <a:srgbClr val="E0B07E"/>
                </a:solidFill>
              </a:rPr>
              <a:t>桶排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Y O(n + k) O(n2)     O(n + k) 	N</a:t>
            </a:r>
            <a:endParaRPr b="1" sz="3000">
              <a:solidFill>
                <a:srgbClr val="E0B07E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E0B07E"/>
                </a:solidFill>
              </a:rPr>
              <a:t>3.</a:t>
            </a:r>
            <a:r>
              <a:rPr b="1" lang="zh-CN" sz="3000">
                <a:solidFill>
                  <a:srgbClr val="E0B07E"/>
                </a:solidFill>
              </a:rPr>
              <a:t>基数</a:t>
            </a:r>
            <a:r>
              <a:rPr b="1" lang="zh-CN" sz="3000">
                <a:solidFill>
                  <a:srgbClr val="E0B07E"/>
                </a:solidFill>
                <a:latin typeface="Hei"/>
                <a:ea typeface="Hei"/>
                <a:cs typeface="Hei"/>
                <a:sym typeface="Hei"/>
              </a:rPr>
              <a:t> N O(n * k) O(n * k) O(n * k)	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