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9" r:id="rId5"/>
    <p:sldId id="260" r:id="rId6"/>
    <p:sldId id="258" r:id="rId7"/>
    <p:sldId id="261" r:id="rId8"/>
    <p:sldId id="262" r:id="rId9"/>
    <p:sldId id="263" r:id="rId10"/>
    <p:sldId id="264" r:id="rId11"/>
    <p:sldId id="265" r:id="rId12"/>
    <p:sldId id="281" r:id="rId13"/>
    <p:sldId id="266" r:id="rId14"/>
    <p:sldId id="267" r:id="rId15"/>
    <p:sldId id="268" r:id="rId16"/>
    <p:sldId id="269" r:id="rId17"/>
    <p:sldId id="270" r:id="rId18"/>
    <p:sldId id="282" r:id="rId19"/>
    <p:sldId id="271" r:id="rId20"/>
    <p:sldId id="273" r:id="rId21"/>
    <p:sldId id="272" r:id="rId22"/>
    <p:sldId id="274" r:id="rId23"/>
    <p:sldId id="284" r:id="rId24"/>
    <p:sldId id="285" r:id="rId25"/>
    <p:sldId id="286" r:id="rId26"/>
    <p:sldId id="287" r:id="rId27"/>
    <p:sldId id="288" r:id="rId28"/>
    <p:sldId id="289" r:id="rId29"/>
    <p:sldId id="277" r:id="rId30"/>
    <p:sldId id="283" r:id="rId31"/>
    <p:sldId id="27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DC3E345-4B49-4F75-8FCA-18CA17B52DB3}"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511A1-7702-414D-9E1D-F6D15B79844B}" type="slidenum">
              <a:rPr lang="en-US" smtClean="0"/>
              <a:t>‹#›</a:t>
            </a:fld>
            <a:endParaRPr lang="en-US"/>
          </a:p>
        </p:txBody>
      </p:sp>
    </p:spTree>
    <p:extLst>
      <p:ext uri="{BB962C8B-B14F-4D97-AF65-F5344CB8AC3E}">
        <p14:creationId xmlns:p14="http://schemas.microsoft.com/office/powerpoint/2010/main" val="176351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DC3E345-4B49-4F75-8FCA-18CA17B52DB3}"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511A1-7702-414D-9E1D-F6D15B79844B}" type="slidenum">
              <a:rPr lang="en-US" smtClean="0"/>
              <a:t>‹#›</a:t>
            </a:fld>
            <a:endParaRPr lang="en-US"/>
          </a:p>
        </p:txBody>
      </p:sp>
    </p:spTree>
    <p:extLst>
      <p:ext uri="{BB962C8B-B14F-4D97-AF65-F5344CB8AC3E}">
        <p14:creationId xmlns:p14="http://schemas.microsoft.com/office/powerpoint/2010/main" val="352039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DC3E345-4B49-4F75-8FCA-18CA17B52DB3}"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511A1-7702-414D-9E1D-F6D15B79844B}" type="slidenum">
              <a:rPr lang="en-US" smtClean="0"/>
              <a:t>‹#›</a:t>
            </a:fld>
            <a:endParaRPr lang="en-US"/>
          </a:p>
        </p:txBody>
      </p:sp>
    </p:spTree>
    <p:extLst>
      <p:ext uri="{BB962C8B-B14F-4D97-AF65-F5344CB8AC3E}">
        <p14:creationId xmlns:p14="http://schemas.microsoft.com/office/powerpoint/2010/main" val="304542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DC3E345-4B49-4F75-8FCA-18CA17B52DB3}"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511A1-7702-414D-9E1D-F6D15B79844B}" type="slidenum">
              <a:rPr lang="en-US" smtClean="0"/>
              <a:t>‹#›</a:t>
            </a:fld>
            <a:endParaRPr lang="en-US"/>
          </a:p>
        </p:txBody>
      </p:sp>
    </p:spTree>
    <p:extLst>
      <p:ext uri="{BB962C8B-B14F-4D97-AF65-F5344CB8AC3E}">
        <p14:creationId xmlns:p14="http://schemas.microsoft.com/office/powerpoint/2010/main" val="177297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DC3E345-4B49-4F75-8FCA-18CA17B52DB3}"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511A1-7702-414D-9E1D-F6D15B79844B}" type="slidenum">
              <a:rPr lang="en-US" smtClean="0"/>
              <a:t>‹#›</a:t>
            </a:fld>
            <a:endParaRPr lang="en-US"/>
          </a:p>
        </p:txBody>
      </p:sp>
    </p:spTree>
    <p:extLst>
      <p:ext uri="{BB962C8B-B14F-4D97-AF65-F5344CB8AC3E}">
        <p14:creationId xmlns:p14="http://schemas.microsoft.com/office/powerpoint/2010/main" val="311823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DC3E345-4B49-4F75-8FCA-18CA17B52DB3}"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511A1-7702-414D-9E1D-F6D15B79844B}" type="slidenum">
              <a:rPr lang="en-US" smtClean="0"/>
              <a:t>‹#›</a:t>
            </a:fld>
            <a:endParaRPr lang="en-US"/>
          </a:p>
        </p:txBody>
      </p:sp>
    </p:spTree>
    <p:extLst>
      <p:ext uri="{BB962C8B-B14F-4D97-AF65-F5344CB8AC3E}">
        <p14:creationId xmlns:p14="http://schemas.microsoft.com/office/powerpoint/2010/main" val="36656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DDC3E345-4B49-4F75-8FCA-18CA17B52DB3}" type="datetimeFigureOut">
              <a:rPr lang="en-US" smtClean="0"/>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0511A1-7702-414D-9E1D-F6D15B79844B}" type="slidenum">
              <a:rPr lang="en-US" smtClean="0"/>
              <a:t>‹#›</a:t>
            </a:fld>
            <a:endParaRPr lang="en-US"/>
          </a:p>
        </p:txBody>
      </p:sp>
    </p:spTree>
    <p:extLst>
      <p:ext uri="{BB962C8B-B14F-4D97-AF65-F5344CB8AC3E}">
        <p14:creationId xmlns:p14="http://schemas.microsoft.com/office/powerpoint/2010/main" val="153950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DDC3E345-4B49-4F75-8FCA-18CA17B52DB3}" type="datetimeFigureOut">
              <a:rPr lang="en-US" smtClean="0"/>
              <a:t>5/22/2017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0511A1-7702-414D-9E1D-F6D15B79844B}" type="slidenum">
              <a:rPr lang="en-US" smtClean="0"/>
              <a:t>‹#›</a:t>
            </a:fld>
            <a:endParaRPr lang="en-US"/>
          </a:p>
        </p:txBody>
      </p:sp>
    </p:spTree>
    <p:extLst>
      <p:ext uri="{BB962C8B-B14F-4D97-AF65-F5344CB8AC3E}">
        <p14:creationId xmlns:p14="http://schemas.microsoft.com/office/powerpoint/2010/main" val="404817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DC3E345-4B49-4F75-8FCA-18CA17B52DB3}" type="datetimeFigureOut">
              <a:rPr lang="en-US" smtClean="0"/>
              <a:t>5/22/2017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0511A1-7702-414D-9E1D-F6D15B79844B}" type="slidenum">
              <a:rPr lang="en-US" smtClean="0"/>
              <a:t>‹#›</a:t>
            </a:fld>
            <a:endParaRPr lang="en-US"/>
          </a:p>
        </p:txBody>
      </p:sp>
    </p:spTree>
    <p:extLst>
      <p:ext uri="{BB962C8B-B14F-4D97-AF65-F5344CB8AC3E}">
        <p14:creationId xmlns:p14="http://schemas.microsoft.com/office/powerpoint/2010/main" val="64486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DC3E345-4B49-4F75-8FCA-18CA17B52DB3}"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511A1-7702-414D-9E1D-F6D15B79844B}" type="slidenum">
              <a:rPr lang="en-US" smtClean="0"/>
              <a:t>‹#›</a:t>
            </a:fld>
            <a:endParaRPr lang="en-US"/>
          </a:p>
        </p:txBody>
      </p:sp>
    </p:spTree>
    <p:extLst>
      <p:ext uri="{BB962C8B-B14F-4D97-AF65-F5344CB8AC3E}">
        <p14:creationId xmlns:p14="http://schemas.microsoft.com/office/powerpoint/2010/main" val="83620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DC3E345-4B49-4F75-8FCA-18CA17B52DB3}"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511A1-7702-414D-9E1D-F6D15B79844B}" type="slidenum">
              <a:rPr lang="en-US" smtClean="0"/>
              <a:t>‹#›</a:t>
            </a:fld>
            <a:endParaRPr lang="en-US"/>
          </a:p>
        </p:txBody>
      </p:sp>
    </p:spTree>
    <p:extLst>
      <p:ext uri="{BB962C8B-B14F-4D97-AF65-F5344CB8AC3E}">
        <p14:creationId xmlns:p14="http://schemas.microsoft.com/office/powerpoint/2010/main" val="404467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511A1-7702-414D-9E1D-F6D15B79844B}" type="slidenum">
              <a:rPr lang="en-US" smtClean="0"/>
              <a:t>‹#›</a:t>
            </a:fld>
            <a:endParaRPr lang="en-US"/>
          </a:p>
        </p:txBody>
      </p:sp>
      <p:sp>
        <p:nvSpPr>
          <p:cNvPr id="7" name="Date Placeholder 6"/>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592FF-21F8-479E-9621-84DCAC28AB85}" type="datetimeFigureOut">
              <a:rPr lang="en-US" smtClean="0"/>
              <a:t>5/22/2017</a:t>
            </a:fld>
            <a:endParaRPr lang="en-US"/>
          </a:p>
        </p:txBody>
      </p:sp>
    </p:spTree>
    <p:extLst>
      <p:ext uri="{BB962C8B-B14F-4D97-AF65-F5344CB8AC3E}">
        <p14:creationId xmlns:p14="http://schemas.microsoft.com/office/powerpoint/2010/main" val="4056078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ln>
            <a:solidFill>
              <a:schemeClr val="accent1"/>
            </a:solidFill>
          </a:ln>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Online Conditional Outlier </a:t>
            </a:r>
            <a:r>
              <a:rPr lang="en-US" b="1"/>
              <a:t>Detection in Nonstationary </a:t>
            </a:r>
            <a:r>
              <a:rPr lang="en-US" b="1" dirty="0"/>
              <a:t>Time Series</a:t>
            </a:r>
            <a:endParaRPr lang="en-US" dirty="0"/>
          </a:p>
        </p:txBody>
      </p:sp>
      <p:sp>
        <p:nvSpPr>
          <p:cNvPr id="3" name="Subtitle 2"/>
          <p:cNvSpPr>
            <a:spLocks noGrp="1"/>
          </p:cNvSpPr>
          <p:nvPr>
            <p:ph type="subTitle" idx="1"/>
          </p:nvPr>
        </p:nvSpPr>
        <p:spPr/>
        <p:txBody>
          <a:bodyPr/>
          <a:lstStyle/>
          <a:p>
            <a:r>
              <a:rPr lang="en-US" dirty="0" err="1"/>
              <a:t>Siqi</a:t>
            </a:r>
            <a:r>
              <a:rPr lang="en-US" dirty="0"/>
              <a:t> Liu</a:t>
            </a:r>
            <a:r>
              <a:rPr lang="en-US" baseline="30000" dirty="0"/>
              <a:t>1</a:t>
            </a:r>
            <a:r>
              <a:rPr lang="en-US" dirty="0"/>
              <a:t>, Adam Wright</a:t>
            </a:r>
            <a:r>
              <a:rPr lang="en-US" baseline="30000" dirty="0"/>
              <a:t>2</a:t>
            </a:r>
            <a:r>
              <a:rPr lang="en-US" dirty="0"/>
              <a:t>, and Milos Hauskrecht</a:t>
            </a:r>
            <a:r>
              <a:rPr lang="en-US" baseline="30000" dirty="0"/>
              <a:t>1</a:t>
            </a:r>
          </a:p>
          <a:p>
            <a:r>
              <a:rPr lang="en-US" baseline="30000" dirty="0"/>
              <a:t>1</a:t>
            </a:r>
            <a:r>
              <a:rPr lang="en-US" dirty="0"/>
              <a:t>Department of Computer Science, University of Pittsburgh</a:t>
            </a:r>
          </a:p>
          <a:p>
            <a:r>
              <a:rPr lang="en-US" baseline="30000" dirty="0"/>
              <a:t>2</a:t>
            </a:r>
            <a:r>
              <a:rPr lang="en-US" dirty="0"/>
              <a:t>Brigham and Women's Hospital and Harvard Medical School</a:t>
            </a:r>
          </a:p>
        </p:txBody>
      </p:sp>
    </p:spTree>
    <p:extLst>
      <p:ext uri="{BB962C8B-B14F-4D97-AF65-F5344CB8AC3E}">
        <p14:creationId xmlns:p14="http://schemas.microsoft.com/office/powerpoint/2010/main" val="267103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2: Context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184" y="1785518"/>
            <a:ext cx="6026930" cy="2410772"/>
          </a:xfrm>
        </p:spPr>
      </p:pic>
      <p:sp>
        <p:nvSpPr>
          <p:cNvPr id="6" name="Rectangle 5"/>
          <p:cNvSpPr/>
          <p:nvPr/>
        </p:nvSpPr>
        <p:spPr>
          <a:xfrm>
            <a:off x="7731362" y="1785518"/>
            <a:ext cx="1463040" cy="1921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602849" y="541857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By considering the context, some “outliers” become normal; some “normal” points become outliers.</a:t>
            </a:r>
          </a:p>
        </p:txBody>
      </p:sp>
    </p:spTree>
    <p:extLst>
      <p:ext uri="{BB962C8B-B14F-4D97-AF65-F5344CB8AC3E}">
        <p14:creationId xmlns:p14="http://schemas.microsoft.com/office/powerpoint/2010/main" val="276656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Work in Outlier Detection in Time Series</a:t>
            </a:r>
          </a:p>
        </p:txBody>
      </p:sp>
      <p:sp>
        <p:nvSpPr>
          <p:cNvPr id="3" name="Content Placeholder 2"/>
          <p:cNvSpPr>
            <a:spLocks noGrp="1"/>
          </p:cNvSpPr>
          <p:nvPr>
            <p:ph idx="1"/>
          </p:nvPr>
        </p:nvSpPr>
        <p:spPr/>
        <p:txBody>
          <a:bodyPr/>
          <a:lstStyle/>
          <a:p>
            <a:r>
              <a:rPr lang="en-US" dirty="0"/>
              <a:t>Existing work in outlier detection in time series usually assumes a model like autoregressive-moving-average (ARMA). (e.g., </a:t>
            </a:r>
            <a:r>
              <a:rPr lang="en-US" dirty="0" err="1"/>
              <a:t>Tsay</a:t>
            </a:r>
            <a:r>
              <a:rPr lang="en-US" dirty="0"/>
              <a:t> 1988; </a:t>
            </a:r>
            <a:r>
              <a:rPr lang="en-US" dirty="0" err="1"/>
              <a:t>Yamanishi</a:t>
            </a:r>
            <a:r>
              <a:rPr lang="en-US" dirty="0"/>
              <a:t> and Takeuchi 2002)</a:t>
            </a:r>
          </a:p>
          <a:p>
            <a:r>
              <a:rPr lang="en-US" dirty="0"/>
              <a:t>These models cannot deal with nonstationary (seasonal) time series directly.</a:t>
            </a:r>
          </a:p>
          <a:p>
            <a:r>
              <a:rPr lang="en-US" dirty="0"/>
              <a:t>A solution is to difference the time series, resulting in: autoregressive-integrated-moving-average (ARIMA).</a:t>
            </a:r>
          </a:p>
          <a:p>
            <a:r>
              <a:rPr lang="en-US" dirty="0"/>
              <a:t>We use it as a baseline in our experiments.</a:t>
            </a:r>
          </a:p>
          <a:p>
            <a:endParaRPr lang="en-US" dirty="0"/>
          </a:p>
        </p:txBody>
      </p:sp>
    </p:spTree>
    <p:extLst>
      <p:ext uri="{BB962C8B-B14F-4D97-AF65-F5344CB8AC3E}">
        <p14:creationId xmlns:p14="http://schemas.microsoft.com/office/powerpoint/2010/main" val="62463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b="1" dirty="0"/>
              <a:t>Method</a:t>
            </a:r>
          </a:p>
          <a:p>
            <a:r>
              <a:rPr lang="en-US" dirty="0"/>
              <a:t>Experiments and Results</a:t>
            </a:r>
          </a:p>
          <a:p>
            <a:r>
              <a:rPr lang="en-US" dirty="0"/>
              <a:t>Conclusion</a:t>
            </a:r>
          </a:p>
        </p:txBody>
      </p:sp>
    </p:spTree>
    <p:extLst>
      <p:ext uri="{BB962C8B-B14F-4D97-AF65-F5344CB8AC3E}">
        <p14:creationId xmlns:p14="http://schemas.microsoft.com/office/powerpoint/2010/main" val="266447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Two Layers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time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 2,…</m:t>
                    </m:r>
                  </m:oMath>
                </a14:m>
                <a:r>
                  <a:rPr lang="en-US" dirty="0"/>
                  <a:t> we </a:t>
                </a:r>
                <a:r>
                  <a:rPr lang="en-US" b="1" dirty="0"/>
                  <a:t>sequentially</a:t>
                </a:r>
                <a:r>
                  <a:rPr lang="en-US" dirty="0"/>
                  <a:t> receive the observations of the target time series</a:t>
                </a:r>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ℝ</m:t>
                      </m:r>
                      <m:r>
                        <a:rPr lang="en-US" b="0" i="1" smtClean="0">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=1,2,…},</m:t>
                      </m:r>
                    </m:oMath>
                  </m:oMathPara>
                </a14:m>
                <a:endParaRPr lang="en-US" dirty="0"/>
              </a:p>
              <a:p>
                <a:pPr marL="0" indent="0">
                  <a:buNone/>
                </a:pPr>
                <a:r>
                  <a:rPr lang="en-US" dirty="0"/>
                  <a:t>   and the associated context variables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ℝ</m:t>
                              </m:r>
                            </m:e>
                            <m:sup>
                              <m:r>
                                <a:rPr lang="en-US" i="1">
                                  <a:latin typeface="Cambria Math" panose="02040503050406030204" pitchFamily="18" charset="0"/>
                                </a:rPr>
                                <m:t>𝑝</m:t>
                              </m:r>
                            </m:sup>
                          </m:sSup>
                          <m:r>
                            <a:rPr lang="en-US" b="0" i="1" smtClean="0">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=1,2,…</m:t>
                          </m:r>
                        </m:e>
                      </m:d>
                      <m:r>
                        <a:rPr lang="en-US" i="1">
                          <a:latin typeface="Cambria Math" panose="02040503050406030204" pitchFamily="18" charset="0"/>
                        </a:rPr>
                        <m:t>.</m:t>
                      </m:r>
                    </m:oMath>
                  </m:oMathPara>
                </a14:m>
                <a:endParaRPr lang="en-US" dirty="0"/>
              </a:p>
              <a:p>
                <a:r>
                  <a:rPr lang="en-US" dirty="0"/>
                  <a:t>Our model consists of two layers:</a:t>
                </a:r>
              </a:p>
              <a:p>
                <a:pPr lvl="1"/>
                <a:r>
                  <a:rPr lang="en-US" dirty="0"/>
                  <a:t>First layer uses a </a:t>
                </a:r>
                <a:r>
                  <a:rPr lang="en-US" b="1" dirty="0"/>
                  <a:t>sliding window </a:t>
                </a:r>
                <a:r>
                  <a:rPr lang="en-US" dirty="0"/>
                  <a:t>to compute a </a:t>
                </a:r>
                <a:r>
                  <a:rPr lang="en-US" b="1" dirty="0"/>
                  <a:t>local</a:t>
                </a:r>
                <a:r>
                  <a:rPr lang="en-US" dirty="0"/>
                  <a:t> score;</a:t>
                </a:r>
              </a:p>
              <a:p>
                <a:pPr lvl="1"/>
                <a:r>
                  <a:rPr lang="en-US" dirty="0"/>
                  <a:t>Second layer combines the local score with the context variables to compute a </a:t>
                </a:r>
                <a:r>
                  <a:rPr lang="en-US" b="1" dirty="0"/>
                  <a:t>global</a:t>
                </a:r>
                <a:r>
                  <a:rPr lang="en-US" dirty="0"/>
                  <a:t> score (which is the final outlier score).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413866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Layer</a:t>
            </a:r>
          </a:p>
        </p:txBody>
      </p:sp>
      <p:sp>
        <p:nvSpPr>
          <p:cNvPr id="3" name="Content Placeholder 2"/>
          <p:cNvSpPr>
            <a:spLocks noGrp="1"/>
          </p:cNvSpPr>
          <p:nvPr>
            <p:ph idx="1"/>
          </p:nvPr>
        </p:nvSpPr>
        <p:spPr/>
        <p:txBody>
          <a:bodyPr/>
          <a:lstStyle/>
          <a:p>
            <a:r>
              <a:rPr lang="en-US" dirty="0"/>
              <a:t>First, we decompose the time series (within a sliding window) into 3 components using a nonparametric decomposition algorithm called STL (Cleveland et al. 1990).</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919" y="3053433"/>
            <a:ext cx="6590944" cy="3295472"/>
          </a:xfrm>
          <a:prstGeom prst="rect">
            <a:avLst/>
          </a:prstGeom>
        </p:spPr>
      </p:pic>
    </p:spTree>
    <p:extLst>
      <p:ext uri="{BB962C8B-B14F-4D97-AF65-F5344CB8AC3E}">
        <p14:creationId xmlns:p14="http://schemas.microsoft.com/office/powerpoint/2010/main" val="422032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Layer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6318"/>
                <a:ext cx="10515600" cy="4351338"/>
              </a:xfrm>
            </p:spPr>
            <p:txBody>
              <a:bodyPr/>
              <a:lstStyle/>
              <a:p>
                <a:r>
                  <a:rPr lang="en-US" dirty="0"/>
                  <a:t>Then, we compute a local deviation score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𝑡</m:t>
                            </m:r>
                          </m:sub>
                          <m:sup>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groupChr>
                              <m:groupChrPr>
                                <m:chr m:val="^"/>
                                <m:pos m:val="top"/>
                                <m:vertJc m:val="bot"/>
                                <m:ctrlPr>
                                  <a:rPr lang="en-US" i="1">
                                    <a:latin typeface="Cambria Math" panose="02040503050406030204" pitchFamily="18" charset="0"/>
                                  </a:rPr>
                                </m:ctrlPr>
                              </m:groupChrPr>
                              <m:e>
                                <m:r>
                                  <a:rPr lang="en-US" i="1">
                                    <a:latin typeface="Cambria Math" panose="02040503050406030204" pitchFamily="18" charset="0"/>
                                  </a:rPr>
                                  <m:t>𝜇</m:t>
                                </m:r>
                              </m:e>
                            </m:groupChr>
                          </m:e>
                          <m:sub>
                            <m:r>
                              <a:rPr lang="en-US" i="1">
                                <a:latin typeface="Cambria Math" panose="02040503050406030204" pitchFamily="18" charset="0"/>
                              </a:rPr>
                              <m:t>𝑡</m:t>
                            </m:r>
                          </m:sub>
                          <m:sup>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sup>
                        </m:sSubSup>
                      </m:num>
                      <m:den>
                        <m:sSubSup>
                          <m:sSubSupPr>
                            <m:ctrlPr>
                              <a:rPr lang="en-US" i="1">
                                <a:latin typeface="Cambria Math" panose="02040503050406030204" pitchFamily="18" charset="0"/>
                              </a:rPr>
                            </m:ctrlPr>
                          </m:sSubSupPr>
                          <m:e>
                            <m:groupChr>
                              <m:groupChrPr>
                                <m:chr m:val="^"/>
                                <m:pos m:val="top"/>
                                <m:vertJc m:val="bot"/>
                                <m:ctrlPr>
                                  <a:rPr lang="en-US" i="1">
                                    <a:latin typeface="Cambria Math" panose="02040503050406030204" pitchFamily="18" charset="0"/>
                                  </a:rPr>
                                </m:ctrlPr>
                              </m:groupChrPr>
                              <m:e>
                                <m:r>
                                  <a:rPr lang="en-US" i="1">
                                    <a:latin typeface="Cambria Math" panose="02040503050406030204" pitchFamily="18" charset="0"/>
                                  </a:rPr>
                                  <m:t>𝜎</m:t>
                                </m:r>
                              </m:e>
                            </m:groupChr>
                          </m:e>
                          <m:sub>
                            <m:r>
                              <a:rPr lang="en-US" i="1">
                                <a:latin typeface="Cambria Math" panose="02040503050406030204" pitchFamily="18" charset="0"/>
                              </a:rPr>
                              <m:t>𝑡</m:t>
                            </m:r>
                          </m:sub>
                          <m:sup>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sup>
                        </m:sSubSup>
                      </m:den>
                    </m:f>
                  </m:oMath>
                </a14:m>
                <a:r>
                  <a:rPr lang="en-US" dirty="0"/>
                  <a:t> on the remainder.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6318"/>
                <a:ext cx="10515600" cy="4351338"/>
              </a:xfrm>
              <a:blipFill rotWithShape="0">
                <a:blip r:embed="rId2"/>
                <a:stretch>
                  <a:fillRect l="-1043"/>
                </a:stretch>
              </a:blipFill>
            </p:spPr>
            <p:txBody>
              <a:bodyPr/>
              <a:lstStyle/>
              <a:p>
                <a:r>
                  <a:rPr lang="en-US">
                    <a:noFill/>
                  </a:rPr>
                  <a:t> </a:t>
                </a:r>
              </a:p>
            </p:txBody>
          </p:sp>
        </mc:Fallback>
      </mc:AlternateContent>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817" y="3161425"/>
            <a:ext cx="6590944" cy="3295472"/>
          </a:xfrm>
          <a:prstGeom prst="rect">
            <a:avLst/>
          </a:prstGeom>
        </p:spPr>
      </p:pic>
      <p:sp>
        <p:nvSpPr>
          <p:cNvPr id="4" name="Rectangle 3"/>
          <p:cNvSpPr/>
          <p:nvPr/>
        </p:nvSpPr>
        <p:spPr>
          <a:xfrm>
            <a:off x="2711938" y="5314462"/>
            <a:ext cx="6424247" cy="862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48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Layer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At each time </a:t>
                </a:r>
                <a14:m>
                  <m:oMath xmlns:m="http://schemas.openxmlformats.org/officeDocument/2006/math">
                    <m:r>
                      <a:rPr lang="en-US" i="1">
                        <a:latin typeface="Cambria Math" panose="02040503050406030204" pitchFamily="18" charset="0"/>
                      </a:rPr>
                      <m:t>𝑡</m:t>
                    </m:r>
                  </m:oMath>
                </a14:m>
                <a:r>
                  <a:rPr lang="en-US" dirty="0"/>
                  <a:t>, given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𝑡</m:t>
                        </m:r>
                      </m:sub>
                    </m:sSub>
                  </m:oMath>
                </a14:m>
                <a:r>
                  <a:rPr lang="en-US" dirty="0"/>
                  <a:t> is the local score (first-layer output)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oMath>
                </a14:m>
                <a:r>
                  <a:rPr lang="en-US" dirty="0"/>
                  <a:t> is the context variables, keep updating a Bayesian linear model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𝑇</m:t>
                              </m:r>
                            </m:sup>
                          </m:sSubSup>
                          <m:r>
                            <a:rPr lang="en-US" i="1">
                              <a:latin typeface="Cambria Math" panose="02040503050406030204" pitchFamily="18" charset="0"/>
                            </a:rPr>
                            <m:t>𝑤</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−1</m:t>
                              </m:r>
                            </m:sup>
                          </m:sSup>
                        </m:e>
                      </m:d>
                      <m:r>
                        <a:rPr lang="en-US" b="0" i="1" smtClean="0">
                          <a:latin typeface="Cambria Math" panose="02040503050406030204" pitchFamily="18" charset="0"/>
                        </a:rPr>
                        <m:t>,</m:t>
                      </m:r>
                    </m:oMath>
                  </m:oMathPara>
                </a14:m>
                <a:endParaRPr lang="en-US" dirty="0"/>
              </a:p>
              <a:p>
                <a:pPr marL="0" indent="0">
                  <a:buNone/>
                </a:pPr>
                <a:r>
                  <a:rPr lang="en-US" dirty="0"/>
                  <a:t>   with the conjugate prior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𝑤</m:t>
                          </m:r>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−1</m:t>
                              </m:r>
                            </m:sup>
                          </m:s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e>
                      </m:d>
                      <m:r>
                        <a:rPr lang="en-US" i="1">
                          <a:latin typeface="Cambria Math" panose="02040503050406030204" pitchFamily="18" charset="0"/>
                        </a:rPr>
                        <m:t>𝐺𝑎𝑚</m:t>
                      </m:r>
                      <m:d>
                        <m:dPr>
                          <m:ctrlPr>
                            <a:rPr lang="en-US" i="1">
                              <a:latin typeface="Cambria Math" panose="02040503050406030204" pitchFamily="18" charset="0"/>
                            </a:rPr>
                          </m:ctrlPr>
                        </m:dPr>
                        <m:e>
                          <m:r>
                            <a:rPr lang="en-US" i="1">
                              <a:latin typeface="Cambria Math" panose="02040503050406030204" pitchFamily="18" charset="0"/>
                            </a:rPr>
                            <m:t>𝛽</m:t>
                          </m:r>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e>
                      </m:d>
                      <m:r>
                        <a:rPr lang="en-US" b="0" i="1" smtClean="0">
                          <a:latin typeface="Cambria Math" panose="02040503050406030204" pitchFamily="18" charset="0"/>
                        </a:rPr>
                        <m:t>.</m:t>
                      </m:r>
                    </m:oMath>
                  </m:oMathPara>
                </a14:m>
                <a:endParaRPr lang="en-US" dirty="0"/>
              </a:p>
              <a:p>
                <a:r>
                  <a:rPr lang="en-US" dirty="0"/>
                  <a:t>The model is built globally (aggregating all the information from the beginning), because</a:t>
                </a:r>
              </a:p>
              <a:p>
                <a:pPr lvl="1"/>
                <a:r>
                  <a:rPr lang="en-US" dirty="0"/>
                  <a:t>contextual variables may correspond to rare events (e.g., holidays), but we need enough examples to have a good model;</a:t>
                </a:r>
              </a:p>
              <a:p>
                <a:pPr lvl="1"/>
                <a:r>
                  <a:rPr lang="en-US" dirty="0"/>
                  <a:t>local scores are normalized locally, so no need to worry about </a:t>
                </a:r>
                <a:r>
                  <a:rPr lang="en-US" dirty="0" err="1"/>
                  <a:t>nonstationarity</a:t>
                </a:r>
                <a:r>
                  <a:rPr lang="en-US" dirty="0"/>
                  <a: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081" r="-522"/>
                </a:stretch>
              </a:blipFill>
            </p:spPr>
            <p:txBody>
              <a:bodyPr/>
              <a:lstStyle/>
              <a:p>
                <a:r>
                  <a:rPr lang="en-US">
                    <a:noFill/>
                  </a:rPr>
                  <a:t> </a:t>
                </a:r>
              </a:p>
            </p:txBody>
          </p:sp>
        </mc:Fallback>
      </mc:AlternateContent>
    </p:spTree>
    <p:extLst>
      <p:ext uri="{BB962C8B-B14F-4D97-AF65-F5344CB8AC3E}">
        <p14:creationId xmlns:p14="http://schemas.microsoft.com/office/powerpoint/2010/main" val="124813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Layer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final outlier score is calculated based on the marginal distribution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sub>
                    </m:sSub>
                  </m:oMath>
                </a14:m>
                <a:r>
                  <a:rPr lang="en-US" dirty="0"/>
                  <a:t> 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 and the history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𝑆𝑡</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𝑡</m:t>
                          </m:r>
                        </m:sub>
                      </m:sSub>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𝜎</m:t>
                          </m:r>
                        </m:e>
                        <m:sub>
                          <m:r>
                            <a:rPr lang="en-US" b="0" i="1" smtClean="0">
                              <a:latin typeface="Cambria Math" panose="02040503050406030204" pitchFamily="18" charset="0"/>
                            </a:rPr>
                            <m:t>𝑡</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𝜈</m:t>
                          </m:r>
                        </m:e>
                        <m:sub>
                          <m:r>
                            <a:rPr lang="en-US" b="0" i="1" smtClean="0">
                              <a:latin typeface="Cambria Math" panose="02040503050406030204" pitchFamily="18" charset="0"/>
                            </a:rPr>
                            <m:t>𝑡</m:t>
                          </m:r>
                        </m:sub>
                      </m:sSub>
                      <m:r>
                        <a:rPr lang="en-US" i="1">
                          <a:latin typeface="Cambria Math" panose="02040503050406030204" pitchFamily="18" charset="0"/>
                        </a:rPr>
                        <m:t>),</m:t>
                      </m:r>
                    </m:oMath>
                  </m:oMathPara>
                </a14:m>
                <a:endParaRPr lang="en-US" dirty="0"/>
              </a:p>
              <a:p>
                <a:pPr marL="0"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m:rPr>
                                    <m:sty m:val="p"/>
                                  </m:rPr>
                                  <a:rPr lang="en-US" b="0" i="0" smtClean="0">
                                    <a:latin typeface="Cambria Math" panose="02040503050406030204" pitchFamily="18" charset="0"/>
                                  </a:rPr>
                                  <m:t>u</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u</m:t>
                                </m:r>
                              </m:sub>
                            </m:sSub>
                          </m:e>
                        </m:d>
                        <m:r>
                          <a:rPr lang="en-US" b="0" i="0" smtClean="0">
                            <a:latin typeface="Cambria Math" panose="02040503050406030204" pitchFamily="18" charset="0"/>
                          </a:rPr>
                          <m:t> </m:t>
                        </m:r>
                      </m:e>
                    </m:d>
                    <m:r>
                      <a:rPr lang="en-US" b="0" i="0" smtClean="0">
                        <a:latin typeface="Cambria Math" panose="02040503050406030204" pitchFamily="18" charset="0"/>
                      </a:rPr>
                      <m:t> </m:t>
                    </m:r>
                    <m:r>
                      <m:rPr>
                        <m:sty m:val="p"/>
                      </m:rPr>
                      <a:rPr lang="en-US" b="0" i="0" smtClean="0">
                        <a:latin typeface="Cambria Math" panose="02040503050406030204" pitchFamily="18" charset="0"/>
                      </a:rPr>
                      <m:t>u</m:t>
                    </m:r>
                    <m:r>
                      <a:rPr lang="en-US" b="0" i="0" smtClean="0">
                        <a:latin typeface="Cambria Math" panose="02040503050406030204" pitchFamily="18" charset="0"/>
                      </a:rPr>
                      <m:t>=1, 2, </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333"/>
                </a:stretch>
              </a:blipFill>
            </p:spPr>
            <p:txBody>
              <a:bodyPr/>
              <a:lstStyle/>
              <a:p>
                <a:r>
                  <a:rPr lang="en-US">
                    <a:noFill/>
                  </a:rPr>
                  <a:t> </a:t>
                </a:r>
              </a:p>
            </p:txBody>
          </p:sp>
        </mc:Fallback>
      </mc:AlternateContent>
    </p:spTree>
    <p:extLst>
      <p:ext uri="{BB962C8B-B14F-4D97-AF65-F5344CB8AC3E}">
        <p14:creationId xmlns:p14="http://schemas.microsoft.com/office/powerpoint/2010/main" val="170391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Method</a:t>
            </a:r>
          </a:p>
          <a:p>
            <a:r>
              <a:rPr lang="en-US" b="1" dirty="0"/>
              <a:t>Experiments and Results</a:t>
            </a:r>
          </a:p>
          <a:p>
            <a:r>
              <a:rPr lang="en-US" dirty="0"/>
              <a:t>Conclusion</a:t>
            </a:r>
          </a:p>
        </p:txBody>
      </p:sp>
    </p:spTree>
    <p:extLst>
      <p:ext uri="{BB962C8B-B14F-4D97-AF65-F5344CB8AC3E}">
        <p14:creationId xmlns:p14="http://schemas.microsoft.com/office/powerpoint/2010/main" val="165715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Sets</a:t>
            </a:r>
          </a:p>
        </p:txBody>
      </p:sp>
      <p:sp>
        <p:nvSpPr>
          <p:cNvPr id="3" name="Content Placeholder 2"/>
          <p:cNvSpPr>
            <a:spLocks noGrp="1"/>
          </p:cNvSpPr>
          <p:nvPr>
            <p:ph idx="1"/>
          </p:nvPr>
        </p:nvSpPr>
        <p:spPr/>
        <p:txBody>
          <a:bodyPr/>
          <a:lstStyle/>
          <a:p>
            <a:pPr lvl="0"/>
            <a:r>
              <a:rPr lang="en-US" b="1" dirty="0"/>
              <a:t>Bike data</a:t>
            </a:r>
            <a:r>
              <a:rPr lang="en-US" dirty="0"/>
              <a:t> consists of the time series (of length 733) that records the daily bike trip counts taken in San Francisco Bay Area through the bike share system from August 2013 to August 2015 .</a:t>
            </a:r>
          </a:p>
          <a:p>
            <a:pPr lvl="0"/>
            <a:r>
              <a:rPr lang="en-US" b="1" dirty="0"/>
              <a:t>CDS data</a:t>
            </a:r>
            <a:r>
              <a:rPr lang="en-US" dirty="0"/>
              <a:t> consists of daily rule firing counts of a clinical decision support (CDS) system in a large teaching hospital. (111 time series of length 1187)</a:t>
            </a:r>
          </a:p>
          <a:p>
            <a:pPr lvl="0"/>
            <a:r>
              <a:rPr lang="en-US" b="1" dirty="0"/>
              <a:t>Traffic data</a:t>
            </a:r>
            <a:r>
              <a:rPr lang="en-US" dirty="0"/>
              <a:t> consists of time series of vehicular traffic volume measurements collected by sensors placed on major highways. (2 time series of length 365)</a:t>
            </a:r>
          </a:p>
        </p:txBody>
      </p:sp>
    </p:spTree>
    <p:extLst>
      <p:ext uri="{BB962C8B-B14F-4D97-AF65-F5344CB8AC3E}">
        <p14:creationId xmlns:p14="http://schemas.microsoft.com/office/powerpoint/2010/main" val="290292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b="1" dirty="0"/>
              <a:t>Introduction</a:t>
            </a:r>
          </a:p>
          <a:p>
            <a:r>
              <a:rPr lang="en-US" dirty="0"/>
              <a:t>Method</a:t>
            </a:r>
          </a:p>
          <a:p>
            <a:r>
              <a:rPr lang="en-US" dirty="0"/>
              <a:t>Experiments and Results</a:t>
            </a:r>
          </a:p>
          <a:p>
            <a:r>
              <a:rPr lang="en-US" dirty="0"/>
              <a:t>Conclusion</a:t>
            </a:r>
          </a:p>
        </p:txBody>
      </p:sp>
    </p:spTree>
    <p:extLst>
      <p:ext uri="{BB962C8B-B14F-4D97-AF65-F5344CB8AC3E}">
        <p14:creationId xmlns:p14="http://schemas.microsoft.com/office/powerpoint/2010/main" val="1197958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Outliers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Outliers are injected into the time series by randomly sampling a small proportion </a:t>
                </a:r>
                <a14:m>
                  <m:oMath xmlns:m="http://schemas.openxmlformats.org/officeDocument/2006/math">
                    <m:r>
                      <a:rPr lang="en-US" i="1">
                        <a:latin typeface="Cambria Math" panose="02040503050406030204" pitchFamily="18" charset="0"/>
                      </a:rPr>
                      <m:t>𝑝</m:t>
                    </m:r>
                  </m:oMath>
                </a14:m>
                <a:r>
                  <a:rPr lang="en-US" dirty="0"/>
                  <a:t> of points and changing their value by a specified size </a:t>
                </a:r>
                <a14:m>
                  <m:oMath xmlns:m="http://schemas.openxmlformats.org/officeDocument/2006/math">
                    <m:r>
                      <a:rPr lang="en-US" i="1">
                        <a:latin typeface="Cambria Math" panose="02040503050406030204" pitchFamily="18" charset="0"/>
                      </a:rPr>
                      <m:t>𝛿</m:t>
                    </m:r>
                  </m:oMath>
                </a14:m>
                <a:r>
                  <a:rPr lang="en-US" dirty="0"/>
                  <a:t> 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𝛿</m:t>
                      </m:r>
                    </m:oMath>
                  </m:oMathPara>
                </a14:m>
                <a:endParaRPr lang="en-US" dirty="0"/>
              </a:p>
              <a:p>
                <a:pPr marL="0" indent="0">
                  <a:buNone/>
                </a:pPr>
                <a:r>
                  <a:rPr lang="en-US" dirty="0"/>
                  <a:t>   for each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a:t> in the sample.</a:t>
                </a:r>
              </a:p>
              <a:p>
                <a:r>
                  <a:rPr lang="en-US" dirty="0"/>
                  <a:t>We vary </a:t>
                </a:r>
                <a14:m>
                  <m:oMath xmlns:m="http://schemas.openxmlformats.org/officeDocument/2006/math">
                    <m:r>
                      <a:rPr lang="en-US" i="1">
                        <a:latin typeface="Cambria Math" panose="02040503050406030204" pitchFamily="18" charset="0"/>
                      </a:rPr>
                      <m:t>𝑝</m:t>
                    </m:r>
                  </m:oMath>
                </a14:m>
                <a:r>
                  <a:rPr lang="en-US" dirty="0"/>
                  <a:t> and </a:t>
                </a:r>
                <a14:m>
                  <m:oMath xmlns:m="http://schemas.openxmlformats.org/officeDocument/2006/math">
                    <m:r>
                      <a:rPr lang="en-US" i="1">
                        <a:latin typeface="Cambria Math" panose="02040503050406030204" pitchFamily="18" charset="0"/>
                      </a:rPr>
                      <m:t>𝛿</m:t>
                    </m:r>
                  </m:oMath>
                </a14:m>
                <a:r>
                  <a:rPr lang="en-US" dirty="0"/>
                  <a:t> to see the effects.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505719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Compared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RND - detects outliers randomly.</a:t>
                </a:r>
              </a:p>
              <a:p>
                <a:r>
                  <a:rPr lang="en-US" dirty="0"/>
                  <a:t>SARI - </a:t>
                </a:r>
                <a14:m>
                  <m:oMath xmlns:m="http://schemas.openxmlformats.org/officeDocument/2006/math">
                    <m:r>
                      <m:rPr>
                        <m:sty m:val="p"/>
                      </m:rPr>
                      <a:rPr lang="en-US">
                        <a:latin typeface="Cambria Math" panose="02040503050406030204" pitchFamily="18" charset="0"/>
                      </a:rPr>
                      <m:t>ARIMA</m:t>
                    </m:r>
                    <m:r>
                      <a:rPr lang="en-US" i="1">
                        <a:latin typeface="Cambria Math" panose="02040503050406030204" pitchFamily="18" charset="0"/>
                      </a:rPr>
                      <m:t>(1,1,0)×(1,1,0</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7</m:t>
                        </m:r>
                      </m:sub>
                    </m:sSub>
                  </m:oMath>
                </a14:m>
                <a:r>
                  <a:rPr lang="en-US" dirty="0"/>
                  <a:t>, ARIMA with a weekly (7 day) period, (seasonal) differencing, and (seasonal) order-1 autoregressive term.</a:t>
                </a:r>
              </a:p>
              <a:p>
                <a:r>
                  <a:rPr lang="en-US" dirty="0"/>
                  <a:t>SIMA - </a:t>
                </a:r>
                <a14:m>
                  <m:oMath xmlns:m="http://schemas.openxmlformats.org/officeDocument/2006/math">
                    <m:r>
                      <m:rPr>
                        <m:sty m:val="p"/>
                      </m:rPr>
                      <a:rPr lang="en-US">
                        <a:latin typeface="Cambria Math" panose="02040503050406030204" pitchFamily="18" charset="0"/>
                      </a:rPr>
                      <m:t>ARIMA</m:t>
                    </m:r>
                    <m:r>
                      <a:rPr lang="en-US" i="1">
                        <a:latin typeface="Cambria Math" panose="02040503050406030204" pitchFamily="18" charset="0"/>
                      </a:rPr>
                      <m:t>(0,1,1)×(0,1,1</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7</m:t>
                        </m:r>
                      </m:sub>
                    </m:sSub>
                  </m:oMath>
                </a14:m>
                <a:r>
                  <a:rPr lang="en-US" dirty="0"/>
                  <a:t>, ARIMA with a weekly period, (seasonal) differencing, and (seasonal) order-1 moving-average term.</a:t>
                </a:r>
              </a:p>
              <a:p>
                <a:r>
                  <a:rPr lang="en-US" dirty="0"/>
                  <a:t>SARIMA - </a:t>
                </a:r>
                <a14:m>
                  <m:oMath xmlns:m="http://schemas.openxmlformats.org/officeDocument/2006/math">
                    <m:r>
                      <m:rPr>
                        <m:sty m:val="p"/>
                      </m:rPr>
                      <a:rPr lang="en-US">
                        <a:latin typeface="Cambria Math" panose="02040503050406030204" pitchFamily="18" charset="0"/>
                      </a:rPr>
                      <m:t>ARIMA</m:t>
                    </m:r>
                    <m:r>
                      <a:rPr lang="en-US" i="1">
                        <a:latin typeface="Cambria Math" panose="02040503050406030204" pitchFamily="18" charset="0"/>
                      </a:rPr>
                      <m:t>(1,1,1)×(1,1,1</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7</m:t>
                        </m:r>
                      </m:sub>
                    </m:sSub>
                  </m:oMath>
                </a14:m>
                <a:r>
                  <a:rPr lang="en-US" dirty="0"/>
                  <a:t>, ARIMA combining the above two.</a:t>
                </a:r>
              </a:p>
              <a:p>
                <a:r>
                  <a:rPr lang="en-US" dirty="0"/>
                  <a:t>ND - our first-layer STL-based model, using absolute value of the output as outlier scores.</a:t>
                </a:r>
              </a:p>
              <a:p>
                <a:r>
                  <a:rPr lang="en-US" dirty="0"/>
                  <a:t>TL1 - our two-layer model using holiday information as a contextual variable.</a:t>
                </a:r>
              </a:p>
              <a:p>
                <a:r>
                  <a:rPr lang="en-US" dirty="0"/>
                  <a:t>TL2 - our two-layer model using holiday and additional information (if available) as context variables.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501" r="-116" b="-280"/>
                </a:stretch>
              </a:blipFill>
            </p:spPr>
            <p:txBody>
              <a:bodyPr/>
              <a:lstStyle/>
              <a:p>
                <a:r>
                  <a:rPr lang="en-US">
                    <a:noFill/>
                  </a:rPr>
                  <a:t> </a:t>
                </a:r>
              </a:p>
            </p:txBody>
          </p:sp>
        </mc:Fallback>
      </mc:AlternateContent>
    </p:spTree>
    <p:extLst>
      <p:ext uri="{BB962C8B-B14F-4D97-AF65-F5344CB8AC3E}">
        <p14:creationId xmlns:p14="http://schemas.microsoft.com/office/powerpoint/2010/main" val="3294027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Precision-Alert-Rate Curves (</a:t>
            </a:r>
            <a:r>
              <a:rPr lang="en-US" dirty="0" err="1"/>
              <a:t>Hauskrecht</a:t>
            </a:r>
            <a:r>
              <a:rPr lang="en-US" dirty="0"/>
              <a:t> et al. </a:t>
            </a:r>
            <a:r>
              <a:rPr lang="en-US"/>
              <a:t>2016)</a:t>
            </a:r>
            <a:endParaRPr lang="en-US" dirty="0"/>
          </a:p>
        </p:txBody>
      </p:sp>
      <p:sp>
        <p:nvSpPr>
          <p:cNvPr id="7" name="Content Placeholder 6"/>
          <p:cNvSpPr>
            <a:spLocks noGrp="1"/>
          </p:cNvSpPr>
          <p:nvPr>
            <p:ph sz="half" idx="2"/>
          </p:nvPr>
        </p:nvSpPr>
        <p:spPr>
          <a:xfrm>
            <a:off x="6809362" y="1825625"/>
            <a:ext cx="4544438" cy="4351338"/>
          </a:xfrm>
        </p:spPr>
        <p:txBody>
          <a:bodyPr>
            <a:normAutofit fontScale="92500"/>
          </a:bodyPr>
          <a:lstStyle/>
          <a:p>
            <a:r>
              <a:rPr lang="en-US" dirty="0"/>
              <a:t>Alert rate: the proportion of alerts raised out of all points.</a:t>
            </a:r>
          </a:p>
          <a:p>
            <a:r>
              <a:rPr lang="en-US" dirty="0"/>
              <a:t>Precision: the proportion of true outliers out of alerts raised.</a:t>
            </a:r>
          </a:p>
          <a:p>
            <a:r>
              <a:rPr lang="en-US" dirty="0"/>
              <a:t>We calculate AUC to compare the overall performance.</a:t>
            </a:r>
          </a:p>
          <a:p>
            <a:r>
              <a:rPr lang="en-US" dirty="0"/>
              <a:t>Notice we focus on low-alert-rate region for practicality.</a:t>
            </a:r>
          </a:p>
        </p:txBody>
      </p:sp>
      <p:pic>
        <p:nvPicPr>
          <p:cNvPr id="8" name="Content Placeholder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8822" y="1881360"/>
            <a:ext cx="6456582" cy="4295603"/>
          </a:xfrm>
        </p:spPr>
      </p:pic>
    </p:spTree>
    <p:extLst>
      <p:ext uri="{BB962C8B-B14F-4D97-AF65-F5344CB8AC3E}">
        <p14:creationId xmlns:p14="http://schemas.microsoft.com/office/powerpoint/2010/main" val="3271771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Varying Outlier Rate (0.1) - Bike Data</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0960" y="1662238"/>
            <a:ext cx="7809581" cy="5195762"/>
          </a:xfrm>
        </p:spPr>
      </p:pic>
    </p:spTree>
    <p:extLst>
      <p:ext uri="{BB962C8B-B14F-4D97-AF65-F5344CB8AC3E}">
        <p14:creationId xmlns:p14="http://schemas.microsoft.com/office/powerpoint/2010/main" val="2329053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Varying Outlier Rate (0.05) - Bike Data</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0960" y="1662238"/>
            <a:ext cx="7809580" cy="5195762"/>
          </a:xfrm>
        </p:spPr>
      </p:pic>
    </p:spTree>
    <p:extLst>
      <p:ext uri="{BB962C8B-B14F-4D97-AF65-F5344CB8AC3E}">
        <p14:creationId xmlns:p14="http://schemas.microsoft.com/office/powerpoint/2010/main" val="1102515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Varying Outlier Rate (0.01) - Bike Data</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0960" y="1662238"/>
            <a:ext cx="7809580" cy="5195762"/>
          </a:xfrm>
        </p:spPr>
      </p:pic>
    </p:spTree>
    <p:extLst>
      <p:ext uri="{BB962C8B-B14F-4D97-AF65-F5344CB8AC3E}">
        <p14:creationId xmlns:p14="http://schemas.microsoft.com/office/powerpoint/2010/main" val="2477396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Varying Outlier Size (2.0) - Bike Data</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0960" y="1662238"/>
            <a:ext cx="7809580" cy="5195761"/>
          </a:xfrm>
        </p:spPr>
      </p:pic>
    </p:spTree>
    <p:extLst>
      <p:ext uri="{BB962C8B-B14F-4D97-AF65-F5344CB8AC3E}">
        <p14:creationId xmlns:p14="http://schemas.microsoft.com/office/powerpoint/2010/main" val="1754865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Varying Outlier Size (1.5) - Bike Data</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0960" y="1662238"/>
            <a:ext cx="7809579" cy="5195761"/>
          </a:xfrm>
        </p:spPr>
      </p:pic>
    </p:spTree>
    <p:extLst>
      <p:ext uri="{BB962C8B-B14F-4D97-AF65-F5344CB8AC3E}">
        <p14:creationId xmlns:p14="http://schemas.microsoft.com/office/powerpoint/2010/main" val="3029174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Varying Outlier Size (1.2) - Bike Data</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0960" y="1662238"/>
            <a:ext cx="7809579" cy="5195761"/>
          </a:xfrm>
        </p:spPr>
      </p:pic>
    </p:spTree>
    <p:extLst>
      <p:ext uri="{BB962C8B-B14F-4D97-AF65-F5344CB8AC3E}">
        <p14:creationId xmlns:p14="http://schemas.microsoft.com/office/powerpoint/2010/main" val="3429364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Performance</a:t>
            </a:r>
          </a:p>
        </p:txBody>
      </p:sp>
      <p:sp>
        <p:nvSpPr>
          <p:cNvPr id="3" name="Content Placeholder 2"/>
          <p:cNvSpPr>
            <a:spLocks noGrp="1"/>
          </p:cNvSpPr>
          <p:nvPr>
            <p:ph idx="1"/>
          </p:nvPr>
        </p:nvSpPr>
        <p:spPr/>
        <p:txBody>
          <a:bodyPr/>
          <a:lstStyle/>
          <a:p>
            <a:r>
              <a:rPr lang="en-US" dirty="0"/>
              <a:t>By comparing the AUC, we have the following observations:</a:t>
            </a:r>
          </a:p>
          <a:p>
            <a:pPr lvl="1"/>
            <a:r>
              <a:rPr lang="en-US" dirty="0"/>
              <a:t>When the size of the outliers are small, all methods perform similarly to random.</a:t>
            </a:r>
          </a:p>
          <a:p>
            <a:pPr lvl="1"/>
            <a:r>
              <a:rPr lang="en-US" dirty="0"/>
              <a:t>In the other cases, our two-layer method is almost always the best method.</a:t>
            </a:r>
          </a:p>
          <a:p>
            <a:pPr lvl="1"/>
            <a:r>
              <a:rPr lang="en-US" dirty="0"/>
              <a:t>Even using only the first-layer can achieve similar or better results as the ARIMA-based methods.</a:t>
            </a:r>
          </a:p>
          <a:p>
            <a:pPr lvl="1"/>
            <a:r>
              <a:rPr lang="en-US" dirty="0"/>
              <a:t>Using additional information (e.g., using weather besides holiday info) improves the performance of the two-layer method.</a:t>
            </a:r>
          </a:p>
        </p:txBody>
      </p:sp>
    </p:spTree>
    <p:extLst>
      <p:ext uri="{BB962C8B-B14F-4D97-AF65-F5344CB8AC3E}">
        <p14:creationId xmlns:p14="http://schemas.microsoft.com/office/powerpoint/2010/main" val="141853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133"/>
            <a:ext cx="10515600" cy="1325563"/>
          </a:xfrm>
        </p:spPr>
        <p:txBody>
          <a:bodyPr/>
          <a:lstStyle/>
          <a:p>
            <a:r>
              <a:rPr lang="en-US" dirty="0"/>
              <a:t>Time Series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time series is a sequence of data points indexed by (discrete) time.</a:t>
                </a:r>
              </a:p>
              <a:p>
                <a:r>
                  <a:rPr lang="en-US" dirty="0"/>
                  <a:t>For example, a univariate time series</a:t>
                </a:r>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ℝ</m:t>
                          </m:r>
                          <m:r>
                            <a:rPr lang="en-US" b="0" i="1" smtClean="0">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 2,…</m:t>
                          </m:r>
                        </m:e>
                      </m:d>
                      <m:r>
                        <a:rPr lang="en-US" b="0" i="1" smtClean="0">
                          <a:latin typeface="Cambria Math" panose="02040503050406030204" pitchFamily="18" charset="0"/>
                        </a:rPr>
                        <m:t>.</m:t>
                      </m:r>
                    </m:oMath>
                  </m:oMathPara>
                </a14:m>
                <a:endParaRPr lang="en-US" dirty="0"/>
              </a:p>
              <a:p>
                <a:r>
                  <a:rPr lang="en-US" dirty="0"/>
                  <a:t>Generally, the points are </a:t>
                </a:r>
                <a:r>
                  <a:rPr lang="en-US" b="1" dirty="0"/>
                  <a:t>not independent </a:t>
                </a:r>
                <a:r>
                  <a:rPr lang="en-US" dirty="0"/>
                  <a:t>of each other.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849" y="3702391"/>
            <a:ext cx="8602275" cy="2857899"/>
          </a:xfrm>
          <a:prstGeom prst="rect">
            <a:avLst/>
          </a:prstGeom>
        </p:spPr>
      </p:pic>
    </p:spTree>
    <p:extLst>
      <p:ext uri="{BB962C8B-B14F-4D97-AF65-F5344CB8AC3E}">
        <p14:creationId xmlns:p14="http://schemas.microsoft.com/office/powerpoint/2010/main" val="1137464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Method</a:t>
            </a:r>
          </a:p>
          <a:p>
            <a:r>
              <a:rPr lang="en-US" dirty="0"/>
              <a:t>Experiments and Results</a:t>
            </a:r>
          </a:p>
          <a:p>
            <a:r>
              <a:rPr lang="en-US" b="1" dirty="0"/>
              <a:t>Conclusion</a:t>
            </a:r>
          </a:p>
        </p:txBody>
      </p:sp>
    </p:spTree>
    <p:extLst>
      <p:ext uri="{BB962C8B-B14F-4D97-AF65-F5344CB8AC3E}">
        <p14:creationId xmlns:p14="http://schemas.microsoft.com/office/powerpoint/2010/main" val="1291978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We have proposed a two-layer method to detect outliers in time series in real time.</a:t>
            </a:r>
          </a:p>
          <a:p>
            <a:r>
              <a:rPr lang="en-US" dirty="0"/>
              <a:t>Our method takes account of the </a:t>
            </a:r>
            <a:r>
              <a:rPr lang="en-US" dirty="0" err="1"/>
              <a:t>nonstationarity</a:t>
            </a:r>
            <a:r>
              <a:rPr lang="en-US" dirty="0"/>
              <a:t> and the context of the data to detect outliers more accurately.</a:t>
            </a:r>
          </a:p>
          <a:p>
            <a:r>
              <a:rPr lang="en-US" dirty="0"/>
              <a:t>Experiments on data sets from different domains have shown the advantages of our method.</a:t>
            </a:r>
          </a:p>
        </p:txBody>
      </p:sp>
    </p:spTree>
    <p:extLst>
      <p:ext uri="{BB962C8B-B14F-4D97-AF65-F5344CB8AC3E}">
        <p14:creationId xmlns:p14="http://schemas.microsoft.com/office/powerpoint/2010/main" val="3198792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0492" y="2794289"/>
            <a:ext cx="10515600" cy="1325563"/>
          </a:xfrm>
        </p:spPr>
        <p:txBody>
          <a:bodyPr/>
          <a:lstStyle/>
          <a:p>
            <a:pPr algn="ctr"/>
            <a:r>
              <a:rPr lang="en-US" dirty="0"/>
              <a:t>Thank you!</a:t>
            </a:r>
            <a:br>
              <a:rPr lang="en-US" dirty="0"/>
            </a:br>
            <a:r>
              <a:rPr lang="en-US" dirty="0"/>
              <a:t>Q &amp; A</a:t>
            </a:r>
          </a:p>
        </p:txBody>
      </p:sp>
    </p:spTree>
    <p:extLst>
      <p:ext uri="{BB962C8B-B14F-4D97-AF65-F5344CB8AC3E}">
        <p14:creationId xmlns:p14="http://schemas.microsoft.com/office/powerpoint/2010/main" val="110012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are Everywhere</a:t>
            </a:r>
          </a:p>
        </p:txBody>
      </p:sp>
      <p:sp>
        <p:nvSpPr>
          <p:cNvPr id="3" name="Content Placeholder 2"/>
          <p:cNvSpPr>
            <a:spLocks noGrp="1"/>
          </p:cNvSpPr>
          <p:nvPr>
            <p:ph idx="1"/>
          </p:nvPr>
        </p:nvSpPr>
        <p:spPr/>
        <p:txBody>
          <a:bodyPr/>
          <a:lstStyle/>
          <a:p>
            <a:r>
              <a:rPr lang="en-US" dirty="0"/>
              <a:t>Daily prices of stocks</a:t>
            </a:r>
          </a:p>
          <a:p>
            <a:r>
              <a:rPr lang="en-US" dirty="0"/>
              <a:t>Monthly usage of electricity</a:t>
            </a:r>
          </a:p>
          <a:p>
            <a:r>
              <a:rPr lang="en-US" dirty="0"/>
              <a:t>Daily temperature, humidity, ...</a:t>
            </a:r>
          </a:p>
          <a:p>
            <a:r>
              <a:rPr lang="en-US" dirty="0"/>
              <a:t>Patient’s heart rate, blood pressure, ...</a:t>
            </a:r>
          </a:p>
          <a:p>
            <a:r>
              <a:rPr lang="en-US" dirty="0"/>
              <a:t>Number of items sold every month</a:t>
            </a:r>
          </a:p>
          <a:p>
            <a:r>
              <a:rPr lang="en-US" dirty="0"/>
              <a:t>Number of cars passed through a highway every hour</a:t>
            </a:r>
          </a:p>
          <a:p>
            <a:r>
              <a:rPr lang="en-US" dirty="0"/>
              <a:t>…</a:t>
            </a:r>
          </a:p>
          <a:p>
            <a:endParaRPr lang="en-US" dirty="0"/>
          </a:p>
        </p:txBody>
      </p:sp>
    </p:spTree>
    <p:extLst>
      <p:ext uri="{BB962C8B-B14F-4D97-AF65-F5344CB8AC3E}">
        <p14:creationId xmlns:p14="http://schemas.microsoft.com/office/powerpoint/2010/main" val="9068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Systems</a:t>
            </a:r>
          </a:p>
        </p:txBody>
      </p:sp>
      <p:sp>
        <p:nvSpPr>
          <p:cNvPr id="3" name="Content Placeholder 2"/>
          <p:cNvSpPr>
            <a:spLocks noGrp="1"/>
          </p:cNvSpPr>
          <p:nvPr>
            <p:ph idx="1"/>
          </p:nvPr>
        </p:nvSpPr>
        <p:spPr/>
        <p:txBody>
          <a:bodyPr/>
          <a:lstStyle/>
          <a:p>
            <a:r>
              <a:rPr lang="en-US" dirty="0"/>
              <a:t>By monitoring some attribute of a target (e.g., the heart rate of a patient), we naturally get a time series.</a:t>
            </a:r>
          </a:p>
          <a:p>
            <a:r>
              <a:rPr lang="en-US" dirty="0"/>
              <a:t>Analyzing the time series gives us insights about the target.</a:t>
            </a:r>
          </a:p>
          <a:p>
            <a:r>
              <a:rPr lang="en-US" dirty="0"/>
              <a:t>In this work, we are interested in finding </a:t>
            </a:r>
            <a:r>
              <a:rPr lang="en-US" b="1" dirty="0"/>
              <a:t>outliers</a:t>
            </a:r>
            <a:r>
              <a:rPr lang="en-US" dirty="0"/>
              <a:t> in the time series in real time.</a:t>
            </a:r>
          </a:p>
          <a:p>
            <a:pPr marL="0" indent="0">
              <a:buNone/>
            </a:pPr>
            <a:endParaRPr lang="en-US" dirty="0"/>
          </a:p>
          <a:p>
            <a:endParaRPr lang="en-US" dirty="0"/>
          </a:p>
        </p:txBody>
      </p:sp>
    </p:spTree>
    <p:extLst>
      <p:ext uri="{BB962C8B-B14F-4D97-AF65-F5344CB8AC3E}">
        <p14:creationId xmlns:p14="http://schemas.microsoft.com/office/powerpoint/2010/main" val="161525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Outliers are the points that do not follow the “pattern” of the majority of the data.</a:t>
                </a:r>
              </a:p>
              <a:p>
                <a:r>
                  <a:rPr lang="en-US" dirty="0"/>
                  <a:t>More strictly, they are points that do not follow the probability distribution generating the majority of the data.</a:t>
                </a:r>
              </a:p>
              <a:p>
                <a:pPr lvl="0"/>
                <a:r>
                  <a:rPr lang="en-US" dirty="0"/>
                  <a:t>Outliers provide useful insights, because they indicate anomaly or novelty, i.e., events requiring attention.</a:t>
                </a:r>
              </a:p>
              <a:p>
                <a:pPr lvl="1"/>
                <a:r>
                  <a:rPr lang="en-US" dirty="0"/>
                  <a:t>extremely low volume on a highway </a:t>
                </a:r>
                <a14:m>
                  <m:oMath xmlns:m="http://schemas.openxmlformats.org/officeDocument/2006/math">
                    <m:r>
                      <a:rPr lang="en-US" i="1">
                        <a:latin typeface="Cambria Math" panose="02040503050406030204" pitchFamily="18" charset="0"/>
                      </a:rPr>
                      <m:t>→</m:t>
                    </m:r>
                  </m:oMath>
                </a14:m>
                <a:r>
                  <a:rPr lang="en-US" dirty="0"/>
                  <a:t> traffic accident</a:t>
                </a:r>
              </a:p>
              <a:p>
                <a:pPr lvl="1"/>
                <a:r>
                  <a:rPr lang="en-US" dirty="0"/>
                  <a:t>unusually frequent access to a server </a:t>
                </a:r>
                <a14:m>
                  <m:oMath xmlns:m="http://schemas.openxmlformats.org/officeDocument/2006/math">
                    <m:r>
                      <a:rPr lang="en-US" i="1">
                        <a:latin typeface="Cambria Math" panose="02040503050406030204" pitchFamily="18" charset="0"/>
                      </a:rPr>
                      <m:t>→</m:t>
                    </m:r>
                  </m:oMath>
                </a14:m>
                <a:r>
                  <a:rPr lang="en-US" dirty="0"/>
                  <a:t> server being attacked</a:t>
                </a:r>
              </a:p>
              <a:p>
                <a:pPr lvl="1"/>
                <a:r>
                  <a:rPr lang="en-US" dirty="0"/>
                  <a:t>increasing use of a rare word on a social network </a:t>
                </a:r>
                <a14:m>
                  <m:oMath xmlns:m="http://schemas.openxmlformats.org/officeDocument/2006/math">
                    <m:r>
                      <a:rPr lang="en-US" i="1">
                        <a:latin typeface="Cambria Math" panose="02040503050406030204" pitchFamily="18" charset="0"/>
                      </a:rPr>
                      <m:t>→</m:t>
                    </m:r>
                  </m:oMath>
                </a14:m>
                <a:r>
                  <a:rPr lang="en-US" dirty="0"/>
                  <a:t> new trending topic</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83823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 </a:t>
            </a:r>
            <a:r>
              <a:rPr lang="en-US" dirty="0" err="1"/>
              <a:t>Nonstationarity</a:t>
            </a:r>
            <a:endParaRPr lang="en-US" dirty="0"/>
          </a:p>
        </p:txBody>
      </p:sp>
      <p:sp>
        <p:nvSpPr>
          <p:cNvPr id="3" name="Content Placeholder 2"/>
          <p:cNvSpPr>
            <a:spLocks noGrp="1"/>
          </p:cNvSpPr>
          <p:nvPr>
            <p:ph idx="1"/>
          </p:nvPr>
        </p:nvSpPr>
        <p:spPr/>
        <p:txBody>
          <a:bodyPr/>
          <a:lstStyle/>
          <a:p>
            <a:r>
              <a:rPr lang="en-US" dirty="0"/>
              <a:t>Detecting outliers in time series is challenging because of the </a:t>
            </a:r>
            <a:r>
              <a:rPr lang="en-US" dirty="0" err="1"/>
              <a:t>nonstationarity</a:t>
            </a:r>
            <a:r>
              <a:rPr lang="en-US" dirty="0"/>
              <a:t> (i.e., the distribution of the data changes over time)</a:t>
            </a:r>
          </a:p>
          <a:p>
            <a:r>
              <a:rPr lang="en-US" dirty="0"/>
              <a:t>Specifically, the changes could be</a:t>
            </a:r>
          </a:p>
          <a:p>
            <a:pPr lvl="1"/>
            <a:r>
              <a:rPr lang="en-US" dirty="0"/>
              <a:t>long-term changes</a:t>
            </a:r>
          </a:p>
          <a:p>
            <a:pPr lvl="1"/>
            <a:r>
              <a:rPr lang="en-US" dirty="0"/>
              <a:t>periodic changes (a.k.a. seasonality)</a:t>
            </a:r>
          </a:p>
          <a:p>
            <a:r>
              <a:rPr lang="en-US"/>
              <a:t>These hinder outlier detection, </a:t>
            </a:r>
            <a:r>
              <a:rPr lang="en-US" dirty="0"/>
              <a:t>because they result in false positives and false negatives</a:t>
            </a:r>
          </a:p>
        </p:txBody>
      </p:sp>
    </p:spTree>
    <p:extLst>
      <p:ext uri="{BB962C8B-B14F-4D97-AF65-F5344CB8AC3E}">
        <p14:creationId xmlns:p14="http://schemas.microsoft.com/office/powerpoint/2010/main" val="13893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1.1: Long-Term Changes</a:t>
            </a:r>
          </a:p>
        </p:txBody>
      </p:sp>
      <p:sp>
        <p:nvSpPr>
          <p:cNvPr id="3" name="Content Placeholder 2"/>
          <p:cNvSpPr>
            <a:spLocks noGrp="1"/>
          </p:cNvSpPr>
          <p:nvPr>
            <p:ph idx="1"/>
          </p:nvPr>
        </p:nvSpPr>
        <p:spPr>
          <a:xfrm>
            <a:off x="838200" y="1825625"/>
            <a:ext cx="10515600" cy="895505"/>
          </a:xfrm>
        </p:spPr>
        <p:txBody>
          <a:bodyPr>
            <a:normAutofit fontScale="92500" lnSpcReduction="10000"/>
          </a:bodyPr>
          <a:lstStyle/>
          <a:p>
            <a:r>
              <a:rPr lang="en-US" dirty="0"/>
              <a:t>An extreme value in the past could be normal now</a:t>
            </a:r>
          </a:p>
          <a:p>
            <a:r>
              <a:rPr lang="en-US" dirty="0"/>
              <a:t>A normal value in the past could be extreme now</a:t>
            </a:r>
          </a:p>
        </p:txBody>
      </p:sp>
      <p:sp>
        <p:nvSpPr>
          <p:cNvPr id="4" name="Oval 3"/>
          <p:cNvSpPr/>
          <p:nvPr/>
        </p:nvSpPr>
        <p:spPr>
          <a:xfrm>
            <a:off x="1897369" y="4718845"/>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4910" y="3167444"/>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04843" y="4127566"/>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8709" y="3957749"/>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988220" y="3884659"/>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67242" y="3554910"/>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993765" y="3306080"/>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12609" y="4355636"/>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58229" y="5035069"/>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977731" y="3719196"/>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866800" y="3033124"/>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V="1">
            <a:off x="931806" y="5677989"/>
            <a:ext cx="10502537" cy="52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1090737" y="2865120"/>
            <a:ext cx="0" cy="3396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2058481" y="2794736"/>
            <a:ext cx="1115240" cy="369332"/>
          </a:xfrm>
          <a:prstGeom prst="rect">
            <a:avLst/>
          </a:prstGeom>
          <a:noFill/>
        </p:spPr>
        <p:txBody>
          <a:bodyPr wrap="square" rtlCol="0">
            <a:spAutoFit/>
          </a:bodyPr>
          <a:lstStyle/>
          <a:p>
            <a:r>
              <a:rPr lang="en-US" dirty="0"/>
              <a:t>outlier</a:t>
            </a:r>
          </a:p>
        </p:txBody>
      </p:sp>
      <p:sp>
        <p:nvSpPr>
          <p:cNvPr id="20" name="TextBox 19"/>
          <p:cNvSpPr txBox="1"/>
          <p:nvPr/>
        </p:nvSpPr>
        <p:spPr>
          <a:xfrm>
            <a:off x="9492060" y="2608459"/>
            <a:ext cx="1115240" cy="369332"/>
          </a:xfrm>
          <a:prstGeom prst="rect">
            <a:avLst/>
          </a:prstGeom>
          <a:noFill/>
        </p:spPr>
        <p:txBody>
          <a:bodyPr wrap="square" rtlCol="0">
            <a:spAutoFit/>
          </a:bodyPr>
          <a:lstStyle/>
          <a:p>
            <a:r>
              <a:rPr lang="en-US" dirty="0"/>
              <a:t>normal</a:t>
            </a:r>
          </a:p>
        </p:txBody>
      </p:sp>
      <p:sp>
        <p:nvSpPr>
          <p:cNvPr id="21" name="TextBox 20"/>
          <p:cNvSpPr txBox="1"/>
          <p:nvPr/>
        </p:nvSpPr>
        <p:spPr>
          <a:xfrm>
            <a:off x="5430600" y="5811185"/>
            <a:ext cx="1115240" cy="369332"/>
          </a:xfrm>
          <a:prstGeom prst="rect">
            <a:avLst/>
          </a:prstGeom>
          <a:noFill/>
        </p:spPr>
        <p:txBody>
          <a:bodyPr wrap="square" rtlCol="0">
            <a:spAutoFit/>
          </a:bodyPr>
          <a:lstStyle/>
          <a:p>
            <a:r>
              <a:rPr lang="en-US" dirty="0"/>
              <a:t>time</a:t>
            </a:r>
          </a:p>
        </p:txBody>
      </p:sp>
      <p:sp>
        <p:nvSpPr>
          <p:cNvPr id="22" name="TextBox 21"/>
          <p:cNvSpPr txBox="1"/>
          <p:nvPr/>
        </p:nvSpPr>
        <p:spPr>
          <a:xfrm>
            <a:off x="374186" y="3388811"/>
            <a:ext cx="1115240" cy="369332"/>
          </a:xfrm>
          <a:prstGeom prst="rect">
            <a:avLst/>
          </a:prstGeom>
          <a:noFill/>
        </p:spPr>
        <p:txBody>
          <a:bodyPr wrap="square" rtlCol="0">
            <a:spAutoFit/>
          </a:bodyPr>
          <a:lstStyle/>
          <a:p>
            <a:r>
              <a:rPr lang="en-US" dirty="0"/>
              <a:t>value</a:t>
            </a:r>
          </a:p>
        </p:txBody>
      </p:sp>
      <p:sp>
        <p:nvSpPr>
          <p:cNvPr id="23" name="Oval 22"/>
          <p:cNvSpPr/>
          <p:nvPr/>
        </p:nvSpPr>
        <p:spPr>
          <a:xfrm>
            <a:off x="10687581" y="4218110"/>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0354212" y="3826226"/>
            <a:ext cx="1115240" cy="369332"/>
          </a:xfrm>
          <a:prstGeom prst="rect">
            <a:avLst/>
          </a:prstGeom>
          <a:noFill/>
        </p:spPr>
        <p:txBody>
          <a:bodyPr wrap="square" rtlCol="0">
            <a:spAutoFit/>
          </a:bodyPr>
          <a:lstStyle/>
          <a:p>
            <a:r>
              <a:rPr lang="en-US" dirty="0"/>
              <a:t>outlier</a:t>
            </a:r>
          </a:p>
        </p:txBody>
      </p:sp>
    </p:spTree>
    <p:extLst>
      <p:ext uri="{BB962C8B-B14F-4D97-AF65-F5344CB8AC3E}">
        <p14:creationId xmlns:p14="http://schemas.microsoft.com/office/powerpoint/2010/main" val="21415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1.2: Seasonality</a:t>
            </a:r>
          </a:p>
        </p:txBody>
      </p:sp>
      <p:sp>
        <p:nvSpPr>
          <p:cNvPr id="3" name="Content Placeholder 2"/>
          <p:cNvSpPr>
            <a:spLocks noGrp="1"/>
          </p:cNvSpPr>
          <p:nvPr>
            <p:ph idx="1"/>
          </p:nvPr>
        </p:nvSpPr>
        <p:spPr>
          <a:xfrm>
            <a:off x="838200" y="1825625"/>
            <a:ext cx="10515600" cy="895505"/>
          </a:xfrm>
        </p:spPr>
        <p:txBody>
          <a:bodyPr/>
          <a:lstStyle/>
          <a:p>
            <a:endParaRPr lang="en-US" dirty="0"/>
          </a:p>
        </p:txBody>
      </p:sp>
      <p:sp>
        <p:nvSpPr>
          <p:cNvPr id="4" name="Oval 3"/>
          <p:cNvSpPr/>
          <p:nvPr/>
        </p:nvSpPr>
        <p:spPr>
          <a:xfrm>
            <a:off x="1777353" y="3198587"/>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4910" y="3167444"/>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303248" y="4812322"/>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27963" y="3198587"/>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31414" y="3159629"/>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74362" y="3223348"/>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28485" y="4854042"/>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89211" y="3180296"/>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251165" y="3223348"/>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34865" y="3161744"/>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35920" y="3190946"/>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V="1">
            <a:off x="931806" y="5677989"/>
            <a:ext cx="10502537" cy="52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1090737" y="2865120"/>
            <a:ext cx="0" cy="3396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2965802" y="4335416"/>
            <a:ext cx="1115240" cy="369332"/>
          </a:xfrm>
          <a:prstGeom prst="rect">
            <a:avLst/>
          </a:prstGeom>
          <a:noFill/>
        </p:spPr>
        <p:txBody>
          <a:bodyPr wrap="square" rtlCol="0">
            <a:spAutoFit/>
          </a:bodyPr>
          <a:lstStyle/>
          <a:p>
            <a:r>
              <a:rPr lang="en-US" dirty="0"/>
              <a:t>normal</a:t>
            </a:r>
          </a:p>
        </p:txBody>
      </p:sp>
      <p:sp>
        <p:nvSpPr>
          <p:cNvPr id="21" name="TextBox 20"/>
          <p:cNvSpPr txBox="1"/>
          <p:nvPr/>
        </p:nvSpPr>
        <p:spPr>
          <a:xfrm>
            <a:off x="5430600" y="5811185"/>
            <a:ext cx="1115240" cy="369332"/>
          </a:xfrm>
          <a:prstGeom prst="rect">
            <a:avLst/>
          </a:prstGeom>
          <a:noFill/>
        </p:spPr>
        <p:txBody>
          <a:bodyPr wrap="square" rtlCol="0">
            <a:spAutoFit/>
          </a:bodyPr>
          <a:lstStyle/>
          <a:p>
            <a:r>
              <a:rPr lang="en-US" dirty="0"/>
              <a:t>time</a:t>
            </a:r>
          </a:p>
        </p:txBody>
      </p:sp>
      <p:sp>
        <p:nvSpPr>
          <p:cNvPr id="22" name="TextBox 21"/>
          <p:cNvSpPr txBox="1"/>
          <p:nvPr/>
        </p:nvSpPr>
        <p:spPr>
          <a:xfrm>
            <a:off x="374186" y="3388811"/>
            <a:ext cx="1115240" cy="369332"/>
          </a:xfrm>
          <a:prstGeom prst="rect">
            <a:avLst/>
          </a:prstGeom>
          <a:noFill/>
        </p:spPr>
        <p:txBody>
          <a:bodyPr wrap="square" rtlCol="0">
            <a:spAutoFit/>
          </a:bodyPr>
          <a:lstStyle/>
          <a:p>
            <a:r>
              <a:rPr lang="en-US" dirty="0"/>
              <a:t>value</a:t>
            </a:r>
          </a:p>
        </p:txBody>
      </p:sp>
      <p:sp>
        <p:nvSpPr>
          <p:cNvPr id="23" name="Oval 22"/>
          <p:cNvSpPr/>
          <p:nvPr/>
        </p:nvSpPr>
        <p:spPr>
          <a:xfrm>
            <a:off x="7208244" y="3222309"/>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629358" y="2755713"/>
            <a:ext cx="1115240" cy="369332"/>
          </a:xfrm>
          <a:prstGeom prst="rect">
            <a:avLst/>
          </a:prstGeom>
          <a:noFill/>
        </p:spPr>
        <p:txBody>
          <a:bodyPr wrap="square" rtlCol="0">
            <a:spAutoFit/>
          </a:bodyPr>
          <a:lstStyle/>
          <a:p>
            <a:r>
              <a:rPr lang="en-US" dirty="0"/>
              <a:t>outlier</a:t>
            </a:r>
          </a:p>
        </p:txBody>
      </p:sp>
      <p:sp>
        <p:nvSpPr>
          <p:cNvPr id="25" name="Oval 24"/>
          <p:cNvSpPr/>
          <p:nvPr/>
        </p:nvSpPr>
        <p:spPr>
          <a:xfrm>
            <a:off x="7749515" y="3214151"/>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322103" y="3198587"/>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926803" y="3184779"/>
            <a:ext cx="182880" cy="165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653745" y="4350268"/>
            <a:ext cx="1115240" cy="369332"/>
          </a:xfrm>
          <a:prstGeom prst="rect">
            <a:avLst/>
          </a:prstGeom>
          <a:noFill/>
        </p:spPr>
        <p:txBody>
          <a:bodyPr wrap="square" rtlCol="0">
            <a:spAutoFit/>
          </a:bodyPr>
          <a:lstStyle/>
          <a:p>
            <a:r>
              <a:rPr lang="en-US" dirty="0"/>
              <a:t>normal</a:t>
            </a:r>
          </a:p>
        </p:txBody>
      </p:sp>
    </p:spTree>
    <p:extLst>
      <p:ext uri="{BB962C8B-B14F-4D97-AF65-F5344CB8AC3E}">
        <p14:creationId xmlns:p14="http://schemas.microsoft.com/office/powerpoint/2010/main" val="4158107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template 3[1]</Template>
  <TotalTime>328</TotalTime>
  <Words>1317</Words>
  <Application>Microsoft Office PowerPoint</Application>
  <PresentationFormat>Widescreen</PresentationFormat>
  <Paragraphs>138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Online Conditional Outlier Detection in Nonstationary Time Series</vt:lpstr>
      <vt:lpstr>Outline</vt:lpstr>
      <vt:lpstr>Time Series</vt:lpstr>
      <vt:lpstr>Time Series are Everywhere</vt:lpstr>
      <vt:lpstr>Monitoring Systems</vt:lpstr>
      <vt:lpstr>Outliers</vt:lpstr>
      <vt:lpstr>Challenge 1: Nonstationarity</vt:lpstr>
      <vt:lpstr>Challenge 1.1: Long-Term Changes</vt:lpstr>
      <vt:lpstr>Challenge 1.2: Seasonality</vt:lpstr>
      <vt:lpstr>Challenge 2: Context</vt:lpstr>
      <vt:lpstr>Existing Work in Outlier Detection in Time Series</vt:lpstr>
      <vt:lpstr>Outline</vt:lpstr>
      <vt:lpstr>Method: Two Layers</vt:lpstr>
      <vt:lpstr>First Layer</vt:lpstr>
      <vt:lpstr>First Layer</vt:lpstr>
      <vt:lpstr>Second Layer</vt:lpstr>
      <vt:lpstr>Second Layer</vt:lpstr>
      <vt:lpstr>Outline</vt:lpstr>
      <vt:lpstr>Data Sets</vt:lpstr>
      <vt:lpstr>Injecting Outliers</vt:lpstr>
      <vt:lpstr>Methods Compared</vt:lpstr>
      <vt:lpstr>Evaluation: Precision-Alert-Rate Curves (Hauskrecht et al. 2016)</vt:lpstr>
      <vt:lpstr>Varying Outlier Rate (0.1) - Bike Data</vt:lpstr>
      <vt:lpstr>Varying Outlier Rate (0.05) - Bike Data</vt:lpstr>
      <vt:lpstr>Varying Outlier Rate (0.01) - Bike Data</vt:lpstr>
      <vt:lpstr>Varying Outlier Size (2.0) - Bike Data</vt:lpstr>
      <vt:lpstr>Varying Outlier Size (1.5) - Bike Data</vt:lpstr>
      <vt:lpstr>Varying Outlier Size (1.2) - Bike Data</vt:lpstr>
      <vt:lpstr>Overall Performance</vt:lpstr>
      <vt:lpstr>Outline</vt:lpstr>
      <vt:lpstr>Conclusion</vt:lpstr>
      <vt:lpstr>Thank you! Q &amp; A</vt:lpstr>
    </vt:vector>
  </TitlesOfParts>
  <Company>University of Pittsburgh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Conditional Outlier Detection for Nonstationary Time Series</dc:title>
  <dc:creator>Windows User</dc:creator>
  <cp:lastModifiedBy>Liu, Siqi</cp:lastModifiedBy>
  <cp:revision>130</cp:revision>
  <dcterms:created xsi:type="dcterms:W3CDTF">2017-05-09T22:10:59Z</dcterms:created>
  <dcterms:modified xsi:type="dcterms:W3CDTF">2017-05-23T01:22:12Z</dcterms:modified>
</cp:coreProperties>
</file>