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  <p:sldMasterId id="2147483684" r:id="rId7"/>
    <p:sldMasterId id="2147483696" r:id="rId8"/>
    <p:sldMasterId id="2147483708" r:id="rId9"/>
    <p:sldMasterId id="2147483720" r:id="rId10"/>
    <p:sldMasterId id="2147483732" r:id="rId11"/>
  </p:sldMasterIdLst>
  <p:notesMasterIdLst>
    <p:notesMasterId r:id="rId35"/>
  </p:notesMasterIdLst>
  <p:sldIdLst>
    <p:sldId id="256" r:id="rId12"/>
    <p:sldId id="282" r:id="rId13"/>
    <p:sldId id="283" r:id="rId14"/>
    <p:sldId id="284" r:id="rId15"/>
    <p:sldId id="286" r:id="rId16"/>
    <p:sldId id="288" r:id="rId17"/>
    <p:sldId id="285" r:id="rId18"/>
    <p:sldId id="294" r:id="rId19"/>
    <p:sldId id="295" r:id="rId20"/>
    <p:sldId id="296" r:id="rId21"/>
    <p:sldId id="299" r:id="rId22"/>
    <p:sldId id="297" r:id="rId23"/>
    <p:sldId id="298" r:id="rId24"/>
    <p:sldId id="300" r:id="rId25"/>
    <p:sldId id="307" r:id="rId26"/>
    <p:sldId id="301" r:id="rId27"/>
    <p:sldId id="302" r:id="rId28"/>
    <p:sldId id="303" r:id="rId29"/>
    <p:sldId id="304" r:id="rId30"/>
    <p:sldId id="305" r:id="rId31"/>
    <p:sldId id="306" r:id="rId32"/>
    <p:sldId id="287" r:id="rId33"/>
    <p:sldId id="261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FF33"/>
    <a:srgbClr val="7BBE02"/>
    <a:srgbClr val="FEA7A0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87470" autoAdjust="0"/>
  </p:normalViewPr>
  <p:slideViewPr>
    <p:cSldViewPr>
      <p:cViewPr varScale="1">
        <p:scale>
          <a:sx n="62" d="100"/>
          <a:sy n="62" d="100"/>
        </p:scale>
        <p:origin x="-1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6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8DCCF-7B18-4763-AC55-B0074413FA55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A4FC-9499-4410-8F14-8617676EF8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>
                <a:latin typeface="Comic Sans MS" pitchFamily="66" charset="0"/>
              </a:rPr>
              <a:t>There should</a:t>
            </a:r>
            <a:r>
              <a:rPr lang="en-US" altLang="zh-CN" sz="1600" baseline="0" dirty="0" smtClean="0">
                <a:latin typeface="Comic Sans MS" pitchFamily="66" charset="0"/>
              </a:rPr>
              <a:t> be only one way to do it.</a:t>
            </a:r>
            <a:endParaRPr lang="zh-CN" altLang="en-US" sz="1600" dirty="0">
              <a:latin typeface="Comic Sans MS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PyObject</a:t>
            </a:r>
            <a:r>
              <a:rPr lang="en-US" altLang="zh-CN" dirty="0" smtClean="0"/>
              <a:t> * can point to everything.</a:t>
            </a:r>
          </a:p>
          <a:p>
            <a:r>
              <a:rPr lang="zh-CN" altLang="en-US" dirty="0" smtClean="0"/>
              <a:t>联想开来就是，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基类指向子类内存布局中开头的基类部分。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The absolute value of a number is equal to SUM(for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=0 through abs(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ob_size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)-1)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ob_digit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 * 2**(SHIFT*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Negative numbers are represented with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ob_size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&lt; 0;</a:t>
            </a:r>
          </a:p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zero is represented by 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ob_size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 == 0.</a:t>
            </a:r>
            <a:endParaRPr lang="zh-CN" alt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默认设置</a:t>
            </a:r>
            <a:r>
              <a:rPr lang="en-US" altLang="zh-CN" dirty="0" smtClean="0"/>
              <a:t>BLOCK_SIZE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要预留一个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位的指针空间，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r>
              <a:rPr lang="en-US" altLang="zh-CN" dirty="0" smtClean="0"/>
              <a:t>1000 – 8</a:t>
            </a:r>
            <a:r>
              <a:rPr lang="zh-CN" altLang="en-US" dirty="0" smtClean="0"/>
              <a:t>，</a:t>
            </a:r>
            <a:r>
              <a:rPr lang="zh-CN" altLang="en-US" baseline="0" dirty="0" smtClean="0"/>
              <a:t> 剩余的刚好够</a:t>
            </a:r>
            <a:r>
              <a:rPr lang="en-US" altLang="zh-CN" baseline="0" dirty="0" smtClean="0"/>
              <a:t>82</a:t>
            </a:r>
            <a:r>
              <a:rPr lang="zh-CN" altLang="en-US" baseline="0" dirty="0" smtClean="0"/>
              <a:t>个元素的大小。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1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B15C4-6379-48A2-BC41-A98D554203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3853B-1C27-4F0D-9810-34FB7A5C40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0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CAEE6-E395-4F78-A459-2CD59C093C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CF26E-6130-46D1-93A9-9BFB748EE8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C1891-FEC0-4A3C-AFF0-C700C4CF27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1B903-D2F4-482D-96A5-F9B4CBBDE2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2C1FC-8415-4FF6-B963-C7D8A61421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9E4DE-547E-456E-9636-DAA39E74C5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51D11-9703-4069-8542-F14E120A83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05200" y="1708314"/>
            <a:ext cx="1811866" cy="2787486"/>
          </a:xfrm>
          <a:prstGeom prst="rect">
            <a:avLst/>
          </a:prstGeom>
        </p:spPr>
      </p:pic>
      <p:pic>
        <p:nvPicPr>
          <p:cNvPr id="11" name="图片 10" descr="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62600" y="1752600"/>
            <a:ext cx="2514600" cy="2906719"/>
          </a:xfrm>
          <a:prstGeom prst="rect">
            <a:avLst/>
          </a:prstGeom>
        </p:spPr>
      </p:pic>
      <p:pic>
        <p:nvPicPr>
          <p:cNvPr id="12" name="图片 11" descr="6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1600200"/>
            <a:ext cx="1904999" cy="3169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EBF3C-2492-4940-BCAD-E191D9EE5C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872D3-C950-4338-8F9C-B386C374D4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6653B2-99D3-4124-86D0-511B389497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D2AE-3147-4744-B522-5F130B31F19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D28A-B99E-4F3D-A9A9-EF7E4C62D6CF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6011-EA01-4FE3-A7EA-DE4A0622EB58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5AB4-97B6-4017-94DB-A841A04B8824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47D8-45B5-4CC3-9A57-1D03741227BE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096D-323B-4B4A-9258-41DDE524FEFA}" type="datetimeFigureOut">
              <a:rPr lang="zh-CN" altLang="en-US" smtClean="0"/>
              <a:pPr/>
              <a:t>2011-11-3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Zend_Engi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gif"/><Relationship Id="rId4" Type="http://schemas.openxmlformats.org/officeDocument/2006/relationships/hyperlink" Target="http://www.php-internal.com/book/?p=chapt03/03-01-00-variables-structur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iverbankcomputing.com/static/Docs/PyQt4/html/index.html" TargetMode="Externa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zh.wikipedia.org/wiki/%E5%90%89%E5%A4%9A%C2%B7%E8%8C%83%E7%BD%97%E8%8B%8F%E5%A7%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opythonic.blogspo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edu/languages/google-python-class/" TargetMode="External"/><Relationship Id="rId2" Type="http://schemas.openxmlformats.org/officeDocument/2006/relationships/hyperlink" Target="http://www.slideshare.net/hongqn/qcon2010-38813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quora.com/Quora-Infrastructure/Why-did-Quora-choose-Python-for-its-developme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RTFM" TargetMode="External"/><Relationship Id="rId2" Type="http://schemas.openxmlformats.org/officeDocument/2006/relationships/hyperlink" Target="http://www.vim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990600" y="18288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Python</a:t>
            </a:r>
            <a:r>
              <a:rPr lang="zh-CN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技术分享</a:t>
            </a:r>
            <a:endParaRPr lang="en-US" altLang="zh-CN" sz="48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algn="ctr"/>
            <a:endParaRPr lang="en-US" altLang="zh-CN" sz="48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algn="ctr"/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思禽  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siqin.ljp@taobao.com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581400" y="3581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2009-8-22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整数类型：存储结构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17526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整数</a:t>
            </a:r>
            <a:r>
              <a:rPr lang="en-US" altLang="zh-CN" sz="2800" dirty="0" smtClean="0">
                <a:solidFill>
                  <a:srgbClr val="FF0000"/>
                </a:solidFill>
                <a:ea typeface="黑体" pitchFamily="2" charset="-122"/>
              </a:rPr>
              <a:t>1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的</a:t>
            </a:r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PyIntObject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表示</a:t>
            </a:r>
            <a:endParaRPr lang="nn-NO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1295400"/>
            <a:ext cx="4038600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ob_refcnt :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188(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可能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)</a:t>
            </a:r>
          </a:p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ob_type : _PyInt_Type</a:t>
            </a:r>
          </a:p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ob_ival :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57912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32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位机器：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digit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类型为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unsigned short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，因此 </a:t>
            </a:r>
            <a:r>
              <a:rPr lang="en-US" altLang="zh-CN" sz="2400" dirty="0" smtClean="0">
                <a:solidFill>
                  <a:srgbClr val="FF0000"/>
                </a:solidFill>
                <a:ea typeface="黑体" pitchFamily="2" charset="-122"/>
              </a:rPr>
              <a:t>0 &lt;= </a:t>
            </a:r>
            <a:r>
              <a:rPr lang="en-US" altLang="zh-CN" sz="2400" dirty="0" err="1" smtClean="0">
                <a:solidFill>
                  <a:srgbClr val="FF0000"/>
                </a:solidFill>
                <a:ea typeface="黑体" pitchFamily="2" charset="-122"/>
              </a:rPr>
              <a:t>ob_digit</a:t>
            </a:r>
            <a:r>
              <a:rPr lang="en-US" altLang="zh-CN" sz="2400" dirty="0" smtClean="0">
                <a:solidFill>
                  <a:srgbClr val="FF0000"/>
                </a:solidFill>
                <a:ea typeface="黑体" pitchFamily="2" charset="-122"/>
              </a:rPr>
              <a:t>[</a:t>
            </a:r>
            <a:r>
              <a:rPr lang="en-US" altLang="zh-CN" sz="2400" dirty="0" err="1" smtClean="0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ea typeface="黑体" pitchFamily="2" charset="-122"/>
              </a:rPr>
              <a:t>] &lt;= 32767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。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</a:t>
            </a:r>
            <a:endParaRPr lang="nn-NO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810000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整数</a:t>
            </a:r>
            <a:r>
              <a:rPr lang="en-US" altLang="zh-CN" sz="2800" dirty="0" smtClean="0">
                <a:solidFill>
                  <a:srgbClr val="FF0000"/>
                </a:solidFill>
                <a:ea typeface="黑体" pitchFamily="2" charset="-122"/>
              </a:rPr>
              <a:t>32769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的</a:t>
            </a:r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PyLongObject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表示</a:t>
            </a:r>
            <a:endParaRPr lang="nn-NO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3581400"/>
            <a:ext cx="464820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ob_refcnt :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3(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可能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)</a:t>
            </a:r>
          </a:p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ob_type : _PyLong_Type</a:t>
            </a:r>
          </a:p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ob_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size</a:t>
            </a:r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: 2</a:t>
            </a:r>
          </a:p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ob_digit : 1,1</a:t>
            </a:r>
          </a:p>
        </p:txBody>
      </p:sp>
      <p:sp>
        <p:nvSpPr>
          <p:cNvPr id="18" name="右箭头 17"/>
          <p:cNvSpPr/>
          <p:nvPr/>
        </p:nvSpPr>
        <p:spPr>
          <a:xfrm rot="10800000">
            <a:off x="4343400" y="1981200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505200" y="4343400"/>
            <a:ext cx="60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5" grpId="0"/>
      <p:bldP spid="16" grpId="0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1902" y="1447800"/>
            <a:ext cx="733209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整数优化：对象池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1143000"/>
            <a:ext cx="2362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(1)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初始化时，建立了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2" charset="-122"/>
              </a:rPr>
              <a:t>小整数对象池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：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en-US" altLang="zh-CN" sz="2000" dirty="0" smtClean="0"/>
              <a:t>NSMALLNEGINTS</a:t>
            </a: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~</a:t>
            </a:r>
            <a:r>
              <a:rPr lang="en-US" altLang="zh-CN" sz="2000" dirty="0" smtClean="0"/>
              <a:t> NSMALLPOSINTS</a:t>
            </a: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默认是 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2" charset="-122"/>
              </a:rPr>
              <a:t>-5 ~ 257</a:t>
            </a:r>
          </a:p>
          <a:p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因此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j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具有相同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id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 i = 1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 j = 1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 id(i); id(j)</a:t>
            </a:r>
          </a:p>
          <a:p>
            <a:r>
              <a:rPr lang="nn-NO" altLang="zh-CN" sz="2000" dirty="0" smtClean="0">
                <a:solidFill>
                  <a:srgbClr val="FF0000"/>
                </a:solidFill>
                <a:ea typeface="黑体" pitchFamily="2" charset="-122"/>
              </a:rPr>
              <a:t>505493896</a:t>
            </a:r>
          </a:p>
          <a:p>
            <a:r>
              <a:rPr lang="nn-NO" altLang="zh-CN" sz="2000" dirty="0" smtClean="0">
                <a:solidFill>
                  <a:srgbClr val="FF0000"/>
                </a:solidFill>
                <a:ea typeface="黑体" pitchFamily="2" charset="-122"/>
              </a:rPr>
              <a:t>505493896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1800" y="112389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(2)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运行时根据需要创建通用整数对象池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block_list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7600" y="63246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/>
              <a:t>基于</a:t>
            </a:r>
            <a:r>
              <a:rPr lang="en-US" altLang="zh-CN" i="1" dirty="0" smtClean="0"/>
              <a:t>Python 2.7.2</a:t>
            </a:r>
            <a:r>
              <a:rPr lang="zh-CN" altLang="en-US" i="1" dirty="0" smtClean="0"/>
              <a:t>源码的分析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3733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</a:t>
            </a:r>
            <a:r>
              <a:rPr lang="en-US" altLang="zh-CN" dirty="0" smtClean="0"/>
              <a:t>82</a:t>
            </a:r>
            <a:r>
              <a:rPr lang="zh-CN" altLang="en-US" dirty="0" smtClean="0"/>
              <a:t>个元素，同样可调整</a:t>
            </a:r>
          </a:p>
        </p:txBody>
      </p:sp>
      <p:sp>
        <p:nvSpPr>
          <p:cNvPr id="24" name="下箭头 23"/>
          <p:cNvSpPr/>
          <p:nvPr/>
        </p:nvSpPr>
        <p:spPr>
          <a:xfrm>
            <a:off x="5867400" y="3200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/>
          <p:cNvSpPr/>
          <p:nvPr/>
        </p:nvSpPr>
        <p:spPr>
          <a:xfrm>
            <a:off x="0" y="5181600"/>
            <a:ext cx="1752600" cy="1676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数组，为何还要链起来？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/>
      <p:bldP spid="22" grpId="0"/>
      <p:bldP spid="24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动态类型：运行时刻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219200"/>
            <a:ext cx="175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 = 1</a:t>
            </a:r>
          </a:p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 = 'abc'</a:t>
            </a:r>
          </a:p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j = i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3048000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1           0 LOAD_CONST               0 (1) </a:t>
            </a:r>
          </a:p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             3 STORE_NAME               0 (</a:t>
            </a:r>
            <a:r>
              <a:rPr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) </a:t>
            </a:r>
          </a:p>
          <a:p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2           6 LOAD_CONST               1 ('</a:t>
            </a:r>
            <a:r>
              <a:rPr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abc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') </a:t>
            </a:r>
          </a:p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             9 STORE_NAME               0 (</a:t>
            </a:r>
            <a:r>
              <a:rPr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) </a:t>
            </a:r>
          </a:p>
          <a:p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3          12 LOAD_NAME                0 (</a:t>
            </a:r>
            <a:r>
              <a:rPr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) </a:t>
            </a:r>
          </a:p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            15 STORE_NAME               1 (j)</a:t>
            </a:r>
          </a:p>
        </p:txBody>
      </p:sp>
      <p:sp>
        <p:nvSpPr>
          <p:cNvPr id="13" name="燕尾形箭头 12"/>
          <p:cNvSpPr/>
          <p:nvPr/>
        </p:nvSpPr>
        <p:spPr>
          <a:xfrm rot="1559105">
            <a:off x="1824055" y="2191843"/>
            <a:ext cx="1745124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76600" y="1447800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这段简单的代码如何执行的？借助</a:t>
            </a:r>
            <a:r>
              <a:rPr lang="en-US" altLang="zh-CN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dis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模块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对比：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PHP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弱类型的实现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2057400"/>
            <a:ext cx="259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 = 1</a:t>
            </a:r>
          </a:p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 = 'abc’</a:t>
            </a:r>
          </a:p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arr[1] = 2</a:t>
            </a:r>
          </a:p>
          <a:p>
            <a:r>
              <a:rPr lang="nn-NO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arr[’abc’] = 123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4027944"/>
            <a:ext cx="4495800" cy="2677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struct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_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zval_struct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{</a:t>
            </a:r>
          </a:p>
          <a:p>
            <a:pPr lvl="1"/>
            <a:r>
              <a:rPr lang="en-US" altLang="zh-CN" sz="2400" dirty="0" err="1" smtClean="0">
                <a:solidFill>
                  <a:srgbClr val="FF0000"/>
                </a:solidFill>
                <a:ea typeface="黑体" pitchFamily="2" charset="-122"/>
              </a:rPr>
              <a:t>zvalue_value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value;</a:t>
            </a:r>
          </a:p>
          <a:p>
            <a:pPr lvl="1"/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zend_uint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refcount__gc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;</a:t>
            </a:r>
          </a:p>
          <a:p>
            <a:pPr lvl="1"/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zend_uchar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type;</a:t>
            </a:r>
          </a:p>
          <a:p>
            <a:pPr lvl="1"/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zend_uchar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is_ref__gc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;</a:t>
            </a: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};</a:t>
            </a:r>
          </a:p>
          <a:p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typedef struct _zval_struct </a:t>
            </a:r>
            <a:r>
              <a:rPr lang="en-US" altLang="zh-CN" sz="2400" dirty="0" err="1" smtClean="0">
                <a:solidFill>
                  <a:srgbClr val="FF0000"/>
                </a:solidFill>
                <a:ea typeface="黑体" pitchFamily="2" charset="-122"/>
              </a:rPr>
              <a:t>zval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1776948"/>
            <a:ext cx="4267200" cy="37856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typedef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union</a:t>
            </a:r>
            <a:r>
              <a:rPr lang="en-US" sz="2400" dirty="0" smtClean="0"/>
              <a:t> _</a:t>
            </a:r>
            <a:r>
              <a:rPr lang="en-US" sz="2400" dirty="0" err="1" smtClean="0"/>
              <a:t>zvalue_value</a:t>
            </a:r>
            <a:r>
              <a:rPr lang="en-US" sz="2400" dirty="0" smtClean="0"/>
              <a:t> {</a:t>
            </a:r>
          </a:p>
          <a:p>
            <a:pPr lvl="1"/>
            <a:r>
              <a:rPr lang="en-US" sz="2400" dirty="0" smtClean="0"/>
              <a:t>long </a:t>
            </a:r>
            <a:r>
              <a:rPr lang="en-US" sz="2400" dirty="0" err="1" smtClean="0"/>
              <a:t>lval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double </a:t>
            </a:r>
            <a:r>
              <a:rPr lang="en-US" sz="2400" dirty="0" err="1" smtClean="0"/>
              <a:t>dval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err="1" smtClean="0"/>
              <a:t>struct</a:t>
            </a:r>
            <a:r>
              <a:rPr lang="en-US" sz="2400" dirty="0" smtClean="0"/>
              <a:t> {</a:t>
            </a:r>
          </a:p>
          <a:p>
            <a:pPr lvl="2"/>
            <a:r>
              <a:rPr lang="en-US" sz="2400" dirty="0" smtClean="0"/>
              <a:t>char *</a:t>
            </a:r>
            <a:r>
              <a:rPr lang="en-US" sz="2400" dirty="0" err="1" smtClean="0"/>
              <a:t>val</a:t>
            </a:r>
            <a:r>
              <a:rPr lang="en-US" sz="2400" dirty="0" smtClean="0"/>
              <a:t>;</a:t>
            </a:r>
          </a:p>
          <a:p>
            <a:pPr lvl="2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len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} </a:t>
            </a:r>
            <a:r>
              <a:rPr lang="en-US" sz="2400" dirty="0" err="1" smtClean="0"/>
              <a:t>str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err="1" smtClean="0"/>
              <a:t>HashTable</a:t>
            </a:r>
            <a:r>
              <a:rPr lang="en-US" sz="2400" dirty="0" smtClean="0"/>
              <a:t> *ht;</a:t>
            </a:r>
          </a:p>
          <a:p>
            <a:pPr lvl="1"/>
            <a:r>
              <a:rPr lang="en-US" sz="2400" dirty="0" err="1" smtClean="0"/>
              <a:t>zend_object_value</a:t>
            </a:r>
            <a:r>
              <a:rPr lang="en-US" sz="2400" dirty="0" smtClean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 </a:t>
            </a:r>
            <a:r>
              <a:rPr lang="en-US" sz="2400" dirty="0" err="1" smtClean="0">
                <a:solidFill>
                  <a:srgbClr val="FF0000"/>
                </a:solidFill>
              </a:rPr>
              <a:t>zvalue_value</a:t>
            </a:r>
            <a:r>
              <a:rPr lang="en-US" sz="2400" dirty="0" smtClean="0"/>
              <a:t>;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592449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参考资料：</a:t>
            </a:r>
            <a:r>
              <a:rPr lang="en-US" altLang="zh-CN" sz="2000" dirty="0" err="1" smtClean="0">
                <a:hlinkClick r:id="rId3"/>
              </a:rPr>
              <a:t>Zend</a:t>
            </a:r>
            <a:r>
              <a:rPr lang="en-US" altLang="zh-CN" sz="2000" dirty="0" smtClean="0"/>
              <a:t> &amp; </a:t>
            </a:r>
            <a:r>
              <a:rPr lang="en-US" altLang="zh-CN" sz="2000" dirty="0" err="1" smtClean="0">
                <a:hlinkClick r:id="rId4"/>
              </a:rPr>
              <a:t>php</a:t>
            </a:r>
            <a:r>
              <a:rPr lang="en-US" altLang="zh-CN" sz="2000" dirty="0" smtClean="0">
                <a:hlinkClick r:id="rId4"/>
              </a:rPr>
              <a:t>-internal</a:t>
            </a:r>
            <a:r>
              <a:rPr lang="en-US" altLang="zh-CN" sz="2000" dirty="0" smtClean="0"/>
              <a:t> </a:t>
            </a:r>
            <a:endParaRPr lang="zh-CN" altLang="en-US" sz="2000" dirty="0" smtClean="0"/>
          </a:p>
        </p:txBody>
      </p:sp>
      <p:pic>
        <p:nvPicPr>
          <p:cNvPr id="8" name="图片 7" descr="php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295400"/>
            <a:ext cx="1143000" cy="638175"/>
          </a:xfrm>
          <a:prstGeom prst="rect">
            <a:avLst/>
          </a:prstGeom>
        </p:spPr>
      </p:pic>
      <p:pic>
        <p:nvPicPr>
          <p:cNvPr id="9" name="图片 8" descr="facebo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600" y="1066800"/>
            <a:ext cx="1295400" cy="129540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1676400" y="1600200"/>
            <a:ext cx="16002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52600" y="1143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ea typeface="黑体" pitchFamily="2" charset="-122"/>
              </a:rPr>
              <a:t>使用并定制</a:t>
            </a:r>
            <a:endParaRPr lang="nn-NO" altLang="zh-CN" sz="2000" dirty="0" smtClean="0">
              <a:solidFill>
                <a:srgbClr val="FF0000"/>
              </a:solidFill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352800" y="46482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5" grpId="0" animBg="1"/>
      <p:bldP spid="6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字符串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48690"/>
            <a:ext cx="441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# coding=gbk</a:t>
            </a:r>
          </a:p>
          <a:p>
            <a:endParaRPr lang="nn-NO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a = 'Python'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b = "c++"   #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双引号和单引号没差别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c = '''Hello, #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这是无视防御的三引号</a:t>
            </a: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       </a:t>
            </a:r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Python.'''</a:t>
            </a:r>
          </a:p>
          <a:p>
            <a:endParaRPr lang="nn-NO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#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列表的切片操作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d = c[1:5]  # ello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d = c[1:]   # e ~ end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d = c[:5]   # Hello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d = c[:]    # copy</a:t>
            </a:r>
          </a:p>
          <a:p>
            <a:endParaRPr lang="nn-NO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s </a:t>
            </a:r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= "No.%d" %  4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s = s + s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s = s * 3</a:t>
            </a: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print(s.index(a))	 #maybe ValueError</a:t>
            </a:r>
            <a:endParaRPr lang="nn-NO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nn-NO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print(s.find(b)) #maybe -1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0400" y="2971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ea typeface="黑体" pitchFamily="2" charset="-122"/>
              </a:rPr>
              <a:t>不可变对象</a:t>
            </a:r>
            <a:endParaRPr lang="nn-NO" altLang="zh-CN" sz="2000" dirty="0" smtClean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7" name="燕尾形箭头 16"/>
          <p:cNvSpPr/>
          <p:nvPr/>
        </p:nvSpPr>
        <p:spPr>
          <a:xfrm rot="19566083">
            <a:off x="3255179" y="3396192"/>
            <a:ext cx="2398775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219200"/>
            <a:ext cx="3276600" cy="176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410200" y="4038600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多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个字符串连接操作，可以转换为列表的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join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操作提高效率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343400"/>
            <a:ext cx="3504714" cy="2209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函数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1" y="1183444"/>
            <a:ext cx="3962399" cy="239795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676400"/>
            <a:ext cx="3920564" cy="1219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4419600"/>
            <a:ext cx="2749506" cy="1828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657600" y="4800600"/>
            <a:ext cx="1210588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[1]</a:t>
            </a:r>
          </a:p>
          <a:p>
            <a:r>
              <a:rPr lang="en-US" altLang="zh-CN" dirty="0" smtClean="0"/>
              <a:t>[1, 2]</a:t>
            </a:r>
          </a:p>
          <a:p>
            <a:r>
              <a:rPr lang="en-US" altLang="zh-CN" dirty="0" smtClean="0"/>
              <a:t>[1, 2, 3]</a:t>
            </a:r>
          </a:p>
          <a:p>
            <a:r>
              <a:rPr lang="en-US" altLang="zh-CN" dirty="0" smtClean="0"/>
              <a:t>[1, 2, 3, 4]</a:t>
            </a:r>
            <a:endParaRPr lang="zh-CN" altLang="en-US" dirty="0" smtClean="0"/>
          </a:p>
        </p:txBody>
      </p:sp>
      <p:sp>
        <p:nvSpPr>
          <p:cNvPr id="9" name="右箭头 8"/>
          <p:cNvSpPr/>
          <p:nvPr/>
        </p:nvSpPr>
        <p:spPr>
          <a:xfrm rot="20111890">
            <a:off x="2899378" y="5864963"/>
            <a:ext cx="732821" cy="81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0" y="36576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Be careful!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10800000" flipV="1">
            <a:off x="2667000" y="39624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800600" y="39624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05800" y="3733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闭包</a:t>
            </a:r>
          </a:p>
        </p:txBody>
      </p:sp>
      <p:cxnSp>
        <p:nvCxnSpPr>
          <p:cNvPr id="20" name="直接箭头连接符 19"/>
          <p:cNvCxnSpPr>
            <a:stCxn id="18" idx="2"/>
          </p:cNvCxnSpPr>
          <p:nvPr/>
        </p:nvCxnSpPr>
        <p:spPr>
          <a:xfrm rot="5400000">
            <a:off x="7737649" y="3985483"/>
            <a:ext cx="773668" cy="1008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类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2812473" cy="1981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066800"/>
            <a:ext cx="2743200" cy="327777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543800" y="3657600"/>
            <a:ext cx="1133644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Global f()</a:t>
            </a:r>
            <a:endParaRPr lang="zh-CN" altLang="en-US" dirty="0" smtClean="0"/>
          </a:p>
        </p:txBody>
      </p:sp>
      <p:sp>
        <p:nvSpPr>
          <p:cNvPr id="11" name="右箭头 10"/>
          <p:cNvSpPr/>
          <p:nvPr/>
        </p:nvSpPr>
        <p:spPr>
          <a:xfrm>
            <a:off x="6553200" y="3886200"/>
            <a:ext cx="699765" cy="11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62400" y="1295400"/>
            <a:ext cx="22860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2800" y="1600200"/>
            <a:ext cx="167225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PyCodeObject</a:t>
            </a:r>
            <a:endParaRPr lang="zh-CN" altLang="en-US" dirty="0" smtClean="0"/>
          </a:p>
        </p:txBody>
      </p:sp>
      <p:sp>
        <p:nvSpPr>
          <p:cNvPr id="15" name="右箭头 14"/>
          <p:cNvSpPr/>
          <p:nvPr/>
        </p:nvSpPr>
        <p:spPr>
          <a:xfrm>
            <a:off x="6324600" y="1752600"/>
            <a:ext cx="699765" cy="11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91400" y="2514600"/>
            <a:ext cx="105028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f-&gt;locals</a:t>
            </a:r>
            <a:endParaRPr lang="zh-CN" altLang="en-US" dirty="0" smtClean="0"/>
          </a:p>
        </p:txBody>
      </p:sp>
      <p:sp>
        <p:nvSpPr>
          <p:cNvPr id="17" name="右箭头 16"/>
          <p:cNvSpPr/>
          <p:nvPr/>
        </p:nvSpPr>
        <p:spPr>
          <a:xfrm rot="5400000">
            <a:off x="7709744" y="2209799"/>
            <a:ext cx="367456" cy="89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4572000"/>
            <a:ext cx="3714008" cy="2057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85800" y="4572000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异常也是类：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try:</a:t>
            </a: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	#do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sth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.</a:t>
            </a: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except:</a:t>
            </a: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	#catch</a:t>
            </a:r>
            <a:endParaRPr lang="nn-NO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3124200" y="5486400"/>
            <a:ext cx="699765" cy="117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示例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1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：分析日志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219200"/>
            <a:ext cx="6314261" cy="2590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16764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分析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Apache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日志，获取每个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的访问次数</a:t>
            </a:r>
            <a:endParaRPr lang="nn-NO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057400" y="23622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47244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另一种方式，利用正则</a:t>
            </a:r>
            <a:endParaRPr lang="nn-NO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057400" y="5105400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191000"/>
            <a:ext cx="5791200" cy="237519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5789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《Python Cookbook》</a:t>
            </a:r>
            <a:endParaRPr lang="nn-NO" altLang="zh-CN" sz="2000" i="1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示例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2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：抓取头条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81200"/>
            <a:ext cx="1981200" cy="144540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0410" y="1066800"/>
            <a:ext cx="450259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85" y="3657600"/>
            <a:ext cx="5269215" cy="304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4267200"/>
            <a:ext cx="3289770" cy="1981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5800" y="9906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个人习惯每天看下凤凰网的头条新闻</a:t>
            </a:r>
            <a:endParaRPr lang="nn-NO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0" y="3657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ea typeface="黑体" pitchFamily="2" charset="-122"/>
              </a:rPr>
              <a:t>Callback Interface</a:t>
            </a:r>
            <a:endParaRPr lang="nn-NO" altLang="zh-CN" sz="1600" dirty="0" smtClean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7696200" y="1295400"/>
            <a:ext cx="609600" cy="2362200"/>
          </a:xfrm>
          <a:prstGeom prst="arc">
            <a:avLst>
              <a:gd name="adj1" fmla="val 16200000"/>
              <a:gd name="adj2" fmla="val 51637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示例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3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：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XML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处理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将抓取的头条新闻保存到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xml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文件中</a:t>
            </a:r>
            <a:endParaRPr lang="nn-NO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133600"/>
            <a:ext cx="4639586" cy="2743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724025"/>
            <a:ext cx="2680034" cy="2571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1600200"/>
            <a:ext cx="4023360" cy="457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0869" y="2209800"/>
            <a:ext cx="3884531" cy="3657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00px-Python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2857500" cy="847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38600" y="16764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  <a:hlinkClick r:id="rId3"/>
              </a:rPr>
              <a:t>http://www.python.org</a:t>
            </a:r>
            <a:endParaRPr lang="zh-CN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657600"/>
            <a:ext cx="456591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71600" y="2895600"/>
            <a:ext cx="3200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Hello,world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!</a:t>
            </a:r>
          </a:p>
          <a:p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Python 2.x</a:t>
            </a: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&gt;&gt;&gt;print “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Hello,world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”</a:t>
            </a:r>
          </a:p>
          <a:p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Python 3K</a:t>
            </a: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&gt;&gt;&gt;print(“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Hello,world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5000"/>
            <a:ext cx="6858000" cy="443038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示例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4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：结合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Qt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2971800"/>
            <a:ext cx="1257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990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环境部署：</a:t>
            </a:r>
            <a:r>
              <a:rPr lang="en-US" sz="2000" dirty="0" smtClean="0">
                <a:hlinkClick r:id="rId5"/>
              </a:rPr>
              <a:t> </a:t>
            </a:r>
          </a:p>
          <a:p>
            <a:r>
              <a:rPr lang="en-US" sz="2000" dirty="0" smtClean="0">
                <a:hlinkClick r:id="rId5"/>
              </a:rPr>
              <a:t>http://www.riverbankcomputing.com/static/Docs/PyQt4/html/index.html</a:t>
            </a:r>
            <a:r>
              <a:rPr lang="en-US" sz="2000" dirty="0" smtClean="0"/>
              <a:t> </a:t>
            </a:r>
            <a:endParaRPr lang="nn-NO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524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示例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：蹩脚的浏览器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06151"/>
            <a:ext cx="4572000" cy="531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362200"/>
            <a:ext cx="435379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2362200" y="2819400"/>
            <a:ext cx="2057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/>
            <a:r>
              <a:rPr kumimoji="1" lang="zh-CN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谢谢</a:t>
            </a:r>
            <a:endParaRPr kumimoji="1" lang="en-US" altLang="zh-CN" sz="7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00200"/>
            <a:ext cx="6324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作者：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Guido van 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Rossum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（</a:t>
            </a:r>
            <a:r>
              <a:rPr lang="zh-CN" altLang="en-US" sz="3200" dirty="0" smtClean="0">
                <a:hlinkClick r:id="rId2" tooltip="吉多·范罗苏姆"/>
              </a:rPr>
              <a:t>吉多</a:t>
            </a:r>
            <a:r>
              <a:rPr lang="en-US" altLang="zh-CN" sz="3200" dirty="0" smtClean="0">
                <a:hlinkClick r:id="rId2" tooltip="吉多·范罗苏姆"/>
              </a:rPr>
              <a:t>·</a:t>
            </a:r>
            <a:r>
              <a:rPr lang="zh-CN" altLang="en-US" sz="3200" dirty="0" smtClean="0">
                <a:hlinkClick r:id="rId2" tooltip="吉多·范罗苏姆"/>
              </a:rPr>
              <a:t>范罗苏姆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，维基百科），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BDFL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，仁慈的独裁者。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起因：为了打发圣诞节的无聊时光。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命名：来自作者喜欢的喜剧</a:t>
            </a:r>
            <a:r>
              <a:rPr lang="en-US" sz="3200" i="1" dirty="0" smtClean="0"/>
              <a:t>Monty Python's Flying Circus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。</a:t>
            </a:r>
          </a:p>
        </p:txBody>
      </p:sp>
      <p:pic>
        <p:nvPicPr>
          <p:cNvPr id="5" name="图片 4" descr="150px-Guido_van_Rossum_OSCON_20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790700"/>
            <a:ext cx="19050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4724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http://neopythonic.blogspot.com/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历史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Why Python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90601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完备且易于使用的动态类型系统，如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string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list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、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dict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等，</a:t>
            </a:r>
            <a:r>
              <a:rPr lang="zh-CN" altLang="en-US" sz="3200" dirty="0" smtClean="0">
                <a:solidFill>
                  <a:srgbClr val="FF0000"/>
                </a:solidFill>
                <a:ea typeface="黑体" pitchFamily="2" charset="-122"/>
              </a:rPr>
              <a:t>易学易用易阅读易维护</a:t>
            </a:r>
            <a:endParaRPr lang="en-US" altLang="zh-CN" sz="3200" dirty="0" smtClean="0">
              <a:solidFill>
                <a:srgbClr val="FF0000"/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强大丰富的库支持，如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re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、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urllib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xml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等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zh-CN" altLang="en-US" sz="3200" dirty="0" smtClean="0">
                <a:solidFill>
                  <a:srgbClr val="FF0000"/>
                </a:solidFill>
                <a:ea typeface="黑体" pitchFamily="2" charset="-122"/>
              </a:rPr>
              <a:t>强制缩进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，信奉优雅、</a:t>
            </a:r>
            <a:r>
              <a:rPr lang="zh-CN" altLang="en-US" sz="3200" dirty="0" smtClean="0">
                <a:solidFill>
                  <a:srgbClr val="FF0000"/>
                </a:solidFill>
                <a:ea typeface="黑体" pitchFamily="2" charset="-122"/>
              </a:rPr>
              <a:t>明确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、</a:t>
            </a:r>
            <a:r>
              <a:rPr lang="zh-CN" altLang="en-US" sz="3200" dirty="0" smtClean="0">
                <a:solidFill>
                  <a:srgbClr val="FF0000"/>
                </a:solidFill>
                <a:ea typeface="黑体" pitchFamily="2" charset="-122"/>
              </a:rPr>
              <a:t>简单</a:t>
            </a:r>
            <a:endParaRPr lang="en-US" altLang="zh-CN" sz="3200" dirty="0" smtClean="0">
              <a:solidFill>
                <a:srgbClr val="FF0000"/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应用广泛：系统管理、自动化测试、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GUI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开发、搜索引擎、网站开发、科学计算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……</a:t>
            </a:r>
          </a:p>
          <a:p>
            <a:pPr marL="571500" indent="-571500">
              <a:buFont typeface="+mj-lt"/>
              <a:buAutoNum type="romanU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适于短期、快速的开发任务，或辅助开发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默认安装在大多数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Linux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发行版上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易于扩展，也</a:t>
            </a:r>
            <a:r>
              <a:rPr lang="zh-CN" altLang="en-US" sz="3200" dirty="0" smtClean="0">
                <a:solidFill>
                  <a:srgbClr val="FF0000"/>
                </a:solidFill>
                <a:ea typeface="黑体" pitchFamily="2" charset="-122"/>
              </a:rPr>
              <a:t>可嵌入于</a:t>
            </a:r>
            <a:r>
              <a:rPr lang="en-US" altLang="zh-CN" sz="3200" dirty="0" smtClean="0">
                <a:solidFill>
                  <a:srgbClr val="FF0000"/>
                </a:solidFill>
                <a:ea typeface="黑体" pitchFamily="2" charset="-122"/>
              </a:rPr>
              <a:t>C/C++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解释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+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编译，编译过程优化。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其它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……</a:t>
            </a:r>
            <a:endParaRPr lang="zh-CN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906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  <a:hlinkClick r:id="rId2"/>
              </a:rPr>
              <a:t>豆瓣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，国内经典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Python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应用，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2010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年时豆瓣有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58%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的代码是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Python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写的，其次是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C</a:t>
            </a:r>
          </a:p>
          <a:p>
            <a:pPr marL="571500" indent="-571500">
              <a:buFont typeface="+mj-lt"/>
              <a:buAutoNum type="romanUcPeriod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  <a:hlinkClick r:id="rId3"/>
              </a:rPr>
              <a:t>Google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，仅次于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C++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和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Java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，第三大研发部门和第三高使用率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淘宝：搜索、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DA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TOP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QA……</a:t>
            </a:r>
          </a:p>
          <a:p>
            <a:pPr marL="571500" indent="-571500">
              <a:buFont typeface="+mj-lt"/>
              <a:buAutoNum type="romanUcPeriod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  <a:hlinkClick r:id="rId4"/>
              </a:rPr>
              <a:t>Quora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其它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……</a:t>
            </a:r>
            <a:endParaRPr lang="zh-CN" altLang="en-US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2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应用案例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90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Linux + 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  <a:hlinkClick r:id="rId2"/>
              </a:rPr>
              <a:t>Vim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：无插件纯手写，可以锻炼初学者的编码风格和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  <a:hlinkClick r:id="rId3"/>
              </a:rPr>
              <a:t>RTFM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能力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Win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上使用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IDLE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：相较于前者易于开发，语法高亮、简单提示，能够调试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Eclipse +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PyDev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</a:t>
            </a:r>
          </a:p>
          <a:p>
            <a:pPr marL="571500" indent="-571500"/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marL="571500" indent="-571500"/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另：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IPython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，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VS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的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Python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插件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524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开发环境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pic>
        <p:nvPicPr>
          <p:cNvPr id="4" name="图片 3" descr="vim_header.gif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600200"/>
            <a:ext cx="1714500" cy="428625"/>
          </a:xfrm>
          <a:prstGeom prst="rect">
            <a:avLst/>
          </a:prstGeom>
        </p:spPr>
      </p:pic>
      <p:pic>
        <p:nvPicPr>
          <p:cNvPr id="5" name="图片 4" descr="classic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0386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590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 a = 1</a:t>
            </a:r>
          </a:p>
          <a:p>
            <a:pPr marL="571500" indent="-571500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 a = 3.14</a:t>
            </a:r>
          </a:p>
          <a:p>
            <a:pPr marL="571500" indent="-571500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 a = True</a:t>
            </a:r>
          </a:p>
          <a:p>
            <a:pPr marL="571500" indent="-571500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 a = '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abc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'</a:t>
            </a:r>
          </a:p>
          <a:p>
            <a:pPr marL="571500" indent="-571500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 a = (1, '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Tuple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', 3)</a:t>
            </a:r>
          </a:p>
          <a:p>
            <a:pPr marL="571500" indent="-571500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 a = [1, '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abc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', 3]</a:t>
            </a:r>
          </a:p>
          <a:p>
            <a:pPr marL="571500" indent="-571500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 a = {1:'Dict', 2:'List', 'Dict':1, 'List':2}</a:t>
            </a:r>
          </a:p>
          <a:p>
            <a:pPr marL="571500" indent="-571500"/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&gt;&gt;&gt;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动态类型：基本数据类型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219200"/>
            <a:ext cx="2819400" cy="406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What-why-how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133600"/>
            <a:ext cx="2540000" cy="190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1044714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变量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在运行过程可以为</a:t>
            </a:r>
            <a:r>
              <a:rPr lang="zh-CN" altLang="en-US" sz="2000" dirty="0" smtClean="0">
                <a:solidFill>
                  <a:srgbClr val="FF0000"/>
                </a:solidFill>
              </a:rPr>
              <a:t>不同类型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实际上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只是一个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符号</a:t>
            </a:r>
            <a:r>
              <a:rPr lang="zh-CN" altLang="en-US" sz="2000" dirty="0" smtClean="0"/>
              <a:t>，符号表里的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13" name="下箭头 12"/>
          <p:cNvSpPr/>
          <p:nvPr/>
        </p:nvSpPr>
        <p:spPr>
          <a:xfrm rot="10800000" flipH="1">
            <a:off x="1143000" y="1828800"/>
            <a:ext cx="2286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1430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_object 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Py_ssize_t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ob_refcnt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_</a:t>
            </a:r>
            <a:r>
              <a:rPr lang="en-US" altLang="zh-CN" sz="2000" dirty="0" err="1" smtClean="0"/>
              <a:t>typeobject</a:t>
            </a:r>
            <a:r>
              <a:rPr lang="en-US" altLang="zh-CN" sz="2000" dirty="0" smtClean="0"/>
              <a:t> *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ob_type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PyObject</a:t>
            </a:r>
            <a:r>
              <a:rPr lang="en-US" altLang="zh-CN" sz="2000" dirty="0" smtClean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动态类型：万物皆对象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1219200"/>
            <a:ext cx="4434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 smtClean="0">
                <a:solidFill>
                  <a:srgbClr val="FF0000"/>
                </a:solidFill>
              </a:rPr>
              <a:t>①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所有对象都继承于</a:t>
            </a:r>
            <a:r>
              <a:rPr lang="en-US" altLang="zh-CN" sz="2400" u="sng" dirty="0" err="1" smtClean="0">
                <a:solidFill>
                  <a:srgbClr val="FF0000"/>
                </a:solidFill>
              </a:rPr>
              <a:t>PyObject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sz="2400" dirty="0" err="1" smtClean="0"/>
              <a:t>ob_refcnt</a:t>
            </a:r>
            <a:r>
              <a:rPr lang="zh-CN" altLang="en-US" sz="2400" dirty="0" smtClean="0"/>
              <a:t>作为引用计数；</a:t>
            </a:r>
            <a:endParaRPr lang="en-US" altLang="zh-CN" sz="2400" dirty="0" smtClean="0"/>
          </a:p>
          <a:p>
            <a:r>
              <a:rPr lang="en-US" altLang="zh-CN" sz="2400" dirty="0" err="1" smtClean="0"/>
              <a:t>ob_type</a:t>
            </a:r>
            <a:r>
              <a:rPr lang="zh-CN" altLang="en-US" sz="2400" dirty="0" smtClean="0"/>
              <a:t>表示对象类型。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" y="2743200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PyObject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ob_base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Py_ssize_t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ob_size</a:t>
            </a:r>
            <a:r>
              <a:rPr lang="en-US" altLang="zh-CN" sz="2000" dirty="0" smtClean="0"/>
              <a:t>; </a:t>
            </a:r>
          </a:p>
          <a:p>
            <a:r>
              <a:rPr lang="en-US" altLang="zh-CN" sz="2000" dirty="0" smtClean="0"/>
              <a:t>}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PyVarObject</a:t>
            </a:r>
            <a:r>
              <a:rPr lang="en-US" altLang="zh-CN" sz="2000" dirty="0" smtClean="0"/>
              <a:t>;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" y="4343400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_</a:t>
            </a:r>
            <a:r>
              <a:rPr lang="en-US" altLang="zh-CN" sz="2000" dirty="0" err="1" smtClean="0"/>
              <a:t>typeobject</a:t>
            </a:r>
            <a:r>
              <a:rPr lang="en-US" altLang="zh-CN" sz="2000" dirty="0" smtClean="0"/>
              <a:t> 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PyObject_VAR_HEAD</a:t>
            </a:r>
            <a:endParaRPr lang="en-US" altLang="zh-CN" sz="2000" dirty="0" smtClean="0"/>
          </a:p>
          <a:p>
            <a:r>
              <a:rPr lang="en-US" altLang="zh-CN" sz="2000" dirty="0" smtClean="0"/>
              <a:t>    const char *</a:t>
            </a:r>
            <a:r>
              <a:rPr lang="en-US" altLang="zh-CN" sz="2000" dirty="0" err="1" smtClean="0"/>
              <a:t>tp_name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Py_ssize_t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tp_basicsize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tp_itemsize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    </a:t>
            </a:r>
            <a:r>
              <a:rPr lang="en-US" altLang="zh-CN" sz="2000" dirty="0" smtClean="0"/>
              <a:t>……</a:t>
            </a:r>
          </a:p>
          <a:p>
            <a:r>
              <a:rPr lang="en-US" altLang="zh-CN" sz="2000" dirty="0" smtClean="0"/>
              <a:t>}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PyTypeObject</a:t>
            </a:r>
            <a:r>
              <a:rPr lang="en-US" altLang="zh-CN" sz="2000" dirty="0" smtClean="0"/>
              <a:t>;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91000" y="29718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②</a:t>
            </a:r>
            <a:r>
              <a:rPr lang="zh-CN" altLang="en-US" sz="2400" dirty="0" smtClean="0"/>
              <a:t>可变长对象，通常是容器，</a:t>
            </a:r>
            <a:r>
              <a:rPr lang="en-US" altLang="zh-CN" sz="2400" dirty="0" err="1" smtClean="0"/>
              <a:t>ob_size</a:t>
            </a:r>
            <a:r>
              <a:rPr lang="zh-CN" altLang="en-US" sz="2400" dirty="0" smtClean="0"/>
              <a:t>表示容器包含的元素个数。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9200" y="4191000"/>
            <a:ext cx="411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③</a:t>
            </a:r>
            <a:r>
              <a:rPr lang="zh-CN" altLang="en-US" sz="2000" dirty="0" smtClean="0"/>
              <a:t>类型对象。</a:t>
            </a:r>
            <a:endParaRPr lang="en-US" altLang="zh-CN" sz="2000" dirty="0" smtClean="0"/>
          </a:p>
          <a:p>
            <a:r>
              <a:rPr lang="zh-CN" altLang="en-US" sz="2000" dirty="0" smtClean="0"/>
              <a:t>表明某种类型的特定信息。</a:t>
            </a:r>
            <a:endParaRPr lang="en-US" altLang="zh-CN" sz="2000" dirty="0" smtClean="0"/>
          </a:p>
          <a:p>
            <a:r>
              <a:rPr lang="zh-CN" altLang="en-US" sz="2000" dirty="0" smtClean="0"/>
              <a:t>比如类型对象的</a:t>
            </a:r>
            <a:r>
              <a:rPr lang="en-US" altLang="zh-CN" sz="2000" dirty="0" err="1" smtClean="0"/>
              <a:t>tp_name</a:t>
            </a:r>
            <a:r>
              <a:rPr lang="zh-CN" altLang="en-US" sz="2000" dirty="0" smtClean="0"/>
              <a:t>成员为“</a:t>
            </a:r>
            <a:r>
              <a:rPr lang="en-US" altLang="zh-CN" sz="2000" dirty="0" smtClean="0"/>
              <a:t>type</a:t>
            </a:r>
            <a:r>
              <a:rPr lang="zh-CN" altLang="en-US" sz="2000" dirty="0" smtClean="0"/>
              <a:t>”；而整数对象的</a:t>
            </a:r>
            <a:r>
              <a:rPr lang="en-US" altLang="zh-CN" sz="2000" dirty="0" err="1" smtClean="0"/>
              <a:t>tp_name</a:t>
            </a:r>
            <a:r>
              <a:rPr lang="zh-CN" altLang="en-US" sz="2000" dirty="0" smtClean="0"/>
              <a:t>为字符串“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”。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tp_basicsize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tp_itemsize</a:t>
            </a:r>
            <a:r>
              <a:rPr lang="zh-CN" altLang="en-US" sz="2000" dirty="0" smtClean="0"/>
              <a:t>是创建该类型对象时分配内存的信息。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0"/>
            <a:ext cx="891059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495800" y="1447800"/>
            <a:ext cx="464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Python3.2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，源码里面已经没有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intobject.h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了，全部用</a:t>
            </a:r>
            <a:r>
              <a:rPr lang="en-US" altLang="zh-CN" sz="2000" dirty="0" err="1" smtClean="0">
                <a:solidFill>
                  <a:srgbClr val="FF0000"/>
                </a:solidFill>
                <a:ea typeface="黑体" pitchFamily="2" charset="-122"/>
              </a:rPr>
              <a:t>PyLongObject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表示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_</a:t>
            </a:r>
            <a:r>
              <a:rPr lang="en-US" altLang="zh-CN" sz="2400" dirty="0" err="1" smtClean="0"/>
              <a:t>longobject</a:t>
            </a:r>
            <a:r>
              <a:rPr lang="en-US" altLang="zh-CN" sz="2400" dirty="0" smtClean="0"/>
              <a:t> {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PyObject_VAR_HEAD</a:t>
            </a:r>
            <a:endParaRPr lang="en-US" altLang="zh-CN" sz="2400" dirty="0" smtClean="0"/>
          </a:p>
          <a:p>
            <a:r>
              <a:rPr lang="en-US" altLang="zh-CN" sz="2400" dirty="0" smtClean="0"/>
              <a:t>    digit </a:t>
            </a:r>
            <a:r>
              <a:rPr lang="en-US" altLang="zh-CN" sz="2400" dirty="0" err="1" smtClean="0"/>
              <a:t>ob_digit</a:t>
            </a:r>
            <a:r>
              <a:rPr lang="en-US" altLang="zh-CN" sz="2400" dirty="0" smtClean="0"/>
              <a:t>[1];</a:t>
            </a:r>
          </a:p>
          <a:p>
            <a:r>
              <a:rPr lang="en-US" altLang="zh-CN" sz="2400" dirty="0" smtClean="0"/>
              <a:t>};</a:t>
            </a:r>
          </a:p>
          <a:p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_</a:t>
            </a:r>
            <a:r>
              <a:rPr lang="en-US" altLang="zh-CN" sz="2400" dirty="0" err="1" smtClean="0"/>
              <a:t>longobject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PyLongObject</a:t>
            </a:r>
            <a:r>
              <a:rPr lang="en-US" altLang="zh-CN" sz="2400" dirty="0" smtClean="0"/>
              <a:t>;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600200"/>
            <a:ext cx="3124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Python2.7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还有</a:t>
            </a:r>
            <a:r>
              <a:rPr lang="en-US" altLang="zh-CN" sz="2000" dirty="0" err="1" smtClean="0">
                <a:solidFill>
                  <a:srgbClr val="FF0000"/>
                </a:solidFill>
                <a:ea typeface="黑体" pitchFamily="2" charset="-122"/>
              </a:rPr>
              <a:t>PyIntObject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{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PyObject_HEAD</a:t>
            </a:r>
            <a:endParaRPr lang="en-US" altLang="zh-CN" sz="2400" dirty="0" smtClean="0"/>
          </a:p>
          <a:p>
            <a:r>
              <a:rPr lang="en-US" altLang="zh-CN" sz="2400" dirty="0" smtClean="0"/>
              <a:t>    long </a:t>
            </a:r>
            <a:r>
              <a:rPr lang="en-US" altLang="zh-CN" sz="2400" dirty="0" err="1" smtClean="0"/>
              <a:t>ob_ival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} </a:t>
            </a:r>
            <a:r>
              <a:rPr lang="en-US" altLang="zh-CN" sz="2400" dirty="0" err="1" smtClean="0"/>
              <a:t>PyIntObject</a:t>
            </a:r>
            <a:r>
              <a:rPr lang="en-US" altLang="zh-CN" sz="2400" dirty="0" smtClean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动态类型：浅谈整数类型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  <p:sp>
        <p:nvSpPr>
          <p:cNvPr id="14" name="手杖形箭头 13"/>
          <p:cNvSpPr/>
          <p:nvPr/>
        </p:nvSpPr>
        <p:spPr>
          <a:xfrm>
            <a:off x="1066800" y="1143000"/>
            <a:ext cx="3962400" cy="3810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572000"/>
            <a:ext cx="426720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支持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2" charset="-122"/>
              </a:rPr>
              <a:t>长整数类型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，仅受内存限制。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如下是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300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次方和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11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100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次方。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114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62200" y="762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2to3</a:t>
            </a:r>
            <a:endParaRPr lang="zh-CN" altLang="en-US" dirty="0" smtClean="0"/>
          </a:p>
        </p:txBody>
      </p:sp>
      <p:cxnSp>
        <p:nvCxnSpPr>
          <p:cNvPr id="30" name="直接箭头连接符 29"/>
          <p:cNvCxnSpPr/>
          <p:nvPr/>
        </p:nvCxnSpPr>
        <p:spPr>
          <a:xfrm rot="10800000" flipV="1">
            <a:off x="1752600" y="3352800"/>
            <a:ext cx="3048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4" grpId="0" animBg="1"/>
      <p:bldP spid="16" grpId="0" animBg="1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6.8|58.6|42.1|27.2|37.2|3|21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.7|0.5|1.3|2|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|1.2|1.6"/>
</p:tagLst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168FEBCED0B7041AF3E31FEBC848AF7" ma:contentTypeVersion="1" ma:contentTypeDescription="新建文档。" ma:contentTypeScope="" ma:versionID="00472aa72b92dc2b2a7ed2f138790794">
  <xsd:schema xmlns:xsd="http://www.w3.org/2001/XMLSchema" xmlns:p="http://schemas.microsoft.com/office/2006/metadata/properties" targetNamespace="http://schemas.microsoft.com/office/2006/metadata/properties" ma:root="true" ma:fieldsID="085aa272debd428c7734b13caca006a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2CDDA9C-85FE-4A6D-B205-9B92CBA968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37E1C9-EF49-48D3-A58A-F68A9E6D04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05640BE-57A0-4F7F-8170-76C060D28F78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3385</TotalTime>
  <Words>1262</Words>
  <Application>Microsoft Office PowerPoint</Application>
  <PresentationFormat>全屏显示(4:3)</PresentationFormat>
  <Paragraphs>242</Paragraphs>
  <Slides>23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默认设计模板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JasonLee</cp:lastModifiedBy>
  <cp:revision>411</cp:revision>
  <cp:lastPrinted>1601-01-01T00:00:00Z</cp:lastPrinted>
  <dcterms:created xsi:type="dcterms:W3CDTF">1601-01-01T00:00:00Z</dcterms:created>
  <dcterms:modified xsi:type="dcterms:W3CDTF">2011-11-03T15:04:11Z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