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8"/>
  </p:notesMasterIdLst>
  <p:sldIdLst>
    <p:sldId id="298" r:id="rId2"/>
    <p:sldId id="431" r:id="rId3"/>
    <p:sldId id="306" r:id="rId4"/>
    <p:sldId id="394" r:id="rId5"/>
    <p:sldId id="395" r:id="rId6"/>
    <p:sldId id="365" r:id="rId7"/>
    <p:sldId id="300" r:id="rId8"/>
    <p:sldId id="302" r:id="rId9"/>
    <p:sldId id="256" r:id="rId10"/>
    <p:sldId id="281" r:id="rId11"/>
    <p:sldId id="279" r:id="rId12"/>
    <p:sldId id="393" r:id="rId13"/>
    <p:sldId id="392" r:id="rId14"/>
    <p:sldId id="270" r:id="rId15"/>
    <p:sldId id="364" r:id="rId16"/>
    <p:sldId id="371" r:id="rId17"/>
    <p:sldId id="280" r:id="rId18"/>
    <p:sldId id="324" r:id="rId19"/>
    <p:sldId id="397" r:id="rId20"/>
    <p:sldId id="398" r:id="rId21"/>
    <p:sldId id="373" r:id="rId22"/>
    <p:sldId id="290" r:id="rId23"/>
    <p:sldId id="291" r:id="rId24"/>
    <p:sldId id="349" r:id="rId25"/>
    <p:sldId id="350" r:id="rId26"/>
    <p:sldId id="307" r:id="rId27"/>
    <p:sldId id="356" r:id="rId28"/>
    <p:sldId id="308" r:id="rId29"/>
    <p:sldId id="351" r:id="rId30"/>
    <p:sldId id="352" r:id="rId31"/>
    <p:sldId id="353" r:id="rId32"/>
    <p:sldId id="354" r:id="rId33"/>
    <p:sldId id="355" r:id="rId34"/>
    <p:sldId id="315" r:id="rId35"/>
    <p:sldId id="316" r:id="rId36"/>
    <p:sldId id="317" r:id="rId37"/>
    <p:sldId id="357" r:id="rId38"/>
    <p:sldId id="262" r:id="rId39"/>
    <p:sldId id="292" r:id="rId40"/>
    <p:sldId id="325" r:id="rId41"/>
    <p:sldId id="311" r:id="rId42"/>
    <p:sldId id="312" r:id="rId43"/>
    <p:sldId id="314" r:id="rId44"/>
    <p:sldId id="313" r:id="rId45"/>
    <p:sldId id="326" r:id="rId46"/>
    <p:sldId id="399" r:id="rId47"/>
    <p:sldId id="379" r:id="rId48"/>
    <p:sldId id="380" r:id="rId49"/>
    <p:sldId id="375" r:id="rId50"/>
    <p:sldId id="376" r:id="rId51"/>
    <p:sldId id="425" r:id="rId52"/>
    <p:sldId id="427" r:id="rId53"/>
    <p:sldId id="426" r:id="rId54"/>
    <p:sldId id="428" r:id="rId55"/>
    <p:sldId id="429" r:id="rId56"/>
    <p:sldId id="372" r:id="rId57"/>
    <p:sldId id="327" r:id="rId58"/>
    <p:sldId id="329" r:id="rId59"/>
    <p:sldId id="328" r:id="rId60"/>
    <p:sldId id="378" r:id="rId61"/>
    <p:sldId id="374" r:id="rId62"/>
    <p:sldId id="330" r:id="rId63"/>
    <p:sldId id="405" r:id="rId64"/>
    <p:sldId id="406" r:id="rId65"/>
    <p:sldId id="407" r:id="rId66"/>
    <p:sldId id="408" r:id="rId67"/>
    <p:sldId id="409" r:id="rId68"/>
    <p:sldId id="410" r:id="rId69"/>
    <p:sldId id="411" r:id="rId70"/>
    <p:sldId id="412" r:id="rId71"/>
    <p:sldId id="413" r:id="rId72"/>
    <p:sldId id="414" r:id="rId73"/>
    <p:sldId id="415" r:id="rId74"/>
    <p:sldId id="416" r:id="rId75"/>
    <p:sldId id="417" r:id="rId76"/>
    <p:sldId id="418" r:id="rId77"/>
    <p:sldId id="419" r:id="rId78"/>
    <p:sldId id="420" r:id="rId79"/>
    <p:sldId id="421" r:id="rId80"/>
    <p:sldId id="422" r:id="rId81"/>
    <p:sldId id="423" r:id="rId82"/>
    <p:sldId id="424" r:id="rId83"/>
    <p:sldId id="381" r:id="rId84"/>
    <p:sldId id="382" r:id="rId85"/>
    <p:sldId id="384" r:id="rId86"/>
    <p:sldId id="385" r:id="rId87"/>
    <p:sldId id="386" r:id="rId88"/>
    <p:sldId id="387" r:id="rId89"/>
    <p:sldId id="377" r:id="rId90"/>
    <p:sldId id="430" r:id="rId91"/>
    <p:sldId id="432" r:id="rId92"/>
    <p:sldId id="404" r:id="rId93"/>
    <p:sldId id="396" r:id="rId94"/>
    <p:sldId id="401" r:id="rId95"/>
    <p:sldId id="403" r:id="rId96"/>
    <p:sldId id="321" r:id="rId9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60" autoAdjust="0"/>
    <p:restoredTop sz="94660"/>
  </p:normalViewPr>
  <p:slideViewPr>
    <p:cSldViewPr>
      <p:cViewPr varScale="1">
        <p:scale>
          <a:sx n="84" d="100"/>
          <a:sy n="84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9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B:\Cloud_Computing\M2M\M2M_Ex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B:\Cloud_Computing\M2M\M2M_Ex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B:\Cloud_Computing\M2M\M2M_Ex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Hand-coded</c:v>
          </c:tx>
          <c:spPr>
            <a:pattFill prst="wdDnDiag">
              <a:fgClr>
                <a:srgbClr val="92D050"/>
              </a:fgClr>
              <a:bgClr>
                <a:schemeClr val="bg1"/>
              </a:bgClr>
            </a:pattFill>
          </c:spPr>
          <c:invertIfNegative val="0"/>
          <c:cat>
            <c:strRef>
              <c:f>Sheet1!$C$4:$C$9</c:f>
              <c:strCache>
                <c:ptCount val="6"/>
                <c:pt idx="0">
                  <c:v>Length</c:v>
                </c:pt>
                <c:pt idx="1">
                  <c:v>Max</c:v>
                </c:pt>
                <c:pt idx="2">
                  <c:v>Mean</c:v>
                </c:pt>
                <c:pt idx="3">
                  <c:v>Min</c:v>
                </c:pt>
                <c:pt idx="4">
                  <c:v>Sum</c:v>
                </c:pt>
                <c:pt idx="5">
                  <c:v>Std</c:v>
                </c:pt>
              </c:strCache>
            </c:strRef>
          </c:cat>
          <c:val>
            <c:numRef>
              <c:f>Sheet1!$G$4:$G$9</c:f>
              <c:numCache>
                <c:formatCode>General</c:formatCode>
                <c:ptCount val="6"/>
                <c:pt idx="0">
                  <c:v>31.497999999999987</c:v>
                </c:pt>
                <c:pt idx="1">
                  <c:v>63.713000000000001</c:v>
                </c:pt>
                <c:pt idx="2">
                  <c:v>84.632999999999981</c:v>
                </c:pt>
                <c:pt idx="3">
                  <c:v>63.578000000000003</c:v>
                </c:pt>
                <c:pt idx="4">
                  <c:v>62.571000000000005</c:v>
                </c:pt>
                <c:pt idx="5">
                  <c:v>202.13499999999999</c:v>
                </c:pt>
              </c:numCache>
            </c:numRef>
          </c:val>
        </c:ser>
        <c:ser>
          <c:idx val="1"/>
          <c:order val="1"/>
          <c:tx>
            <c:v>M2M</c:v>
          </c:tx>
          <c:spPr>
            <a:pattFill prst="wdUpDiag">
              <a:fgClr>
                <a:srgbClr val="C00000"/>
              </a:fgClr>
              <a:bgClr>
                <a:schemeClr val="bg1"/>
              </a:bgClr>
            </a:pattFill>
          </c:spPr>
          <c:invertIfNegative val="0"/>
          <c:cat>
            <c:strRef>
              <c:f>Sheet1!$C$4:$C$9</c:f>
              <c:strCache>
                <c:ptCount val="6"/>
                <c:pt idx="0">
                  <c:v>Length</c:v>
                </c:pt>
                <c:pt idx="1">
                  <c:v>Max</c:v>
                </c:pt>
                <c:pt idx="2">
                  <c:v>Mean</c:v>
                </c:pt>
                <c:pt idx="3">
                  <c:v>Min</c:v>
                </c:pt>
                <c:pt idx="4">
                  <c:v>Sum</c:v>
                </c:pt>
                <c:pt idx="5">
                  <c:v>Std</c:v>
                </c:pt>
              </c:strCache>
            </c:strRef>
          </c:cat>
          <c:val>
            <c:numRef>
              <c:f>Sheet1!$K$4:$K$9</c:f>
              <c:numCache>
                <c:formatCode>General</c:formatCode>
                <c:ptCount val="6"/>
                <c:pt idx="0">
                  <c:v>36.004000000000005</c:v>
                </c:pt>
                <c:pt idx="1">
                  <c:v>66.009</c:v>
                </c:pt>
                <c:pt idx="2">
                  <c:v>86.01</c:v>
                </c:pt>
                <c:pt idx="3">
                  <c:v>66.013000000000005</c:v>
                </c:pt>
                <c:pt idx="4">
                  <c:v>66.007999999999996</c:v>
                </c:pt>
                <c:pt idx="5">
                  <c:v>212.02700000000004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104465152"/>
        <c:axId val="104466688"/>
      </c:barChart>
      <c:catAx>
        <c:axId val="104465152"/>
        <c:scaling>
          <c:orientation val="minMax"/>
        </c:scaling>
        <c:delete val="0"/>
        <c:axPos val="b"/>
        <c:majorTickMark val="none"/>
        <c:minorTickMark val="none"/>
        <c:tickLblPos val="nextTo"/>
        <c:crossAx val="104466688"/>
        <c:crosses val="autoZero"/>
        <c:auto val="1"/>
        <c:lblAlgn val="ctr"/>
        <c:lblOffset val="100"/>
        <c:noMultiLvlLbl val="0"/>
      </c:catAx>
      <c:valAx>
        <c:axId val="1044666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446515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Without task parallelism</c:v>
          </c:tx>
          <c:spPr>
            <a:pattFill prst="wdDnDiag">
              <a:fgClr>
                <a:srgbClr val="92D050"/>
              </a:fgClr>
              <a:bgClr>
                <a:schemeClr val="bg1"/>
              </a:bgClr>
            </a:pattFill>
          </c:spPr>
          <c:invertIfNegative val="0"/>
          <c:cat>
            <c:strRef>
              <c:f>Sheet1!$L$16:$L$21</c:f>
              <c:strCache>
                <c:ptCount val="6"/>
                <c:pt idx="0">
                  <c:v>10 cmds</c:v>
                </c:pt>
                <c:pt idx="1">
                  <c:v>20 cmds</c:v>
                </c:pt>
                <c:pt idx="2">
                  <c:v>30 cmds</c:v>
                </c:pt>
                <c:pt idx="3">
                  <c:v>40 cmds</c:v>
                </c:pt>
                <c:pt idx="4">
                  <c:v>50 cmds</c:v>
                </c:pt>
                <c:pt idx="5">
                  <c:v>100 cmds</c:v>
                </c:pt>
              </c:strCache>
            </c:strRef>
          </c:cat>
          <c:val>
            <c:numRef>
              <c:f>Sheet1!$M$16:$M$21</c:f>
              <c:numCache>
                <c:formatCode>General</c:formatCode>
                <c:ptCount val="6"/>
                <c:pt idx="0">
                  <c:v>625.71</c:v>
                </c:pt>
                <c:pt idx="1">
                  <c:v>1251.42</c:v>
                </c:pt>
                <c:pt idx="2">
                  <c:v>1877.1299999999999</c:v>
                </c:pt>
                <c:pt idx="3">
                  <c:v>2502.84</c:v>
                </c:pt>
                <c:pt idx="4">
                  <c:v>3128.5499999999997</c:v>
                </c:pt>
                <c:pt idx="5">
                  <c:v>6257.1000000000013</c:v>
                </c:pt>
              </c:numCache>
            </c:numRef>
          </c:val>
        </c:ser>
        <c:ser>
          <c:idx val="1"/>
          <c:order val="1"/>
          <c:tx>
            <c:v>With task parallelism</c:v>
          </c:tx>
          <c:spPr>
            <a:pattFill prst="wdUpDiag">
              <a:fgClr>
                <a:srgbClr val="C00000"/>
              </a:fgClr>
              <a:bgClr>
                <a:schemeClr val="bg1"/>
              </a:bgClr>
            </a:pattFill>
          </c:spPr>
          <c:invertIfNegative val="0"/>
          <c:cat>
            <c:strRef>
              <c:f>Sheet1!$L$16:$L$21</c:f>
              <c:strCache>
                <c:ptCount val="6"/>
                <c:pt idx="0">
                  <c:v>10 cmds</c:v>
                </c:pt>
                <c:pt idx="1">
                  <c:v>20 cmds</c:v>
                </c:pt>
                <c:pt idx="2">
                  <c:v>30 cmds</c:v>
                </c:pt>
                <c:pt idx="3">
                  <c:v>40 cmds</c:v>
                </c:pt>
                <c:pt idx="4">
                  <c:v>50 cmds</c:v>
                </c:pt>
                <c:pt idx="5">
                  <c:v>100 cmds</c:v>
                </c:pt>
              </c:strCache>
            </c:strRef>
          </c:cat>
          <c:val>
            <c:numRef>
              <c:f>Sheet1!$N$16:$N$21</c:f>
              <c:numCache>
                <c:formatCode>General</c:formatCode>
                <c:ptCount val="6"/>
                <c:pt idx="0">
                  <c:v>432.98399999999958</c:v>
                </c:pt>
                <c:pt idx="1">
                  <c:v>835.154</c:v>
                </c:pt>
                <c:pt idx="2">
                  <c:v>1228.1639999999998</c:v>
                </c:pt>
                <c:pt idx="3">
                  <c:v>1731.57</c:v>
                </c:pt>
                <c:pt idx="4">
                  <c:v>2139.2829999999981</c:v>
                </c:pt>
                <c:pt idx="5">
                  <c:v>4326.768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488320"/>
        <c:axId val="104518784"/>
      </c:barChart>
      <c:catAx>
        <c:axId val="104488320"/>
        <c:scaling>
          <c:orientation val="minMax"/>
        </c:scaling>
        <c:delete val="0"/>
        <c:axPos val="b"/>
        <c:majorTickMark val="out"/>
        <c:minorTickMark val="none"/>
        <c:tickLblPos val="nextTo"/>
        <c:crossAx val="104518784"/>
        <c:crosses val="autoZero"/>
        <c:auto val="1"/>
        <c:lblAlgn val="ctr"/>
        <c:lblOffset val="100"/>
        <c:noMultiLvlLbl val="0"/>
      </c:catAx>
      <c:valAx>
        <c:axId val="104518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48832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Without task parallelism</c:v>
          </c:tx>
          <c:spPr>
            <a:pattFill prst="wdDnDiag">
              <a:fgClr>
                <a:srgbClr val="92D050"/>
              </a:fgClr>
              <a:bgClr>
                <a:schemeClr val="bg1"/>
              </a:bgClr>
            </a:pattFill>
          </c:spPr>
          <c:invertIfNegative val="0"/>
          <c:cat>
            <c:strRef>
              <c:f>depend!$B$3:$B$8</c:f>
              <c:strCache>
                <c:ptCount val="6"/>
                <c:pt idx="0">
                  <c:v>10 cmds</c:v>
                </c:pt>
                <c:pt idx="1">
                  <c:v>20 cmds</c:v>
                </c:pt>
                <c:pt idx="2">
                  <c:v>30 cmds</c:v>
                </c:pt>
                <c:pt idx="3">
                  <c:v>40 cmds</c:v>
                </c:pt>
                <c:pt idx="4">
                  <c:v>50 cmds</c:v>
                </c:pt>
                <c:pt idx="5">
                  <c:v>100 cmds</c:v>
                </c:pt>
              </c:strCache>
            </c:strRef>
          </c:cat>
          <c:val>
            <c:numRef>
              <c:f>depend!$C$3:$C$8</c:f>
              <c:numCache>
                <c:formatCode>General</c:formatCode>
                <c:ptCount val="6"/>
                <c:pt idx="0">
                  <c:v>505.09000000000003</c:v>
                </c:pt>
                <c:pt idx="1">
                  <c:v>1010.1800000000004</c:v>
                </c:pt>
                <c:pt idx="2">
                  <c:v>1515.27</c:v>
                </c:pt>
                <c:pt idx="3">
                  <c:v>2020.36</c:v>
                </c:pt>
                <c:pt idx="4">
                  <c:v>2525.4499999999998</c:v>
                </c:pt>
                <c:pt idx="5">
                  <c:v>5050.9000000000005</c:v>
                </c:pt>
              </c:numCache>
            </c:numRef>
          </c:val>
        </c:ser>
        <c:ser>
          <c:idx val="1"/>
          <c:order val="1"/>
          <c:tx>
            <c:v>With task parallelism</c:v>
          </c:tx>
          <c:spPr>
            <a:pattFill prst="wdUpDiag">
              <a:fgClr>
                <a:srgbClr val="C00000"/>
              </a:fgClr>
              <a:bgClr>
                <a:schemeClr val="bg1"/>
              </a:bgClr>
            </a:pattFill>
          </c:spPr>
          <c:invertIfNegative val="0"/>
          <c:cat>
            <c:strRef>
              <c:f>depend!$B$3:$B$8</c:f>
              <c:strCache>
                <c:ptCount val="6"/>
                <c:pt idx="0">
                  <c:v>10 cmds</c:v>
                </c:pt>
                <c:pt idx="1">
                  <c:v>20 cmds</c:v>
                </c:pt>
                <c:pt idx="2">
                  <c:v>30 cmds</c:v>
                </c:pt>
                <c:pt idx="3">
                  <c:v>40 cmds</c:v>
                </c:pt>
                <c:pt idx="4">
                  <c:v>50 cmds</c:v>
                </c:pt>
                <c:pt idx="5">
                  <c:v>100 cmds</c:v>
                </c:pt>
              </c:strCache>
            </c:strRef>
          </c:cat>
          <c:val>
            <c:numRef>
              <c:f>depend!$D$3:$D$8</c:f>
              <c:numCache>
                <c:formatCode>General</c:formatCode>
                <c:ptCount val="6"/>
                <c:pt idx="0">
                  <c:v>247.12200000000001</c:v>
                </c:pt>
                <c:pt idx="1">
                  <c:v>429.20400000000001</c:v>
                </c:pt>
                <c:pt idx="2">
                  <c:v>611.45799999999929</c:v>
                </c:pt>
                <c:pt idx="3">
                  <c:v>849.03800000000001</c:v>
                </c:pt>
                <c:pt idx="4">
                  <c:v>1121.5070000000001</c:v>
                </c:pt>
                <c:pt idx="5">
                  <c:v>2194.2249999999981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147584"/>
        <c:axId val="104161664"/>
      </c:barChart>
      <c:catAx>
        <c:axId val="104147584"/>
        <c:scaling>
          <c:orientation val="minMax"/>
        </c:scaling>
        <c:delete val="0"/>
        <c:axPos val="b"/>
        <c:majorTickMark val="out"/>
        <c:minorTickMark val="none"/>
        <c:tickLblPos val="nextTo"/>
        <c:crossAx val="104161664"/>
        <c:crosses val="autoZero"/>
        <c:auto val="1"/>
        <c:lblAlgn val="ctr"/>
        <c:lblOffset val="100"/>
        <c:noMultiLvlLbl val="0"/>
      </c:catAx>
      <c:valAx>
        <c:axId val="104161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1475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86BFB-76AA-45C0-8EE5-710092ADAE02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55842-0382-4DB3-8001-DBEE6DED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3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F11, F12, F13, F14, F21, F22,</a:t>
            </a:r>
            <a:r>
              <a:rPr lang="en-US" altLang="zh-CN" baseline="0" dirty="0" smtClean="0"/>
              <a:t> and F31 are </a:t>
            </a:r>
            <a:r>
              <a:rPr lang="en-US" altLang="zh-CN" baseline="0" dirty="0" err="1" smtClean="0"/>
              <a:t>Matlab</a:t>
            </a:r>
            <a:r>
              <a:rPr lang="en-US" altLang="zh-CN" baseline="0" dirty="0" smtClean="0"/>
              <a:t> commands.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3A86F-FA0F-4AA5-914B-805FF6D7D7A0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00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76F51-100B-4459-80F8-BA7323B255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709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37658-3496-4F01-BD31-B952332CD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0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04ADE-3C45-4927-B781-9DB95CCA53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7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3D5AF-CDC1-49BA-B5AA-A58950CE36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09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13CB5-C42C-448F-A002-9069BE00BB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9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4EA9E-13C8-43F0-B9A8-B04412CE44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36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9E878-A225-47F9-8C58-7CA857A8B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02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C4E14-4793-4400-90B0-EE365C4219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50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A7853-9E6C-4DA9-B9F6-437265EBB7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80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BEAF7-2F7B-4534-9923-F51CCE569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01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D1988-1EFC-463C-93BC-8C36495D1B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70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Arial" charset="0"/>
              </a:defRPr>
            </a:lvl1pPr>
          </a:lstStyle>
          <a:p>
            <a:pPr>
              <a:defRPr/>
            </a:pPr>
            <a:fld id="{6EE6D22A-A6F3-4CB2-A518-7270EBE252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SimSun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SimSun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SimSun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SimSun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SimSun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SimSun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8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7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hyperlink" Target="http://www.taleo.com/" TargetMode="External"/><Relationship Id="rId28" Type="http://schemas.openxmlformats.org/officeDocument/2006/relationships/image" Target="../media/image30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help.cs.gsu.edu/cheetah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42"/>
            <a:ext cx="8229600" cy="2500330"/>
          </a:xfrm>
        </p:spPr>
        <p:txBody>
          <a:bodyPr/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Cloud Computing Programming Models </a:t>
            </a: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r>
              <a:rPr lang="en-US" sz="2400" b="1" dirty="0" smtClean="0"/>
              <a:t>─</a:t>
            </a:r>
            <a:r>
              <a:rPr lang="en-US" altLang="zh-CN" sz="2400" dirty="0" smtClean="0"/>
              <a:t> Issues and Solutions</a:t>
            </a: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endParaRPr lang="en-US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zh-CN" sz="4000" b="1" dirty="0" smtClean="0">
                <a:solidFill>
                  <a:srgbClr val="08080C"/>
                </a:solidFill>
              </a:rPr>
              <a:t>Yi Pan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8080C"/>
                </a:solidFill>
              </a:rPr>
              <a:t>Distinguished University Professor </a:t>
            </a:r>
            <a:r>
              <a:rPr lang="en-US" altLang="zh-CN" sz="2800" b="1" dirty="0" smtClean="0">
                <a:solidFill>
                  <a:srgbClr val="08080C"/>
                </a:solidFill>
              </a:rPr>
              <a:t>and Chair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8080C"/>
                </a:solidFill>
              </a:rPr>
              <a:t>Department of Computer Science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zh-CN" sz="2800" b="1" i="1" dirty="0" smtClean="0">
                <a:solidFill>
                  <a:srgbClr val="08080C"/>
                </a:solidFill>
              </a:rPr>
              <a:t>Georgia State University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zh-CN" sz="2800" b="1" i="1" dirty="0" smtClean="0">
                <a:solidFill>
                  <a:srgbClr val="08080C"/>
                </a:solidFill>
              </a:rPr>
              <a:t>Atlanta, Georgia, USA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zh-CN" sz="2800" b="1" i="1" dirty="0" smtClean="0">
              <a:solidFill>
                <a:srgbClr val="08080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IBM Definition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“A cloud is a pool of </a:t>
            </a:r>
            <a:r>
              <a:rPr lang="en-US" altLang="zh-CN" sz="2400" b="1" dirty="0" smtClean="0"/>
              <a:t>virtualized</a:t>
            </a:r>
            <a:r>
              <a:rPr lang="en-US" altLang="zh-CN" sz="2400" dirty="0" smtClean="0"/>
              <a:t> computer resources. A cloud can host a variety of different workloads, including batch-style backend jobs and interactive, user-facing applications, allow workloads to be deployed and scaled-out quickly through the </a:t>
            </a:r>
            <a:r>
              <a:rPr lang="en-US" altLang="zh-CN" sz="2400" b="1" dirty="0" smtClean="0"/>
              <a:t>rapid provisioning </a:t>
            </a:r>
            <a:r>
              <a:rPr lang="en-US" altLang="zh-CN" sz="2400" dirty="0" smtClean="0"/>
              <a:t>of virtual machines or physical machines, support redundant, </a:t>
            </a:r>
            <a:r>
              <a:rPr lang="en-US" altLang="zh-CN" sz="2400" b="1" dirty="0" smtClean="0"/>
              <a:t>self-recovering</a:t>
            </a:r>
            <a:r>
              <a:rPr lang="en-US" altLang="zh-CN" sz="2400" dirty="0" smtClean="0"/>
              <a:t>, </a:t>
            </a:r>
            <a:r>
              <a:rPr lang="en-US" altLang="zh-CN" sz="2400" b="1" dirty="0" smtClean="0"/>
              <a:t>highly scalable programming </a:t>
            </a:r>
            <a:r>
              <a:rPr lang="en-US" altLang="zh-CN" sz="2400" dirty="0" smtClean="0"/>
              <a:t>models that allow workloads to </a:t>
            </a:r>
            <a:r>
              <a:rPr lang="en-US" altLang="zh-CN" sz="2400" b="1" dirty="0" smtClean="0"/>
              <a:t>recover from </a:t>
            </a:r>
            <a:r>
              <a:rPr lang="en-US" altLang="zh-CN" sz="2400" dirty="0" smtClean="0"/>
              <a:t>many unavoidable hardware/software f</a:t>
            </a:r>
            <a:r>
              <a:rPr lang="en-US" altLang="zh-CN" sz="2400" b="1" dirty="0" smtClean="0"/>
              <a:t>ailures</a:t>
            </a:r>
            <a:r>
              <a:rPr lang="en-US" altLang="zh-CN" sz="2400" dirty="0" smtClean="0"/>
              <a:t>; and monitor resource use in real time to enable </a:t>
            </a:r>
            <a:r>
              <a:rPr lang="en-US" altLang="zh-CN" sz="2400" b="1" dirty="0" smtClean="0"/>
              <a:t>rebalancing</a:t>
            </a:r>
            <a:r>
              <a:rPr lang="en-US" altLang="zh-CN" sz="2400" dirty="0" smtClean="0"/>
              <a:t> of allocations when needed.”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Ian Foster’s Definition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	“A large-scale distributed computing paradigm that is </a:t>
            </a:r>
            <a:r>
              <a:rPr lang="en-US" altLang="zh-CN" b="1" dirty="0" smtClean="0"/>
              <a:t>driven by economics of scale</a:t>
            </a:r>
            <a:r>
              <a:rPr lang="en-US" altLang="zh-CN" dirty="0" smtClean="0"/>
              <a:t>, in which a pool of abstracted </a:t>
            </a:r>
            <a:r>
              <a:rPr lang="en-US" altLang="zh-CN" b="1" dirty="0" smtClean="0"/>
              <a:t>virtualized, dynamically-scalable</a:t>
            </a:r>
            <a:r>
              <a:rPr lang="en-US" altLang="zh-CN" dirty="0" smtClean="0"/>
              <a:t>, managed computing power, storage, platforms, and services are </a:t>
            </a:r>
            <a:r>
              <a:rPr lang="en-US" altLang="zh-CN" b="1" dirty="0" smtClean="0"/>
              <a:t>delivered on demand</a:t>
            </a:r>
            <a:r>
              <a:rPr lang="en-US" altLang="zh-CN" dirty="0" smtClean="0"/>
              <a:t> to external customers over the Internet”.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2088" y="2389188"/>
            <a:ext cx="3678237" cy="2947987"/>
          </a:xfrm>
        </p:spPr>
      </p:pic>
      <p:sp>
        <p:nvSpPr>
          <p:cNvPr id="1433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Virtual machine multiplexing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smtClean="0"/>
              <a:t>Virtual machine migration in a distributed computing environment</a:t>
            </a:r>
            <a:r>
              <a:rPr lang="en-US" altLang="zh-CN" sz="4000" b="1" smtClean="0"/>
              <a:t>,</a:t>
            </a:r>
          </a:p>
        </p:txBody>
      </p:sp>
      <p:pic>
        <p:nvPicPr>
          <p:cNvPr id="1536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0350" y="2024063"/>
            <a:ext cx="3543300" cy="36782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Everything as a service</a:t>
            </a:r>
          </a:p>
        </p:txBody>
      </p:sp>
      <p:pic>
        <p:nvPicPr>
          <p:cNvPr id="2457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376363"/>
            <a:ext cx="6553200" cy="5346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04850"/>
          </a:xfrm>
        </p:spPr>
        <p:txBody>
          <a:bodyPr/>
          <a:lstStyle/>
          <a:p>
            <a:r>
              <a:rPr lang="en-US" altLang="zh-CN" sz="3600" dirty="0">
                <a:solidFill>
                  <a:srgbClr val="333399"/>
                </a:solidFill>
                <a:latin typeface="Tahoma"/>
              </a:rPr>
              <a:t>Cloud Services Stack</a:t>
            </a:r>
            <a:endParaRPr 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90538" y="1617663"/>
            <a:ext cx="8474075" cy="4691062"/>
            <a:chOff x="204" y="572"/>
            <a:chExt cx="5443" cy="3402"/>
          </a:xfrm>
        </p:grpSpPr>
        <p:sp>
          <p:nvSpPr>
            <p:cNvPr id="6" name="Rounded Rectangle 7"/>
            <p:cNvSpPr>
              <a:spLocks noChangeArrowheads="1"/>
            </p:cNvSpPr>
            <p:nvPr/>
          </p:nvSpPr>
          <p:spPr bwMode="auto">
            <a:xfrm>
              <a:off x="204" y="3357"/>
              <a:ext cx="5443" cy="61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</a:rPr>
                <a:t>Network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</a:rPr>
                <a:t>Cloud Services</a:t>
              </a:r>
            </a:p>
          </p:txBody>
        </p:sp>
        <p:sp>
          <p:nvSpPr>
            <p:cNvPr id="7" name="Rounded Rectangle 7"/>
            <p:cNvSpPr>
              <a:spLocks noChangeArrowheads="1"/>
            </p:cNvSpPr>
            <p:nvPr/>
          </p:nvSpPr>
          <p:spPr bwMode="auto">
            <a:xfrm>
              <a:off x="204" y="2661"/>
              <a:ext cx="5443" cy="61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</a:rPr>
                <a:t>Co-Location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</a:rPr>
                <a:t>Cloud Services</a:t>
              </a:r>
            </a:p>
          </p:txBody>
        </p: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204" y="1966"/>
              <a:ext cx="5443" cy="61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</a:rPr>
                <a:t>Compute &amp; Storage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</a:rPr>
                <a:t>Cloud Services</a:t>
              </a:r>
            </a:p>
          </p:txBody>
        </p:sp>
        <p:sp>
          <p:nvSpPr>
            <p:cNvPr id="9" name="Rounded Rectangle 7"/>
            <p:cNvSpPr>
              <a:spLocks noChangeArrowheads="1"/>
            </p:cNvSpPr>
            <p:nvPr/>
          </p:nvSpPr>
          <p:spPr bwMode="auto">
            <a:xfrm>
              <a:off x="204" y="1270"/>
              <a:ext cx="5443" cy="61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</a:rPr>
                <a:t>Platform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</a:rPr>
                <a:t>Cloud Services</a:t>
              </a:r>
            </a:p>
          </p:txBody>
        </p:sp>
        <p:sp>
          <p:nvSpPr>
            <p:cNvPr id="10" name="Rounded Rectangle 7"/>
            <p:cNvSpPr>
              <a:spLocks noChangeArrowheads="1"/>
            </p:cNvSpPr>
            <p:nvPr/>
          </p:nvSpPr>
          <p:spPr bwMode="auto">
            <a:xfrm>
              <a:off x="204" y="574"/>
              <a:ext cx="5443" cy="61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</a:rPr>
                <a:t>Application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</a:rPr>
                <a:t>Cloud Services</a:t>
              </a:r>
            </a:p>
          </p:txBody>
        </p:sp>
        <p:pic>
          <p:nvPicPr>
            <p:cNvPr id="11" name="Picture 6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" y="613"/>
              <a:ext cx="648" cy="34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3" y="3626"/>
              <a:ext cx="636" cy="27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" y="3427"/>
              <a:ext cx="956" cy="27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3" y="3475"/>
              <a:ext cx="942" cy="39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" y="2732"/>
              <a:ext cx="1044" cy="16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5" y="3427"/>
              <a:ext cx="890" cy="14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" y="2036"/>
              <a:ext cx="980" cy="269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" y="2092"/>
              <a:ext cx="1315" cy="28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7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" y="2334"/>
              <a:ext cx="1111" cy="19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" y="2930"/>
              <a:ext cx="1078" cy="229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" y="2999"/>
              <a:ext cx="1162" cy="27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" y="2881"/>
              <a:ext cx="628" cy="39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4" y="2732"/>
              <a:ext cx="1161" cy="24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1979"/>
              <a:ext cx="575" cy="54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4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" y="1340"/>
              <a:ext cx="419" cy="46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5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1351"/>
              <a:ext cx="1082" cy="26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5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" y="1590"/>
              <a:ext cx="619" cy="24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5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" y="595"/>
              <a:ext cx="846" cy="42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53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" y="843"/>
              <a:ext cx="488" cy="34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54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" y="629"/>
              <a:ext cx="807" cy="30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4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" y="572"/>
              <a:ext cx="513" cy="36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1" descr="Taleo - Talent drives performance">
              <a:hlinkClick r:id="rId23"/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981"/>
              <a:ext cx="1460" cy="15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52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" y="684"/>
              <a:ext cx="418" cy="36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5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8" y="927"/>
              <a:ext cx="706" cy="16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" name="Group 32"/>
            <p:cNvGrpSpPr>
              <a:grpSpLocks/>
            </p:cNvGrpSpPr>
            <p:nvPr/>
          </p:nvGrpSpPr>
          <p:grpSpPr bwMode="auto">
            <a:xfrm>
              <a:off x="4669" y="1355"/>
              <a:ext cx="773" cy="461"/>
              <a:chOff x="5113961" y="2717800"/>
              <a:chExt cx="1986778" cy="1290320"/>
            </a:xfrm>
          </p:grpSpPr>
          <p:grpSp>
            <p:nvGrpSpPr>
              <p:cNvPr id="43" name="Rounded Rectangle 63"/>
              <p:cNvGrpSpPr>
                <a:grpSpLocks/>
              </p:cNvGrpSpPr>
              <p:nvPr/>
            </p:nvGrpSpPr>
            <p:grpSpPr bwMode="auto">
              <a:xfrm>
                <a:off x="5082687" y="2627304"/>
                <a:ext cx="2087547" cy="1399795"/>
                <a:chOff x="7168896" y="2334768"/>
                <a:chExt cx="1182624" cy="768096"/>
              </a:xfrm>
            </p:grpSpPr>
            <p:pic>
              <p:nvPicPr>
                <p:cNvPr id="45" name="Rounded Rectangle 63"/>
                <p:cNvPicPr>
                  <a:picLocks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68896" y="2334768"/>
                  <a:ext cx="1182624" cy="768096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7235002" y="2432814"/>
                  <a:ext cx="1028759" cy="611247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1893" tIns="60947" rIns="121893" bIns="60947" anchor="ctr"/>
                <a:lstStyle>
                  <a:lvl1pPr defTabSz="1217613"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defRPr>
                  </a:lvl1pPr>
                  <a:lvl2pPr marL="742950" indent="-285750" defTabSz="1217613"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defRPr>
                  </a:lvl2pPr>
                  <a:lvl3pPr marL="1143000" indent="-228600" defTabSz="1217613"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defRPr>
                  </a:lvl3pPr>
                  <a:lvl4pPr marL="1600200" indent="-228600" defTabSz="1217613"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defRPr>
                  </a:lvl4pPr>
                  <a:lvl5pPr marL="2057400" indent="-228600" defTabSz="1217613"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defRPr>
                  </a:lvl5pPr>
                  <a:lvl6pPr marL="2514600" indent="-228600" defTabSz="1217613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defRPr>
                  </a:lvl6pPr>
                  <a:lvl7pPr marL="2971800" indent="-228600" defTabSz="1217613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defRPr>
                  </a:lvl7pPr>
                  <a:lvl8pPr marL="3429000" indent="-228600" defTabSz="1217613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defRPr>
                  </a:lvl8pPr>
                  <a:lvl9pPr marL="3886200" indent="-228600" defTabSz="1217613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defRPr>
                  </a:lvl9pPr>
                </a:lstStyle>
                <a:p>
                  <a:pPr marL="0" marR="0" lvl="0" indent="0" algn="ctr" defTabSz="1217613" eaLnBrk="0" fontAlgn="auto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  <a:cs typeface="Arial" pitchFamily="34" charset="0"/>
                  </a:endParaRPr>
                </a:p>
              </p:txBody>
            </p:sp>
          </p:grpSp>
          <p:pic>
            <p:nvPicPr>
              <p:cNvPr id="44" name="Picture 2" descr="C:\Users\maryfj\Desktop\PDC Visuals\Assets\Strata3D architecture chart\Logos\SQL Services\SQLServices_h_rgb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9357" y="3110653"/>
                <a:ext cx="1584547" cy="427939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6" name="Group 23"/>
            <p:cNvGrpSpPr>
              <a:grpSpLocks/>
            </p:cNvGrpSpPr>
            <p:nvPr/>
          </p:nvGrpSpPr>
          <p:grpSpPr bwMode="auto">
            <a:xfrm>
              <a:off x="1406" y="2296"/>
              <a:ext cx="1043" cy="272"/>
              <a:chOff x="988043" y="4140200"/>
              <a:chExt cx="10238613" cy="1188720"/>
            </a:xfrm>
          </p:grpSpPr>
          <p:grpSp>
            <p:nvGrpSpPr>
              <p:cNvPr id="39" name="Rounded Rectangle 66"/>
              <p:cNvGrpSpPr>
                <a:grpSpLocks/>
              </p:cNvGrpSpPr>
              <p:nvPr/>
            </p:nvGrpSpPr>
            <p:grpSpPr bwMode="auto">
              <a:xfrm>
                <a:off x="910005" y="3897760"/>
                <a:ext cx="10529562" cy="1493385"/>
                <a:chOff x="3054096" y="3925824"/>
                <a:chExt cx="2176272" cy="323088"/>
              </a:xfrm>
            </p:grpSpPr>
            <p:pic>
              <p:nvPicPr>
                <p:cNvPr id="41" name="Rounded Rectangle 66"/>
                <p:cNvPicPr>
                  <a:picLocks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54096" y="3925824"/>
                  <a:ext cx="2176272" cy="323088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087801" y="3995851"/>
                  <a:ext cx="2080986" cy="222023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21893" tIns="60947" rIns="121893" bIns="60947" anchor="ctr"/>
                <a:lstStyle>
                  <a:lvl1pPr defTabSz="1217613"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defRPr>
                  </a:lvl1pPr>
                  <a:lvl2pPr marL="742950" indent="-285750" defTabSz="1217613"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defRPr>
                  </a:lvl2pPr>
                  <a:lvl3pPr marL="1143000" indent="-228600" defTabSz="1217613"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defRPr>
                  </a:lvl3pPr>
                  <a:lvl4pPr marL="1600200" indent="-228600" defTabSz="1217613"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defRPr>
                  </a:lvl4pPr>
                  <a:lvl5pPr marL="2057400" indent="-228600" defTabSz="1217613" eaLnBrk="0" hangingPunct="0"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defRPr>
                  </a:lvl5pPr>
                  <a:lvl6pPr marL="2514600" indent="-228600" defTabSz="1217613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defRPr>
                  </a:lvl6pPr>
                  <a:lvl7pPr marL="2971800" indent="-228600" defTabSz="1217613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defRPr>
                  </a:lvl7pPr>
                  <a:lvl8pPr marL="3429000" indent="-228600" defTabSz="1217613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defRPr>
                  </a:lvl8pPr>
                  <a:lvl9pPr marL="3886200" indent="-228600" defTabSz="1217613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defRPr>
                  </a:lvl9pPr>
                </a:lstStyle>
                <a:p>
                  <a:pPr marL="0" marR="0" lvl="0" indent="0" algn="ctr" defTabSz="1217613" eaLnBrk="0" fontAlgn="auto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MS PGothic" pitchFamily="34" charset="-128"/>
                    <a:cs typeface="Arial" pitchFamily="34" charset="0"/>
                  </a:endParaRPr>
                </a:p>
              </p:txBody>
            </p:sp>
          </p:grpSp>
          <p:pic>
            <p:nvPicPr>
              <p:cNvPr id="40" name="Picture 24" descr="WinAzure_h_rgb.png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4869" y="4301061"/>
                <a:ext cx="4124960" cy="76724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7" name="Picture 42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1638"/>
              <a:ext cx="528" cy="19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43"/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6" y="1275"/>
              <a:ext cx="373" cy="35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Content Placeholder 4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6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Cloud </a:t>
            </a:r>
            <a:r>
              <a:rPr lang="en-US" sz="2000" b="1" dirty="0" smtClean="0"/>
              <a:t>service </a:t>
            </a:r>
            <a:r>
              <a:rPr lang="en-US" sz="2000" b="1" dirty="0"/>
              <a:t>stack ranging from application, platform, infrastructure to </a:t>
            </a:r>
            <a:r>
              <a:rPr lang="en-US" sz="2000" b="1" dirty="0" smtClean="0"/>
              <a:t>co-location and </a:t>
            </a:r>
            <a:r>
              <a:rPr lang="en-US" sz="2000" b="1" dirty="0"/>
              <a:t>network services in 5 layers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TimesNewRomanPSMT"/>
              </a:rPr>
              <a:t>PaaS</a:t>
            </a:r>
            <a:r>
              <a:rPr lang="en-US" sz="2800" dirty="0">
                <a:latin typeface="TimesNewRomanPSMT"/>
              </a:rPr>
              <a:t> is provided by Google, </a:t>
            </a:r>
            <a:r>
              <a:rPr lang="en-US" sz="2800" dirty="0" err="1">
                <a:latin typeface="TimesNewRomanPSMT"/>
              </a:rPr>
              <a:t>Salesforce</a:t>
            </a:r>
            <a:r>
              <a:rPr lang="en-US" sz="2800" dirty="0">
                <a:latin typeface="TimesNewRomanPSMT"/>
              </a:rPr>
              <a:t>, </a:t>
            </a:r>
            <a:r>
              <a:rPr lang="en-US" sz="2800" dirty="0" err="1">
                <a:latin typeface="TimesNewRomanPSMT"/>
              </a:rPr>
              <a:t>facebook</a:t>
            </a:r>
            <a:r>
              <a:rPr lang="en-US" sz="2800" dirty="0">
                <a:latin typeface="TimesNewRomanPSMT"/>
              </a:rPr>
              <a:t>, etc. </a:t>
            </a:r>
            <a:endParaRPr lang="en-US" sz="2800" dirty="0" smtClean="0">
              <a:latin typeface="TimesNewRomanPSMT"/>
            </a:endParaRPr>
          </a:p>
          <a:p>
            <a:r>
              <a:rPr lang="en-US" sz="2800" dirty="0" err="1" smtClean="0">
                <a:latin typeface="TimesNewRomanPSMT"/>
              </a:rPr>
              <a:t>IaaS</a:t>
            </a:r>
            <a:r>
              <a:rPr lang="en-US" sz="2800" dirty="0" smtClean="0">
                <a:latin typeface="TimesNewRomanPSMT"/>
              </a:rPr>
              <a:t> </a:t>
            </a:r>
            <a:r>
              <a:rPr lang="en-US" sz="2800" dirty="0">
                <a:latin typeface="TimesNewRomanPSMT"/>
              </a:rPr>
              <a:t>is provided by Amazon, </a:t>
            </a:r>
            <a:r>
              <a:rPr lang="en-US" sz="2800" dirty="0" err="1" smtClean="0">
                <a:latin typeface="TimesNewRomanPSMT"/>
              </a:rPr>
              <a:t>WindowsAsure</a:t>
            </a:r>
            <a:r>
              <a:rPr lang="en-US" sz="2800" dirty="0">
                <a:latin typeface="TimesNewRomanPSMT"/>
              </a:rPr>
              <a:t>, </a:t>
            </a:r>
            <a:r>
              <a:rPr lang="en-US" sz="2800" dirty="0" err="1">
                <a:latin typeface="TimesNewRomanPSMT"/>
              </a:rPr>
              <a:t>RackRack</a:t>
            </a:r>
            <a:r>
              <a:rPr lang="en-US" sz="2800" dirty="0">
                <a:latin typeface="TimesNewRomanPSMT"/>
              </a:rPr>
              <a:t>, etc. </a:t>
            </a:r>
            <a:endParaRPr lang="en-US" sz="2800" dirty="0" smtClean="0">
              <a:latin typeface="TimesNewRomanPSMT"/>
            </a:endParaRPr>
          </a:p>
          <a:p>
            <a:r>
              <a:rPr lang="en-US" sz="2800" dirty="0" smtClean="0">
                <a:latin typeface="TimesNewRomanPSMT"/>
              </a:rPr>
              <a:t>The </a:t>
            </a:r>
            <a:r>
              <a:rPr lang="en-US" sz="2800" dirty="0">
                <a:latin typeface="TimesNewRomanPSMT"/>
              </a:rPr>
              <a:t>co-location services involve multiple cloud providers to work together </a:t>
            </a:r>
            <a:r>
              <a:rPr lang="en-US" sz="2800" dirty="0" smtClean="0">
                <a:latin typeface="TimesNewRomanPSMT"/>
              </a:rPr>
              <a:t>such as </a:t>
            </a:r>
            <a:r>
              <a:rPr lang="en-US" sz="2800" dirty="0">
                <a:latin typeface="TimesNewRomanPSMT"/>
              </a:rPr>
              <a:t>supporting supply chains in manufacturing. </a:t>
            </a:r>
            <a:endParaRPr lang="en-US" sz="2800" dirty="0" smtClean="0">
              <a:latin typeface="TimesNewRomanPSMT"/>
            </a:endParaRPr>
          </a:p>
          <a:p>
            <a:r>
              <a:rPr lang="en-US" sz="2800" dirty="0" smtClean="0">
                <a:latin typeface="TimesNewRomanPSMT"/>
              </a:rPr>
              <a:t>The </a:t>
            </a:r>
            <a:r>
              <a:rPr lang="en-US" sz="2800" dirty="0">
                <a:latin typeface="TimesNewRomanPSMT"/>
              </a:rPr>
              <a:t>network cloud services provide </a:t>
            </a:r>
            <a:r>
              <a:rPr lang="en-US" sz="2800" dirty="0" smtClean="0">
                <a:latin typeface="TimesNewRomanPSMT"/>
              </a:rPr>
              <a:t> communications such </a:t>
            </a:r>
            <a:r>
              <a:rPr lang="en-US" sz="2800" dirty="0">
                <a:latin typeface="TimesNewRomanPSMT"/>
              </a:rPr>
              <a:t>as those by AT&amp;T, Qwest, </a:t>
            </a:r>
            <a:r>
              <a:rPr lang="en-US" sz="2800" dirty="0" err="1">
                <a:latin typeface="TimesNewRomanPSMT"/>
              </a:rPr>
              <a:t>AboveNet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5046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Ideal Characteristics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(1) a scalable computing built around the datacenters.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(2) dynamical provision on demand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(3) available and accessible anywhere and anytime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(4) virtualization of all resources.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(5) everything as a service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(6) cost reduction through pay-per-use pricing model (driven by economics of scale)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(7) unlimited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zh-CN" smtClean="0"/>
              <a:t>In reality</a:t>
            </a:r>
            <a:endParaRPr lang="zh-CN" altLang="en-US" smtClean="0"/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772400" cy="4495800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800" dirty="0" smtClean="0"/>
              <a:t>The previous characteristics are not completely realizable yet using current technologies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800" dirty="0" smtClean="0"/>
              <a:t>New challenges require new solutions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800" dirty="0" smtClean="0"/>
              <a:t>Examples, data replication for fault tolerance, programming model, automatic parallelization (</a:t>
            </a:r>
            <a:r>
              <a:rPr lang="en-US" altLang="zh-CN" sz="2800" dirty="0" err="1" smtClean="0"/>
              <a:t>MapReduce</a:t>
            </a:r>
            <a:r>
              <a:rPr lang="en-US" altLang="zh-CN" sz="2800" dirty="0" smtClean="0"/>
              <a:t>), scheduling, low CPU utilization, security, trust, </a:t>
            </a:r>
            <a:r>
              <a:rPr lang="en-US" altLang="zh-CN" sz="2800" dirty="0" err="1" smtClean="0"/>
              <a:t>etc</a:t>
            </a:r>
            <a:endParaRPr lang="zh-CN" altLang="en-US" sz="2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Cloud technologies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, Google File System (GFS),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Distributed File System (HDFS), Microsoft Dryad, and CGL-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adopt a more data-centered approach to parallel runtimes.</a:t>
            </a:r>
          </a:p>
          <a:p>
            <a:r>
              <a:rPr lang="en-US" altLang="zh-CN" dirty="0" smtClean="0"/>
              <a:t>In these frameworks, the data is staged in data/compute nodes of clusters and the computations move to the data in order to perform data processing.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Supercomputing</a:t>
            </a:r>
          </a:p>
          <a:p>
            <a:r>
              <a:rPr lang="en-US" dirty="0" smtClean="0"/>
              <a:t>To Cluster Computing</a:t>
            </a:r>
          </a:p>
          <a:p>
            <a:r>
              <a:rPr lang="en-US" dirty="0" smtClean="0"/>
              <a:t>To Grid Computing</a:t>
            </a:r>
          </a:p>
          <a:p>
            <a:r>
              <a:rPr lang="en-US" dirty="0" smtClean="0"/>
              <a:t>To  Cloud Computing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45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Parallel applications can utilize various communication constructs to build diverse communication topologies. E.g., a matrix multiplication application </a:t>
            </a:r>
          </a:p>
          <a:p>
            <a:r>
              <a:rPr lang="en-US" altLang="zh-CN" dirty="0" smtClean="0"/>
              <a:t>The current cloud runtimes, which are based on data flow models such as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and Dryad, do not support this behavior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Scientific Computing on Cloud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computing has been very successful for many data parallel applications such as web searching and database applications.</a:t>
            </a:r>
            <a:endParaRPr lang="zh-CN" altLang="en-US" dirty="0" smtClean="0"/>
          </a:p>
          <a:p>
            <a:r>
              <a:rPr lang="en-US" dirty="0" smtClean="0"/>
              <a:t>Because cloud computing is mainly for large data center applications, the programming models used in current cloud systems have many limitations and are not suitable for many scientific applications. 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/>
              <a:t>Review of Parallel, Distributed, Grid and Cloud Programming Models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Message Passing Interface (MPI) </a:t>
            </a:r>
            <a:r>
              <a:rPr lang="en-US" altLang="zh-CN" dirty="0" smtClean="0"/>
              <a:t>(Distributed computing)</a:t>
            </a:r>
          </a:p>
          <a:p>
            <a:pPr eaLnBrk="1" hangingPunct="1"/>
            <a:r>
              <a:rPr lang="en-US" altLang="zh-CN" b="1" dirty="0" err="1" smtClean="0"/>
              <a:t>OpenMP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(Parallel computing)</a:t>
            </a:r>
          </a:p>
          <a:p>
            <a:pPr eaLnBrk="1" hangingPunct="1"/>
            <a:r>
              <a:rPr lang="en-US" altLang="zh-CN" b="1" dirty="0" smtClean="0"/>
              <a:t>HPF </a:t>
            </a:r>
            <a:r>
              <a:rPr lang="en-US" altLang="zh-CN" dirty="0" smtClean="0"/>
              <a:t>(Parallel computing)</a:t>
            </a:r>
          </a:p>
          <a:p>
            <a:pPr eaLnBrk="1" hangingPunct="1"/>
            <a:r>
              <a:rPr lang="en-US" altLang="zh-CN" b="1" dirty="0" err="1" smtClean="0"/>
              <a:t>Globus</a:t>
            </a:r>
            <a:r>
              <a:rPr lang="en-US" altLang="zh-CN" b="1" dirty="0" smtClean="0"/>
              <a:t> Toolkit </a:t>
            </a:r>
            <a:r>
              <a:rPr lang="en-US" altLang="zh-CN" dirty="0" smtClean="0"/>
              <a:t>(Grid computing)</a:t>
            </a:r>
          </a:p>
          <a:p>
            <a:pPr eaLnBrk="1" hangingPunct="1"/>
            <a:r>
              <a:rPr lang="en-US" altLang="zh-CN" b="1" dirty="0" err="1" smtClean="0"/>
              <a:t>MapReduce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(Cloud computing)</a:t>
            </a:r>
          </a:p>
          <a:p>
            <a:pPr eaLnBrk="1" hangingPunct="1"/>
            <a:r>
              <a:rPr lang="en-US" altLang="zh-CN" b="1" dirty="0" err="1" smtClean="0"/>
              <a:t>iMapReduce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(Cloud computing)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MPI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Objectives and Web Link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Message-Passing Interface is a library of subprograms that can be called from C or Fortran to write parallel programs running on distributed computer systems</a:t>
            </a: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Attractive Features Implemented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Specify synchronous or asynchronous point-to-point and collective communication commands and I/O operations in user programs for message-passing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Example - 2D Jacobi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/>
              <a:t>call MPI_BARRIER( MPI_COMM_WORLD, </a:t>
            </a:r>
            <a:r>
              <a:rPr lang="en-US" sz="1600" dirty="0" err="1"/>
              <a:t>ierr</a:t>
            </a:r>
            <a:r>
              <a:rPr lang="en-US" sz="1600" dirty="0"/>
              <a:t> 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    t1 = MPI_WTIME()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    do 10 it=1, 100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      call exchng2( b, </a:t>
            </a:r>
            <a:r>
              <a:rPr lang="en-US" sz="1600" dirty="0" err="1"/>
              <a:t>sx</a:t>
            </a:r>
            <a:r>
              <a:rPr lang="en-US" sz="1600" dirty="0"/>
              <a:t>, ex, </a:t>
            </a:r>
            <a:r>
              <a:rPr lang="en-US" sz="1600" dirty="0" err="1"/>
              <a:t>sy</a:t>
            </a:r>
            <a:r>
              <a:rPr lang="en-US" sz="1600" dirty="0"/>
              <a:t>, </a:t>
            </a:r>
            <a:r>
              <a:rPr lang="en-US" sz="1600" dirty="0" err="1"/>
              <a:t>ey</a:t>
            </a:r>
            <a:r>
              <a:rPr lang="en-US" sz="1600" dirty="0"/>
              <a:t>, comm2d, stride,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   $                </a:t>
            </a:r>
            <a:r>
              <a:rPr lang="en-US" sz="1600" dirty="0" err="1"/>
              <a:t>nbrleft</a:t>
            </a:r>
            <a:r>
              <a:rPr lang="en-US" sz="1600" dirty="0"/>
              <a:t>, </a:t>
            </a:r>
            <a:r>
              <a:rPr lang="en-US" sz="1600" dirty="0" err="1"/>
              <a:t>nbrright</a:t>
            </a:r>
            <a:r>
              <a:rPr lang="en-US" sz="1600" dirty="0"/>
              <a:t>, </a:t>
            </a:r>
            <a:r>
              <a:rPr lang="en-US" sz="1600" dirty="0" err="1"/>
              <a:t>nbrtop</a:t>
            </a:r>
            <a:r>
              <a:rPr lang="en-US" sz="1600" dirty="0"/>
              <a:t>, </a:t>
            </a:r>
            <a:r>
              <a:rPr lang="en-US" sz="1600" dirty="0" err="1"/>
              <a:t>nbrbottom</a:t>
            </a:r>
            <a:r>
              <a:rPr lang="en-US" sz="1600" dirty="0"/>
              <a:t> 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      call sweep2d( b, f, </a:t>
            </a:r>
            <a:r>
              <a:rPr lang="en-US" sz="1600" dirty="0" err="1"/>
              <a:t>nx</a:t>
            </a:r>
            <a:r>
              <a:rPr lang="en-US" sz="1600" dirty="0"/>
              <a:t>, </a:t>
            </a:r>
            <a:r>
              <a:rPr lang="en-US" sz="1600" dirty="0" err="1"/>
              <a:t>sx</a:t>
            </a:r>
            <a:r>
              <a:rPr lang="en-US" sz="1600" dirty="0"/>
              <a:t>, ex, </a:t>
            </a:r>
            <a:r>
              <a:rPr lang="en-US" sz="1600" dirty="0" err="1"/>
              <a:t>sy</a:t>
            </a:r>
            <a:r>
              <a:rPr lang="en-US" sz="1600" dirty="0"/>
              <a:t>, </a:t>
            </a:r>
            <a:r>
              <a:rPr lang="en-US" sz="1600" dirty="0" err="1"/>
              <a:t>ey</a:t>
            </a:r>
            <a:r>
              <a:rPr lang="en-US" sz="1600" dirty="0"/>
              <a:t>, a 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      call exchng2( a, </a:t>
            </a:r>
            <a:r>
              <a:rPr lang="en-US" sz="1600" dirty="0" err="1"/>
              <a:t>sx</a:t>
            </a:r>
            <a:r>
              <a:rPr lang="en-US" sz="1600" dirty="0"/>
              <a:t>, ex, </a:t>
            </a:r>
            <a:r>
              <a:rPr lang="en-US" sz="1600" dirty="0" err="1"/>
              <a:t>sy</a:t>
            </a:r>
            <a:r>
              <a:rPr lang="en-US" sz="1600" dirty="0"/>
              <a:t>, </a:t>
            </a:r>
            <a:r>
              <a:rPr lang="en-US" sz="1600" dirty="0" err="1"/>
              <a:t>ey</a:t>
            </a:r>
            <a:r>
              <a:rPr lang="en-US" sz="1600" dirty="0"/>
              <a:t>, comm2d, stride,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   $                </a:t>
            </a:r>
            <a:r>
              <a:rPr lang="en-US" sz="1600" dirty="0" err="1"/>
              <a:t>nbrleft</a:t>
            </a:r>
            <a:r>
              <a:rPr lang="en-US" sz="1600" dirty="0"/>
              <a:t>, </a:t>
            </a:r>
            <a:r>
              <a:rPr lang="en-US" sz="1600" dirty="0" err="1"/>
              <a:t>nbrright</a:t>
            </a:r>
            <a:r>
              <a:rPr lang="en-US" sz="1600" dirty="0"/>
              <a:t>, </a:t>
            </a:r>
            <a:r>
              <a:rPr lang="en-US" sz="1600" dirty="0" err="1"/>
              <a:t>nbrtop</a:t>
            </a:r>
            <a:r>
              <a:rPr lang="en-US" sz="1600" dirty="0"/>
              <a:t>, </a:t>
            </a:r>
            <a:r>
              <a:rPr lang="en-US" sz="1600" dirty="0" err="1"/>
              <a:t>nbrbottom</a:t>
            </a:r>
            <a:r>
              <a:rPr lang="en-US" sz="1600" dirty="0"/>
              <a:t> 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      call sweep2d( a, f, </a:t>
            </a:r>
            <a:r>
              <a:rPr lang="en-US" sz="1600" dirty="0" err="1"/>
              <a:t>nx</a:t>
            </a:r>
            <a:r>
              <a:rPr lang="en-US" sz="1600" dirty="0"/>
              <a:t>, </a:t>
            </a:r>
            <a:r>
              <a:rPr lang="en-US" sz="1600" dirty="0" err="1"/>
              <a:t>sx</a:t>
            </a:r>
            <a:r>
              <a:rPr lang="en-US" sz="1600" dirty="0"/>
              <a:t>, ex, </a:t>
            </a:r>
            <a:r>
              <a:rPr lang="en-US" sz="1600" dirty="0" err="1"/>
              <a:t>sy</a:t>
            </a:r>
            <a:r>
              <a:rPr lang="en-US" sz="1600" dirty="0"/>
              <a:t>, </a:t>
            </a:r>
            <a:r>
              <a:rPr lang="en-US" sz="1600" dirty="0" err="1"/>
              <a:t>ey</a:t>
            </a:r>
            <a:r>
              <a:rPr lang="en-US" sz="1600" dirty="0"/>
              <a:t>, b 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      </a:t>
            </a:r>
            <a:r>
              <a:rPr lang="en-US" sz="1600" dirty="0" err="1"/>
              <a:t>dwork</a:t>
            </a:r>
            <a:r>
              <a:rPr lang="en-US" sz="1600" dirty="0"/>
              <a:t> = diff2d( a, b, </a:t>
            </a:r>
            <a:r>
              <a:rPr lang="en-US" sz="1600" dirty="0" err="1"/>
              <a:t>nx</a:t>
            </a:r>
            <a:r>
              <a:rPr lang="en-US" sz="1600" dirty="0"/>
              <a:t>, </a:t>
            </a:r>
            <a:r>
              <a:rPr lang="en-US" sz="1600" dirty="0" err="1"/>
              <a:t>sx</a:t>
            </a:r>
            <a:r>
              <a:rPr lang="en-US" sz="1600" dirty="0"/>
              <a:t>, ex, </a:t>
            </a:r>
            <a:r>
              <a:rPr lang="en-US" sz="1600" dirty="0" err="1"/>
              <a:t>sy</a:t>
            </a:r>
            <a:r>
              <a:rPr lang="en-US" sz="1600" dirty="0"/>
              <a:t>, </a:t>
            </a:r>
            <a:r>
              <a:rPr lang="en-US" sz="1600" dirty="0" err="1"/>
              <a:t>ey</a:t>
            </a:r>
            <a:r>
              <a:rPr lang="en-US" sz="1600" dirty="0"/>
              <a:t> 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      call </a:t>
            </a:r>
            <a:r>
              <a:rPr lang="en-US" sz="1600" dirty="0" err="1"/>
              <a:t>MPI_Allreduce</a:t>
            </a:r>
            <a:r>
              <a:rPr lang="en-US" sz="1600" dirty="0"/>
              <a:t>( </a:t>
            </a:r>
            <a:r>
              <a:rPr lang="en-US" sz="1600" dirty="0" err="1"/>
              <a:t>dwork</a:t>
            </a:r>
            <a:r>
              <a:rPr lang="en-US" sz="1600" dirty="0"/>
              <a:t>, </a:t>
            </a:r>
            <a:r>
              <a:rPr lang="en-US" sz="1600" dirty="0" err="1"/>
              <a:t>diffnorm</a:t>
            </a:r>
            <a:r>
              <a:rPr lang="en-US" sz="1600" dirty="0"/>
              <a:t>, 1, MPI_DOUBLE_PRECISION,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   $                     MPI_SUM, comm2d, </a:t>
            </a:r>
            <a:r>
              <a:rPr lang="en-US" sz="1600" dirty="0" err="1"/>
              <a:t>ierr</a:t>
            </a:r>
            <a:r>
              <a:rPr lang="en-US" sz="1600" dirty="0"/>
              <a:t> 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      if (</a:t>
            </a:r>
            <a:r>
              <a:rPr lang="en-US" sz="1600" dirty="0" err="1"/>
              <a:t>diffnorm</a:t>
            </a:r>
            <a:r>
              <a:rPr lang="en-US" sz="1600" dirty="0"/>
              <a:t> .lt. 1.0e-5) </a:t>
            </a:r>
            <a:r>
              <a:rPr lang="en-US" sz="1600" dirty="0" err="1"/>
              <a:t>goto</a:t>
            </a:r>
            <a:r>
              <a:rPr lang="en-US" sz="1600" dirty="0"/>
              <a:t> 20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      if (</a:t>
            </a:r>
            <a:r>
              <a:rPr lang="en-US" sz="1600" dirty="0" err="1"/>
              <a:t>myid</a:t>
            </a:r>
            <a:r>
              <a:rPr lang="en-US" sz="1600" dirty="0"/>
              <a:t> .eq. 0) print *, 2*it, ' Difference is ', </a:t>
            </a:r>
            <a:r>
              <a:rPr lang="en-US" sz="1600" dirty="0" err="1"/>
              <a:t>diffnorm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10     continue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04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333399"/>
                </a:solidFill>
                <a:latin typeface="Tahoma"/>
                <a:ea typeface="+mj-ea"/>
              </a:rPr>
              <a:t>MPI </a:t>
            </a:r>
            <a:r>
              <a:rPr lang="en-US" sz="3200" dirty="0">
                <a:solidFill>
                  <a:srgbClr val="333399"/>
                </a:solidFill>
                <a:latin typeface="Tahoma"/>
                <a:ea typeface="+mj-ea"/>
              </a:rPr>
              <a:t>– 2D Jacobi (Boundary Exchange)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subroutine exchng2( a,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sx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, ex,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sy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ey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, ……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     ......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        call MPI_SENDRECV( a(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sx,ey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), 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nx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, MPI_DOUBLE_PRECISION,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     &amp;                   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nbrtop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, 0,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     &amp;                    a(sx,sy-1),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nx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, MPI_DOUBLE_PRECISION,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     &amp;                   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nbrbottom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, 0, comm2d, status,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ierr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 )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        call MPI_SENDRECV( a(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sx,sy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), 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nx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, MPI_DOUBLE_PRECISION,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     &amp;                   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nbrbottom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, 1,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     &amp;                    a(sx,ey+1),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nx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, MPI_DOUBLE_PRECISION,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     &amp;                   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nbrtop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, 1, comm2d, status,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ierr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 )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         call MPI_SENDRECV( a(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ex,sy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),  1,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stridetype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nbrright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, 0,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     &amp;                     a(sx-1,sy), 1,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stridetype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nbrleft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, 0,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     &amp;                     comm2d, status,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ierr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 )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        call MPI_SENDRECV( a(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sx,sy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),  1,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stridetype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nbrleft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,   1,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     &amp;                     a(ex+1,sy), 1,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stridetype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nbrright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, 1,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     &amp;                     comm2d, status, </a:t>
            </a:r>
            <a:r>
              <a:rPr lang="en-US" sz="1600" dirty="0" err="1">
                <a:solidFill>
                  <a:srgbClr val="000000"/>
                </a:solidFill>
                <a:latin typeface="Tahoma"/>
                <a:ea typeface="+mn-ea"/>
              </a:rPr>
              <a:t>ierr</a:t>
            </a: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 )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        return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1600" dirty="0">
                <a:solidFill>
                  <a:srgbClr val="000000"/>
                </a:solidFill>
                <a:latin typeface="Tahoma"/>
                <a:ea typeface="+mn-ea"/>
              </a:rPr>
              <a:t>       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00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OpenMP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High level parallel programming tools</a:t>
            </a:r>
          </a:p>
          <a:p>
            <a:pPr eaLnBrk="1" hangingPunct="1"/>
            <a:r>
              <a:rPr lang="en-US" altLang="zh-CN" smtClean="0"/>
              <a:t>Mainly for parallelizing loops and tasks</a:t>
            </a:r>
          </a:p>
          <a:p>
            <a:pPr eaLnBrk="1" hangingPunct="1"/>
            <a:r>
              <a:rPr lang="en-US" altLang="zh-CN" smtClean="0"/>
              <a:t>Easy to use, but not flexible</a:t>
            </a:r>
          </a:p>
          <a:p>
            <a:pPr eaLnBrk="1" hangingPunct="1"/>
            <a:r>
              <a:rPr lang="en-US" altLang="zh-CN" smtClean="0"/>
              <a:t>Only for shared memory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333399"/>
                </a:solidFill>
                <a:latin typeface="Tahoma"/>
                <a:ea typeface="+mj-ea"/>
              </a:rPr>
              <a:t>OpenMP</a:t>
            </a:r>
            <a:r>
              <a:rPr lang="en-US" dirty="0">
                <a:solidFill>
                  <a:srgbClr val="333399"/>
                </a:solidFill>
                <a:latin typeface="Tahoma"/>
                <a:ea typeface="+mj-ea"/>
              </a:rPr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!$OMP DO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     do 21 k=1,nt+1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       do 22 n=2,ns+1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        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sumy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=0.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         do 23 i=max1(1.,n-(((k-1.)/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lh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)+1)),n-1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           s=1+int(k-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lh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*(n-i))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          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sumy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=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sumy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+(2*b(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s,i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)+a(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s,i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))*(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gh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(ni+1))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23        continue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         c(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k,n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)=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hh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k,n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)+(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sumy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*dx)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   22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         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continue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  21  continue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Times New Roman" pitchFamily="18" charset="0"/>
              </a:rPr>
              <a:t>!$OMP END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59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HPF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It is an extension of FORTRAN</a:t>
            </a:r>
          </a:p>
          <a:p>
            <a:pPr eaLnBrk="1" hangingPunct="1"/>
            <a:r>
              <a:rPr lang="en-US" altLang="zh-CN" smtClean="0"/>
              <a:t>Easy to use, </a:t>
            </a:r>
          </a:p>
          <a:p>
            <a:pPr eaLnBrk="1" hangingPunct="1"/>
            <a:r>
              <a:rPr lang="en-US" altLang="zh-CN" smtClean="0"/>
              <a:t>Mainly for parallelizing loops</a:t>
            </a:r>
          </a:p>
          <a:p>
            <a:pPr eaLnBrk="1" hangingPunct="1"/>
            <a:r>
              <a:rPr lang="en-US" altLang="zh-CN" smtClean="0"/>
              <a:t>Only for FORTRAN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333399"/>
                </a:solidFill>
                <a:latin typeface="Tahoma"/>
                <a:ea typeface="+mj-ea"/>
              </a:rPr>
              <a:t>HPF Example – Array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3333CC"/>
              </a:buClr>
              <a:buSzPct val="60000"/>
              <a:buNone/>
            </a:pPr>
            <a:r>
              <a:rPr lang="en-US" sz="2400" dirty="0">
                <a:solidFill>
                  <a:srgbClr val="000000"/>
                </a:solidFill>
                <a:latin typeface="Tahoma"/>
                <a:ea typeface="+mn-ea"/>
              </a:rPr>
              <a:t>!HPF$ PROCESSORS PROCS(NUMBER_OF_PROCESSORS())</a:t>
            </a:r>
          </a:p>
          <a:p>
            <a:pPr lvl="0" eaLnBrk="1" hangingPunct="1">
              <a:buClr>
                <a:srgbClr val="3333CC"/>
              </a:buClr>
              <a:buSzPct val="60000"/>
              <a:buNone/>
            </a:pPr>
            <a:r>
              <a:rPr lang="en-US" sz="2400" dirty="0">
                <a:solidFill>
                  <a:srgbClr val="000000"/>
                </a:solidFill>
                <a:latin typeface="Tahoma"/>
                <a:ea typeface="+mn-ea"/>
              </a:rPr>
              <a:t>!HPF$ ALIGN Y(I,J,K) WITH X(I,J,K)</a:t>
            </a:r>
          </a:p>
          <a:p>
            <a:pPr lvl="0" eaLnBrk="1" hangingPunct="1">
              <a:buClr>
                <a:srgbClr val="3333CC"/>
              </a:buClr>
              <a:buSzPct val="60000"/>
              <a:buNone/>
            </a:pPr>
            <a:r>
              <a:rPr lang="en-US" sz="2400" dirty="0">
                <a:solidFill>
                  <a:srgbClr val="000000"/>
                </a:solidFill>
                <a:latin typeface="Tahoma"/>
                <a:ea typeface="+mn-ea"/>
              </a:rPr>
              <a:t>!HPF$ ALIGN Z(I,J,K) WITH X(I,J,K)</a:t>
            </a:r>
          </a:p>
          <a:p>
            <a:pPr lvl="0" eaLnBrk="1" hangingPunct="1">
              <a:buClr>
                <a:srgbClr val="3333CC"/>
              </a:buClr>
              <a:buSzPct val="60000"/>
              <a:buNone/>
            </a:pPr>
            <a:r>
              <a:rPr lang="en-US" sz="2400" dirty="0">
                <a:solidFill>
                  <a:srgbClr val="000000"/>
                </a:solidFill>
                <a:latin typeface="Tahoma"/>
                <a:ea typeface="+mn-ea"/>
              </a:rPr>
              <a:t>!HPF$ ALIGN V(I,J,K) WITH X(I,J,K)</a:t>
            </a:r>
          </a:p>
          <a:p>
            <a:pPr lvl="0" eaLnBrk="1" hangingPunct="1">
              <a:buClr>
                <a:srgbClr val="3333CC"/>
              </a:buClr>
              <a:buSzPct val="60000"/>
              <a:buNone/>
            </a:pPr>
            <a:r>
              <a:rPr lang="en-US" sz="2400" dirty="0">
                <a:solidFill>
                  <a:srgbClr val="000000"/>
                </a:solidFill>
                <a:latin typeface="Tahoma"/>
                <a:ea typeface="+mn-ea"/>
              </a:rPr>
              <a:t>!HPF$ DISTRIBUTE X(*,*,BLOCK) ONTO PROCS</a:t>
            </a:r>
          </a:p>
          <a:p>
            <a:pPr lvl="0" eaLnBrk="1" hangingPunct="1">
              <a:buClr>
                <a:srgbClr val="3333CC"/>
              </a:buClr>
              <a:buSzPct val="60000"/>
              <a:buNone/>
            </a:pPr>
            <a:r>
              <a:rPr lang="en-US" sz="2400" dirty="0">
                <a:solidFill>
                  <a:srgbClr val="000000"/>
                </a:solidFill>
                <a:latin typeface="Tahoma"/>
                <a:ea typeface="+mn-ea"/>
              </a:rPr>
              <a:t>!HPF$ ALIGN YH(I,J,K) WITH XH(I,J,K)</a:t>
            </a:r>
          </a:p>
          <a:p>
            <a:pPr lvl="0" eaLnBrk="1" hangingPunct="1">
              <a:buClr>
                <a:srgbClr val="3333CC"/>
              </a:buClr>
              <a:buSzPct val="60000"/>
              <a:buNone/>
            </a:pPr>
            <a:r>
              <a:rPr lang="en-US" sz="2400" dirty="0">
                <a:solidFill>
                  <a:srgbClr val="000000"/>
                </a:solidFill>
                <a:latin typeface="Tahoma"/>
                <a:ea typeface="+mn-ea"/>
              </a:rPr>
              <a:t>!HPF$ ALIGN ZH(I,J,K) WITH XH(I,J,K)</a:t>
            </a:r>
          </a:p>
          <a:p>
            <a:pPr lvl="0" eaLnBrk="1" hangingPunct="1">
              <a:buClr>
                <a:srgbClr val="3333CC"/>
              </a:buClr>
              <a:buSzPct val="60000"/>
              <a:buNone/>
            </a:pPr>
            <a:r>
              <a:rPr lang="en-US" sz="2400" dirty="0">
                <a:solidFill>
                  <a:srgbClr val="000000"/>
                </a:solidFill>
                <a:latin typeface="Tahoma"/>
                <a:ea typeface="+mn-ea"/>
              </a:rPr>
              <a:t>!HPF$ DISTRIBUTE XH(*,BLOCK,*) ONTO PROCS</a:t>
            </a:r>
          </a:p>
          <a:p>
            <a:pPr lvl="0" eaLnBrk="1" hangingPunct="1">
              <a:buClr>
                <a:srgbClr val="3333CC"/>
              </a:buClr>
              <a:buSzPct val="60000"/>
              <a:buFont typeface="Wingdings" pitchFamily="2" charset="2"/>
              <a:buChar char="n"/>
            </a:pPr>
            <a:endParaRPr lang="en-US" sz="2400" dirty="0">
              <a:solidFill>
                <a:srgbClr val="000000"/>
              </a:solidFill>
              <a:latin typeface="Tahoma"/>
              <a:ea typeface="+mn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6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Killer Applications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smtClean="0"/>
              <a:t>Science and Engineering: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/>
              <a:t>Scientific simulations, genomic</a:t>
            </a:r>
            <a:r>
              <a:rPr lang="en-US" altLang="zh-CN" sz="1800" b="1" smtClean="0"/>
              <a:t> </a:t>
            </a:r>
            <a:r>
              <a:rPr lang="en-US" altLang="zh-CN" sz="1800" smtClean="0"/>
              <a:t>analysis, etc.</a:t>
            </a:r>
            <a:endParaRPr lang="en-US" altLang="zh-CN" sz="1800" b="1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/>
              <a:t>Earthquake prediction, global warming, weather forecasting,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smtClean="0"/>
              <a:t>Business, Education, service industry, and Health Care: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/>
              <a:t>Telecommunication, content delivery, e-commerce,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/>
              <a:t>Banking, stock exchanges, transaction processing,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/>
              <a:t>Air traffic control , electric power Grids, distance education,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/>
              <a:t>Health care, hospital automation, telemedicine,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smtClean="0"/>
              <a:t>Internet and Web Services and Government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/>
              <a:t>Internet search, datacenters, decision-make systems,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/>
              <a:t>Traffic monitory , worm containment, cyber security,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/>
              <a:t>Digital government, on-line tax return, social networking,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smtClean="0"/>
              <a:t>Mission-Critical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smtClean="0"/>
              <a:t>Military commend, control, intelligent systems, crisis management, etc.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333399"/>
                </a:solidFill>
                <a:latin typeface="Tahoma"/>
                <a:ea typeface="+mj-ea"/>
              </a:rPr>
              <a:t>HPF – Simple Loop 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3333CC"/>
              </a:buClr>
              <a:buSzPct val="60000"/>
              <a:buNone/>
            </a:pPr>
            <a:r>
              <a:rPr lang="en-US" dirty="0">
                <a:solidFill>
                  <a:srgbClr val="000000"/>
                </a:solidFill>
                <a:latin typeface="Tahoma"/>
                <a:ea typeface="+mn-ea"/>
              </a:rPr>
              <a:t>DO 16 L=1,6</a:t>
            </a:r>
          </a:p>
          <a:p>
            <a:pPr lvl="0" eaLnBrk="1" hangingPunct="1">
              <a:buClr>
                <a:srgbClr val="3333CC"/>
              </a:buClr>
              <a:buSzPct val="60000"/>
              <a:buNone/>
            </a:pPr>
            <a:r>
              <a:rPr lang="en-US" dirty="0">
                <a:solidFill>
                  <a:srgbClr val="000000"/>
                </a:solidFill>
                <a:latin typeface="Tahoma"/>
                <a:ea typeface="+mn-ea"/>
              </a:rPr>
              <a:t>!HPF$ INDEPENDENT</a:t>
            </a:r>
          </a:p>
          <a:p>
            <a:pPr lvl="0" eaLnBrk="1" hangingPunct="1">
              <a:buClr>
                <a:srgbClr val="3333CC"/>
              </a:buClr>
              <a:buSzPct val="60000"/>
              <a:buNone/>
            </a:pPr>
            <a:r>
              <a:rPr lang="en-US" dirty="0">
                <a:solidFill>
                  <a:srgbClr val="000000"/>
                </a:solidFill>
                <a:latin typeface="Tahoma"/>
                <a:ea typeface="+mn-ea"/>
              </a:rPr>
              <a:t>      DO 16 K=1,KL</a:t>
            </a:r>
          </a:p>
          <a:p>
            <a:pPr lvl="0" eaLnBrk="1" hangingPunct="1">
              <a:buClr>
                <a:srgbClr val="3333CC"/>
              </a:buClr>
              <a:buSzPct val="60000"/>
              <a:buNone/>
            </a:pPr>
            <a:r>
              <a:rPr lang="en-US" dirty="0">
                <a:solidFill>
                  <a:srgbClr val="000000"/>
                </a:solidFill>
                <a:latin typeface="Tahoma"/>
                <a:ea typeface="+mn-ea"/>
              </a:rPr>
              <a:t>      DO 16 J=1,JL</a:t>
            </a:r>
          </a:p>
          <a:p>
            <a:pPr lvl="0" eaLnBrk="1" hangingPunct="1">
              <a:buClr>
                <a:srgbClr val="3333CC"/>
              </a:buClr>
              <a:buSzPct val="60000"/>
              <a:buNone/>
            </a:pPr>
            <a:r>
              <a:rPr lang="en-US" dirty="0">
                <a:solidFill>
                  <a:srgbClr val="000000"/>
                </a:solidFill>
                <a:latin typeface="Tahoma"/>
                <a:ea typeface="+mn-ea"/>
              </a:rPr>
              <a:t>      FU(J,K,L)=RPERIOD*FU(J,K,L)</a:t>
            </a:r>
          </a:p>
          <a:p>
            <a:pPr lvl="0" eaLnBrk="1" hangingPunct="1">
              <a:buClr>
                <a:srgbClr val="3333CC"/>
              </a:buClr>
              <a:buSzPct val="60000"/>
              <a:buNone/>
            </a:pPr>
            <a:r>
              <a:rPr lang="en-US" dirty="0">
                <a:solidFill>
                  <a:srgbClr val="000000"/>
                </a:solidFill>
                <a:latin typeface="Tahoma"/>
                <a:ea typeface="+mn-ea"/>
              </a:rPr>
              <a:t> 16   CONTINUE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91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333399"/>
                </a:solidFill>
                <a:latin typeface="Tahoma"/>
                <a:ea typeface="+mj-ea"/>
              </a:rPr>
              <a:t>HPF – Loop Parallelization on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US" sz="1800" b="1" dirty="0">
                <a:solidFill>
                  <a:srgbClr val="000000"/>
                </a:solidFill>
                <a:latin typeface="Tahoma"/>
                <a:ea typeface="+mn-ea"/>
              </a:rPr>
              <a:t>!HPF$ INDEPENDENT, NEW(I, IM, IP, J, SSXI, RSSXI, ....)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US" sz="1800" b="1" dirty="0">
                <a:solidFill>
                  <a:srgbClr val="000000"/>
                </a:solidFill>
                <a:latin typeface="Tahoma"/>
                <a:ea typeface="+mn-ea"/>
              </a:rPr>
              <a:t>      DO 1 K=1,KLM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US" sz="1800" b="1" dirty="0">
                <a:solidFill>
                  <a:srgbClr val="000000"/>
                </a:solidFill>
                <a:latin typeface="Tahoma"/>
                <a:ea typeface="+mn-ea"/>
              </a:rPr>
              <a:t>      DO 1 J=1,JLM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US" sz="1800" b="1" dirty="0">
                <a:solidFill>
                  <a:srgbClr val="000000"/>
                </a:solidFill>
                <a:latin typeface="Tahoma"/>
                <a:ea typeface="+mn-ea"/>
              </a:rPr>
              <a:t>      DO 2 I=1,ILM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US" sz="1800" b="1" dirty="0">
                <a:solidFill>
                  <a:srgbClr val="000000"/>
                </a:solidFill>
                <a:latin typeface="Tahoma"/>
                <a:ea typeface="+mn-ea"/>
              </a:rPr>
              <a:t>2   CONTINUE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US" sz="1800" b="1" dirty="0">
                <a:solidFill>
                  <a:srgbClr val="000000"/>
                </a:solidFill>
                <a:latin typeface="Tahoma"/>
                <a:ea typeface="+mn-ea"/>
              </a:rPr>
              <a:t>      DO 3 I=2,ILM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US" sz="1800" b="1" dirty="0">
                <a:solidFill>
                  <a:srgbClr val="000000"/>
                </a:solidFill>
                <a:latin typeface="Tahoma"/>
                <a:ea typeface="+mn-ea"/>
              </a:rPr>
              <a:t>      IM=I-1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US" sz="1800" b="1" dirty="0">
                <a:solidFill>
                  <a:srgbClr val="000000"/>
                </a:solidFill>
                <a:latin typeface="Tahoma"/>
                <a:ea typeface="+mn-ea"/>
              </a:rPr>
              <a:t>      IP=I+1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US" sz="1800" b="1" dirty="0">
                <a:solidFill>
                  <a:srgbClr val="000000"/>
                </a:solidFill>
                <a:latin typeface="Tahoma"/>
                <a:ea typeface="+mn-ea"/>
              </a:rPr>
              <a:t>C     RECONSTRUCT THE DATA AT THE CELL INTERFACE, KAPA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US" sz="1800" b="1" dirty="0">
                <a:solidFill>
                  <a:srgbClr val="000000"/>
                </a:solidFill>
                <a:latin typeface="Tahoma"/>
                <a:ea typeface="+mn-ea"/>
              </a:rPr>
              <a:t>      UP1(I)=U1(I,J,K,1)+0.25*RP*((1.0-RK)*(U1(I,J,K,1)-U1(IM,J,K,1))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US" sz="1800" b="1" dirty="0">
                <a:solidFill>
                  <a:srgbClr val="000000"/>
                </a:solidFill>
                <a:latin typeface="Tahoma"/>
                <a:ea typeface="+mn-ea"/>
              </a:rPr>
              <a:t>     1                          +(1.0+RK)*(U1(IP,J,K,1)-U1(I,J,K,1)))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SzPct val="60000"/>
              <a:buNone/>
            </a:pPr>
            <a:r>
              <a:rPr lang="en-US" sz="1800" dirty="0">
                <a:solidFill>
                  <a:srgbClr val="000000"/>
                </a:solidFill>
                <a:latin typeface="Tahoma"/>
                <a:ea typeface="+mn-ea"/>
              </a:rPr>
              <a:t>      ......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06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99"/>
                </a:solidFill>
                <a:latin typeface="Tahoma"/>
                <a:ea typeface="+mj-ea"/>
              </a:rPr>
              <a:t>HPF –Loop Parallelization on 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3333CC"/>
              </a:buClr>
              <a:buSzPct val="60000"/>
              <a:buNone/>
            </a:pPr>
            <a:r>
              <a:rPr lang="en-US" sz="2000" dirty="0">
                <a:solidFill>
                  <a:srgbClr val="000000"/>
                </a:solidFill>
                <a:latin typeface="Tahoma"/>
                <a:ea typeface="+mn-ea"/>
              </a:rPr>
              <a:t>!HPF$ INDEPENDENT,  NEW(K, KM, KP, I, SSZT, RSSZT, ....)</a:t>
            </a:r>
          </a:p>
          <a:p>
            <a:pPr lvl="0" eaLnBrk="1" hangingPunct="1">
              <a:buClr>
                <a:srgbClr val="3333CC"/>
              </a:buClr>
              <a:buSzPct val="60000"/>
              <a:buNone/>
            </a:pPr>
            <a:r>
              <a:rPr lang="en-US" sz="2000" dirty="0">
                <a:solidFill>
                  <a:srgbClr val="000000"/>
                </a:solidFill>
                <a:latin typeface="Tahoma"/>
                <a:ea typeface="+mn-ea"/>
              </a:rPr>
              <a:t>      DO 2 J=1,JLM</a:t>
            </a:r>
          </a:p>
          <a:p>
            <a:pPr lvl="0" eaLnBrk="1" hangingPunct="1">
              <a:buClr>
                <a:srgbClr val="3333CC"/>
              </a:buClr>
              <a:buSzPct val="60000"/>
              <a:buNone/>
            </a:pPr>
            <a:r>
              <a:rPr lang="en-US" sz="2000" dirty="0">
                <a:solidFill>
                  <a:srgbClr val="000000"/>
                </a:solidFill>
                <a:latin typeface="Tahoma"/>
                <a:ea typeface="+mn-ea"/>
              </a:rPr>
              <a:t>      DO 2 K=1,KLM</a:t>
            </a:r>
          </a:p>
          <a:p>
            <a:pPr lvl="0" eaLnBrk="1" hangingPunct="1">
              <a:buClr>
                <a:srgbClr val="3333CC"/>
              </a:buClr>
              <a:buSzPct val="60000"/>
              <a:buNone/>
            </a:pPr>
            <a:r>
              <a:rPr lang="en-US" sz="2000" dirty="0">
                <a:solidFill>
                  <a:srgbClr val="000000"/>
                </a:solidFill>
                <a:latin typeface="Tahoma"/>
                <a:ea typeface="+mn-ea"/>
              </a:rPr>
              <a:t>      KM=K-1</a:t>
            </a:r>
          </a:p>
          <a:p>
            <a:pPr lvl="0" eaLnBrk="1" hangingPunct="1">
              <a:buClr>
                <a:srgbClr val="3333CC"/>
              </a:buClr>
              <a:buSzPct val="60000"/>
              <a:buNone/>
            </a:pPr>
            <a:r>
              <a:rPr lang="en-US" sz="2000" dirty="0">
                <a:solidFill>
                  <a:srgbClr val="000000"/>
                </a:solidFill>
                <a:latin typeface="Tahoma"/>
                <a:ea typeface="+mn-ea"/>
              </a:rPr>
              <a:t>      KP=K+1</a:t>
            </a:r>
          </a:p>
          <a:p>
            <a:pPr lvl="0" eaLnBrk="1" hangingPunct="1">
              <a:buClr>
                <a:srgbClr val="3333CC"/>
              </a:buClr>
              <a:buSzPct val="60000"/>
              <a:buNone/>
            </a:pPr>
            <a:r>
              <a:rPr lang="en-US" sz="2000" dirty="0">
                <a:solidFill>
                  <a:srgbClr val="000000"/>
                </a:solidFill>
                <a:latin typeface="Tahoma"/>
                <a:ea typeface="+mn-ea"/>
              </a:rPr>
              <a:t>      DO 2 I=1,ILM</a:t>
            </a:r>
          </a:p>
          <a:p>
            <a:pPr lvl="0" eaLnBrk="1" hangingPunct="1">
              <a:buClr>
                <a:srgbClr val="3333CC"/>
              </a:buClr>
              <a:buSzPct val="60000"/>
              <a:buNone/>
            </a:pPr>
            <a:r>
              <a:rPr lang="en-US" sz="2000" dirty="0">
                <a:solidFill>
                  <a:srgbClr val="000000"/>
                </a:solidFill>
                <a:latin typeface="Tahoma"/>
                <a:ea typeface="+mn-ea"/>
              </a:rPr>
              <a:t>      UP1(I,K)=U1(I,J,K,1)+0.25*RP*((1.0- … .</a:t>
            </a:r>
          </a:p>
          <a:p>
            <a:pPr lvl="0" eaLnBrk="1" hangingPunct="1">
              <a:buClr>
                <a:srgbClr val="3333CC"/>
              </a:buClr>
              <a:buSzPct val="60000"/>
              <a:buNone/>
            </a:pPr>
            <a:r>
              <a:rPr lang="en-US" sz="2000" dirty="0">
                <a:solidFill>
                  <a:srgbClr val="000000"/>
                </a:solidFill>
                <a:latin typeface="Tahoma"/>
                <a:ea typeface="+mn-ea"/>
              </a:rPr>
              <a:t>      ......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59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99"/>
                </a:solidFill>
                <a:latin typeface="Tahoma"/>
                <a:ea typeface="+mj-ea"/>
              </a:rPr>
              <a:t>HPF – Data Redistribution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solidFill>
                  <a:srgbClr val="000000"/>
                </a:solidFill>
                <a:latin typeface="Tahoma"/>
                <a:ea typeface="+mn-ea"/>
              </a:rPr>
              <a:t>Require parallelization on different  loops due to data dependency</a:t>
            </a:r>
          </a:p>
          <a:p>
            <a:pPr lvl="0" eaLnBrk="1" hangingPunct="1"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solidFill>
                  <a:srgbClr val="000000"/>
                </a:solidFill>
                <a:latin typeface="Tahoma"/>
                <a:ea typeface="+mn-ea"/>
              </a:rPr>
              <a:t>Data redistribution is needed for efficient execution (to reduce remote communications)</a:t>
            </a:r>
          </a:p>
          <a:p>
            <a:pPr lvl="0" eaLnBrk="1" hangingPunct="1"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solidFill>
                  <a:srgbClr val="000000"/>
                </a:solidFill>
                <a:latin typeface="Tahoma"/>
                <a:ea typeface="+mn-ea"/>
              </a:rPr>
              <a:t>But redistribution is costly (1-to-1 mapping)</a:t>
            </a:r>
          </a:p>
          <a:p>
            <a:pPr lvl="0" eaLnBrk="1" hangingPunct="1"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solidFill>
                  <a:srgbClr val="000000"/>
                </a:solidFill>
                <a:latin typeface="Tahoma"/>
                <a:ea typeface="+mn-ea"/>
              </a:rPr>
              <a:t>Better algorithms are designed for it (# of </a:t>
            </a:r>
            <a:r>
              <a:rPr lang="en-US" sz="2800" dirty="0" err="1">
                <a:solidFill>
                  <a:srgbClr val="000000"/>
                </a:solidFill>
                <a:latin typeface="Tahoma"/>
                <a:ea typeface="+mn-ea"/>
              </a:rPr>
              <a:t>msgs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+mn-ea"/>
              </a:rPr>
              <a:t>, even distribution, message combining)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03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Globus Toolkit for Grid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The open source Globus® Toolkit is a fundamental enabling technology for the "Grid," letting people share computing power, databases, and other tools securely online across corporate, institutional, and geographic boundaries without sacrificing local autonomy. </a:t>
            </a:r>
          </a:p>
          <a:p>
            <a:pPr eaLnBrk="1" hangingPunct="1"/>
            <a:r>
              <a:rPr lang="en-US" altLang="zh-CN" sz="2800" dirty="0" smtClean="0"/>
              <a:t>The toolkit includes software services and libraries for resource monitoring, discovery, and management, plus security (</a:t>
            </a:r>
            <a:r>
              <a:rPr lang="en-US" altLang="zh-CN" sz="2800" b="1" dirty="0" smtClean="0"/>
              <a:t>certification and authorization</a:t>
            </a:r>
            <a:r>
              <a:rPr lang="en-US" altLang="zh-CN" sz="2800" dirty="0" smtClean="0"/>
              <a:t>) and file management.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Globus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toolkit includes software for security, information infrastructure, resource management, data management, communication, fault detection, and portability. </a:t>
            </a:r>
          </a:p>
          <a:p>
            <a:pPr eaLnBrk="1" hangingPunct="1"/>
            <a:r>
              <a:rPr lang="en-US" altLang="zh-CN" smtClean="0"/>
              <a:t>It is packaged as a set of components that can be used either independently or together to develop applications.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Architecture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</p:txBody>
      </p:sp>
      <p:pic>
        <p:nvPicPr>
          <p:cNvPr id="57348" name="Picture 5" descr="GT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839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Synchronization in C/C++ in Globus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latin typeface="BookMasterGothic-Roman"/>
              </a:rPr>
              <a:t>In the main Program:</a:t>
            </a:r>
          </a:p>
          <a:p>
            <a:pPr marL="400050" lvl="1" indent="0">
              <a:buNone/>
            </a:pPr>
            <a:endParaRPr lang="en-US" sz="2000" dirty="0" smtClean="0">
              <a:latin typeface="BookMasterGothic-Roman"/>
            </a:endParaRPr>
          </a:p>
          <a:p>
            <a:pPr marL="400050" lvl="1" indent="0">
              <a:buNone/>
            </a:pPr>
            <a:r>
              <a:rPr lang="en-US" sz="2000" dirty="0" err="1" smtClean="0">
                <a:latin typeface="BookMasterGothic-Roman"/>
              </a:rPr>
              <a:t>globus_mutex_lock</a:t>
            </a:r>
            <a:r>
              <a:rPr lang="en-US" sz="2000" dirty="0">
                <a:latin typeface="BookMasterGothic-Roman"/>
              </a:rPr>
              <a:t>(&amp;</a:t>
            </a:r>
            <a:r>
              <a:rPr lang="en-US" sz="2000" dirty="0" err="1">
                <a:latin typeface="BookMasterGothic-Roman"/>
              </a:rPr>
              <a:t>mutex</a:t>
            </a:r>
            <a:r>
              <a:rPr lang="en-US" sz="2000" dirty="0">
                <a:latin typeface="BookMasterGothic-Roman"/>
              </a:rPr>
              <a:t>);</a:t>
            </a:r>
          </a:p>
          <a:p>
            <a:pPr marL="400050" lvl="1" indent="0">
              <a:buNone/>
            </a:pPr>
            <a:r>
              <a:rPr lang="en-US" sz="2000" dirty="0">
                <a:latin typeface="BookMasterGothic-Roman"/>
              </a:rPr>
              <a:t>while(done==GLOBUS_FALSE)</a:t>
            </a:r>
          </a:p>
          <a:p>
            <a:pPr marL="400050" lvl="1" indent="0">
              <a:buNone/>
            </a:pPr>
            <a:r>
              <a:rPr lang="en-US" sz="2000" dirty="0" err="1">
                <a:latin typeface="BookMasterGothic-Roman"/>
              </a:rPr>
              <a:t>globus_cond_wait</a:t>
            </a:r>
            <a:r>
              <a:rPr lang="en-US" sz="2000" dirty="0">
                <a:latin typeface="BookMasterGothic-Roman"/>
              </a:rPr>
              <a:t>(&amp;</a:t>
            </a:r>
            <a:r>
              <a:rPr lang="en-US" sz="2000" dirty="0" err="1">
                <a:latin typeface="BookMasterGothic-Roman"/>
              </a:rPr>
              <a:t>cond</a:t>
            </a:r>
            <a:r>
              <a:rPr lang="en-US" sz="2000" dirty="0">
                <a:latin typeface="BookMasterGothic-Roman"/>
              </a:rPr>
              <a:t>, &amp;</a:t>
            </a:r>
            <a:r>
              <a:rPr lang="en-US" sz="2000" dirty="0" err="1">
                <a:latin typeface="BookMasterGothic-Roman"/>
              </a:rPr>
              <a:t>mutex</a:t>
            </a:r>
            <a:r>
              <a:rPr lang="en-US" sz="2000" dirty="0">
                <a:latin typeface="BookMasterGothic-Roman"/>
              </a:rPr>
              <a:t>);</a:t>
            </a:r>
          </a:p>
          <a:p>
            <a:pPr marL="400050" lvl="1" indent="0">
              <a:buNone/>
            </a:pPr>
            <a:r>
              <a:rPr lang="en-US" sz="2000" dirty="0" err="1">
                <a:latin typeface="BookMasterGothic-Roman"/>
              </a:rPr>
              <a:t>globus_mutex_unlock</a:t>
            </a:r>
            <a:r>
              <a:rPr lang="en-US" sz="2000" dirty="0">
                <a:latin typeface="BookMasterGothic-Roman"/>
              </a:rPr>
              <a:t>(&amp;</a:t>
            </a:r>
            <a:r>
              <a:rPr lang="en-US" sz="2000" dirty="0" err="1">
                <a:latin typeface="BookMasterGothic-Roman"/>
              </a:rPr>
              <a:t>mutex</a:t>
            </a:r>
            <a:r>
              <a:rPr lang="en-US" sz="2000" dirty="0" smtClean="0">
                <a:latin typeface="BookMasterGothic-Roman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BookMasterGothic-Roman"/>
            </a:endParaRPr>
          </a:p>
          <a:p>
            <a:r>
              <a:rPr lang="en-US" sz="2000" b="1" dirty="0" smtClean="0">
                <a:latin typeface="BookMasterGothic-Roman"/>
              </a:rPr>
              <a:t>In the callback function:</a:t>
            </a:r>
          </a:p>
          <a:p>
            <a:pPr marL="400050" lvl="1" indent="0">
              <a:buNone/>
            </a:pPr>
            <a:endParaRPr lang="en-US" sz="2000" dirty="0" smtClean="0">
              <a:latin typeface="BookMasterGothic-Roman"/>
            </a:endParaRPr>
          </a:p>
          <a:p>
            <a:pPr marL="400050" lvl="1" indent="0">
              <a:buNone/>
            </a:pPr>
            <a:r>
              <a:rPr lang="en-US" sz="2000" dirty="0" err="1" smtClean="0">
                <a:latin typeface="BookMasterGothic-Roman"/>
              </a:rPr>
              <a:t>globus_mutex_lock</a:t>
            </a:r>
            <a:r>
              <a:rPr lang="en-US" sz="2000" dirty="0">
                <a:latin typeface="BookMasterGothic-Roman"/>
              </a:rPr>
              <a:t>(&amp;</a:t>
            </a:r>
            <a:r>
              <a:rPr lang="en-US" sz="2000" dirty="0" err="1">
                <a:latin typeface="BookMasterGothic-Roman"/>
              </a:rPr>
              <a:t>mutex</a:t>
            </a:r>
            <a:r>
              <a:rPr lang="en-US" sz="2000" dirty="0">
                <a:latin typeface="BookMasterGothic-Roman"/>
              </a:rPr>
              <a:t>);</a:t>
            </a:r>
          </a:p>
          <a:p>
            <a:pPr marL="400050" lvl="1" indent="0">
              <a:buNone/>
            </a:pPr>
            <a:r>
              <a:rPr lang="en-US" sz="2000" dirty="0">
                <a:latin typeface="BookMasterGothic-Roman"/>
              </a:rPr>
              <a:t>done = GLOBUS_TRUE;</a:t>
            </a:r>
          </a:p>
          <a:p>
            <a:pPr marL="400050" lvl="1" indent="0">
              <a:buNone/>
            </a:pPr>
            <a:r>
              <a:rPr lang="en-US" sz="2000" dirty="0" err="1">
                <a:latin typeface="BookMasterGothic-Roman"/>
              </a:rPr>
              <a:t>globus_cond_signal</a:t>
            </a:r>
            <a:r>
              <a:rPr lang="en-US" sz="2000" dirty="0">
                <a:latin typeface="BookMasterGothic-Roman"/>
              </a:rPr>
              <a:t>(&amp;</a:t>
            </a:r>
            <a:r>
              <a:rPr lang="en-US" sz="2000" dirty="0" err="1">
                <a:latin typeface="BookMasterGothic-Roman"/>
              </a:rPr>
              <a:t>cond</a:t>
            </a:r>
            <a:r>
              <a:rPr lang="en-US" sz="2000" dirty="0">
                <a:latin typeface="BookMasterGothic-Roman"/>
              </a:rPr>
              <a:t>);</a:t>
            </a:r>
          </a:p>
          <a:p>
            <a:pPr marL="400050" lvl="1" indent="0">
              <a:buNone/>
            </a:pPr>
            <a:r>
              <a:rPr lang="en-US" sz="2000" dirty="0" err="1">
                <a:latin typeface="BookMasterGothic-Roman"/>
              </a:rPr>
              <a:t>globus_mutex_unlock</a:t>
            </a:r>
            <a:r>
              <a:rPr lang="en-US" sz="2000" dirty="0">
                <a:latin typeface="BookMasterGothic-Roman"/>
              </a:rPr>
              <a:t>(&amp;</a:t>
            </a:r>
            <a:r>
              <a:rPr lang="en-US" sz="2000" dirty="0" err="1">
                <a:latin typeface="BookMasterGothic-Roman"/>
              </a:rPr>
              <a:t>mutex</a:t>
            </a:r>
            <a:r>
              <a:rPr lang="en-US" sz="2000" dirty="0">
                <a:latin typeface="BookMasterGothic-Roman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4757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Google’s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MapReduce is a programming model, introduced by Google in 2004, to simplify distributed processing of large datasets on clusters of commodity computers.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Currently, there exist several open-source implementations including Hadoop.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MapReduce became the model of choice for many web enterprises, very often being the enabler for cloud services.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Recently, it also gained significant attention in scientific community for parallel data analysis e.g. Rhipe.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MapReduce by Google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Objectives and Web Link</a:t>
            </a:r>
          </a:p>
          <a:p>
            <a:pPr lvl="1" eaLnBrk="1" hangingPunct="1"/>
            <a:r>
              <a:rPr lang="en-US" altLang="zh-CN" dirty="0" smtClean="0"/>
              <a:t>A web programming model for scalable data processing on large cluster over large datasets, applied in web search operations</a:t>
            </a:r>
            <a:endParaRPr lang="en-US" altLang="zh-CN" b="1" dirty="0" smtClean="0"/>
          </a:p>
          <a:p>
            <a:pPr eaLnBrk="1" hangingPunct="1"/>
            <a:r>
              <a:rPr lang="en-US" altLang="zh-CN" b="1" dirty="0" smtClean="0"/>
              <a:t>Attractive Features Implemented</a:t>
            </a:r>
          </a:p>
          <a:p>
            <a:pPr lvl="1" eaLnBrk="1" hangingPunct="1"/>
            <a:r>
              <a:rPr lang="en-US" altLang="en-US" dirty="0" smtClean="0"/>
              <a:t>A map function to generate a set of</a:t>
            </a:r>
            <a:r>
              <a:rPr lang="en-US" altLang="zh-CN" dirty="0" smtClean="0"/>
              <a:t> </a:t>
            </a:r>
            <a:r>
              <a:rPr lang="en-US" altLang="en-US" dirty="0" smtClean="0"/>
              <a:t>intermediate key/value pairs. A Reduce</a:t>
            </a:r>
            <a:r>
              <a:rPr lang="en-US" altLang="zh-CN" dirty="0" smtClean="0"/>
              <a:t> </a:t>
            </a:r>
            <a:r>
              <a:rPr lang="en-US" altLang="en-US" dirty="0" smtClean="0"/>
              <a:t>function to merge all intermediate values with</a:t>
            </a:r>
            <a:r>
              <a:rPr lang="en-US" altLang="zh-CN" dirty="0" smtClean="0"/>
              <a:t> </a:t>
            </a:r>
            <a:r>
              <a:rPr lang="en-US" altLang="en-US" dirty="0" smtClean="0"/>
              <a:t>the same key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 with Traditional Supercomputers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Too costly</a:t>
            </a:r>
          </a:p>
          <a:p>
            <a:r>
              <a:rPr lang="en-US" altLang="zh-CN" dirty="0" smtClean="0"/>
              <a:t>Hard to maintain</a:t>
            </a:r>
          </a:p>
          <a:p>
            <a:r>
              <a:rPr lang="en-US" altLang="zh-CN" dirty="0" smtClean="0"/>
              <a:t>Hard to implement parallel codes</a:t>
            </a:r>
          </a:p>
          <a:p>
            <a:r>
              <a:rPr lang="en-US" altLang="zh-CN" dirty="0" smtClean="0"/>
              <a:t>No rapid configuration (virtualization) </a:t>
            </a:r>
            <a:r>
              <a:rPr lang="en-US" altLang="zh-CN" dirty="0" smtClean="0">
                <a:sym typeface="Wingdings" pitchFamily="2" charset="2"/>
              </a:rPr>
              <a:t> not easily available</a:t>
            </a:r>
          </a:p>
          <a:p>
            <a:r>
              <a:rPr lang="en-US" altLang="zh-CN" dirty="0" smtClean="0">
                <a:sym typeface="Wingdings" pitchFamily="2" charset="2"/>
              </a:rPr>
              <a:t>Hard to share computing power</a:t>
            </a:r>
          </a:p>
          <a:p>
            <a:r>
              <a:rPr lang="en-US" altLang="zh-CN" dirty="0" smtClean="0">
                <a:sym typeface="Wingdings" pitchFamily="2" charset="2"/>
              </a:rPr>
              <a:t>Not available to small companies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05"/>
          <p:cNvGrpSpPr/>
          <p:nvPr/>
        </p:nvGrpSpPr>
        <p:grpSpPr>
          <a:xfrm>
            <a:off x="1143000" y="2209800"/>
            <a:ext cx="9296400" cy="3433351"/>
            <a:chOff x="6705600" y="1905000"/>
            <a:chExt cx="2053274" cy="1600200"/>
          </a:xfrm>
        </p:grpSpPr>
        <p:sp>
          <p:nvSpPr>
            <p:cNvPr id="5" name="TextBox 4"/>
            <p:cNvSpPr txBox="1"/>
            <p:nvPr/>
          </p:nvSpPr>
          <p:spPr>
            <a:xfrm>
              <a:off x="7086600" y="1905000"/>
              <a:ext cx="684803" cy="3693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Input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705600" y="2438400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6" idx="0"/>
            </p:cNvCxnSpPr>
            <p:nvPr/>
          </p:nvCxnSpPr>
          <p:spPr>
            <a:xfrm rot="5400000">
              <a:off x="6743700" y="2324100"/>
              <a:ext cx="228600" cy="1588"/>
            </a:xfrm>
            <a:prstGeom prst="straightConnector1">
              <a:avLst/>
            </a:prstGeom>
            <a:ln w="12700">
              <a:tailEnd type="triangle" w="lg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Straight Arrow Connector 7"/>
            <p:cNvCxnSpPr>
              <a:stCxn id="6" idx="4"/>
              <a:endCxn id="18" idx="1"/>
            </p:cNvCxnSpPr>
            <p:nvPr/>
          </p:nvCxnSpPr>
          <p:spPr>
            <a:xfrm rot="16200000" flipH="1">
              <a:off x="6858000" y="2743199"/>
              <a:ext cx="273237" cy="273237"/>
            </a:xfrm>
            <a:prstGeom prst="straightConnector1">
              <a:avLst/>
            </a:prstGeom>
            <a:ln w="12700">
              <a:tailEnd type="triangle" w="lg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7086600" y="2438400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9" idx="0"/>
            </p:cNvCxnSpPr>
            <p:nvPr/>
          </p:nvCxnSpPr>
          <p:spPr>
            <a:xfrm rot="5400000">
              <a:off x="7124700" y="2324100"/>
              <a:ext cx="228600" cy="1588"/>
            </a:xfrm>
            <a:prstGeom prst="straightConnector1">
              <a:avLst/>
            </a:prstGeom>
            <a:ln w="12700">
              <a:tailEnd type="triangle" w="lg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>
              <a:stCxn id="9" idx="4"/>
              <a:endCxn id="18" idx="0"/>
            </p:cNvCxnSpPr>
            <p:nvPr/>
          </p:nvCxnSpPr>
          <p:spPr>
            <a:xfrm rot="5400000">
              <a:off x="7124700" y="2857500"/>
              <a:ext cx="228600" cy="1588"/>
            </a:xfrm>
            <a:prstGeom prst="straightConnector1">
              <a:avLst/>
            </a:prstGeom>
            <a:ln w="12700">
              <a:tailEnd type="triangle" w="lg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7924800" y="2437606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3" name="Straight Arrow Connector 12"/>
            <p:cNvCxnSpPr>
              <a:endCxn id="12" idx="0"/>
            </p:cNvCxnSpPr>
            <p:nvPr/>
          </p:nvCxnSpPr>
          <p:spPr>
            <a:xfrm rot="5400000">
              <a:off x="7962900" y="2323306"/>
              <a:ext cx="228600" cy="1588"/>
            </a:xfrm>
            <a:prstGeom prst="straightConnector1">
              <a:avLst/>
            </a:prstGeom>
            <a:ln w="12700">
              <a:tailEnd type="triangle" w="lg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>
              <a:stCxn id="12" idx="4"/>
              <a:endCxn id="18" idx="7"/>
            </p:cNvCxnSpPr>
            <p:nvPr/>
          </p:nvCxnSpPr>
          <p:spPr>
            <a:xfrm rot="5400000">
              <a:off x="7574967" y="2514203"/>
              <a:ext cx="274031" cy="730437"/>
            </a:xfrm>
            <a:prstGeom prst="straightConnector1">
              <a:avLst/>
            </a:prstGeom>
            <a:ln w="12700">
              <a:tailEnd type="triangle" w="lg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543800" y="2590800"/>
              <a:ext cx="45719" cy="45719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696200" y="2590800"/>
              <a:ext cx="45719" cy="45719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15200" y="2209800"/>
              <a:ext cx="601447" cy="3693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map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086600" y="2971800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696200" y="2971800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6" idx="4"/>
              <a:endCxn id="19" idx="1"/>
            </p:cNvCxnSpPr>
            <p:nvPr/>
          </p:nvCxnSpPr>
          <p:spPr>
            <a:xfrm rot="16200000" flipH="1">
              <a:off x="7162800" y="2438399"/>
              <a:ext cx="273237" cy="882837"/>
            </a:xfrm>
            <a:prstGeom prst="straightConnector1">
              <a:avLst/>
            </a:prstGeom>
            <a:ln w="12700">
              <a:tailEnd type="triangle" w="lg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>
              <a:stCxn id="9" idx="4"/>
              <a:endCxn id="19" idx="0"/>
            </p:cNvCxnSpPr>
            <p:nvPr/>
          </p:nvCxnSpPr>
          <p:spPr>
            <a:xfrm rot="16200000" flipH="1">
              <a:off x="7429500" y="2552700"/>
              <a:ext cx="228600" cy="609600"/>
            </a:xfrm>
            <a:prstGeom prst="straightConnector1">
              <a:avLst/>
            </a:prstGeom>
            <a:ln w="12700">
              <a:tailEnd type="triangle" w="lg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Arrow Connector 21"/>
            <p:cNvCxnSpPr>
              <a:stCxn id="12" idx="4"/>
              <a:endCxn id="19" idx="7"/>
            </p:cNvCxnSpPr>
            <p:nvPr/>
          </p:nvCxnSpPr>
          <p:spPr>
            <a:xfrm rot="5400000">
              <a:off x="7879767" y="2819003"/>
              <a:ext cx="274031" cy="120837"/>
            </a:xfrm>
            <a:prstGeom prst="straightConnector1">
              <a:avLst/>
            </a:prstGeom>
            <a:ln w="12700">
              <a:tailEnd type="triangle" w="lg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7125494" y="3390106"/>
              <a:ext cx="228600" cy="1588"/>
            </a:xfrm>
            <a:prstGeom prst="straightConnector1">
              <a:avLst/>
            </a:prstGeom>
            <a:ln w="12700">
              <a:tailEnd type="triangle" w="lg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7735094" y="3390106"/>
              <a:ext cx="228600" cy="1588"/>
            </a:xfrm>
            <a:prstGeom prst="straightConnector1">
              <a:avLst/>
            </a:prstGeom>
            <a:ln w="12700">
              <a:tailEnd type="triangle" w="lg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25" name="Group 102"/>
            <p:cNvGrpSpPr/>
            <p:nvPr/>
          </p:nvGrpSpPr>
          <p:grpSpPr>
            <a:xfrm>
              <a:off x="7467600" y="3124200"/>
              <a:ext cx="198119" cy="45719"/>
              <a:chOff x="7696200" y="2743200"/>
              <a:chExt cx="198119" cy="45719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696200" y="2743200"/>
                <a:ext cx="45719" cy="45719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848600" y="2743200"/>
                <a:ext cx="45719" cy="45719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924800" y="2971800"/>
              <a:ext cx="834074" cy="3693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reduce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136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MapReduce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Users specify a map function that processes a key/value pair to generate a set of intermediate key/value pairs</a:t>
            </a:r>
          </a:p>
          <a:p>
            <a:pPr eaLnBrk="1" hangingPunct="1"/>
            <a:r>
              <a:rPr lang="en-US" altLang="zh-CN" smtClean="0"/>
              <a:t>A reduce function that merges all intermediate values associated with the same intermediate key. </a:t>
            </a:r>
          </a:p>
          <a:p>
            <a:pPr eaLnBrk="1" hangingPunct="1"/>
            <a:r>
              <a:rPr lang="en-US" altLang="zh-CN" smtClean="0"/>
              <a:t>Many real world tasks are expressible in this model.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MapReduce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Programs written in this functional style are automatically parallelized and executed on a large cluster of  commodity machines.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The run-time system takes care of the details of partitioning the input data, scheduling the program's execution across a set of machines, handling machine failures, and managing the required inter-machine communication.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This allows programmers without any experience with parallel and distributed systems to easily utilize the resources of a large distributed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MapReduce Code 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The map function emits each word plus an associated count of occurrences (just `1' in this simple example).</a:t>
            </a:r>
          </a:p>
          <a:p>
            <a:pPr eaLnBrk="1" hangingPunct="1"/>
            <a:r>
              <a:rPr lang="en-US" altLang="zh-CN" dirty="0" smtClean="0"/>
              <a:t>The reduce function sums together all counts emitted for a particular word.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MapReduce Code Example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Counting the number of occurrences of each word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map(String key, String value):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// key: document name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// value: document contents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for each word w in value: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err="1" smtClean="0"/>
              <a:t>EmitIntermediate</a:t>
            </a:r>
            <a:r>
              <a:rPr lang="en-US" altLang="zh-CN" sz="1600" dirty="0" smtClean="0"/>
              <a:t>(w, "1");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reduce(String key, </a:t>
            </a:r>
            <a:r>
              <a:rPr lang="en-US" altLang="zh-CN" sz="1600" dirty="0" err="1" smtClean="0"/>
              <a:t>Iterator</a:t>
            </a:r>
            <a:r>
              <a:rPr lang="en-US" altLang="zh-CN" sz="1600" dirty="0" smtClean="0"/>
              <a:t> values):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// key: a word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// values: a list of counts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result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for each v in values: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result += </a:t>
            </a:r>
            <a:r>
              <a:rPr lang="en-US" altLang="zh-CN" sz="1600" dirty="0" err="1" smtClean="0"/>
              <a:t>ParseInt</a:t>
            </a:r>
            <a:r>
              <a:rPr lang="en-US" altLang="zh-CN" sz="1600" dirty="0" smtClean="0"/>
              <a:t>(v);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dirty="0" smtClean="0"/>
              <a:t>Emit(</a:t>
            </a:r>
            <a:r>
              <a:rPr lang="en-US" altLang="zh-CN" sz="1600" dirty="0" err="1" smtClean="0"/>
              <a:t>AsString</a:t>
            </a:r>
            <a:r>
              <a:rPr lang="en-US" altLang="zh-CN" sz="1600" dirty="0" smtClean="0"/>
              <a:t>(result));</a:t>
            </a:r>
          </a:p>
          <a:p>
            <a:pPr eaLnBrk="1" hangingPunct="1">
              <a:lnSpc>
                <a:spcPct val="80000"/>
              </a:lnSpc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</a:t>
            </a:r>
            <a:r>
              <a:rPr lang="en-US" dirty="0" smtClean="0"/>
              <a:t>with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express many scientific applications</a:t>
            </a:r>
          </a:p>
          <a:p>
            <a:r>
              <a:rPr lang="en-US" dirty="0" smtClean="0"/>
              <a:t>Low physical node utilization </a:t>
            </a:r>
            <a:r>
              <a:rPr lang="en-US" dirty="0" smtClean="0">
                <a:sym typeface="Wingdings" pitchFamily="2" charset="2"/>
              </a:rPr>
              <a:t> low ROI</a:t>
            </a:r>
            <a:endParaRPr lang="en-US" dirty="0" smtClean="0"/>
          </a:p>
          <a:p>
            <a:r>
              <a:rPr lang="en-US" dirty="0" smtClean="0"/>
              <a:t>For example, matrix operation cannot be expressed in </a:t>
            </a:r>
            <a:r>
              <a:rPr lang="en-US" dirty="0" err="1" smtClean="0"/>
              <a:t>MapReduce</a:t>
            </a:r>
            <a:r>
              <a:rPr lang="en-US" dirty="0" smtClean="0"/>
              <a:t> easily</a:t>
            </a:r>
          </a:p>
          <a:p>
            <a:r>
              <a:rPr lang="en-US" dirty="0" smtClean="0"/>
              <a:t>Complex communication patterns not supported</a:t>
            </a:r>
          </a:p>
        </p:txBody>
      </p:sp>
    </p:spTree>
    <p:extLst>
      <p:ext uri="{BB962C8B-B14F-4D97-AF65-F5344CB8AC3E}">
        <p14:creationId xmlns:p14="http://schemas.microsoft.com/office/powerpoint/2010/main" val="1416063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Communication Topology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Parallel applications can utilize various communication constructs to build diverse communication topologies. E.g., a matrix multiplication and graph algorithms </a:t>
            </a:r>
          </a:p>
          <a:p>
            <a:r>
              <a:rPr lang="en-US" altLang="zh-CN" dirty="0" smtClean="0"/>
              <a:t>The current cloud runtimes, which are based on data flow models such as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and Dryad, do not support this behavior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Parallel Computing on Cloud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Most “pleasingly parallel” applications can be performed using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technologies such as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, CGL-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, and Dryad, in a fairly easy manner. </a:t>
            </a:r>
          </a:p>
          <a:p>
            <a:r>
              <a:rPr lang="en-US" altLang="zh-CN" dirty="0" smtClean="0"/>
              <a:t>However, many scientific applications, which require complex communication patterns, still require optimized runtimes such as MPI. 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Next?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Most vendors will no longer support MPI, </a:t>
            </a:r>
            <a:r>
              <a:rPr lang="en-US" altLang="zh-CN" dirty="0" err="1" smtClean="0"/>
              <a:t>OpenMP</a:t>
            </a:r>
            <a:r>
              <a:rPr lang="en-US" altLang="zh-CN" dirty="0" smtClean="0"/>
              <a:t>, HP Fortran.</a:t>
            </a:r>
          </a:p>
          <a:p>
            <a:r>
              <a:rPr lang="en-US" altLang="zh-CN" dirty="0" smtClean="0"/>
              <a:t>Uses can only implement their codes using available cloud tools/programming models such as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What are the solutions?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 of Current Programming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Expressibility</a:t>
            </a:r>
            <a:r>
              <a:rPr lang="en-US" altLang="zh-CN" dirty="0" smtClean="0"/>
              <a:t> Issue of applications</a:t>
            </a:r>
          </a:p>
          <a:p>
            <a:pPr lvl="1"/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en-US" altLang="zh-CN" dirty="0" smtClean="0"/>
              <a:t>Performance Issue</a:t>
            </a:r>
          </a:p>
          <a:p>
            <a:pPr lvl="1"/>
            <a:r>
              <a:rPr lang="en-US" altLang="zh-CN" dirty="0" err="1" smtClean="0"/>
              <a:t>Hadoop</a:t>
            </a:r>
            <a:r>
              <a:rPr lang="en-US" altLang="zh-CN" dirty="0" smtClean="0"/>
              <a:t>, Microsoft Azure</a:t>
            </a:r>
          </a:p>
          <a:p>
            <a:r>
              <a:rPr lang="en-US" altLang="zh-CN" dirty="0" smtClean="0"/>
              <a:t>Hard to code and time consuming</a:t>
            </a:r>
          </a:p>
          <a:p>
            <a:pPr lvl="1"/>
            <a:r>
              <a:rPr lang="en-US" altLang="zh-CN" dirty="0" smtClean="0"/>
              <a:t>Microsoft Azure – Table, Queue and Blob for communication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Cluster computing – use of local networks</a:t>
            </a:r>
          </a:p>
          <a:p>
            <a:pPr lvl="1"/>
            <a:r>
              <a:rPr lang="en-US" altLang="zh-CN" dirty="0" smtClean="0"/>
              <a:t>Low cost</a:t>
            </a:r>
          </a:p>
          <a:p>
            <a:pPr lvl="1"/>
            <a:r>
              <a:rPr lang="en-US" altLang="zh-CN" dirty="0" smtClean="0"/>
              <a:t>easy to maintain</a:t>
            </a:r>
          </a:p>
          <a:p>
            <a:r>
              <a:rPr lang="en-US" altLang="zh-CN" dirty="0" smtClean="0"/>
              <a:t>Grid computing</a:t>
            </a:r>
          </a:p>
          <a:p>
            <a:pPr lvl="1"/>
            <a:r>
              <a:rPr lang="en-US" altLang="zh-CN" dirty="0" smtClean="0"/>
              <a:t>Resource sharing</a:t>
            </a:r>
          </a:p>
          <a:p>
            <a:pPr lvl="1"/>
            <a:r>
              <a:rPr lang="en-US" altLang="zh-CN" dirty="0" smtClean="0"/>
              <a:t>Easy to access</a:t>
            </a:r>
          </a:p>
          <a:p>
            <a:pPr lvl="1"/>
            <a:r>
              <a:rPr lang="en-US" altLang="zh-CN" dirty="0" smtClean="0"/>
              <a:t>Rich resources</a:t>
            </a:r>
          </a:p>
          <a:p>
            <a:pPr lvl="1"/>
            <a:r>
              <a:rPr lang="en-US" altLang="zh-CN" dirty="0" smtClean="0"/>
              <a:t>How to charge a user becomes a </a:t>
            </a:r>
            <a:r>
              <a:rPr lang="en-US" altLang="zh-CN" dirty="0" err="1" smtClean="0"/>
              <a:t>probelm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/>
          <a:lstStyle/>
          <a:p>
            <a:r>
              <a:rPr lang="en-US" b="1" dirty="0" smtClean="0"/>
              <a:t>Possible Solutions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r>
              <a:rPr lang="en-US" sz="2800" dirty="0" smtClean="0"/>
              <a:t>Improve and Generalize </a:t>
            </a:r>
            <a:r>
              <a:rPr lang="en-US" sz="2800" dirty="0" err="1" smtClean="0"/>
              <a:t>MapReduce’s</a:t>
            </a:r>
            <a:r>
              <a:rPr lang="en-US" sz="2800" dirty="0" smtClean="0"/>
              <a:t> functionalities so that more applications can be parallelized. </a:t>
            </a:r>
          </a:p>
          <a:p>
            <a:pPr lvl="1"/>
            <a:r>
              <a:rPr lang="en-US" sz="2400" dirty="0" smtClean="0"/>
              <a:t>The problem is that the more general of the model, the more complicated to implement the runtimes.</a:t>
            </a:r>
          </a:p>
          <a:p>
            <a:r>
              <a:rPr lang="en-US" sz="2800" dirty="0" smtClean="0"/>
              <a:t>Automatic translation – </a:t>
            </a:r>
          </a:p>
          <a:p>
            <a:pPr lvl="1"/>
            <a:r>
              <a:rPr lang="en-US" sz="2400" dirty="0" smtClean="0"/>
              <a:t>between high-level languages and cloud languages</a:t>
            </a:r>
          </a:p>
          <a:p>
            <a:pPr lvl="1"/>
            <a:r>
              <a:rPr lang="en-US" sz="2400" dirty="0" smtClean="0"/>
              <a:t>among cloud languages</a:t>
            </a:r>
          </a:p>
          <a:p>
            <a:r>
              <a:rPr lang="en-US" altLang="zh-CN" sz="2800" dirty="0" smtClean="0"/>
              <a:t>New models. E.g., B</a:t>
            </a:r>
            <a:r>
              <a:rPr lang="en-US" sz="2800" dirty="0" smtClean="0"/>
              <a:t>ulk Synchronous Processing Model (BSP)?</a:t>
            </a:r>
          </a:p>
          <a:p>
            <a:r>
              <a:rPr lang="en-US" sz="2800" dirty="0" smtClean="0"/>
              <a:t>Redesign of algorithms - </a:t>
            </a:r>
            <a:r>
              <a:rPr lang="en-US" altLang="zh-CN" sz="2800" dirty="0" smtClean="0"/>
              <a:t>matrix multiplication using </a:t>
            </a:r>
            <a:r>
              <a:rPr lang="en-US" altLang="zh-CN" sz="2800" dirty="0" err="1" smtClean="0"/>
              <a:t>MapReduce</a:t>
            </a:r>
            <a:r>
              <a:rPr lang="en-US" altLang="zh-CN" sz="2800" dirty="0" smtClean="0"/>
              <a:t> by  adopting a row/column decomposition approach to split the matrices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but not efficient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ault-tolerance mechanism</a:t>
            </a:r>
          </a:p>
          <a:p>
            <a:pPr lvl="1"/>
            <a:r>
              <a:rPr lang="en-US" dirty="0" smtClean="0"/>
              <a:t>No pipelined parallelism – blocking operations</a:t>
            </a:r>
          </a:p>
          <a:p>
            <a:pPr lvl="1"/>
            <a:r>
              <a:rPr lang="en-US" dirty="0" smtClean="0"/>
              <a:t>One-to-one shuffling strategy</a:t>
            </a:r>
          </a:p>
          <a:p>
            <a:pPr lvl="1"/>
            <a:r>
              <a:rPr lang="en-US" dirty="0" smtClean="0"/>
              <a:t>Simple runtime scheduling</a:t>
            </a:r>
          </a:p>
          <a:p>
            <a:pPr lvl="1"/>
            <a:r>
              <a:rPr lang="en-US" dirty="0" smtClean="0"/>
              <a:t>Batch processing – large latency</a:t>
            </a:r>
          </a:p>
          <a:p>
            <a:pPr lvl="1"/>
            <a:r>
              <a:rPr lang="en-US" dirty="0" smtClean="0"/>
              <a:t>Prepare </a:t>
            </a:r>
            <a:r>
              <a:rPr lang="en-US" dirty="0"/>
              <a:t>inputs in </a:t>
            </a:r>
            <a:r>
              <a:rPr lang="en-US" dirty="0" smtClean="0"/>
              <a:t>advance</a:t>
            </a:r>
          </a:p>
          <a:p>
            <a:r>
              <a:rPr lang="en-US" dirty="0" smtClean="0"/>
              <a:t>Data stream, data flow, push data, incremental processing, real time</a:t>
            </a:r>
          </a:p>
        </p:txBody>
      </p:sp>
    </p:spTree>
    <p:extLst>
      <p:ext uri="{BB962C8B-B14F-4D97-AF65-F5344CB8AC3E}">
        <p14:creationId xmlns:p14="http://schemas.microsoft.com/office/powerpoint/2010/main" val="38613811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structure</a:t>
            </a:r>
          </a:p>
          <a:p>
            <a:r>
              <a:rPr lang="en-US" dirty="0" smtClean="0"/>
              <a:t>Column-Oriented storage</a:t>
            </a:r>
          </a:p>
          <a:p>
            <a:r>
              <a:rPr lang="en-US" dirty="0" smtClean="0"/>
              <a:t>Data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high level language</a:t>
            </a:r>
          </a:p>
          <a:p>
            <a:pPr lvl="1"/>
            <a:r>
              <a:rPr lang="en-US" dirty="0" smtClean="0"/>
              <a:t>Tedious to code</a:t>
            </a:r>
          </a:p>
          <a:p>
            <a:pPr lvl="1"/>
            <a:r>
              <a:rPr lang="en-US" dirty="0" smtClean="0"/>
              <a:t>Time consuming</a:t>
            </a:r>
          </a:p>
          <a:p>
            <a:pPr lvl="1"/>
            <a:r>
              <a:rPr lang="en-US" dirty="0" smtClean="0"/>
              <a:t>Big learning curve</a:t>
            </a:r>
          </a:p>
          <a:p>
            <a:pPr lvl="1"/>
            <a:r>
              <a:rPr lang="en-US" dirty="0" smtClean="0"/>
              <a:t>Only experts can do the coding</a:t>
            </a:r>
          </a:p>
          <a:p>
            <a:r>
              <a:rPr lang="en-US" dirty="0" smtClean="0"/>
              <a:t>Declarative query languages – SCOPE, Pig, HIVE</a:t>
            </a:r>
          </a:p>
          <a:p>
            <a:r>
              <a:rPr lang="en-US" dirty="0" smtClean="0"/>
              <a:t>Automatic translation</a:t>
            </a:r>
          </a:p>
          <a:p>
            <a:r>
              <a:rPr lang="en-US" dirty="0" smtClean="0"/>
              <a:t>Intermediate languages - XML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0142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dirty="0" smtClean="0"/>
              <a:t>Only single data input and output</a:t>
            </a:r>
          </a:p>
          <a:p>
            <a:r>
              <a:rPr lang="en-US" dirty="0" smtClean="0"/>
              <a:t>Repeatedly read data from disks</a:t>
            </a:r>
          </a:p>
          <a:p>
            <a:pPr lvl="1"/>
            <a:r>
              <a:rPr lang="en-US" dirty="0" smtClean="0"/>
              <a:t>Flexible data flow</a:t>
            </a:r>
          </a:p>
          <a:p>
            <a:pPr lvl="1"/>
            <a:r>
              <a:rPr lang="en-US" dirty="0" smtClean="0"/>
              <a:t>Global state information in the middle</a:t>
            </a:r>
          </a:p>
          <a:p>
            <a:pPr lvl="1"/>
            <a:r>
              <a:rPr lang="en-US" dirty="0" err="1" smtClean="0"/>
              <a:t>iMapReduce</a:t>
            </a:r>
            <a:r>
              <a:rPr lang="en-US" dirty="0" smtClean="0"/>
              <a:t> - Cache tasks and data – reduce time</a:t>
            </a:r>
          </a:p>
          <a:p>
            <a:pPr marL="457200" lvl="1" indent="0">
              <a:buNone/>
            </a:pPr>
            <a:r>
              <a:rPr lang="en-US" dirty="0" smtClean="0"/>
              <a:t>–</a:t>
            </a:r>
            <a:r>
              <a:rPr lang="en-US" dirty="0" err="1" smtClean="0"/>
              <a:t>Pregel</a:t>
            </a:r>
            <a:r>
              <a:rPr lang="en-US" dirty="0" smtClean="0"/>
              <a:t> – Each node has its own inputs and transfers only necessary data – reduce traffic</a:t>
            </a:r>
          </a:p>
          <a:p>
            <a:pPr lvl="1"/>
            <a:r>
              <a:rPr lang="en-US" dirty="0" smtClean="0"/>
              <a:t>Map-Reduce-Merge – binary operator requires 2 inputs, combine two reduced outputs into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381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dirty="0" smtClean="0"/>
              <a:t>Block level runtime scheduling with a speculative execution</a:t>
            </a:r>
          </a:p>
          <a:p>
            <a:r>
              <a:rPr lang="en-US" dirty="0" smtClean="0"/>
              <a:t>Heuristic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Context sensitive</a:t>
            </a:r>
          </a:p>
          <a:p>
            <a:pPr lvl="1"/>
            <a:r>
              <a:rPr lang="en-US" dirty="0" smtClean="0"/>
              <a:t>Lowest progress – re-execution</a:t>
            </a:r>
          </a:p>
          <a:p>
            <a:pPr lvl="1"/>
            <a:r>
              <a:rPr lang="en-US" dirty="0" smtClean="0"/>
              <a:t>Not suitable for heterogeneous system </a:t>
            </a:r>
          </a:p>
          <a:p>
            <a:pPr lvl="1"/>
            <a:r>
              <a:rPr lang="en-US" dirty="0" smtClean="0"/>
              <a:t>Parallax – </a:t>
            </a:r>
            <a:r>
              <a:rPr lang="en-US" dirty="0" err="1" smtClean="0"/>
              <a:t>prerun</a:t>
            </a:r>
            <a:r>
              <a:rPr lang="en-US" dirty="0" smtClean="0"/>
              <a:t> with a sample data</a:t>
            </a:r>
          </a:p>
          <a:p>
            <a:pPr lvl="1"/>
            <a:r>
              <a:rPr lang="en-US" dirty="0" err="1" smtClean="0"/>
              <a:t>ParaTimer</a:t>
            </a:r>
            <a:r>
              <a:rPr lang="en-US" dirty="0" smtClean="0"/>
              <a:t> – find the longest path as estimate</a:t>
            </a:r>
          </a:p>
          <a:p>
            <a:pPr lvl="1"/>
            <a:r>
              <a:rPr lang="en-US" dirty="0" err="1" smtClean="0"/>
              <a:t>MRShare</a:t>
            </a:r>
            <a:r>
              <a:rPr lang="en-US" dirty="0" smtClean="0"/>
              <a:t> – multi-user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355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iMapReduce</a:t>
            </a:r>
            <a:r>
              <a:rPr lang="en-US" dirty="0" smtClean="0"/>
              <a:t> is a modified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Framework for iterative processing</a:t>
            </a:r>
          </a:p>
          <a:p>
            <a:r>
              <a:rPr lang="en-US" altLang="zh-CN" dirty="0" smtClean="0"/>
              <a:t>It improves performance by</a:t>
            </a:r>
          </a:p>
          <a:p>
            <a:pPr lvl="1"/>
            <a:r>
              <a:rPr lang="en-US" dirty="0" smtClean="0"/>
              <a:t>reducing the overhead of creating jobs repeatedly </a:t>
            </a:r>
          </a:p>
          <a:p>
            <a:pPr lvl="1"/>
            <a:r>
              <a:rPr lang="en-US" dirty="0" smtClean="0"/>
              <a:t>eliminating the shuffling of static data </a:t>
            </a:r>
          </a:p>
          <a:p>
            <a:pPr lvl="1"/>
            <a:r>
              <a:rPr lang="en-US" dirty="0" smtClean="0"/>
              <a:t>allowing asynchronous execution of map tasks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5400000">
            <a:off x="4293488" y="2487524"/>
            <a:ext cx="274031" cy="730437"/>
          </a:xfrm>
          <a:prstGeom prst="straightConnector1">
            <a:avLst/>
          </a:prstGeom>
          <a:ln w="12700">
            <a:tailEnd type="triangle" w="lg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6" name="Group 73"/>
          <p:cNvGrpSpPr/>
          <p:nvPr/>
        </p:nvGrpSpPr>
        <p:grpSpPr>
          <a:xfrm>
            <a:off x="1447800" y="2057401"/>
            <a:ext cx="7315200" cy="3352800"/>
            <a:chOff x="4724400" y="1371600"/>
            <a:chExt cx="2053274" cy="1880978"/>
          </a:xfrm>
        </p:grpSpPr>
        <p:sp>
          <p:nvSpPr>
            <p:cNvPr id="7" name="Arc 6"/>
            <p:cNvSpPr/>
            <p:nvPr/>
          </p:nvSpPr>
          <p:spPr>
            <a:xfrm rot="856400">
              <a:off x="5452446" y="1546558"/>
              <a:ext cx="1014734" cy="1706020"/>
            </a:xfrm>
            <a:prstGeom prst="arc">
              <a:avLst>
                <a:gd name="adj1" fmla="val 13184796"/>
                <a:gd name="adj2" fmla="val 6304267"/>
              </a:avLst>
            </a:prstGeom>
            <a:noFill/>
            <a:ln w="19050"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8" name="Group 162"/>
            <p:cNvGrpSpPr/>
            <p:nvPr/>
          </p:nvGrpSpPr>
          <p:grpSpPr>
            <a:xfrm>
              <a:off x="4724400" y="1371600"/>
              <a:ext cx="2053274" cy="1828800"/>
              <a:chOff x="4572000" y="1676400"/>
              <a:chExt cx="2053274" cy="18288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724400" y="1905000"/>
                <a:ext cx="684803" cy="36933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Input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72000" y="2438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endCxn id="10" idx="0"/>
              </p:cNvCxnSpPr>
              <p:nvPr/>
            </p:nvCxnSpPr>
            <p:spPr>
              <a:xfrm rot="5400000">
                <a:off x="4610100" y="2324100"/>
                <a:ext cx="228600" cy="1588"/>
              </a:xfrm>
              <a:prstGeom prst="straightConnector1">
                <a:avLst/>
              </a:prstGeom>
              <a:ln w="12700"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Straight Arrow Connector 11"/>
              <p:cNvCxnSpPr>
                <a:stCxn id="10" idx="4"/>
                <a:endCxn id="22" idx="1"/>
              </p:cNvCxnSpPr>
              <p:nvPr/>
            </p:nvCxnSpPr>
            <p:spPr>
              <a:xfrm rot="16200000" flipH="1">
                <a:off x="4724400" y="2743199"/>
                <a:ext cx="273237" cy="273237"/>
              </a:xfrm>
              <a:prstGeom prst="straightConnector1">
                <a:avLst/>
              </a:prstGeom>
              <a:ln w="12700"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4953000" y="2438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endCxn id="13" idx="0"/>
              </p:cNvCxnSpPr>
              <p:nvPr/>
            </p:nvCxnSpPr>
            <p:spPr>
              <a:xfrm rot="5400000">
                <a:off x="4991100" y="2324100"/>
                <a:ext cx="228600" cy="1588"/>
              </a:xfrm>
              <a:prstGeom prst="straightConnector1">
                <a:avLst/>
              </a:prstGeom>
              <a:ln w="12700"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Straight Arrow Connector 14"/>
              <p:cNvCxnSpPr>
                <a:stCxn id="13" idx="4"/>
                <a:endCxn id="22" idx="0"/>
              </p:cNvCxnSpPr>
              <p:nvPr/>
            </p:nvCxnSpPr>
            <p:spPr>
              <a:xfrm rot="5400000">
                <a:off x="4991100" y="2857500"/>
                <a:ext cx="228600" cy="1588"/>
              </a:xfrm>
              <a:prstGeom prst="straightConnector1">
                <a:avLst/>
              </a:prstGeom>
              <a:ln w="12700"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5791200" y="2437606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endCxn id="16" idx="0"/>
              </p:cNvCxnSpPr>
              <p:nvPr/>
            </p:nvCxnSpPr>
            <p:spPr>
              <a:xfrm rot="5400000">
                <a:off x="5829300" y="2323306"/>
                <a:ext cx="228600" cy="1588"/>
              </a:xfrm>
              <a:prstGeom prst="straightConnector1">
                <a:avLst/>
              </a:prstGeom>
              <a:ln w="12700"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" name="Straight Arrow Connector 17"/>
              <p:cNvCxnSpPr>
                <a:stCxn id="16" idx="4"/>
                <a:endCxn id="22" idx="7"/>
              </p:cNvCxnSpPr>
              <p:nvPr/>
            </p:nvCxnSpPr>
            <p:spPr>
              <a:xfrm rot="5400000">
                <a:off x="5441367" y="2514203"/>
                <a:ext cx="274031" cy="730437"/>
              </a:xfrm>
              <a:prstGeom prst="straightConnector1">
                <a:avLst/>
              </a:prstGeom>
              <a:ln w="12700"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5410200" y="2590800"/>
                <a:ext cx="45719" cy="45719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562600" y="2590800"/>
                <a:ext cx="45719" cy="45719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181600" y="2209800"/>
                <a:ext cx="601447" cy="36933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map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953000" y="2971800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562600" y="2971800"/>
                <a:ext cx="304800" cy="3048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10" idx="4"/>
                <a:endCxn id="23" idx="1"/>
              </p:cNvCxnSpPr>
              <p:nvPr/>
            </p:nvCxnSpPr>
            <p:spPr>
              <a:xfrm rot="16200000" flipH="1">
                <a:off x="5029200" y="2438399"/>
                <a:ext cx="273237" cy="882837"/>
              </a:xfrm>
              <a:prstGeom prst="straightConnector1">
                <a:avLst/>
              </a:prstGeom>
              <a:ln w="12700"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Straight Arrow Connector 24"/>
              <p:cNvCxnSpPr>
                <a:stCxn id="13" idx="4"/>
                <a:endCxn id="23" idx="0"/>
              </p:cNvCxnSpPr>
              <p:nvPr/>
            </p:nvCxnSpPr>
            <p:spPr>
              <a:xfrm rot="16200000" flipH="1">
                <a:off x="5295900" y="2552700"/>
                <a:ext cx="228600" cy="609600"/>
              </a:xfrm>
              <a:prstGeom prst="straightConnector1">
                <a:avLst/>
              </a:prstGeom>
              <a:ln w="12700"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Straight Arrow Connector 25"/>
              <p:cNvCxnSpPr>
                <a:stCxn id="16" idx="4"/>
                <a:endCxn id="23" idx="7"/>
              </p:cNvCxnSpPr>
              <p:nvPr/>
            </p:nvCxnSpPr>
            <p:spPr>
              <a:xfrm rot="5400000">
                <a:off x="5746167" y="2819003"/>
                <a:ext cx="274031" cy="120837"/>
              </a:xfrm>
              <a:prstGeom prst="straightConnector1">
                <a:avLst/>
              </a:prstGeom>
              <a:ln w="12700"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rot="5400000">
                <a:off x="4991894" y="3390106"/>
                <a:ext cx="228600" cy="1588"/>
              </a:xfrm>
              <a:prstGeom prst="straightConnector1">
                <a:avLst/>
              </a:prstGeom>
              <a:ln w="12700"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rot="5400000">
                <a:off x="5601494" y="3390106"/>
                <a:ext cx="228600" cy="1588"/>
              </a:xfrm>
              <a:prstGeom prst="straightConnector1">
                <a:avLst/>
              </a:prstGeom>
              <a:ln w="12700">
                <a:tailEnd type="triangle" w="lg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29" name="Group 102"/>
              <p:cNvGrpSpPr/>
              <p:nvPr/>
            </p:nvGrpSpPr>
            <p:grpSpPr>
              <a:xfrm>
                <a:off x="5334000" y="3124200"/>
                <a:ext cx="198119" cy="45719"/>
                <a:chOff x="7696200" y="2743200"/>
                <a:chExt cx="198119" cy="45719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7696200" y="2743200"/>
                  <a:ext cx="45719" cy="45719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7848600" y="2743200"/>
                  <a:ext cx="45719" cy="45719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791200" y="2971800"/>
                <a:ext cx="834074" cy="36933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reduce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486400" y="1676400"/>
                <a:ext cx="1074590" cy="369332"/>
              </a:xfrm>
              <a:prstGeom prst="rect">
                <a:avLst/>
              </a:prstGeom>
              <a:ln w="1905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iterations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77532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086600" cy="45720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111"/>
          <p:cNvGrpSpPr/>
          <p:nvPr/>
        </p:nvGrpSpPr>
        <p:grpSpPr>
          <a:xfrm>
            <a:off x="1600200" y="1447800"/>
            <a:ext cx="5715000" cy="4343400"/>
            <a:chOff x="1807721" y="808977"/>
            <a:chExt cx="4648200" cy="3370355"/>
          </a:xfrm>
        </p:grpSpPr>
        <p:grpSp>
          <p:nvGrpSpPr>
            <p:cNvPr id="5" name="Group 26"/>
            <p:cNvGrpSpPr/>
            <p:nvPr/>
          </p:nvGrpSpPr>
          <p:grpSpPr>
            <a:xfrm>
              <a:off x="2743200" y="808977"/>
              <a:ext cx="3712721" cy="3094411"/>
              <a:chOff x="304800" y="1694153"/>
              <a:chExt cx="3712721" cy="3094411"/>
            </a:xfrm>
          </p:grpSpPr>
          <p:sp>
            <p:nvSpPr>
              <p:cNvPr id="14" name="Arc 13"/>
              <p:cNvSpPr/>
              <p:nvPr/>
            </p:nvSpPr>
            <p:spPr>
              <a:xfrm rot="3177236">
                <a:off x="1648167" y="2620252"/>
                <a:ext cx="2942011" cy="1394613"/>
              </a:xfrm>
              <a:prstGeom prst="arc">
                <a:avLst>
                  <a:gd name="adj1" fmla="val 9813537"/>
                  <a:gd name="adj2" fmla="val 1099694"/>
                </a:avLst>
              </a:prstGeom>
              <a:ln w="50800">
                <a:solidFill>
                  <a:srgbClr val="00206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64721" y="3323576"/>
                <a:ext cx="2590800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cs typeface="Courier New" pitchFamily="49" charset="0"/>
                  </a:rPr>
                  <a:t>Reduce (Key, List&lt;Value&gt;) 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264921" y="1694153"/>
                <a:ext cx="8933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Iterate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rot="16200000" flipH="1">
                <a:off x="1296194" y="2972594"/>
                <a:ext cx="381000" cy="379412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04800" y="2667000"/>
                <a:ext cx="1849224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cs typeface="Courier New" pitchFamily="49" charset="0"/>
                  </a:rPr>
                  <a:t>Map(Key, Value)  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21921" y="4009376"/>
                <a:ext cx="2819399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cs typeface="Courier New" pitchFamily="49" charset="0"/>
                  </a:rPr>
                  <a:t>Combine (</a:t>
                </a:r>
                <a:r>
                  <a:rPr lang="en-US" b="1" dirty="0" smtClean="0">
                    <a:solidFill>
                      <a:srgbClr val="0070C0"/>
                    </a:solidFill>
                    <a:cs typeface="Courier New" pitchFamily="49" charset="0"/>
                  </a:rPr>
                  <a:t>Map</a:t>
                </a:r>
                <a:r>
                  <a:rPr lang="en-US" b="1" dirty="0" smtClean="0">
                    <a:solidFill>
                      <a:prstClr val="black"/>
                    </a:solidFill>
                    <a:cs typeface="Courier New" pitchFamily="49" charset="0"/>
                  </a:rPr>
                  <a:t>&lt;</a:t>
                </a:r>
                <a:r>
                  <a:rPr lang="en-US" b="1" dirty="0" err="1" smtClean="0">
                    <a:solidFill>
                      <a:prstClr val="black"/>
                    </a:solidFill>
                    <a:cs typeface="Courier New" pitchFamily="49" charset="0"/>
                  </a:rPr>
                  <a:t>Key,Value</a:t>
                </a:r>
                <a:r>
                  <a:rPr lang="en-US" b="1" dirty="0" smtClean="0">
                    <a:solidFill>
                      <a:prstClr val="black"/>
                    </a:solidFill>
                    <a:cs typeface="Courier New" pitchFamily="49" charset="0"/>
                  </a:rPr>
                  <a:t>&gt;)</a:t>
                </a:r>
                <a:endParaRPr lang="en-US" b="1" dirty="0">
                  <a:solidFill>
                    <a:prstClr val="black"/>
                  </a:solidFill>
                  <a:cs typeface="Courier New" pitchFamily="49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666999" y="2180576"/>
                <a:ext cx="1350522" cy="762000"/>
              </a:xfrm>
              <a:prstGeom prst="ellipse">
                <a:avLst/>
              </a:prstGeom>
              <a:ln w="254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prstClr val="black"/>
                    </a:solidFill>
                  </a:rPr>
                  <a:t>User Program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rot="16200000" flipH="1">
                <a:off x="1883921" y="3704576"/>
                <a:ext cx="304800" cy="30480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4550921" y="3810000"/>
              <a:ext cx="9906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cs typeface="Courier New" pitchFamily="49" charset="0"/>
                </a:rPr>
                <a:t>Close()</a:t>
              </a:r>
              <a:endParaRPr lang="en-US" b="1" dirty="0">
                <a:solidFill>
                  <a:prstClr val="black"/>
                </a:solidFill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26921" y="1066800"/>
              <a:ext cx="12954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cs typeface="Courier New" pitchFamily="49" charset="0"/>
                </a:rPr>
                <a:t>Configure()</a:t>
              </a:r>
              <a:endParaRPr lang="en-US" b="1" dirty="0">
                <a:solidFill>
                  <a:prstClr val="black"/>
                </a:solidFill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rot="5400000">
              <a:off x="3498371" y="1605574"/>
              <a:ext cx="345692" cy="6809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4762479" y="3674642"/>
              <a:ext cx="345692" cy="6809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Left Arrow Callout 9"/>
            <p:cNvSpPr/>
            <p:nvPr/>
          </p:nvSpPr>
          <p:spPr>
            <a:xfrm flipH="1">
              <a:off x="1807721" y="990600"/>
              <a:ext cx="1143000" cy="533400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79538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</a:rPr>
                <a:t>Static</a:t>
              </a:r>
            </a:p>
            <a:p>
              <a:pPr algn="ctr"/>
              <a:r>
                <a:rPr lang="en-US" b="1" dirty="0" smtClean="0">
                  <a:solidFill>
                    <a:prstClr val="black"/>
                  </a:solidFill>
                </a:rPr>
                <a:t>data</a:t>
              </a:r>
            </a:p>
          </p:txBody>
        </p:sp>
        <p:sp>
          <p:nvSpPr>
            <p:cNvPr id="11" name="Left Arrow Callout 10"/>
            <p:cNvSpPr/>
            <p:nvPr/>
          </p:nvSpPr>
          <p:spPr>
            <a:xfrm flipH="1">
              <a:off x="1828800" y="2256777"/>
              <a:ext cx="1143000" cy="533400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0756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l-GR" b="1" dirty="0" smtClean="0">
                  <a:solidFill>
                    <a:prstClr val="black"/>
                  </a:solidFill>
                </a:rPr>
                <a:t>δ</a:t>
              </a:r>
              <a:r>
                <a:rPr lang="en-US" b="1" dirty="0" smtClean="0">
                  <a:solidFill>
                    <a:prstClr val="black"/>
                  </a:solidFill>
                </a:rPr>
                <a:t> flow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V="1">
              <a:off x="2971800" y="2256777"/>
              <a:ext cx="914400" cy="266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>
              <a:off x="2971800" y="2523477"/>
              <a:ext cx="1371600" cy="4483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9159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Extension on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61"/>
          <p:cNvGrpSpPr/>
          <p:nvPr/>
        </p:nvGrpSpPr>
        <p:grpSpPr>
          <a:xfrm>
            <a:off x="1981200" y="2063144"/>
            <a:ext cx="5257799" cy="3499455"/>
            <a:chOff x="6934200" y="1828800"/>
            <a:chExt cx="1752600" cy="1676400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7162800" y="2057400"/>
              <a:ext cx="1295400" cy="1295400"/>
            </a:xfrm>
            <a:prstGeom prst="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6973094" y="2704306"/>
              <a:ext cx="1295400" cy="1588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162800" y="2514600"/>
              <a:ext cx="1295400" cy="1588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2800" y="2819400"/>
              <a:ext cx="1295400" cy="1588"/>
            </a:xfrm>
            <a:prstGeom prst="line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543800" y="2514600"/>
              <a:ext cx="410690" cy="3693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prstClr val="black"/>
                  </a:solidFill>
                </a:rPr>
                <a:t>Pij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7658894" y="2247106"/>
              <a:ext cx="228600" cy="1588"/>
            </a:xfrm>
            <a:prstGeom prst="straightConnector1">
              <a:avLst/>
            </a:prstGeom>
            <a:grpFill/>
            <a:ln w="1905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7239000" y="2667000"/>
              <a:ext cx="228600" cy="1588"/>
            </a:xfrm>
            <a:prstGeom prst="straightConnector1">
              <a:avLst/>
            </a:prstGeom>
            <a:grpFill/>
            <a:ln w="1905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" name="Arc 11"/>
            <p:cNvSpPr/>
            <p:nvPr/>
          </p:nvSpPr>
          <p:spPr>
            <a:xfrm flipV="1">
              <a:off x="6934200" y="2590800"/>
              <a:ext cx="1752600" cy="457200"/>
            </a:xfrm>
            <a:prstGeom prst="arc">
              <a:avLst>
                <a:gd name="adj1" fmla="val 10327336"/>
                <a:gd name="adj2" fmla="val 598130"/>
              </a:avLst>
            </a:prstGeom>
            <a:grpFill/>
            <a:ln w="1905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Arc 12"/>
            <p:cNvSpPr/>
            <p:nvPr/>
          </p:nvSpPr>
          <p:spPr>
            <a:xfrm rot="16200000" flipV="1">
              <a:off x="7162800" y="2438400"/>
              <a:ext cx="1676400" cy="457200"/>
            </a:xfrm>
            <a:prstGeom prst="arc">
              <a:avLst>
                <a:gd name="adj1" fmla="val 10327336"/>
                <a:gd name="adj2" fmla="val 598130"/>
              </a:avLst>
            </a:prstGeom>
            <a:grpFill/>
            <a:ln w="19050">
              <a:headEnd type="arrow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32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 among 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Grid</a:t>
            </a:r>
          </a:p>
          <a:p>
            <a:r>
              <a:rPr lang="en-US" dirty="0" smtClean="0"/>
              <a:t>Electrical Power Grid</a:t>
            </a:r>
          </a:p>
          <a:p>
            <a:r>
              <a:rPr lang="en-US" dirty="0" smtClean="0"/>
              <a:t>Computing Grid</a:t>
            </a:r>
          </a:p>
          <a:p>
            <a:pPr lvl="1"/>
            <a:r>
              <a:rPr lang="en-US" dirty="0" smtClean="0"/>
              <a:t>We do not need to know where and how to get the resources (water, electricity or computing power)</a:t>
            </a:r>
          </a:p>
          <a:p>
            <a:pPr lvl="1"/>
            <a:r>
              <a:rPr lang="en-US" dirty="0" smtClean="0"/>
              <a:t>In reality, it is impossible for Computing Grid </a:t>
            </a:r>
          </a:p>
          <a:p>
            <a:pPr lvl="1"/>
            <a:r>
              <a:rPr lang="en-US" dirty="0" smtClean="0"/>
              <a:t>Why should people share resources with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873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r>
              <a:rPr lang="en-US" altLang="zh-CN" dirty="0" smtClean="0"/>
              <a:t>Twister</a:t>
            </a:r>
            <a:endParaRPr lang="zh-CN" altLang="en-US" dirty="0"/>
          </a:p>
        </p:txBody>
      </p:sp>
      <p:pic>
        <p:nvPicPr>
          <p:cNvPr id="78850" name="Picture 2" descr="C:\Documents and Settings\csu\桌面\pan\imrmode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928670"/>
            <a:ext cx="8358246" cy="5643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Improvement of TWISTER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Cacheable map/reduce task</a:t>
            </a:r>
          </a:p>
          <a:p>
            <a:r>
              <a:rPr lang="en-US" dirty="0" smtClean="0"/>
              <a:t>Cache static data in each iteration</a:t>
            </a:r>
          </a:p>
          <a:p>
            <a:r>
              <a:rPr lang="en-US" dirty="0" smtClean="0"/>
              <a:t>Combine step</a:t>
            </a:r>
          </a:p>
          <a:p>
            <a:r>
              <a:rPr lang="en-US" dirty="0" smtClean="0"/>
              <a:t>Use pub/sub messaging for data communication instead of via file systems</a:t>
            </a:r>
          </a:p>
          <a:p>
            <a:r>
              <a:rPr lang="en-US" dirty="0" smtClean="0"/>
              <a:t>Data access via local disks</a:t>
            </a:r>
          </a:p>
          <a:p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171" y="457201"/>
            <a:ext cx="691965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19200" y="4495800"/>
            <a:ext cx="6934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Well-known </a:t>
            </a:r>
            <a:r>
              <a:rPr lang="en-US" dirty="0" err="1" smtClean="0">
                <a:solidFill>
                  <a:srgbClr val="002060"/>
                </a:solidFill>
              </a:rPr>
              <a:t>pagerank</a:t>
            </a:r>
            <a:r>
              <a:rPr lang="en-US" dirty="0" smtClean="0">
                <a:solidFill>
                  <a:srgbClr val="002060"/>
                </a:solidFill>
              </a:rPr>
              <a:t> algorithm [1]</a:t>
            </a: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Used ClueWeb09 [2] (1TB in size) from CMU</a:t>
            </a: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Twister is an implementation of iterative </a:t>
            </a:r>
            <a:r>
              <a:rPr lang="en-US" dirty="0" err="1" smtClean="0">
                <a:solidFill>
                  <a:srgbClr val="002060"/>
                </a:solidFill>
              </a:rPr>
              <a:t>MapReduce</a:t>
            </a:r>
            <a:endParaRPr lang="en-US" dirty="0" smtClean="0">
              <a:solidFill>
                <a:srgbClr val="002060"/>
              </a:solidFill>
            </a:endParaRPr>
          </a:p>
          <a:p>
            <a:pPr marL="342900" indent="-342900"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Reuse of map tasks and faster communication pays off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91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is M2M 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M2M is a translator for translating 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 codes to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codes.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0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M2M?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X-to-</a:t>
            </a:r>
            <a:r>
              <a:rPr lang="en-US" altLang="zh-CN" dirty="0" err="1"/>
              <a:t>MapReduce</a:t>
            </a:r>
            <a:r>
              <a:rPr lang="en-US" altLang="zh-CN" dirty="0"/>
              <a:t> (X is a program language) translator is a possible solution to </a:t>
            </a:r>
            <a:r>
              <a:rPr lang="en-US" altLang="zh-CN" dirty="0" smtClean="0"/>
              <a:t>help traditional </a:t>
            </a:r>
            <a:r>
              <a:rPr lang="en-US" altLang="zh-CN" dirty="0"/>
              <a:t>programmers easily deploy an application to cloud </a:t>
            </a:r>
            <a:r>
              <a:rPr lang="en-US" altLang="zh-CN" dirty="0" smtClean="0"/>
              <a:t>systems. </a:t>
            </a:r>
          </a:p>
          <a:p>
            <a:r>
              <a:rPr lang="en-US" altLang="zh-CN" dirty="0"/>
              <a:t>Existing </a:t>
            </a:r>
            <a:r>
              <a:rPr lang="en-US" altLang="zh-CN" dirty="0" smtClean="0"/>
              <a:t>translators, like Hive, </a:t>
            </a:r>
            <a:r>
              <a:rPr lang="en-US" altLang="zh-CN" dirty="0" err="1" smtClean="0"/>
              <a:t>YSmart</a:t>
            </a:r>
            <a:r>
              <a:rPr lang="en-US" altLang="zh-CN" dirty="0" smtClean="0"/>
              <a:t> focus </a:t>
            </a:r>
            <a:r>
              <a:rPr lang="en-US" altLang="zh-CN" dirty="0"/>
              <a:t>on translating SQL-like </a:t>
            </a:r>
            <a:r>
              <a:rPr lang="en-US" altLang="zh-CN" dirty="0" smtClean="0"/>
              <a:t>queries to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M2M focus </a:t>
            </a:r>
            <a:r>
              <a:rPr lang="en-US" altLang="zh-CN" dirty="0"/>
              <a:t>on </a:t>
            </a:r>
            <a:r>
              <a:rPr lang="en-US" altLang="zh-CN" dirty="0" smtClean="0"/>
              <a:t>Numerical Computation to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96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Single command to 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MOLM: Math Operation Library based on </a:t>
            </a:r>
            <a:r>
              <a:rPr lang="en-US" altLang="zh-CN" dirty="0" err="1"/>
              <a:t>MapReduce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5" y="1828800"/>
            <a:ext cx="7842972" cy="286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3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Example: A simple 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 code</a:t>
            </a:r>
            <a:br>
              <a:rPr lang="en-US" altLang="zh-CN" dirty="0" smtClean="0"/>
            </a:br>
            <a:r>
              <a:rPr lang="en-US" altLang="zh-CN" dirty="0" smtClean="0"/>
              <a:t>to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code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9" name="Picture 1" descr="C:\Users\lucktroy\AppData\Roaming\Tencent\Users\314470051\QQ\WinTemp\RichOle\_G3S9V@ZE[YPJIZ[V{L([W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552575"/>
            <a:ext cx="9010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Example: A simple 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 code</a:t>
            </a:r>
            <a:br>
              <a:rPr lang="en-US" altLang="zh-CN" dirty="0" smtClean="0"/>
            </a:br>
            <a:r>
              <a:rPr lang="en-US" altLang="zh-CN" dirty="0" smtClean="0"/>
              <a:t>to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code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9" name="Picture 1" descr="C:\Users\lucktroy\AppData\Roaming\Tencent\Users\314470051\QQ\WinTemp\RichOle\_G3S9V@ZE[YPJIZ[V{L([W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552575"/>
            <a:ext cx="9010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238250"/>
            <a:ext cx="6057900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0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5 MATLAB commands </a:t>
            </a:r>
          </a:p>
          <a:p>
            <a:r>
              <a:rPr lang="en-US" dirty="0" smtClean="0"/>
              <a:t>MATLAB code’s length: 6 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HADOOP MAPREDUCE code’s length: 348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66265" y="1143000"/>
          <a:ext cx="5411470" cy="403860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5769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latin typeface="Calibri"/>
                          <a:ea typeface="SimSun"/>
                          <a:cs typeface="Times New Roman"/>
                        </a:rPr>
                        <a:t>MATLAB code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165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latin typeface="Consolas"/>
                          <a:ea typeface="SimSun"/>
                          <a:cs typeface="Times New Roman"/>
                        </a:rPr>
                        <a:t>x = load("</a:t>
                      </a:r>
                      <a:r>
                        <a:rPr lang="en-US" sz="3200" kern="0" dirty="0" err="1">
                          <a:latin typeface="Consolas"/>
                          <a:ea typeface="SimSun"/>
                          <a:cs typeface="Times New Roman"/>
                        </a:rPr>
                        <a:t>matrix.data</a:t>
                      </a:r>
                      <a:r>
                        <a:rPr lang="en-US" sz="3200" kern="0" dirty="0">
                          <a:latin typeface="Consolas"/>
                          <a:ea typeface="SimSun"/>
                          <a:cs typeface="Times New Roman"/>
                        </a:rPr>
                        <a:t>")</a:t>
                      </a:r>
                      <a:endParaRPr lang="en-US" sz="3200" kern="1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dirty="0" err="1">
                          <a:latin typeface="Consolas"/>
                          <a:ea typeface="SimSun"/>
                          <a:cs typeface="Times New Roman"/>
                        </a:rPr>
                        <a:t>m_min</a:t>
                      </a:r>
                      <a:r>
                        <a:rPr lang="en-US" sz="3200" kern="0" dirty="0">
                          <a:latin typeface="Consolas"/>
                          <a:ea typeface="SimSun"/>
                          <a:cs typeface="Times New Roman"/>
                        </a:rPr>
                        <a:t> = </a:t>
                      </a:r>
                      <a:r>
                        <a:rPr lang="en-US" sz="3200" kern="0" dirty="0">
                          <a:solidFill>
                            <a:srgbClr val="000000"/>
                          </a:solidFill>
                          <a:latin typeface="Consolas"/>
                          <a:ea typeface="SimSun"/>
                          <a:cs typeface="Times New Roman"/>
                        </a:rPr>
                        <a:t>min</a:t>
                      </a:r>
                      <a:r>
                        <a:rPr lang="en-US" sz="3200" kern="0" dirty="0">
                          <a:latin typeface="Consolas"/>
                          <a:ea typeface="SimSun"/>
                          <a:cs typeface="Times New Roman"/>
                        </a:rPr>
                        <a:t>(x);</a:t>
                      </a:r>
                      <a:endParaRPr lang="en-US" sz="3200" kern="1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dirty="0" err="1">
                          <a:latin typeface="Consolas"/>
                          <a:ea typeface="SimSun"/>
                          <a:cs typeface="Times New Roman"/>
                        </a:rPr>
                        <a:t>m_max</a:t>
                      </a:r>
                      <a:r>
                        <a:rPr lang="en-US" sz="3200" kern="0" dirty="0">
                          <a:latin typeface="Consolas"/>
                          <a:ea typeface="SimSun"/>
                          <a:cs typeface="Times New Roman"/>
                        </a:rPr>
                        <a:t> = max(x);</a:t>
                      </a:r>
                      <a:endParaRPr lang="en-US" sz="3200" kern="1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dirty="0" err="1">
                          <a:latin typeface="Consolas"/>
                          <a:ea typeface="SimSun"/>
                          <a:cs typeface="Times New Roman"/>
                        </a:rPr>
                        <a:t>m_mean</a:t>
                      </a:r>
                      <a:r>
                        <a:rPr lang="en-US" sz="3200" kern="0" dirty="0">
                          <a:latin typeface="Consolas"/>
                          <a:ea typeface="SimSun"/>
                          <a:cs typeface="Times New Roman"/>
                        </a:rPr>
                        <a:t> = mean(x);</a:t>
                      </a:r>
                      <a:endParaRPr lang="en-US" sz="3200" kern="1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dirty="0" err="1">
                          <a:latin typeface="Consolas"/>
                          <a:ea typeface="SimSun"/>
                          <a:cs typeface="Times New Roman"/>
                        </a:rPr>
                        <a:t>m_length</a:t>
                      </a:r>
                      <a:r>
                        <a:rPr lang="en-US" sz="3200" kern="0" dirty="0">
                          <a:latin typeface="Consolas"/>
                          <a:ea typeface="SimSun"/>
                          <a:cs typeface="Times New Roman"/>
                        </a:rPr>
                        <a:t> = length(x);</a:t>
                      </a:r>
                      <a:endParaRPr lang="en-US" sz="3200" kern="1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dirty="0" err="1">
                          <a:latin typeface="Consolas"/>
                          <a:ea typeface="SimSun"/>
                          <a:cs typeface="Times New Roman"/>
                        </a:rPr>
                        <a:t>m_sum</a:t>
                      </a:r>
                      <a:r>
                        <a:rPr lang="en-US" sz="3200" kern="0" dirty="0">
                          <a:latin typeface="Consolas"/>
                          <a:ea typeface="SimSun"/>
                          <a:cs typeface="Times New Roman"/>
                        </a:rPr>
                        <a:t> = sum(x);</a:t>
                      </a:r>
                      <a:endParaRPr lang="en-US" sz="3200" kern="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 Computational “Power Grid”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altLang="zh-CN" sz="1600" dirty="0" smtClean="0"/>
              <a:t>Goal is to make computation a utility </a:t>
            </a:r>
          </a:p>
          <a:p>
            <a:pPr eaLnBrk="1" hangingPunct="1"/>
            <a:r>
              <a:rPr lang="en-US" altLang="zh-CN" sz="1600" dirty="0" smtClean="0"/>
              <a:t>Computational power, data services, peripherals (Graphics accelerators, particle colliders) are provided in a heterogeneous, geographically dispersed way </a:t>
            </a:r>
          </a:p>
          <a:p>
            <a:pPr eaLnBrk="1" hangingPunct="1"/>
            <a:r>
              <a:rPr lang="en-US" altLang="zh-CN" sz="1600" dirty="0" smtClean="0"/>
              <a:t>Standards allow for transportation of these services </a:t>
            </a:r>
          </a:p>
          <a:p>
            <a:pPr eaLnBrk="1" hangingPunct="1"/>
            <a:r>
              <a:rPr lang="en-US" altLang="zh-CN" sz="1600" dirty="0" smtClean="0"/>
              <a:t>Standards define interface with grid </a:t>
            </a:r>
          </a:p>
          <a:p>
            <a:pPr eaLnBrk="1" hangingPunct="1"/>
            <a:r>
              <a:rPr lang="en-US" altLang="zh-CN" sz="1600" dirty="0" smtClean="0"/>
              <a:t>Architecture provides for management of resources and controlling access </a:t>
            </a:r>
          </a:p>
          <a:p>
            <a:pPr eaLnBrk="1" hangingPunct="1"/>
            <a:r>
              <a:rPr lang="en-US" altLang="zh-CN" sz="1600" dirty="0" smtClean="0"/>
              <a:t>Large amounts of computing power should be accessible from anywhere in the grid 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52963" y="1643063"/>
          <a:ext cx="4033837" cy="444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3" imgW="6124320" imgH="6492960" progId="">
                  <p:embed/>
                </p:oleObj>
              </mc:Choice>
              <mc:Fallback>
                <p:oleObj name="VISIO" r:id="rId3" imgW="6124320" imgH="6492960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1643063"/>
                        <a:ext cx="4033837" cy="444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194925"/>
            <a:ext cx="9228808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package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cs.gsu.edu.m2m.auto;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java.io.*;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java.util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.*;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...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...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0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org.apache.hadoop.fs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.*;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Ex5Cmds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extends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Configured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implements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Tool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MinMap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extends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Mapper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&lt;Object, Text, Text,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DoubleWritable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&gt;{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...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}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MinCombine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extends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Reducer&lt;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Text,DoubleWritable,Text,DoubleWritable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&gt;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...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}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MinReduce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extends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Reducer&lt;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Text,DoubleWritable,Text,DoubleWritable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&gt;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...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MaxMap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extends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Mapper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&lt;Object, Text, Text,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DoubleWritable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&gt;{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...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}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MaxCombine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extends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Reducer&lt;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Text,DoubleWritable,Text,DoubleWritable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&gt;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...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}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MaxReduce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extends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Reducer&lt;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Text,DoubleWritable,Text,DoubleWritable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&gt;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 ...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MeanMap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extends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Mapper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LongWritable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SimSun" pitchFamily="2" charset="-122"/>
                <a:cs typeface="Consolas" pitchFamily="49" charset="0"/>
              </a:rPr>
              <a:t>, Text, Text, Text&gt;	{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Independent commands to </a:t>
            </a:r>
            <a:r>
              <a:rPr lang="en-US" altLang="zh-CN" dirty="0" err="1"/>
              <a:t>MapReduce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58636"/>
            <a:ext cx="4129088" cy="468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1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Dependent commands to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Matlab</a:t>
            </a:r>
            <a:r>
              <a:rPr lang="en-US" altLang="zh-CN" dirty="0" smtClean="0"/>
              <a:t> command </a:t>
            </a:r>
            <a:r>
              <a:rPr lang="en-US" altLang="zh-CN" b="1" i="1" dirty="0" err="1" smtClean="0"/>
              <a:t>std</a:t>
            </a:r>
            <a:r>
              <a:rPr lang="en-US" altLang="zh-CN" dirty="0" smtClean="0"/>
              <a:t>: 2-level 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676400"/>
            <a:ext cx="52101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7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Matlab</a:t>
            </a:r>
            <a:r>
              <a:rPr lang="en-US" altLang="zh-CN" dirty="0"/>
              <a:t> </a:t>
            </a:r>
            <a:r>
              <a:rPr lang="en-US" altLang="zh-CN" dirty="0" smtClean="0"/>
              <a:t>code with </a:t>
            </a:r>
            <a:r>
              <a:rPr lang="en-US" altLang="zh-CN" dirty="0"/>
              <a:t>multiple dependent commands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69" name="Picture 1" descr="C:\Users\lucktroy\AppData\Roaming\Tencent\Users\314470051\QQ\WinTemp\RichOle\MU{C4WKMR]4PZLSY8L@66Z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6850"/>
            <a:ext cx="902970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Build multi-level </a:t>
            </a:r>
            <a:r>
              <a:rPr lang="en-US" altLang="zh-CN" dirty="0"/>
              <a:t>dependency graph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96327"/>
            <a:ext cx="7767638" cy="481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7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Generate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Code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1" name="Picture 1" descr="C:\Users\lucktroy\AppData\Roaming\Tencent\Users\314470051\QQ\WinTemp\RichOle\(E7P(M%WH49@N)@JAA3PZP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5" y="1295400"/>
            <a:ext cx="926782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4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Setting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 local cluster: Cheetah at GSU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help.cs.gsu.edu/cheetah</a:t>
            </a:r>
            <a:endParaRPr lang="en-US" altLang="zh-CN" dirty="0" smtClean="0"/>
          </a:p>
          <a:p>
            <a:r>
              <a:rPr lang="en-US" altLang="zh-CN" dirty="0" smtClean="0"/>
              <a:t>We uses five nodes, each has</a:t>
            </a:r>
          </a:p>
          <a:p>
            <a:pPr lvl="1">
              <a:buSzPct val="50000"/>
              <a:buFont typeface="Wingdings" pitchFamily="2" charset="2"/>
              <a:buChar char="Ø"/>
            </a:pPr>
            <a:r>
              <a:rPr lang="en-US" altLang="zh-CN" dirty="0" smtClean="0"/>
              <a:t>Memory: 16 GB</a:t>
            </a:r>
          </a:p>
          <a:p>
            <a:pPr lvl="1">
              <a:buSzPct val="50000"/>
              <a:buFont typeface="Wingdings" pitchFamily="2" charset="2"/>
              <a:buChar char="Ø"/>
            </a:pPr>
            <a:r>
              <a:rPr lang="en-US" altLang="zh-CN" dirty="0"/>
              <a:t>CPUs: AMD </a:t>
            </a:r>
            <a:r>
              <a:rPr lang="en-US" altLang="zh-CN" dirty="0" smtClean="0"/>
              <a:t>Opteron 2376 (</a:t>
            </a:r>
            <a:r>
              <a:rPr lang="en-US" altLang="zh-CN" dirty="0"/>
              <a:t>8 cores, 2.3 GHz</a:t>
            </a:r>
            <a:r>
              <a:rPr lang="en-US" altLang="zh-CN" dirty="0" smtClean="0"/>
              <a:t>)</a:t>
            </a:r>
          </a:p>
          <a:p>
            <a:pPr>
              <a:buSzPct val="100000"/>
            </a:pPr>
            <a:r>
              <a:rPr lang="en-US" altLang="zh-CN" dirty="0" smtClean="0"/>
              <a:t>One </a:t>
            </a:r>
            <a:r>
              <a:rPr lang="en-US" altLang="zh-CN" dirty="0"/>
              <a:t>node is used to run </a:t>
            </a:r>
            <a:r>
              <a:rPr lang="en-US" altLang="zh-CN" dirty="0" err="1" smtClean="0"/>
              <a:t>JobTracker</a:t>
            </a:r>
            <a:endParaRPr lang="en-US" altLang="zh-CN" dirty="0" smtClean="0"/>
          </a:p>
          <a:p>
            <a:pPr>
              <a:buSzPct val="100000"/>
            </a:pPr>
            <a:r>
              <a:rPr lang="en-US" altLang="zh-CN" dirty="0" smtClean="0"/>
              <a:t>The other four 8-core nodes are used to run </a:t>
            </a:r>
            <a:r>
              <a:rPr lang="en-US" altLang="zh-CN" dirty="0" err="1" smtClean="0"/>
              <a:t>TaskTracker</a:t>
            </a:r>
            <a:r>
              <a:rPr lang="en-US" altLang="zh-CN" dirty="0"/>
              <a:t>, </a:t>
            </a:r>
            <a:r>
              <a:rPr lang="en-US" altLang="zh-CN" dirty="0" smtClean="0"/>
              <a:t> each </a:t>
            </a:r>
            <a:r>
              <a:rPr lang="en-US" altLang="zh-CN" dirty="0"/>
              <a:t>is configured to provide 8 task </a:t>
            </a:r>
            <a:r>
              <a:rPr lang="en-US" altLang="zh-CN" dirty="0" smtClean="0"/>
              <a:t>slots – 4 for Map and 4 for reduce (1 task per core)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4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Initially, 15 Map tasks are created (based data size and parameter setting)</a:t>
            </a:r>
          </a:p>
          <a:p>
            <a:r>
              <a:rPr lang="en-US" dirty="0" smtClean="0"/>
              <a:t>Since we have 16 cores (16 tasks) for MAP tasks, one core is idle and can be allocated to the next job (MATLAB command).</a:t>
            </a:r>
          </a:p>
          <a:p>
            <a:r>
              <a:rPr lang="en-US" dirty="0" smtClean="0"/>
              <a:t>Then FCFS allocation for the following commands</a:t>
            </a:r>
          </a:p>
          <a:p>
            <a:r>
              <a:rPr lang="en-US" dirty="0" smtClean="0"/>
              <a:t>Similarly for REDUCE tasks – FCFS</a:t>
            </a:r>
          </a:p>
          <a:p>
            <a:r>
              <a:rPr lang="en-US" dirty="0" smtClean="0"/>
              <a:t>Not perfect for load balancing – future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Runtime &amp; Data Set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 runtime system: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1.0.1 </a:t>
            </a:r>
            <a:r>
              <a:rPr lang="en-US" altLang="zh-CN" dirty="0"/>
              <a:t>&amp; </a:t>
            </a:r>
            <a:r>
              <a:rPr lang="en-US" altLang="zh-CN" dirty="0" smtClean="0"/>
              <a:t>JDK 1.7.0_05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Data set: 200000</a:t>
            </a:r>
            <a:r>
              <a:rPr lang="en-US" altLang="zh-CN" sz="2400" dirty="0" smtClean="0"/>
              <a:t>×</a:t>
            </a:r>
            <a:r>
              <a:rPr lang="en-US" altLang="zh-CN" dirty="0" smtClean="0"/>
              <a:t>1000 matrix and its size is 933MB.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9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M2M vs. Hand-coded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247672"/>
              </p:ext>
            </p:extLst>
          </p:nvPr>
        </p:nvGraphicFramePr>
        <p:xfrm>
          <a:off x="457200" y="1600200"/>
          <a:ext cx="7467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34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Types of Grids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Computational Grid </a:t>
            </a:r>
          </a:p>
          <a:p>
            <a:pPr eaLnBrk="1" hangingPunct="1"/>
            <a:r>
              <a:rPr lang="en-US" altLang="zh-CN" smtClean="0"/>
              <a:t>Data Grid </a:t>
            </a:r>
          </a:p>
          <a:p>
            <a:pPr eaLnBrk="1" hangingPunct="1"/>
            <a:r>
              <a:rPr lang="en-US" altLang="zh-CN" smtClean="0"/>
              <a:t>Scavenging Grid </a:t>
            </a:r>
          </a:p>
          <a:p>
            <a:pPr eaLnBrk="1" hangingPunct="1"/>
            <a:r>
              <a:rPr lang="en-US" altLang="zh-CN" smtClean="0"/>
              <a:t>Peer-to-Peer</a:t>
            </a:r>
          </a:p>
          <a:p>
            <a:pPr eaLnBrk="1" hangingPunct="1"/>
            <a:r>
              <a:rPr lang="en-US" altLang="zh-CN" smtClean="0"/>
              <a:t>Public Computing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M2M </a:t>
            </a:r>
            <a:r>
              <a:rPr lang="en-US" altLang="zh-CN" dirty="0" smtClean="0"/>
              <a:t>With vs. W/O task parallelism </a:t>
            </a:r>
            <a:br>
              <a:rPr lang="en-US" altLang="zh-CN" dirty="0" smtClean="0"/>
            </a:br>
            <a:r>
              <a:rPr lang="en-US" altLang="zh-CN" dirty="0" smtClean="0"/>
              <a:t>on independent </a:t>
            </a:r>
            <a:r>
              <a:rPr lang="en-US" altLang="zh-CN" dirty="0"/>
              <a:t>commands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00754"/>
              </p:ext>
            </p:extLst>
          </p:nvPr>
        </p:nvGraphicFramePr>
        <p:xfrm>
          <a:off x="457200" y="1676400"/>
          <a:ext cx="7086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884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M2M With </a:t>
            </a:r>
            <a:r>
              <a:rPr lang="en-US" altLang="zh-CN" dirty="0"/>
              <a:t>vs. W/O task parallelism </a:t>
            </a:r>
            <a:br>
              <a:rPr lang="en-US" altLang="zh-CN" dirty="0"/>
            </a:br>
            <a:r>
              <a:rPr lang="en-US" altLang="zh-CN" dirty="0"/>
              <a:t>on </a:t>
            </a:r>
            <a:r>
              <a:rPr lang="en-US" altLang="zh-CN" dirty="0" smtClean="0"/>
              <a:t>dependent </a:t>
            </a:r>
            <a:r>
              <a:rPr lang="en-US" altLang="zh-CN" dirty="0"/>
              <a:t>commands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368871"/>
              </p:ext>
            </p:extLst>
          </p:nvPr>
        </p:nvGraphicFramePr>
        <p:xfrm>
          <a:off x="457200" y="1676400"/>
          <a:ext cx="73914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67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M2M is still at early stages and only supports some basic </a:t>
            </a:r>
            <a:r>
              <a:rPr lang="en-US" altLang="zh-CN" dirty="0" err="1"/>
              <a:t>Matlab</a:t>
            </a:r>
            <a:r>
              <a:rPr lang="en-US" altLang="zh-CN" dirty="0"/>
              <a:t> commands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To do 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dirty="0" smtClean="0"/>
              <a:t>Support </a:t>
            </a:r>
            <a:r>
              <a:rPr lang="en-US" altLang="zh-CN" dirty="0"/>
              <a:t>loop </a:t>
            </a:r>
            <a:r>
              <a:rPr lang="en-US" altLang="zh-CN" dirty="0" smtClean="0"/>
              <a:t>commands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dirty="0" smtClean="0"/>
              <a:t>Enhance MOLM (Math </a:t>
            </a:r>
            <a:r>
              <a:rPr lang="en-US" altLang="zh-CN" dirty="0"/>
              <a:t>Operation Library based on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)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zh-CN" dirty="0" smtClean="0"/>
              <a:t>Use XML as an intermediate language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0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Bulk Synchronous Processing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BSP is a decomposition explicit, mapping implicit model with communication being implied by the location of the processes and synchronization taking place across the whole program.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BSP (abstract) program consists of processes and divided into </a:t>
            </a:r>
            <a:r>
              <a:rPr lang="en-US" i="1" dirty="0" err="1" smtClean="0"/>
              <a:t>supersteps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superstep</a:t>
            </a:r>
            <a:r>
              <a:rPr lang="en-US" dirty="0" smtClean="0"/>
              <a:t> consists of:</a:t>
            </a:r>
          </a:p>
          <a:p>
            <a:pPr lvl="1"/>
            <a:r>
              <a:rPr lang="en-US" dirty="0" smtClean="0"/>
              <a:t>a computation where each processor uses only locally held values, </a:t>
            </a:r>
          </a:p>
          <a:p>
            <a:pPr lvl="1"/>
            <a:r>
              <a:rPr lang="en-US" dirty="0" smtClean="0"/>
              <a:t>a global message transmission from each processor to any subset of the others and </a:t>
            </a:r>
          </a:p>
          <a:p>
            <a:pPr lvl="1"/>
            <a:r>
              <a:rPr lang="en-US" dirty="0" smtClean="0"/>
              <a:t>a barrier synchronization.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0834" name="Picture 2" descr="C:\Documents and Settings\csu\桌面\pan\img531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7" y="1071546"/>
            <a:ext cx="7643866" cy="4857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barrier synchronization takes place at regular intervals of time units.</a:t>
            </a:r>
          </a:p>
          <a:p>
            <a:r>
              <a:rPr lang="en-US" dirty="0" smtClean="0"/>
              <a:t>After each period of time units, if all processors have finished their work (are synchronized) then the machine proceeds to the next </a:t>
            </a:r>
            <a:r>
              <a:rPr lang="en-US" dirty="0" err="1" smtClean="0"/>
              <a:t>superstep</a:t>
            </a:r>
            <a:r>
              <a:rPr lang="en-US" dirty="0" smtClean="0"/>
              <a:t>, otherwise the current </a:t>
            </a:r>
            <a:r>
              <a:rPr lang="en-US" dirty="0" err="1" smtClean="0"/>
              <a:t>superstep</a:t>
            </a:r>
            <a:r>
              <a:rPr lang="en-US" dirty="0" smtClean="0"/>
              <a:t> is continued in the next time units.</a:t>
            </a:r>
            <a:endParaRPr lang="zh-CN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1858" name="Picture 2" descr="C:\Documents and Settings\csu\桌面\pan\img537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43050"/>
            <a:ext cx="8072494" cy="4429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Communication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all happens together at the end of each </a:t>
            </a:r>
            <a:r>
              <a:rPr lang="en-US" dirty="0" err="1" smtClean="0"/>
              <a:t>superstep</a:t>
            </a:r>
            <a:r>
              <a:rPr lang="en-US" dirty="0" smtClean="0"/>
              <a:t>, automatic optimization of the communications pattern is possible </a:t>
            </a:r>
          </a:p>
          <a:p>
            <a:pPr lvl="1"/>
            <a:r>
              <a:rPr lang="en-US" dirty="0" smtClean="0"/>
              <a:t>bundle the messages together</a:t>
            </a:r>
          </a:p>
          <a:p>
            <a:pPr lvl="1"/>
            <a:r>
              <a:rPr lang="en-US" dirty="0" smtClean="0"/>
              <a:t>reshuffled to avoid network congestion</a:t>
            </a:r>
          </a:p>
          <a:p>
            <a:pPr lvl="1"/>
            <a:r>
              <a:rPr lang="en-US" dirty="0" smtClean="0"/>
              <a:t>intelligent routing to avoid hot spots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Automatic Translation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translation for certain programming languages</a:t>
            </a:r>
          </a:p>
          <a:p>
            <a:pPr lvl="1"/>
            <a:r>
              <a:rPr lang="en-US" altLang="zh-CN" dirty="0" smtClean="0"/>
              <a:t>SQL to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Mathlab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Translation among different cloud codes (see example later)</a:t>
            </a:r>
          </a:p>
          <a:p>
            <a:pPr lvl="1"/>
            <a:r>
              <a:rPr lang="en-US" altLang="zh-CN" dirty="0" smtClean="0"/>
              <a:t>Simple loops to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– similar to </a:t>
            </a:r>
            <a:r>
              <a:rPr lang="en-US" altLang="zh-CN" dirty="0" err="1" smtClean="0"/>
              <a:t>OpenMP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BSP to cloud software?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Cloud Computing Background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“Cloud” is a common metaphor for an Internet accessible infrastructure.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Users don’t need to spend time and money on purchasing and maintaining machines.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Users also don’t have to purchase the latest licenses for operating systems and software;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These features provided by cloud service allow developer to focus on developing their applications.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Economical for both vendors and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Specific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code in </a:t>
            </a:r>
            <a:r>
              <a:rPr lang="en-US" dirty="0" err="1" smtClean="0"/>
              <a:t>MapReduce</a:t>
            </a:r>
            <a:r>
              <a:rPr lang="en-US" dirty="0" smtClean="0"/>
              <a:t>, only filling the details of a framework for certain applications with common characteristics:</a:t>
            </a:r>
          </a:p>
          <a:p>
            <a:pPr lvl="1"/>
            <a:r>
              <a:rPr lang="en-US" dirty="0" smtClean="0"/>
              <a:t>K-Mean Clustering</a:t>
            </a:r>
          </a:p>
          <a:p>
            <a:pPr lvl="1"/>
            <a:r>
              <a:rPr lang="en-US" dirty="0" smtClean="0"/>
              <a:t>PDE solver</a:t>
            </a:r>
          </a:p>
          <a:p>
            <a:pPr lvl="1"/>
            <a:r>
              <a:rPr lang="en-US" dirty="0" smtClean="0"/>
              <a:t>Simulation and modeling</a:t>
            </a:r>
          </a:p>
          <a:p>
            <a:pPr lvl="1"/>
            <a:r>
              <a:rPr lang="en-US" dirty="0" smtClean="0"/>
              <a:t>Analysis of large social networks</a:t>
            </a:r>
          </a:p>
          <a:p>
            <a:pPr lvl="1"/>
            <a:r>
              <a:rPr lang="en-US" dirty="0" smtClean="0"/>
              <a:t>Biological 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050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MPI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MPI API on Azure or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Easy to code</a:t>
            </a:r>
          </a:p>
          <a:p>
            <a:pPr lvl="1"/>
            <a:r>
              <a:rPr lang="en-US" dirty="0" smtClean="0"/>
              <a:t>Easy to translate legacy MPI code</a:t>
            </a:r>
          </a:p>
          <a:p>
            <a:pPr lvl="1"/>
            <a:r>
              <a:rPr lang="en-US" dirty="0" smtClean="0"/>
              <a:t>Ignore all details such as Queue, Table or Blob</a:t>
            </a:r>
          </a:p>
          <a:p>
            <a:pPr lvl="1"/>
            <a:r>
              <a:rPr lang="en-US" dirty="0" smtClean="0"/>
              <a:t>Automatic translation of legacy MPI codes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41753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Twister to Twister4Azure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need to code in Java and C# for Twister and Twister4Azure</a:t>
            </a:r>
          </a:p>
          <a:p>
            <a:r>
              <a:rPr lang="en-US" altLang="zh-CN" dirty="0" smtClean="0"/>
              <a:t>Automatic translation will help</a:t>
            </a:r>
          </a:p>
          <a:p>
            <a:r>
              <a:rPr lang="en-US" altLang="zh-CN" dirty="0" smtClean="0"/>
              <a:t>Users need only learn one language to code and can still run on different platforms.</a:t>
            </a:r>
            <a:endParaRPr lang="zh-CN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Parallel Computing on Cloud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Current clouds are mainly for data applications and data centers</a:t>
            </a:r>
          </a:p>
          <a:p>
            <a:r>
              <a:rPr lang="en-US" altLang="zh-CN" dirty="0" smtClean="0"/>
              <a:t>If MPI, </a:t>
            </a:r>
            <a:r>
              <a:rPr lang="en-US" altLang="zh-CN" dirty="0" err="1" smtClean="0"/>
              <a:t>Globus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OpenMP</a:t>
            </a:r>
            <a:r>
              <a:rPr lang="en-US" altLang="zh-CN" dirty="0" smtClean="0"/>
              <a:t> are no longer supported by vendors, parallel computing may become a problem on clouds</a:t>
            </a:r>
          </a:p>
          <a:p>
            <a:r>
              <a:rPr lang="en-US" altLang="zh-CN" dirty="0" smtClean="0"/>
              <a:t>Vendors will lose a large portion of customers</a:t>
            </a:r>
          </a:p>
          <a:p>
            <a:r>
              <a:rPr lang="en-US" altLang="zh-CN" dirty="0" smtClean="0"/>
              <a:t>It is a trend to consider more broadly including scientific computing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en-US" dirty="0" smtClean="0"/>
              <a:t>Cloud computing has been a commercial success for data-parallel applications</a:t>
            </a:r>
          </a:p>
          <a:p>
            <a:r>
              <a:rPr lang="en-US" dirty="0" smtClean="0"/>
              <a:t>Its use in speeding up scientific computing applications is still in its infancy.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propose a few approaches</a:t>
            </a:r>
          </a:p>
          <a:p>
            <a:pPr lvl="1"/>
            <a:r>
              <a:rPr lang="en-US" dirty="0" smtClean="0"/>
              <a:t>Extension of current models</a:t>
            </a:r>
          </a:p>
          <a:p>
            <a:pPr lvl="1"/>
            <a:r>
              <a:rPr lang="en-US" dirty="0" smtClean="0"/>
              <a:t>Automatic translation</a:t>
            </a:r>
          </a:p>
          <a:p>
            <a:pPr lvl="1"/>
            <a:r>
              <a:rPr lang="en-US" dirty="0" smtClean="0"/>
              <a:t>New programming models</a:t>
            </a:r>
          </a:p>
          <a:p>
            <a:pPr lvl="1"/>
            <a:r>
              <a:rPr lang="en-US" dirty="0" smtClean="0"/>
              <a:t>Redesign of parallel algorithms</a:t>
            </a:r>
          </a:p>
          <a:p>
            <a:r>
              <a:rPr lang="en-US" dirty="0" smtClean="0"/>
              <a:t>We firmly believe that cloud computing will be a success not only in data-intensive applications, but also in compute-intensive applications in the near future.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Grid vs Cloud Computing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Grid adopts a socialist economic model</a:t>
            </a:r>
          </a:p>
          <a:p>
            <a:pPr lvl="1" eaLnBrk="1" hangingPunct="1"/>
            <a:r>
              <a:rPr lang="en-US" altLang="zh-CN" dirty="0" smtClean="0"/>
              <a:t>Resources are pooled together by authority and on a voluntary base</a:t>
            </a:r>
          </a:p>
          <a:p>
            <a:pPr lvl="1" eaLnBrk="1" hangingPunct="1"/>
            <a:r>
              <a:rPr lang="en-US" altLang="zh-CN" dirty="0" smtClean="0"/>
              <a:t>More successful in China</a:t>
            </a:r>
          </a:p>
          <a:p>
            <a:pPr eaLnBrk="1" hangingPunct="1"/>
            <a:r>
              <a:rPr lang="en-US" altLang="zh-CN" dirty="0" smtClean="0"/>
              <a:t>Cloud computing adopts a capitalist economic model</a:t>
            </a:r>
          </a:p>
          <a:p>
            <a:pPr lvl="1" eaLnBrk="1" hangingPunct="1"/>
            <a:r>
              <a:rPr lang="en-US" altLang="zh-CN" dirty="0" smtClean="0"/>
              <a:t>Pay per use and profit</a:t>
            </a:r>
          </a:p>
          <a:p>
            <a:pPr lvl="1" eaLnBrk="1" hangingPunct="1"/>
            <a:r>
              <a:rPr lang="en-US" altLang="zh-CN" dirty="0" smtClean="0"/>
              <a:t>More suitable in USA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2013</TotalTime>
  <Words>3871</Words>
  <Application>Microsoft Office PowerPoint</Application>
  <PresentationFormat>On-screen Show (4:3)</PresentationFormat>
  <Paragraphs>540</Paragraphs>
  <Slides>96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8" baseType="lpstr">
      <vt:lpstr>默认设计模板</vt:lpstr>
      <vt:lpstr>VISIO</vt:lpstr>
      <vt:lpstr> Cloud Computing Programming Models  ─ Issues and Solutions </vt:lpstr>
      <vt:lpstr>Historical Perspective</vt:lpstr>
      <vt:lpstr>Killer Applications</vt:lpstr>
      <vt:lpstr>Problems with Traditional Supercomputers</vt:lpstr>
      <vt:lpstr>Solutions</vt:lpstr>
      <vt:lpstr>Similarities among Grids</vt:lpstr>
      <vt:lpstr>A Computational “Power Grid”</vt:lpstr>
      <vt:lpstr>Types of Grids </vt:lpstr>
      <vt:lpstr>Cloud Computing Background</vt:lpstr>
      <vt:lpstr>IBM Definition</vt:lpstr>
      <vt:lpstr>Ian Foster’s Definition</vt:lpstr>
      <vt:lpstr>Virtual machine multiplexing</vt:lpstr>
      <vt:lpstr>Virtual machine migration in a distributed computing environment,</vt:lpstr>
      <vt:lpstr>Everything as a service</vt:lpstr>
      <vt:lpstr>Cloud Services Stack</vt:lpstr>
      <vt:lpstr>Cloud service stack ranging from application, platform, infrastructure to co-location and network services in 5 layers</vt:lpstr>
      <vt:lpstr>Ideal Characteristics</vt:lpstr>
      <vt:lpstr>In reality</vt:lpstr>
      <vt:lpstr>Cloud technologies</vt:lpstr>
      <vt:lpstr>PowerPoint Presentation</vt:lpstr>
      <vt:lpstr>Scientific Computing on Cloud</vt:lpstr>
      <vt:lpstr>Review of Parallel, Distributed, Grid and Cloud Programming Models</vt:lpstr>
      <vt:lpstr>MPI</vt:lpstr>
      <vt:lpstr>MPI Example - 2D Jacobi</vt:lpstr>
      <vt:lpstr>MPI – 2D Jacobi (Boundary Exchange)</vt:lpstr>
      <vt:lpstr>OpenMP</vt:lpstr>
      <vt:lpstr>OpenMP Example</vt:lpstr>
      <vt:lpstr>HPF</vt:lpstr>
      <vt:lpstr>HPF Example – Array Distribution</vt:lpstr>
      <vt:lpstr>HPF – Simple Loop Parallelization</vt:lpstr>
      <vt:lpstr>HPF – Loop Parallelization on K</vt:lpstr>
      <vt:lpstr>HPF –Loop Parallelization on J</vt:lpstr>
      <vt:lpstr>HPF – Data Redistribution</vt:lpstr>
      <vt:lpstr>Globus Toolkit for Grid</vt:lpstr>
      <vt:lpstr>Globus</vt:lpstr>
      <vt:lpstr>Architecture</vt:lpstr>
      <vt:lpstr>Synchronization in C/C++ in Globus</vt:lpstr>
      <vt:lpstr>Google’s MapReduce</vt:lpstr>
      <vt:lpstr>MapReduce by Google</vt:lpstr>
      <vt:lpstr>MapReduce</vt:lpstr>
      <vt:lpstr>MapReduce</vt:lpstr>
      <vt:lpstr>MapReduce</vt:lpstr>
      <vt:lpstr>MapReduce Code Example</vt:lpstr>
      <vt:lpstr>MapReduce Code Example</vt:lpstr>
      <vt:lpstr>Limitations with MapReduce</vt:lpstr>
      <vt:lpstr>Communication Topology</vt:lpstr>
      <vt:lpstr>Parallel Computing on Cloud</vt:lpstr>
      <vt:lpstr>What Next?</vt:lpstr>
      <vt:lpstr>Limitations of Current Programming Models</vt:lpstr>
      <vt:lpstr>Possible Solutions</vt:lpstr>
      <vt:lpstr>Improvement</vt:lpstr>
      <vt:lpstr>I/O Optimization</vt:lpstr>
      <vt:lpstr>Improvements</vt:lpstr>
      <vt:lpstr>Fixed Data Flow</vt:lpstr>
      <vt:lpstr>Scheduling</vt:lpstr>
      <vt:lpstr>iMapReduce</vt:lpstr>
      <vt:lpstr>Iterative MapReduce</vt:lpstr>
      <vt:lpstr>Iterative MapReduce</vt:lpstr>
      <vt:lpstr>More Extension on MapReduce</vt:lpstr>
      <vt:lpstr>Twister</vt:lpstr>
      <vt:lpstr>Performance Improvement of TWISTER</vt:lpstr>
      <vt:lpstr>PowerPoint Presentation</vt:lpstr>
      <vt:lpstr>What is M2M ?</vt:lpstr>
      <vt:lpstr>Why M2M?</vt:lpstr>
      <vt:lpstr>Single command to MapReduce</vt:lpstr>
      <vt:lpstr>Example: A simple Matlab code to Hadoop MapReduce code</vt:lpstr>
      <vt:lpstr>Example: A simple Matlab code to Hadoop MapReduce code</vt:lpstr>
      <vt:lpstr>Translation Example</vt:lpstr>
      <vt:lpstr>PowerPoint Presentation</vt:lpstr>
      <vt:lpstr>PowerPoint Presentation</vt:lpstr>
      <vt:lpstr>Independent commands to MapReduce</vt:lpstr>
      <vt:lpstr>Dependent commands to MapReduce Matlab command std: 2-level view</vt:lpstr>
      <vt:lpstr>Example: Matlab code with multiple dependent commands</vt:lpstr>
      <vt:lpstr>Build multi-level dependency graph</vt:lpstr>
      <vt:lpstr>Generate Hadoop MapReduce Code</vt:lpstr>
      <vt:lpstr>Experimental Setting</vt:lpstr>
      <vt:lpstr>Simple Scheduling</vt:lpstr>
      <vt:lpstr>Runtime &amp; Data Set</vt:lpstr>
      <vt:lpstr>M2M vs. Hand-coded</vt:lpstr>
      <vt:lpstr>M2M With vs. W/O task parallelism  on independent commands</vt:lpstr>
      <vt:lpstr>M2M With vs. W/O task parallelism  on dependent commands</vt:lpstr>
      <vt:lpstr>Future Work</vt:lpstr>
      <vt:lpstr>Bulk Synchronous Processing Model</vt:lpstr>
      <vt:lpstr>BSP</vt:lpstr>
      <vt:lpstr>PowerPoint Presentation</vt:lpstr>
      <vt:lpstr>BSP</vt:lpstr>
      <vt:lpstr>PowerPoint Presentation</vt:lpstr>
      <vt:lpstr>Communication Optimization</vt:lpstr>
      <vt:lpstr>Automatic Translation</vt:lpstr>
      <vt:lpstr>Domain Specific Framework</vt:lpstr>
      <vt:lpstr>Simple MPI API</vt:lpstr>
      <vt:lpstr>Twister to Twister4Azure</vt:lpstr>
      <vt:lpstr>Parallel Computing on Cloud</vt:lpstr>
      <vt:lpstr>Conclusions</vt:lpstr>
      <vt:lpstr>Conclusions</vt:lpstr>
      <vt:lpstr>Grid vs Cloud Computing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Pan</dc:creator>
  <cp:lastModifiedBy>Yi</cp:lastModifiedBy>
  <cp:revision>71</cp:revision>
  <cp:lastPrinted>1601-01-01T00:00:00Z</cp:lastPrinted>
  <dcterms:created xsi:type="dcterms:W3CDTF">1601-01-01T00:00:00Z</dcterms:created>
  <dcterms:modified xsi:type="dcterms:W3CDTF">2013-05-24T01:54:25Z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