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257" r:id="rId4"/>
    <p:sldId id="263" r:id="rId5"/>
    <p:sldId id="264" r:id="rId6"/>
    <p:sldId id="260" r:id="rId7"/>
    <p:sldId id="261" r:id="rId8"/>
    <p:sldId id="266" r:id="rId9"/>
    <p:sldId id="269" r:id="rId10"/>
    <p:sldId id="267" r:id="rId11"/>
    <p:sldId id="268" r:id="rId12"/>
    <p:sldId id="270" r:id="rId13"/>
    <p:sldId id="273" r:id="rId14"/>
    <p:sldId id="275" r:id="rId15"/>
    <p:sldId id="276" r:id="rId16"/>
    <p:sldId id="265" r:id="rId17"/>
    <p:sldId id="274" r:id="rId18"/>
    <p:sldId id="281" r:id="rId19"/>
    <p:sldId id="279" r:id="rId20"/>
    <p:sldId id="277" r:id="rId21"/>
    <p:sldId id="278" r:id="rId22"/>
    <p:sldId id="280" r:id="rId23"/>
    <p:sldId id="283" r:id="rId24"/>
    <p:sldId id="272" r:id="rId25"/>
    <p:sldId id="282" r:id="rId26"/>
    <p:sldId id="284" r:id="rId27"/>
    <p:sldId id="285" r:id="rId28"/>
    <p:sldId id="271" r:id="rId29"/>
    <p:sldId id="262" r:id="rId30"/>
    <p:sldId id="286" r:id="rId31"/>
    <p:sldId id="288" r:id="rId32"/>
    <p:sldId id="290" r:id="rId33"/>
    <p:sldId id="287" r:id="rId34"/>
    <p:sldId id="289" r:id="rId35"/>
    <p:sldId id="293" r:id="rId36"/>
    <p:sldId id="291" r:id="rId37"/>
    <p:sldId id="292" r:id="rId38"/>
    <p:sldId id="29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1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DCBFE-83D4-4EE1-9868-BBB1EE50ABFF}"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zh-CN" altLang="en-US"/>
        </a:p>
      </dgm:t>
    </dgm:pt>
    <dgm:pt modelId="{DE2129FB-528D-44E3-B3F4-20E2CC3CB84D}">
      <dgm:prSet phldrT="[Text]"/>
      <dgm:spPr/>
      <dgm:t>
        <a:bodyPr/>
        <a:lstStyle/>
        <a:p>
          <a:r>
            <a:rPr lang="en-US" altLang="zh-CN" dirty="0" smtClean="0"/>
            <a:t>Hadoop</a:t>
          </a:r>
        </a:p>
      </dgm:t>
    </dgm:pt>
    <dgm:pt modelId="{E8A444C3-8F7C-4CB4-873E-36EBEBA585FC}" type="parTrans" cxnId="{4EEF2135-E7C2-4025-ACAE-F38CE916540A}">
      <dgm:prSet/>
      <dgm:spPr/>
      <dgm:t>
        <a:bodyPr/>
        <a:lstStyle/>
        <a:p>
          <a:endParaRPr lang="zh-CN" altLang="en-US"/>
        </a:p>
      </dgm:t>
    </dgm:pt>
    <dgm:pt modelId="{BE48712F-F128-4313-B82E-314C85A9AC61}" type="sibTrans" cxnId="{4EEF2135-E7C2-4025-ACAE-F38CE916540A}">
      <dgm:prSet/>
      <dgm:spPr/>
      <dgm:t>
        <a:bodyPr/>
        <a:lstStyle/>
        <a:p>
          <a:endParaRPr lang="zh-CN" altLang="en-US"/>
        </a:p>
      </dgm:t>
    </dgm:pt>
    <dgm:pt modelId="{116B1C0C-FAB7-4F07-BCDA-76824FADBBD9}">
      <dgm:prSet phldrT="[Text]" custT="1"/>
      <dgm:spPr/>
      <dgm:t>
        <a:bodyPr/>
        <a:lstStyle/>
        <a:p>
          <a:r>
            <a:rPr lang="en-US" altLang="zh-CN" sz="1800" dirty="0" smtClean="0"/>
            <a:t>HDFS</a:t>
          </a:r>
          <a:endParaRPr lang="zh-CN" altLang="en-US" sz="1200" dirty="0"/>
        </a:p>
      </dgm:t>
    </dgm:pt>
    <dgm:pt modelId="{2DC47E1C-6F09-4C76-BE95-00FA4A86538E}" type="parTrans" cxnId="{0F843608-D843-4149-A4A7-024EA2F07C56}">
      <dgm:prSet/>
      <dgm:spPr/>
      <dgm:t>
        <a:bodyPr/>
        <a:lstStyle/>
        <a:p>
          <a:endParaRPr lang="zh-CN" altLang="en-US"/>
        </a:p>
      </dgm:t>
    </dgm:pt>
    <dgm:pt modelId="{E113F56B-EA99-4A86-BB40-0E77C40A3F90}" type="sibTrans" cxnId="{0F843608-D843-4149-A4A7-024EA2F07C56}">
      <dgm:prSet/>
      <dgm:spPr/>
      <dgm:t>
        <a:bodyPr/>
        <a:lstStyle/>
        <a:p>
          <a:endParaRPr lang="zh-CN" altLang="en-US"/>
        </a:p>
      </dgm:t>
    </dgm:pt>
    <dgm:pt modelId="{6E4AAF89-EF1D-411C-92C8-769EE68EE630}">
      <dgm:prSet phldrT="[Text]" custT="1"/>
      <dgm:spPr/>
      <dgm:t>
        <a:bodyPr/>
        <a:lstStyle/>
        <a:p>
          <a:r>
            <a:rPr lang="en-US" altLang="zh-CN" sz="1200" dirty="0" err="1" smtClean="0"/>
            <a:t>HBase</a:t>
          </a:r>
          <a:endParaRPr lang="zh-CN" altLang="en-US" sz="1200" dirty="0"/>
        </a:p>
      </dgm:t>
    </dgm:pt>
    <dgm:pt modelId="{6955FAA4-2AA1-43D9-8E5B-D35DA9AFAFED}" type="parTrans" cxnId="{C5C87342-3C34-4C7F-9C1C-578C98A26E22}">
      <dgm:prSet/>
      <dgm:spPr/>
      <dgm:t>
        <a:bodyPr/>
        <a:lstStyle/>
        <a:p>
          <a:endParaRPr lang="zh-CN" altLang="en-US"/>
        </a:p>
      </dgm:t>
    </dgm:pt>
    <dgm:pt modelId="{F79FC4C5-EE26-4290-B179-80A16EA36CD1}" type="sibTrans" cxnId="{C5C87342-3C34-4C7F-9C1C-578C98A26E22}">
      <dgm:prSet/>
      <dgm:spPr/>
      <dgm:t>
        <a:bodyPr/>
        <a:lstStyle/>
        <a:p>
          <a:endParaRPr lang="zh-CN" altLang="en-US"/>
        </a:p>
      </dgm:t>
    </dgm:pt>
    <dgm:pt modelId="{7CFE728E-5EA7-45A0-A1A2-BCDCEA4EFDDF}">
      <dgm:prSet phldrT="[Text]" custT="1"/>
      <dgm:spPr/>
      <dgm:t>
        <a:bodyPr/>
        <a:lstStyle/>
        <a:p>
          <a:r>
            <a:rPr lang="en-US" altLang="zh-CN" sz="1200" dirty="0" smtClean="0"/>
            <a:t>Zookeeper</a:t>
          </a:r>
          <a:endParaRPr lang="zh-CN" altLang="en-US" sz="1200" dirty="0"/>
        </a:p>
      </dgm:t>
    </dgm:pt>
    <dgm:pt modelId="{3099BA32-7BF0-4500-ABBE-02980EEEFBF3}" type="parTrans" cxnId="{F8BE228F-306F-4534-8398-638F61311E0E}">
      <dgm:prSet/>
      <dgm:spPr/>
      <dgm:t>
        <a:bodyPr/>
        <a:lstStyle/>
        <a:p>
          <a:endParaRPr lang="zh-CN" altLang="en-US"/>
        </a:p>
      </dgm:t>
    </dgm:pt>
    <dgm:pt modelId="{0D6D21D1-2C5A-4B79-BE7A-9550EB93A13D}" type="sibTrans" cxnId="{F8BE228F-306F-4534-8398-638F61311E0E}">
      <dgm:prSet/>
      <dgm:spPr/>
      <dgm:t>
        <a:bodyPr/>
        <a:lstStyle/>
        <a:p>
          <a:endParaRPr lang="zh-CN" altLang="en-US"/>
        </a:p>
      </dgm:t>
    </dgm:pt>
    <dgm:pt modelId="{018B2DFE-771F-457A-BC6D-BCDFC51F6E0C}">
      <dgm:prSet phldrT="[Text]" custT="1"/>
      <dgm:spPr/>
      <dgm:t>
        <a:bodyPr/>
        <a:lstStyle/>
        <a:p>
          <a:r>
            <a:rPr lang="en-US" altLang="zh-CN" sz="1800" b="0" dirty="0" smtClean="0">
              <a:latin typeface="Segoe UI" panose="020B0502040204020203" pitchFamily="34" charset="0"/>
              <a:ea typeface="Segoe UI" panose="020B0502040204020203" pitchFamily="34" charset="0"/>
              <a:cs typeface="Segoe UI" panose="020B0502040204020203" pitchFamily="34" charset="0"/>
            </a:rPr>
            <a:t>Map Reduce</a:t>
          </a:r>
          <a:endParaRPr lang="zh-CN" altLang="en-US" sz="1600" b="0" dirty="0">
            <a:latin typeface="Segoe UI" panose="020B0502040204020203" pitchFamily="34" charset="0"/>
            <a:cs typeface="Segoe UI" panose="020B0502040204020203" pitchFamily="34" charset="0"/>
          </a:endParaRPr>
        </a:p>
      </dgm:t>
    </dgm:pt>
    <dgm:pt modelId="{9B9D6B81-C259-41F7-B8E7-2A5305A18B8E}" type="parTrans" cxnId="{E4541F99-B9F7-4B11-84C3-30BC654352AF}">
      <dgm:prSet/>
      <dgm:spPr/>
      <dgm:t>
        <a:bodyPr/>
        <a:lstStyle/>
        <a:p>
          <a:endParaRPr lang="zh-CN" altLang="en-US"/>
        </a:p>
      </dgm:t>
    </dgm:pt>
    <dgm:pt modelId="{1E029932-0E11-4E97-A46F-58259C219787}" type="sibTrans" cxnId="{E4541F99-B9F7-4B11-84C3-30BC654352AF}">
      <dgm:prSet/>
      <dgm:spPr/>
      <dgm:t>
        <a:bodyPr/>
        <a:lstStyle/>
        <a:p>
          <a:endParaRPr lang="zh-CN" altLang="en-US"/>
        </a:p>
      </dgm:t>
    </dgm:pt>
    <dgm:pt modelId="{48E22797-582A-45C0-8425-031BADA0D27A}" type="pres">
      <dgm:prSet presAssocID="{3EBDCBFE-83D4-4EE1-9868-BBB1EE50ABFF}" presName="composite" presStyleCnt="0">
        <dgm:presLayoutVars>
          <dgm:chMax val="1"/>
          <dgm:dir/>
          <dgm:resizeHandles val="exact"/>
        </dgm:presLayoutVars>
      </dgm:prSet>
      <dgm:spPr/>
      <dgm:t>
        <a:bodyPr/>
        <a:lstStyle/>
        <a:p>
          <a:endParaRPr lang="zh-CN" altLang="en-US"/>
        </a:p>
      </dgm:t>
    </dgm:pt>
    <dgm:pt modelId="{0E353977-3C77-42EE-A042-96B6EA448642}" type="pres">
      <dgm:prSet presAssocID="{3EBDCBFE-83D4-4EE1-9868-BBB1EE50ABFF}" presName="radial" presStyleCnt="0">
        <dgm:presLayoutVars>
          <dgm:animLvl val="ctr"/>
        </dgm:presLayoutVars>
      </dgm:prSet>
      <dgm:spPr/>
    </dgm:pt>
    <dgm:pt modelId="{E83B4F75-0BC8-4413-AF42-D33AB6913825}" type="pres">
      <dgm:prSet presAssocID="{DE2129FB-528D-44E3-B3F4-20E2CC3CB84D}" presName="centerShape" presStyleLbl="vennNode1" presStyleIdx="0" presStyleCnt="5"/>
      <dgm:spPr/>
      <dgm:t>
        <a:bodyPr/>
        <a:lstStyle/>
        <a:p>
          <a:endParaRPr lang="zh-CN" altLang="en-US"/>
        </a:p>
      </dgm:t>
    </dgm:pt>
    <dgm:pt modelId="{ACB68DC9-34A6-4BCD-9597-94E2B8F9289C}" type="pres">
      <dgm:prSet presAssocID="{116B1C0C-FAB7-4F07-BCDA-76824FADBBD9}" presName="node" presStyleLbl="vennNode1" presStyleIdx="1" presStyleCnt="5">
        <dgm:presLayoutVars>
          <dgm:bulletEnabled val="1"/>
        </dgm:presLayoutVars>
      </dgm:prSet>
      <dgm:spPr/>
      <dgm:t>
        <a:bodyPr/>
        <a:lstStyle/>
        <a:p>
          <a:endParaRPr lang="zh-CN" altLang="en-US"/>
        </a:p>
      </dgm:t>
    </dgm:pt>
    <dgm:pt modelId="{51FD4A26-C5F9-423E-8F2A-9EA017BB2F2B}" type="pres">
      <dgm:prSet presAssocID="{6E4AAF89-EF1D-411C-92C8-769EE68EE630}" presName="node" presStyleLbl="vennNode1" presStyleIdx="2" presStyleCnt="5">
        <dgm:presLayoutVars>
          <dgm:bulletEnabled val="1"/>
        </dgm:presLayoutVars>
      </dgm:prSet>
      <dgm:spPr/>
      <dgm:t>
        <a:bodyPr/>
        <a:lstStyle/>
        <a:p>
          <a:endParaRPr lang="zh-CN" altLang="en-US"/>
        </a:p>
      </dgm:t>
    </dgm:pt>
    <dgm:pt modelId="{38932CAA-FDEB-463C-85C4-696B97711372}" type="pres">
      <dgm:prSet presAssocID="{7CFE728E-5EA7-45A0-A1A2-BCDCEA4EFDDF}" presName="node" presStyleLbl="vennNode1" presStyleIdx="3" presStyleCnt="5">
        <dgm:presLayoutVars>
          <dgm:bulletEnabled val="1"/>
        </dgm:presLayoutVars>
      </dgm:prSet>
      <dgm:spPr/>
      <dgm:t>
        <a:bodyPr/>
        <a:lstStyle/>
        <a:p>
          <a:endParaRPr lang="zh-CN" altLang="en-US"/>
        </a:p>
      </dgm:t>
    </dgm:pt>
    <dgm:pt modelId="{F797BEE5-4622-436E-832D-1C166CA5A9FD}" type="pres">
      <dgm:prSet presAssocID="{018B2DFE-771F-457A-BC6D-BCDFC51F6E0C}" presName="node" presStyleLbl="vennNode1" presStyleIdx="4" presStyleCnt="5">
        <dgm:presLayoutVars>
          <dgm:bulletEnabled val="1"/>
        </dgm:presLayoutVars>
      </dgm:prSet>
      <dgm:spPr/>
      <dgm:t>
        <a:bodyPr/>
        <a:lstStyle/>
        <a:p>
          <a:endParaRPr lang="zh-CN" altLang="en-US"/>
        </a:p>
      </dgm:t>
    </dgm:pt>
  </dgm:ptLst>
  <dgm:cxnLst>
    <dgm:cxn modelId="{859C22FC-E0F7-47CB-9CC6-0F02ECA32BDF}" type="presOf" srcId="{3EBDCBFE-83D4-4EE1-9868-BBB1EE50ABFF}" destId="{48E22797-582A-45C0-8425-031BADA0D27A}" srcOrd="0" destOrd="0" presId="urn:microsoft.com/office/officeart/2005/8/layout/radial3"/>
    <dgm:cxn modelId="{C5C87342-3C34-4C7F-9C1C-578C98A26E22}" srcId="{DE2129FB-528D-44E3-B3F4-20E2CC3CB84D}" destId="{6E4AAF89-EF1D-411C-92C8-769EE68EE630}" srcOrd="1" destOrd="0" parTransId="{6955FAA4-2AA1-43D9-8E5B-D35DA9AFAFED}" sibTransId="{F79FC4C5-EE26-4290-B179-80A16EA36CD1}"/>
    <dgm:cxn modelId="{0F843608-D843-4149-A4A7-024EA2F07C56}" srcId="{DE2129FB-528D-44E3-B3F4-20E2CC3CB84D}" destId="{116B1C0C-FAB7-4F07-BCDA-76824FADBBD9}" srcOrd="0" destOrd="0" parTransId="{2DC47E1C-6F09-4C76-BE95-00FA4A86538E}" sibTransId="{E113F56B-EA99-4A86-BB40-0E77C40A3F90}"/>
    <dgm:cxn modelId="{DA37C2CC-C4C4-4CB5-A905-CE6A8246CF4E}" type="presOf" srcId="{DE2129FB-528D-44E3-B3F4-20E2CC3CB84D}" destId="{E83B4F75-0BC8-4413-AF42-D33AB6913825}" srcOrd="0" destOrd="0" presId="urn:microsoft.com/office/officeart/2005/8/layout/radial3"/>
    <dgm:cxn modelId="{F8BE228F-306F-4534-8398-638F61311E0E}" srcId="{DE2129FB-528D-44E3-B3F4-20E2CC3CB84D}" destId="{7CFE728E-5EA7-45A0-A1A2-BCDCEA4EFDDF}" srcOrd="2" destOrd="0" parTransId="{3099BA32-7BF0-4500-ABBE-02980EEEFBF3}" sibTransId="{0D6D21D1-2C5A-4B79-BE7A-9550EB93A13D}"/>
    <dgm:cxn modelId="{4EEF2135-E7C2-4025-ACAE-F38CE916540A}" srcId="{3EBDCBFE-83D4-4EE1-9868-BBB1EE50ABFF}" destId="{DE2129FB-528D-44E3-B3F4-20E2CC3CB84D}" srcOrd="0" destOrd="0" parTransId="{E8A444C3-8F7C-4CB4-873E-36EBEBA585FC}" sibTransId="{BE48712F-F128-4313-B82E-314C85A9AC61}"/>
    <dgm:cxn modelId="{E4541F99-B9F7-4B11-84C3-30BC654352AF}" srcId="{DE2129FB-528D-44E3-B3F4-20E2CC3CB84D}" destId="{018B2DFE-771F-457A-BC6D-BCDFC51F6E0C}" srcOrd="3" destOrd="0" parTransId="{9B9D6B81-C259-41F7-B8E7-2A5305A18B8E}" sibTransId="{1E029932-0E11-4E97-A46F-58259C219787}"/>
    <dgm:cxn modelId="{C1DF4B61-6EC3-46CC-8F73-3C5748BE0EBB}" type="presOf" srcId="{116B1C0C-FAB7-4F07-BCDA-76824FADBBD9}" destId="{ACB68DC9-34A6-4BCD-9597-94E2B8F9289C}" srcOrd="0" destOrd="0" presId="urn:microsoft.com/office/officeart/2005/8/layout/radial3"/>
    <dgm:cxn modelId="{289A490A-8CE3-4AB2-92C4-4F8C767219C2}" type="presOf" srcId="{7CFE728E-5EA7-45A0-A1A2-BCDCEA4EFDDF}" destId="{38932CAA-FDEB-463C-85C4-696B97711372}" srcOrd="0" destOrd="0" presId="urn:microsoft.com/office/officeart/2005/8/layout/radial3"/>
    <dgm:cxn modelId="{0E415A19-F4CD-4152-9878-59C0BE47C446}" type="presOf" srcId="{6E4AAF89-EF1D-411C-92C8-769EE68EE630}" destId="{51FD4A26-C5F9-423E-8F2A-9EA017BB2F2B}" srcOrd="0" destOrd="0" presId="urn:microsoft.com/office/officeart/2005/8/layout/radial3"/>
    <dgm:cxn modelId="{1704C5D8-8095-471C-AEF9-72E95678FF92}" type="presOf" srcId="{018B2DFE-771F-457A-BC6D-BCDFC51F6E0C}" destId="{F797BEE5-4622-436E-832D-1C166CA5A9FD}" srcOrd="0" destOrd="0" presId="urn:microsoft.com/office/officeart/2005/8/layout/radial3"/>
    <dgm:cxn modelId="{196C6E6D-8EE6-46B9-8D20-5A51D22F26A8}" type="presParOf" srcId="{48E22797-582A-45C0-8425-031BADA0D27A}" destId="{0E353977-3C77-42EE-A042-96B6EA448642}" srcOrd="0" destOrd="0" presId="urn:microsoft.com/office/officeart/2005/8/layout/radial3"/>
    <dgm:cxn modelId="{6DA53C61-4AEC-4F41-BB1C-78A237E44537}" type="presParOf" srcId="{0E353977-3C77-42EE-A042-96B6EA448642}" destId="{E83B4F75-0BC8-4413-AF42-D33AB6913825}" srcOrd="0" destOrd="0" presId="urn:microsoft.com/office/officeart/2005/8/layout/radial3"/>
    <dgm:cxn modelId="{68675682-1A85-4DF8-B52F-F6FC6AE97ECD}" type="presParOf" srcId="{0E353977-3C77-42EE-A042-96B6EA448642}" destId="{ACB68DC9-34A6-4BCD-9597-94E2B8F9289C}" srcOrd="1" destOrd="0" presId="urn:microsoft.com/office/officeart/2005/8/layout/radial3"/>
    <dgm:cxn modelId="{F0D7BFE3-D2FD-4A7D-832A-100E89B6DE6B}" type="presParOf" srcId="{0E353977-3C77-42EE-A042-96B6EA448642}" destId="{51FD4A26-C5F9-423E-8F2A-9EA017BB2F2B}" srcOrd="2" destOrd="0" presId="urn:microsoft.com/office/officeart/2005/8/layout/radial3"/>
    <dgm:cxn modelId="{8F841F18-B75A-4CBF-B99F-B11946281A00}" type="presParOf" srcId="{0E353977-3C77-42EE-A042-96B6EA448642}" destId="{38932CAA-FDEB-463C-85C4-696B97711372}" srcOrd="3" destOrd="0" presId="urn:microsoft.com/office/officeart/2005/8/layout/radial3"/>
    <dgm:cxn modelId="{86511E1A-D6E8-464C-8EF9-6D4C825BD053}" type="presParOf" srcId="{0E353977-3C77-42EE-A042-96B6EA448642}" destId="{F797BEE5-4622-436E-832D-1C166CA5A9FD}"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DCBFE-83D4-4EE1-9868-BBB1EE50ABFF}" type="doc">
      <dgm:prSet loTypeId="urn:microsoft.com/office/officeart/2005/8/layout/radial3" loCatId="cycle" qsTypeId="urn:microsoft.com/office/officeart/2005/8/quickstyle/simple1" qsCatId="simple" csTypeId="urn:microsoft.com/office/officeart/2005/8/colors/accent0_1" csCatId="mainScheme" phldr="1"/>
      <dgm:spPr/>
      <dgm:t>
        <a:bodyPr/>
        <a:lstStyle/>
        <a:p>
          <a:endParaRPr lang="zh-CN" altLang="en-US"/>
        </a:p>
      </dgm:t>
    </dgm:pt>
    <dgm:pt modelId="{DE2129FB-528D-44E3-B3F4-20E2CC3CB84D}">
      <dgm:prSet phldrT="[Text]"/>
      <dgm:spPr/>
      <dgm:t>
        <a:bodyPr/>
        <a:lstStyle/>
        <a:p>
          <a:r>
            <a:rPr lang="en-US" altLang="zh-CN" dirty="0" smtClean="0"/>
            <a:t>Google</a:t>
          </a:r>
          <a:endParaRPr lang="zh-CN" altLang="en-US" dirty="0"/>
        </a:p>
      </dgm:t>
    </dgm:pt>
    <dgm:pt modelId="{E8A444C3-8F7C-4CB4-873E-36EBEBA585FC}" type="parTrans" cxnId="{4EEF2135-E7C2-4025-ACAE-F38CE916540A}">
      <dgm:prSet/>
      <dgm:spPr/>
      <dgm:t>
        <a:bodyPr/>
        <a:lstStyle/>
        <a:p>
          <a:endParaRPr lang="zh-CN" altLang="en-US"/>
        </a:p>
      </dgm:t>
    </dgm:pt>
    <dgm:pt modelId="{BE48712F-F128-4313-B82E-314C85A9AC61}" type="sibTrans" cxnId="{4EEF2135-E7C2-4025-ACAE-F38CE916540A}">
      <dgm:prSet/>
      <dgm:spPr/>
      <dgm:t>
        <a:bodyPr/>
        <a:lstStyle/>
        <a:p>
          <a:endParaRPr lang="zh-CN" altLang="en-US"/>
        </a:p>
      </dgm:t>
    </dgm:pt>
    <dgm:pt modelId="{116B1C0C-FAB7-4F07-BCDA-76824FADBBD9}">
      <dgm:prSet phldrT="[Text]" custT="1"/>
      <dgm:spPr/>
      <dgm:t>
        <a:bodyPr/>
        <a:lstStyle/>
        <a:p>
          <a:r>
            <a:rPr lang="en-US" altLang="zh-CN" sz="2400" dirty="0" smtClean="0">
              <a:latin typeface="+mj-lt"/>
              <a:ea typeface="Meiryo UI" panose="020B0604030504040204" pitchFamily="34" charset="-128"/>
              <a:cs typeface="Meiryo UI" panose="020B0604030504040204" pitchFamily="34" charset="-128"/>
            </a:rPr>
            <a:t>GFS</a:t>
          </a:r>
          <a:endParaRPr lang="zh-CN" altLang="en-US" sz="1100" dirty="0">
            <a:latin typeface="+mj-lt"/>
            <a:ea typeface="Meiryo UI" panose="020B0604030504040204" pitchFamily="34" charset="-128"/>
            <a:cs typeface="Meiryo UI" panose="020B0604030504040204" pitchFamily="34" charset="-128"/>
          </a:endParaRPr>
        </a:p>
      </dgm:t>
    </dgm:pt>
    <dgm:pt modelId="{2DC47E1C-6F09-4C76-BE95-00FA4A86538E}" type="parTrans" cxnId="{0F843608-D843-4149-A4A7-024EA2F07C56}">
      <dgm:prSet/>
      <dgm:spPr/>
      <dgm:t>
        <a:bodyPr/>
        <a:lstStyle/>
        <a:p>
          <a:endParaRPr lang="zh-CN" altLang="en-US"/>
        </a:p>
      </dgm:t>
    </dgm:pt>
    <dgm:pt modelId="{E113F56B-EA99-4A86-BB40-0E77C40A3F90}" type="sibTrans" cxnId="{0F843608-D843-4149-A4A7-024EA2F07C56}">
      <dgm:prSet/>
      <dgm:spPr/>
      <dgm:t>
        <a:bodyPr/>
        <a:lstStyle/>
        <a:p>
          <a:endParaRPr lang="zh-CN" altLang="en-US"/>
        </a:p>
      </dgm:t>
    </dgm:pt>
    <dgm:pt modelId="{576717AF-4254-4CA8-8938-88A6BA6F6879}">
      <dgm:prSet phldrT="[Text]" custT="1"/>
      <dgm:spPr/>
      <dgm:t>
        <a:bodyPr/>
        <a:lstStyle/>
        <a:p>
          <a:r>
            <a:rPr lang="en-US" altLang="zh-CN" sz="2400" dirty="0" smtClean="0">
              <a:latin typeface="+mj-lt"/>
              <a:ea typeface="Meiryo UI" panose="020B0604030504040204" pitchFamily="34" charset="-128"/>
              <a:cs typeface="Meiryo UI" panose="020B0604030504040204" pitchFamily="34" charset="-128"/>
            </a:rPr>
            <a:t>Big Table</a:t>
          </a:r>
          <a:endParaRPr lang="zh-CN" altLang="en-US" sz="2400" dirty="0">
            <a:latin typeface="+mj-lt"/>
            <a:ea typeface="Meiryo UI" panose="020B0604030504040204" pitchFamily="34" charset="-128"/>
            <a:cs typeface="Meiryo UI" panose="020B0604030504040204" pitchFamily="34" charset="-128"/>
          </a:endParaRPr>
        </a:p>
      </dgm:t>
    </dgm:pt>
    <dgm:pt modelId="{D7B6EE58-9FA9-4B97-A9E9-E21CF04C5039}" type="parTrans" cxnId="{390E5001-B99B-4763-8721-98388D10CB03}">
      <dgm:prSet/>
      <dgm:spPr/>
      <dgm:t>
        <a:bodyPr/>
        <a:lstStyle/>
        <a:p>
          <a:endParaRPr lang="zh-CN" altLang="en-US"/>
        </a:p>
      </dgm:t>
    </dgm:pt>
    <dgm:pt modelId="{EB7A74EA-34C3-4063-A076-3F77851C09FC}" type="sibTrans" cxnId="{390E5001-B99B-4763-8721-98388D10CB03}">
      <dgm:prSet/>
      <dgm:spPr/>
      <dgm:t>
        <a:bodyPr/>
        <a:lstStyle/>
        <a:p>
          <a:endParaRPr lang="zh-CN" altLang="en-US"/>
        </a:p>
      </dgm:t>
    </dgm:pt>
    <dgm:pt modelId="{18177B90-92A9-4A12-B5DF-3D3A311946B7}">
      <dgm:prSet phldrT="[Text]" custT="1"/>
      <dgm:spPr/>
      <dgm:t>
        <a:bodyPr/>
        <a:lstStyle/>
        <a:p>
          <a:r>
            <a:rPr lang="en-US" altLang="zh-CN" sz="1800" dirty="0" smtClean="0">
              <a:latin typeface="+mj-lt"/>
              <a:ea typeface="Meiryo UI" panose="020B0604030504040204" pitchFamily="34" charset="-128"/>
              <a:cs typeface="Meiryo UI" panose="020B0604030504040204" pitchFamily="34" charset="-128"/>
            </a:rPr>
            <a:t>Chubby</a:t>
          </a:r>
          <a:endParaRPr lang="zh-CN" altLang="en-US" sz="2400" dirty="0">
            <a:latin typeface="+mj-lt"/>
            <a:ea typeface="Meiryo UI" panose="020B0604030504040204" pitchFamily="34" charset="-128"/>
            <a:cs typeface="Meiryo UI" panose="020B0604030504040204" pitchFamily="34" charset="-128"/>
          </a:endParaRPr>
        </a:p>
      </dgm:t>
    </dgm:pt>
    <dgm:pt modelId="{8DCED552-2E7A-448B-BEFE-909E660972DB}" type="parTrans" cxnId="{6CEA344C-B540-4679-B7FC-8948C665CB0D}">
      <dgm:prSet/>
      <dgm:spPr/>
      <dgm:t>
        <a:bodyPr/>
        <a:lstStyle/>
        <a:p>
          <a:endParaRPr lang="zh-CN" altLang="en-US"/>
        </a:p>
      </dgm:t>
    </dgm:pt>
    <dgm:pt modelId="{B06C4CDC-4D31-4820-9C1B-953C36CE77A5}" type="sibTrans" cxnId="{6CEA344C-B540-4679-B7FC-8948C665CB0D}">
      <dgm:prSet/>
      <dgm:spPr/>
      <dgm:t>
        <a:bodyPr/>
        <a:lstStyle/>
        <a:p>
          <a:endParaRPr lang="zh-CN" altLang="en-US"/>
        </a:p>
      </dgm:t>
    </dgm:pt>
    <dgm:pt modelId="{87F2FA24-DFD1-4090-8931-D3748D87BCAD}">
      <dgm:prSet phldrT="[Text]"/>
      <dgm:spPr/>
      <dgm:t>
        <a:bodyPr/>
        <a:lstStyle/>
        <a:p>
          <a:endParaRPr lang="zh-CN" altLang="en-US" dirty="0"/>
        </a:p>
      </dgm:t>
    </dgm:pt>
    <dgm:pt modelId="{4C157F92-DEA7-419C-AB0E-1C49615D3387}" type="parTrans" cxnId="{50EACF69-40F2-4EF9-900B-59AAF4C25435}">
      <dgm:prSet/>
      <dgm:spPr/>
      <dgm:t>
        <a:bodyPr/>
        <a:lstStyle/>
        <a:p>
          <a:endParaRPr lang="zh-CN" altLang="en-US"/>
        </a:p>
      </dgm:t>
    </dgm:pt>
    <dgm:pt modelId="{36538261-8FB8-4C4C-8C7D-71180C114179}" type="sibTrans" cxnId="{50EACF69-40F2-4EF9-900B-59AAF4C25435}">
      <dgm:prSet/>
      <dgm:spPr/>
      <dgm:t>
        <a:bodyPr/>
        <a:lstStyle/>
        <a:p>
          <a:endParaRPr lang="zh-CN" altLang="en-US"/>
        </a:p>
      </dgm:t>
    </dgm:pt>
    <dgm:pt modelId="{C15E9D09-AEAA-4AEB-8A6D-CD7D72980A5A}">
      <dgm:prSet phldrT="[Text]" custT="1"/>
      <dgm:spPr/>
      <dgm:t>
        <a:bodyPr/>
        <a:lstStyle/>
        <a:p>
          <a:r>
            <a:rPr lang="en-US" altLang="zh-CN" sz="1800" dirty="0" smtClean="0">
              <a:latin typeface="+mj-lt"/>
              <a:ea typeface="Meiryo UI" panose="020B0604030504040204" pitchFamily="34" charset="-128"/>
              <a:cs typeface="Meiryo UI" panose="020B0604030504040204" pitchFamily="34" charset="-128"/>
            </a:rPr>
            <a:t>Map Reduce</a:t>
          </a:r>
          <a:endParaRPr lang="zh-CN" altLang="en-US" sz="1800" dirty="0">
            <a:latin typeface="+mj-lt"/>
            <a:ea typeface="Meiryo UI" panose="020B0604030504040204" pitchFamily="34" charset="-128"/>
            <a:cs typeface="Meiryo UI" panose="020B0604030504040204" pitchFamily="34" charset="-128"/>
          </a:endParaRPr>
        </a:p>
      </dgm:t>
    </dgm:pt>
    <dgm:pt modelId="{7C9F6748-FFCF-4D22-B5C5-57B1B3FDF250}" type="parTrans" cxnId="{F72874BE-30F5-468C-B18C-8485E6A269B5}">
      <dgm:prSet/>
      <dgm:spPr/>
      <dgm:t>
        <a:bodyPr/>
        <a:lstStyle/>
        <a:p>
          <a:endParaRPr lang="zh-CN" altLang="en-US"/>
        </a:p>
      </dgm:t>
    </dgm:pt>
    <dgm:pt modelId="{44A7385A-95D0-495A-BA4D-831DC02F1874}" type="sibTrans" cxnId="{F72874BE-30F5-468C-B18C-8485E6A269B5}">
      <dgm:prSet/>
      <dgm:spPr/>
      <dgm:t>
        <a:bodyPr/>
        <a:lstStyle/>
        <a:p>
          <a:endParaRPr lang="zh-CN" altLang="en-US"/>
        </a:p>
      </dgm:t>
    </dgm:pt>
    <dgm:pt modelId="{A1742AE3-C349-4F0C-B368-7740BCEBA471}" type="pres">
      <dgm:prSet presAssocID="{3EBDCBFE-83D4-4EE1-9868-BBB1EE50ABFF}" presName="composite" presStyleCnt="0">
        <dgm:presLayoutVars>
          <dgm:chMax val="1"/>
          <dgm:dir/>
          <dgm:resizeHandles val="exact"/>
        </dgm:presLayoutVars>
      </dgm:prSet>
      <dgm:spPr/>
      <dgm:t>
        <a:bodyPr/>
        <a:lstStyle/>
        <a:p>
          <a:endParaRPr lang="zh-CN" altLang="en-US"/>
        </a:p>
      </dgm:t>
    </dgm:pt>
    <dgm:pt modelId="{5D96A1BA-6A81-4C87-A8D4-650BFDBCD38A}" type="pres">
      <dgm:prSet presAssocID="{3EBDCBFE-83D4-4EE1-9868-BBB1EE50ABFF}" presName="radial" presStyleCnt="0">
        <dgm:presLayoutVars>
          <dgm:animLvl val="ctr"/>
        </dgm:presLayoutVars>
      </dgm:prSet>
      <dgm:spPr/>
    </dgm:pt>
    <dgm:pt modelId="{3955D478-9AB1-49A3-8613-2D8AB1748AD2}" type="pres">
      <dgm:prSet presAssocID="{DE2129FB-528D-44E3-B3F4-20E2CC3CB84D}" presName="centerShape" presStyleLbl="vennNode1" presStyleIdx="0" presStyleCnt="5"/>
      <dgm:spPr/>
      <dgm:t>
        <a:bodyPr/>
        <a:lstStyle/>
        <a:p>
          <a:endParaRPr lang="zh-CN" altLang="en-US"/>
        </a:p>
      </dgm:t>
    </dgm:pt>
    <dgm:pt modelId="{E19629A8-3513-4A0F-9BF0-948900A2E767}" type="pres">
      <dgm:prSet presAssocID="{116B1C0C-FAB7-4F07-BCDA-76824FADBBD9}" presName="node" presStyleLbl="vennNode1" presStyleIdx="1" presStyleCnt="5">
        <dgm:presLayoutVars>
          <dgm:bulletEnabled val="1"/>
        </dgm:presLayoutVars>
      </dgm:prSet>
      <dgm:spPr/>
      <dgm:t>
        <a:bodyPr/>
        <a:lstStyle/>
        <a:p>
          <a:endParaRPr lang="zh-CN" altLang="en-US"/>
        </a:p>
      </dgm:t>
    </dgm:pt>
    <dgm:pt modelId="{0964ED89-BDC3-45D2-B8CD-56DE4F17EA42}" type="pres">
      <dgm:prSet presAssocID="{576717AF-4254-4CA8-8938-88A6BA6F6879}" presName="node" presStyleLbl="vennNode1" presStyleIdx="2" presStyleCnt="5">
        <dgm:presLayoutVars>
          <dgm:bulletEnabled val="1"/>
        </dgm:presLayoutVars>
      </dgm:prSet>
      <dgm:spPr/>
      <dgm:t>
        <a:bodyPr/>
        <a:lstStyle/>
        <a:p>
          <a:endParaRPr lang="zh-CN" altLang="en-US"/>
        </a:p>
      </dgm:t>
    </dgm:pt>
    <dgm:pt modelId="{8618C8D8-3D52-4B0B-8994-84660AC86AA9}" type="pres">
      <dgm:prSet presAssocID="{18177B90-92A9-4A12-B5DF-3D3A311946B7}" presName="node" presStyleLbl="vennNode1" presStyleIdx="3" presStyleCnt="5">
        <dgm:presLayoutVars>
          <dgm:bulletEnabled val="1"/>
        </dgm:presLayoutVars>
      </dgm:prSet>
      <dgm:spPr/>
      <dgm:t>
        <a:bodyPr/>
        <a:lstStyle/>
        <a:p>
          <a:endParaRPr lang="zh-CN" altLang="en-US"/>
        </a:p>
      </dgm:t>
    </dgm:pt>
    <dgm:pt modelId="{764D5935-C1C3-44B5-81AA-07DDF99D92FA}" type="pres">
      <dgm:prSet presAssocID="{C15E9D09-AEAA-4AEB-8A6D-CD7D72980A5A}" presName="node" presStyleLbl="vennNode1" presStyleIdx="4" presStyleCnt="5">
        <dgm:presLayoutVars>
          <dgm:bulletEnabled val="1"/>
        </dgm:presLayoutVars>
      </dgm:prSet>
      <dgm:spPr/>
      <dgm:t>
        <a:bodyPr/>
        <a:lstStyle/>
        <a:p>
          <a:endParaRPr lang="zh-CN" altLang="en-US"/>
        </a:p>
      </dgm:t>
    </dgm:pt>
  </dgm:ptLst>
  <dgm:cxnLst>
    <dgm:cxn modelId="{3B93B371-D17C-40A9-84E8-9B73C0DCA3C7}" type="presOf" srcId="{18177B90-92A9-4A12-B5DF-3D3A311946B7}" destId="{8618C8D8-3D52-4B0B-8994-84660AC86AA9}" srcOrd="0" destOrd="0" presId="urn:microsoft.com/office/officeart/2005/8/layout/radial3"/>
    <dgm:cxn modelId="{390E5001-B99B-4763-8721-98388D10CB03}" srcId="{DE2129FB-528D-44E3-B3F4-20E2CC3CB84D}" destId="{576717AF-4254-4CA8-8938-88A6BA6F6879}" srcOrd="1" destOrd="0" parTransId="{D7B6EE58-9FA9-4B97-A9E9-E21CF04C5039}" sibTransId="{EB7A74EA-34C3-4063-A076-3F77851C09FC}"/>
    <dgm:cxn modelId="{6CEA344C-B540-4679-B7FC-8948C665CB0D}" srcId="{DE2129FB-528D-44E3-B3F4-20E2CC3CB84D}" destId="{18177B90-92A9-4A12-B5DF-3D3A311946B7}" srcOrd="2" destOrd="0" parTransId="{8DCED552-2E7A-448B-BEFE-909E660972DB}" sibTransId="{B06C4CDC-4D31-4820-9C1B-953C36CE77A5}"/>
    <dgm:cxn modelId="{0F843608-D843-4149-A4A7-024EA2F07C56}" srcId="{DE2129FB-528D-44E3-B3F4-20E2CC3CB84D}" destId="{116B1C0C-FAB7-4F07-BCDA-76824FADBBD9}" srcOrd="0" destOrd="0" parTransId="{2DC47E1C-6F09-4C76-BE95-00FA4A86538E}" sibTransId="{E113F56B-EA99-4A86-BB40-0E77C40A3F90}"/>
    <dgm:cxn modelId="{5934776B-DBD3-4232-BDB2-A7606096F8F4}" type="presOf" srcId="{3EBDCBFE-83D4-4EE1-9868-BBB1EE50ABFF}" destId="{A1742AE3-C349-4F0C-B368-7740BCEBA471}" srcOrd="0" destOrd="0" presId="urn:microsoft.com/office/officeart/2005/8/layout/radial3"/>
    <dgm:cxn modelId="{4EEF2135-E7C2-4025-ACAE-F38CE916540A}" srcId="{3EBDCBFE-83D4-4EE1-9868-BBB1EE50ABFF}" destId="{DE2129FB-528D-44E3-B3F4-20E2CC3CB84D}" srcOrd="0" destOrd="0" parTransId="{E8A444C3-8F7C-4CB4-873E-36EBEBA585FC}" sibTransId="{BE48712F-F128-4313-B82E-314C85A9AC61}"/>
    <dgm:cxn modelId="{C59A27F8-6FFD-4599-AF6C-42C743A46715}" type="presOf" srcId="{C15E9D09-AEAA-4AEB-8A6D-CD7D72980A5A}" destId="{764D5935-C1C3-44B5-81AA-07DDF99D92FA}" srcOrd="0" destOrd="0" presId="urn:microsoft.com/office/officeart/2005/8/layout/radial3"/>
    <dgm:cxn modelId="{32453D65-CB2D-483D-BCEA-902320E1B365}" type="presOf" srcId="{DE2129FB-528D-44E3-B3F4-20E2CC3CB84D}" destId="{3955D478-9AB1-49A3-8613-2D8AB1748AD2}" srcOrd="0" destOrd="0" presId="urn:microsoft.com/office/officeart/2005/8/layout/radial3"/>
    <dgm:cxn modelId="{50EACF69-40F2-4EF9-900B-59AAF4C25435}" srcId="{3EBDCBFE-83D4-4EE1-9868-BBB1EE50ABFF}" destId="{87F2FA24-DFD1-4090-8931-D3748D87BCAD}" srcOrd="1" destOrd="0" parTransId="{4C157F92-DEA7-419C-AB0E-1C49615D3387}" sibTransId="{36538261-8FB8-4C4C-8C7D-71180C114179}"/>
    <dgm:cxn modelId="{1D35FF2E-BF63-48EF-99EE-32E627A510C7}" type="presOf" srcId="{576717AF-4254-4CA8-8938-88A6BA6F6879}" destId="{0964ED89-BDC3-45D2-B8CD-56DE4F17EA42}" srcOrd="0" destOrd="0" presId="urn:microsoft.com/office/officeart/2005/8/layout/radial3"/>
    <dgm:cxn modelId="{F72874BE-30F5-468C-B18C-8485E6A269B5}" srcId="{DE2129FB-528D-44E3-B3F4-20E2CC3CB84D}" destId="{C15E9D09-AEAA-4AEB-8A6D-CD7D72980A5A}" srcOrd="3" destOrd="0" parTransId="{7C9F6748-FFCF-4D22-B5C5-57B1B3FDF250}" sibTransId="{44A7385A-95D0-495A-BA4D-831DC02F1874}"/>
    <dgm:cxn modelId="{14EA289B-0B60-4C50-A851-28E189611F5E}" type="presOf" srcId="{116B1C0C-FAB7-4F07-BCDA-76824FADBBD9}" destId="{E19629A8-3513-4A0F-9BF0-948900A2E767}" srcOrd="0" destOrd="0" presId="urn:microsoft.com/office/officeart/2005/8/layout/radial3"/>
    <dgm:cxn modelId="{0036929F-9531-4F66-9856-8AB7C1618632}" type="presParOf" srcId="{A1742AE3-C349-4F0C-B368-7740BCEBA471}" destId="{5D96A1BA-6A81-4C87-A8D4-650BFDBCD38A}" srcOrd="0" destOrd="0" presId="urn:microsoft.com/office/officeart/2005/8/layout/radial3"/>
    <dgm:cxn modelId="{6DA9D317-C6CE-460B-9ADD-351B1E5F6CE2}" type="presParOf" srcId="{5D96A1BA-6A81-4C87-A8D4-650BFDBCD38A}" destId="{3955D478-9AB1-49A3-8613-2D8AB1748AD2}" srcOrd="0" destOrd="0" presId="urn:microsoft.com/office/officeart/2005/8/layout/radial3"/>
    <dgm:cxn modelId="{4D832569-DD86-48E8-B030-C8AFA777FE03}" type="presParOf" srcId="{5D96A1BA-6A81-4C87-A8D4-650BFDBCD38A}" destId="{E19629A8-3513-4A0F-9BF0-948900A2E767}" srcOrd="1" destOrd="0" presId="urn:microsoft.com/office/officeart/2005/8/layout/radial3"/>
    <dgm:cxn modelId="{66E20899-E023-4E17-B30F-CCC82B2F5ACD}" type="presParOf" srcId="{5D96A1BA-6A81-4C87-A8D4-650BFDBCD38A}" destId="{0964ED89-BDC3-45D2-B8CD-56DE4F17EA42}" srcOrd="2" destOrd="0" presId="urn:microsoft.com/office/officeart/2005/8/layout/radial3"/>
    <dgm:cxn modelId="{4AE4BD48-7036-4CD1-9C1B-45CC615A3D63}" type="presParOf" srcId="{5D96A1BA-6A81-4C87-A8D4-650BFDBCD38A}" destId="{8618C8D8-3D52-4B0B-8994-84660AC86AA9}" srcOrd="3" destOrd="0" presId="urn:microsoft.com/office/officeart/2005/8/layout/radial3"/>
    <dgm:cxn modelId="{0B1F9A8F-F0C6-4078-911F-006F3CBE33D3}" type="presParOf" srcId="{5D96A1BA-6A81-4C87-A8D4-650BFDBCD38A}" destId="{764D5935-C1C3-44B5-81AA-07DDF99D92FA}" srcOrd="4" destOrd="0" presId="urn:microsoft.com/office/officeart/2005/8/layout/radial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B4F75-0BC8-4413-AF42-D33AB6913825}">
      <dsp:nvSpPr>
        <dsp:cNvPr id="0" name=""/>
        <dsp:cNvSpPr/>
      </dsp:nvSpPr>
      <dsp:spPr>
        <a:xfrm>
          <a:off x="1586600" y="904524"/>
          <a:ext cx="2253377" cy="2253377"/>
        </a:xfrm>
        <a:prstGeom prst="ellipse">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altLang="zh-CN" sz="2900" kern="1200" dirty="0" smtClean="0"/>
            <a:t>Hadoop</a:t>
          </a:r>
        </a:p>
      </dsp:txBody>
      <dsp:txXfrm>
        <a:off x="1916599" y="1234523"/>
        <a:ext cx="1593379" cy="1593379"/>
      </dsp:txXfrm>
    </dsp:sp>
    <dsp:sp modelId="{ACB68DC9-34A6-4BCD-9597-94E2B8F9289C}">
      <dsp:nvSpPr>
        <dsp:cNvPr id="0" name=""/>
        <dsp:cNvSpPr/>
      </dsp:nvSpPr>
      <dsp:spPr>
        <a:xfrm>
          <a:off x="2149945" y="402"/>
          <a:ext cx="1126688" cy="1126688"/>
        </a:xfrm>
        <a:prstGeom prst="ellipse">
          <a:avLst/>
        </a:prstGeom>
        <a:solidFill>
          <a:schemeClr val="accent3">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t>HDFS</a:t>
          </a:r>
          <a:endParaRPr lang="zh-CN" altLang="en-US" sz="1200" kern="1200" dirty="0"/>
        </a:p>
      </dsp:txBody>
      <dsp:txXfrm>
        <a:off x="2314945" y="165402"/>
        <a:ext cx="796688" cy="796688"/>
      </dsp:txXfrm>
    </dsp:sp>
    <dsp:sp modelId="{51FD4A26-C5F9-423E-8F2A-9EA017BB2F2B}">
      <dsp:nvSpPr>
        <dsp:cNvPr id="0" name=""/>
        <dsp:cNvSpPr/>
      </dsp:nvSpPr>
      <dsp:spPr>
        <a:xfrm>
          <a:off x="3617412" y="1467869"/>
          <a:ext cx="1126688" cy="1126688"/>
        </a:xfrm>
        <a:prstGeom prst="ellipse">
          <a:avLst/>
        </a:prstGeom>
        <a:solidFill>
          <a:schemeClr val="accent4">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err="1" smtClean="0"/>
            <a:t>HBase</a:t>
          </a:r>
          <a:endParaRPr lang="zh-CN" altLang="en-US" sz="1200" kern="1200" dirty="0"/>
        </a:p>
      </dsp:txBody>
      <dsp:txXfrm>
        <a:off x="3782412" y="1632869"/>
        <a:ext cx="796688" cy="796688"/>
      </dsp:txXfrm>
    </dsp:sp>
    <dsp:sp modelId="{38932CAA-FDEB-463C-85C4-696B97711372}">
      <dsp:nvSpPr>
        <dsp:cNvPr id="0" name=""/>
        <dsp:cNvSpPr/>
      </dsp:nvSpPr>
      <dsp:spPr>
        <a:xfrm>
          <a:off x="2149945" y="2935336"/>
          <a:ext cx="1126688" cy="1126688"/>
        </a:xfrm>
        <a:prstGeom prst="ellipse">
          <a:avLst/>
        </a:prstGeom>
        <a:solidFill>
          <a:schemeClr val="accent5">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smtClean="0"/>
            <a:t>Zookeeper</a:t>
          </a:r>
          <a:endParaRPr lang="zh-CN" altLang="en-US" sz="1200" kern="1200" dirty="0"/>
        </a:p>
      </dsp:txBody>
      <dsp:txXfrm>
        <a:off x="2314945" y="3100336"/>
        <a:ext cx="796688" cy="796688"/>
      </dsp:txXfrm>
    </dsp:sp>
    <dsp:sp modelId="{F797BEE5-4622-436E-832D-1C166CA5A9FD}">
      <dsp:nvSpPr>
        <dsp:cNvPr id="0" name=""/>
        <dsp:cNvSpPr/>
      </dsp:nvSpPr>
      <dsp:spPr>
        <a:xfrm>
          <a:off x="682478" y="1467869"/>
          <a:ext cx="1126688" cy="1126688"/>
        </a:xfrm>
        <a:prstGeom prst="ellipse">
          <a:avLst/>
        </a:prstGeom>
        <a:solidFill>
          <a:schemeClr val="accent6">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0" kern="1200" dirty="0" smtClean="0">
              <a:latin typeface="Segoe UI" panose="020B0502040204020203" pitchFamily="34" charset="0"/>
              <a:ea typeface="Segoe UI" panose="020B0502040204020203" pitchFamily="34" charset="0"/>
              <a:cs typeface="Segoe UI" panose="020B0502040204020203" pitchFamily="34" charset="0"/>
            </a:rPr>
            <a:t>Map Reduce</a:t>
          </a:r>
          <a:endParaRPr lang="zh-CN" altLang="en-US" sz="1600" b="0" kern="1200" dirty="0">
            <a:latin typeface="Segoe UI" panose="020B0502040204020203" pitchFamily="34" charset="0"/>
            <a:cs typeface="Segoe UI" panose="020B0502040204020203" pitchFamily="34" charset="0"/>
          </a:endParaRPr>
        </a:p>
      </dsp:txBody>
      <dsp:txXfrm>
        <a:off x="847478" y="1632869"/>
        <a:ext cx="796688" cy="796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5D478-9AB1-49A3-8613-2D8AB1748AD2}">
      <dsp:nvSpPr>
        <dsp:cNvPr id="0" name=""/>
        <dsp:cNvSpPr/>
      </dsp:nvSpPr>
      <dsp:spPr>
        <a:xfrm>
          <a:off x="1757344" y="850540"/>
          <a:ext cx="2118889" cy="2118889"/>
        </a:xfrm>
        <a:prstGeom prst="ellipse">
          <a:avLst/>
        </a:prstGeom>
        <a:solidFill>
          <a:schemeClr val="lt1">
            <a:alpha val="50000"/>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altLang="zh-CN" sz="3000" kern="1200" dirty="0" smtClean="0"/>
            <a:t>Google</a:t>
          </a:r>
          <a:endParaRPr lang="zh-CN" altLang="en-US" sz="3000" kern="1200" dirty="0"/>
        </a:p>
      </dsp:txBody>
      <dsp:txXfrm>
        <a:off x="2067648" y="1160844"/>
        <a:ext cx="1498281" cy="1498281"/>
      </dsp:txXfrm>
    </dsp:sp>
    <dsp:sp modelId="{E19629A8-3513-4A0F-9BF0-948900A2E767}">
      <dsp:nvSpPr>
        <dsp:cNvPr id="0" name=""/>
        <dsp:cNvSpPr/>
      </dsp:nvSpPr>
      <dsp:spPr>
        <a:xfrm>
          <a:off x="2287066" y="378"/>
          <a:ext cx="1059444" cy="1059444"/>
        </a:xfrm>
        <a:prstGeom prst="ellipse">
          <a:avLst/>
        </a:prstGeom>
        <a:solidFill>
          <a:schemeClr val="lt1">
            <a:alpha val="50000"/>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latin typeface="+mj-lt"/>
              <a:ea typeface="Meiryo UI" panose="020B0604030504040204" pitchFamily="34" charset="-128"/>
              <a:cs typeface="Meiryo UI" panose="020B0604030504040204" pitchFamily="34" charset="-128"/>
            </a:rPr>
            <a:t>GFS</a:t>
          </a:r>
          <a:endParaRPr lang="zh-CN" altLang="en-US" sz="1100" kern="1200" dirty="0">
            <a:latin typeface="+mj-lt"/>
            <a:ea typeface="Meiryo UI" panose="020B0604030504040204" pitchFamily="34" charset="-128"/>
            <a:cs typeface="Meiryo UI" panose="020B0604030504040204" pitchFamily="34" charset="-128"/>
          </a:endParaRPr>
        </a:p>
      </dsp:txBody>
      <dsp:txXfrm>
        <a:off x="2442218" y="155530"/>
        <a:ext cx="749140" cy="749140"/>
      </dsp:txXfrm>
    </dsp:sp>
    <dsp:sp modelId="{0964ED89-BDC3-45D2-B8CD-56DE4F17EA42}">
      <dsp:nvSpPr>
        <dsp:cNvPr id="0" name=""/>
        <dsp:cNvSpPr/>
      </dsp:nvSpPr>
      <dsp:spPr>
        <a:xfrm>
          <a:off x="3666950" y="1380262"/>
          <a:ext cx="1059444" cy="1059444"/>
        </a:xfrm>
        <a:prstGeom prst="ellipse">
          <a:avLst/>
        </a:prstGeom>
        <a:solidFill>
          <a:schemeClr val="lt1">
            <a:alpha val="50000"/>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latin typeface="+mj-lt"/>
              <a:ea typeface="Meiryo UI" panose="020B0604030504040204" pitchFamily="34" charset="-128"/>
              <a:cs typeface="Meiryo UI" panose="020B0604030504040204" pitchFamily="34" charset="-128"/>
            </a:rPr>
            <a:t>Big Table</a:t>
          </a:r>
          <a:endParaRPr lang="zh-CN" altLang="en-US" sz="2400" kern="1200" dirty="0">
            <a:latin typeface="+mj-lt"/>
            <a:ea typeface="Meiryo UI" panose="020B0604030504040204" pitchFamily="34" charset="-128"/>
            <a:cs typeface="Meiryo UI" panose="020B0604030504040204" pitchFamily="34" charset="-128"/>
          </a:endParaRPr>
        </a:p>
      </dsp:txBody>
      <dsp:txXfrm>
        <a:off x="3822102" y="1535414"/>
        <a:ext cx="749140" cy="749140"/>
      </dsp:txXfrm>
    </dsp:sp>
    <dsp:sp modelId="{8618C8D8-3D52-4B0B-8994-84660AC86AA9}">
      <dsp:nvSpPr>
        <dsp:cNvPr id="0" name=""/>
        <dsp:cNvSpPr/>
      </dsp:nvSpPr>
      <dsp:spPr>
        <a:xfrm>
          <a:off x="2287066" y="2760146"/>
          <a:ext cx="1059444" cy="1059444"/>
        </a:xfrm>
        <a:prstGeom prst="ellipse">
          <a:avLst/>
        </a:prstGeom>
        <a:solidFill>
          <a:schemeClr val="lt1">
            <a:alpha val="50000"/>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mj-lt"/>
              <a:ea typeface="Meiryo UI" panose="020B0604030504040204" pitchFamily="34" charset="-128"/>
              <a:cs typeface="Meiryo UI" panose="020B0604030504040204" pitchFamily="34" charset="-128"/>
            </a:rPr>
            <a:t>Chubby</a:t>
          </a:r>
          <a:endParaRPr lang="zh-CN" altLang="en-US" sz="2400" kern="1200" dirty="0">
            <a:latin typeface="+mj-lt"/>
            <a:ea typeface="Meiryo UI" panose="020B0604030504040204" pitchFamily="34" charset="-128"/>
            <a:cs typeface="Meiryo UI" panose="020B0604030504040204" pitchFamily="34" charset="-128"/>
          </a:endParaRPr>
        </a:p>
      </dsp:txBody>
      <dsp:txXfrm>
        <a:off x="2442218" y="2915298"/>
        <a:ext cx="749140" cy="749140"/>
      </dsp:txXfrm>
    </dsp:sp>
    <dsp:sp modelId="{764D5935-C1C3-44B5-81AA-07DDF99D92FA}">
      <dsp:nvSpPr>
        <dsp:cNvPr id="0" name=""/>
        <dsp:cNvSpPr/>
      </dsp:nvSpPr>
      <dsp:spPr>
        <a:xfrm>
          <a:off x="907182" y="1380262"/>
          <a:ext cx="1059444" cy="1059444"/>
        </a:xfrm>
        <a:prstGeom prst="ellipse">
          <a:avLst/>
        </a:prstGeom>
        <a:solidFill>
          <a:schemeClr val="lt1">
            <a:alpha val="50000"/>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mj-lt"/>
              <a:ea typeface="Meiryo UI" panose="020B0604030504040204" pitchFamily="34" charset="-128"/>
              <a:cs typeface="Meiryo UI" panose="020B0604030504040204" pitchFamily="34" charset="-128"/>
            </a:rPr>
            <a:t>Map Reduce</a:t>
          </a:r>
          <a:endParaRPr lang="zh-CN" altLang="en-US" sz="1800" kern="1200" dirty="0">
            <a:latin typeface="+mj-lt"/>
            <a:ea typeface="Meiryo UI" panose="020B0604030504040204" pitchFamily="34" charset="-128"/>
            <a:cs typeface="Meiryo UI" panose="020B0604030504040204" pitchFamily="34" charset="-128"/>
          </a:endParaRPr>
        </a:p>
      </dsp:txBody>
      <dsp:txXfrm>
        <a:off x="1062334" y="1535414"/>
        <a:ext cx="749140" cy="74914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FB471-F249-49EB-BF1D-169DC73B8E30}" type="datetimeFigureOut">
              <a:rPr lang="zh-CN" altLang="en-US" smtClean="0"/>
              <a:t>2014/8/16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F4BFF-9E3D-4CA5-ABD0-5924780749C8}" type="slidenum">
              <a:rPr lang="zh-CN" altLang="en-US" smtClean="0"/>
              <a:t>‹#›</a:t>
            </a:fld>
            <a:endParaRPr lang="zh-CN" altLang="en-US"/>
          </a:p>
        </p:txBody>
      </p:sp>
    </p:spTree>
    <p:extLst>
      <p:ext uri="{BB962C8B-B14F-4D97-AF65-F5344CB8AC3E}">
        <p14:creationId xmlns:p14="http://schemas.microsoft.com/office/powerpoint/2010/main" val="228986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复制策略减少了机架间的数据传输，也保证了可靠性</a:t>
            </a:r>
            <a:endParaRPr lang="zh-CN" altLang="en-US" dirty="0"/>
          </a:p>
        </p:txBody>
      </p:sp>
      <p:sp>
        <p:nvSpPr>
          <p:cNvPr id="4" name="Slide Number Placeholder 3"/>
          <p:cNvSpPr>
            <a:spLocks noGrp="1"/>
          </p:cNvSpPr>
          <p:nvPr>
            <p:ph type="sldNum" sz="quarter" idx="10"/>
          </p:nvPr>
        </p:nvSpPr>
        <p:spPr/>
        <p:txBody>
          <a:bodyPr/>
          <a:lstStyle/>
          <a:p>
            <a:fld id="{B76F4BFF-9E3D-4CA5-ABD0-5924780749C8}" type="slidenum">
              <a:rPr lang="zh-CN" altLang="en-US" smtClean="0"/>
              <a:t>14</a:t>
            </a:fld>
            <a:endParaRPr lang="zh-CN" altLang="en-US"/>
          </a:p>
        </p:txBody>
      </p:sp>
    </p:spTree>
    <p:extLst>
      <p:ext uri="{BB962C8B-B14F-4D97-AF65-F5344CB8AC3E}">
        <p14:creationId xmlns:p14="http://schemas.microsoft.com/office/powerpoint/2010/main" val="189669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http://www.slideshare.net/snakebbf/hadoop-mapreduce-12716482 </a:t>
            </a:r>
            <a:r>
              <a:rPr lang="zh-CN" altLang="en-US" dirty="0" smtClean="0"/>
              <a:t>细节与难点</a:t>
            </a:r>
            <a:endParaRPr lang="zh-CN" altLang="en-US" dirty="0"/>
          </a:p>
        </p:txBody>
      </p:sp>
      <p:sp>
        <p:nvSpPr>
          <p:cNvPr id="4" name="Slide Number Placeholder 3"/>
          <p:cNvSpPr>
            <a:spLocks noGrp="1"/>
          </p:cNvSpPr>
          <p:nvPr>
            <p:ph type="sldNum" sz="quarter" idx="10"/>
          </p:nvPr>
        </p:nvSpPr>
        <p:spPr/>
        <p:txBody>
          <a:bodyPr/>
          <a:lstStyle/>
          <a:p>
            <a:fld id="{B76F4BFF-9E3D-4CA5-ABD0-5924780749C8}" type="slidenum">
              <a:rPr lang="zh-CN" altLang="en-US" smtClean="0"/>
              <a:t>21</a:t>
            </a:fld>
            <a:endParaRPr lang="zh-CN" altLang="en-US"/>
          </a:p>
        </p:txBody>
      </p:sp>
    </p:spTree>
    <p:extLst>
      <p:ext uri="{BB962C8B-B14F-4D97-AF65-F5344CB8AC3E}">
        <p14:creationId xmlns:p14="http://schemas.microsoft.com/office/powerpoint/2010/main" val="1055718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出自</a:t>
            </a:r>
            <a:r>
              <a:rPr lang="en-US" altLang="zh-CN" dirty="0" err="1" smtClean="0"/>
              <a:t>MapReduce</a:t>
            </a:r>
            <a:r>
              <a:rPr lang="zh-CN" altLang="en-US" dirty="0" smtClean="0"/>
              <a:t>论文翻译版</a:t>
            </a:r>
            <a:endParaRPr lang="zh-CN" altLang="en-US" dirty="0"/>
          </a:p>
        </p:txBody>
      </p:sp>
      <p:sp>
        <p:nvSpPr>
          <p:cNvPr id="4" name="Slide Number Placeholder 3"/>
          <p:cNvSpPr>
            <a:spLocks noGrp="1"/>
          </p:cNvSpPr>
          <p:nvPr>
            <p:ph type="sldNum" sz="quarter" idx="10"/>
          </p:nvPr>
        </p:nvSpPr>
        <p:spPr/>
        <p:txBody>
          <a:bodyPr/>
          <a:lstStyle/>
          <a:p>
            <a:fld id="{B76F4BFF-9E3D-4CA5-ABD0-5924780749C8}" type="slidenum">
              <a:rPr lang="zh-CN" altLang="en-US" smtClean="0"/>
              <a:t>22</a:t>
            </a:fld>
            <a:endParaRPr lang="zh-CN" altLang="en-US"/>
          </a:p>
        </p:txBody>
      </p:sp>
    </p:spTree>
    <p:extLst>
      <p:ext uri="{BB962C8B-B14F-4D97-AF65-F5344CB8AC3E}">
        <p14:creationId xmlns:p14="http://schemas.microsoft.com/office/powerpoint/2010/main" val="93573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http://www.jdon.com/43246 </a:t>
            </a:r>
            <a:r>
              <a:rPr lang="zh-CN" altLang="en-US" sz="1200" b="1" i="0" kern="1200" dirty="0" smtClean="0">
                <a:solidFill>
                  <a:schemeClr val="tx1"/>
                </a:solidFill>
                <a:effectLst/>
                <a:latin typeface="+mn-lt"/>
                <a:ea typeface="+mn-ea"/>
                <a:cs typeface="+mn-cs"/>
              </a:rPr>
              <a:t>弱一致性在现实世界中到处存在</a:t>
            </a:r>
          </a:p>
          <a:p>
            <a:endParaRPr lang="zh-CN" altLang="en-US" dirty="0"/>
          </a:p>
        </p:txBody>
      </p:sp>
      <p:sp>
        <p:nvSpPr>
          <p:cNvPr id="4" name="Slide Number Placeholder 3"/>
          <p:cNvSpPr>
            <a:spLocks noGrp="1"/>
          </p:cNvSpPr>
          <p:nvPr>
            <p:ph type="sldNum" sz="quarter" idx="10"/>
          </p:nvPr>
        </p:nvSpPr>
        <p:spPr/>
        <p:txBody>
          <a:bodyPr/>
          <a:lstStyle/>
          <a:p>
            <a:fld id="{B76F4BFF-9E3D-4CA5-ABD0-5924780749C8}" type="slidenum">
              <a:rPr lang="zh-CN" altLang="en-US" smtClean="0"/>
              <a:t>25</a:t>
            </a:fld>
            <a:endParaRPr lang="zh-CN" altLang="en-US"/>
          </a:p>
        </p:txBody>
      </p:sp>
    </p:spTree>
    <p:extLst>
      <p:ext uri="{BB962C8B-B14F-4D97-AF65-F5344CB8AC3E}">
        <p14:creationId xmlns:p14="http://schemas.microsoft.com/office/powerpoint/2010/main" val="81053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比如</a:t>
            </a:r>
            <a:r>
              <a:rPr lang="zh-CN" altLang="en-US" baseline="0" dirty="0" smtClean="0"/>
              <a:t> </a:t>
            </a:r>
            <a:r>
              <a:rPr lang="en-US" altLang="zh-CN" baseline="0" dirty="0" err="1" smtClean="0"/>
              <a:t>redis</a:t>
            </a:r>
            <a:r>
              <a:rPr lang="en-US" altLang="zh-CN" baseline="0" dirty="0" smtClean="0"/>
              <a:t> </a:t>
            </a:r>
            <a:r>
              <a:rPr lang="zh-CN" altLang="en-US" baseline="0" dirty="0" smtClean="0"/>
              <a:t>这种内存</a:t>
            </a:r>
            <a:r>
              <a:rPr lang="en-US" altLang="zh-CN" baseline="0" dirty="0" smtClean="0"/>
              <a:t>key-value</a:t>
            </a:r>
            <a:r>
              <a:rPr lang="zh-CN" altLang="en-US" baseline="0" dirty="0" smtClean="0"/>
              <a:t>就不是分布式</a:t>
            </a:r>
            <a:endParaRPr lang="zh-CN" altLang="en-US" dirty="0"/>
          </a:p>
        </p:txBody>
      </p:sp>
      <p:sp>
        <p:nvSpPr>
          <p:cNvPr id="4" name="Slide Number Placeholder 3"/>
          <p:cNvSpPr>
            <a:spLocks noGrp="1"/>
          </p:cNvSpPr>
          <p:nvPr>
            <p:ph type="sldNum" sz="quarter" idx="10"/>
          </p:nvPr>
        </p:nvSpPr>
        <p:spPr/>
        <p:txBody>
          <a:bodyPr/>
          <a:lstStyle/>
          <a:p>
            <a:fld id="{B76F4BFF-9E3D-4CA5-ABD0-5924780749C8}" type="slidenum">
              <a:rPr lang="zh-CN" altLang="en-US" smtClean="0"/>
              <a:t>29</a:t>
            </a:fld>
            <a:endParaRPr lang="zh-CN" altLang="en-US"/>
          </a:p>
        </p:txBody>
      </p:sp>
    </p:spTree>
    <p:extLst>
      <p:ext uri="{BB962C8B-B14F-4D97-AF65-F5344CB8AC3E}">
        <p14:creationId xmlns:p14="http://schemas.microsoft.com/office/powerpoint/2010/main" val="109675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76F4BFF-9E3D-4CA5-ABD0-5924780749C8}" type="slidenum">
              <a:rPr lang="zh-CN" altLang="en-US" smtClean="0"/>
              <a:t>31</a:t>
            </a:fld>
            <a:endParaRPr lang="zh-CN" altLang="en-US"/>
          </a:p>
        </p:txBody>
      </p:sp>
    </p:spTree>
    <p:extLst>
      <p:ext uri="{BB962C8B-B14F-4D97-AF65-F5344CB8AC3E}">
        <p14:creationId xmlns:p14="http://schemas.microsoft.com/office/powerpoint/2010/main" val="209005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http://nosql-database.org/</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B76F4BFF-9E3D-4CA5-ABD0-5924780749C8}" type="slidenum">
              <a:rPr lang="zh-CN" altLang="en-US" smtClean="0"/>
              <a:t>33</a:t>
            </a:fld>
            <a:endParaRPr lang="zh-CN" altLang="en-US"/>
          </a:p>
        </p:txBody>
      </p:sp>
    </p:spTree>
    <p:extLst>
      <p:ext uri="{BB962C8B-B14F-4D97-AF65-F5344CB8AC3E}">
        <p14:creationId xmlns:p14="http://schemas.microsoft.com/office/powerpoint/2010/main" val="85876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251970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252691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ltLang="zh-CN"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3506221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ltLang="zh-CN"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ltLang="zh-CN"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4736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1583346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375309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368201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1152569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272711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315091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87640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419233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225401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7" name="Date Placeholder 2"/>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31043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97753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7" name="Date Placeholder 4"/>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15728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F56FE0C-2AC8-49A0-A1C1-5AD79B811DE4}" type="datetimeFigureOut">
              <a:rPr lang="zh-CN" altLang="en-US" smtClean="0"/>
              <a:t>2014/8/16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163602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56FE0C-2AC8-49A0-A1C1-5AD79B811DE4}" type="datetimeFigureOut">
              <a:rPr lang="zh-CN" altLang="en-US" smtClean="0"/>
              <a:t>2014/8/16</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776CB8-C219-4863-B3DB-E6DB4DAA414F}" type="slidenum">
              <a:rPr lang="zh-CN" altLang="en-US" smtClean="0"/>
              <a:t>‹#›</a:t>
            </a:fld>
            <a:endParaRPr lang="zh-CN" altLang="en-US"/>
          </a:p>
        </p:txBody>
      </p:sp>
    </p:spTree>
    <p:extLst>
      <p:ext uri="{BB962C8B-B14F-4D97-AF65-F5344CB8AC3E}">
        <p14:creationId xmlns:p14="http://schemas.microsoft.com/office/powerpoint/2010/main" val="29611894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latin typeface="微软雅黑" panose="020B0503020204020204" pitchFamily="34" charset="-122"/>
                <a:ea typeface="微软雅黑" panose="020B0503020204020204" pitchFamily="34" charset="-122"/>
              </a:rPr>
              <a:t>分布式系统</a:t>
            </a:r>
            <a:endParaRPr lang="zh-CN" altLang="en-US" dirty="0">
              <a:latin typeface="微软雅黑" panose="020B0503020204020204" pitchFamily="34" charset="-122"/>
              <a:ea typeface="微软雅黑" panose="020B0503020204020204" pitchFamily="34" charset="-122"/>
            </a:endParaRPr>
          </a:p>
        </p:txBody>
      </p:sp>
      <p:cxnSp>
        <p:nvCxnSpPr>
          <p:cNvPr id="5" name="Straight Connector 4"/>
          <p:cNvCxnSpPr/>
          <p:nvPr/>
        </p:nvCxnSpPr>
        <p:spPr>
          <a:xfrm>
            <a:off x="3749040" y="5074920"/>
            <a:ext cx="473964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03817" y="5187794"/>
            <a:ext cx="1049583" cy="369332"/>
          </a:xfrm>
          <a:prstGeom prst="rect">
            <a:avLst/>
          </a:prstGeom>
          <a:noFill/>
        </p:spPr>
        <p:txBody>
          <a:bodyPr wrap="none" rtlCol="0">
            <a:spAutoFit/>
          </a:bodyPr>
          <a:lstStyle/>
          <a:p>
            <a:r>
              <a:rPr lang="en-US" altLang="zh-CN" dirty="0" smtClean="0"/>
              <a:t>Chen Yao</a:t>
            </a:r>
            <a:endParaRPr lang="zh-CN" altLang="en-US" dirty="0"/>
          </a:p>
        </p:txBody>
      </p:sp>
    </p:spTree>
    <p:extLst>
      <p:ext uri="{BB962C8B-B14F-4D97-AF65-F5344CB8AC3E}">
        <p14:creationId xmlns:p14="http://schemas.microsoft.com/office/powerpoint/2010/main" val="2693139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479"/>
            <a:ext cx="10515600" cy="1325563"/>
          </a:xfrm>
        </p:spPr>
        <p:txBody>
          <a:bodyPr/>
          <a:lstStyle/>
          <a:p>
            <a:r>
              <a:rPr lang="zh-CN" altLang="en-US" dirty="0" smtClean="0">
                <a:latin typeface="微软雅黑" panose="020B0503020204020204" pitchFamily="34" charset="-122"/>
                <a:ea typeface="微软雅黑" panose="020B0503020204020204" pitchFamily="34" charset="-122"/>
              </a:rPr>
              <a:t>分布式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怎样做？</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890952" y="1952526"/>
            <a:ext cx="7587954" cy="498831"/>
          </a:xfrm>
        </p:spPr>
        <p:txBody>
          <a:bodyPr>
            <a:normAutofit/>
          </a:bodyPr>
          <a:lstStyle/>
          <a:p>
            <a:pPr marL="0" indent="0">
              <a:buNone/>
            </a:pPr>
            <a:r>
              <a:rPr lang="en-US" altLang="zh-CN" dirty="0" smtClean="0">
                <a:latin typeface="微软雅黑" panose="020B0503020204020204" pitchFamily="34" charset="-122"/>
                <a:ea typeface="微软雅黑" panose="020B0503020204020204" pitchFamily="34" charset="-122"/>
              </a:rPr>
              <a:t>Google </a:t>
            </a:r>
            <a:r>
              <a:rPr lang="zh-CN" altLang="en-US" dirty="0">
                <a:latin typeface="微软雅黑" panose="020B0503020204020204" pitchFamily="34" charset="-122"/>
                <a:ea typeface="微软雅黑" panose="020B0503020204020204" pitchFamily="34" charset="-122"/>
              </a:rPr>
              <a:t>三</a:t>
            </a:r>
            <a:r>
              <a:rPr lang="zh-CN" altLang="en-US" dirty="0" smtClean="0">
                <a:latin typeface="微软雅黑" panose="020B0503020204020204" pitchFamily="34" charset="-122"/>
                <a:ea typeface="微软雅黑" panose="020B0503020204020204" pitchFamily="34" charset="-122"/>
              </a:rPr>
              <a:t>大屌炸天的论文</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00" y="3238930"/>
            <a:ext cx="1143000" cy="1428750"/>
          </a:xfrm>
          <a:prstGeom prst="rect">
            <a:avLst/>
          </a:prstGeom>
        </p:spPr>
      </p:pic>
      <p:sp>
        <p:nvSpPr>
          <p:cNvPr id="6" name="Rectangle 5"/>
          <p:cNvSpPr/>
          <p:nvPr/>
        </p:nvSpPr>
        <p:spPr>
          <a:xfrm>
            <a:off x="938252" y="4969758"/>
            <a:ext cx="1167948" cy="369332"/>
          </a:xfrm>
          <a:prstGeom prst="rect">
            <a:avLst/>
          </a:prstGeom>
        </p:spPr>
        <p:txBody>
          <a:bodyPr wrap="none">
            <a:spAutoFit/>
          </a:bodyPr>
          <a:lstStyle/>
          <a:p>
            <a:r>
              <a:rPr lang="en-US" altLang="zh-CN" dirty="0">
                <a:solidFill>
                  <a:srgbClr val="000000"/>
                </a:solidFill>
                <a:latin typeface="Arial" panose="020B0604020202020204" pitchFamily="34" charset="0"/>
              </a:rPr>
              <a:t>Jeff Dean</a:t>
            </a:r>
            <a:endParaRPr lang="zh-CN" alt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8139"/>
          <a:stretch/>
        </p:blipFill>
        <p:spPr>
          <a:xfrm>
            <a:off x="2316622" y="3238930"/>
            <a:ext cx="8334375" cy="1601209"/>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98"/>
          <a:stretch/>
        </p:blipFill>
        <p:spPr>
          <a:xfrm>
            <a:off x="2315910" y="4856261"/>
            <a:ext cx="8269334" cy="657143"/>
          </a:xfrm>
          <a:prstGeom prst="rect">
            <a:avLst/>
          </a:prstGeom>
        </p:spPr>
      </p:pic>
    </p:spTree>
    <p:extLst>
      <p:ext uri="{BB962C8B-B14F-4D97-AF65-F5344CB8AC3E}">
        <p14:creationId xmlns:p14="http://schemas.microsoft.com/office/powerpoint/2010/main" val="1235175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Google </a:t>
            </a:r>
            <a:r>
              <a:rPr lang="zh-CN" altLang="en-US" dirty="0" smtClean="0">
                <a:latin typeface="微软雅黑" panose="020B0503020204020204" pitchFamily="34" charset="-122"/>
                <a:ea typeface="微软雅黑" panose="020B0503020204020204" pitchFamily="34" charset="-122"/>
              </a:rPr>
              <a:t>与 分布式</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分布式计算</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MapReduce</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计算框架</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分布式存储：</a:t>
            </a:r>
            <a:r>
              <a:rPr lang="en-US" altLang="zh-CN" dirty="0" smtClean="0">
                <a:latin typeface="微软雅黑" panose="020B0503020204020204" pitchFamily="34" charset="-122"/>
                <a:ea typeface="微软雅黑" panose="020B0503020204020204" pitchFamily="34" charset="-122"/>
              </a:rPr>
              <a:t>Big</a:t>
            </a: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Table </a:t>
            </a:r>
            <a:r>
              <a:rPr lang="en-US" altLang="zh-CN" dirty="0">
                <a:latin typeface="微软雅黑" panose="020B0503020204020204" pitchFamily="34" charset="-122"/>
                <a:ea typeface="微软雅黑" panose="020B0503020204020204" pitchFamily="34" charset="-122"/>
              </a:rPr>
              <a:t>Spanner</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分布式文件系统：</a:t>
            </a:r>
            <a:r>
              <a:rPr lang="en-US" altLang="zh-CN" dirty="0" smtClean="0">
                <a:latin typeface="微软雅黑" panose="020B0503020204020204" pitchFamily="34" charset="-122"/>
                <a:ea typeface="微软雅黑" panose="020B0503020204020204" pitchFamily="34" charset="-122"/>
              </a:rPr>
              <a:t>GFS</a:t>
            </a:r>
          </a:p>
          <a:p>
            <a:r>
              <a:rPr lang="zh-CN" altLang="en-US" dirty="0" smtClean="0">
                <a:latin typeface="微软雅黑" panose="020B0503020204020204" pitchFamily="34" charset="-122"/>
                <a:ea typeface="微软雅黑" panose="020B0503020204020204" pitchFamily="34" charset="-122"/>
              </a:rPr>
              <a:t>分布式一致性：</a:t>
            </a:r>
            <a:r>
              <a:rPr lang="en-US" altLang="zh-CN" dirty="0" smtClean="0">
                <a:latin typeface="微软雅黑" panose="020B0503020204020204" pitchFamily="34" charset="-122"/>
                <a:ea typeface="微软雅黑" panose="020B0503020204020204" pitchFamily="34" charset="-122"/>
              </a:rPr>
              <a:t>Chubby (</a:t>
            </a:r>
            <a:r>
              <a:rPr lang="zh-CN" altLang="en-US" dirty="0" smtClean="0">
                <a:latin typeface="微软雅黑" panose="020B0503020204020204" pitchFamily="34" charset="-122"/>
                <a:ea typeface="微软雅黑" panose="020B0503020204020204" pitchFamily="34" charset="-122"/>
              </a:rPr>
              <a:t>基于 </a:t>
            </a:r>
            <a:r>
              <a:rPr lang="en-US" altLang="zh-CN" dirty="0" err="1" smtClean="0">
                <a:latin typeface="微软雅黑" panose="020B0503020204020204" pitchFamily="34" charset="-122"/>
                <a:ea typeface="微软雅黑" panose="020B0503020204020204" pitchFamily="34" charset="-122"/>
              </a:rPr>
              <a:t>Paxos</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0199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latin typeface="微软雅黑" panose="020B0503020204020204" pitchFamily="34" charset="-122"/>
                <a:ea typeface="微软雅黑" panose="020B0503020204020204" pitchFamily="34" charset="-122"/>
              </a:rPr>
              <a:t>Google </a:t>
            </a:r>
            <a:r>
              <a:rPr lang="zh-CN" altLang="en-US" dirty="0" smtClean="0">
                <a:latin typeface="微软雅黑" panose="020B0503020204020204" pitchFamily="34" charset="-122"/>
                <a:ea typeface="微软雅黑" panose="020B0503020204020204" pitchFamily="34" charset="-122"/>
              </a:rPr>
              <a:t>分布式理论的开源实现</a:t>
            </a:r>
            <a:endParaRPr lang="zh-CN" altLang="en-US" dirty="0">
              <a:latin typeface="微软雅黑" panose="020B0503020204020204" pitchFamily="34" charset="-122"/>
              <a:ea typeface="微软雅黑" panose="020B0503020204020204" pitchFamily="34" charset="-122"/>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79777434"/>
              </p:ext>
            </p:extLst>
          </p:nvPr>
        </p:nvGraphicFramePr>
        <p:xfrm>
          <a:off x="5742774" y="2090545"/>
          <a:ext cx="5426579" cy="4062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985054510"/>
              </p:ext>
            </p:extLst>
          </p:nvPr>
        </p:nvGraphicFramePr>
        <p:xfrm>
          <a:off x="263021" y="2230454"/>
          <a:ext cx="5633578" cy="38199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ight Arrow 5"/>
          <p:cNvSpPr/>
          <p:nvPr/>
        </p:nvSpPr>
        <p:spPr>
          <a:xfrm>
            <a:off x="5118932" y="3896885"/>
            <a:ext cx="1187865" cy="504202"/>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7579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分布式文件系统 </a:t>
            </a:r>
            <a:r>
              <a:rPr lang="en-US" altLang="zh-CN" dirty="0" smtClean="0">
                <a:latin typeface="微软雅黑" panose="020B0503020204020204" pitchFamily="34" charset="-122"/>
                <a:ea typeface="微软雅黑" panose="020B0503020204020204" pitchFamily="34" charset="-122"/>
              </a:rPr>
              <a:t>- HDFS</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normAutofit/>
          </a:bodyPr>
          <a:lstStyle/>
          <a:p>
            <a:r>
              <a:rPr lang="en-US" altLang="zh-CN" dirty="0" smtClean="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分布式</a:t>
            </a:r>
            <a:r>
              <a:rPr lang="zh-CN" altLang="en-US" dirty="0" smtClean="0">
                <a:latin typeface="微软雅黑" panose="020B0503020204020204" pitchFamily="34" charset="-122"/>
                <a:ea typeface="微软雅黑" panose="020B0503020204020204" pitchFamily="34" charset="-122"/>
              </a:rPr>
              <a:t>文件系统 </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HDFS</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被</a:t>
            </a:r>
            <a:r>
              <a:rPr lang="zh-CN" altLang="en-US" dirty="0">
                <a:latin typeface="微软雅黑" panose="020B0503020204020204" pitchFamily="34" charset="-122"/>
                <a:ea typeface="微软雅黑" panose="020B0503020204020204" pitchFamily="34" charset="-122"/>
              </a:rPr>
              <a:t>设计成适合运行在通用</a:t>
            </a:r>
            <a:r>
              <a:rPr lang="zh-CN" altLang="en-US" dirty="0" smtClean="0">
                <a:latin typeface="微软雅黑" panose="020B0503020204020204" pitchFamily="34" charset="-122"/>
                <a:ea typeface="微软雅黑" panose="020B0503020204020204" pitchFamily="34" charset="-122"/>
              </a:rPr>
              <a:t>硬</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commodity hardware</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上</a:t>
            </a:r>
            <a:r>
              <a:rPr lang="zh-CN" altLang="en-US" dirty="0">
                <a:latin typeface="微软雅黑" panose="020B0503020204020204" pitchFamily="34" charset="-122"/>
                <a:ea typeface="微软雅黑" panose="020B0503020204020204" pitchFamily="34" charset="-122"/>
              </a:rPr>
              <a:t>的分布式</a:t>
            </a:r>
            <a:r>
              <a:rPr lang="zh-CN" altLang="en-US" dirty="0" smtClean="0">
                <a:latin typeface="微软雅黑" panose="020B0503020204020204" pitchFamily="34" charset="-122"/>
                <a:ea typeface="微软雅黑" panose="020B0503020204020204" pitchFamily="34" charset="-122"/>
              </a:rPr>
              <a:t>文件系统</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HDFS</a:t>
            </a:r>
            <a:r>
              <a:rPr lang="zh-CN" altLang="en-US" dirty="0">
                <a:latin typeface="微软雅黑" panose="020B0503020204020204" pitchFamily="34" charset="-122"/>
                <a:ea typeface="微软雅黑" panose="020B0503020204020204" pitchFamily="34" charset="-122"/>
              </a:rPr>
              <a:t>能提供高吞吐量的数据访问，非常适合大规模数据集上的应用。</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设计思想：</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允许硬件错误，高容错性</a:t>
            </a:r>
            <a:endParaRPr lang="en-US" altLang="zh-CN" dirty="0" smtClean="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流式数据</a:t>
            </a:r>
            <a:r>
              <a:rPr lang="zh-CN" altLang="en-US" b="1" dirty="0" smtClean="0">
                <a:latin typeface="微软雅黑" panose="020B0503020204020204" pitchFamily="34" charset="-122"/>
                <a:ea typeface="微软雅黑" panose="020B0503020204020204" pitchFamily="34" charset="-122"/>
              </a:rPr>
              <a:t>访问：一次写入，多次读取</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大规模</a:t>
            </a:r>
            <a:r>
              <a:rPr lang="zh-CN" altLang="en-US" b="1" dirty="0">
                <a:latin typeface="微软雅黑" panose="020B0503020204020204" pitchFamily="34" charset="-122"/>
                <a:ea typeface="微软雅黑" panose="020B0503020204020204" pitchFamily="34" charset="-122"/>
              </a:rPr>
              <a:t>数据</a:t>
            </a:r>
            <a:r>
              <a:rPr lang="zh-CN" altLang="en-US" b="1" dirty="0" smtClean="0">
                <a:latin typeface="微软雅黑" panose="020B0503020204020204" pitchFamily="34" charset="-122"/>
                <a:ea typeface="微软雅黑" panose="020B0503020204020204" pitchFamily="34" charset="-122"/>
              </a:rPr>
              <a:t>集</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移动</a:t>
            </a:r>
            <a:r>
              <a:rPr lang="zh-CN" altLang="en-US" b="1" dirty="0">
                <a:latin typeface="微软雅黑" panose="020B0503020204020204" pitchFamily="34" charset="-122"/>
                <a:ea typeface="微软雅黑" panose="020B0503020204020204" pitchFamily="34" charset="-122"/>
              </a:rPr>
              <a:t>计算比移动数据更</a:t>
            </a:r>
            <a:r>
              <a:rPr lang="zh-CN" altLang="en-US" b="1" dirty="0" smtClean="0">
                <a:latin typeface="微软雅黑" panose="020B0503020204020204" pitchFamily="34" charset="-122"/>
                <a:ea typeface="微软雅黑" panose="020B0503020204020204" pitchFamily="34" charset="-122"/>
              </a:rPr>
              <a:t>划算</a:t>
            </a:r>
            <a:endParaRPr lang="zh-CN" altLang="en-US"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5317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HDFS</a:t>
            </a:r>
            <a:r>
              <a:rPr lang="zh-CN" altLang="en-US" dirty="0" smtClean="0">
                <a:latin typeface="微软雅黑" panose="020B0503020204020204" pitchFamily="34" charset="-122"/>
                <a:ea typeface="微软雅黑" panose="020B0503020204020204" pitchFamily="34" charset="-122"/>
              </a:rPr>
              <a:t>架构</a:t>
            </a:r>
            <a:endParaRPr lang="zh-CN" altLang="en-US" dirty="0">
              <a:latin typeface="微软雅黑" panose="020B0503020204020204" pitchFamily="34" charset="-122"/>
              <a:ea typeface="微软雅黑" panose="020B0503020204020204" pitchFamily="34" charset="-122"/>
            </a:endParaRP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7809" y="1825625"/>
            <a:ext cx="5470003" cy="3792487"/>
          </a:xfrm>
        </p:spPr>
      </p:pic>
      <p:sp>
        <p:nvSpPr>
          <p:cNvPr id="7" name="Content Placeholder 6"/>
          <p:cNvSpPr>
            <a:spLocks noGrp="1"/>
          </p:cNvSpPr>
          <p:nvPr>
            <p:ph sz="half" idx="2"/>
          </p:nvPr>
        </p:nvSpPr>
        <p:spPr/>
        <p:txBody>
          <a:bodyPr/>
          <a:lstStyle/>
          <a:p>
            <a:r>
              <a:rPr lang="en-US" altLang="zh-CN" dirty="0" smtClean="0">
                <a:latin typeface="微软雅黑" panose="020B0503020204020204" pitchFamily="34" charset="-122"/>
                <a:ea typeface="微软雅黑" panose="020B0503020204020204" pitchFamily="34" charset="-122"/>
              </a:rPr>
              <a:t>Master-Salve </a:t>
            </a:r>
            <a:r>
              <a:rPr lang="zh-CN" altLang="en-US" dirty="0" smtClean="0">
                <a:latin typeface="微软雅黑" panose="020B0503020204020204" pitchFamily="34" charset="-122"/>
                <a:ea typeface="微软雅黑" panose="020B0503020204020204" pitchFamily="34" charset="-122"/>
              </a:rPr>
              <a:t>中心化架构：简化架构</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通信：</a:t>
            </a:r>
            <a:r>
              <a:rPr lang="en-US" altLang="zh-CN" dirty="0" smtClean="0">
                <a:latin typeface="微软雅黑" panose="020B0503020204020204" pitchFamily="34" charset="-122"/>
                <a:ea typeface="微软雅黑" panose="020B0503020204020204" pitchFamily="34" charset="-122"/>
              </a:rPr>
              <a:t>TCP/IP</a:t>
            </a:r>
            <a:r>
              <a:rPr lang="zh-CN" altLang="en-US" dirty="0" smtClean="0">
                <a:latin typeface="微软雅黑" panose="020B0503020204020204" pitchFamily="34" charset="-122"/>
                <a:ea typeface="微软雅黑" panose="020B0503020204020204" pitchFamily="34" charset="-122"/>
              </a:rPr>
              <a:t>，封装</a:t>
            </a:r>
            <a:r>
              <a:rPr lang="en-US" altLang="zh-CN" dirty="0" smtClean="0">
                <a:latin typeface="微软雅黑" panose="020B0503020204020204" pitchFamily="34" charset="-122"/>
                <a:ea typeface="微软雅黑" panose="020B0503020204020204" pitchFamily="34" charset="-122"/>
              </a:rPr>
              <a:t>RPC</a:t>
            </a:r>
            <a:r>
              <a:rPr lang="zh-CN" altLang="en-US" dirty="0" smtClean="0">
                <a:latin typeface="微软雅黑" panose="020B0503020204020204" pitchFamily="34" charset="-122"/>
                <a:ea typeface="微软雅黑" panose="020B0503020204020204" pitchFamily="34" charset="-122"/>
              </a:rPr>
              <a:t>调用</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容错：心跳检测</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副本复制策略：节点与机架</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计算靠近数据</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731277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HDFS</a:t>
            </a:r>
            <a:r>
              <a:rPr lang="zh-CN" altLang="en-US" dirty="0" smtClean="0">
                <a:latin typeface="微软雅黑" panose="020B0503020204020204" pitchFamily="34" charset="-122"/>
                <a:ea typeface="微软雅黑" panose="020B0503020204020204" pitchFamily="34" charset="-122"/>
              </a:rPr>
              <a:t>优化</a:t>
            </a:r>
            <a:endParaRPr lang="zh-CN" altLang="en-US" dirty="0">
              <a:latin typeface="微软雅黑" panose="020B0503020204020204" pitchFamily="34" charset="-122"/>
              <a:ea typeface="微软雅黑" panose="020B0503020204020204" pitchFamily="34" charset="-122"/>
            </a:endParaRPr>
          </a:p>
        </p:txBody>
      </p:sp>
      <p:sp>
        <p:nvSpPr>
          <p:cNvPr id="6" name="Content Placeholder 5"/>
          <p:cNvSpPr>
            <a:spLocks noGrp="1"/>
          </p:cNvSpPr>
          <p:nvPr>
            <p:ph idx="1"/>
          </p:nvPr>
        </p:nvSpPr>
        <p:spPr/>
        <p:txBody>
          <a:bodyPr/>
          <a:lstStyle/>
          <a:p>
            <a:pPr marL="0" indent="0">
              <a:buNone/>
            </a:pPr>
            <a:r>
              <a:rPr lang="zh-CN" altLang="en-US" dirty="0" smtClean="0">
                <a:latin typeface="微软雅黑" panose="020B0503020204020204" pitchFamily="34" charset="-122"/>
                <a:ea typeface="微软雅黑" panose="020B0503020204020204" pitchFamily="34" charset="-122"/>
              </a:rPr>
              <a:t>扩展与稳定性：</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Hadoop </a:t>
            </a:r>
            <a:r>
              <a:rPr lang="en-US" altLang="zh-CN" dirty="0" err="1" smtClean="0">
                <a:latin typeface="微软雅黑" panose="020B0503020204020204" pitchFamily="34" charset="-122"/>
                <a:ea typeface="微软雅黑" panose="020B0503020204020204" pitchFamily="34" charset="-122"/>
              </a:rPr>
              <a:t>Fedoration</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NameNode</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横向扩展，</a:t>
            </a:r>
            <a:r>
              <a:rPr lang="en-US" altLang="zh-CN" dirty="0" err="1" smtClean="0">
                <a:latin typeface="微软雅黑" panose="020B0503020204020204" pitchFamily="34" charset="-122"/>
                <a:ea typeface="微软雅黑" panose="020B0503020204020204" pitchFamily="34" charset="-122"/>
              </a:rPr>
              <a:t>NameNo</a:t>
            </a:r>
            <a:r>
              <a:rPr lang="zh-CN" altLang="en-US" dirty="0" smtClean="0">
                <a:latin typeface="微软雅黑" panose="020B0503020204020204" pitchFamily="34" charset="-122"/>
                <a:ea typeface="微软雅黑" panose="020B0503020204020204" pitchFamily="34" charset="-122"/>
              </a:rPr>
              <a:t>的负载均衡</a:t>
            </a:r>
            <a:endParaRPr lang="en-US" altLang="zh-CN" dirty="0" smtClean="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standy</a:t>
            </a:r>
            <a:r>
              <a:rPr lang="en-US" altLang="zh-CN" dirty="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namenode</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active </a:t>
            </a:r>
            <a:r>
              <a:rPr lang="en-US" altLang="zh-CN" dirty="0" err="1">
                <a:latin typeface="微软雅黑" panose="020B0503020204020204" pitchFamily="34" charset="-122"/>
                <a:ea typeface="微软雅黑" panose="020B0503020204020204" pitchFamily="34" charset="-122"/>
              </a:rPr>
              <a:t>namenode</a:t>
            </a:r>
            <a:endParaRPr lang="en-US" altLang="zh-CN" dirty="0" smtClean="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SecondaryName</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NameNode</a:t>
            </a:r>
            <a:r>
              <a:rPr lang="zh-CN" altLang="en-US" dirty="0">
                <a:latin typeface="微软雅黑" panose="020B0503020204020204" pitchFamily="34" charset="-122"/>
                <a:ea typeface="微软雅黑" panose="020B0503020204020204" pitchFamily="34" charset="-122"/>
              </a:rPr>
              <a:t>热备份</a:t>
            </a:r>
            <a:r>
              <a:rPr lang="en-US" altLang="zh-CN" dirty="0" smtClean="0">
                <a:latin typeface="微软雅黑" panose="020B0503020204020204" pitchFamily="34" charset="-122"/>
                <a:ea typeface="微软雅黑" panose="020B0503020204020204" pitchFamily="34" charset="-122"/>
              </a:rPr>
              <a:t>:</a:t>
            </a:r>
          </a:p>
          <a:p>
            <a:endParaRPr lang="zh-CN" altLang="en-US" dirty="0"/>
          </a:p>
        </p:txBody>
      </p:sp>
    </p:spTree>
    <p:extLst>
      <p:ext uri="{BB962C8B-B14F-4D97-AF65-F5344CB8AC3E}">
        <p14:creationId xmlns:p14="http://schemas.microsoft.com/office/powerpoint/2010/main" val="3085778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分布式计算</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marL="0" indent="0">
              <a:buNone/>
            </a:pPr>
            <a:r>
              <a:rPr lang="zh-CN" altLang="en-US" dirty="0" smtClean="0">
                <a:latin typeface="微软雅黑" panose="020B0503020204020204" pitchFamily="34" charset="-122"/>
                <a:ea typeface="微软雅黑" panose="020B0503020204020204" pitchFamily="34" charset="-122"/>
              </a:rPr>
              <a:t>分布式计算框架：</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Mapreduce</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Spark </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基于内存的迭代计算</a:t>
            </a:r>
            <a:r>
              <a:rPr lang="zh-CN" altLang="en-US" dirty="0" smtClean="0">
                <a:latin typeface="微软雅黑" panose="020B0503020204020204" pitchFamily="34" charset="-122"/>
                <a:ea typeface="微软雅黑" panose="020B0503020204020204" pitchFamily="34" charset="-122"/>
              </a:rPr>
              <a:t>框架。机器学习数据挖掘算法。</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Yahoo! S4</a:t>
            </a:r>
            <a:r>
              <a:rPr lang="zh-CN" altLang="en-US" dirty="0" smtClean="0">
                <a:latin typeface="微软雅黑" panose="020B0503020204020204" pitchFamily="34" charset="-122"/>
                <a:ea typeface="微软雅黑" panose="020B0503020204020204" pitchFamily="34" charset="-122"/>
              </a:rPr>
              <a:t>：流处理，基于事件驱动。</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Hadoop</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S4</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java</a:t>
            </a:r>
          </a:p>
          <a:p>
            <a:r>
              <a:rPr lang="en-US" altLang="zh-CN" dirty="0" smtClean="0">
                <a:latin typeface="微软雅黑" panose="020B0503020204020204" pitchFamily="34" charset="-122"/>
                <a:ea typeface="微软雅黑" panose="020B0503020204020204" pitchFamily="34" charset="-122"/>
              </a:rPr>
              <a:t> Spark</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Scala</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Strom</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Java</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Clojure</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918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MapReduce</a:t>
            </a:r>
            <a:r>
              <a:rPr lang="en-US" altLang="zh-CN" dirty="0" smtClean="0"/>
              <a:t> </a:t>
            </a:r>
            <a:endParaRPr lang="zh-CN" altLang="en-US" dirty="0"/>
          </a:p>
        </p:txBody>
      </p:sp>
      <p:sp>
        <p:nvSpPr>
          <p:cNvPr id="3" name="Content Placeholder 2"/>
          <p:cNvSpPr>
            <a:spLocks noGrp="1"/>
          </p:cNvSpPr>
          <p:nvPr>
            <p:ph idx="1"/>
          </p:nvPr>
        </p:nvSpPr>
        <p:spPr/>
        <p:txBody>
          <a:bodyPr/>
          <a:lstStyle/>
          <a:p>
            <a:pPr>
              <a:lnSpc>
                <a:spcPct val="150000"/>
              </a:lnSpc>
            </a:pPr>
            <a:r>
              <a:rPr lang="en-US" altLang="zh-CN" dirty="0" err="1" smtClean="0">
                <a:latin typeface="微软雅黑" panose="020B0503020204020204" pitchFamily="34" charset="-122"/>
                <a:ea typeface="微软雅黑" panose="020B0503020204020204" pitchFamily="34" charset="-122"/>
              </a:rPr>
              <a:t>MapReduce</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一个编程</a:t>
            </a:r>
            <a:r>
              <a:rPr lang="zh-CN" altLang="en-US" dirty="0" smtClean="0">
                <a:latin typeface="微软雅黑" panose="020B0503020204020204" pitchFamily="34" charset="-122"/>
                <a:ea typeface="微软雅黑" panose="020B0503020204020204" pitchFamily="34" charset="-122"/>
              </a:rPr>
              <a:t>模型，也</a:t>
            </a:r>
            <a:r>
              <a:rPr lang="zh-CN" altLang="en-US" dirty="0">
                <a:latin typeface="微软雅黑" panose="020B0503020204020204" pitchFamily="34" charset="-122"/>
                <a:ea typeface="微软雅黑" panose="020B0503020204020204" pitchFamily="34" charset="-122"/>
              </a:rPr>
              <a:t>是一个处理和生成超大数据集的算法模型的相关实现。用户首先创建</a:t>
            </a:r>
            <a:r>
              <a:rPr lang="zh-CN" altLang="en-US" dirty="0" smtClean="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函数处理一个基于</a:t>
            </a:r>
            <a:r>
              <a:rPr lang="en-US" altLang="zh-CN" dirty="0">
                <a:latin typeface="微软雅黑" panose="020B0503020204020204" pitchFamily="34" charset="-122"/>
                <a:ea typeface="微软雅黑" panose="020B0503020204020204" pitchFamily="34" charset="-122"/>
              </a:rPr>
              <a:t>key/value pair</a:t>
            </a:r>
            <a:r>
              <a:rPr lang="zh-CN" altLang="en-US" dirty="0">
                <a:latin typeface="微软雅黑" panose="020B0503020204020204" pitchFamily="34" charset="-122"/>
                <a:ea typeface="微软雅黑" panose="020B0503020204020204" pitchFamily="34" charset="-122"/>
              </a:rPr>
              <a:t>的数据集合，输出中间的基于</a:t>
            </a:r>
            <a:r>
              <a:rPr lang="en-US" altLang="zh-CN" dirty="0">
                <a:latin typeface="微软雅黑" panose="020B0503020204020204" pitchFamily="34" charset="-122"/>
                <a:ea typeface="微软雅黑" panose="020B0503020204020204" pitchFamily="34" charset="-122"/>
              </a:rPr>
              <a:t>key/value pair</a:t>
            </a:r>
            <a:r>
              <a:rPr lang="zh-CN" altLang="en-US" dirty="0">
                <a:latin typeface="微软雅黑" panose="020B0503020204020204" pitchFamily="34" charset="-122"/>
                <a:ea typeface="微软雅黑" panose="020B0503020204020204" pitchFamily="34" charset="-122"/>
              </a:rPr>
              <a:t>的数据集合；</a:t>
            </a:r>
            <a:r>
              <a:rPr lang="zh-CN" altLang="en-US" dirty="0" smtClean="0">
                <a:latin typeface="微软雅黑" panose="020B0503020204020204" pitchFamily="34" charset="-122"/>
                <a:ea typeface="微软雅黑" panose="020B0503020204020204" pitchFamily="34" charset="-122"/>
              </a:rPr>
              <a:t>然后再</a:t>
            </a:r>
            <a:r>
              <a:rPr lang="zh-CN" altLang="en-US" dirty="0">
                <a:latin typeface="微软雅黑" panose="020B0503020204020204" pitchFamily="34" charset="-122"/>
                <a:ea typeface="微软雅黑" panose="020B0503020204020204" pitchFamily="34" charset="-122"/>
              </a:rPr>
              <a:t>创建一个</a:t>
            </a:r>
            <a:r>
              <a:rPr lang="en-US" altLang="zh-CN" dirty="0">
                <a:latin typeface="微软雅黑" panose="020B0503020204020204" pitchFamily="34" charset="-122"/>
                <a:ea typeface="微软雅黑" panose="020B0503020204020204" pitchFamily="34" charset="-122"/>
              </a:rPr>
              <a:t>Reduce</a:t>
            </a:r>
            <a:r>
              <a:rPr lang="zh-CN" altLang="en-US" dirty="0">
                <a:latin typeface="微软雅黑" panose="020B0503020204020204" pitchFamily="34" charset="-122"/>
                <a:ea typeface="微软雅黑" panose="020B0503020204020204" pitchFamily="34" charset="-122"/>
              </a:rPr>
              <a:t>函数用来合并所有的具有相同中间</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值的中间</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值</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通过简单的接口来实现自动的并行化和大规模的</a:t>
            </a:r>
            <a:r>
              <a:rPr lang="zh-CN" altLang="en-US" dirty="0" smtClean="0">
                <a:latin typeface="微软雅黑" panose="020B0503020204020204" pitchFamily="34" charset="-122"/>
                <a:ea typeface="微软雅黑" panose="020B0503020204020204" pitchFamily="34" charset="-122"/>
              </a:rPr>
              <a:t>分布式</a:t>
            </a:r>
            <a:r>
              <a:rPr lang="zh-CN" altLang="en-US" dirty="0">
                <a:latin typeface="微软雅黑" panose="020B0503020204020204" pitchFamily="34" charset="-122"/>
                <a:ea typeface="微软雅黑" panose="020B0503020204020204" pitchFamily="34" charset="-122"/>
              </a:rPr>
              <a:t>计算，通过使用</a:t>
            </a:r>
            <a:r>
              <a:rPr lang="en-US" altLang="zh-CN" dirty="0" err="1">
                <a:latin typeface="微软雅黑" panose="020B0503020204020204" pitchFamily="34" charset="-122"/>
                <a:ea typeface="微软雅黑" panose="020B0503020204020204" pitchFamily="34" charset="-122"/>
              </a:rPr>
              <a:t>MapReduce</a:t>
            </a:r>
            <a:r>
              <a:rPr lang="zh-CN" altLang="en-US" dirty="0">
                <a:latin typeface="微软雅黑" panose="020B0503020204020204" pitchFamily="34" charset="-122"/>
                <a:ea typeface="微软雅黑" panose="020B0503020204020204" pitchFamily="34" charset="-122"/>
              </a:rPr>
              <a:t>模型</a:t>
            </a:r>
            <a:r>
              <a:rPr lang="zh-CN" altLang="en-US" dirty="0" smtClean="0">
                <a:latin typeface="微软雅黑" panose="020B0503020204020204" pitchFamily="34" charset="-122"/>
                <a:ea typeface="微软雅黑" panose="020B0503020204020204" pitchFamily="34" charset="-122"/>
              </a:rPr>
              <a:t>接口实现</a:t>
            </a:r>
            <a:r>
              <a:rPr lang="zh-CN" altLang="en-US" dirty="0">
                <a:latin typeface="微软雅黑" panose="020B0503020204020204" pitchFamily="34" charset="-122"/>
                <a:ea typeface="微软雅黑" panose="020B0503020204020204" pitchFamily="34" charset="-122"/>
              </a:rPr>
              <a:t>在大量普通的</a:t>
            </a:r>
            <a:r>
              <a:rPr lang="en-US" altLang="zh-CN" dirty="0">
                <a:latin typeface="微软雅黑" panose="020B0503020204020204" pitchFamily="34" charset="-122"/>
                <a:ea typeface="微软雅黑" panose="020B0503020204020204" pitchFamily="34" charset="-122"/>
              </a:rPr>
              <a:t>PC</a:t>
            </a:r>
            <a:r>
              <a:rPr lang="zh-CN" altLang="en-US" dirty="0">
                <a:latin typeface="微软雅黑" panose="020B0503020204020204" pitchFamily="34" charset="-122"/>
                <a:ea typeface="微软雅黑" panose="020B0503020204020204" pitchFamily="34" charset="-122"/>
              </a:rPr>
              <a:t>机上高性能</a:t>
            </a:r>
            <a:r>
              <a:rPr lang="zh-CN" altLang="en-US" dirty="0" smtClean="0">
                <a:latin typeface="微软雅黑" panose="020B0503020204020204" pitchFamily="34" charset="-122"/>
                <a:ea typeface="微软雅黑" panose="020B0503020204020204" pitchFamily="34" charset="-122"/>
              </a:rPr>
              <a:t>计算。</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6206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MapReduce</a:t>
            </a:r>
            <a:r>
              <a:rPr lang="zh-CN" altLang="en-US" dirty="0" smtClean="0">
                <a:latin typeface="微软雅黑" panose="020B0503020204020204" pitchFamily="34" charset="-122"/>
                <a:ea typeface="微软雅黑" panose="020B0503020204020204" pitchFamily="34" charset="-122"/>
              </a:rPr>
              <a:t>应用实例</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normAutofit fontScale="92500" lnSpcReduction="20000"/>
          </a:bodyPr>
          <a:lstStyle/>
          <a:p>
            <a:pPr>
              <a:lnSpc>
                <a:spcPct val="120000"/>
              </a:lnSpc>
            </a:pPr>
            <a:r>
              <a:rPr lang="zh-CN" altLang="en-US" dirty="0">
                <a:latin typeface="微软雅黑" panose="020B0503020204020204" pitchFamily="34" charset="-122"/>
                <a:ea typeface="微软雅黑" panose="020B0503020204020204" pitchFamily="34" charset="-122"/>
              </a:rPr>
              <a:t>分布式的</a:t>
            </a:r>
            <a:r>
              <a:rPr lang="en-US" altLang="zh-CN" dirty="0" err="1">
                <a:latin typeface="微软雅黑" panose="020B0503020204020204" pitchFamily="34" charset="-122"/>
                <a:ea typeface="微软雅黑" panose="020B0503020204020204" pitchFamily="34" charset="-122"/>
              </a:rPr>
              <a:t>Grep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函数输出匹配某个模式的一行，</a:t>
            </a:r>
            <a:r>
              <a:rPr lang="en-US" altLang="zh-CN" dirty="0">
                <a:latin typeface="微软雅黑" panose="020B0503020204020204" pitchFamily="34" charset="-122"/>
                <a:ea typeface="微软雅黑" panose="020B0503020204020204" pitchFamily="34" charset="-122"/>
              </a:rPr>
              <a:t>Reduce</a:t>
            </a:r>
            <a:r>
              <a:rPr lang="zh-CN" altLang="en-US" dirty="0" smtClean="0">
                <a:latin typeface="微软雅黑" panose="020B0503020204020204" pitchFamily="34" charset="-122"/>
                <a:ea typeface="微软雅黑" panose="020B0503020204020204" pitchFamily="34" charset="-122"/>
              </a:rPr>
              <a:t>函数直接把</a:t>
            </a:r>
            <a:r>
              <a:rPr lang="zh-CN" altLang="en-US" dirty="0">
                <a:latin typeface="微软雅黑" panose="020B0503020204020204" pitchFamily="34" charset="-122"/>
                <a:ea typeface="微软雅黑" panose="020B0503020204020204" pitchFamily="34" charset="-122"/>
              </a:rPr>
              <a:t>中间</a:t>
            </a:r>
            <a:r>
              <a:rPr lang="zh-CN" altLang="en-US" dirty="0" smtClean="0">
                <a:latin typeface="微软雅黑" panose="020B0503020204020204" pitchFamily="34" charset="-122"/>
                <a:ea typeface="微软雅黑" panose="020B0503020204020204" pitchFamily="34" charset="-122"/>
              </a:rPr>
              <a:t>数据复制</a:t>
            </a:r>
            <a:r>
              <a:rPr lang="zh-CN" altLang="en-US" dirty="0">
                <a:latin typeface="微软雅黑" panose="020B0503020204020204" pitchFamily="34" charset="-122"/>
                <a:ea typeface="微软雅黑" panose="020B0503020204020204" pitchFamily="34" charset="-122"/>
              </a:rPr>
              <a:t>到输出。</a:t>
            </a:r>
          </a:p>
          <a:p>
            <a:pPr>
              <a:lnSpc>
                <a:spcPct val="120000"/>
              </a:lnSpc>
            </a:pPr>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访问频率：</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函数处理日志中</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页面请求的记录，然后输出</a:t>
            </a:r>
            <a:r>
              <a:rPr lang="en-US" altLang="zh-CN" dirty="0">
                <a:latin typeface="微软雅黑" panose="020B0503020204020204" pitchFamily="34" charset="-122"/>
                <a:ea typeface="微软雅黑" panose="020B0503020204020204" pitchFamily="34" charset="-122"/>
              </a:rPr>
              <a:t>(URL,1)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Reduce</a:t>
            </a:r>
            <a:r>
              <a:rPr lang="zh-CN" altLang="en-US" dirty="0">
                <a:latin typeface="微软雅黑" panose="020B0503020204020204" pitchFamily="34" charset="-122"/>
                <a:ea typeface="微软雅黑" panose="020B0503020204020204" pitchFamily="34" charset="-122"/>
              </a:rPr>
              <a:t>函数</a:t>
            </a:r>
            <a:r>
              <a:rPr lang="zh-CN" altLang="en-US" dirty="0" smtClean="0">
                <a:latin typeface="微软雅黑" panose="020B0503020204020204" pitchFamily="34" charset="-122"/>
                <a:ea typeface="微软雅黑" panose="020B0503020204020204" pitchFamily="34" charset="-122"/>
              </a:rPr>
              <a:t>把相同</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值都累加起来，产生</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记录总数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结果。</a:t>
            </a:r>
          </a:p>
          <a:p>
            <a:pPr>
              <a:lnSpc>
                <a:spcPct val="120000"/>
              </a:lnSpc>
            </a:pPr>
            <a:r>
              <a:rPr lang="zh-CN" altLang="en-US" dirty="0">
                <a:latin typeface="微软雅黑" panose="020B0503020204020204" pitchFamily="34" charset="-122"/>
                <a:ea typeface="微软雅黑" panose="020B0503020204020204" pitchFamily="34" charset="-122"/>
              </a:rPr>
              <a:t>倒转网络链接图：</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函数在源页面（</a:t>
            </a:r>
            <a:r>
              <a:rPr lang="en-US" altLang="zh-CN" dirty="0">
                <a:latin typeface="微软雅黑" panose="020B0503020204020204" pitchFamily="34" charset="-122"/>
                <a:ea typeface="微软雅黑" panose="020B0503020204020204" pitchFamily="34" charset="-122"/>
              </a:rPr>
              <a:t>source</a:t>
            </a:r>
            <a:r>
              <a:rPr lang="zh-CN" altLang="en-US" dirty="0">
                <a:latin typeface="微软雅黑" panose="020B0503020204020204" pitchFamily="34" charset="-122"/>
                <a:ea typeface="微软雅黑" panose="020B0503020204020204" pitchFamily="34" charset="-122"/>
              </a:rPr>
              <a:t>）中搜索所有的链接目标（</a:t>
            </a:r>
            <a:r>
              <a:rPr lang="en-US" altLang="zh-CN" dirty="0">
                <a:latin typeface="微软雅黑" panose="020B0503020204020204" pitchFamily="34" charset="-122"/>
                <a:ea typeface="微软雅黑" panose="020B0503020204020204" pitchFamily="34" charset="-122"/>
              </a:rPr>
              <a:t>target</a:t>
            </a:r>
            <a:r>
              <a:rPr lang="zh-CN" altLang="en-US" dirty="0">
                <a:latin typeface="微软雅黑" panose="020B0503020204020204" pitchFamily="34" charset="-122"/>
                <a:ea typeface="微软雅黑" panose="020B0503020204020204" pitchFamily="34" charset="-122"/>
              </a:rPr>
              <a:t>）并</a:t>
            </a:r>
            <a:r>
              <a:rPr lang="zh-CN" altLang="en-US" dirty="0" smtClean="0">
                <a:latin typeface="微软雅黑" panose="020B0503020204020204" pitchFamily="34" charset="-122"/>
                <a:ea typeface="微软雅黑" panose="020B0503020204020204" pitchFamily="34" charset="-122"/>
              </a:rPr>
              <a:t>输出为</a:t>
            </a:r>
            <a:r>
              <a:rPr lang="en-US" altLang="zh-CN" dirty="0" smtClean="0">
                <a:latin typeface="微软雅黑" panose="020B0503020204020204" pitchFamily="34" charset="-122"/>
                <a:ea typeface="微软雅黑" panose="020B0503020204020204" pitchFamily="34" charset="-122"/>
              </a:rPr>
              <a:t>(target, source)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Reduce</a:t>
            </a:r>
            <a:r>
              <a:rPr lang="zh-CN" altLang="en-US" dirty="0" smtClean="0">
                <a:latin typeface="微软雅黑" panose="020B0503020204020204" pitchFamily="34" charset="-122"/>
                <a:ea typeface="微软雅黑" panose="020B0503020204020204" pitchFamily="34" charset="-122"/>
              </a:rPr>
              <a:t>函数把给定链接目标（</a:t>
            </a:r>
            <a:r>
              <a:rPr lang="en-US" altLang="zh-CN" dirty="0" smtClean="0">
                <a:latin typeface="微软雅黑" panose="020B0503020204020204" pitchFamily="34" charset="-122"/>
                <a:ea typeface="微软雅黑" panose="020B0503020204020204" pitchFamily="34" charset="-122"/>
              </a:rPr>
              <a:t>target</a:t>
            </a:r>
            <a:r>
              <a:rPr lang="zh-CN" altLang="en-US" dirty="0" smtClean="0">
                <a:latin typeface="微软雅黑" panose="020B0503020204020204" pitchFamily="34" charset="-122"/>
                <a:ea typeface="微软雅黑" panose="020B0503020204020204" pitchFamily="34" charset="-122"/>
              </a:rPr>
              <a:t>）的链接组合成一个列表，输出</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target</a:t>
            </a:r>
            <a:r>
              <a:rPr lang="en-US" altLang="zh-CN" dirty="0" smtClean="0">
                <a:latin typeface="微软雅黑" panose="020B0503020204020204" pitchFamily="34" charset="-122"/>
                <a:ea typeface="微软雅黑" panose="020B0503020204020204" pitchFamily="34" charset="-122"/>
              </a:rPr>
              <a:t>, list(source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a:p>
            <a:pPr>
              <a:lnSpc>
                <a:spcPct val="120000"/>
              </a:lnSpc>
            </a:pPr>
            <a:r>
              <a:rPr lang="zh-CN" altLang="en-US" dirty="0" smtClean="0">
                <a:latin typeface="微软雅黑" panose="020B0503020204020204" pitchFamily="34" charset="-122"/>
                <a:ea typeface="微软雅黑" panose="020B0503020204020204" pitchFamily="34" charset="-122"/>
              </a:rPr>
              <a:t>倒排索引</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函数分析每个文档输出一个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文档号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的列表，</a:t>
            </a:r>
            <a:r>
              <a:rPr lang="en-US" altLang="zh-CN" dirty="0">
                <a:latin typeface="微软雅黑" panose="020B0503020204020204" pitchFamily="34" charset="-122"/>
                <a:ea typeface="微软雅黑" panose="020B0503020204020204" pitchFamily="34" charset="-122"/>
              </a:rPr>
              <a:t>Reduce</a:t>
            </a:r>
            <a:r>
              <a:rPr lang="zh-CN" altLang="en-US" dirty="0">
                <a:latin typeface="微软雅黑" panose="020B0503020204020204" pitchFamily="34" charset="-122"/>
                <a:ea typeface="微软雅黑" panose="020B0503020204020204" pitchFamily="34" charset="-122"/>
              </a:rPr>
              <a:t>函数的输入是一个给定词</a:t>
            </a:r>
            <a:r>
              <a:rPr lang="zh-CN" altLang="en-US" dirty="0" smtClean="0">
                <a:latin typeface="微软雅黑" panose="020B0503020204020204" pitchFamily="34" charset="-122"/>
                <a:ea typeface="微软雅黑" panose="020B0503020204020204" pitchFamily="34" charset="-122"/>
              </a:rPr>
              <a:t>的所有</a:t>
            </a:r>
            <a:r>
              <a:rPr lang="zh-CN" altLang="en-US" dirty="0">
                <a:latin typeface="微软雅黑" panose="020B0503020204020204" pitchFamily="34" charset="-122"/>
                <a:ea typeface="微软雅黑" panose="020B0503020204020204" pitchFamily="34" charset="-122"/>
              </a:rPr>
              <a:t>（词，文档号），排序所有的文档号，输出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词</a:t>
            </a:r>
            <a:r>
              <a:rPr lang="en-US" altLang="zh-CN" dirty="0">
                <a:latin typeface="微软雅黑" panose="020B0503020204020204" pitchFamily="34" charset="-122"/>
                <a:ea typeface="微软雅黑" panose="020B0503020204020204" pitchFamily="34" charset="-122"/>
              </a:rPr>
              <a:t>,list</a:t>
            </a:r>
            <a:r>
              <a:rPr lang="zh-CN" altLang="en-US" dirty="0">
                <a:latin typeface="微软雅黑" panose="020B0503020204020204" pitchFamily="34" charset="-122"/>
                <a:ea typeface="微软雅黑" panose="020B0503020204020204" pitchFamily="34" charset="-122"/>
              </a:rPr>
              <a:t>（文档号）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。所有的输出集合形成一个</a:t>
            </a:r>
            <a:r>
              <a:rPr lang="zh-CN" altLang="en-US" dirty="0" smtClean="0">
                <a:latin typeface="微软雅黑" panose="020B0503020204020204" pitchFamily="34" charset="-122"/>
                <a:ea typeface="微软雅黑" panose="020B0503020204020204" pitchFamily="34" charset="-122"/>
              </a:rPr>
              <a:t>简单的</a:t>
            </a:r>
            <a:r>
              <a:rPr lang="zh-CN" altLang="en-US" dirty="0">
                <a:latin typeface="微软雅黑" panose="020B0503020204020204" pitchFamily="34" charset="-122"/>
                <a:ea typeface="微软雅黑" panose="020B0503020204020204" pitchFamily="34" charset="-122"/>
              </a:rPr>
              <a:t>倒排索引，它以一种简单的算法跟踪词在文档中的位置</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0428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WordCount</a:t>
            </a:r>
            <a:r>
              <a:rPr lang="zh-CN" altLang="en-US" dirty="0" smtClean="0"/>
              <a:t>为例</a:t>
            </a:r>
            <a:endParaRPr lang="zh-CN" alt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60577" y="1690688"/>
            <a:ext cx="5181600" cy="3879941"/>
          </a:xfrm>
        </p:spPr>
      </p:pic>
      <p:sp>
        <p:nvSpPr>
          <p:cNvPr id="7" name="Content Placeholder 6"/>
          <p:cNvSpPr>
            <a:spLocks noGrp="1"/>
          </p:cNvSpPr>
          <p:nvPr>
            <p:ph sz="half" idx="2"/>
          </p:nvPr>
        </p:nvSpPr>
        <p:spPr>
          <a:xfrm>
            <a:off x="7107478" y="5775513"/>
            <a:ext cx="3168569" cy="524036"/>
          </a:xfrm>
        </p:spPr>
        <p:txBody>
          <a:bodyPr/>
          <a:lstStyle/>
          <a:p>
            <a:pPr marL="0" indent="0">
              <a:buNone/>
            </a:pPr>
            <a:r>
              <a:rPr lang="en-US" altLang="zh-CN" dirty="0" err="1"/>
              <a:t>MapReduce</a:t>
            </a:r>
            <a:r>
              <a:rPr lang="zh-CN" altLang="en-US" dirty="0"/>
              <a:t>伪代码</a:t>
            </a:r>
          </a:p>
          <a:p>
            <a:pPr marL="0" indent="0">
              <a:buNone/>
            </a:pPr>
            <a:endParaRPr lang="zh-CN" altLang="en-US" dirty="0"/>
          </a:p>
        </p:txBody>
      </p:sp>
      <p:sp>
        <p:nvSpPr>
          <p:cNvPr id="8" name="TextBox 7"/>
          <p:cNvSpPr txBox="1"/>
          <p:nvPr/>
        </p:nvSpPr>
        <p:spPr>
          <a:xfrm>
            <a:off x="766880" y="2271358"/>
            <a:ext cx="4582073"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需求：有一个很大的文档，统计文档里面单词的词频。</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075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840" y="1170305"/>
            <a:ext cx="10515600" cy="4351338"/>
          </a:xfrm>
        </p:spPr>
        <p:txBody>
          <a:bodyPr/>
          <a:lstStyle/>
          <a:p>
            <a:pPr marL="0" indent="0">
              <a:buNone/>
            </a:pPr>
            <a:r>
              <a:rPr lang="en-US" altLang="zh-CN" dirty="0" smtClean="0"/>
              <a:t> </a:t>
            </a:r>
          </a:p>
          <a:p>
            <a:pPr marL="0" indent="0">
              <a:buNone/>
            </a:pPr>
            <a:endParaRPr lang="zh-CN" altLang="en-US" dirty="0"/>
          </a:p>
        </p:txBody>
      </p:sp>
      <p:sp>
        <p:nvSpPr>
          <p:cNvPr id="5" name="TextBox 4"/>
          <p:cNvSpPr txBox="1"/>
          <p:nvPr/>
        </p:nvSpPr>
        <p:spPr>
          <a:xfrm>
            <a:off x="4591526" y="2438477"/>
            <a:ext cx="2723823" cy="1107996"/>
          </a:xfrm>
          <a:prstGeom prst="rect">
            <a:avLst/>
          </a:prstGeom>
          <a:noFill/>
        </p:spPr>
        <p:txBody>
          <a:bodyPr wrap="none" rtlCol="0">
            <a:spAutoFit/>
          </a:bodyPr>
          <a:lstStyle/>
          <a:p>
            <a:r>
              <a:rPr lang="zh-CN" altLang="en-US" sz="6600" dirty="0" smtClean="0">
                <a:solidFill>
                  <a:srgbClr val="FF0000"/>
                </a:solidFill>
                <a:latin typeface="微软雅黑" panose="020B0503020204020204" pitchFamily="34" charset="-122"/>
                <a:ea typeface="微软雅黑" panose="020B0503020204020204" pitchFamily="34" charset="-122"/>
              </a:rPr>
              <a:t>大数据</a:t>
            </a:r>
            <a:endParaRPr lang="zh-CN" altLang="en-US" sz="6600" dirty="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p:nvPr/>
        </p:nvSpPr>
        <p:spPr>
          <a:xfrm rot="1123739">
            <a:off x="6739419" y="1428272"/>
            <a:ext cx="1723549" cy="707886"/>
          </a:xfrm>
          <a:prstGeom prst="rect">
            <a:avLst/>
          </a:prstGeom>
          <a:noFill/>
        </p:spPr>
        <p:txBody>
          <a:bodyPr wrap="none" rtlCol="0">
            <a:spAutoFit/>
          </a:bodyPr>
          <a:lstStyle/>
          <a:p>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分布式</a:t>
            </a:r>
          </a:p>
        </p:txBody>
      </p:sp>
      <p:sp>
        <p:nvSpPr>
          <p:cNvPr id="7" name="TextBox 6"/>
          <p:cNvSpPr txBox="1"/>
          <p:nvPr/>
        </p:nvSpPr>
        <p:spPr>
          <a:xfrm>
            <a:off x="3210979" y="1755819"/>
            <a:ext cx="1454244" cy="584775"/>
          </a:xfrm>
          <a:prstGeom prst="rect">
            <a:avLst/>
          </a:prstGeom>
          <a:noFill/>
        </p:spPr>
        <p:txBody>
          <a:bodyPr wrap="none" rtlCol="0">
            <a:spAutoFit/>
          </a:bodyPr>
          <a:lstStyle/>
          <a:p>
            <a:r>
              <a:rPr lang="en-US" altLang="zh-CN" sz="3200" dirty="0" smtClean="0">
                <a:solidFill>
                  <a:schemeClr val="accent4"/>
                </a:solidFill>
                <a:latin typeface="Segoe UI" panose="020B0502040204020203" pitchFamily="34" charset="0"/>
                <a:ea typeface="Segoe UI" panose="020B0502040204020203" pitchFamily="34" charset="0"/>
                <a:cs typeface="Segoe UI" panose="020B0502040204020203" pitchFamily="34" charset="0"/>
              </a:rPr>
              <a:t>NoSQL</a:t>
            </a:r>
            <a:endParaRPr lang="zh-CN" altLang="en-US" sz="3200" dirty="0">
              <a:solidFill>
                <a:schemeClr val="accent4"/>
              </a:solidFill>
              <a:latin typeface="Segoe UI" panose="020B0502040204020203" pitchFamily="34" charset="0"/>
              <a:cs typeface="Segoe UI" panose="020B0502040204020203" pitchFamily="34" charset="0"/>
            </a:endParaRPr>
          </a:p>
        </p:txBody>
      </p:sp>
      <p:sp>
        <p:nvSpPr>
          <p:cNvPr id="8" name="TextBox 7"/>
          <p:cNvSpPr txBox="1"/>
          <p:nvPr/>
        </p:nvSpPr>
        <p:spPr>
          <a:xfrm>
            <a:off x="4902684" y="1094279"/>
            <a:ext cx="1415772" cy="461665"/>
          </a:xfrm>
          <a:prstGeom prst="rect">
            <a:avLst/>
          </a:prstGeom>
          <a:noFill/>
        </p:spPr>
        <p:txBody>
          <a:bodyPr wrap="none" rtlCol="0">
            <a:spAutoFit/>
          </a:bodyPr>
          <a:lstStyle/>
          <a:p>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数据挖掘</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rot="885444">
            <a:off x="3243167" y="4692964"/>
            <a:ext cx="174732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机器学习</a:t>
            </a:r>
            <a:endParaRPr lang="zh-CN" altLang="en-US" dirty="0">
              <a:latin typeface="微软雅黑" panose="020B0503020204020204" pitchFamily="34" charset="-122"/>
              <a:ea typeface="微软雅黑" panose="020B0503020204020204" pitchFamily="34" charset="-122"/>
            </a:endParaRPr>
          </a:p>
        </p:txBody>
      </p:sp>
      <p:sp>
        <p:nvSpPr>
          <p:cNvPr id="11" name="TextBox 10"/>
          <p:cNvSpPr txBox="1"/>
          <p:nvPr/>
        </p:nvSpPr>
        <p:spPr>
          <a:xfrm rot="209974">
            <a:off x="5681388" y="5121211"/>
            <a:ext cx="1980029" cy="523220"/>
          </a:xfrm>
          <a:prstGeom prst="rect">
            <a:avLst/>
          </a:prstGeom>
          <a:noFill/>
        </p:spPr>
        <p:txBody>
          <a:bodyPr wrap="non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虚拟化技术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7759950" y="2651066"/>
            <a:ext cx="1465466" cy="523220"/>
          </a:xfrm>
          <a:prstGeom prst="rect">
            <a:avLst/>
          </a:prstGeom>
          <a:noFill/>
        </p:spPr>
        <p:txBody>
          <a:bodyPr wrap="none" rtlCol="0">
            <a:spAutoFit/>
          </a:bodyPr>
          <a:lstStyle/>
          <a:p>
            <a:r>
              <a:rPr lang="en-US" altLang="zh-CN" sz="28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Hadoop</a:t>
            </a:r>
            <a:endParaRPr lang="zh-CN" altLang="en-US" sz="2400" dirty="0">
              <a:solidFill>
                <a:schemeClr val="bg1">
                  <a:lumMod val="50000"/>
                </a:schemeClr>
              </a:solidFill>
              <a:latin typeface="Segoe UI" panose="020B0502040204020203" pitchFamily="34" charset="0"/>
              <a:cs typeface="Segoe UI" panose="020B0502040204020203" pitchFamily="34" charset="0"/>
            </a:endParaRPr>
          </a:p>
        </p:txBody>
      </p:sp>
      <p:sp>
        <p:nvSpPr>
          <p:cNvPr id="13" name="TextBox 12"/>
          <p:cNvSpPr txBox="1"/>
          <p:nvPr/>
        </p:nvSpPr>
        <p:spPr>
          <a:xfrm>
            <a:off x="8252436" y="3977381"/>
            <a:ext cx="1889172" cy="923330"/>
          </a:xfrm>
          <a:prstGeom prst="rect">
            <a:avLst/>
          </a:prstGeom>
          <a:noFill/>
        </p:spPr>
        <p:txBody>
          <a:bodyPr wrap="none" rtlCol="0">
            <a:spAutoFit/>
          </a:bodyPr>
          <a:lstStyle/>
          <a:p>
            <a:r>
              <a:rPr lang="en-US" altLang="zh-CN" sz="5400" dirty="0">
                <a:solidFill>
                  <a:schemeClr val="tx1">
                    <a:lumMod val="50000"/>
                  </a:schemeClr>
                </a:solidFill>
                <a:latin typeface="Segoe UI" panose="020B0502040204020203" pitchFamily="34" charset="0"/>
                <a:ea typeface="Segoe UI" panose="020B0502040204020203" pitchFamily="34" charset="0"/>
                <a:cs typeface="Segoe UI" panose="020B0502040204020203" pitchFamily="34" charset="0"/>
              </a:rPr>
              <a:t>Spark</a:t>
            </a:r>
            <a:endParaRPr lang="zh-CN" altLang="en-US" sz="5400" dirty="0">
              <a:solidFill>
                <a:schemeClr val="tx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rot="21032028">
            <a:off x="2482463" y="3007321"/>
            <a:ext cx="1860244" cy="646331"/>
          </a:xfrm>
          <a:prstGeom prst="rect">
            <a:avLst/>
          </a:prstGeom>
          <a:noFill/>
        </p:spPr>
        <p:txBody>
          <a:bodyPr wrap="square" rtlCol="0">
            <a:spAutoFit/>
          </a:bodyPr>
          <a:lstStyle/>
          <a:p>
            <a:r>
              <a:rPr lang="zh-CN" altLang="en-US" sz="3600" dirty="0" smtClean="0">
                <a:solidFill>
                  <a:srgbClr val="0070C0"/>
                </a:solidFill>
                <a:latin typeface="微软雅黑" panose="020B0503020204020204" pitchFamily="34" charset="-122"/>
                <a:ea typeface="微软雅黑" panose="020B0503020204020204" pitchFamily="34" charset="-122"/>
              </a:rPr>
              <a:t>云计算</a:t>
            </a:r>
            <a:endParaRPr lang="zh-CN" altLang="en-US" sz="3600" dirty="0">
              <a:solidFill>
                <a:srgbClr val="0070C0"/>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4390474" y="3512976"/>
            <a:ext cx="1535164" cy="923330"/>
          </a:xfrm>
          <a:prstGeom prst="rect">
            <a:avLst/>
          </a:prstGeom>
          <a:noFill/>
        </p:spPr>
        <p:txBody>
          <a:bodyPr wrap="none" rtlCol="0">
            <a:spAutoFit/>
          </a:bodyPr>
          <a:lstStyle/>
          <a:p>
            <a:r>
              <a:rPr lang="en-US" altLang="zh-CN" sz="54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Hive</a:t>
            </a:r>
            <a:endParaRPr lang="zh-CN" altLang="en-US" sz="54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rot="20620834">
            <a:off x="6538241" y="3690836"/>
            <a:ext cx="2125903" cy="523220"/>
          </a:xfrm>
          <a:prstGeom prst="rect">
            <a:avLst/>
          </a:prstGeom>
          <a:noFill/>
        </p:spPr>
        <p:txBody>
          <a:bodyPr wrap="none" rtlCol="0">
            <a:spAutoFit/>
          </a:bodyPr>
          <a:lstStyle/>
          <a:p>
            <a:r>
              <a:rPr lang="zh-CN" altLang="en-US" sz="2800" dirty="0" smtClean="0">
                <a:solidFill>
                  <a:schemeClr val="bg1">
                    <a:lumMod val="50000"/>
                  </a:schemeClr>
                </a:solidFill>
                <a:latin typeface="微软雅黑" panose="020B0503020204020204" pitchFamily="34" charset="-122"/>
                <a:ea typeface="微软雅黑" panose="020B0503020204020204" pitchFamily="34" charset="-122"/>
              </a:rPr>
              <a:t>一致性</a:t>
            </a:r>
            <a:r>
              <a:rPr lang="en-US" altLang="zh-CN" sz="2800" dirty="0" smtClean="0">
                <a:solidFill>
                  <a:schemeClr val="bg1">
                    <a:lumMod val="50000"/>
                  </a:schemeClr>
                </a:solidFill>
                <a:latin typeface="微软雅黑" panose="020B0503020204020204" pitchFamily="34" charset="-122"/>
                <a:ea typeface="微软雅黑" panose="020B0503020204020204" pitchFamily="34" charset="-122"/>
              </a:rPr>
              <a:t>Hash</a:t>
            </a:r>
            <a:endParaRPr lang="zh-CN" altLang="en-US" sz="28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8720011"/>
      </p:ext>
    </p:extLst>
  </p:cSld>
  <p:clrMapOvr>
    <a:masterClrMapping/>
  </p:clrMapOvr>
  <mc:AlternateContent xmlns:mc="http://schemas.openxmlformats.org/markup-compatibility/2006" xmlns:p14="http://schemas.microsoft.com/office/powerpoint/2010/main">
    <mc:Choice Requires="p14">
      <p:transition spd="slow" p14:dur="2000" advTm="2243"/>
    </mc:Choice>
    <mc:Fallback xmlns="">
      <p:transition spd="slow" advTm="224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zh-CN" altLang="en-US"/>
          </a:p>
        </p:txBody>
      </p:sp>
      <p:pic>
        <p:nvPicPr>
          <p:cNvPr id="2050" name="Picture 2" descr="http://www.cs.uml.edu/~jlu1/doc/source/report/img/MapReduc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31" y="1716649"/>
            <a:ext cx="10354238" cy="50256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692665"/>
            <a:ext cx="3724609" cy="646331"/>
          </a:xfrm>
          <a:prstGeom prst="rect">
            <a:avLst/>
          </a:prstGeom>
          <a:noFill/>
        </p:spPr>
        <p:txBody>
          <a:bodyPr wrap="none" rtlCol="0">
            <a:spAutoFit/>
          </a:bodyPr>
          <a:lstStyle/>
          <a:p>
            <a:r>
              <a:rPr lang="zh-CN" altLang="en-US" sz="3600" dirty="0" smtClean="0"/>
              <a:t>以</a:t>
            </a:r>
            <a:r>
              <a:rPr lang="en-US" altLang="zh-CN" sz="3600" dirty="0" err="1" smtClean="0"/>
              <a:t>WordCount</a:t>
            </a:r>
            <a:r>
              <a:rPr lang="zh-CN" altLang="en-US" sz="3600" dirty="0" smtClean="0"/>
              <a:t>为例</a:t>
            </a:r>
            <a:endParaRPr lang="zh-CN" altLang="en-US" sz="3600" dirty="0"/>
          </a:p>
        </p:txBody>
      </p:sp>
    </p:spTree>
    <p:extLst>
      <p:ext uri="{BB962C8B-B14F-4D97-AF65-F5344CB8AC3E}">
        <p14:creationId xmlns:p14="http://schemas.microsoft.com/office/powerpoint/2010/main" val="3133055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631" y="203079"/>
            <a:ext cx="10515600" cy="954389"/>
          </a:xfrm>
        </p:spPr>
        <p:txBody>
          <a:bodyPr/>
          <a:lstStyle/>
          <a:p>
            <a:r>
              <a:rPr lang="en-US" altLang="zh-CN" dirty="0" err="1" smtClean="0"/>
              <a:t>MapReduce</a:t>
            </a:r>
            <a:r>
              <a:rPr lang="en-US" altLang="zh-CN" dirty="0" smtClean="0"/>
              <a:t> </a:t>
            </a:r>
            <a:r>
              <a:rPr lang="zh-CN" altLang="en-US" dirty="0" smtClean="0"/>
              <a:t>过程</a:t>
            </a:r>
            <a:endParaRPr lang="zh-CN" alt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5180" y="1063135"/>
            <a:ext cx="8843059" cy="5428527"/>
          </a:xfrm>
        </p:spPr>
      </p:pic>
    </p:spTree>
    <p:extLst>
      <p:ext uri="{BB962C8B-B14F-4D97-AF65-F5344CB8AC3E}">
        <p14:creationId xmlns:p14="http://schemas.microsoft.com/office/powerpoint/2010/main" val="3038869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6398" y="1322482"/>
            <a:ext cx="9718851" cy="5245572"/>
          </a:xfrm>
        </p:spPr>
      </p:pic>
    </p:spTree>
    <p:extLst>
      <p:ext uri="{BB962C8B-B14F-4D97-AF65-F5344CB8AC3E}">
        <p14:creationId xmlns:p14="http://schemas.microsoft.com/office/powerpoint/2010/main" val="3107660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分布式系统的一致性问题</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6254920" y="1917577"/>
            <a:ext cx="5665149" cy="4351338"/>
          </a:xfrm>
        </p:spPr>
        <p:txBody>
          <a:bodyPr/>
          <a:lstStyle/>
          <a:p>
            <a:r>
              <a:rPr lang="zh-CN" altLang="en-US" dirty="0" smtClean="0">
                <a:latin typeface="微软雅黑" panose="020B0503020204020204" pitchFamily="34" charset="-122"/>
                <a:ea typeface="微软雅黑" panose="020B0503020204020204" pitchFamily="34" charset="-122"/>
              </a:rPr>
              <a:t>为什么有一致性问题？</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一台机器会存在性能瓶颈，且存在单点故障，挂了就挂了。</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分布式为了保证高可用性：</a:t>
            </a:r>
            <a:r>
              <a:rPr lang="zh-CN" altLang="en-US" dirty="0">
                <a:latin typeface="微软雅黑" panose="020B0503020204020204" pitchFamily="34" charset="-122"/>
                <a:ea typeface="微软雅黑" panose="020B0503020204020204" pitchFamily="34" charset="-122"/>
              </a:rPr>
              <a:t>对</a:t>
            </a:r>
            <a:r>
              <a:rPr lang="zh-CN" altLang="en-US" dirty="0" smtClean="0">
                <a:latin typeface="微软雅黑" panose="020B0503020204020204" pitchFamily="34" charset="-122"/>
                <a:ea typeface="微软雅黑" panose="020B0503020204020204" pitchFamily="34" charset="-122"/>
              </a:rPr>
              <a:t>数据进行冗余存储，即数据复制（一般会复制</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份），会增加多台机器，数据跨节点，跨机架。</a:t>
            </a:r>
            <a:endParaRPr lang="en-US" altLang="zh-CN" dirty="0">
              <a:latin typeface="微软雅黑" panose="020B0503020204020204" pitchFamily="34" charset="-122"/>
              <a:ea typeface="微软雅黑" panose="020B0503020204020204" pitchFamily="34" charset="-122"/>
            </a:endParaRPr>
          </a:p>
          <a:p>
            <a:endParaRPr lang="zh-CN" alt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5" t="-18803" r="-165" b="18803"/>
          <a:stretch/>
        </p:blipFill>
        <p:spPr>
          <a:xfrm>
            <a:off x="1062005" y="1690688"/>
            <a:ext cx="4338416" cy="3422874"/>
          </a:xfrm>
          <a:prstGeom prst="rect">
            <a:avLst/>
          </a:prstGeom>
        </p:spPr>
      </p:pic>
    </p:spTree>
    <p:extLst>
      <p:ext uri="{BB962C8B-B14F-4D97-AF65-F5344CB8AC3E}">
        <p14:creationId xmlns:p14="http://schemas.microsoft.com/office/powerpoint/2010/main" val="3323184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分布式一致性问题 </a:t>
            </a:r>
            <a:r>
              <a:rPr lang="en-US" altLang="zh-CN" dirty="0"/>
              <a:t>- CAP</a:t>
            </a:r>
            <a:r>
              <a:rPr lang="zh-CN" altLang="en-US" dirty="0"/>
              <a:t>理论</a:t>
            </a:r>
          </a:p>
        </p:txBody>
      </p:sp>
      <p:sp>
        <p:nvSpPr>
          <p:cNvPr id="3" name="Content Placeholder 2"/>
          <p:cNvSpPr>
            <a:spLocks noGrp="1"/>
          </p:cNvSpPr>
          <p:nvPr>
            <p:ph idx="1"/>
          </p:nvPr>
        </p:nvSpPr>
        <p:spPr>
          <a:xfrm>
            <a:off x="838200" y="1825625"/>
            <a:ext cx="7382854" cy="3976969"/>
          </a:xfrm>
        </p:spPr>
        <p:txBody>
          <a:bodyPr/>
          <a:lstStyle/>
          <a:p>
            <a:pPr marL="0" indent="0">
              <a:buNone/>
            </a:pPr>
            <a:r>
              <a:rPr lang="zh-CN" altLang="en-US" dirty="0" smtClean="0"/>
              <a:t>对于</a:t>
            </a:r>
            <a:r>
              <a:rPr lang="zh-CN" altLang="en-US" dirty="0"/>
              <a:t>一个分布式计算系统来说，不可能同时满足以下三</a:t>
            </a:r>
            <a:r>
              <a:rPr lang="zh-CN" altLang="en-US" dirty="0" smtClean="0"/>
              <a:t>点：</a:t>
            </a:r>
            <a:endParaRPr lang="en-US" altLang="zh-CN" dirty="0" smtClean="0"/>
          </a:p>
          <a:p>
            <a:r>
              <a:rPr lang="zh-CN" altLang="en-US" dirty="0" smtClean="0"/>
              <a:t>一致性</a:t>
            </a:r>
            <a:r>
              <a:rPr lang="zh-CN" altLang="en-US" dirty="0"/>
              <a:t>（</a:t>
            </a:r>
            <a:r>
              <a:rPr lang="en-US" altLang="zh-CN" dirty="0"/>
              <a:t>Consistency)</a:t>
            </a:r>
            <a:r>
              <a:rPr lang="zh-CN" altLang="en-US" dirty="0" smtClean="0"/>
              <a:t>（多副本，所有</a:t>
            </a:r>
            <a:r>
              <a:rPr lang="zh-CN" altLang="en-US" dirty="0"/>
              <a:t>节点在同一时间具有相同的</a:t>
            </a:r>
            <a:r>
              <a:rPr lang="zh-CN" altLang="en-US" dirty="0" smtClean="0"/>
              <a:t>数据）</a:t>
            </a:r>
            <a:endParaRPr lang="zh-CN" altLang="en-US" dirty="0"/>
          </a:p>
          <a:p>
            <a:r>
              <a:rPr lang="zh-CN" altLang="en-US" dirty="0"/>
              <a:t>可用性（</a:t>
            </a:r>
            <a:r>
              <a:rPr lang="en-US" altLang="zh-CN" dirty="0" smtClean="0"/>
              <a:t>Availability</a:t>
            </a:r>
            <a:r>
              <a:rPr lang="zh-CN" altLang="en-US" dirty="0" smtClean="0"/>
              <a:t>）（</a:t>
            </a:r>
            <a:r>
              <a:rPr lang="zh-CN" altLang="en-US" dirty="0"/>
              <a:t>保证每个请求不管成功或者失败都有</a:t>
            </a:r>
            <a:r>
              <a:rPr lang="zh-CN" altLang="en-US" dirty="0" smtClean="0"/>
              <a:t>响应，通过分布式</a:t>
            </a:r>
            <a:r>
              <a:rPr lang="zh-CN" altLang="en-US" dirty="0"/>
              <a:t>数据冗余，负载均衡</a:t>
            </a:r>
            <a:r>
              <a:rPr lang="zh-CN" altLang="en-US" dirty="0" smtClean="0"/>
              <a:t>）</a:t>
            </a:r>
            <a:endParaRPr lang="zh-CN" altLang="en-US" dirty="0"/>
          </a:p>
          <a:p>
            <a:r>
              <a:rPr lang="zh-CN" altLang="en-US" dirty="0" smtClean="0"/>
              <a:t>分区容忍</a:t>
            </a:r>
            <a:r>
              <a:rPr lang="zh-CN" altLang="en-US" dirty="0"/>
              <a:t>（</a:t>
            </a:r>
            <a:r>
              <a:rPr lang="en-US" altLang="zh-CN" dirty="0"/>
              <a:t>Partition tolerance</a:t>
            </a:r>
            <a:r>
              <a:rPr lang="zh-CN" altLang="en-US" dirty="0" smtClean="0"/>
              <a:t>）（</a:t>
            </a:r>
            <a:r>
              <a:rPr lang="zh-CN" altLang="en-US" dirty="0"/>
              <a:t> 分区容错性和扩展性紧密</a:t>
            </a:r>
            <a:r>
              <a:rPr lang="zh-CN" altLang="en-US" dirty="0" smtClean="0"/>
              <a:t>相关</a:t>
            </a:r>
            <a:r>
              <a:rPr lang="en-US" altLang="zh-CN" dirty="0" smtClean="0"/>
              <a:t>, </a:t>
            </a:r>
            <a:r>
              <a:rPr lang="zh-CN" altLang="en-US" dirty="0" smtClean="0"/>
              <a:t>高容错性）</a:t>
            </a:r>
            <a:endParaRPr lang="en-US" altLang="zh-C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880" y="2441189"/>
            <a:ext cx="2705100" cy="2571750"/>
          </a:xfrm>
          <a:prstGeom prst="rect">
            <a:avLst/>
          </a:prstGeom>
        </p:spPr>
      </p:pic>
    </p:spTree>
    <p:extLst>
      <p:ext uri="{BB962C8B-B14F-4D97-AF65-F5344CB8AC3E}">
        <p14:creationId xmlns:p14="http://schemas.microsoft.com/office/powerpoint/2010/main" val="3207675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分布式系统的一致性策略</a:t>
            </a:r>
            <a:endParaRPr lang="zh-CN" altLang="en-US" dirty="0"/>
          </a:p>
        </p:txBody>
      </p:sp>
      <p:sp>
        <p:nvSpPr>
          <p:cNvPr id="3" name="Content Placeholder 2"/>
          <p:cNvSpPr>
            <a:spLocks noGrp="1"/>
          </p:cNvSpPr>
          <p:nvPr>
            <p:ph sz="half" idx="1"/>
          </p:nvPr>
        </p:nvSpPr>
        <p:spPr>
          <a:xfrm>
            <a:off x="838200" y="2073453"/>
            <a:ext cx="7126480" cy="2156715"/>
          </a:xfrm>
        </p:spPr>
        <p:txBody>
          <a:bodyPr>
            <a:normAutofit/>
          </a:bodyPr>
          <a:lstStyle/>
          <a:p>
            <a:r>
              <a:rPr lang="zh-CN" altLang="en-US" dirty="0"/>
              <a:t>两阶段提交</a:t>
            </a:r>
            <a:r>
              <a:rPr lang="zh-CN" altLang="en-US" dirty="0" smtClean="0"/>
              <a:t>算法 </a:t>
            </a:r>
            <a:r>
              <a:rPr lang="en-US" altLang="zh-CN" dirty="0" smtClean="0"/>
              <a:t>2PC</a:t>
            </a:r>
          </a:p>
          <a:p>
            <a:r>
              <a:rPr lang="zh-CN" altLang="en-US" dirty="0" smtClean="0"/>
              <a:t>三阶段提交 </a:t>
            </a:r>
            <a:r>
              <a:rPr lang="en-US" altLang="zh-CN" dirty="0" smtClean="0"/>
              <a:t>3PC</a:t>
            </a:r>
          </a:p>
          <a:p>
            <a:r>
              <a:rPr lang="zh-CN" altLang="en-US" dirty="0" smtClean="0"/>
              <a:t>分布式</a:t>
            </a:r>
            <a:r>
              <a:rPr lang="zh-CN" altLang="en-US" dirty="0"/>
              <a:t>锁</a:t>
            </a:r>
            <a:r>
              <a:rPr lang="zh-CN" altLang="en-US" dirty="0" smtClean="0"/>
              <a:t>服务</a:t>
            </a:r>
            <a:r>
              <a:rPr lang="en-US" altLang="zh-CN" dirty="0" smtClean="0"/>
              <a:t>: </a:t>
            </a:r>
            <a:r>
              <a:rPr lang="en-US" altLang="zh-CN" dirty="0" err="1" smtClean="0"/>
              <a:t>Paxos</a:t>
            </a:r>
            <a:endParaRPr lang="en-US" altLang="zh-CN" dirty="0" smtClean="0"/>
          </a:p>
          <a:p>
            <a:r>
              <a:rPr lang="en-US" altLang="zh-CN" dirty="0" smtClean="0"/>
              <a:t> </a:t>
            </a:r>
            <a:r>
              <a:rPr lang="zh-CN" altLang="en-US" dirty="0" smtClean="0"/>
              <a:t>最终一致性（妥协，</a:t>
            </a:r>
            <a:r>
              <a:rPr lang="zh-CN" altLang="en-US" dirty="0"/>
              <a:t>弱</a:t>
            </a:r>
            <a:r>
              <a:rPr lang="zh-CN" altLang="en-US" dirty="0" smtClean="0"/>
              <a:t>一致性）</a:t>
            </a:r>
          </a:p>
          <a:p>
            <a:pPr marL="0" indent="0">
              <a:buNone/>
            </a:pPr>
            <a:endParaRPr lang="zh-CN" altLang="en-US" dirty="0"/>
          </a:p>
        </p:txBody>
      </p:sp>
    </p:spTree>
    <p:extLst>
      <p:ext uri="{BB962C8B-B14F-4D97-AF65-F5344CB8AC3E}">
        <p14:creationId xmlns:p14="http://schemas.microsoft.com/office/powerpoint/2010/main" val="3583692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两阶段提交 </a:t>
            </a:r>
            <a:r>
              <a:rPr lang="en-US" altLang="zh-CN" dirty="0" smtClean="0"/>
              <a:t>– 2PC</a:t>
            </a:r>
            <a:endParaRPr lang="zh-CN" alt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0552" y="2047183"/>
            <a:ext cx="5181600" cy="1954111"/>
          </a:xfrm>
          <a:prstGeom prst="rect">
            <a:avLst/>
          </a:prstGeom>
        </p:spPr>
      </p:pic>
      <p:sp>
        <p:nvSpPr>
          <p:cNvPr id="4" name="Content Placeholder 3"/>
          <p:cNvSpPr>
            <a:spLocks noGrp="1"/>
          </p:cNvSpPr>
          <p:nvPr>
            <p:ph sz="half" idx="2"/>
          </p:nvPr>
        </p:nvSpPr>
        <p:spPr>
          <a:xfrm>
            <a:off x="6248853" y="2021726"/>
            <a:ext cx="5318307" cy="4200245"/>
          </a:xfrm>
        </p:spPr>
        <p:txBody>
          <a:bodyPr/>
          <a:lstStyle/>
          <a:p>
            <a:pPr marL="0" indent="0">
              <a:buNone/>
            </a:pPr>
            <a:r>
              <a:rPr lang="en-US" altLang="zh-CN" dirty="0" smtClean="0"/>
              <a:t>1</a:t>
            </a:r>
            <a:r>
              <a:rPr lang="zh-CN" altLang="en-US" dirty="0" smtClean="0"/>
              <a:t>）牧师</a:t>
            </a:r>
            <a:r>
              <a:rPr lang="zh-CN" altLang="en-US" dirty="0"/>
              <a:t>分别问新郎和新娘：你是否愿意</a:t>
            </a:r>
            <a:r>
              <a:rPr lang="en-US" altLang="zh-CN" dirty="0"/>
              <a:t>……</a:t>
            </a:r>
            <a:r>
              <a:rPr lang="zh-CN" altLang="en-US" dirty="0"/>
              <a:t>不管生老病死</a:t>
            </a:r>
            <a:r>
              <a:rPr lang="en-US" altLang="zh-CN" dirty="0"/>
              <a:t>……</a:t>
            </a:r>
            <a:r>
              <a:rPr lang="zh-CN" altLang="en-US" dirty="0"/>
              <a:t>（询问阶段</a:t>
            </a:r>
            <a:r>
              <a:rPr lang="zh-CN" altLang="en-US" dirty="0" smtClean="0"/>
              <a:t>）</a:t>
            </a:r>
            <a:endParaRPr lang="en-US" altLang="zh-CN" dirty="0" smtClean="0"/>
          </a:p>
          <a:p>
            <a:pPr marL="0" indent="0">
              <a:buNone/>
            </a:pPr>
            <a:endParaRPr lang="zh-CN" altLang="en-US" dirty="0"/>
          </a:p>
          <a:p>
            <a:pPr marL="0" indent="0">
              <a:buNone/>
            </a:pPr>
            <a:r>
              <a:rPr lang="en-US" altLang="zh-CN" dirty="0"/>
              <a:t>2</a:t>
            </a:r>
            <a:r>
              <a:rPr lang="zh-CN" altLang="en-US" dirty="0"/>
              <a:t>）当新郎和新娘都回答愿意后（锁定一生的资源），牧师就会说：我宣布你们</a:t>
            </a:r>
            <a:r>
              <a:rPr lang="en-US" altLang="zh-CN" dirty="0"/>
              <a:t>……</a:t>
            </a:r>
            <a:r>
              <a:rPr lang="zh-CN" altLang="en-US" dirty="0"/>
              <a:t>（事务提交）</a:t>
            </a:r>
          </a:p>
          <a:p>
            <a:pPr marL="0" indent="0">
              <a:buNone/>
            </a:pPr>
            <a:endParaRPr lang="zh-CN" altLang="en-US" dirty="0"/>
          </a:p>
        </p:txBody>
      </p:sp>
      <p:sp>
        <p:nvSpPr>
          <p:cNvPr id="7" name="Rectangle 6"/>
          <p:cNvSpPr/>
          <p:nvPr/>
        </p:nvSpPr>
        <p:spPr>
          <a:xfrm>
            <a:off x="413403" y="4422637"/>
            <a:ext cx="5415898" cy="1754326"/>
          </a:xfrm>
          <a:prstGeom prst="rect">
            <a:avLst/>
          </a:prstGeom>
        </p:spPr>
        <p:txBody>
          <a:bodyPr wrap="square">
            <a:spAutoFit/>
          </a:bodyPr>
          <a:lstStyle/>
          <a:p>
            <a:r>
              <a:rPr lang="zh-CN" altLang="en-US" dirty="0" smtClean="0">
                <a:latin typeface="Open Sans"/>
              </a:rPr>
              <a:t>问题：</a:t>
            </a:r>
            <a:endParaRPr lang="en-US" altLang="zh-CN" dirty="0">
              <a:latin typeface="Open Sans"/>
            </a:endParaRPr>
          </a:p>
          <a:p>
            <a:r>
              <a:rPr lang="zh-CN" altLang="en-US" dirty="0" smtClean="0">
                <a:latin typeface="Open Sans"/>
              </a:rPr>
              <a:t>其中</a:t>
            </a:r>
            <a:r>
              <a:rPr lang="zh-CN" altLang="en-US" dirty="0">
                <a:latin typeface="Open Sans"/>
              </a:rPr>
              <a:t>一个是同步阻塞操作</a:t>
            </a:r>
            <a:r>
              <a:rPr lang="zh-CN" altLang="en-US" dirty="0" smtClean="0">
                <a:latin typeface="Open Sans"/>
              </a:rPr>
              <a:t>，必然</a:t>
            </a:r>
            <a:r>
              <a:rPr lang="zh-CN" altLang="en-US" dirty="0">
                <a:latin typeface="Open Sans"/>
              </a:rPr>
              <a:t>会非常大地影响</a:t>
            </a:r>
            <a:r>
              <a:rPr lang="zh-CN" altLang="en-US" dirty="0" smtClean="0">
                <a:latin typeface="Open Sans"/>
              </a:rPr>
              <a:t>性能。</a:t>
            </a:r>
            <a:endParaRPr lang="en-US" altLang="zh-CN" dirty="0" smtClean="0">
              <a:latin typeface="Open Sans"/>
            </a:endParaRPr>
          </a:p>
          <a:p>
            <a:r>
              <a:rPr lang="zh-CN" altLang="en-US" dirty="0">
                <a:latin typeface="Open Sans"/>
              </a:rPr>
              <a:t>第二阶段中，如果参与者收不到协调者的</a:t>
            </a:r>
            <a:r>
              <a:rPr lang="en-US" altLang="zh-CN" dirty="0">
                <a:latin typeface="Open Sans"/>
              </a:rPr>
              <a:t>commit/fallback</a:t>
            </a:r>
            <a:r>
              <a:rPr lang="zh-CN" altLang="en-US" dirty="0">
                <a:latin typeface="Open Sans"/>
              </a:rPr>
              <a:t>指令，参与者将处于“状态未知”阶段，参与者完全不知道要</a:t>
            </a:r>
            <a:r>
              <a:rPr lang="zh-CN" altLang="en-US" dirty="0" smtClean="0">
                <a:latin typeface="Open Sans"/>
              </a:rPr>
              <a:t>怎么办，一直阻塞</a:t>
            </a:r>
            <a:r>
              <a:rPr lang="zh-CN" altLang="en-US" dirty="0">
                <a:latin typeface="Open Sans"/>
              </a:rPr>
              <a:t>。</a:t>
            </a:r>
          </a:p>
        </p:txBody>
      </p:sp>
    </p:spTree>
    <p:extLst>
      <p:ext uri="{BB962C8B-B14F-4D97-AF65-F5344CB8AC3E}">
        <p14:creationId xmlns:p14="http://schemas.microsoft.com/office/powerpoint/2010/main" val="3917792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Paxos</a:t>
            </a:r>
            <a:r>
              <a:rPr lang="zh-CN" altLang="en-US" dirty="0"/>
              <a:t>算法</a:t>
            </a:r>
          </a:p>
        </p:txBody>
      </p:sp>
      <p:sp>
        <p:nvSpPr>
          <p:cNvPr id="3" name="Content Placeholder 2"/>
          <p:cNvSpPr>
            <a:spLocks noGrp="1"/>
          </p:cNvSpPr>
          <p:nvPr>
            <p:ph sz="half" idx="1"/>
          </p:nvPr>
        </p:nvSpPr>
        <p:spPr>
          <a:xfrm>
            <a:off x="761287" y="1970903"/>
            <a:ext cx="8938189" cy="4351338"/>
          </a:xfrm>
        </p:spPr>
        <p:txBody>
          <a:bodyPr/>
          <a:lstStyle/>
          <a:p>
            <a:pPr marL="0" indent="0">
              <a:buNone/>
            </a:pPr>
            <a:r>
              <a:rPr lang="en-US" altLang="zh-CN" dirty="0"/>
              <a:t>2PC/3PC</a:t>
            </a:r>
            <a:r>
              <a:rPr lang="zh-CN" altLang="en-US" dirty="0"/>
              <a:t>都是分布式一致性算法的残次版本，</a:t>
            </a:r>
            <a:r>
              <a:rPr lang="en-US" altLang="zh-CN" dirty="0"/>
              <a:t>Google Chubby</a:t>
            </a:r>
            <a:r>
              <a:rPr lang="zh-CN" altLang="en-US" dirty="0"/>
              <a:t>的</a:t>
            </a:r>
            <a:r>
              <a:rPr lang="zh-CN" altLang="en-US" dirty="0" smtClean="0"/>
              <a:t>作者说</a:t>
            </a:r>
            <a:r>
              <a:rPr lang="zh-CN" altLang="en-US" dirty="0"/>
              <a:t>过这个世界上只有一种一致性算法，那就是</a:t>
            </a:r>
            <a:r>
              <a:rPr lang="en-US" altLang="zh-CN" dirty="0" err="1"/>
              <a:t>Paxos</a:t>
            </a:r>
            <a:r>
              <a:rPr lang="zh-CN" altLang="en-US" dirty="0"/>
              <a:t>，其它的算法都是残次品</a:t>
            </a:r>
            <a:r>
              <a:rPr lang="zh-CN" altLang="en-US" dirty="0" smtClean="0"/>
              <a:t>。</a:t>
            </a:r>
            <a:endParaRPr lang="en-US" altLang="zh-CN" dirty="0" smtClean="0"/>
          </a:p>
          <a:p>
            <a:pPr marL="0" indent="0">
              <a:buNone/>
            </a:pPr>
            <a:endParaRPr lang="en-US" altLang="zh-CN" dirty="0"/>
          </a:p>
          <a:p>
            <a:pPr marL="0" indent="0">
              <a:buNone/>
            </a:pPr>
            <a:r>
              <a:rPr lang="zh-CN" altLang="en-US" dirty="0" smtClean="0"/>
              <a:t>原理：太难了</a:t>
            </a:r>
            <a:r>
              <a:rPr lang="en-US" altLang="zh-CN" dirty="0" smtClean="0"/>
              <a:t>, </a:t>
            </a:r>
            <a:r>
              <a:rPr lang="zh-CN" altLang="en-US" dirty="0" smtClean="0"/>
              <a:t>不</a:t>
            </a:r>
            <a:r>
              <a:rPr lang="zh-CN" altLang="en-US" dirty="0"/>
              <a:t>讲</a:t>
            </a:r>
            <a:r>
              <a:rPr lang="zh-CN" altLang="en-US" dirty="0" smtClean="0"/>
              <a:t>了</a:t>
            </a:r>
            <a:endParaRPr lang="zh-CN" altLang="en-US" dirty="0"/>
          </a:p>
        </p:txBody>
      </p:sp>
    </p:spTree>
    <p:extLst>
      <p:ext uri="{BB962C8B-B14F-4D97-AF65-F5344CB8AC3E}">
        <p14:creationId xmlns:p14="http://schemas.microsoft.com/office/powerpoint/2010/main" val="3352810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962" y="708395"/>
            <a:ext cx="7041735" cy="5281301"/>
          </a:xfrm>
          <a:prstGeom prst="rect">
            <a:avLst/>
          </a:prstGeom>
        </p:spPr>
      </p:pic>
    </p:spTree>
    <p:extLst>
      <p:ext uri="{BB962C8B-B14F-4D97-AF65-F5344CB8AC3E}">
        <p14:creationId xmlns:p14="http://schemas.microsoft.com/office/powerpoint/2010/main" val="31124119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分布式（云）存储技术</a:t>
            </a:r>
            <a:endParaRPr lang="zh-CN" altLang="en-US" dirty="0"/>
          </a:p>
        </p:txBody>
      </p:sp>
      <p:sp>
        <p:nvSpPr>
          <p:cNvPr id="3" name="Content Placeholder 2"/>
          <p:cNvSpPr>
            <a:spLocks noGrp="1"/>
          </p:cNvSpPr>
          <p:nvPr>
            <p:ph idx="1"/>
          </p:nvPr>
        </p:nvSpPr>
        <p:spPr/>
        <p:txBody>
          <a:bodyPr/>
          <a:lstStyle/>
          <a:p>
            <a:r>
              <a:rPr lang="zh-CN" altLang="en-US" dirty="0" smtClean="0"/>
              <a:t>很多</a:t>
            </a:r>
            <a:r>
              <a:rPr lang="en-US" altLang="zh-CN" dirty="0" smtClean="0"/>
              <a:t>NoSQL </a:t>
            </a:r>
            <a:r>
              <a:rPr lang="zh-CN" altLang="en-US" dirty="0" smtClean="0"/>
              <a:t>（</a:t>
            </a:r>
            <a:r>
              <a:rPr lang="en-US" altLang="zh-CN" dirty="0"/>
              <a:t>Not </a:t>
            </a:r>
            <a:r>
              <a:rPr lang="en-US" altLang="zh-CN" dirty="0" err="1"/>
              <a:t>Ony</a:t>
            </a:r>
            <a:r>
              <a:rPr lang="en-US" altLang="zh-CN" dirty="0"/>
              <a:t> </a:t>
            </a:r>
            <a:r>
              <a:rPr lang="en-US" altLang="zh-CN" dirty="0" smtClean="0"/>
              <a:t>SQL</a:t>
            </a:r>
            <a:r>
              <a:rPr lang="zh-CN" altLang="en-US" dirty="0" smtClean="0"/>
              <a:t>）都用到了分布式的技术，狭义上，我把 </a:t>
            </a:r>
            <a:r>
              <a:rPr lang="en-US" altLang="zh-CN" dirty="0" smtClean="0"/>
              <a:t>NoSQL </a:t>
            </a:r>
            <a:r>
              <a:rPr lang="zh-CN" altLang="en-US" dirty="0" smtClean="0"/>
              <a:t>归为分布式存储技术的范畴。</a:t>
            </a:r>
            <a:endParaRPr lang="en-US" altLang="zh-CN" dirty="0" smtClean="0"/>
          </a:p>
          <a:p>
            <a:endParaRPr lang="en-US" altLang="zh-CN" dirty="0" smtClean="0"/>
          </a:p>
          <a:p>
            <a:r>
              <a:rPr lang="zh-CN" altLang="en-US" dirty="0" smtClean="0"/>
              <a:t>为什么要使用</a:t>
            </a:r>
            <a:r>
              <a:rPr lang="en-US" altLang="zh-CN" dirty="0" smtClean="0"/>
              <a:t>NoSQL</a:t>
            </a:r>
            <a:r>
              <a:rPr lang="zh-CN" altLang="en-US" dirty="0" smtClean="0"/>
              <a:t>？</a:t>
            </a:r>
            <a:endParaRPr lang="en-US" altLang="zh-CN" dirty="0" smtClean="0"/>
          </a:p>
          <a:p>
            <a:r>
              <a:rPr lang="en-US" altLang="zh-CN" dirty="0" smtClean="0"/>
              <a:t>NoSQL</a:t>
            </a:r>
            <a:r>
              <a:rPr lang="zh-CN" altLang="en-US" dirty="0" smtClean="0"/>
              <a:t>的技术特点？</a:t>
            </a:r>
            <a:endParaRPr lang="en-US" altLang="zh-CN" dirty="0" smtClean="0"/>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1570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云计算与分布式</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分布式技术</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分布式存储 </a:t>
            </a:r>
            <a:endParaRPr lang="en-US" altLang="zh-CN" dirty="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分布式计算</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分布式事务</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学习路线和研究方向</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资料推荐</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175836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为什么要用</a:t>
            </a:r>
            <a:r>
              <a:rPr lang="en-US" altLang="zh-CN" dirty="0" smtClean="0"/>
              <a:t>NoSQL</a:t>
            </a:r>
            <a:endParaRPr lang="zh-CN" alt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70250"/>
            <a:ext cx="5181600" cy="3488881"/>
          </a:xfrm>
        </p:spPr>
      </p:pic>
      <p:sp>
        <p:nvSpPr>
          <p:cNvPr id="5" name="Content Placeholder 4"/>
          <p:cNvSpPr>
            <a:spLocks noGrp="1"/>
          </p:cNvSpPr>
          <p:nvPr>
            <p:ph sz="half" idx="2"/>
          </p:nvPr>
        </p:nvSpPr>
        <p:spPr>
          <a:xfrm>
            <a:off x="6349621" y="1970250"/>
            <a:ext cx="5181600" cy="3338729"/>
          </a:xfrm>
        </p:spPr>
        <p:txBody>
          <a:bodyPr/>
          <a:lstStyle/>
          <a:p>
            <a:r>
              <a:rPr lang="zh-CN" altLang="en-US" dirty="0" smtClean="0"/>
              <a:t>海量非结构化数据数据增长</a:t>
            </a:r>
            <a:endParaRPr lang="en-US" altLang="zh-CN" dirty="0" smtClean="0"/>
          </a:p>
          <a:p>
            <a:r>
              <a:rPr lang="zh-CN" altLang="en-US" dirty="0" smtClean="0"/>
              <a:t>高可</a:t>
            </a:r>
            <a:r>
              <a:rPr lang="zh-CN" altLang="en-US" dirty="0"/>
              <a:t>扩展性和高</a:t>
            </a:r>
            <a:r>
              <a:rPr lang="zh-CN" altLang="en-US" dirty="0" smtClean="0"/>
              <a:t>可用性</a:t>
            </a:r>
            <a:endParaRPr lang="en-US" altLang="zh-CN" dirty="0" smtClean="0"/>
          </a:p>
          <a:p>
            <a:r>
              <a:rPr lang="zh-CN" altLang="en-US" dirty="0" smtClean="0"/>
              <a:t>灵活的</a:t>
            </a:r>
            <a:r>
              <a:rPr lang="zh-CN" altLang="en-US" dirty="0"/>
              <a:t>数据模型</a:t>
            </a:r>
            <a:endParaRPr lang="en-US" altLang="zh-CN" dirty="0" smtClean="0"/>
          </a:p>
          <a:p>
            <a:r>
              <a:rPr lang="zh-CN" altLang="en-US" dirty="0" smtClean="0"/>
              <a:t>事务性</a:t>
            </a:r>
            <a:r>
              <a:rPr lang="en-US" altLang="zh-CN" dirty="0" smtClean="0"/>
              <a:t>---</a:t>
            </a:r>
            <a:r>
              <a:rPr lang="zh-CN" altLang="en-US" dirty="0" smtClean="0"/>
              <a:t>并没那么重要</a:t>
            </a:r>
            <a:endParaRPr lang="zh-CN" altLang="en-US" dirty="0"/>
          </a:p>
        </p:txBody>
      </p:sp>
    </p:spTree>
    <p:extLst>
      <p:ext uri="{BB962C8B-B14F-4D97-AF65-F5344CB8AC3E}">
        <p14:creationId xmlns:p14="http://schemas.microsoft.com/office/powerpoint/2010/main" val="943259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传统关系型数据库的短板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以</a:t>
            </a:r>
            <a:r>
              <a:rPr lang="en-US" altLang="zh-CN" dirty="0" err="1" smtClean="0">
                <a:latin typeface="微软雅黑" panose="020B0503020204020204" pitchFamily="34" charset="-122"/>
                <a:ea typeface="微软雅黑" panose="020B0503020204020204" pitchFamily="34" charset="-122"/>
              </a:rPr>
              <a:t>MySQl</a:t>
            </a:r>
            <a:r>
              <a:rPr lang="zh-CN" altLang="en-US" dirty="0" smtClean="0">
                <a:latin typeface="微软雅黑" panose="020B0503020204020204" pitchFamily="34" charset="-122"/>
                <a:ea typeface="微软雅黑" panose="020B0503020204020204" pitchFamily="34" charset="-122"/>
              </a:rPr>
              <a:t>为例</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1260211" y="2589806"/>
            <a:ext cx="8790623" cy="2713672"/>
          </a:xfrm>
        </p:spPr>
        <p:txBody>
          <a:bodyPr/>
          <a:lstStyle/>
          <a:p>
            <a:pPr marL="0" indent="0">
              <a:buNone/>
            </a:pPr>
            <a:r>
              <a:rPr lang="en-US" altLang="zh-CN" dirty="0" smtClean="0">
                <a:latin typeface="微软雅黑" panose="020B0503020204020204" pitchFamily="34" charset="-122"/>
                <a:ea typeface="微软雅黑" panose="020B0503020204020204" pitchFamily="34" charset="-122"/>
              </a:rPr>
              <a:t>Web</a:t>
            </a:r>
            <a:r>
              <a:rPr lang="zh-CN" altLang="en-US" dirty="0" smtClean="0">
                <a:latin typeface="微软雅黑" panose="020B0503020204020204" pitchFamily="34" charset="-122"/>
                <a:ea typeface="微软雅黑" panose="020B0503020204020204" pitchFamily="34" charset="-122"/>
              </a:rPr>
              <a:t>站点高并发，读写访问引发的高性能需求：</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大数据下</a:t>
            </a:r>
            <a:r>
              <a:rPr lang="en-US" altLang="zh-CN" dirty="0" smtClean="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压力大，表结构更改困难</a:t>
            </a: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读写分离：高并发，表锁问题严重</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分库</a:t>
            </a:r>
            <a:r>
              <a:rPr lang="zh-CN" altLang="en-US" dirty="0">
                <a:latin typeface="微软雅黑" panose="020B0503020204020204" pitchFamily="34" charset="-122"/>
                <a:ea typeface="微软雅黑" panose="020B0503020204020204" pitchFamily="34" charset="-122"/>
              </a:rPr>
              <a:t>分</a:t>
            </a:r>
            <a:r>
              <a:rPr lang="zh-CN" altLang="en-US" dirty="0" smtClean="0">
                <a:latin typeface="微软雅黑" panose="020B0503020204020204" pitchFamily="34" charset="-122"/>
                <a:ea typeface="微软雅黑" panose="020B0503020204020204" pitchFamily="34" charset="-122"/>
              </a:rPr>
              <a:t>表：</a:t>
            </a:r>
            <a:r>
              <a:rPr lang="zh-CN" altLang="en-US" dirty="0">
                <a:latin typeface="微软雅黑" panose="020B0503020204020204" pitchFamily="34" charset="-122"/>
                <a:ea typeface="微软雅黑" panose="020B0503020204020204" pitchFamily="34" charset="-122"/>
              </a:rPr>
              <a:t>开发</a:t>
            </a:r>
            <a:r>
              <a:rPr lang="zh-CN" altLang="en-US" dirty="0" smtClean="0">
                <a:latin typeface="微软雅黑" panose="020B0503020204020204" pitchFamily="34" charset="-122"/>
                <a:ea typeface="微软雅黑" panose="020B0503020204020204" pitchFamily="34" charset="-122"/>
              </a:rPr>
              <a:t>复杂，不易扩展</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759" y="2589806"/>
            <a:ext cx="2505075" cy="1828800"/>
          </a:xfrm>
          <a:prstGeom prst="rect">
            <a:avLst/>
          </a:prstGeom>
        </p:spPr>
      </p:pic>
    </p:spTree>
    <p:extLst>
      <p:ext uri="{BB962C8B-B14F-4D97-AF65-F5344CB8AC3E}">
        <p14:creationId xmlns:p14="http://schemas.microsoft.com/office/powerpoint/2010/main" val="1436062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NoSQL</a:t>
            </a:r>
            <a:r>
              <a:rPr lang="zh-CN" altLang="en-US" dirty="0" smtClean="0"/>
              <a:t>的优势</a:t>
            </a:r>
            <a:endParaRPr lang="zh-CN" altLang="en-US" dirty="0"/>
          </a:p>
        </p:txBody>
      </p:sp>
      <p:sp>
        <p:nvSpPr>
          <p:cNvPr id="3" name="Content Placeholder 2"/>
          <p:cNvSpPr>
            <a:spLocks noGrp="1"/>
          </p:cNvSpPr>
          <p:nvPr>
            <p:ph sz="half" idx="1"/>
          </p:nvPr>
        </p:nvSpPr>
        <p:spPr>
          <a:xfrm>
            <a:off x="838200" y="2008505"/>
            <a:ext cx="5181600" cy="4351338"/>
          </a:xfrm>
        </p:spPr>
        <p:txBody>
          <a:bodyPr/>
          <a:lstStyle/>
          <a:p>
            <a:r>
              <a:rPr lang="zh-CN" altLang="en-US" dirty="0" smtClean="0">
                <a:latin typeface="微软雅黑" panose="020B0503020204020204" pitchFamily="34" charset="-122"/>
                <a:ea typeface="微软雅黑" panose="020B0503020204020204" pitchFamily="34" charset="-122"/>
              </a:rPr>
              <a:t>高性能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读写性能优秀</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灵活的数据模型：</a:t>
            </a:r>
            <a:r>
              <a:rPr lang="en-US" altLang="zh-CN" dirty="0">
                <a:latin typeface="微软雅黑" panose="020B0503020204020204" pitchFamily="34" charset="-122"/>
                <a:ea typeface="微软雅黑" panose="020B0503020204020204" pitchFamily="34" charset="-122"/>
              </a:rPr>
              <a:t>web 2.0</a:t>
            </a:r>
          </a:p>
          <a:p>
            <a:r>
              <a:rPr lang="zh-CN" altLang="en-US" dirty="0">
                <a:latin typeface="微软雅黑" panose="020B0503020204020204" pitchFamily="34" charset="-122"/>
                <a:ea typeface="微软雅黑" panose="020B0503020204020204" pitchFamily="34" charset="-122"/>
              </a:rPr>
              <a:t>高可用：方便的实现高可用的架构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高扩展性：自动扩容，水平扩展</a:t>
            </a:r>
          </a:p>
          <a:p>
            <a:r>
              <a:rPr lang="zh-CN" altLang="en-US" dirty="0" smtClean="0">
                <a:latin typeface="微软雅黑" panose="020B0503020204020204" pitchFamily="34" charset="-122"/>
                <a:ea typeface="微软雅黑" panose="020B0503020204020204" pitchFamily="34" charset="-122"/>
              </a:rPr>
              <a:t>低成本：廉价机器集群</a:t>
            </a:r>
            <a:endParaRPr lang="zh-CN" altLang="en-US" dirty="0">
              <a:latin typeface="微软雅黑" panose="020B0503020204020204" pitchFamily="34" charset="-122"/>
              <a:ea typeface="微软雅黑" panose="020B0503020204020204" pitchFamily="34" charset="-122"/>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4435" y="1690688"/>
            <a:ext cx="5079365" cy="3911111"/>
          </a:xfrm>
        </p:spPr>
      </p:pic>
    </p:spTree>
    <p:extLst>
      <p:ext uri="{BB962C8B-B14F-4D97-AF65-F5344CB8AC3E}">
        <p14:creationId xmlns:p14="http://schemas.microsoft.com/office/powerpoint/2010/main" val="1183508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NoSQL</a:t>
            </a:r>
            <a:r>
              <a:rPr lang="zh-CN" altLang="en-US" dirty="0" smtClean="0">
                <a:latin typeface="微软雅黑" panose="020B0503020204020204" pitchFamily="34" charset="-122"/>
                <a:ea typeface="微软雅黑" panose="020B0503020204020204" pitchFamily="34" charset="-122"/>
              </a:rPr>
              <a:t>分类</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marL="0" indent="0">
              <a:buNone/>
            </a:pPr>
            <a:r>
              <a:rPr lang="zh-CN" altLang="en-US" dirty="0" smtClean="0">
                <a:latin typeface="微软雅黑" panose="020B0503020204020204" pitchFamily="34" charset="-122"/>
                <a:ea typeface="微软雅黑" panose="020B0503020204020204" pitchFamily="34" charset="-122"/>
              </a:rPr>
              <a:t>按数据模型：</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面向列</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Bigtable</a:t>
            </a:r>
            <a:r>
              <a:rPr lang="zh-CN" altLang="en-US" dirty="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Hbase</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Cassandra	</a:t>
            </a:r>
          </a:p>
          <a:p>
            <a:r>
              <a:rPr lang="zh-CN" altLang="en-US" dirty="0" smtClean="0">
                <a:latin typeface="微软雅黑" panose="020B0503020204020204" pitchFamily="34" charset="-122"/>
                <a:ea typeface="微软雅黑" panose="020B0503020204020204" pitchFamily="34" charset="-122"/>
              </a:rPr>
              <a:t>面向文档</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MongoDB</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Couchbase</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基于</a:t>
            </a:r>
            <a:r>
              <a:rPr lang="en-US" altLang="zh-CN" dirty="0" smtClean="0">
                <a:latin typeface="微软雅黑" panose="020B0503020204020204" pitchFamily="34" charset="-122"/>
                <a:ea typeface="微软雅黑" panose="020B0503020204020204" pitchFamily="34" charset="-122"/>
              </a:rPr>
              <a:t>Key/Value </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Redis</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Memcache</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基于图</a:t>
            </a:r>
            <a:r>
              <a:rPr lang="en-US" altLang="zh-CN" dirty="0" smtClean="0">
                <a:latin typeface="微软雅黑" panose="020B0503020204020204" pitchFamily="34" charset="-122"/>
                <a:ea typeface="微软雅黑" panose="020B0503020204020204" pitchFamily="34" charset="-122"/>
              </a:rPr>
              <a:t>: Neo4J</a:t>
            </a:r>
            <a:endParaRPr lang="zh-CN" altLang="en-US" dirty="0">
              <a:latin typeface="微软雅黑" panose="020B0503020204020204" pitchFamily="34" charset="-122"/>
              <a:ea typeface="微软雅黑" panose="020B0503020204020204" pitchFamily="34" charset="-122"/>
            </a:endParaRP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595" y="1523048"/>
            <a:ext cx="5079365" cy="3911111"/>
          </a:xfrm>
          <a:prstGeom prst="rect">
            <a:avLst/>
          </a:prstGeom>
        </p:spPr>
      </p:pic>
    </p:spTree>
    <p:extLst>
      <p:ext uri="{BB962C8B-B14F-4D97-AF65-F5344CB8AC3E}">
        <p14:creationId xmlns:p14="http://schemas.microsoft.com/office/powerpoint/2010/main" val="2969360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NoSQL</a:t>
            </a:r>
            <a:r>
              <a:rPr lang="zh-CN" altLang="en-US" dirty="0" smtClean="0"/>
              <a:t>的使用场景</a:t>
            </a:r>
            <a:endParaRPr lang="zh-CN" altLang="en-US" dirty="0"/>
          </a:p>
        </p:txBody>
      </p:sp>
      <p:sp>
        <p:nvSpPr>
          <p:cNvPr id="3" name="Content Placeholder 2"/>
          <p:cNvSpPr>
            <a:spLocks noGrp="1"/>
          </p:cNvSpPr>
          <p:nvPr>
            <p:ph idx="1"/>
          </p:nvPr>
        </p:nvSpPr>
        <p:spPr/>
        <p:txBody>
          <a:bodyPr/>
          <a:lstStyle/>
          <a:p>
            <a:pPr marL="0" indent="0">
              <a:buNone/>
            </a:pPr>
            <a:r>
              <a:rPr lang="zh-CN" altLang="en-US" dirty="0" smtClean="0">
                <a:latin typeface="微软雅黑" panose="020B0503020204020204" pitchFamily="34" charset="-122"/>
                <a:ea typeface="微软雅黑" panose="020B0503020204020204" pitchFamily="34" charset="-122"/>
              </a:rPr>
              <a:t>基于</a:t>
            </a:r>
            <a:r>
              <a:rPr lang="en-US" altLang="zh-CN" dirty="0" smtClean="0">
                <a:latin typeface="微软雅黑" panose="020B0503020204020204" pitchFamily="34" charset="-122"/>
                <a:ea typeface="微软雅黑" panose="020B0503020204020204" pitchFamily="34" charset="-122"/>
              </a:rPr>
              <a:t>Key/Value</a:t>
            </a:r>
            <a:r>
              <a:rPr lang="zh-CN" altLang="en-US" dirty="0" smtClean="0"/>
              <a:t>：</a:t>
            </a:r>
            <a:r>
              <a:rPr lang="zh-CN" altLang="en-US" dirty="0" smtClean="0">
                <a:latin typeface="微软雅黑" panose="020B0503020204020204" pitchFamily="34" charset="-122"/>
                <a:ea typeface="微软雅黑" panose="020B0503020204020204" pitchFamily="34" charset="-122"/>
              </a:rPr>
              <a:t>缓存，队列</a:t>
            </a:r>
            <a:endParaRPr lang="en-US" altLang="zh-CN" dirty="0">
              <a:latin typeface="微软雅黑" panose="020B0503020204020204" pitchFamily="34" charset="-122"/>
              <a:ea typeface="微软雅黑" panose="020B0503020204020204" pitchFamily="34" charset="-122"/>
            </a:endParaRPr>
          </a:p>
          <a:p>
            <a:pPr lvl="1"/>
            <a:r>
              <a:rPr lang="en-US" altLang="zh-CN" b="1" dirty="0" err="1" smtClean="0"/>
              <a:t>redis</a:t>
            </a:r>
            <a:r>
              <a:rPr lang="en-US" altLang="zh-CN" b="1" dirty="0" smtClean="0"/>
              <a:t> </a:t>
            </a:r>
            <a:r>
              <a:rPr lang="zh-CN" altLang="en-US" b="1" dirty="0" smtClean="0"/>
              <a:t>（内存数据库）</a:t>
            </a:r>
            <a:endParaRPr lang="en-US" altLang="zh-CN" b="1" dirty="0" smtClean="0"/>
          </a:p>
          <a:p>
            <a:pPr marL="914400" lvl="2" indent="0">
              <a:buNone/>
            </a:pPr>
            <a:r>
              <a:rPr lang="en-US" altLang="zh-CN" dirty="0" smtClean="0">
                <a:latin typeface="微软雅黑" panose="020B0503020204020204" pitchFamily="34" charset="-122"/>
                <a:ea typeface="微软雅黑" panose="020B0503020204020204" pitchFamily="34" charset="-122"/>
              </a:rPr>
              <a:t>List</a:t>
            </a:r>
            <a:r>
              <a:rPr lang="zh-CN" altLang="en-US" dirty="0">
                <a:latin typeface="微软雅黑" panose="020B0503020204020204" pitchFamily="34" charset="-122"/>
                <a:ea typeface="微软雅黑" panose="020B0503020204020204" pitchFamily="34" charset="-122"/>
              </a:rPr>
              <a:t>来做</a:t>
            </a:r>
            <a:r>
              <a:rPr lang="en-US" altLang="zh-CN" dirty="0">
                <a:latin typeface="微软雅黑" panose="020B0503020204020204" pitchFamily="34" charset="-122"/>
                <a:ea typeface="微软雅黑" panose="020B0503020204020204" pitchFamily="34" charset="-122"/>
              </a:rPr>
              <a:t>FIFO</a:t>
            </a:r>
            <a:r>
              <a:rPr lang="zh-CN" altLang="en-US" dirty="0">
                <a:latin typeface="微软雅黑" panose="020B0503020204020204" pitchFamily="34" charset="-122"/>
                <a:ea typeface="微软雅黑" panose="020B0503020204020204" pitchFamily="34" charset="-122"/>
              </a:rPr>
              <a:t>双向链表，实现一个轻量级的高性能消息队列服务，</a:t>
            </a:r>
            <a:endParaRPr lang="en-US" altLang="zh-CN" dirty="0">
              <a:latin typeface="微软雅黑" panose="020B0503020204020204" pitchFamily="34" charset="-122"/>
              <a:ea typeface="微软雅黑" panose="020B0503020204020204" pitchFamily="34" charset="-122"/>
            </a:endParaRPr>
          </a:p>
          <a:p>
            <a:pPr marL="914400" lvl="2" indent="0">
              <a:buNone/>
            </a:pP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可以做高性能的</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系统</a:t>
            </a:r>
            <a:r>
              <a:rPr lang="zh-CN" altLang="en-US" dirty="0" smtClean="0">
                <a:latin typeface="微软雅黑" panose="020B0503020204020204" pitchFamily="34" charset="-122"/>
                <a:ea typeface="微软雅黑" panose="020B0503020204020204" pitchFamily="34" charset="-122"/>
              </a:rPr>
              <a:t>等等</a:t>
            </a:r>
            <a:endParaRPr lang="en-US" altLang="zh-CN" b="1"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memcached</a:t>
            </a:r>
            <a:r>
              <a:rPr lang="zh-CN" altLang="en-US" dirty="0" smtClean="0">
                <a:latin typeface="微软雅黑" panose="020B0503020204020204" pitchFamily="34" charset="-122"/>
                <a:ea typeface="微软雅黑" panose="020B0503020204020204" pitchFamily="34" charset="-122"/>
              </a:rPr>
              <a:t>（缓存）</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基于列（</a:t>
            </a:r>
            <a:r>
              <a:rPr lang="en-US" altLang="zh-CN" dirty="0" err="1" smtClean="0">
                <a:latin typeface="微软雅黑" panose="020B0503020204020204" pitchFamily="34" charset="-122"/>
                <a:ea typeface="微软雅黑" panose="020B0503020204020204" pitchFamily="34" charset="-122"/>
              </a:rPr>
              <a:t>Hbase</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：海量非</a:t>
            </a:r>
            <a:r>
              <a:rPr lang="zh-CN" altLang="en-US" dirty="0">
                <a:latin typeface="微软雅黑" panose="020B0503020204020204" pitchFamily="34" charset="-122"/>
                <a:ea typeface="微软雅黑" panose="020B0503020204020204" pitchFamily="34" charset="-122"/>
              </a:rPr>
              <a:t>结构化和非易失性的</a:t>
            </a:r>
            <a:r>
              <a:rPr lang="zh-CN" altLang="en-US" dirty="0" smtClean="0">
                <a:latin typeface="微软雅黑" panose="020B0503020204020204" pitchFamily="34" charset="-122"/>
                <a:ea typeface="微软雅黑" panose="020B0503020204020204" pitchFamily="34" charset="-122"/>
              </a:rPr>
              <a:t>信息，</a:t>
            </a:r>
            <a:r>
              <a:rPr lang="zh-CN" altLang="en-US" dirty="0">
                <a:latin typeface="微软雅黑" panose="020B0503020204020204" pitchFamily="34" charset="-122"/>
                <a:ea typeface="微软雅黑" panose="020B0503020204020204" pitchFamily="34" charset="-122"/>
              </a:rPr>
              <a:t>高度可扩容</a:t>
            </a:r>
          </a:p>
          <a:p>
            <a:pPr marL="0" indent="0">
              <a:buNone/>
            </a:pPr>
            <a:r>
              <a:rPr lang="zh-CN" altLang="en-US" dirty="0" smtClean="0">
                <a:latin typeface="微软雅黑" panose="020B0503020204020204" pitchFamily="34" charset="-122"/>
                <a:ea typeface="微软雅黑" panose="020B0503020204020204" pitchFamily="34" charset="-122"/>
              </a:rPr>
              <a:t>基于文档</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MongoDB</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：文档性数据，嵌套结构复杂</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基于图（</a:t>
            </a:r>
            <a:r>
              <a:rPr lang="en-US" altLang="zh-CN" dirty="0" smtClean="0">
                <a:latin typeface="微软雅黑" panose="020B0503020204020204" pitchFamily="34" charset="-122"/>
                <a:ea typeface="微软雅黑" panose="020B0503020204020204" pitchFamily="34" charset="-122"/>
              </a:rPr>
              <a:t>Neo4J):</a:t>
            </a:r>
            <a:r>
              <a:rPr lang="zh-CN" altLang="en-US" dirty="0">
                <a:latin typeface="微软雅黑" panose="020B0503020204020204" pitchFamily="34" charset="-122"/>
                <a:ea typeface="微软雅黑" panose="020B0503020204020204" pitchFamily="34" charset="-122"/>
              </a:rPr>
              <a:t>处理复杂的关联</a:t>
            </a:r>
            <a:r>
              <a:rPr lang="zh-CN" altLang="en-US" dirty="0" smtClean="0">
                <a:latin typeface="微软雅黑" panose="020B0503020204020204" pitchFamily="34" charset="-122"/>
                <a:ea typeface="微软雅黑" panose="020B0503020204020204" pitchFamily="34" charset="-122"/>
              </a:rPr>
              <a:t>信息</a:t>
            </a:r>
            <a:r>
              <a:rPr lang="zh-CN" altLang="en-US" dirty="0">
                <a:latin typeface="微软雅黑" panose="020B0503020204020204" pitchFamily="34" charset="-122"/>
                <a:ea typeface="微软雅黑" panose="020B0503020204020204" pitchFamily="34" charset="-122"/>
              </a:rPr>
              <a:t>数据</a:t>
            </a:r>
          </a:p>
          <a:p>
            <a:pPr marL="0" indent="0">
              <a:buNone/>
            </a:pPr>
            <a:endParaRPr lang="zh-CN" altLang="en-US" b="1" dirty="0" smtClean="0"/>
          </a:p>
          <a:p>
            <a:endParaRPr lang="zh-CN" altLang="en-US" dirty="0"/>
          </a:p>
        </p:txBody>
      </p:sp>
    </p:spTree>
    <p:extLst>
      <p:ext uri="{BB962C8B-B14F-4D97-AF65-F5344CB8AC3E}">
        <p14:creationId xmlns:p14="http://schemas.microsoft.com/office/powerpoint/2010/main" val="3946557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推荐的学习方向</a:t>
            </a:r>
            <a:endParaRPr lang="zh-CN" altLang="en-US" dirty="0"/>
          </a:p>
        </p:txBody>
      </p:sp>
      <p:sp>
        <p:nvSpPr>
          <p:cNvPr id="3" name="Content Placeholder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数据库方向：</a:t>
            </a:r>
            <a:r>
              <a:rPr lang="en-US" altLang="zh-CN" dirty="0" smtClean="0">
                <a:latin typeface="微软雅黑" panose="020B0503020204020204" pitchFamily="34" charset="-122"/>
                <a:ea typeface="微软雅黑" panose="020B0503020204020204" pitchFamily="34" charset="-122"/>
              </a:rPr>
              <a:t>MySQL</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NoSQL</a:t>
            </a:r>
            <a:r>
              <a:rPr lang="zh-CN" altLang="en-US" dirty="0" smtClean="0">
                <a:latin typeface="微软雅黑" panose="020B0503020204020204" pitchFamily="34" charset="-122"/>
                <a:ea typeface="微软雅黑" panose="020B0503020204020204" pitchFamily="34" charset="-122"/>
              </a:rPr>
              <a:t>学习与实践；</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大数据处理方向，</a:t>
            </a:r>
            <a:r>
              <a:rPr lang="en-US" altLang="zh-CN" dirty="0" smtClean="0">
                <a:latin typeface="微软雅黑" panose="020B0503020204020204" pitchFamily="34" charset="-122"/>
                <a:ea typeface="微软雅黑" panose="020B0503020204020204" pitchFamily="34" charset="-122"/>
              </a:rPr>
              <a:t>Hadoop</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Spark</a:t>
            </a:r>
            <a:r>
              <a:rPr lang="zh-CN" altLang="en-US" dirty="0" smtClean="0">
                <a:latin typeface="微软雅黑" panose="020B0503020204020204" pitchFamily="34" charset="-122"/>
                <a:ea typeface="微软雅黑" panose="020B0503020204020204" pitchFamily="34" charset="-122"/>
              </a:rPr>
              <a:t>生态圈</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数据挖掘与机器学习；</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2826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学习路线</a:t>
            </a:r>
            <a:endParaRPr lang="zh-CN" altLang="en-US" dirty="0">
              <a:latin typeface="微软雅黑" panose="020B0503020204020204" pitchFamily="34" charset="-122"/>
              <a:ea typeface="微软雅黑" panose="020B0503020204020204" pitchFamily="34" charset="-122"/>
            </a:endParaRPr>
          </a:p>
        </p:txBody>
      </p:sp>
      <p:sp>
        <p:nvSpPr>
          <p:cNvPr id="6" name="Content Placeholder 5"/>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分布式系统理论</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分布式文件系统，分布式存储，分布式计算，分布式事务</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分布式系统实践</a:t>
            </a:r>
          </a:p>
          <a:p>
            <a:r>
              <a:rPr lang="zh-CN" altLang="en-US" dirty="0" smtClean="0">
                <a:latin typeface="微软雅黑" panose="020B0503020204020204" pitchFamily="34" charset="-122"/>
                <a:ea typeface="微软雅黑" panose="020B0503020204020204" pitchFamily="34" charset="-122"/>
              </a:rPr>
              <a:t>源码阅读</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1624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资料推荐</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论文：</a:t>
            </a:r>
            <a:r>
              <a:rPr lang="en-US" altLang="zh-CN" dirty="0" smtClean="0">
                <a:latin typeface="微软雅黑" panose="020B0503020204020204" pitchFamily="34" charset="-122"/>
                <a:ea typeface="微软雅黑" panose="020B0503020204020204" pitchFamily="34" charset="-122"/>
              </a:rPr>
              <a:t>Google </a:t>
            </a:r>
            <a:r>
              <a:rPr lang="zh-CN" altLang="en-US" dirty="0" smtClean="0">
                <a:latin typeface="微软雅黑" panose="020B0503020204020204" pitchFamily="34" charset="-122"/>
                <a:ea typeface="微软雅黑" panose="020B0503020204020204" pitchFamily="34" charset="-122"/>
              </a:rPr>
              <a:t>三大论文</a:t>
            </a:r>
            <a:r>
              <a:rPr lang="zh-CN" altLang="en-US" dirty="0" smtClean="0"/>
              <a:t>，</a:t>
            </a:r>
            <a:r>
              <a:rPr lang="en-US" altLang="zh-CN" dirty="0" smtClean="0"/>
              <a:t>Dynamo</a:t>
            </a:r>
            <a:r>
              <a:rPr lang="zh-CN" altLang="en-US" dirty="0" smtClean="0"/>
              <a:t>， </a:t>
            </a:r>
            <a:r>
              <a:rPr lang="en-US" altLang="zh-CN" dirty="0" err="1" smtClean="0"/>
              <a:t>HadoopDB</a:t>
            </a:r>
            <a:r>
              <a:rPr lang="zh-CN" altLang="en-US" dirty="0" smtClean="0"/>
              <a:t>，</a:t>
            </a:r>
            <a:r>
              <a:rPr lang="en-US" altLang="zh-CN" dirty="0" smtClean="0"/>
              <a:t>Google Spanner</a:t>
            </a:r>
          </a:p>
          <a:p>
            <a:endParaRPr lang="en-US" altLang="zh-CN" dirty="0"/>
          </a:p>
          <a:p>
            <a:r>
              <a:rPr lang="zh-CN" altLang="en-US" dirty="0" smtClean="0">
                <a:latin typeface="微软雅黑" panose="020B0503020204020204" pitchFamily="34" charset="-122"/>
                <a:ea typeface="微软雅黑" panose="020B0503020204020204" pitchFamily="34" charset="-122"/>
              </a:rPr>
              <a:t>源码</a:t>
            </a:r>
            <a:r>
              <a:rPr lang="zh-CN" altLang="en-US" dirty="0" smtClean="0"/>
              <a:t>：</a:t>
            </a:r>
            <a:r>
              <a:rPr lang="en-US" altLang="zh-CN" dirty="0" smtClean="0"/>
              <a:t>Spark </a:t>
            </a:r>
            <a:r>
              <a:rPr lang="zh-CN" altLang="en-US" dirty="0" smtClean="0"/>
              <a:t>，</a:t>
            </a:r>
            <a:r>
              <a:rPr lang="en-US" altLang="zh-CN" dirty="0" smtClean="0"/>
              <a:t>Hadoop </a:t>
            </a:r>
            <a:endParaRPr lang="zh-CN" altLang="en-US" dirty="0"/>
          </a:p>
        </p:txBody>
      </p:sp>
    </p:spTree>
    <p:extLst>
      <p:ext uri="{BB962C8B-B14F-4D97-AF65-F5344CB8AC3E}">
        <p14:creationId xmlns:p14="http://schemas.microsoft.com/office/powerpoint/2010/main" val="1037860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712" y="2841076"/>
            <a:ext cx="2629352" cy="1400530"/>
          </a:xfrm>
        </p:spPr>
        <p:txBody>
          <a:bodyPr/>
          <a:lstStyle/>
          <a:p>
            <a:r>
              <a:rPr lang="en-US" altLang="zh-CN" sz="7200" dirty="0" smtClean="0"/>
              <a:t>Q&amp;A</a:t>
            </a:r>
            <a:endParaRPr lang="zh-CN" altLang="en-US" sz="7200" dirty="0"/>
          </a:p>
        </p:txBody>
      </p:sp>
    </p:spTree>
    <p:extLst>
      <p:ext uri="{BB962C8B-B14F-4D97-AF65-F5344CB8AC3E}">
        <p14:creationId xmlns:p14="http://schemas.microsoft.com/office/powerpoint/2010/main" val="196367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Link </a:t>
            </a:r>
            <a:endParaRPr lang="zh-CN" altLang="en-US" dirty="0"/>
          </a:p>
        </p:txBody>
      </p:sp>
      <p:sp>
        <p:nvSpPr>
          <p:cNvPr id="3" name="Content Placeholder 2"/>
          <p:cNvSpPr>
            <a:spLocks noGrp="1"/>
          </p:cNvSpPr>
          <p:nvPr>
            <p:ph idx="1"/>
          </p:nvPr>
        </p:nvSpPr>
        <p:spPr/>
        <p:txBody>
          <a:bodyPr>
            <a:normAutofit/>
          </a:bodyPr>
          <a:lstStyle/>
          <a:p>
            <a:r>
              <a:rPr lang="zh-CN" altLang="en-US" dirty="0" smtClean="0">
                <a:latin typeface="微软雅黑" panose="020B0503020204020204" pitchFamily="34" charset="-122"/>
                <a:ea typeface="微软雅黑" panose="020B0503020204020204" pitchFamily="34" charset="-122"/>
              </a:rPr>
              <a:t>从海量数据出发，理解标签云的关联关系</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海量数据的需求：存储，分析与计算</a:t>
            </a: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zh-CN" altLang="en-US" dirty="0" smtClean="0">
                <a:latin typeface="微软雅黑" panose="020B0503020204020204" pitchFamily="34" charset="-122"/>
                <a:ea typeface="微软雅黑" panose="020B0503020204020204" pitchFamily="34" charset="-122"/>
              </a:rPr>
              <a:t>存储技术</a:t>
            </a:r>
            <a:r>
              <a:rPr lang="en-US" altLang="zh-CN" dirty="0" smtClean="0">
                <a:latin typeface="微软雅黑" panose="020B0503020204020204" pitchFamily="34" charset="-122"/>
                <a:ea typeface="微软雅黑" panose="020B0503020204020204" pitchFamily="34" charset="-122"/>
              </a:rPr>
              <a:t>: </a:t>
            </a:r>
          </a:p>
          <a:p>
            <a:pPr marL="457200" lvl="1" indent="0">
              <a:buNone/>
            </a:pPr>
            <a:r>
              <a:rPr lang="zh-CN" altLang="en-US" dirty="0" smtClean="0">
                <a:latin typeface="微软雅黑" panose="020B0503020204020204" pitchFamily="34" charset="-122"/>
                <a:ea typeface="微软雅黑" panose="020B0503020204020204" pitchFamily="34" charset="-122"/>
              </a:rPr>
              <a:t>数据分析：数据挖掘，机器学习</a:t>
            </a: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zh-CN" altLang="en-US" dirty="0" smtClean="0">
                <a:latin typeface="微软雅黑" panose="020B0503020204020204" pitchFamily="34" charset="-122"/>
                <a:ea typeface="微软雅黑" panose="020B0503020204020204" pitchFamily="34" charset="-122"/>
              </a:rPr>
              <a:t>计算：并行计算，分布式计算</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传统解决方案：</a:t>
            </a:r>
            <a:r>
              <a:rPr lang="en-US" altLang="zh-CN" dirty="0" smtClean="0">
                <a:latin typeface="微软雅黑" panose="020B0503020204020204" pitchFamily="34" charset="-122"/>
                <a:ea typeface="微软雅黑" panose="020B0503020204020204" pitchFamily="34" charset="-122"/>
              </a:rPr>
              <a:t>IOE : </a:t>
            </a:r>
            <a:r>
              <a:rPr lang="en-US" altLang="zh-CN" sz="1800" dirty="0" smtClean="0">
                <a:latin typeface="微软雅黑" panose="020B0503020204020204" pitchFamily="34" charset="-122"/>
                <a:ea typeface="微软雅黑" panose="020B0503020204020204" pitchFamily="34" charset="-122"/>
              </a:rPr>
              <a:t>IBM</a:t>
            </a:r>
            <a:r>
              <a:rPr lang="zh-CN" altLang="en-US" sz="1800" dirty="0">
                <a:latin typeface="微软雅黑" panose="020B0503020204020204" pitchFamily="34" charset="-122"/>
                <a:ea typeface="微软雅黑" panose="020B0503020204020204" pitchFamily="34" charset="-122"/>
              </a:rPr>
              <a:t>的小型机、</a:t>
            </a:r>
            <a:r>
              <a:rPr lang="en-US" altLang="zh-CN" sz="1800" dirty="0">
                <a:latin typeface="微软雅黑" panose="020B0503020204020204" pitchFamily="34" charset="-122"/>
                <a:ea typeface="微软雅黑" panose="020B0503020204020204" pitchFamily="34" charset="-122"/>
              </a:rPr>
              <a:t>Oracle</a:t>
            </a:r>
            <a:r>
              <a:rPr lang="zh-CN" altLang="en-US" sz="1800" dirty="0">
                <a:latin typeface="微软雅黑" panose="020B0503020204020204" pitchFamily="34" charset="-122"/>
                <a:ea typeface="微软雅黑" panose="020B0503020204020204" pitchFamily="34" charset="-122"/>
              </a:rPr>
              <a:t>数据库、</a:t>
            </a:r>
            <a:r>
              <a:rPr lang="en-US" altLang="zh-CN" sz="1800" dirty="0">
                <a:latin typeface="微软雅黑" panose="020B0503020204020204" pitchFamily="34" charset="-122"/>
                <a:ea typeface="微软雅黑" panose="020B0503020204020204" pitchFamily="34" charset="-122"/>
              </a:rPr>
              <a:t>EMC</a:t>
            </a:r>
            <a:r>
              <a:rPr lang="zh-CN" altLang="en-US" sz="1800" dirty="0" smtClean="0">
                <a:latin typeface="微软雅黑" panose="020B0503020204020204" pitchFamily="34" charset="-122"/>
                <a:ea typeface="微软雅黑" panose="020B0503020204020204" pitchFamily="34" charset="-122"/>
              </a:rPr>
              <a:t>存储设备</a:t>
            </a:r>
            <a:endParaRPr lang="en-US" altLang="zh-CN" sz="18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分布式的解决方案：去</a:t>
            </a:r>
            <a:r>
              <a:rPr lang="en-US" altLang="zh-CN" dirty="0" smtClean="0">
                <a:latin typeface="微软雅黑" panose="020B0503020204020204" pitchFamily="34" charset="-122"/>
                <a:ea typeface="微软雅黑" panose="020B0503020204020204" pitchFamily="34" charset="-122"/>
              </a:rPr>
              <a:t>IOE</a:t>
            </a:r>
            <a:r>
              <a:rPr lang="zh-CN" altLang="en-US" dirty="0" smtClean="0">
                <a:latin typeface="微软雅黑" panose="020B0503020204020204" pitchFamily="34" charset="-122"/>
                <a:ea typeface="微软雅黑" panose="020B0503020204020204" pitchFamily="34" charset="-122"/>
              </a:rPr>
              <a:t>，用廉价机器集群搭建分布式系统</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639512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云计算</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normAutofit fontScale="92500" lnSpcReduction="20000"/>
          </a:bodyPr>
          <a:lstStyle/>
          <a:p>
            <a:r>
              <a:rPr lang="zh-CN" altLang="en-US" dirty="0" smtClean="0">
                <a:latin typeface="微软雅黑" panose="020B0503020204020204" pitchFamily="34" charset="-122"/>
                <a:ea typeface="微软雅黑" panose="020B0503020204020204" pitchFamily="34" charset="-122"/>
              </a:rPr>
              <a:t>云计算</a:t>
            </a:r>
            <a:r>
              <a:rPr lang="en-US" altLang="zh-CN" dirty="0" smtClean="0">
                <a:latin typeface="微软雅黑" panose="020B0503020204020204" pitchFamily="34" charset="-122"/>
                <a:ea typeface="微软雅黑" panose="020B0503020204020204" pitchFamily="34" charset="-122"/>
              </a:rPr>
              <a:t>:</a:t>
            </a:r>
          </a:p>
          <a:p>
            <a:pPr>
              <a:lnSpc>
                <a:spcPct val="120000"/>
              </a:lnSpc>
            </a:pPr>
            <a:r>
              <a:rPr lang="zh-CN" altLang="en-US" dirty="0" smtClean="0">
                <a:latin typeface="微软雅黑" panose="020B0503020204020204" pitchFamily="34" charset="-122"/>
                <a:ea typeface="微软雅黑" panose="020B0503020204020204" pitchFamily="34" charset="-122"/>
              </a:rPr>
              <a:t>商业层面：一种服务模式，像使用水电一样的按需使用互联网资源（网络</a:t>
            </a:r>
            <a:r>
              <a:rPr lang="zh-CN" altLang="en-US" dirty="0">
                <a:latin typeface="微软雅黑" panose="020B0503020204020204" pitchFamily="34" charset="-122"/>
                <a:ea typeface="微软雅黑" panose="020B0503020204020204" pitchFamily="34" charset="-122"/>
              </a:rPr>
              <a:t>，服务器，存储，应用软件，服务</a:t>
            </a:r>
            <a:r>
              <a:rPr lang="zh-CN" altLang="en-US" dirty="0" smtClean="0">
                <a:latin typeface="微软雅黑" panose="020B0503020204020204" pitchFamily="34" charset="-122"/>
                <a:ea typeface="微软雅黑" panose="020B0503020204020204" pitchFamily="34" charset="-122"/>
              </a:rPr>
              <a:t>技术）</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技术：</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计算：编程</a:t>
            </a:r>
            <a:r>
              <a:rPr lang="zh-CN" altLang="en-US" dirty="0">
                <a:latin typeface="微软雅黑" panose="020B0503020204020204" pitchFamily="34" charset="-122"/>
                <a:ea typeface="微软雅黑" panose="020B0503020204020204" pitchFamily="34" charset="-122"/>
              </a:rPr>
              <a:t>模式</a:t>
            </a:r>
          </a:p>
          <a:p>
            <a:pPr lvl="1"/>
            <a:r>
              <a:rPr lang="zh-CN" altLang="en-US" dirty="0" smtClean="0">
                <a:latin typeface="微软雅黑" panose="020B0503020204020204" pitchFamily="34" charset="-122"/>
                <a:ea typeface="微软雅黑" panose="020B0503020204020204" pitchFamily="34" charset="-122"/>
              </a:rPr>
              <a:t>存储：分布</a:t>
            </a:r>
            <a:r>
              <a:rPr lang="zh-CN" altLang="en-US" dirty="0">
                <a:latin typeface="微软雅黑" panose="020B0503020204020204" pitchFamily="34" charset="-122"/>
                <a:ea typeface="微软雅黑" panose="020B0503020204020204" pitchFamily="34" charset="-122"/>
              </a:rPr>
              <a:t>存储技术</a:t>
            </a:r>
          </a:p>
          <a:p>
            <a:pPr lvl="1"/>
            <a:r>
              <a:rPr lang="zh-CN" altLang="en-US" dirty="0" smtClean="0">
                <a:latin typeface="微软雅黑" panose="020B0503020204020204" pitchFamily="34" charset="-122"/>
                <a:ea typeface="微软雅黑" panose="020B0503020204020204" pitchFamily="34" charset="-122"/>
              </a:rPr>
              <a:t>海量</a:t>
            </a:r>
            <a:r>
              <a:rPr lang="zh-CN" altLang="en-US" dirty="0">
                <a:latin typeface="微软雅黑" panose="020B0503020204020204" pitchFamily="34" charset="-122"/>
                <a:ea typeface="微软雅黑" panose="020B0503020204020204" pitchFamily="34" charset="-122"/>
              </a:rPr>
              <a:t>数据管理技术</a:t>
            </a:r>
          </a:p>
          <a:p>
            <a:pPr lvl="1"/>
            <a:r>
              <a:rPr lang="zh-CN" altLang="en-US" dirty="0" smtClean="0">
                <a:latin typeface="微软雅黑" panose="020B0503020204020204" pitchFamily="34" charset="-122"/>
                <a:ea typeface="微软雅黑" panose="020B0503020204020204" pitchFamily="34" charset="-122"/>
              </a:rPr>
              <a:t>资源分配调度</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虚拟</a:t>
            </a:r>
            <a:r>
              <a:rPr lang="zh-CN" altLang="en-US" dirty="0">
                <a:latin typeface="微软雅黑" panose="020B0503020204020204" pitchFamily="34" charset="-122"/>
                <a:ea typeface="微软雅黑" panose="020B0503020204020204" pitchFamily="34" charset="-122"/>
              </a:rPr>
              <a:t>化技术</a:t>
            </a: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云计算里最重要的技术：分布式技术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2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分布式系统</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marL="0" indent="0">
              <a:buNone/>
            </a:pPr>
            <a:r>
              <a:rPr lang="zh-CN" altLang="en-US" dirty="0" smtClean="0">
                <a:latin typeface="微软雅黑" panose="020B0503020204020204" pitchFamily="34" charset="-122"/>
                <a:ea typeface="微软雅黑" panose="020B0503020204020204" pitchFamily="34" charset="-122"/>
              </a:rPr>
              <a:t>三个基本问题。</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是什么？</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为什么？</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怎样做？</a:t>
            </a:r>
            <a:endParaRPr lang="en-US" altLang="zh-CN" dirty="0" smtClean="0">
              <a:latin typeface="微软雅黑" panose="020B0503020204020204" pitchFamily="34" charset="-122"/>
              <a:ea typeface="微软雅黑" panose="020B0503020204020204" pitchFamily="34" charset="-122"/>
            </a:endParaRPr>
          </a:p>
          <a:p>
            <a:pPr marL="0" indent="0">
              <a:buNone/>
            </a:pPr>
            <a:endParaRPr lang="zh-CN" altLang="en-US" dirty="0"/>
          </a:p>
        </p:txBody>
      </p:sp>
    </p:spTree>
    <p:extLst>
      <p:ext uri="{BB962C8B-B14F-4D97-AF65-F5344CB8AC3E}">
        <p14:creationId xmlns:p14="http://schemas.microsoft.com/office/powerpoint/2010/main" val="421911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是什么？</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分布式计算是一门计算机科学，它研究：如何把一个需要非常巨大的计算能力才能解决的问题拆分许多小的部分，然后把这些部分分配给许多计算机进行处理，最后把这些计算结果综合起来得到最终的结果。</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通俗讲：一些独立的可互相通信的计算机，共享存储，计算资源，协同完成一些计算任务。</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实质：数据分布，计算分布。计算靠近数据。</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6918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为什么</a:t>
            </a:r>
            <a:r>
              <a:rPr lang="zh-CN" altLang="en-US" dirty="0" smtClean="0"/>
              <a:t>？</a:t>
            </a:r>
            <a:endParaRPr lang="zh-CN" altLang="en-US" dirty="0"/>
          </a:p>
        </p:txBody>
      </p:sp>
      <p:sp>
        <p:nvSpPr>
          <p:cNvPr id="3" name="Content Placeholder 2"/>
          <p:cNvSpPr>
            <a:spLocks noGrp="1"/>
          </p:cNvSpPr>
          <p:nvPr>
            <p:ph idx="1"/>
          </p:nvPr>
        </p:nvSpPr>
        <p:spPr>
          <a:xfrm>
            <a:off x="838200" y="1529697"/>
            <a:ext cx="10515600" cy="4647266"/>
          </a:xfrm>
        </p:spPr>
        <p:txBody>
          <a:bodyPr>
            <a:normAutofit/>
          </a:bodyPr>
          <a:lstStyle/>
          <a:p>
            <a:pPr marL="0" indent="0">
              <a:lnSpc>
                <a:spcPct val="80000"/>
              </a:lnSpc>
              <a:buNone/>
            </a:pPr>
            <a:endParaRPr lang="en-US" altLang="zh-CN" dirty="0" smtClean="0"/>
          </a:p>
          <a:p>
            <a:pPr marL="0" indent="0">
              <a:lnSpc>
                <a:spcPct val="80000"/>
              </a:lnSpc>
              <a:buNone/>
            </a:pPr>
            <a:endParaRPr lang="en-US" altLang="zh-CN" dirty="0"/>
          </a:p>
          <a:p>
            <a:pPr marL="0" indent="0">
              <a:lnSpc>
                <a:spcPct val="80000"/>
              </a:lnSpc>
              <a:buNone/>
            </a:pPr>
            <a:endParaRPr lang="en-US" altLang="zh-CN" dirty="0" smtClean="0"/>
          </a:p>
          <a:p>
            <a:pPr marL="0" indent="0">
              <a:lnSpc>
                <a:spcPct val="80000"/>
              </a:lnSpc>
              <a:buNone/>
            </a:pPr>
            <a:r>
              <a:rPr lang="zh-CN" altLang="en-US" dirty="0" smtClean="0">
                <a:latin typeface="微软雅黑" panose="020B0503020204020204" pitchFamily="34" charset="-122"/>
                <a:ea typeface="微软雅黑" panose="020B0503020204020204" pitchFamily="34" charset="-122"/>
              </a:rPr>
              <a:t>很多科学计算问题需要有强大计算性能的计算机：</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分布式的优点：</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由廉价机器组成</a:t>
            </a:r>
            <a:r>
              <a:rPr lang="zh-CN" altLang="en-US" dirty="0">
                <a:latin typeface="微软雅黑" panose="020B0503020204020204" pitchFamily="34" charset="-122"/>
                <a:ea typeface="微软雅黑" panose="020B0503020204020204" pitchFamily="34" charset="-122"/>
              </a:rPr>
              <a:t>，经济（资源整合与合理</a:t>
            </a:r>
            <a:r>
              <a:rPr lang="zh-CN" altLang="en-US" dirty="0" smtClean="0">
                <a:latin typeface="微软雅黑" panose="020B0503020204020204" pitchFamily="34" charset="-122"/>
                <a:ea typeface="微软雅黑" panose="020B0503020204020204" pitchFamily="34" charset="-122"/>
              </a:rPr>
              <a:t>利用）</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横向水平扩展</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容错性：单点故障不会影响整体</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统一透明：用户看到的是一个整体，资源分布透明</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p>
          <a:p>
            <a:endParaRPr lang="zh-CN" altLang="en-US" dirty="0"/>
          </a:p>
        </p:txBody>
      </p:sp>
      <p:sp>
        <p:nvSpPr>
          <p:cNvPr id="4" name="TextBox 3"/>
          <p:cNvSpPr txBox="1"/>
          <p:nvPr/>
        </p:nvSpPr>
        <p:spPr>
          <a:xfrm>
            <a:off x="5662443" y="485824"/>
            <a:ext cx="2646878" cy="1569660"/>
          </a:xfrm>
          <a:prstGeom prst="rect">
            <a:avLst/>
          </a:prstGeom>
          <a:noFill/>
        </p:spPr>
        <p:txBody>
          <a:bodyPr wrap="none" rtlCol="0">
            <a:spAutoFit/>
          </a:bodyPr>
          <a:lstStyle/>
          <a:p>
            <a:r>
              <a:rPr lang="zh-CN" altLang="en-US" sz="9600" dirty="0" smtClean="0">
                <a:solidFill>
                  <a:srgbClr val="FF0000"/>
                </a:solidFill>
              </a:rPr>
              <a:t>没钱</a:t>
            </a:r>
            <a:endParaRPr lang="zh-CN" altLang="en-US" sz="9600" dirty="0">
              <a:solidFill>
                <a:srgbClr val="FF0000"/>
              </a:solidFill>
            </a:endParaRPr>
          </a:p>
        </p:txBody>
      </p:sp>
    </p:spTree>
    <p:extLst>
      <p:ext uri="{BB962C8B-B14F-4D97-AF65-F5344CB8AC3E}">
        <p14:creationId xmlns:p14="http://schemas.microsoft.com/office/powerpoint/2010/main" val="98904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grpId="0" nodeType="clickEffect">
                                  <p:stCondLst>
                                    <p:cond delay="0"/>
                                  </p:stCondLst>
                                  <p:childTnLst>
                                    <p:animRot by="120000">
                                      <p:cBhvr>
                                        <p:cTn id="24" dur="100" fill="hold">
                                          <p:stCondLst>
                                            <p:cond delay="0"/>
                                          </p:stCondLst>
                                        </p:cTn>
                                        <p:tgtEl>
                                          <p:spTgt spid="4"/>
                                        </p:tgtEl>
                                        <p:attrNameLst>
                                          <p:attrName>r</p:attrName>
                                        </p:attrNameLst>
                                      </p:cBhvr>
                                    </p:animRot>
                                    <p:animRot by="-240000">
                                      <p:cBhvr>
                                        <p:cTn id="25" dur="200" fill="hold">
                                          <p:stCondLst>
                                            <p:cond delay="200"/>
                                          </p:stCondLst>
                                        </p:cTn>
                                        <p:tgtEl>
                                          <p:spTgt spid="4"/>
                                        </p:tgtEl>
                                        <p:attrNameLst>
                                          <p:attrName>r</p:attrName>
                                        </p:attrNameLst>
                                      </p:cBhvr>
                                    </p:animRot>
                                    <p:animRot by="240000">
                                      <p:cBhvr>
                                        <p:cTn id="26" dur="200" fill="hold">
                                          <p:stCondLst>
                                            <p:cond delay="400"/>
                                          </p:stCondLst>
                                        </p:cTn>
                                        <p:tgtEl>
                                          <p:spTgt spid="4"/>
                                        </p:tgtEl>
                                        <p:attrNameLst>
                                          <p:attrName>r</p:attrName>
                                        </p:attrNameLst>
                                      </p:cBhvr>
                                    </p:animRot>
                                    <p:animRot by="-240000">
                                      <p:cBhvr>
                                        <p:cTn id="27" dur="200" fill="hold">
                                          <p:stCondLst>
                                            <p:cond delay="600"/>
                                          </p:stCondLst>
                                        </p:cTn>
                                        <p:tgtEl>
                                          <p:spTgt spid="4"/>
                                        </p:tgtEl>
                                        <p:attrNameLst>
                                          <p:attrName>r</p:attrName>
                                        </p:attrNameLst>
                                      </p:cBhvr>
                                    </p:animRot>
                                    <p:animRot by="120000">
                                      <p:cBhvr>
                                        <p:cTn id="28" dur="200" fill="hold">
                                          <p:stCondLst>
                                            <p:cond delay="800"/>
                                          </p:stCondLst>
                                        </p:cTn>
                                        <p:tgtEl>
                                          <p:spTgt spid="4"/>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分布式面临的技术问题</a:t>
            </a:r>
            <a:endParaRPr lang="zh-CN" alt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marL="0" indent="0">
              <a:buNone/>
            </a:pPr>
            <a:r>
              <a:rPr lang="zh-CN" altLang="en-US" dirty="0" smtClean="0">
                <a:latin typeface="微软雅黑" panose="020B0503020204020204" pitchFamily="34" charset="-122"/>
                <a:ea typeface="微软雅黑" panose="020B0503020204020204" pitchFamily="34" charset="-122"/>
              </a:rPr>
              <a:t>数据怎么分布式存储：数据怎么组织，存储与管理？</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怎么实现分布式计算：分布式文件系统与计算模型是怎么样的？</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分布式的事务问题：</a:t>
            </a:r>
            <a:r>
              <a:rPr lang="zh-CN" altLang="en-US" dirty="0">
                <a:latin typeface="微软雅黑" panose="020B0503020204020204" pitchFamily="34" charset="-122"/>
                <a:ea typeface="微软雅黑" panose="020B0503020204020204" pitchFamily="34" charset="-122"/>
              </a:rPr>
              <a:t>分布的</a:t>
            </a:r>
            <a:r>
              <a:rPr lang="zh-CN" altLang="en-US" dirty="0" smtClean="0">
                <a:latin typeface="微软雅黑" panose="020B0503020204020204" pitchFamily="34" charset="-122"/>
                <a:ea typeface="微软雅黑" panose="020B0503020204020204" pitchFamily="34" charset="-122"/>
              </a:rPr>
              <a:t>一致性问题，系统可靠性与可用性</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0696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1125</TotalTime>
  <Words>1645</Words>
  <Application>Microsoft Office PowerPoint</Application>
  <PresentationFormat>Widescreen</PresentationFormat>
  <Paragraphs>225</Paragraphs>
  <Slides>38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Meiryo UI</vt:lpstr>
      <vt:lpstr>Open Sans</vt:lpstr>
      <vt:lpstr>宋体</vt:lpstr>
      <vt:lpstr>微软雅黑</vt:lpstr>
      <vt:lpstr>Arial</vt:lpstr>
      <vt:lpstr>Calibri</vt:lpstr>
      <vt:lpstr>Century Gothic</vt:lpstr>
      <vt:lpstr>Segoe UI</vt:lpstr>
      <vt:lpstr>Wingdings 3</vt:lpstr>
      <vt:lpstr>Ion</vt:lpstr>
      <vt:lpstr>分布式系统</vt:lpstr>
      <vt:lpstr>PowerPoint Presentation</vt:lpstr>
      <vt:lpstr>Outline</vt:lpstr>
      <vt:lpstr>Link </vt:lpstr>
      <vt:lpstr>云计算</vt:lpstr>
      <vt:lpstr>分布式系统</vt:lpstr>
      <vt:lpstr>分布式 - 是什么？</vt:lpstr>
      <vt:lpstr>分布式 – 为什么？</vt:lpstr>
      <vt:lpstr>分布式面临的技术问题</vt:lpstr>
      <vt:lpstr>分布式 – 怎样做？</vt:lpstr>
      <vt:lpstr>Google 与 分布式</vt:lpstr>
      <vt:lpstr>Google 分布式理论的开源实现</vt:lpstr>
      <vt:lpstr>分布式文件系统 - HDFS</vt:lpstr>
      <vt:lpstr>HDFS架构</vt:lpstr>
      <vt:lpstr>HDFS优化</vt:lpstr>
      <vt:lpstr>分布式计算</vt:lpstr>
      <vt:lpstr>MapReduce </vt:lpstr>
      <vt:lpstr>MapReduce应用实例</vt:lpstr>
      <vt:lpstr>WordCount为例</vt:lpstr>
      <vt:lpstr>PowerPoint Presentation</vt:lpstr>
      <vt:lpstr>MapReduce 过程</vt:lpstr>
      <vt:lpstr>PowerPoint Presentation</vt:lpstr>
      <vt:lpstr>分布式系统的一致性问题</vt:lpstr>
      <vt:lpstr>分布式一致性问题 - CAP理论</vt:lpstr>
      <vt:lpstr>分布式系统的一致性策略</vt:lpstr>
      <vt:lpstr>两阶段提交 – 2PC</vt:lpstr>
      <vt:lpstr>Paxos算法</vt:lpstr>
      <vt:lpstr>PowerPoint Presentation</vt:lpstr>
      <vt:lpstr>分布式（云）存储技术</vt:lpstr>
      <vt:lpstr>为什么要用NoSQL</vt:lpstr>
      <vt:lpstr>传统关系型数据库的短板 - 以MySQl为例</vt:lpstr>
      <vt:lpstr>NoSQL的优势</vt:lpstr>
      <vt:lpstr>NoSQL分类</vt:lpstr>
      <vt:lpstr>NoSQL的使用场景</vt:lpstr>
      <vt:lpstr>推荐的学习方向</vt:lpstr>
      <vt:lpstr>学习路线</vt:lpstr>
      <vt:lpstr>资料推荐</vt:lpstr>
      <vt:lpstr>Q&amp;A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分布式系统</dc:title>
  <dc:creator>yao chen</dc:creator>
  <cp:lastModifiedBy>yao chen</cp:lastModifiedBy>
  <cp:revision>413</cp:revision>
  <dcterms:created xsi:type="dcterms:W3CDTF">2014-08-15T06:45:43Z</dcterms:created>
  <dcterms:modified xsi:type="dcterms:W3CDTF">2014-08-16T02:08:31Z</dcterms:modified>
</cp:coreProperties>
</file>