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86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306" r:id="rId14"/>
    <p:sldId id="307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287" r:id="rId23"/>
    <p:sldId id="275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76" r:id="rId32"/>
    <p:sldId id="268" r:id="rId33"/>
    <p:sldId id="269" r:id="rId34"/>
    <p:sldId id="285" r:id="rId35"/>
    <p:sldId id="271" r:id="rId36"/>
    <p:sldId id="272" r:id="rId37"/>
    <p:sldId id="273" r:id="rId38"/>
    <p:sldId id="284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" initials="M" lastIdx="1" clrIdx="0">
    <p:extLst>
      <p:ext uri="{19B8F6BF-5375-455C-9EA6-DF929625EA0E}">
        <p15:presenceInfo xmlns:p15="http://schemas.microsoft.com/office/powerpoint/2012/main" userId="Micha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7-24T10:37:55.28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3DAE4-6A32-4D89-B76A-3E421FCEE38C}" type="datetimeFigureOut">
              <a:rPr lang="zh-CN" altLang="en-US" smtClean="0"/>
              <a:t>2014/7/26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D348C-B201-42FC-A8F8-BE965B2AF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42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D348C-B201-42FC-A8F8-BE965B2AFF94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841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DA12-8048-411A-8D48-4237293FB934}" type="datetimeFigureOut">
              <a:rPr lang="zh-CN" altLang="en-US" smtClean="0"/>
              <a:t>2014/7/26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AE22-74F4-48E1-B06B-C6DD19ED3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842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DA12-8048-411A-8D48-4237293FB934}" type="datetimeFigureOut">
              <a:rPr lang="zh-CN" altLang="en-US" smtClean="0"/>
              <a:t>2014/7/26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AE22-74F4-48E1-B06B-C6DD19ED3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18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DA12-8048-411A-8D48-4237293FB934}" type="datetimeFigureOut">
              <a:rPr lang="zh-CN" altLang="en-US" smtClean="0"/>
              <a:t>2014/7/26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AE22-74F4-48E1-B06B-C6DD19ED3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69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DA12-8048-411A-8D48-4237293FB934}" type="datetimeFigureOut">
              <a:rPr lang="zh-CN" altLang="en-US" smtClean="0"/>
              <a:t>2014/7/26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AE22-74F4-48E1-B06B-C6DD19ED3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55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DA12-8048-411A-8D48-4237293FB934}" type="datetimeFigureOut">
              <a:rPr lang="zh-CN" altLang="en-US" smtClean="0"/>
              <a:t>2014/7/26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AE22-74F4-48E1-B06B-C6DD19ED3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9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DA12-8048-411A-8D48-4237293FB934}" type="datetimeFigureOut">
              <a:rPr lang="zh-CN" altLang="en-US" smtClean="0"/>
              <a:t>2014/7/26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AE22-74F4-48E1-B06B-C6DD19ED3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196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DA12-8048-411A-8D48-4237293FB934}" type="datetimeFigureOut">
              <a:rPr lang="zh-CN" altLang="en-US" smtClean="0"/>
              <a:t>2014/7/26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AE22-74F4-48E1-B06B-C6DD19ED3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36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DA12-8048-411A-8D48-4237293FB934}" type="datetimeFigureOut">
              <a:rPr lang="zh-CN" altLang="en-US" smtClean="0"/>
              <a:t>2014/7/26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AE22-74F4-48E1-B06B-C6DD19ED3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4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DA12-8048-411A-8D48-4237293FB934}" type="datetimeFigureOut">
              <a:rPr lang="zh-CN" altLang="en-US" smtClean="0"/>
              <a:t>2014/7/26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AE22-74F4-48E1-B06B-C6DD19ED3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58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DA12-8048-411A-8D48-4237293FB934}" type="datetimeFigureOut">
              <a:rPr lang="zh-CN" altLang="en-US" smtClean="0"/>
              <a:t>2014/7/26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AE22-74F4-48E1-B06B-C6DD19ED3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92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DA12-8048-411A-8D48-4237293FB934}" type="datetimeFigureOut">
              <a:rPr lang="zh-CN" altLang="en-US" smtClean="0"/>
              <a:t>2014/7/26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AE22-74F4-48E1-B06B-C6DD19ED3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73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CDA12-8048-411A-8D48-4237293FB934}" type="datetimeFigureOut">
              <a:rPr lang="zh-CN" altLang="en-US" smtClean="0"/>
              <a:t>2014/7/26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AAE22-74F4-48E1-B06B-C6DD19ED3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73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bees4honey.com/blog/tutorial/adding-eula-to-android-app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lufengdie.iteye.com/blog/814660" TargetMode="External"/><Relationship Id="rId2" Type="http://schemas.openxmlformats.org/officeDocument/2006/relationships/hyperlink" Target="http://www.cnblogs.com/feisky/archive/2010/01/17/1650076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44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00488" y="791570"/>
            <a:ext cx="9144000" cy="1080662"/>
          </a:xfrm>
        </p:spPr>
        <p:txBody>
          <a:bodyPr/>
          <a:lstStyle/>
          <a:p>
            <a:r>
              <a:rPr lang="en-US" altLang="zh-CN" smtClean="0"/>
              <a:t>Welcome to Android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991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3239"/>
            <a:ext cx="10515600" cy="1325563"/>
          </a:xfrm>
        </p:spPr>
        <p:txBody>
          <a:bodyPr/>
          <a:lstStyle/>
          <a:p>
            <a:r>
              <a:rPr lang="zh-CN" altLang="en-US" dirty="0"/>
              <a:t>核心库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76502"/>
            <a:ext cx="10515600" cy="1067700"/>
          </a:xfrm>
        </p:spPr>
        <p:txBody>
          <a:bodyPr/>
          <a:lstStyle/>
          <a:p>
            <a:r>
              <a:rPr lang="zh-CN" altLang="en-US" dirty="0"/>
              <a:t>核心库提供了</a:t>
            </a:r>
            <a:r>
              <a:rPr lang="en-GB" altLang="zh-CN" dirty="0"/>
              <a:t>Java</a:t>
            </a:r>
            <a:r>
              <a:rPr lang="zh-CN" altLang="en-US" dirty="0"/>
              <a:t>语言</a:t>
            </a:r>
            <a:r>
              <a:rPr lang="en-GB" altLang="zh-CN" dirty="0"/>
              <a:t>API</a:t>
            </a:r>
            <a:r>
              <a:rPr lang="zh-CN" altLang="en-US" dirty="0"/>
              <a:t>中的大多数功能，同时也包含了</a:t>
            </a:r>
            <a:r>
              <a:rPr lang="en-GB" altLang="zh-CN" dirty="0"/>
              <a:t>Android</a:t>
            </a:r>
            <a:r>
              <a:rPr lang="zh-CN" altLang="en-US" dirty="0"/>
              <a:t>的一些核心</a:t>
            </a:r>
            <a:r>
              <a:rPr lang="en-GB" altLang="zh-CN" dirty="0"/>
              <a:t>API,</a:t>
            </a:r>
            <a:r>
              <a:rPr lang="zh-CN" altLang="en-US" dirty="0"/>
              <a:t>如</a:t>
            </a:r>
            <a:r>
              <a:rPr lang="en-GB" altLang="zh-CN" dirty="0" err="1"/>
              <a:t>android.os</a:t>
            </a:r>
            <a:r>
              <a:rPr lang="zh-CN" altLang="en-GB" dirty="0"/>
              <a:t>、</a:t>
            </a:r>
            <a:r>
              <a:rPr lang="en-GB" altLang="zh-CN" dirty="0"/>
              <a:t>android.net</a:t>
            </a:r>
            <a:r>
              <a:rPr lang="zh-CN" altLang="en-GB" dirty="0"/>
              <a:t>、</a:t>
            </a:r>
            <a:r>
              <a:rPr lang="en-GB" altLang="zh-CN" dirty="0" err="1"/>
              <a:t>android.media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6015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 </a:t>
            </a:r>
            <a:r>
              <a:rPr lang="en-US" altLang="zh-CN" dirty="0" err="1" smtClean="0"/>
              <a:t>Dalvik</a:t>
            </a:r>
            <a:r>
              <a:rPr lang="zh-CN" altLang="en-US" dirty="0" smtClean="0"/>
              <a:t> </a:t>
            </a:r>
            <a:r>
              <a:rPr lang="en-US" altLang="zh-CN" dirty="0" smtClean="0"/>
              <a:t>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87512"/>
            <a:ext cx="10515600" cy="207927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每个</a:t>
            </a:r>
            <a:r>
              <a:rPr lang="en-US" altLang="zh-CN" dirty="0">
                <a:solidFill>
                  <a:srgbClr val="FF0000"/>
                </a:solidFill>
              </a:rPr>
              <a:t>Android</a:t>
            </a:r>
            <a:r>
              <a:rPr lang="zh-CN" altLang="en-US" dirty="0">
                <a:solidFill>
                  <a:srgbClr val="FF0000"/>
                </a:solidFill>
              </a:rPr>
              <a:t>应用程序都有一个专有的进程，</a:t>
            </a:r>
            <a:r>
              <a:rPr lang="zh-CN" altLang="en-US" dirty="0"/>
              <a:t>并且不是多个</a:t>
            </a:r>
            <a:r>
              <a:rPr lang="zh-CN" altLang="en-US" dirty="0" smtClean="0"/>
              <a:t>程序运行</a:t>
            </a:r>
            <a:r>
              <a:rPr lang="zh-CN" altLang="en-US" dirty="0"/>
              <a:t>在一个虚拟机中，而是</a:t>
            </a:r>
            <a:r>
              <a:rPr lang="zh-CN" altLang="en-US" dirty="0">
                <a:solidFill>
                  <a:srgbClr val="FF0000"/>
                </a:solidFill>
              </a:rPr>
              <a:t>每个</a:t>
            </a:r>
            <a:r>
              <a:rPr lang="en-US" altLang="zh-CN" dirty="0">
                <a:solidFill>
                  <a:srgbClr val="FF0000"/>
                </a:solidFill>
              </a:rPr>
              <a:t>Android</a:t>
            </a:r>
            <a:r>
              <a:rPr lang="zh-CN" altLang="en-US" dirty="0">
                <a:solidFill>
                  <a:srgbClr val="FF0000"/>
                </a:solidFill>
              </a:rPr>
              <a:t>程序都有</a:t>
            </a:r>
            <a:r>
              <a:rPr lang="zh-CN" altLang="en-US" dirty="0" smtClean="0">
                <a:solidFill>
                  <a:srgbClr val="FF0000"/>
                </a:solidFill>
              </a:rPr>
              <a:t>一个</a:t>
            </a:r>
            <a:r>
              <a:rPr lang="en-US" altLang="zh-CN" dirty="0" err="1">
                <a:solidFill>
                  <a:srgbClr val="FF0000"/>
                </a:solidFill>
              </a:rPr>
              <a:t>Dalivik</a:t>
            </a:r>
            <a:r>
              <a:rPr lang="zh-CN" altLang="en-US" dirty="0">
                <a:solidFill>
                  <a:srgbClr val="FF0000"/>
                </a:solidFill>
              </a:rPr>
              <a:t>虚拟机的实例</a:t>
            </a:r>
            <a:r>
              <a:rPr lang="zh-CN" altLang="en-US" dirty="0"/>
              <a:t>，并在该实例中执行。</a:t>
            </a:r>
            <a:r>
              <a:rPr lang="en-US" altLang="zh-CN" dirty="0" err="1"/>
              <a:t>Dalvik</a:t>
            </a:r>
            <a:r>
              <a:rPr lang="zh-CN" altLang="en-US" dirty="0"/>
              <a:t>虚拟机是一种</a:t>
            </a:r>
            <a:r>
              <a:rPr lang="zh-CN" altLang="en-US" dirty="0">
                <a:solidFill>
                  <a:srgbClr val="FF0000"/>
                </a:solidFill>
              </a:rPr>
              <a:t>基于寄存器的</a:t>
            </a:r>
            <a:r>
              <a:rPr lang="en-US" altLang="zh-CN" dirty="0">
                <a:solidFill>
                  <a:srgbClr val="FF0000"/>
                </a:solidFill>
              </a:rPr>
              <a:t>Java</a:t>
            </a:r>
            <a:r>
              <a:rPr lang="zh-CN" altLang="en-US" dirty="0">
                <a:solidFill>
                  <a:srgbClr val="FF0000"/>
                </a:solidFill>
              </a:rPr>
              <a:t>虚拟机</a:t>
            </a:r>
            <a:r>
              <a:rPr lang="zh-CN" altLang="en-US" dirty="0"/>
              <a:t>，而不是传统的基于栈的虚拟机，并进行了内存资源使用的</a:t>
            </a:r>
            <a:r>
              <a:rPr lang="zh-CN" altLang="en-US" dirty="0" smtClean="0"/>
              <a:t>优化以及</a:t>
            </a:r>
            <a:r>
              <a:rPr lang="zh-CN" altLang="en-US" dirty="0"/>
              <a:t>支持多个虚拟机的特点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38200" y="5245065"/>
            <a:ext cx="10515600" cy="8964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dirty="0" err="1" smtClean="0">
                <a:solidFill>
                  <a:prstClr val="black"/>
                </a:solidFill>
              </a:rPr>
              <a:t>Dalvik</a:t>
            </a:r>
            <a:r>
              <a:rPr lang="zh-CN" altLang="en-US" dirty="0" smtClean="0">
                <a:solidFill>
                  <a:prstClr val="black"/>
                </a:solidFill>
              </a:rPr>
              <a:t>虚拟机 </a:t>
            </a:r>
            <a:r>
              <a:rPr lang="en-US" altLang="zh-CN" sz="6000" dirty="0" smtClean="0">
                <a:solidFill>
                  <a:prstClr val="black"/>
                </a:solidFill>
              </a:rPr>
              <a:t>PK</a:t>
            </a:r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r>
              <a:rPr lang="en-US" altLang="zh-CN" dirty="0" err="1" smtClean="0">
                <a:solidFill>
                  <a:prstClr val="black"/>
                </a:solidFill>
              </a:rPr>
              <a:t>SunJVM</a:t>
            </a:r>
            <a:r>
              <a:rPr lang="zh-CN" altLang="en-US" dirty="0" smtClean="0">
                <a:solidFill>
                  <a:prstClr val="black"/>
                </a:solidFill>
              </a:rPr>
              <a:t>虚拟机</a:t>
            </a:r>
            <a:endParaRPr lang="en-US" altLang="zh-CN" dirty="0" smtClean="0">
              <a:solidFill>
                <a:prstClr val="black"/>
              </a:solidFill>
            </a:endParaRPr>
          </a:p>
        </p:txBody>
      </p:sp>
      <p:pic>
        <p:nvPicPr>
          <p:cNvPr id="6" name="图片 5" descr="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641072" y="1564658"/>
            <a:ext cx="8881352" cy="504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223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7" grpId="0"/>
      <p:bldP spid="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b="1" dirty="0" smtClean="0"/>
              <a:t>Linux</a:t>
            </a:r>
            <a:r>
              <a:rPr lang="zh-CN" altLang="en-US" b="1" dirty="0"/>
              <a:t> </a:t>
            </a:r>
            <a:r>
              <a:rPr lang="en-US" altLang="zh-CN" b="1" dirty="0" smtClean="0"/>
              <a:t>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71787"/>
            <a:ext cx="10515600" cy="1354303"/>
          </a:xfrm>
        </p:spPr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是基于</a:t>
            </a:r>
            <a:r>
              <a:rPr lang="en-US" altLang="zh-CN" dirty="0"/>
              <a:t>Linux2.6</a:t>
            </a:r>
            <a:r>
              <a:rPr lang="zh-CN" altLang="en-US" dirty="0"/>
              <a:t>内核，其核心系统服务如安全性、内存管理、进程管理、网路协议以及驱动模型都依赖于</a:t>
            </a:r>
            <a:r>
              <a:rPr lang="en-US" altLang="zh-CN" dirty="0"/>
              <a:t>Linux</a:t>
            </a:r>
            <a:r>
              <a:rPr lang="zh-CN" altLang="en-US" dirty="0"/>
              <a:t>内核。</a:t>
            </a:r>
          </a:p>
        </p:txBody>
      </p:sp>
    </p:spTree>
    <p:extLst>
      <p:ext uri="{BB962C8B-B14F-4D97-AF65-F5344CB8AC3E}">
        <p14:creationId xmlns:p14="http://schemas.microsoft.com/office/powerpoint/2010/main" val="1579388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61" y="212108"/>
            <a:ext cx="9118838" cy="662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94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1" y="1138521"/>
            <a:ext cx="2362200" cy="1962150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2771917" y="1858700"/>
            <a:ext cx="3703378" cy="521790"/>
            <a:chOff x="2771917" y="1858700"/>
            <a:chExt cx="3703378" cy="521790"/>
          </a:xfrm>
        </p:grpSpPr>
        <p:sp>
          <p:nvSpPr>
            <p:cNvPr id="7" name="内容占位符 2"/>
            <p:cNvSpPr txBox="1">
              <a:spLocks/>
            </p:cNvSpPr>
            <p:nvPr/>
          </p:nvSpPr>
          <p:spPr>
            <a:xfrm>
              <a:off x="3997089" y="1858700"/>
              <a:ext cx="2478206" cy="52179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3600" dirty="0" smtClean="0"/>
                <a:t>硬件设计</a:t>
              </a:r>
              <a:endParaRPr lang="zh-CN" altLang="en-US" sz="3600" dirty="0"/>
            </a:p>
          </p:txBody>
        </p:sp>
        <p:sp>
          <p:nvSpPr>
            <p:cNvPr id="12" name="右箭头 11"/>
            <p:cNvSpPr/>
            <p:nvPr/>
          </p:nvSpPr>
          <p:spPr>
            <a:xfrm>
              <a:off x="2771917" y="1933005"/>
              <a:ext cx="1225172" cy="373181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931802" y="1858700"/>
            <a:ext cx="3653622" cy="521790"/>
            <a:chOff x="5931802" y="1858700"/>
            <a:chExt cx="3653622" cy="521790"/>
          </a:xfrm>
        </p:grpSpPr>
        <p:sp>
          <p:nvSpPr>
            <p:cNvPr id="8" name="内容占位符 2"/>
            <p:cNvSpPr txBox="1">
              <a:spLocks/>
            </p:cNvSpPr>
            <p:nvPr/>
          </p:nvSpPr>
          <p:spPr>
            <a:xfrm>
              <a:off x="7107218" y="1858700"/>
              <a:ext cx="2478206" cy="52179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3600" dirty="0" smtClean="0"/>
                <a:t>硬件焊接</a:t>
              </a:r>
              <a:endParaRPr lang="zh-CN" altLang="en-US" sz="3600" dirty="0"/>
            </a:p>
          </p:txBody>
        </p:sp>
        <p:sp>
          <p:nvSpPr>
            <p:cNvPr id="13" name="右箭头 12"/>
            <p:cNvSpPr/>
            <p:nvPr/>
          </p:nvSpPr>
          <p:spPr>
            <a:xfrm>
              <a:off x="5931802" y="1933004"/>
              <a:ext cx="1225172" cy="373181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091687" y="1858700"/>
            <a:ext cx="3100313" cy="521790"/>
            <a:chOff x="9091687" y="1858700"/>
            <a:chExt cx="3100313" cy="521790"/>
          </a:xfrm>
        </p:grpSpPr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0127776" y="1858700"/>
              <a:ext cx="2064224" cy="52179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3600" dirty="0" smtClean="0"/>
                <a:t>烧写内核</a:t>
              </a:r>
              <a:endParaRPr lang="zh-CN" altLang="en-US" sz="3600" dirty="0"/>
            </a:p>
          </p:txBody>
        </p:sp>
        <p:sp>
          <p:nvSpPr>
            <p:cNvPr id="15" name="右箭头 14"/>
            <p:cNvSpPr/>
            <p:nvPr/>
          </p:nvSpPr>
          <p:spPr>
            <a:xfrm>
              <a:off x="9091687" y="1933003"/>
              <a:ext cx="896768" cy="373181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9134617" y="2493317"/>
            <a:ext cx="3340858" cy="1446386"/>
            <a:chOff x="9134617" y="2493317"/>
            <a:chExt cx="3340858" cy="1446386"/>
          </a:xfrm>
        </p:grpSpPr>
        <p:sp>
          <p:nvSpPr>
            <p:cNvPr id="5" name="内容占位符 2"/>
            <p:cNvSpPr txBox="1">
              <a:spLocks/>
            </p:cNvSpPr>
            <p:nvPr/>
          </p:nvSpPr>
          <p:spPr>
            <a:xfrm>
              <a:off x="9134617" y="3417913"/>
              <a:ext cx="3340858" cy="52179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3600" dirty="0" smtClean="0"/>
                <a:t>加载内核驱动</a:t>
              </a:r>
              <a:endParaRPr lang="zh-CN" altLang="en-US" sz="3600" dirty="0"/>
            </a:p>
          </p:txBody>
        </p:sp>
        <p:sp>
          <p:nvSpPr>
            <p:cNvPr id="18" name="下箭头 17"/>
            <p:cNvSpPr/>
            <p:nvPr/>
          </p:nvSpPr>
          <p:spPr>
            <a:xfrm>
              <a:off x="10805046" y="2493317"/>
              <a:ext cx="354842" cy="792008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899546" y="3472457"/>
            <a:ext cx="4071017" cy="521790"/>
            <a:chOff x="4899546" y="3472457"/>
            <a:chExt cx="4071017" cy="521790"/>
          </a:xfrm>
        </p:grpSpPr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4899546" y="3472457"/>
              <a:ext cx="2663449" cy="52179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3600" dirty="0" smtClean="0"/>
                <a:t>加载系统库</a:t>
              </a:r>
              <a:endParaRPr lang="zh-CN" altLang="en-US" sz="3600" dirty="0"/>
            </a:p>
          </p:txBody>
        </p:sp>
        <p:sp>
          <p:nvSpPr>
            <p:cNvPr id="19" name="左箭头 18"/>
            <p:cNvSpPr/>
            <p:nvPr/>
          </p:nvSpPr>
          <p:spPr>
            <a:xfrm>
              <a:off x="7562995" y="3472457"/>
              <a:ext cx="1407568" cy="412703"/>
            </a:xfrm>
            <a:prstGeom prst="lef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88052" y="3472457"/>
            <a:ext cx="4182895" cy="521790"/>
            <a:chOff x="488052" y="3472457"/>
            <a:chExt cx="4182895" cy="521790"/>
          </a:xfrm>
        </p:grpSpPr>
        <p:sp>
          <p:nvSpPr>
            <p:cNvPr id="20" name="左箭头 19"/>
            <p:cNvSpPr/>
            <p:nvPr/>
          </p:nvSpPr>
          <p:spPr>
            <a:xfrm>
              <a:off x="3263379" y="3527000"/>
              <a:ext cx="1407568" cy="412703"/>
            </a:xfrm>
            <a:prstGeom prst="lef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488052" y="3472457"/>
              <a:ext cx="2663449" cy="52179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3600" dirty="0" smtClean="0"/>
                <a:t>加载核心库</a:t>
              </a:r>
              <a:endParaRPr lang="zh-CN" altLang="en-US" sz="3600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-124409" y="4070234"/>
            <a:ext cx="3888369" cy="1651354"/>
            <a:chOff x="-124409" y="4070234"/>
            <a:chExt cx="3888369" cy="1651354"/>
          </a:xfrm>
        </p:grpSpPr>
        <p:sp>
          <p:nvSpPr>
            <p:cNvPr id="22" name="下箭头 21"/>
            <p:cNvSpPr/>
            <p:nvPr/>
          </p:nvSpPr>
          <p:spPr>
            <a:xfrm>
              <a:off x="1446663" y="4070234"/>
              <a:ext cx="373113" cy="993086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-124409" y="5199798"/>
              <a:ext cx="3888369" cy="52179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3600" dirty="0" smtClean="0"/>
                <a:t>加载应用程序框架</a:t>
              </a:r>
              <a:endParaRPr lang="zh-CN" altLang="en-US" sz="3600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832199" y="5199798"/>
            <a:ext cx="4492935" cy="521790"/>
            <a:chOff x="3832199" y="5199798"/>
            <a:chExt cx="4492935" cy="521790"/>
          </a:xfrm>
        </p:grpSpPr>
        <p:sp>
          <p:nvSpPr>
            <p:cNvPr id="24" name="右箭头 23"/>
            <p:cNvSpPr/>
            <p:nvPr/>
          </p:nvSpPr>
          <p:spPr>
            <a:xfrm>
              <a:off x="3832199" y="5275784"/>
              <a:ext cx="838748" cy="369817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4670947" y="5199798"/>
              <a:ext cx="3654187" cy="52179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3600" dirty="0" smtClean="0"/>
                <a:t>调用</a:t>
              </a:r>
              <a:r>
                <a:rPr lang="en-US" altLang="zh-CN" sz="3600" dirty="0" smtClean="0"/>
                <a:t>API</a:t>
              </a:r>
              <a:r>
                <a:rPr lang="zh-CN" altLang="en-US" sz="3600" dirty="0" smtClean="0"/>
                <a:t>愉快开发</a:t>
              </a:r>
              <a:endParaRPr lang="zh-CN" altLang="en-US" sz="3600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799002" y="5334322"/>
            <a:ext cx="3654187" cy="1335385"/>
            <a:chOff x="7799002" y="5334322"/>
            <a:chExt cx="3654187" cy="1335385"/>
          </a:xfrm>
        </p:grpSpPr>
        <p:sp>
          <p:nvSpPr>
            <p:cNvPr id="27" name="内容占位符 2"/>
            <p:cNvSpPr txBox="1">
              <a:spLocks/>
            </p:cNvSpPr>
            <p:nvPr/>
          </p:nvSpPr>
          <p:spPr>
            <a:xfrm>
              <a:off x="7799002" y="6147917"/>
              <a:ext cx="3654187" cy="52179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3600" dirty="0" smtClean="0"/>
                <a:t>运行</a:t>
              </a:r>
              <a:r>
                <a:rPr lang="en-US" altLang="zh-CN" sz="3600" dirty="0" err="1" smtClean="0">
                  <a:solidFill>
                    <a:prstClr val="black"/>
                  </a:solidFill>
                </a:rPr>
                <a:t>Dalvik</a:t>
              </a:r>
              <a:r>
                <a:rPr lang="zh-CN" altLang="en-US" sz="3600" dirty="0" smtClean="0">
                  <a:solidFill>
                    <a:prstClr val="black"/>
                  </a:solidFill>
                </a:rPr>
                <a:t>虚拟机</a:t>
              </a:r>
              <a:endParaRPr lang="zh-CN" altLang="en-US" sz="3600" dirty="0"/>
            </a:p>
          </p:txBody>
        </p:sp>
        <p:sp>
          <p:nvSpPr>
            <p:cNvPr id="29" name="圆角右箭头 28"/>
            <p:cNvSpPr/>
            <p:nvPr/>
          </p:nvSpPr>
          <p:spPr>
            <a:xfrm rot="5400000">
              <a:off x="8583297" y="5135807"/>
              <a:ext cx="774531" cy="1171561"/>
            </a:xfrm>
            <a:prstGeom prst="ben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内容占位符 2"/>
          <p:cNvSpPr txBox="1">
            <a:spLocks/>
          </p:cNvSpPr>
          <p:nvPr/>
        </p:nvSpPr>
        <p:spPr>
          <a:xfrm>
            <a:off x="3660443" y="466558"/>
            <a:ext cx="5474174" cy="5217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400" dirty="0" smtClean="0"/>
              <a:t>Android</a:t>
            </a:r>
            <a:r>
              <a:rPr lang="zh-CN" altLang="en-US" sz="4400" dirty="0" smtClean="0"/>
              <a:t>应用程序之谜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927739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1657" y="1770844"/>
            <a:ext cx="8387686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Android</a:t>
            </a:r>
            <a:r>
              <a:rPr lang="zh-CN" altLang="en-US" sz="3600" dirty="0" smtClean="0"/>
              <a:t>基于</a:t>
            </a:r>
            <a:r>
              <a:rPr lang="en-US" altLang="zh-CN" sz="3600" dirty="0" err="1" smtClean="0"/>
              <a:t>linux</a:t>
            </a:r>
            <a:r>
              <a:rPr lang="zh-CN" altLang="en-US" sz="3600" dirty="0" smtClean="0"/>
              <a:t>，难道可以用</a:t>
            </a:r>
            <a:r>
              <a:rPr lang="en-US" altLang="zh-CN" sz="3600" dirty="0" smtClean="0"/>
              <a:t>c</a:t>
            </a:r>
            <a:r>
              <a:rPr lang="zh-CN" altLang="en-US" sz="3600" dirty="0" smtClean="0"/>
              <a:t>和</a:t>
            </a:r>
            <a:r>
              <a:rPr lang="en-US" altLang="zh-CN" sz="3600" dirty="0" err="1" smtClean="0"/>
              <a:t>c++</a:t>
            </a:r>
            <a:r>
              <a:rPr lang="zh-CN" altLang="en-US" sz="3600" dirty="0" smtClean="0"/>
              <a:t>？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300" y="3886200"/>
            <a:ext cx="44577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04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JNI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JNI</a:t>
            </a:r>
            <a:r>
              <a:rPr lang="zh-CN" altLang="en-US" dirty="0"/>
              <a:t>是</a:t>
            </a:r>
            <a:r>
              <a:rPr lang="en-US" altLang="zh-CN" dirty="0"/>
              <a:t>Java</a:t>
            </a:r>
            <a:r>
              <a:rPr lang="zh-CN" altLang="en-US" dirty="0"/>
              <a:t>众多开发技术中的一门，意在利用本地代码，为</a:t>
            </a:r>
            <a:r>
              <a:rPr lang="en-US" altLang="zh-CN" dirty="0"/>
              <a:t>Java</a:t>
            </a:r>
            <a:r>
              <a:rPr lang="zh-CN" altLang="en-US" dirty="0"/>
              <a:t>程序</a:t>
            </a:r>
            <a:r>
              <a:rPr lang="zh-CN" altLang="en-US" dirty="0" smtClean="0"/>
              <a:t>提供更</a:t>
            </a:r>
            <a:r>
              <a:rPr lang="zh-CN" altLang="en-US" dirty="0"/>
              <a:t>高效，更灵活的拓展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应用</a:t>
            </a:r>
            <a:r>
              <a:rPr lang="zh-CN" altLang="en-US" dirty="0"/>
              <a:t>场景包括：对运行效率敏感的算法实现、跨平台应用移植、调用系统的底层驱动、调用</a:t>
            </a:r>
            <a:r>
              <a:rPr lang="zh-CN" altLang="en-US" dirty="0" smtClean="0"/>
              <a:t>硬件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 找遍帮助</a:t>
            </a:r>
            <a:r>
              <a:rPr lang="zh-CN" altLang="en-US" dirty="0"/>
              <a:t>文档也找不到相关的</a:t>
            </a:r>
            <a:r>
              <a:rPr lang="en-US" altLang="zh-CN" dirty="0"/>
              <a:t>API</a:t>
            </a:r>
            <a:r>
              <a:rPr lang="zh-CN" altLang="en-US" dirty="0" smtClean="0"/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跨</a:t>
            </a:r>
            <a:r>
              <a:rPr lang="zh-CN" altLang="en-US" dirty="0" smtClean="0"/>
              <a:t>平台</a:t>
            </a:r>
            <a:r>
              <a:rPr lang="en-US" altLang="zh-CN" dirty="0" smtClean="0"/>
              <a:t>(</a:t>
            </a:r>
            <a:r>
              <a:rPr lang="zh-CN" altLang="en-US" dirty="0" smtClean="0"/>
              <a:t>效率</a:t>
            </a:r>
            <a:r>
              <a:rPr lang="en-US" altLang="zh-CN" dirty="0" smtClean="0"/>
              <a:t>)</a:t>
            </a:r>
            <a:r>
              <a:rPr lang="zh-CN" altLang="en-US" dirty="0" smtClean="0"/>
              <a:t>问题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</a:t>
            </a:r>
            <a:r>
              <a:rPr lang="en-US" altLang="zh-CN" dirty="0" smtClean="0"/>
              <a:t>JNI</a:t>
            </a:r>
            <a:r>
              <a:rPr lang="zh-CN" altLang="en-US" dirty="0" smtClean="0"/>
              <a:t>可以说是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短板的补充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/>
              <a:t> </a:t>
            </a:r>
            <a:r>
              <a:rPr lang="zh-CN" altLang="en-US" dirty="0" smtClean="0"/>
              <a:t>在</a:t>
            </a:r>
            <a:r>
              <a:rPr lang="en-US" altLang="zh-CN" dirty="0"/>
              <a:t>Android </a:t>
            </a:r>
            <a:r>
              <a:rPr lang="en-US" altLang="zh-CN" dirty="0" err="1"/>
              <a:t>JellyBean</a:t>
            </a:r>
            <a:r>
              <a:rPr lang="zh-CN" altLang="en-US" dirty="0" smtClean="0"/>
              <a:t>版本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err="1" smtClean="0"/>
              <a:t>ProjectButter</a:t>
            </a:r>
            <a:r>
              <a:rPr lang="zh-CN" altLang="en-US" dirty="0"/>
              <a:t>（黄油</a:t>
            </a:r>
            <a:r>
              <a:rPr lang="zh-CN" altLang="en-US" dirty="0" smtClean="0"/>
              <a:t>计划，大量本地库）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总之</a:t>
            </a:r>
            <a:r>
              <a:rPr lang="zh-CN" altLang="en-US" dirty="0"/>
              <a:t>，</a:t>
            </a:r>
            <a:r>
              <a:rPr lang="en-US" altLang="zh-CN" dirty="0"/>
              <a:t>JNI</a:t>
            </a:r>
            <a:r>
              <a:rPr lang="zh-CN" altLang="en-US" dirty="0"/>
              <a:t>是一门技术，</a:t>
            </a:r>
            <a:r>
              <a:rPr lang="zh-CN" altLang="en-US" dirty="0">
                <a:solidFill>
                  <a:srgbClr val="FF0000"/>
                </a:solidFill>
              </a:rPr>
              <a:t>是</a:t>
            </a:r>
            <a:r>
              <a:rPr lang="en-US" altLang="zh-CN" dirty="0">
                <a:solidFill>
                  <a:srgbClr val="FF0000"/>
                </a:solidFill>
              </a:rPr>
              <a:t>Java Code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C/C++ Code</a:t>
            </a:r>
            <a:r>
              <a:rPr lang="zh-CN" altLang="en-US" dirty="0">
                <a:solidFill>
                  <a:srgbClr val="FF0000"/>
                </a:solidFill>
              </a:rPr>
              <a:t>联系的桥梁</a:t>
            </a:r>
            <a:r>
              <a:rPr lang="zh-CN" altLang="en-US" dirty="0"/>
              <a:t>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796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1848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NDK——</a:t>
            </a:r>
            <a:r>
              <a:rPr lang="en-GB" altLang="zh-CN" dirty="0"/>
              <a:t>Native develop kit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00835" y="1466082"/>
            <a:ext cx="96853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 NDK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是</a:t>
            </a:r>
            <a:r>
              <a:rPr lang="en-GB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Google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为</a:t>
            </a:r>
            <a:r>
              <a:rPr lang="en-GB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Android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进行本地开发而放出的一个本地开发工具， 包括</a:t>
            </a:r>
            <a:r>
              <a:rPr lang="en-GB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Android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的</a:t>
            </a:r>
            <a:r>
              <a:rPr lang="en-GB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Native API</a:t>
            </a:r>
            <a:r>
              <a:rPr lang="zh-CN" altLang="en-GB" sz="2800" dirty="0">
                <a:solidFill>
                  <a:srgbClr val="000000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公共库以及编译工具， 注意，</a:t>
            </a:r>
            <a:r>
              <a:rPr lang="en-GB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NDK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需要</a:t>
            </a:r>
            <a:r>
              <a:rPr lang="en-GB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Android 1.5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版本以上的支持哦。</a:t>
            </a:r>
            <a:endParaRPr lang="zh-CN" altLang="en-US" sz="2800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540" y="2991596"/>
            <a:ext cx="5446878" cy="355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98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SDK</a:t>
            </a:r>
            <a:r>
              <a:rPr lang="en-US" altLang="zh-CN" dirty="0" smtClean="0"/>
              <a:t>——</a:t>
            </a:r>
            <a:r>
              <a:rPr lang="en-GB" altLang="zh-CN" dirty="0"/>
              <a:t>Standard Develop Kit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0751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altLang="zh-CN" dirty="0"/>
              <a:t>SDK</a:t>
            </a:r>
            <a:r>
              <a:rPr lang="zh-CN" altLang="en-US" dirty="0"/>
              <a:t>是</a:t>
            </a:r>
            <a:r>
              <a:rPr lang="en-GB" altLang="zh-CN" dirty="0"/>
              <a:t>Google</a:t>
            </a:r>
            <a:r>
              <a:rPr lang="zh-CN" altLang="en-US" dirty="0"/>
              <a:t>提供的</a:t>
            </a:r>
            <a:r>
              <a:rPr lang="en-GB" altLang="zh-CN" dirty="0"/>
              <a:t>Android</a:t>
            </a:r>
            <a:r>
              <a:rPr lang="zh-CN" altLang="en-US" dirty="0"/>
              <a:t>标准开发工具包，里面包含了完整的 </a:t>
            </a:r>
            <a:r>
              <a:rPr lang="en-GB" altLang="zh-CN" dirty="0"/>
              <a:t>API</a:t>
            </a:r>
            <a:r>
              <a:rPr lang="zh-CN" altLang="en-US" dirty="0"/>
              <a:t>文档，各</a:t>
            </a:r>
            <a:r>
              <a:rPr lang="en-GB" altLang="zh-CN" dirty="0"/>
              <a:t>Android</a:t>
            </a:r>
            <a:r>
              <a:rPr lang="zh-CN" altLang="en-US" dirty="0"/>
              <a:t>版本的开发库，</a:t>
            </a:r>
            <a:r>
              <a:rPr lang="en-GB" altLang="zh-CN" dirty="0"/>
              <a:t>Android</a:t>
            </a:r>
            <a:r>
              <a:rPr lang="zh-CN" altLang="en-US" dirty="0"/>
              <a:t>的虚拟机以及</a:t>
            </a:r>
            <a:r>
              <a:rPr lang="en-GB" altLang="zh-CN" dirty="0"/>
              <a:t>Android</a:t>
            </a:r>
            <a:r>
              <a:rPr lang="zh-CN" altLang="en-US" dirty="0"/>
              <a:t>的打包工具等。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725" y="3106713"/>
            <a:ext cx="5378000" cy="360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74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NDK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SDK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JNI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474" y="1690688"/>
            <a:ext cx="7624834" cy="496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3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smtClean="0"/>
              <a:t>Android</a:t>
            </a:r>
            <a:r>
              <a:rPr lang="zh-CN" altLang="en-US" sz="3200" smtClean="0"/>
              <a:t>主讲内容：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mtClean="0"/>
              <a:t>       一、</a:t>
            </a:r>
            <a:r>
              <a:rPr lang="en-US" altLang="zh-CN" smtClean="0"/>
              <a:t>Android</a:t>
            </a:r>
            <a:r>
              <a:rPr lang="zh-CN" altLang="en-US" smtClean="0"/>
              <a:t>是什么？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   </a:t>
            </a:r>
            <a:r>
              <a:rPr lang="zh-CN" altLang="en-US" smtClean="0"/>
              <a:t>二、</a:t>
            </a:r>
            <a:r>
              <a:rPr lang="en-US" altLang="zh-CN" smtClean="0"/>
              <a:t>Android</a:t>
            </a:r>
            <a:r>
              <a:rPr lang="zh-CN" altLang="en-US"/>
              <a:t>系统架构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       三、</a:t>
            </a:r>
            <a:r>
              <a:rPr lang="en-US" altLang="zh-CN" smtClean="0"/>
              <a:t>Android</a:t>
            </a:r>
            <a:r>
              <a:rPr lang="zh-CN" altLang="en-US" smtClean="0"/>
              <a:t>开发是什么？</a:t>
            </a:r>
            <a:endParaRPr lang="en-US" altLang="zh-CN"/>
          </a:p>
          <a:p>
            <a:pPr marL="0" indent="0">
              <a:buNone/>
            </a:pPr>
            <a:r>
              <a:rPr lang="zh-CN" altLang="en-US" smtClean="0"/>
              <a:t>       四、</a:t>
            </a:r>
            <a:r>
              <a:rPr lang="en-US" altLang="zh-CN" smtClean="0"/>
              <a:t>Android</a:t>
            </a:r>
            <a:r>
              <a:rPr lang="zh-CN" altLang="en-US" smtClean="0"/>
              <a:t>开发学些什么？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       五、为什么学习</a:t>
            </a:r>
            <a:r>
              <a:rPr lang="en-US" altLang="zh-CN" smtClean="0"/>
              <a:t>android</a:t>
            </a:r>
            <a:r>
              <a:rPr lang="zh-CN" altLang="en-US" smtClean="0"/>
              <a:t>开发？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       六、</a:t>
            </a:r>
            <a:r>
              <a:rPr lang="en-US" altLang="zh-CN" smtClean="0"/>
              <a:t>Android</a:t>
            </a:r>
            <a:r>
              <a:rPr lang="zh-CN" altLang="en-US" smtClean="0"/>
              <a:t>开发流程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       七、个人学习经验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94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Relationship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025" y="1690688"/>
            <a:ext cx="7125553" cy="489449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 rot="16200000">
            <a:off x="8822043" y="4184215"/>
            <a:ext cx="3631763" cy="897215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NDK</a:t>
            </a:r>
            <a:r>
              <a:rPr lang="zh-CN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SDK</a:t>
            </a:r>
            <a:r>
              <a:rPr lang="zh-CN" altLang="en-US" sz="28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endParaRPr lang="en-US" altLang="zh-CN" sz="2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8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</a:t>
            </a:r>
            <a:endParaRPr lang="en-US" altLang="zh-CN" sz="28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8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endParaRPr lang="en-US" altLang="zh-CN" sz="28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8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补</a:t>
            </a:r>
            <a:endParaRPr lang="en-US" altLang="zh-CN" sz="28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8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充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38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32026" y="1156696"/>
            <a:ext cx="3447197" cy="1325563"/>
          </a:xfrm>
        </p:spPr>
        <p:txBody>
          <a:bodyPr/>
          <a:lstStyle/>
          <a:p>
            <a:r>
              <a:rPr lang="zh-CN" altLang="en-US" dirty="0" smtClean="0"/>
              <a:t>请轻点打脸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21" b="1442"/>
          <a:stretch/>
        </p:blipFill>
        <p:spPr>
          <a:xfrm>
            <a:off x="6505516" y="2784141"/>
            <a:ext cx="4600269" cy="2866031"/>
          </a:xfrm>
        </p:spPr>
      </p:pic>
      <p:pic>
        <p:nvPicPr>
          <p:cNvPr id="5" name="内容占位符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" t="51197" r="-820" b="26534"/>
          <a:stretch/>
        </p:blipFill>
        <p:spPr>
          <a:xfrm>
            <a:off x="838200" y="2784141"/>
            <a:ext cx="4924233" cy="2866031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9927608" y="5650172"/>
            <a:ext cx="34471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prstClr val="black"/>
                </a:solidFill>
              </a:rPr>
              <a:t>么么哒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74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smtClean="0"/>
              <a:t>二、</a:t>
            </a:r>
            <a:r>
              <a:rPr lang="en-US" altLang="zh-CN" sz="3200" smtClean="0"/>
              <a:t>Android</a:t>
            </a:r>
            <a:r>
              <a:rPr lang="zh-CN" altLang="en-US" sz="3200" smtClean="0"/>
              <a:t>开发是什么？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      Android</a:t>
            </a:r>
            <a:r>
              <a:rPr lang="zh-CN" altLang="en-US"/>
              <a:t>开发就是一个手机应用，就是一个软件，就是开发</a:t>
            </a:r>
            <a:r>
              <a:rPr lang="zh-CN" altLang="en-US" smtClean="0"/>
              <a:t>者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编写出</a:t>
            </a:r>
            <a:r>
              <a:rPr lang="zh-CN" altLang="en-US"/>
              <a:t>来的一个</a:t>
            </a:r>
            <a:r>
              <a:rPr lang="en-US" altLang="zh-CN"/>
              <a:t>app;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382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smtClean="0"/>
              <a:t>三、</a:t>
            </a:r>
            <a:r>
              <a:rPr lang="en-US" altLang="zh-CN" sz="2800" smtClean="0"/>
              <a:t>android</a:t>
            </a:r>
            <a:r>
              <a:rPr lang="zh-CN" altLang="en-US" sz="2800" smtClean="0"/>
              <a:t>开发到底学些什么</a:t>
            </a:r>
            <a:r>
              <a:rPr lang="en-US" altLang="zh-CN" sz="2800" smtClean="0"/>
              <a:t>?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mtClean="0"/>
              <a:t>         </a:t>
            </a:r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UI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 smtClean="0"/>
              <a:t>         </a:t>
            </a:r>
            <a:r>
              <a:rPr lang="en-US" altLang="zh-CN" smtClean="0"/>
              <a:t>2</a:t>
            </a:r>
            <a:r>
              <a:rPr lang="zh-CN" altLang="en-US" smtClean="0"/>
              <a:t>、四大组件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         3</a:t>
            </a:r>
            <a:r>
              <a:rPr lang="zh-CN" altLang="en-US" smtClean="0"/>
              <a:t>、</a:t>
            </a:r>
            <a:r>
              <a:rPr lang="en-US" altLang="zh-CN" smtClean="0"/>
              <a:t>SQLite</a:t>
            </a:r>
            <a:r>
              <a:rPr lang="zh-CN" altLang="en-US" smtClean="0"/>
              <a:t>数据库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         4</a:t>
            </a:r>
            <a:r>
              <a:rPr lang="zh-CN" altLang="en-US" smtClean="0"/>
              <a:t>、配置文件</a:t>
            </a:r>
            <a:r>
              <a:rPr lang="en-US" altLang="zh-CN" smtClean="0"/>
              <a:t>AndroidManifest.xml</a:t>
            </a:r>
          </a:p>
          <a:p>
            <a:pPr marL="0" indent="0">
              <a:buNone/>
            </a:pPr>
            <a:r>
              <a:rPr lang="en-US" altLang="zh-CN" smtClean="0"/>
              <a:t>                …………..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027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/>
          </a:bodyPr>
          <a:lstStyle/>
          <a:p>
            <a:r>
              <a:rPr lang="en-US" altLang="zh-CN" sz="3200" smtClean="0"/>
              <a:t>1</a:t>
            </a:r>
            <a:r>
              <a:rPr lang="zh-CN" altLang="en-US" sz="3200" smtClean="0"/>
              <a:t>、</a:t>
            </a:r>
            <a:r>
              <a:rPr lang="en-US" altLang="zh-CN" sz="3200" smtClean="0"/>
              <a:t>UI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0965" y="116301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mtClean="0"/>
              <a:t>      UI</a:t>
            </a:r>
            <a:r>
              <a:rPr lang="zh-CN" altLang="en-US" smtClean="0"/>
              <a:t>是什么？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               UI -----user interface:</a:t>
            </a:r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                       </a:t>
            </a:r>
            <a:r>
              <a:rPr lang="zh-CN" altLang="en-US" smtClean="0"/>
              <a:t>就是用户界面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                           </a:t>
            </a:r>
            <a:r>
              <a:rPr lang="zh-CN" altLang="en-US" smtClean="0"/>
              <a:t>就是手机应用的</a:t>
            </a:r>
            <a:r>
              <a:rPr lang="zh-CN" altLang="en-US"/>
              <a:t>界面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                           </a:t>
            </a:r>
            <a:r>
              <a:rPr lang="zh-CN" altLang="en-US" smtClean="0"/>
              <a:t>就是</a:t>
            </a:r>
            <a:r>
              <a:rPr lang="en-US" altLang="zh-CN"/>
              <a:t>android</a:t>
            </a:r>
            <a:r>
              <a:rPr lang="zh-CN" altLang="en-US"/>
              <a:t>开发中</a:t>
            </a:r>
            <a:r>
              <a:rPr lang="zh-CN" altLang="en-US" smtClean="0"/>
              <a:t>利用</a:t>
            </a:r>
            <a:r>
              <a:rPr lang="en-US" altLang="zh-CN" smtClean="0"/>
              <a:t>xml</a:t>
            </a:r>
            <a:r>
              <a:rPr lang="zh-CN" altLang="en-US" smtClean="0"/>
              <a:t>语句</a:t>
            </a:r>
            <a:r>
              <a:rPr lang="zh-CN" altLang="en-US"/>
              <a:t>写出的布局</a:t>
            </a:r>
            <a:r>
              <a:rPr lang="zh-CN" altLang="en-US" smtClean="0"/>
              <a:t>文   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                       </a:t>
            </a:r>
            <a:r>
              <a:rPr lang="zh-CN" altLang="en-US" smtClean="0"/>
              <a:t>件 </a:t>
            </a:r>
            <a:r>
              <a:rPr lang="en-US" altLang="zh-CN"/>
              <a:t>.xml,</a:t>
            </a:r>
            <a:r>
              <a:rPr lang="zh-CN" altLang="en-US"/>
              <a:t>通过</a:t>
            </a:r>
            <a:r>
              <a:rPr lang="zh-CN" altLang="en-US" smtClean="0"/>
              <a:t>这个文件来构建出完美的界面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                       </a:t>
            </a:r>
            <a:r>
              <a:rPr lang="zh-CN" altLang="en-US" smtClean="0">
                <a:solidFill>
                  <a:schemeClr val="accent5">
                    <a:lumMod val="75000"/>
                  </a:schemeClr>
                </a:solidFill>
              </a:rPr>
              <a:t>当然也可以用</a:t>
            </a:r>
            <a:r>
              <a:rPr lang="en-US" altLang="zh-CN" smtClean="0">
                <a:solidFill>
                  <a:schemeClr val="accent5">
                    <a:lumMod val="75000"/>
                  </a:schemeClr>
                </a:solidFill>
              </a:rPr>
              <a:t>java</a:t>
            </a:r>
            <a:r>
              <a:rPr lang="zh-CN" altLang="en-US" smtClean="0">
                <a:solidFill>
                  <a:schemeClr val="accent5">
                    <a:lumMod val="75000"/>
                  </a:schemeClr>
                </a:solidFill>
              </a:rPr>
              <a:t>代码来实现该界面</a:t>
            </a:r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736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536"/>
          </a:xfrm>
        </p:spPr>
        <p:txBody>
          <a:bodyPr>
            <a:normAutofit/>
          </a:bodyPr>
          <a:lstStyle/>
          <a:p>
            <a:r>
              <a:rPr lang="en-US" altLang="zh-CN" sz="2800" smtClean="0"/>
              <a:t> </a:t>
            </a:r>
            <a:r>
              <a:rPr lang="en-US" altLang="zh-CN" sz="3200" smtClean="0"/>
              <a:t>1</a:t>
            </a:r>
            <a:r>
              <a:rPr lang="zh-CN" altLang="en-US" sz="3200" smtClean="0"/>
              <a:t>、</a:t>
            </a:r>
            <a:r>
              <a:rPr lang="en-US" altLang="zh-CN" sz="3200" smtClean="0"/>
              <a:t>UI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6739" y="133529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/>
              <a:t>     UI</a:t>
            </a:r>
            <a:r>
              <a:rPr lang="zh-CN" altLang="en-US" smtClean="0"/>
              <a:t>怎么写？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              Xml</a:t>
            </a:r>
            <a:r>
              <a:rPr lang="zh-CN" altLang="en-US" smtClean="0"/>
              <a:t>文件：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                 </a:t>
            </a:r>
            <a:r>
              <a:rPr lang="zh-CN" altLang="en-US" smtClean="0"/>
              <a:t>通过各种</a:t>
            </a:r>
            <a:r>
              <a:rPr lang="en-US" altLang="zh-CN" smtClean="0"/>
              <a:t>XML</a:t>
            </a:r>
            <a:r>
              <a:rPr lang="zh-CN" altLang="en-US" smtClean="0"/>
              <a:t>属性来进行控制界面，编写</a:t>
            </a:r>
            <a:r>
              <a:rPr lang="en-US" altLang="zh-CN" smtClean="0"/>
              <a:t>UI</a:t>
            </a:r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              Java</a:t>
            </a:r>
            <a:r>
              <a:rPr lang="zh-CN" altLang="en-US" smtClean="0"/>
              <a:t>编程：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                     UI</a:t>
            </a:r>
            <a:r>
              <a:rPr lang="zh-CN" altLang="en-US" smtClean="0"/>
              <a:t>中有很多类，</a:t>
            </a:r>
            <a:r>
              <a:rPr lang="zh-CN" altLang="en-US"/>
              <a:t>基</a:t>
            </a:r>
            <a:r>
              <a:rPr lang="zh-CN" altLang="en-US" smtClean="0"/>
              <a:t>类是</a:t>
            </a:r>
            <a:r>
              <a:rPr lang="en-US" altLang="zh-CN" smtClean="0"/>
              <a:t>View</a:t>
            </a:r>
            <a:r>
              <a:rPr lang="zh-CN" altLang="en-US" smtClean="0"/>
              <a:t>，其他的类都是继承</a:t>
            </a:r>
            <a:r>
              <a:rPr lang="en-US" altLang="zh-CN" smtClean="0"/>
              <a:t>View</a:t>
            </a:r>
            <a:r>
              <a:rPr lang="zh-CN" altLang="en-US" smtClean="0"/>
              <a:t>的；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              然后通过调用各个类中对应方法来进行控制界面，编写</a:t>
            </a:r>
            <a:r>
              <a:rPr lang="en-US" altLang="zh-CN" smtClean="0"/>
              <a:t>UI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424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5292"/>
          </a:xfrm>
        </p:spPr>
        <p:txBody>
          <a:bodyPr>
            <a:normAutofit/>
          </a:bodyPr>
          <a:lstStyle/>
          <a:p>
            <a:r>
              <a:rPr lang="en-US" altLang="zh-CN" sz="3200" smtClean="0"/>
              <a:t>1</a:t>
            </a:r>
            <a:r>
              <a:rPr lang="zh-CN" altLang="en-US" sz="3200" smtClean="0"/>
              <a:t>、</a:t>
            </a:r>
            <a:r>
              <a:rPr lang="en-US" altLang="zh-CN" sz="3200" smtClean="0"/>
              <a:t>UI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553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mtClean="0"/>
              <a:t>        UI</a:t>
            </a:r>
            <a:r>
              <a:rPr lang="zh-CN" altLang="en-US" smtClean="0"/>
              <a:t>怎么调用？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                 Xml:</a:t>
            </a:r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                    </a:t>
            </a:r>
            <a:r>
              <a:rPr lang="zh-CN" altLang="en-US" smtClean="0"/>
              <a:t>可以在</a:t>
            </a:r>
            <a:r>
              <a:rPr lang="en-US" altLang="zh-CN" smtClean="0"/>
              <a:t>java</a:t>
            </a:r>
            <a:r>
              <a:rPr lang="zh-CN" altLang="en-US" smtClean="0"/>
              <a:t>代码（</a:t>
            </a:r>
            <a:r>
              <a:rPr lang="en-US" altLang="zh-CN" smtClean="0"/>
              <a:t>Activity</a:t>
            </a:r>
            <a:r>
              <a:rPr lang="zh-CN" altLang="en-US" smtClean="0"/>
              <a:t>）中直接通过相应的方法    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          </a:t>
            </a:r>
            <a:r>
              <a:rPr lang="zh-CN" altLang="en-US" smtClean="0"/>
              <a:t>（</a:t>
            </a:r>
            <a:r>
              <a:rPr lang="en-US" altLang="zh-CN" smtClean="0"/>
              <a:t>setViewContent(…)</a:t>
            </a:r>
            <a:r>
              <a:rPr lang="zh-CN" altLang="en-US" smtClean="0"/>
              <a:t>）来调用；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                Java:</a:t>
            </a:r>
          </a:p>
          <a:p>
            <a:pPr marL="0" indent="0">
              <a:buNone/>
            </a:pPr>
            <a:r>
              <a:rPr lang="en-US" altLang="zh-CN" smtClean="0"/>
              <a:t>                        </a:t>
            </a:r>
            <a:r>
              <a:rPr lang="zh-CN" altLang="en-US" smtClean="0"/>
              <a:t>直接使用就可以了；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          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821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5292"/>
          </a:xfrm>
        </p:spPr>
        <p:txBody>
          <a:bodyPr>
            <a:normAutofit/>
          </a:bodyPr>
          <a:lstStyle/>
          <a:p>
            <a:r>
              <a:rPr lang="en-US" altLang="zh-CN" sz="2800"/>
              <a:t>2</a:t>
            </a:r>
            <a:r>
              <a:rPr lang="zh-CN" altLang="en-US" sz="2800" smtClean="0"/>
              <a:t>、 四大组件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578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/>
              <a:t>       </a:t>
            </a:r>
            <a:r>
              <a:rPr lang="en-US" altLang="zh-CN" sz="2000" smtClean="0"/>
              <a:t> </a:t>
            </a:r>
            <a:r>
              <a:rPr lang="zh-CN" altLang="en-US" sz="2000" smtClean="0"/>
              <a:t>①</a:t>
            </a:r>
            <a:r>
              <a:rPr lang="zh-CN" altLang="en-US" smtClean="0"/>
              <a:t>、</a:t>
            </a:r>
            <a:r>
              <a:rPr lang="en-US" altLang="zh-CN" smtClean="0"/>
              <a:t>Activity</a:t>
            </a:r>
          </a:p>
          <a:p>
            <a:pPr marL="0" indent="0">
              <a:buNone/>
            </a:pPr>
            <a:r>
              <a:rPr lang="en-US" altLang="zh-CN" sz="2400"/>
              <a:t>           </a:t>
            </a:r>
            <a:r>
              <a:rPr lang="en-US" altLang="zh-CN" sz="2400" smtClean="0"/>
              <a:t>       activity</a:t>
            </a:r>
            <a:r>
              <a:rPr lang="zh-CN" altLang="en-US" sz="2400" smtClean="0"/>
              <a:t>是和用户进行交互的，通过它可以显示界面，实现界面中各  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      </a:t>
            </a:r>
            <a:r>
              <a:rPr lang="zh-CN" altLang="en-US" sz="2400" smtClean="0"/>
              <a:t>个控件的动作功能等；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en-US" altLang="zh-CN" smtClean="0"/>
              <a:t>        </a:t>
            </a:r>
            <a:r>
              <a:rPr lang="zh-CN" altLang="en-US" sz="2000" smtClean="0"/>
              <a:t>②</a:t>
            </a:r>
            <a:r>
              <a:rPr lang="zh-CN" altLang="en-US" smtClean="0"/>
              <a:t>、</a:t>
            </a:r>
            <a:r>
              <a:rPr lang="en-US" altLang="zh-CN" smtClean="0"/>
              <a:t>service</a:t>
            </a:r>
          </a:p>
          <a:p>
            <a:pPr marL="0" indent="0">
              <a:buNone/>
            </a:pPr>
            <a:r>
              <a:rPr lang="en-US" altLang="zh-CN"/>
              <a:t>         </a:t>
            </a:r>
            <a:r>
              <a:rPr lang="en-US" altLang="zh-CN" smtClean="0"/>
              <a:t>      </a:t>
            </a:r>
            <a:r>
              <a:rPr lang="en-US" altLang="zh-CN" sz="2400"/>
              <a:t>Service</a:t>
            </a:r>
            <a:r>
              <a:rPr lang="zh-CN" altLang="en-US" sz="2400"/>
              <a:t>就是运行在后台的一种服务程序，一般情况下，很少和</a:t>
            </a:r>
            <a:r>
              <a:rPr lang="zh-CN" altLang="en-US" sz="2400" smtClean="0"/>
              <a:t>用户   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      </a:t>
            </a:r>
            <a:r>
              <a:rPr lang="zh-CN" altLang="en-US" sz="2400" smtClean="0"/>
              <a:t>交互</a:t>
            </a:r>
            <a:r>
              <a:rPr lang="zh-CN" altLang="en-US" sz="2400"/>
              <a:t>，最大的特点就是没有</a:t>
            </a:r>
            <a:r>
              <a:rPr lang="zh-CN" altLang="en-US" sz="2400" smtClean="0"/>
              <a:t>可视化界面；</a:t>
            </a: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3566758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idx="1"/>
          </p:nvPr>
        </p:nvSpPr>
        <p:spPr>
          <a:xfrm>
            <a:off x="838200" y="1468438"/>
            <a:ext cx="10515600" cy="4351337"/>
          </a:xfrm>
        </p:spPr>
        <p:txBody>
          <a:bodyPr/>
          <a:lstStyle/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        </a:t>
            </a:r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    </a:t>
            </a:r>
            <a:r>
              <a:rPr lang="zh-CN" altLang="en-US" sz="2000" smtClean="0"/>
              <a:t>③</a:t>
            </a:r>
            <a:r>
              <a:rPr lang="zh-CN" altLang="en-US" smtClean="0"/>
              <a:t>、</a:t>
            </a:r>
            <a:r>
              <a:rPr lang="en-US" altLang="zh-CN"/>
              <a:t>BroadcastReceive</a:t>
            </a:r>
            <a:r>
              <a:rPr lang="zh-CN" altLang="en-US"/>
              <a:t>广播</a:t>
            </a:r>
            <a:r>
              <a:rPr lang="zh-CN" altLang="en-US" smtClean="0"/>
              <a:t>接收器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        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    </a:t>
            </a:r>
            <a:r>
              <a:rPr lang="zh-CN" altLang="en-US" sz="2000" smtClean="0"/>
              <a:t>④</a:t>
            </a:r>
            <a:r>
              <a:rPr lang="zh-CN" altLang="en-US" smtClean="0"/>
              <a:t>、</a:t>
            </a:r>
            <a:r>
              <a:rPr lang="en-US" altLang="zh-CN"/>
              <a:t>Content Provider</a:t>
            </a:r>
            <a:r>
              <a:rPr lang="zh-CN" altLang="en-US"/>
              <a:t>内容提供者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38200" y="689113"/>
            <a:ext cx="4373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/>
              <a:t>2</a:t>
            </a:r>
            <a:r>
              <a:rPr lang="zh-CN" altLang="en-US" sz="3200" smtClean="0"/>
              <a:t>、四大组件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4246039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066"/>
          </a:xfrm>
        </p:spPr>
        <p:txBody>
          <a:bodyPr>
            <a:normAutofit/>
          </a:bodyPr>
          <a:lstStyle/>
          <a:p>
            <a:r>
              <a:rPr lang="en-US" altLang="zh-CN" sz="3200" smtClean="0"/>
              <a:t>3</a:t>
            </a:r>
            <a:r>
              <a:rPr lang="zh-CN" altLang="en-US" sz="3200" smtClean="0"/>
              <a:t>、</a:t>
            </a:r>
            <a:r>
              <a:rPr lang="en-US" altLang="zh-CN" sz="3200" smtClean="0"/>
              <a:t>SQLite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    SQLite</a:t>
            </a:r>
            <a:r>
              <a:rPr lang="zh-CN" altLang="zh-CN"/>
              <a:t>只是一个嵌入式的数据库引擎，专门适用于资源</a:t>
            </a:r>
            <a:r>
              <a:rPr lang="zh-CN" altLang="zh-CN" smtClean="0"/>
              <a:t>有限的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zh-CN" altLang="zh-CN" smtClean="0"/>
              <a:t>设备</a:t>
            </a:r>
            <a:r>
              <a:rPr lang="zh-CN" altLang="zh-CN"/>
              <a:t>上适量数据存取，它只是一个</a:t>
            </a:r>
            <a:r>
              <a:rPr lang="en-US" altLang="zh-CN"/>
              <a:t>.db</a:t>
            </a:r>
            <a:r>
              <a:rPr lang="zh-CN" altLang="zh-CN" smtClean="0"/>
              <a:t>文件</a:t>
            </a:r>
            <a:r>
              <a:rPr lang="zh-CN" altLang="en-US" smtClean="0"/>
              <a:t>；</a:t>
            </a:r>
            <a:r>
              <a:rPr lang="zh-CN" altLang="zh-CN" smtClean="0"/>
              <a:t>如</a:t>
            </a:r>
            <a:r>
              <a:rPr lang="zh-CN" altLang="zh-CN"/>
              <a:t>手机</a:t>
            </a:r>
            <a:r>
              <a:rPr lang="zh-CN" altLang="zh-CN" smtClean="0"/>
              <a:t>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770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655" y="4097222"/>
            <a:ext cx="2332345" cy="29723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66" y="-73356"/>
            <a:ext cx="5226400" cy="33917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457" y="3560633"/>
            <a:ext cx="4790364" cy="32973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91" y="3560632"/>
            <a:ext cx="4902997" cy="329736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150" y="38665"/>
            <a:ext cx="2990850" cy="3552825"/>
          </a:xfrm>
          <a:prstGeom prst="rect">
            <a:avLst/>
          </a:prstGeom>
        </p:spPr>
      </p:pic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89863" cy="3318371"/>
          </a:xfrm>
        </p:spPr>
      </p:pic>
      <p:sp>
        <p:nvSpPr>
          <p:cNvPr id="14" name="矩形 13"/>
          <p:cNvSpPr/>
          <p:nvPr/>
        </p:nvSpPr>
        <p:spPr>
          <a:xfrm>
            <a:off x="1983474" y="2890391"/>
            <a:ext cx="8225051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dirty="0" smtClean="0">
                <a:solidFill>
                  <a:prstClr val="black"/>
                </a:solidFill>
              </a:rPr>
              <a:t>Android</a:t>
            </a:r>
            <a:r>
              <a:rPr lang="zh-CN" altLang="en-US" sz="4800" dirty="0" smtClean="0">
                <a:solidFill>
                  <a:prstClr val="black"/>
                </a:solidFill>
              </a:rPr>
              <a:t>与生活</a:t>
            </a:r>
            <a:endParaRPr lang="zh-CN" altLang="en-US" sz="4800" dirty="0">
              <a:solidFill>
                <a:prstClr val="black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040" y="0"/>
            <a:ext cx="3535182" cy="321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3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smtClean="0"/>
              <a:t>4</a:t>
            </a:r>
            <a:r>
              <a:rPr lang="zh-CN" altLang="en-US" sz="2800" smtClean="0"/>
              <a:t>、配置文件</a:t>
            </a:r>
            <a:r>
              <a:rPr lang="en-US" altLang="zh-CN" sz="2800" smtClean="0"/>
              <a:t>AndroidManifest.xml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        AndroidManifest.xml </a:t>
            </a:r>
            <a:r>
              <a:rPr lang="zh-CN" altLang="en-US"/>
              <a:t>是每个</a:t>
            </a:r>
            <a:r>
              <a:rPr lang="en-US" altLang="zh-CN"/>
              <a:t>android</a:t>
            </a:r>
            <a:r>
              <a:rPr lang="zh-CN" altLang="en-US"/>
              <a:t>程序中必须的</a:t>
            </a:r>
            <a:r>
              <a:rPr lang="zh-CN" altLang="en-US" smtClean="0"/>
              <a:t>文件，这里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面可以用来声明</a:t>
            </a:r>
            <a:r>
              <a:rPr lang="zh-CN" altLang="en-US"/>
              <a:t>四</a:t>
            </a:r>
            <a:r>
              <a:rPr lang="zh-CN" altLang="en-US" smtClean="0"/>
              <a:t>大组件，还可声明希望获得的权限等</a:t>
            </a:r>
            <a:r>
              <a:rPr lang="en-US" altLang="zh-CN"/>
              <a:t>;</a:t>
            </a:r>
            <a:r>
              <a:rPr lang="en-US" altLang="zh-CN" smtClean="0"/>
              <a:t> 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 smtClean="0"/>
              <a:t>     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                                  </a:t>
            </a:r>
            <a:endParaRPr lang="en-US" altLang="zh-CN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098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smtClean="0"/>
              <a:t>四</a:t>
            </a:r>
            <a:r>
              <a:rPr lang="zh-CN" altLang="en-US" sz="3200"/>
              <a:t>、</a:t>
            </a:r>
            <a:r>
              <a:rPr lang="zh-CN" altLang="en-US" sz="3200" smtClean="0"/>
              <a:t>为什么要学习</a:t>
            </a:r>
            <a:r>
              <a:rPr lang="en-US" altLang="zh-CN" sz="3200" smtClean="0"/>
              <a:t>android</a:t>
            </a:r>
            <a:r>
              <a:rPr lang="zh-CN" altLang="en-US" sz="3200" smtClean="0"/>
              <a:t>开发？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mtClean="0"/>
              <a:t> 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      </a:t>
            </a:r>
            <a:r>
              <a:rPr lang="zh-CN" altLang="en-US" smtClean="0"/>
              <a:t>为了更好的服务</a:t>
            </a:r>
            <a:r>
              <a:rPr lang="en-US" altLang="zh-CN" smtClean="0"/>
              <a:t>android</a:t>
            </a:r>
            <a:r>
              <a:rPr lang="zh-CN" altLang="en-US" smtClean="0"/>
              <a:t>使用者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          ………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487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/>
          </a:bodyPr>
          <a:lstStyle/>
          <a:p>
            <a:r>
              <a:rPr lang="en-US" altLang="zh-CN" sz="3200" smtClean="0"/>
              <a:t> </a:t>
            </a:r>
            <a:r>
              <a:rPr lang="zh-CN" altLang="en-US" sz="3200" smtClean="0"/>
              <a:t>五、</a:t>
            </a:r>
            <a:r>
              <a:rPr lang="en-US" altLang="zh-CN" sz="3200" smtClean="0"/>
              <a:t>android</a:t>
            </a:r>
            <a:r>
              <a:rPr lang="zh-CN" altLang="en-US" sz="3200" smtClean="0"/>
              <a:t>开发流程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mtClean="0"/>
              <a:t>            </a:t>
            </a:r>
            <a:r>
              <a:rPr lang="en-US" altLang="zh-CN" smtClean="0"/>
              <a:t>1</a:t>
            </a:r>
            <a:r>
              <a:rPr lang="zh-CN" altLang="en-US" smtClean="0"/>
              <a:t>、  开发工具：掌握其基本操作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                             1</a:t>
            </a:r>
            <a:r>
              <a:rPr lang="zh-CN" altLang="en-US" smtClean="0"/>
              <a:t>、</a:t>
            </a:r>
            <a:r>
              <a:rPr lang="en-US" altLang="zh-CN" smtClean="0"/>
              <a:t>Eclipse</a:t>
            </a:r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                         2</a:t>
            </a:r>
            <a:r>
              <a:rPr lang="zh-CN" altLang="en-US" smtClean="0"/>
              <a:t>、</a:t>
            </a:r>
            <a:r>
              <a:rPr lang="en-US" altLang="zh-CN" smtClean="0"/>
              <a:t>idea</a:t>
            </a:r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                               android SDK</a:t>
            </a:r>
          </a:p>
          <a:p>
            <a:pPr marL="0" indent="0">
              <a:buNone/>
            </a:pPr>
            <a:r>
              <a:rPr lang="en-US" altLang="zh-CN" smtClean="0"/>
              <a:t>            2</a:t>
            </a:r>
            <a:r>
              <a:rPr lang="zh-CN" altLang="en-US" smtClean="0"/>
              <a:t>、开发语言：一般用 </a:t>
            </a:r>
            <a:r>
              <a:rPr lang="en-US" altLang="zh-CN" smtClean="0"/>
              <a:t>java</a:t>
            </a:r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                        </a:t>
            </a:r>
            <a:r>
              <a:rPr lang="zh-CN" altLang="en-US" smtClean="0"/>
              <a:t>主要掌握</a:t>
            </a:r>
            <a:r>
              <a:rPr lang="en-US" altLang="zh-CN"/>
              <a:t>Java</a:t>
            </a:r>
            <a:r>
              <a:rPr lang="zh-CN" altLang="en-US"/>
              <a:t>的类、继承、接口、</a:t>
            </a:r>
            <a:r>
              <a:rPr lang="en-US" altLang="zh-CN"/>
              <a:t>IO</a:t>
            </a:r>
            <a:r>
              <a:rPr lang="zh-CN" altLang="en-US" smtClean="0"/>
              <a:t>、网络编程等                      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               </a:t>
            </a:r>
            <a:r>
              <a:rPr lang="zh-CN" altLang="en-US" smtClean="0"/>
              <a:t>基本操作，（</a:t>
            </a:r>
            <a:r>
              <a:rPr lang="en-US" altLang="zh-CN" smtClean="0"/>
              <a:t>~</a:t>
            </a:r>
            <a:r>
              <a:rPr lang="zh-CN" altLang="en-US" smtClean="0"/>
              <a:t>用时在学）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163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2117" y="18169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/>
              <a:t>           3</a:t>
            </a:r>
            <a:r>
              <a:rPr lang="zh-CN" altLang="en-US" smtClean="0"/>
              <a:t>、文档资料：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                  1</a:t>
            </a:r>
            <a:r>
              <a:rPr lang="zh-CN" altLang="en-US" smtClean="0"/>
              <a:t>、一本好书、或好的视频教程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              2</a:t>
            </a:r>
            <a:r>
              <a:rPr lang="zh-CN" altLang="en-US" smtClean="0"/>
              <a:t>、</a:t>
            </a:r>
            <a:r>
              <a:rPr lang="en-US" altLang="zh-CN" smtClean="0"/>
              <a:t>API   java API</a:t>
            </a:r>
            <a:r>
              <a:rPr lang="zh-CN" altLang="en-US" smtClean="0"/>
              <a:t>，</a:t>
            </a:r>
            <a:r>
              <a:rPr lang="en-US" altLang="zh-CN" smtClean="0"/>
              <a:t>android API </a:t>
            </a:r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              3</a:t>
            </a:r>
            <a:r>
              <a:rPr lang="zh-CN" altLang="en-US" smtClean="0"/>
              <a:t>、</a:t>
            </a:r>
            <a:r>
              <a:rPr lang="zh-CN" altLang="en-US"/>
              <a:t>看</a:t>
            </a:r>
            <a:r>
              <a:rPr lang="zh-CN" altLang="en-US" smtClean="0"/>
              <a:t>源码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           4</a:t>
            </a:r>
            <a:r>
              <a:rPr lang="zh-CN" altLang="en-US" smtClean="0"/>
              <a:t>、建立项目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              </a:t>
            </a:r>
            <a:r>
              <a:rPr lang="zh-CN" altLang="en-US" smtClean="0"/>
              <a:t>打开你的开发工具</a:t>
            </a:r>
            <a:r>
              <a:rPr lang="en-US" altLang="zh-CN" smtClean="0"/>
              <a:t>idea</a:t>
            </a:r>
            <a:r>
              <a:rPr lang="zh-CN" altLang="en-US" smtClean="0"/>
              <a:t>或</a:t>
            </a:r>
            <a:r>
              <a:rPr lang="en-US" altLang="zh-CN" smtClean="0"/>
              <a:t>Eclipse</a:t>
            </a:r>
            <a:r>
              <a:rPr lang="zh-CN" altLang="en-US" smtClean="0"/>
              <a:t>，建立项目工程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32117" y="662609"/>
            <a:ext cx="3008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/>
              <a:t>五、开发流程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501345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304" y="138578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mtClean="0"/>
              <a:t>         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         </a:t>
            </a:r>
            <a:r>
              <a:rPr lang="en-US" altLang="zh-CN" smtClean="0"/>
              <a:t>5</a:t>
            </a:r>
            <a:r>
              <a:rPr lang="zh-CN" altLang="en-US" smtClean="0"/>
              <a:t>、基本开发</a:t>
            </a:r>
            <a:r>
              <a:rPr lang="zh-CN" altLang="en-US"/>
              <a:t>思路</a:t>
            </a:r>
            <a:r>
              <a:rPr lang="zh-CN" altLang="en-US" smtClean="0"/>
              <a:t>：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                 1</a:t>
            </a:r>
            <a:r>
              <a:rPr lang="zh-CN" altLang="en-US" smtClean="0"/>
              <a:t>、构思布局，用</a:t>
            </a:r>
            <a:r>
              <a:rPr lang="en-US" altLang="zh-CN" smtClean="0"/>
              <a:t>xml</a:t>
            </a:r>
            <a:r>
              <a:rPr lang="zh-CN" altLang="en-US" smtClean="0"/>
              <a:t>构建出一个完美的界面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             2</a:t>
            </a:r>
            <a:r>
              <a:rPr lang="zh-CN" altLang="en-US" smtClean="0"/>
              <a:t>、写</a:t>
            </a:r>
            <a:r>
              <a:rPr lang="en-US" altLang="zh-CN" smtClean="0"/>
              <a:t>java</a:t>
            </a:r>
            <a:r>
              <a:rPr lang="zh-CN" altLang="en-US" smtClean="0"/>
              <a:t>代码实现各个功能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             3</a:t>
            </a:r>
            <a:r>
              <a:rPr lang="zh-CN" altLang="en-US"/>
              <a:t>、运行，调试</a:t>
            </a:r>
            <a:r>
              <a:rPr lang="zh-CN" altLang="en-US" smtClean="0"/>
              <a:t>程序，建议直接通过真机调试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             4</a:t>
            </a:r>
            <a:r>
              <a:rPr lang="zh-CN" altLang="en-US" smtClean="0"/>
              <a:t>、美化</a:t>
            </a:r>
            <a:endParaRPr lang="en-US" altLang="zh-CN" smtClean="0"/>
          </a:p>
          <a:p>
            <a:pPr marL="0" indent="0">
              <a:buNone/>
            </a:pPr>
            <a:endParaRPr lang="en-US" altLang="zh-CN" sz="3200" b="1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3200" b="1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3200" b="1" smtClean="0">
                <a:solidFill>
                  <a:schemeClr val="accent5">
                    <a:lumMod val="50000"/>
                  </a:schemeClr>
                </a:solidFill>
              </a:rPr>
              <a:t>  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99304" y="424069"/>
            <a:ext cx="3909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/>
              <a:t>五、开发流程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422895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281" y="12005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/>
              <a:t>           6</a:t>
            </a:r>
            <a:r>
              <a:rPr lang="zh-CN" altLang="en-US" smtClean="0"/>
              <a:t>、打包发布：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            </a:t>
            </a:r>
            <a:r>
              <a:rPr lang="en-US" altLang="zh-CN" smtClean="0"/>
              <a:t>      1</a:t>
            </a:r>
            <a:r>
              <a:rPr lang="zh-CN" altLang="en-US"/>
              <a:t>、</a:t>
            </a:r>
            <a:r>
              <a:rPr lang="zh-CN" altLang="en-US" smtClean="0"/>
              <a:t>加入广告：</a:t>
            </a:r>
            <a:r>
              <a:rPr lang="zh-CN" altLang="en-US" sz="2400"/>
              <a:t>下载</a:t>
            </a:r>
            <a:r>
              <a:rPr lang="zh-CN" altLang="en-US" sz="2400" smtClean="0"/>
              <a:t>该广告平台</a:t>
            </a:r>
            <a:r>
              <a:rPr lang="zh-CN" altLang="en-US" sz="2400"/>
              <a:t>的</a:t>
            </a:r>
            <a:r>
              <a:rPr lang="en-US" altLang="zh-CN" sz="2400"/>
              <a:t>sdk</a:t>
            </a:r>
            <a:r>
              <a:rPr lang="zh-CN" altLang="en-US" sz="2400" smtClean="0"/>
              <a:t>包，把包加入到自己的项目 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         </a:t>
            </a:r>
            <a:r>
              <a:rPr lang="zh-CN" altLang="en-US" sz="2400" smtClean="0"/>
              <a:t>中，然后在主程序中调用广告的程序，设置下界面显示位置，配置下文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         </a:t>
            </a:r>
            <a:r>
              <a:rPr lang="zh-CN" altLang="en-US" sz="2400" smtClean="0"/>
              <a:t>件就</a:t>
            </a:r>
            <a:r>
              <a:rPr lang="en-US" altLang="zh-CN" sz="2400" smtClean="0"/>
              <a:t>o</a:t>
            </a:r>
            <a:r>
              <a:rPr lang="zh-CN" altLang="en-US" sz="2400" smtClean="0"/>
              <a:t>了；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        </a:t>
            </a:r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              2</a:t>
            </a:r>
            <a:r>
              <a:rPr lang="zh-CN" altLang="en-US" smtClean="0"/>
              <a:t>、：</a:t>
            </a:r>
            <a:r>
              <a:rPr lang="zh-CN" altLang="en-US" sz="2400" smtClean="0"/>
              <a:t>就是你在安装一个应用时，第   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         </a:t>
            </a:r>
            <a:r>
              <a:rPr lang="zh-CN" altLang="en-US" sz="2400" smtClean="0"/>
              <a:t>一</a:t>
            </a:r>
            <a:r>
              <a:rPr lang="zh-CN" altLang="en-US" sz="2400"/>
              <a:t>次启动，显示的添加最终用户许可协议那一大篇文字</a:t>
            </a:r>
            <a:r>
              <a:rPr lang="zh-CN" altLang="en-US" sz="2400" smtClean="0"/>
              <a:t>，却几乎不看，直接点“</a:t>
            </a:r>
            <a:r>
              <a:rPr lang="en-US" altLang="zh-CN" sz="2400" smtClean="0"/>
              <a:t>Accept</a:t>
            </a:r>
            <a:r>
              <a:rPr lang="zh-CN" altLang="en-US" sz="2400" smtClean="0"/>
              <a:t>”；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           </a:t>
            </a:r>
            <a:r>
              <a:rPr lang="zh-CN" altLang="en-US" sz="2400" smtClean="0"/>
              <a:t>具体方法  </a:t>
            </a:r>
            <a:r>
              <a:rPr lang="en-US" altLang="zh-CN" sz="1800" smtClean="0">
                <a:hlinkClick r:id="rId2"/>
              </a:rPr>
              <a:t>http</a:t>
            </a:r>
            <a:r>
              <a:rPr lang="en-US" altLang="zh-CN" sz="1800">
                <a:hlinkClick r:id="rId2"/>
              </a:rPr>
              <a:t>://</a:t>
            </a:r>
            <a:r>
              <a:rPr lang="en-US" altLang="zh-CN" sz="1800" smtClean="0">
                <a:hlinkClick r:id="rId2"/>
              </a:rPr>
              <a:t>bees4honey.com/blog/tutorial/adding-eula-   to-android-app</a:t>
            </a:r>
            <a:r>
              <a:rPr lang="en-US" altLang="zh-CN" sz="1800">
                <a:hlinkClick r:id="rId2"/>
              </a:rPr>
              <a:t>/</a:t>
            </a:r>
            <a:endParaRPr lang="zh-CN" altLang="en-US" sz="1800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18281" y="344557"/>
            <a:ext cx="3525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/>
              <a:t>五、开发流程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066114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752" y="127004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/>
              <a:t>    </a:t>
            </a:r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       7</a:t>
            </a:r>
            <a:r>
              <a:rPr lang="zh-CN" altLang="en-US" smtClean="0"/>
              <a:t>、数字签名：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                            </a:t>
            </a:r>
            <a:r>
              <a:rPr lang="zh-CN" altLang="en-US" sz="2400" smtClean="0"/>
              <a:t>你</a:t>
            </a:r>
            <a:r>
              <a:rPr lang="zh-CN" altLang="en-US" sz="2400"/>
              <a:t>开发的</a:t>
            </a:r>
            <a:r>
              <a:rPr lang="en-US" altLang="zh-CN" sz="2400"/>
              <a:t>Android</a:t>
            </a:r>
            <a:r>
              <a:rPr lang="zh-CN" altLang="en-US" sz="2400"/>
              <a:t>应用必须有</a:t>
            </a:r>
            <a:r>
              <a:rPr lang="zh-CN" altLang="en-US" sz="2400" smtClean="0"/>
              <a:t>签名才能安装；</a:t>
            </a: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 smtClean="0"/>
              <a:t>                                </a:t>
            </a:r>
            <a:r>
              <a:rPr lang="zh-CN" altLang="en-US" sz="2400" smtClean="0">
                <a:solidFill>
                  <a:schemeClr val="accent5">
                    <a:lumMod val="50000"/>
                  </a:schemeClr>
                </a:solidFill>
              </a:rPr>
              <a:t>之前调试的时候，是</a:t>
            </a:r>
            <a:r>
              <a:rPr lang="en-US" altLang="zh-CN" sz="2400" smtClean="0">
                <a:solidFill>
                  <a:schemeClr val="accent5">
                    <a:lumMod val="50000"/>
                  </a:schemeClr>
                </a:solidFill>
              </a:rPr>
              <a:t>Android SDK</a:t>
            </a:r>
            <a:r>
              <a:rPr lang="zh-CN" altLang="en-US" sz="2400" smtClean="0">
                <a:solidFill>
                  <a:schemeClr val="accent5">
                    <a:lumMod val="50000"/>
                  </a:schemeClr>
                </a:solidFill>
              </a:rPr>
              <a:t>自动用默认的签名调试，发                           </a:t>
            </a:r>
            <a:endParaRPr lang="en-US" altLang="zh-CN" sz="240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2400" smtClean="0">
                <a:solidFill>
                  <a:schemeClr val="accent5">
                    <a:lumMod val="50000"/>
                  </a:schemeClr>
                </a:solidFill>
              </a:rPr>
              <a:t>                    </a:t>
            </a:r>
            <a:r>
              <a:rPr lang="zh-CN" altLang="en-US" sz="2400" smtClean="0">
                <a:solidFill>
                  <a:schemeClr val="accent5">
                    <a:lumMod val="50000"/>
                  </a:schemeClr>
                </a:solidFill>
              </a:rPr>
              <a:t>布</a:t>
            </a:r>
            <a:r>
              <a:rPr lang="zh-CN" altLang="en-US" sz="2400">
                <a:solidFill>
                  <a:schemeClr val="accent5">
                    <a:lumMod val="50000"/>
                  </a:schemeClr>
                </a:solidFill>
              </a:rPr>
              <a:t>的时候必须要重新生成</a:t>
            </a:r>
            <a:r>
              <a:rPr lang="zh-CN" altLang="en-US" sz="2400" smtClean="0">
                <a:solidFill>
                  <a:schemeClr val="accent5">
                    <a:lumMod val="50000"/>
                  </a:schemeClr>
                </a:solidFill>
              </a:rPr>
              <a:t>一个签名；</a:t>
            </a:r>
            <a:endParaRPr lang="en-US" altLang="zh-CN" sz="240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smtClean="0"/>
              <a:t>                                 同一个应用</a:t>
            </a:r>
            <a:r>
              <a:rPr lang="zh-CN" altLang="en-US" sz="2400"/>
              <a:t>的不同版本，要使用同一个</a:t>
            </a:r>
            <a:r>
              <a:rPr lang="zh-CN" altLang="en-US" sz="2400" smtClean="0"/>
              <a:t>签名；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                  </a:t>
            </a:r>
            <a:r>
              <a:rPr lang="zh-CN" altLang="en-US" sz="2400" smtClean="0"/>
              <a:t>具体方法：</a:t>
            </a:r>
            <a:r>
              <a:rPr lang="en-US" altLang="zh-CN" sz="2000">
                <a:hlinkClick r:id="rId2"/>
              </a:rPr>
              <a:t>http://</a:t>
            </a:r>
            <a:r>
              <a:rPr lang="en-US" altLang="zh-CN" sz="2000" smtClean="0">
                <a:hlinkClick r:id="rId2"/>
              </a:rPr>
              <a:t>www.cnblogs.com/feisky/archive/2010/01/17/1650076.html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 smtClean="0">
                <a:hlinkClick r:id="rId3"/>
              </a:rPr>
              <a:t>                                                   http</a:t>
            </a:r>
            <a:r>
              <a:rPr lang="en-US" altLang="zh-CN" sz="2000">
                <a:hlinkClick r:id="rId3"/>
              </a:rPr>
              <a:t>://lufengdie.iteye.com/blog/814660</a:t>
            </a:r>
            <a:endParaRPr lang="zh-CN" altLang="en-US" sz="2000"/>
          </a:p>
        </p:txBody>
      </p:sp>
      <p:sp>
        <p:nvSpPr>
          <p:cNvPr id="2" name="文本框 1"/>
          <p:cNvSpPr txBox="1"/>
          <p:nvPr/>
        </p:nvSpPr>
        <p:spPr>
          <a:xfrm>
            <a:off x="768752" y="503582"/>
            <a:ext cx="3366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/>
              <a:t>五、开发流程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835721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idx="1"/>
          </p:nvPr>
        </p:nvSpPr>
        <p:spPr>
          <a:xfrm>
            <a:off x="873125" y="123507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          8</a:t>
            </a:r>
            <a:r>
              <a:rPr lang="zh-CN" altLang="en-US" smtClean="0"/>
              <a:t>、打包</a:t>
            </a:r>
            <a:r>
              <a:rPr lang="zh-CN" altLang="en-US"/>
              <a:t>为可安装</a:t>
            </a:r>
            <a:r>
              <a:rPr lang="zh-CN" altLang="en-US" smtClean="0"/>
              <a:t>的</a:t>
            </a:r>
            <a:r>
              <a:rPr lang="en-US" altLang="zh-CN" smtClean="0"/>
              <a:t>apk</a:t>
            </a:r>
            <a:r>
              <a:rPr lang="zh-CN" altLang="en-US" smtClean="0"/>
              <a:t>文件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          9</a:t>
            </a:r>
            <a:r>
              <a:rPr lang="zh-CN" altLang="en-US" smtClean="0"/>
              <a:t>、发布</a:t>
            </a:r>
            <a:r>
              <a:rPr lang="zh-CN" altLang="en-US"/>
              <a:t>你的应用程序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73125" y="650300"/>
            <a:ext cx="3021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/>
              <a:t>五、开发流程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355311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1452" y="2631246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smtClean="0"/>
              <a:t>                                 六、 个人学习经验分享交流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4196314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67587" y="23973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What is Android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7587" y="3558909"/>
            <a:ext cx="82250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Android</a:t>
            </a:r>
            <a:r>
              <a:rPr lang="en-US" altLang="zh-CN" sz="2400" dirty="0">
                <a:solidFill>
                  <a:prstClr val="black"/>
                </a:solidFill>
              </a:rPr>
              <a:t> </a:t>
            </a:r>
            <a:r>
              <a:rPr lang="zh-CN" altLang="en-US" sz="2400" dirty="0">
                <a:solidFill>
                  <a:prstClr val="black"/>
                </a:solidFill>
              </a:rPr>
              <a:t>提供多种连接选项，包括 </a:t>
            </a:r>
            <a:r>
              <a:rPr lang="en-US" altLang="zh-CN" sz="2400" dirty="0" err="1">
                <a:solidFill>
                  <a:prstClr val="black"/>
                </a:solidFill>
              </a:rPr>
              <a:t>WiFi</a:t>
            </a:r>
            <a:r>
              <a:rPr lang="zh-CN" altLang="en-US" sz="2400" dirty="0">
                <a:solidFill>
                  <a:prstClr val="black"/>
                </a:solidFill>
              </a:rPr>
              <a:t>、蓝牙和通过蜂窝</a:t>
            </a:r>
            <a:r>
              <a:rPr lang="en-US" altLang="zh-CN" sz="2400" dirty="0">
                <a:solidFill>
                  <a:prstClr val="black"/>
                </a:solidFill>
              </a:rPr>
              <a:t>(cellular)</a:t>
            </a:r>
            <a:r>
              <a:rPr lang="zh-CN" altLang="en-US" sz="2400" dirty="0">
                <a:solidFill>
                  <a:prstClr val="black"/>
                </a:solidFill>
              </a:rPr>
              <a:t>连接的无线数据传输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zh-CN" altLang="en-US" sz="2400" dirty="0">
                <a:solidFill>
                  <a:prstClr val="black"/>
                </a:solidFill>
              </a:rPr>
              <a:t>例如 </a:t>
            </a:r>
            <a:r>
              <a:rPr lang="en-US" altLang="zh-CN" sz="2400" dirty="0">
                <a:solidFill>
                  <a:prstClr val="black"/>
                </a:solidFill>
              </a:rPr>
              <a:t>GPRS</a:t>
            </a:r>
            <a:r>
              <a:rPr lang="zh-CN" altLang="en-US" sz="2400" dirty="0">
                <a:solidFill>
                  <a:prstClr val="black"/>
                </a:solidFill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</a:rPr>
              <a:t>EDGE </a:t>
            </a:r>
            <a:r>
              <a:rPr lang="zh-CN" altLang="en-US" sz="2400" dirty="0">
                <a:solidFill>
                  <a:prstClr val="black"/>
                </a:solidFill>
              </a:rPr>
              <a:t>和 </a:t>
            </a:r>
            <a:r>
              <a:rPr lang="en-US" altLang="zh-CN" sz="2400" dirty="0">
                <a:solidFill>
                  <a:prstClr val="black"/>
                </a:solidFill>
              </a:rPr>
              <a:t>3G)</a:t>
            </a:r>
            <a:r>
              <a:rPr lang="zh-CN" altLang="en-US" sz="2400" dirty="0">
                <a:solidFill>
                  <a:prstClr val="black"/>
                </a:solidFill>
              </a:rPr>
              <a:t>。  </a:t>
            </a:r>
            <a:endParaRPr lang="en-US" altLang="zh-CN" sz="2400" dirty="0" smtClean="0">
              <a:solidFill>
                <a:prstClr val="black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557" y="3350959"/>
            <a:ext cx="2268443" cy="3507041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74550" y="1725282"/>
            <a:ext cx="822505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222222"/>
                </a:solidFill>
                <a:latin typeface="arial" panose="020B0604020202020204" pitchFamily="34" charset="0"/>
              </a:rPr>
              <a:t>Android </a:t>
            </a:r>
            <a:r>
              <a:rPr lang="zh-CN" alt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是一种基于 </a:t>
            </a:r>
            <a:r>
              <a:rPr lang="en-US" altLang="zh-CN" sz="2400" dirty="0">
                <a:solidFill>
                  <a:srgbClr val="222222"/>
                </a:solidFill>
                <a:latin typeface="arial" panose="020B0604020202020204" pitchFamily="34" charset="0"/>
              </a:rPr>
              <a:t>Linux® V2.6 </a:t>
            </a:r>
            <a:r>
              <a:rPr lang="zh-CN" alt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内核的综合操作环境。该平台由操作系统、中间件、用户界面和应用软件组成，号称是首个为移动终端打造的真正开放和完整的移动</a:t>
            </a:r>
            <a:r>
              <a:rPr lang="zh-CN" altLang="en-US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软件。</a:t>
            </a:r>
            <a:r>
              <a:rPr lang="en-US" altLang="zh-CN" sz="2400" dirty="0" smtClean="0">
                <a:solidFill>
                  <a:prstClr val="black"/>
                </a:solidFill>
              </a:rPr>
              <a:t>Android</a:t>
            </a:r>
            <a:r>
              <a:rPr lang="en-US" altLang="zh-CN" sz="2400" dirty="0">
                <a:solidFill>
                  <a:prstClr val="black"/>
                </a:solidFill>
              </a:rPr>
              <a:t> </a:t>
            </a:r>
            <a:r>
              <a:rPr lang="zh-CN" altLang="en-US" sz="2400" dirty="0">
                <a:solidFill>
                  <a:prstClr val="black"/>
                </a:solidFill>
              </a:rPr>
              <a:t>是一个分层的环境，构建在 </a:t>
            </a:r>
            <a:r>
              <a:rPr lang="en-US" altLang="zh-CN" sz="2400" dirty="0">
                <a:solidFill>
                  <a:prstClr val="black"/>
                </a:solidFill>
              </a:rPr>
              <a:t>Linux </a:t>
            </a:r>
            <a:r>
              <a:rPr lang="zh-CN" altLang="en-US" sz="2400" dirty="0">
                <a:solidFill>
                  <a:prstClr val="black"/>
                </a:solidFill>
              </a:rPr>
              <a:t>内核的基础上，它包括丰富的功能。  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7587" y="4389906"/>
            <a:ext cx="82250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UI </a:t>
            </a:r>
            <a:r>
              <a:rPr lang="zh-CN" altLang="en-US" sz="2400" dirty="0">
                <a:solidFill>
                  <a:prstClr val="black"/>
                </a:solidFill>
              </a:rPr>
              <a:t>子系统： 窗口、视图、用于显示一些常见组件</a:t>
            </a:r>
            <a:r>
              <a:rPr lang="zh-CN" altLang="en-US" sz="2400" dirty="0" smtClean="0">
                <a:solidFill>
                  <a:prstClr val="black"/>
                </a:solidFill>
              </a:rPr>
              <a:t>。</a:t>
            </a:r>
            <a:endParaRPr lang="en-US" altLang="zh-CN" sz="2400" dirty="0" smtClean="0">
              <a:solidFill>
                <a:prstClr val="black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7587" y="4851571"/>
            <a:ext cx="82250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 Android </a:t>
            </a:r>
            <a:r>
              <a:rPr lang="zh-CN" altLang="en-US" sz="2400" dirty="0">
                <a:solidFill>
                  <a:prstClr val="black"/>
                </a:solidFill>
              </a:rPr>
              <a:t>通过提供对 </a:t>
            </a:r>
            <a:r>
              <a:rPr lang="en-US" altLang="zh-CN" sz="2400" dirty="0">
                <a:solidFill>
                  <a:prstClr val="black"/>
                </a:solidFill>
              </a:rPr>
              <a:t>2D </a:t>
            </a:r>
            <a:r>
              <a:rPr lang="zh-CN" altLang="en-US" sz="2400" dirty="0">
                <a:solidFill>
                  <a:prstClr val="black"/>
                </a:solidFill>
              </a:rPr>
              <a:t>和 </a:t>
            </a:r>
            <a:r>
              <a:rPr lang="en-US" altLang="zh-CN" sz="2400" dirty="0">
                <a:solidFill>
                  <a:prstClr val="black"/>
                </a:solidFill>
              </a:rPr>
              <a:t>3D </a:t>
            </a:r>
            <a:r>
              <a:rPr lang="zh-CN" altLang="en-US" sz="2400" dirty="0">
                <a:solidFill>
                  <a:prstClr val="black"/>
                </a:solidFill>
              </a:rPr>
              <a:t>图形的内置支持，包括 </a:t>
            </a:r>
            <a:r>
              <a:rPr lang="en-US" altLang="zh-CN" sz="2400" dirty="0">
                <a:solidFill>
                  <a:prstClr val="black"/>
                </a:solidFill>
              </a:rPr>
              <a:t>OpenGL </a:t>
            </a:r>
            <a:r>
              <a:rPr lang="zh-CN" altLang="en-US" sz="2400" dirty="0">
                <a:solidFill>
                  <a:prstClr val="black"/>
                </a:solidFill>
              </a:rPr>
              <a:t>库，解决了图形方面的挑战。由于 </a:t>
            </a:r>
            <a:r>
              <a:rPr lang="en-US" altLang="zh-CN" sz="2400" dirty="0">
                <a:solidFill>
                  <a:prstClr val="black"/>
                </a:solidFill>
              </a:rPr>
              <a:t>Android </a:t>
            </a:r>
            <a:r>
              <a:rPr lang="zh-CN" altLang="en-US" sz="2400" dirty="0">
                <a:solidFill>
                  <a:prstClr val="black"/>
                </a:solidFill>
              </a:rPr>
              <a:t>平台包括流行的开源 </a:t>
            </a:r>
            <a:r>
              <a:rPr lang="en-US" altLang="zh-CN" sz="2400" dirty="0">
                <a:solidFill>
                  <a:prstClr val="black"/>
                </a:solidFill>
              </a:rPr>
              <a:t>SQLite </a:t>
            </a:r>
            <a:r>
              <a:rPr lang="zh-CN" altLang="en-US" sz="2400" dirty="0">
                <a:solidFill>
                  <a:prstClr val="black"/>
                </a:solidFill>
              </a:rPr>
              <a:t>数据库，因此缓解了数据存储的负担。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502912" y="429394"/>
            <a:ext cx="3579070" cy="1314058"/>
            <a:chOff x="7502912" y="429394"/>
            <a:chExt cx="3579070" cy="1314058"/>
          </a:xfrm>
        </p:grpSpPr>
        <p:sp>
          <p:nvSpPr>
            <p:cNvPr id="3" name="云形标注 2"/>
            <p:cNvSpPr/>
            <p:nvPr/>
          </p:nvSpPr>
          <p:spPr>
            <a:xfrm>
              <a:off x="7502912" y="429394"/>
              <a:ext cx="3579070" cy="1314058"/>
            </a:xfrm>
            <a:prstGeom prst="cloudCallout">
              <a:avLst>
                <a:gd name="adj1" fmla="val -24646"/>
                <a:gd name="adj2" fmla="val 7392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968933" y="608523"/>
              <a:ext cx="281425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Android</a:t>
              </a:r>
              <a:r>
                <a:rPr lang="zh-CN" altLang="en-US" sz="2400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是给</a:t>
              </a:r>
              <a:r>
                <a:rPr lang="zh-CN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移动</a:t>
              </a:r>
              <a:r>
                <a:rPr lang="zh-CN" altLang="en-US" sz="2400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设备用的操作系统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611324" y="2515771"/>
            <a:ext cx="2876269" cy="1314058"/>
            <a:chOff x="8611324" y="2515771"/>
            <a:chExt cx="2876269" cy="1314058"/>
          </a:xfrm>
        </p:grpSpPr>
        <p:sp>
          <p:nvSpPr>
            <p:cNvPr id="26" name="云形标注 25"/>
            <p:cNvSpPr/>
            <p:nvPr/>
          </p:nvSpPr>
          <p:spPr>
            <a:xfrm>
              <a:off x="8611324" y="2515771"/>
              <a:ext cx="2171863" cy="1314058"/>
            </a:xfrm>
            <a:prstGeom prst="cloudCallout">
              <a:avLst>
                <a:gd name="adj1" fmla="val -76131"/>
                <a:gd name="adj2" fmla="val 5626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9002300" y="2941967"/>
              <a:ext cx="248529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可上网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338782" y="4468887"/>
            <a:ext cx="3427321" cy="1323857"/>
            <a:chOff x="8277810" y="4617665"/>
            <a:chExt cx="2763803" cy="1323857"/>
          </a:xfrm>
        </p:grpSpPr>
        <p:sp>
          <p:nvSpPr>
            <p:cNvPr id="29" name="云形标注 28"/>
            <p:cNvSpPr/>
            <p:nvPr/>
          </p:nvSpPr>
          <p:spPr>
            <a:xfrm>
              <a:off x="8277810" y="4617665"/>
              <a:ext cx="1645747" cy="1323857"/>
            </a:xfrm>
            <a:prstGeom prst="cloudCallout">
              <a:avLst>
                <a:gd name="adj1" fmla="val -93485"/>
                <a:gd name="adj2" fmla="val -2998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556320" y="5048760"/>
              <a:ext cx="248529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看起叼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832570" y="6045603"/>
            <a:ext cx="4670342" cy="812397"/>
            <a:chOff x="2832570" y="6045603"/>
            <a:chExt cx="4670342" cy="812397"/>
          </a:xfrm>
        </p:grpSpPr>
        <p:sp>
          <p:nvSpPr>
            <p:cNvPr id="32" name="云形标注 31"/>
            <p:cNvSpPr/>
            <p:nvPr/>
          </p:nvSpPr>
          <p:spPr>
            <a:xfrm>
              <a:off x="2832570" y="6045603"/>
              <a:ext cx="4477064" cy="812397"/>
            </a:xfrm>
            <a:prstGeom prst="cloudCallout">
              <a:avLst>
                <a:gd name="adj1" fmla="val -53151"/>
                <a:gd name="adj2" fmla="val -4952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196322" y="6220968"/>
              <a:ext cx="430659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 smtClean="0">
                  <a:solidFill>
                    <a:srgbClr val="FF0000"/>
                  </a:solidFill>
                </a:rPr>
                <a:t>可以</a:t>
              </a:r>
              <a:r>
                <a:rPr lang="zh-CN" altLang="en-US" sz="2400" dirty="0">
                  <a:solidFill>
                    <a:srgbClr val="FF0000"/>
                  </a:solidFill>
                </a:rPr>
                <a:t>存照</a:t>
              </a:r>
              <a:r>
                <a:rPr lang="zh-CN" altLang="en-US" sz="2400" dirty="0" smtClean="0">
                  <a:solidFill>
                    <a:srgbClr val="FF0000"/>
                  </a:solidFill>
                </a:rPr>
                <a:t>片，可以切水果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667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进化论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4571725" y="2166424"/>
            <a:ext cx="2841949" cy="519162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370" y="1151736"/>
            <a:ext cx="4405630" cy="31775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2918"/>
            <a:ext cx="4239551" cy="317235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0" y="3483984"/>
            <a:ext cx="4486723" cy="337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17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868" y="0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Android</a:t>
            </a:r>
            <a:r>
              <a:rPr lang="zh-CN" altLang="en-US" dirty="0" smtClean="0"/>
              <a:t>系统架构图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0"/>
          <a:stretch/>
        </p:blipFill>
        <p:spPr>
          <a:xfrm>
            <a:off x="1255594" y="1119117"/>
            <a:ext cx="9758149" cy="573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97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应用程序层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Android</a:t>
            </a:r>
            <a:r>
              <a:rPr lang="zh-CN" altLang="en-US" dirty="0"/>
              <a:t>平台不仅仅是操作系统，也包含了许多应用程序，诸如</a:t>
            </a:r>
            <a:r>
              <a:rPr lang="en-US" altLang="zh-CN" dirty="0"/>
              <a:t>SMS</a:t>
            </a:r>
            <a:r>
              <a:rPr lang="zh-CN" altLang="en-US" dirty="0"/>
              <a:t>短信客户端程序、电话拨号程序、图片浏览器、</a:t>
            </a:r>
            <a:r>
              <a:rPr lang="en-US" altLang="zh-CN" dirty="0"/>
              <a:t>Web</a:t>
            </a:r>
            <a:r>
              <a:rPr lang="zh-CN" altLang="en-US" dirty="0"/>
              <a:t>浏览器等应用程序。这些应用程序</a:t>
            </a:r>
            <a:r>
              <a:rPr lang="zh-CN" altLang="en-US" dirty="0" smtClean="0"/>
              <a:t>都是用</a:t>
            </a:r>
            <a:r>
              <a:rPr lang="en-US" altLang="zh-CN" dirty="0"/>
              <a:t>Java</a:t>
            </a:r>
            <a:r>
              <a:rPr lang="zh-CN" altLang="en-US" dirty="0"/>
              <a:t>语言编写的，并且这些应用程序都是可以被开发人员开发的其他应用程序所替换，这点不同于其他手机操作系统固化在系统内部的系统软件，更加灵活和</a:t>
            </a:r>
            <a:r>
              <a:rPr lang="zh-CN" altLang="en-US" dirty="0" smtClean="0"/>
              <a:t>个性化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3756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应用程序框架层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2096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应用程序框架层是我们从事</a:t>
            </a:r>
            <a:r>
              <a:rPr lang="en-US" altLang="zh-CN" dirty="0"/>
              <a:t>Android</a:t>
            </a:r>
            <a:r>
              <a:rPr lang="zh-CN" altLang="en-US" dirty="0"/>
              <a:t>开发的基础，很多核心应用程序也是通过这一层来实现其核心功能的，该层简化了组件的重用，开发人员可以直接使用其提 </a:t>
            </a:r>
            <a:r>
              <a:rPr lang="zh-CN" altLang="en-US" dirty="0" smtClean="0"/>
              <a:t>供</a:t>
            </a:r>
            <a:r>
              <a:rPr lang="zh-CN" altLang="en-US" dirty="0"/>
              <a:t>的组件来进行快速的应用程序开发，</a:t>
            </a:r>
            <a:r>
              <a:rPr lang="zh-CN" altLang="en-US" dirty="0" smtClean="0"/>
              <a:t>也可以</a:t>
            </a:r>
            <a:r>
              <a:rPr lang="zh-CN" altLang="en-US" dirty="0"/>
              <a:t>通过继承而实现个性化的拓展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 txBox="1">
                <a:spLocks/>
              </p:cNvSpPr>
              <p:nvPr/>
            </p:nvSpPr>
            <p:spPr>
              <a:xfrm>
                <a:off x="683455" y="3133921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CN" dirty="0" smtClean="0">
                  <a:solidFill>
                    <a:prstClr val="black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zh-CN">
                                <a:solidFill>
                                  <a:prstClr val="black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>
                                <a:solidFill>
                                  <a:prstClr val="black"/>
                                </a:solidFill>
                              </a:rPr>
                              <m:t>Activity</m:t>
                            </m:r>
                            <m:r>
                              <m:rPr>
                                <m:nor/>
                              </m:rPr>
                              <a:rPr lang="en-US" altLang="zh-CN">
                                <a:solidFill>
                                  <a:prstClr val="black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>
                                <a:solidFill>
                                  <a:prstClr val="black"/>
                                </a:solidFill>
                              </a:rPr>
                              <m:t>Manager</m:t>
                            </m:r>
                            <m:r>
                              <m:rPr>
                                <m:nor/>
                              </m:rPr>
                              <a:rPr lang="zh-CN" altLang="en-US">
                                <a:solidFill>
                                  <a:prstClr val="black"/>
                                </a:solidFill>
                              </a:rPr>
                              <m:t>（活动管理器</m:t>
                            </m:r>
                            <m:r>
                              <a:rPr lang="zh-CN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）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CN">
                                <a:solidFill>
                                  <a:prstClr val="black"/>
                                </a:solidFill>
                              </a:rPr>
                              <m:t>Window</m:t>
                            </m:r>
                            <m:r>
                              <m:rPr>
                                <m:nor/>
                              </m:rPr>
                              <a:rPr lang="en-US" altLang="zh-CN">
                                <a:solidFill>
                                  <a:prstClr val="black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>
                                <a:solidFill>
                                  <a:prstClr val="black"/>
                                </a:solidFill>
                              </a:rPr>
                              <m:t>Manager</m:t>
                            </m:r>
                            <m:r>
                              <m:rPr>
                                <m:nor/>
                              </m:rPr>
                              <a:rPr lang="zh-CN" altLang="en-US">
                                <a:solidFill>
                                  <a:prstClr val="black"/>
                                </a:solidFill>
                              </a:rPr>
                              <m:t>（窗口管理器）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CN">
                                <a:solidFill>
                                  <a:prstClr val="black"/>
                                </a:solidFill>
                              </a:rPr>
                              <m:t>Content</m:t>
                            </m:r>
                            <m:r>
                              <m:rPr>
                                <m:nor/>
                              </m:rPr>
                              <a:rPr lang="en-US" altLang="zh-CN">
                                <a:solidFill>
                                  <a:prstClr val="black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>
                                <a:solidFill>
                                  <a:prstClr val="black"/>
                                </a:solidFill>
                              </a:rPr>
                              <m:t>Provider</m:t>
                            </m:r>
                            <m:r>
                              <m:rPr>
                                <m:nor/>
                              </m:rPr>
                              <a:rPr lang="zh-CN" altLang="en-US">
                                <a:solidFill>
                                  <a:prstClr val="black"/>
                                </a:solidFill>
                              </a:rPr>
                              <m:t>（内容提供器）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CN">
                                <a:solidFill>
                                  <a:prstClr val="black"/>
                                </a:solidFill>
                              </a:rPr>
                              <m:t>View</m:t>
                            </m:r>
                            <m:r>
                              <m:rPr>
                                <m:nor/>
                              </m:rPr>
                              <a:rPr lang="en-US" altLang="zh-CN">
                                <a:solidFill>
                                  <a:prstClr val="black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>
                                <a:solidFill>
                                  <a:prstClr val="black"/>
                                </a:solidFill>
                              </a:rPr>
                              <m:t>System</m:t>
                            </m:r>
                            <m:r>
                              <m:rPr>
                                <m:nor/>
                              </m:rPr>
                              <a:rPr lang="zh-CN" altLang="en-US">
                                <a:solidFill>
                                  <a:prstClr val="black"/>
                                </a:solidFill>
                              </a:rPr>
                              <m:t>（视图系统）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CN">
                                <a:solidFill>
                                  <a:prstClr val="black"/>
                                </a:solidFill>
                              </a:rPr>
                              <m:t>Package</m:t>
                            </m:r>
                            <m:r>
                              <m:rPr>
                                <m:nor/>
                              </m:rPr>
                              <a:rPr lang="en-US" altLang="zh-CN">
                                <a:solidFill>
                                  <a:prstClr val="black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>
                                <a:solidFill>
                                  <a:prstClr val="black"/>
                                </a:solidFill>
                              </a:rPr>
                              <m:t>Manager</m:t>
                            </m:r>
                            <m:r>
                              <m:rPr>
                                <m:nor/>
                              </m:rPr>
                              <a:rPr lang="zh-CN" altLang="en-US">
                                <a:solidFill>
                                  <a:prstClr val="black"/>
                                </a:solidFill>
                              </a:rPr>
                              <m:t>（包管理器） </m:t>
                            </m:r>
                          </m:e>
                          <m:e>
                            <m: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…..</m:t>
                            </m:r>
                            <m:r>
                              <m:rPr>
                                <m:nor/>
                              </m:rPr>
                              <a:rPr lang="zh-CN" altLang="en-US">
                                <a:solidFill>
                                  <a:prstClr val="black"/>
                                </a:solidFill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55" y="3133921"/>
                <a:ext cx="10515600" cy="43513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768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5818"/>
            <a:ext cx="10515600" cy="1325563"/>
          </a:xfrm>
        </p:spPr>
        <p:txBody>
          <a:bodyPr/>
          <a:lstStyle/>
          <a:p>
            <a:r>
              <a:rPr lang="zh-CN" altLang="en-US" b="1" dirty="0"/>
              <a:t>系统运行库层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0658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系统库是应用程序框架的支撑，是连接应用程序框架层与</a:t>
                </a:r>
                <a:r>
                  <a:rPr lang="en-US" altLang="zh-CN" dirty="0"/>
                  <a:t>Linux</a:t>
                </a:r>
                <a:r>
                  <a:rPr lang="zh-CN" altLang="en-US" dirty="0"/>
                  <a:t>内核层的重要</a:t>
                </a:r>
                <a:r>
                  <a:rPr lang="zh-CN" altLang="en-US" dirty="0" smtClean="0"/>
                  <a:t>纽带。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系统</a:t>
                </a:r>
                <a:r>
                  <a:rPr lang="zh-CN" altLang="en-US" dirty="0" smtClean="0"/>
                  <a:t>库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zh-CN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/>
                              <m:t>Media</m:t>
                            </m:r>
                            <m:r>
                              <m:rPr>
                                <m:nor/>
                              </m:rPr>
                              <a:rPr lang="en-US" altLang="zh-CN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/>
                              <m:t>Framework</m:t>
                            </m:r>
                            <m:r>
                              <m:rPr>
                                <m:nor/>
                              </m:rPr>
                              <a:rPr lang="zh-CN" altLang="en-US"/>
                              <m:t>多媒体库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GB" altLang="zh-CN"/>
                              <m:t>SQLite</m:t>
                            </m:r>
                            <m:r>
                              <m:rPr>
                                <m:nor/>
                              </m:rPr>
                              <a:rPr lang="zh-CN" altLang="en-US"/>
                              <m:t>小型的关系型数据库引擎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CN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/>
                              <m:t>SSL</m:t>
                            </m:r>
                            <m:r>
                              <m:rPr>
                                <m:nor/>
                              </m:rPr>
                              <a:rPr lang="zh-CN" altLang="en-US"/>
                              <m:t>在</m:t>
                            </m:r>
                            <m:r>
                              <m:rPr>
                                <m:nor/>
                              </m:rPr>
                              <a:rPr lang="en-US" altLang="zh-CN"/>
                              <m:t>Andorid</m:t>
                            </m:r>
                            <m:r>
                              <m:rPr>
                                <m:nor/>
                              </m:rPr>
                              <a:rPr lang="zh-CN" altLang="en-US"/>
                              <m:t>上通信过程中实现握手 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libc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𝑓𝑟𝑜𝑚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𝐵𝑆𝐷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….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dirty="0" smtClean="0"/>
                  <a:t>                   硬件抽象层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GB" altLang="zh-CN" dirty="0" smtClean="0"/>
                  <a:t>Android</a:t>
                </a:r>
                <a:r>
                  <a:rPr lang="zh-CN" altLang="en-US" dirty="0"/>
                  <a:t>运行</a:t>
                </a:r>
                <a:r>
                  <a:rPr lang="zh-CN" altLang="en-US" dirty="0" smtClean="0"/>
                  <a:t>时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zh-CN" altLang="en-US"/>
                              <m:t>核心库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CN"/>
                              <m:t>Dalvik</m:t>
                            </m:r>
                            <m:r>
                              <m:rPr>
                                <m:nor/>
                              </m:rPr>
                              <a:rPr lang="zh-CN" altLang="en-US"/>
                              <m:t>虚拟机</m:t>
                            </m:r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0658"/>
                <a:ext cx="10515600" cy="4351338"/>
              </a:xfrm>
              <a:blipFill rotWithShape="0">
                <a:blip r:embed="rId2"/>
                <a:stretch>
                  <a:fillRect l="-928" t="-3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右箭头 6"/>
          <p:cNvSpPr/>
          <p:nvPr/>
        </p:nvSpPr>
        <p:spPr>
          <a:xfrm>
            <a:off x="7751928" y="3121784"/>
            <a:ext cx="1255594" cy="286603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977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1428</Words>
  <Application>Microsoft Office PowerPoint</Application>
  <PresentationFormat>宽屏</PresentationFormat>
  <Paragraphs>197</Paragraphs>
  <Slides>38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宋体</vt:lpstr>
      <vt:lpstr>Microsoft YaHei</vt:lpstr>
      <vt:lpstr>Arial</vt:lpstr>
      <vt:lpstr>Arial</vt:lpstr>
      <vt:lpstr>Calibri</vt:lpstr>
      <vt:lpstr>Calibri Light</vt:lpstr>
      <vt:lpstr>Cambria Math</vt:lpstr>
      <vt:lpstr>Wingdings</vt:lpstr>
      <vt:lpstr>Office 主题</vt:lpstr>
      <vt:lpstr>Welcome to Android</vt:lpstr>
      <vt:lpstr>Android主讲内容：</vt:lpstr>
      <vt:lpstr>PowerPoint 演示文稿</vt:lpstr>
      <vt:lpstr>What is Android？</vt:lpstr>
      <vt:lpstr>Android进化论</vt:lpstr>
      <vt:lpstr>Android系统架构图</vt:lpstr>
      <vt:lpstr>应用程序层</vt:lpstr>
      <vt:lpstr>应用程序框架层</vt:lpstr>
      <vt:lpstr>系统运行库层</vt:lpstr>
      <vt:lpstr>核心库</vt:lpstr>
      <vt:lpstr> Dalvik VM</vt:lpstr>
      <vt:lpstr>Linux kernel</vt:lpstr>
      <vt:lpstr>PowerPoint 演示文稿</vt:lpstr>
      <vt:lpstr>PowerPoint 演示文稿</vt:lpstr>
      <vt:lpstr>Android基于linux，难道可以用c和c++？</vt:lpstr>
      <vt:lpstr>What is JNI？</vt:lpstr>
      <vt:lpstr>NDK——Native develop kit</vt:lpstr>
      <vt:lpstr>SDK——Standard Develop Kit</vt:lpstr>
      <vt:lpstr>NDK，SDK，JNI</vt:lpstr>
      <vt:lpstr>Relationship</vt:lpstr>
      <vt:lpstr>请轻点打脸</vt:lpstr>
      <vt:lpstr>二、Android开发是什么？</vt:lpstr>
      <vt:lpstr>三、android开发到底学些什么?</vt:lpstr>
      <vt:lpstr>1、UI</vt:lpstr>
      <vt:lpstr> 1、UI</vt:lpstr>
      <vt:lpstr>1、UI</vt:lpstr>
      <vt:lpstr>2、 四大组件</vt:lpstr>
      <vt:lpstr>PowerPoint 演示文稿</vt:lpstr>
      <vt:lpstr>3、SQLite</vt:lpstr>
      <vt:lpstr>4、配置文件AndroidManifest.xml</vt:lpstr>
      <vt:lpstr>四、为什么要学习android开发？</vt:lpstr>
      <vt:lpstr> 五、android开发流程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                   六、 个人学习经验分享交流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Android</dc:title>
  <dc:creator>WangHao</dc:creator>
  <cp:lastModifiedBy>WangHao</cp:lastModifiedBy>
  <cp:revision>62</cp:revision>
  <dcterms:created xsi:type="dcterms:W3CDTF">2014-07-20T12:06:15Z</dcterms:created>
  <dcterms:modified xsi:type="dcterms:W3CDTF">2014-07-26T02:09:20Z</dcterms:modified>
</cp:coreProperties>
</file>