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8B9D35-1EF0-4D8F-A90D-B2CB44272447}" type="datetimeFigureOut">
              <a:rPr lang="fr-FR" smtClean="0"/>
              <a:pPr/>
              <a:t>25/05/2016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B06326-B62E-4B01-98CD-6776EF00B836}" type="slidenum">
              <a:rPr lang="fr-FR" smtClean="0"/>
              <a:pPr/>
              <a:t>‹N°›</a:t>
            </a:fld>
            <a:endParaRPr lang="fr-FR"/>
          </a:p>
        </p:txBody>
      </p:sp>
    </p:spTree>
    <p:extLst>
      <p:ext uri="{BB962C8B-B14F-4D97-AF65-F5344CB8AC3E}">
        <p14:creationId xmlns:p14="http://schemas.microsoft.com/office/powerpoint/2010/main" val="3591084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4B06326-B62E-4B01-98CD-6776EF00B836}" type="slidenum">
              <a:rPr lang="fr-FR" smtClean="0"/>
              <a:pPr/>
              <a:t>6</a:t>
            </a:fld>
            <a:endParaRPr lang="fr-FR"/>
          </a:p>
        </p:txBody>
      </p:sp>
    </p:spTree>
    <p:extLst>
      <p:ext uri="{BB962C8B-B14F-4D97-AF65-F5344CB8AC3E}">
        <p14:creationId xmlns:p14="http://schemas.microsoft.com/office/powerpoint/2010/main" val="2441303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CC92A21E-279D-45EC-A3B7-B57A9AB38588}" type="datetimeFigureOut">
              <a:rPr lang="fr-FR" smtClean="0"/>
              <a:pPr/>
              <a:t>25/05/2016</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B94603BD-5E3A-4F4E-B82A-20C3E19ADCFA}" type="slidenum">
              <a:rPr lang="fr-FR" smtClean="0"/>
              <a:pPr/>
              <a:t>‹N°›</a:t>
            </a:fld>
            <a:endParaRPr lang="fr-F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C92A21E-279D-45EC-A3B7-B57A9AB38588}" type="datetimeFigureOut">
              <a:rPr lang="fr-FR" smtClean="0"/>
              <a:pPr/>
              <a:t>25/05/2016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94603BD-5E3A-4F4E-B82A-20C3E19ADCFA}"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CC92A21E-279D-45EC-A3B7-B57A9AB38588}" type="datetimeFigureOut">
              <a:rPr lang="fr-FR" smtClean="0"/>
              <a:pPr/>
              <a:t>25/05/2016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94603BD-5E3A-4F4E-B82A-20C3E19ADCFA}"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CC92A21E-279D-45EC-A3B7-B57A9AB38588}" type="datetimeFigureOut">
              <a:rPr lang="fr-FR" smtClean="0"/>
              <a:pPr/>
              <a:t>25/05/2016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94603BD-5E3A-4F4E-B82A-20C3E19ADCFA}" type="slidenum">
              <a:rPr lang="fr-FR" smtClean="0"/>
              <a:pPr/>
              <a:t>‹N°›</a:t>
            </a:fld>
            <a:endParaRPr lang="fr-FR"/>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CC92A21E-279D-45EC-A3B7-B57A9AB38588}" type="datetimeFigureOut">
              <a:rPr lang="fr-FR" smtClean="0"/>
              <a:pPr/>
              <a:t>25/05/2016</a:t>
            </a:fld>
            <a:endParaRPr lang="fr-FR"/>
          </a:p>
        </p:txBody>
      </p:sp>
      <p:sp>
        <p:nvSpPr>
          <p:cNvPr id="5" name="Espace réservé du pied de page 4"/>
          <p:cNvSpPr>
            <a:spLocks noGrp="1"/>
          </p:cNvSpPr>
          <p:nvPr>
            <p:ph type="ftr" sz="quarter" idx="11"/>
          </p:nvPr>
        </p:nvSpPr>
        <p:spPr>
          <a:xfrm>
            <a:off x="800100" y="6172200"/>
            <a:ext cx="4000500" cy="457200"/>
          </a:xfrm>
        </p:spPr>
        <p:txBody>
          <a:bodyPr/>
          <a:lstStyle/>
          <a:p>
            <a:endParaRPr lang="fr-F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B94603BD-5E3A-4F4E-B82A-20C3E19ADCFA}"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CC92A21E-279D-45EC-A3B7-B57A9AB38588}" type="datetimeFigureOut">
              <a:rPr lang="fr-FR" smtClean="0"/>
              <a:pPr/>
              <a:t>25/05/2016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94603BD-5E3A-4F4E-B82A-20C3E19ADCFA}" type="slidenum">
              <a:rPr lang="fr-FR" smtClean="0"/>
              <a:pPr/>
              <a:t>‹N°›</a:t>
            </a:fld>
            <a:endParaRPr lang="fr-FR"/>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CC92A21E-279D-45EC-A3B7-B57A9AB38588}" type="datetimeFigureOut">
              <a:rPr lang="fr-FR" smtClean="0"/>
              <a:pPr/>
              <a:t>25/05/2016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94603BD-5E3A-4F4E-B82A-20C3E19ADCFA}" type="slidenum">
              <a:rPr lang="fr-FR" smtClean="0"/>
              <a:pPr/>
              <a:t>‹N°›</a:t>
            </a:fld>
            <a:endParaRPr lang="fr-FR"/>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CC92A21E-279D-45EC-A3B7-B57A9AB38588}" type="datetimeFigureOut">
              <a:rPr lang="fr-FR" smtClean="0"/>
              <a:pPr/>
              <a:t>25/05/2016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94603BD-5E3A-4F4E-B82A-20C3E19ADCFA}"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C92A21E-279D-45EC-A3B7-B57A9AB38588}" type="datetimeFigureOut">
              <a:rPr lang="fr-FR" smtClean="0"/>
              <a:pPr/>
              <a:t>25/05/2016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94603BD-5E3A-4F4E-B82A-20C3E19ADCFA}"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CC92A21E-279D-45EC-A3B7-B57A9AB38588}" type="datetimeFigureOut">
              <a:rPr lang="fr-FR" smtClean="0"/>
              <a:pPr/>
              <a:t>25/05/2016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94603BD-5E3A-4F4E-B82A-20C3E19ADCFA}" type="slidenum">
              <a:rPr lang="fr-FR" smtClean="0"/>
              <a:pPr/>
              <a:t>‹N°›</a:t>
            </a:fld>
            <a:endParaRPr lang="fr-FR"/>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CC92A21E-279D-45EC-A3B7-B57A9AB38588}" type="datetimeFigureOut">
              <a:rPr lang="fr-FR" smtClean="0"/>
              <a:pPr/>
              <a:t>25/05/2016</a:t>
            </a:fld>
            <a:endParaRPr lang="fr-FR"/>
          </a:p>
        </p:txBody>
      </p:sp>
      <p:sp>
        <p:nvSpPr>
          <p:cNvPr id="6" name="Espace réservé du pied de page 5"/>
          <p:cNvSpPr>
            <a:spLocks noGrp="1"/>
          </p:cNvSpPr>
          <p:nvPr>
            <p:ph type="ftr" sz="quarter" idx="11"/>
          </p:nvPr>
        </p:nvSpPr>
        <p:spPr>
          <a:xfrm>
            <a:off x="914400" y="6172200"/>
            <a:ext cx="3886200" cy="457200"/>
          </a:xfrm>
        </p:spPr>
        <p:txBody>
          <a:bodyPr/>
          <a:lstStyle/>
          <a:p>
            <a:endParaRPr lang="fr-FR"/>
          </a:p>
        </p:txBody>
      </p:sp>
      <p:sp>
        <p:nvSpPr>
          <p:cNvPr id="7" name="Espace réservé du numéro de diapositive 6"/>
          <p:cNvSpPr>
            <a:spLocks noGrp="1"/>
          </p:cNvSpPr>
          <p:nvPr>
            <p:ph type="sldNum" sz="quarter" idx="12"/>
          </p:nvPr>
        </p:nvSpPr>
        <p:spPr>
          <a:xfrm>
            <a:off x="146304" y="6208776"/>
            <a:ext cx="457200" cy="457200"/>
          </a:xfrm>
        </p:spPr>
        <p:txBody>
          <a:bodyPr/>
          <a:lstStyle/>
          <a:p>
            <a:fld id="{B94603BD-5E3A-4F4E-B82A-20C3E19ADCFA}" type="slidenum">
              <a:rPr lang="fr-FR" smtClean="0"/>
              <a:pPr/>
              <a:t>‹N°›</a:t>
            </a:fld>
            <a:endParaRPr lang="fr-F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C92A21E-279D-45EC-A3B7-B57A9AB38588}" type="datetimeFigureOut">
              <a:rPr lang="fr-FR" smtClean="0"/>
              <a:pPr/>
              <a:t>25/05/2016</a:t>
            </a:fld>
            <a:endParaRPr lang="fr-FR"/>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94603BD-5E3A-4F4E-B82A-20C3E19ADCFA}"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TDR%20CELLULE.doc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hlinkClick r:id="rId2" action="ppaction://hlinkfile"/>
              </a:rPr>
              <a:t>Mission et objectifs </a:t>
            </a:r>
            <a:endParaRPr lang="fr-FR" dirty="0"/>
          </a:p>
        </p:txBody>
      </p:sp>
      <p:sp>
        <p:nvSpPr>
          <p:cNvPr id="2" name="Titre 1"/>
          <p:cNvSpPr>
            <a:spLocks noGrp="1"/>
          </p:cNvSpPr>
          <p:nvPr>
            <p:ph type="ctrTitle"/>
          </p:nvPr>
        </p:nvSpPr>
        <p:spPr/>
        <p:txBody>
          <a:bodyPr>
            <a:normAutofit fontScale="90000"/>
          </a:bodyPr>
          <a:lstStyle/>
          <a:p>
            <a:r>
              <a:rPr lang="fr-FR" dirty="0" smtClean="0"/>
              <a:t>FEUILLE DE ROUTE DE LA CELLULE GENRE </a:t>
            </a:r>
            <a:r>
              <a:rPr lang="fr-FR" smtClean="0"/>
              <a:t>DU </a:t>
            </a:r>
            <a:r>
              <a:rPr lang="fr-FR" smtClean="0"/>
              <a:t>MSAS</a:t>
            </a:r>
            <a:r>
              <a:rPr lang="fr-FR" dirty="0" smtClean="0"/>
              <a:t/>
            </a:r>
            <a:br>
              <a:rPr lang="fr-FR" dirty="0" smtClean="0"/>
            </a:b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274638"/>
            <a:ext cx="7906072" cy="1143000"/>
          </a:xfrm>
        </p:spPr>
        <p:txBody>
          <a:bodyPr>
            <a:normAutofit fontScale="90000"/>
          </a:bodyPr>
          <a:lstStyle/>
          <a:p>
            <a:r>
              <a:rPr lang="fr-BE" sz="3200" b="1" dirty="0"/>
              <a:t>Feuille de route AXE </a:t>
            </a:r>
            <a:r>
              <a:rPr lang="fr-BE" sz="3200" b="1" dirty="0" smtClean="0"/>
              <a:t>2. </a:t>
            </a:r>
            <a:r>
              <a:rPr lang="fr-BE" sz="3200" b="1" dirty="0"/>
              <a:t>Renforcement des capacités des principaux acteurs </a:t>
            </a:r>
            <a:r>
              <a:rPr lang="fr-BE" sz="3200" b="1" dirty="0" smtClean="0"/>
              <a:t>concernés (1)</a:t>
            </a:r>
            <a:endParaRPr lang="fr-FR" sz="3200" dirty="0"/>
          </a:p>
        </p:txBody>
      </p:sp>
      <p:graphicFrame>
        <p:nvGraphicFramePr>
          <p:cNvPr id="4" name="Espace réservé du contenu 3"/>
          <p:cNvGraphicFramePr>
            <a:graphicFrameLocks noGrp="1"/>
          </p:cNvGraphicFramePr>
          <p:nvPr>
            <p:ph sz="quarter" idx="1"/>
            <p:extLst>
              <p:ext uri="{D42A27DB-BD31-4B8C-83A1-F6EECF244321}">
                <p14:modId xmlns:p14="http://schemas.microsoft.com/office/powerpoint/2010/main" val="953313454"/>
              </p:ext>
            </p:extLst>
          </p:nvPr>
        </p:nvGraphicFramePr>
        <p:xfrm>
          <a:off x="107504" y="1600200"/>
          <a:ext cx="9036494" cy="4363720"/>
        </p:xfrm>
        <a:graphic>
          <a:graphicData uri="http://schemas.openxmlformats.org/drawingml/2006/table">
            <a:tbl>
              <a:tblPr firstRow="1" bandRow="1">
                <a:tableStyleId>{5940675A-B579-460E-94D1-54222C63F5DA}</a:tableStyleId>
              </a:tblPr>
              <a:tblGrid>
                <a:gridCol w="1437810"/>
                <a:gridCol w="1946566"/>
                <a:gridCol w="1368152"/>
                <a:gridCol w="1080120"/>
                <a:gridCol w="1152128"/>
                <a:gridCol w="771077"/>
                <a:gridCol w="1280641"/>
              </a:tblGrid>
              <a:tr h="370840">
                <a:tc>
                  <a:txBody>
                    <a:bodyPr/>
                    <a:lstStyle/>
                    <a:p>
                      <a:r>
                        <a:rPr lang="fr-BE" sz="1800" b="1" kern="1200" dirty="0" smtClean="0">
                          <a:latin typeface="Calibri" pitchFamily="34" charset="0"/>
                        </a:rPr>
                        <a:t>Indicateurs</a:t>
                      </a:r>
                      <a:endParaRPr lang="fr-FR" sz="1800" b="1" dirty="0">
                        <a:latin typeface="Calibri" pitchFamily="34" charset="0"/>
                      </a:endParaRPr>
                    </a:p>
                  </a:txBody>
                  <a:tcPr/>
                </a:tc>
                <a:tc gridSpan="6">
                  <a:txBody>
                    <a:bodyPr/>
                    <a:lstStyle/>
                    <a:p>
                      <a:r>
                        <a:rPr lang="fr-BE" sz="1800" b="0" kern="1200" dirty="0" smtClean="0">
                          <a:latin typeface="Calibri" pitchFamily="34" charset="0"/>
                        </a:rPr>
                        <a:t>Un rapport d’information, de sensibilisation et de formation est disponible ;</a:t>
                      </a:r>
                      <a:endParaRPr lang="fr-FR" sz="1800" b="0" dirty="0">
                        <a:latin typeface="Calibri" pitchFamily="34" charset="0"/>
                      </a:endParaRP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70840">
                <a:tc>
                  <a:txBody>
                    <a:bodyPr/>
                    <a:lstStyle/>
                    <a:p>
                      <a:pPr algn="just">
                        <a:spcBef>
                          <a:spcPts val="240"/>
                        </a:spcBef>
                        <a:spcAft>
                          <a:spcPts val="240"/>
                        </a:spcAft>
                      </a:pPr>
                      <a:r>
                        <a:rPr lang="fr-BE" sz="1800" b="1" kern="900" dirty="0">
                          <a:latin typeface="Calibri" pitchFamily="34" charset="0"/>
                        </a:rPr>
                        <a:t>Résultats</a:t>
                      </a:r>
                      <a:endParaRPr lang="fr-FR" sz="18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800" b="1" kern="900" dirty="0">
                          <a:latin typeface="Calibri" pitchFamily="34" charset="0"/>
                        </a:rPr>
                        <a:t>Activités</a:t>
                      </a:r>
                      <a:endParaRPr lang="fr-FR" sz="18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800" b="1" kern="900" dirty="0">
                          <a:latin typeface="Calibri" pitchFamily="34" charset="0"/>
                        </a:rPr>
                        <a:t>Bénéficiaires</a:t>
                      </a:r>
                      <a:endParaRPr lang="fr-FR" sz="18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800" b="1" kern="900" dirty="0">
                          <a:latin typeface="Calibri" pitchFamily="34" charset="0"/>
                        </a:rPr>
                        <a:t>Responsables</a:t>
                      </a:r>
                      <a:endParaRPr lang="fr-FR" sz="18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800" b="1" kern="900" dirty="0">
                          <a:latin typeface="Calibri" pitchFamily="34" charset="0"/>
                        </a:rPr>
                        <a:t>Ressources</a:t>
                      </a:r>
                      <a:endParaRPr lang="fr-FR" sz="18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800" b="1" kern="900" dirty="0">
                          <a:latin typeface="Calibri" pitchFamily="34" charset="0"/>
                        </a:rPr>
                        <a:t>Délais</a:t>
                      </a:r>
                      <a:endParaRPr lang="fr-FR" sz="18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800" b="1" kern="900" dirty="0">
                          <a:latin typeface="Calibri" pitchFamily="34" charset="0"/>
                        </a:rPr>
                        <a:t>Indicateurs</a:t>
                      </a:r>
                      <a:endParaRPr lang="fr-FR" sz="1800" b="1" kern="900" dirty="0">
                        <a:latin typeface="Calibri" pitchFamily="34" charset="0"/>
                        <a:ea typeface="Times New Roman"/>
                        <a:cs typeface="Times New Roman"/>
                      </a:endParaRPr>
                    </a:p>
                  </a:txBody>
                  <a:tcPr marL="68580" marR="68580" marT="0" marB="0"/>
                </a:tc>
              </a:tr>
              <a:tr h="370840">
                <a:tc>
                  <a:txBody>
                    <a:bodyPr/>
                    <a:lstStyle/>
                    <a:p>
                      <a:pPr algn="l">
                        <a:spcBef>
                          <a:spcPts val="240"/>
                        </a:spcBef>
                        <a:spcAft>
                          <a:spcPts val="240"/>
                        </a:spcAft>
                      </a:pPr>
                      <a:r>
                        <a:rPr lang="fr-BE" sz="1800" kern="900" dirty="0">
                          <a:latin typeface="Calibri" pitchFamily="34" charset="0"/>
                        </a:rPr>
                        <a:t>Une séance d’information sur la SNEEG, PMO-SNEEG, MFEEF-MSAS, Cellule genre, PFG, est organisée</a:t>
                      </a:r>
                      <a:endParaRPr lang="fr-FR" sz="18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pitchFamily="34" charset="0"/>
                        </a:rPr>
                        <a:t>Préparer la séance (invitations, programme, logistique, matériel didactique,…)</a:t>
                      </a:r>
                      <a:endParaRPr lang="fr-FR" sz="1800" kern="900" dirty="0">
                        <a:latin typeface="Calibri" pitchFamily="34" charset="0"/>
                      </a:endParaRPr>
                    </a:p>
                    <a:p>
                      <a:pPr algn="l">
                        <a:spcBef>
                          <a:spcPts val="240"/>
                        </a:spcBef>
                        <a:spcAft>
                          <a:spcPts val="240"/>
                        </a:spcAft>
                      </a:pPr>
                      <a:r>
                        <a:rPr lang="fr-BE" sz="1800" kern="900" dirty="0">
                          <a:latin typeface="Calibri" pitchFamily="34" charset="0"/>
                        </a:rPr>
                        <a:t>Rédiger le rapport</a:t>
                      </a:r>
                      <a:endParaRPr lang="fr-FR" sz="1800" kern="900" dirty="0">
                        <a:latin typeface="Calibri" pitchFamily="34" charset="0"/>
                      </a:endParaRPr>
                    </a:p>
                    <a:p>
                      <a:pPr algn="l">
                        <a:spcBef>
                          <a:spcPts val="240"/>
                        </a:spcBef>
                        <a:spcAft>
                          <a:spcPts val="240"/>
                        </a:spcAft>
                      </a:pPr>
                      <a:r>
                        <a:rPr lang="fr-BE" sz="1800" kern="900" dirty="0">
                          <a:latin typeface="Calibri" pitchFamily="34" charset="0"/>
                        </a:rPr>
                        <a:t>Evaluer la séance (sur base d’un canevas)</a:t>
                      </a:r>
                      <a:endParaRPr lang="fr-FR" sz="1800" kern="900" dirty="0">
                        <a:latin typeface="Calibri" pitchFamily="34" charset="0"/>
                      </a:endParaRPr>
                    </a:p>
                    <a:p>
                      <a:pPr algn="l">
                        <a:spcBef>
                          <a:spcPts val="240"/>
                        </a:spcBef>
                        <a:spcAft>
                          <a:spcPts val="240"/>
                        </a:spcAft>
                      </a:pPr>
                      <a:r>
                        <a:rPr lang="fr-BE" sz="1800" kern="900" dirty="0">
                          <a:latin typeface="Calibri" pitchFamily="34" charset="0"/>
                        </a:rPr>
                        <a:t>MA : Appui technique siège CTB/Genre</a:t>
                      </a:r>
                      <a:endParaRPr lang="fr-FR" sz="18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pitchFamily="34" charset="0"/>
                        </a:rPr>
                        <a:t>CG</a:t>
                      </a:r>
                      <a:endParaRPr lang="fr-FR" sz="1800" kern="900" dirty="0">
                        <a:latin typeface="Calibri" pitchFamily="34" charset="0"/>
                      </a:endParaRPr>
                    </a:p>
                    <a:p>
                      <a:pPr algn="l">
                        <a:spcBef>
                          <a:spcPts val="240"/>
                        </a:spcBef>
                        <a:spcAft>
                          <a:spcPts val="240"/>
                        </a:spcAft>
                      </a:pPr>
                      <a:r>
                        <a:rPr lang="fr-BE" sz="1800" kern="900" dirty="0">
                          <a:latin typeface="Calibri" pitchFamily="34" charset="0"/>
                        </a:rPr>
                        <a:t>24 Directeurs, Chefs Services/Programmes</a:t>
                      </a:r>
                      <a:endParaRPr lang="fr-FR" sz="18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pitchFamily="34" charset="0"/>
                        </a:rPr>
                        <a:t>Coordinatrice de la CG</a:t>
                      </a:r>
                      <a:endParaRPr lang="fr-FR" sz="1800" kern="900" dirty="0">
                        <a:latin typeface="Calibri" pitchFamily="34" charset="0"/>
                      </a:endParaRPr>
                    </a:p>
                    <a:p>
                      <a:pPr algn="l">
                        <a:spcBef>
                          <a:spcPts val="240"/>
                        </a:spcBef>
                        <a:spcAft>
                          <a:spcPts val="240"/>
                        </a:spcAft>
                      </a:pPr>
                      <a:r>
                        <a:rPr lang="fr-BE" sz="1800" kern="900" dirty="0">
                          <a:latin typeface="Calibri" pitchFamily="34" charset="0"/>
                        </a:rPr>
                        <a:t>Appui MFEEF</a:t>
                      </a:r>
                      <a:endParaRPr lang="fr-FR" sz="18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pitchFamily="34" charset="0"/>
                        </a:rPr>
                        <a:t>PAGOSAN pour une réunion de travail</a:t>
                      </a:r>
                      <a:endParaRPr lang="fr-FR" sz="18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pitchFamily="34" charset="0"/>
                        </a:rPr>
                        <a:t>Q1 2014</a:t>
                      </a:r>
                      <a:endParaRPr lang="fr-FR" sz="18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pitchFamily="34" charset="0"/>
                        </a:rPr>
                        <a:t>Rapport d’évaluation de la séance d’information</a:t>
                      </a:r>
                      <a:endParaRPr lang="fr-FR" sz="1800" kern="900" dirty="0">
                        <a:latin typeface="Calibri" pitchFamily="34" charset="0"/>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sz="3200" b="1" dirty="0"/>
              <a:t>Feuille de route AXE </a:t>
            </a:r>
            <a:r>
              <a:rPr lang="fr-BE" sz="3200" b="1" dirty="0" smtClean="0"/>
              <a:t>2. </a:t>
            </a:r>
            <a:r>
              <a:rPr lang="fr-BE" sz="3200" b="1" dirty="0"/>
              <a:t>Renforcement des </a:t>
            </a:r>
            <a:r>
              <a:rPr lang="fr-BE" sz="3200" b="1" dirty="0" smtClean="0"/>
              <a:t>capacités </a:t>
            </a:r>
            <a:r>
              <a:rPr lang="fr-BE" sz="3200" b="1" dirty="0"/>
              <a:t>des principaux acteurs </a:t>
            </a:r>
            <a:r>
              <a:rPr lang="fr-BE" sz="3200" b="1" dirty="0" smtClean="0"/>
              <a:t>concernés (2)</a:t>
            </a:r>
            <a:endParaRPr lang="fr-FR" sz="3200" dirty="0"/>
          </a:p>
        </p:txBody>
      </p:sp>
      <p:graphicFrame>
        <p:nvGraphicFramePr>
          <p:cNvPr id="4" name="Espace réservé du contenu 3"/>
          <p:cNvGraphicFramePr>
            <a:graphicFrameLocks noGrp="1"/>
          </p:cNvGraphicFramePr>
          <p:nvPr>
            <p:ph sz="quarter" idx="1"/>
            <p:extLst>
              <p:ext uri="{D42A27DB-BD31-4B8C-83A1-F6EECF244321}">
                <p14:modId xmlns:p14="http://schemas.microsoft.com/office/powerpoint/2010/main" val="864451621"/>
              </p:ext>
            </p:extLst>
          </p:nvPr>
        </p:nvGraphicFramePr>
        <p:xfrm>
          <a:off x="107504" y="1600200"/>
          <a:ext cx="9036494" cy="5186680"/>
        </p:xfrm>
        <a:graphic>
          <a:graphicData uri="http://schemas.openxmlformats.org/drawingml/2006/table">
            <a:tbl>
              <a:tblPr firstRow="1" bandRow="1">
                <a:tableStyleId>{5940675A-B579-460E-94D1-54222C63F5DA}</a:tableStyleId>
              </a:tblPr>
              <a:tblGrid>
                <a:gridCol w="1437810"/>
                <a:gridCol w="1730542"/>
                <a:gridCol w="1296144"/>
                <a:gridCol w="1440160"/>
                <a:gridCol w="1080120"/>
                <a:gridCol w="771077"/>
                <a:gridCol w="1280641"/>
              </a:tblGrid>
              <a:tr h="370840">
                <a:tc>
                  <a:txBody>
                    <a:bodyPr/>
                    <a:lstStyle/>
                    <a:p>
                      <a:r>
                        <a:rPr lang="fr-BE" sz="1800" b="1" kern="1200" dirty="0" smtClean="0"/>
                        <a:t>Indicateurs</a:t>
                      </a:r>
                      <a:endParaRPr lang="fr-FR" sz="1800" b="1" dirty="0"/>
                    </a:p>
                  </a:txBody>
                  <a:tcPr/>
                </a:tc>
                <a:tc gridSpan="6">
                  <a:txBody>
                    <a:bodyPr/>
                    <a:lstStyle/>
                    <a:p>
                      <a:r>
                        <a:rPr lang="fr-BE" sz="1800" b="0" kern="1200" dirty="0" smtClean="0"/>
                        <a:t>Un rapport d’information, de sensibilisation et de formation est disponible ;</a:t>
                      </a:r>
                      <a:endParaRPr lang="fr-FR" sz="1800" b="0" dirty="0"/>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70840">
                <a:tc>
                  <a:txBody>
                    <a:bodyPr/>
                    <a:lstStyle/>
                    <a:p>
                      <a:pPr algn="just">
                        <a:spcBef>
                          <a:spcPts val="240"/>
                        </a:spcBef>
                        <a:spcAft>
                          <a:spcPts val="240"/>
                        </a:spcAft>
                      </a:pPr>
                      <a:r>
                        <a:rPr lang="fr-BE" sz="1800" b="1" kern="900" dirty="0"/>
                        <a:t>Résultats</a:t>
                      </a:r>
                      <a:endParaRPr lang="fr-FR" sz="18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800" b="1" kern="900" dirty="0"/>
                        <a:t>Activités</a:t>
                      </a:r>
                      <a:endParaRPr lang="fr-FR" sz="18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800" b="1" kern="900" dirty="0"/>
                        <a:t>Bénéficiaires</a:t>
                      </a:r>
                      <a:endParaRPr lang="fr-FR" sz="18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800" b="1" kern="900"/>
                        <a:t>Responsables</a:t>
                      </a:r>
                      <a:endParaRPr lang="fr-FR" sz="18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800" b="1" kern="900"/>
                        <a:t>Ressources</a:t>
                      </a:r>
                      <a:endParaRPr lang="fr-FR" sz="18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800" b="1" kern="900" dirty="0"/>
                        <a:t>Délais</a:t>
                      </a:r>
                      <a:endParaRPr lang="fr-FR" sz="18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800" b="1" kern="900" dirty="0"/>
                        <a:t>Indicateurs</a:t>
                      </a:r>
                      <a:endParaRPr lang="fr-FR" sz="1800" b="1" kern="900" dirty="0">
                        <a:latin typeface="Arial"/>
                        <a:ea typeface="Times New Roman"/>
                        <a:cs typeface="Times New Roman"/>
                      </a:endParaRPr>
                    </a:p>
                  </a:txBody>
                  <a:tcPr marL="68580" marR="68580" marT="0" marB="0"/>
                </a:tc>
              </a:tr>
              <a:tr h="370840">
                <a:tc>
                  <a:txBody>
                    <a:bodyPr/>
                    <a:lstStyle/>
                    <a:p>
                      <a:pPr algn="l">
                        <a:spcBef>
                          <a:spcPts val="240"/>
                        </a:spcBef>
                        <a:spcAft>
                          <a:spcPts val="240"/>
                        </a:spcAft>
                      </a:pPr>
                      <a:r>
                        <a:rPr lang="fr-BE" sz="1800" kern="900" dirty="0">
                          <a:latin typeface="Calibri"/>
                          <a:ea typeface="Times New Roman"/>
                          <a:cs typeface="Times New Roman"/>
                        </a:rPr>
                        <a:t>Une séance de sensibilisation sur </a:t>
                      </a:r>
                      <a:r>
                        <a:rPr lang="fr-BE" sz="1800" kern="900" dirty="0" smtClean="0">
                          <a:latin typeface="Calibri"/>
                          <a:ea typeface="Times New Roman"/>
                          <a:cs typeface="Times New Roman"/>
                        </a:rPr>
                        <a:t>l’OMD3:promouvoir égalité sexes et autonomisation</a:t>
                      </a:r>
                      <a:r>
                        <a:rPr lang="fr-BE" sz="1800" kern="900" baseline="0" dirty="0" smtClean="0">
                          <a:latin typeface="Calibri"/>
                          <a:ea typeface="Times New Roman"/>
                          <a:cs typeface="Times New Roman"/>
                        </a:rPr>
                        <a:t> des femmes)</a:t>
                      </a:r>
                      <a:r>
                        <a:rPr lang="fr-BE" sz="1800" kern="900" dirty="0" smtClean="0">
                          <a:latin typeface="Calibri"/>
                          <a:ea typeface="Times New Roman"/>
                          <a:cs typeface="Times New Roman"/>
                        </a:rPr>
                        <a:t>, </a:t>
                      </a:r>
                      <a:r>
                        <a:rPr lang="fr-BE" sz="1800" kern="900" dirty="0">
                          <a:latin typeface="Calibri"/>
                          <a:ea typeface="Times New Roman"/>
                          <a:cs typeface="Times New Roman"/>
                        </a:rPr>
                        <a:t>les concepts de base et les approches stratégiques est organisée</a:t>
                      </a:r>
                      <a:endParaRPr lang="fr-FR" sz="180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a:ea typeface="Times New Roman"/>
                          <a:cs typeface="Times New Roman"/>
                        </a:rPr>
                        <a:t>Préparer la séance (invitations, programme, logistique, matériel didactique,…)</a:t>
                      </a:r>
                      <a:endParaRPr lang="fr-FR" sz="1800" kern="900" dirty="0">
                        <a:latin typeface="Arial"/>
                        <a:ea typeface="Times New Roman"/>
                        <a:cs typeface="Times New Roman"/>
                      </a:endParaRPr>
                    </a:p>
                    <a:p>
                      <a:pPr algn="l">
                        <a:spcBef>
                          <a:spcPts val="240"/>
                        </a:spcBef>
                        <a:spcAft>
                          <a:spcPts val="240"/>
                        </a:spcAft>
                      </a:pPr>
                      <a:r>
                        <a:rPr lang="fr-BE" sz="1800" kern="900" dirty="0">
                          <a:latin typeface="Calibri"/>
                          <a:ea typeface="Times New Roman"/>
                          <a:cs typeface="Times New Roman"/>
                        </a:rPr>
                        <a:t>Rédiger le rapport</a:t>
                      </a:r>
                      <a:endParaRPr lang="fr-FR" sz="1800" kern="900" dirty="0">
                        <a:latin typeface="Arial"/>
                        <a:ea typeface="Times New Roman"/>
                        <a:cs typeface="Times New Roman"/>
                      </a:endParaRPr>
                    </a:p>
                    <a:p>
                      <a:pPr algn="l">
                        <a:spcBef>
                          <a:spcPts val="240"/>
                        </a:spcBef>
                        <a:spcAft>
                          <a:spcPts val="240"/>
                        </a:spcAft>
                      </a:pPr>
                      <a:r>
                        <a:rPr lang="fr-BE" sz="1800" kern="900" dirty="0">
                          <a:latin typeface="Calibri"/>
                          <a:ea typeface="Times New Roman"/>
                          <a:cs typeface="Times New Roman"/>
                        </a:rPr>
                        <a:t>Evaluer la séance (sur base d’un canevas)</a:t>
                      </a:r>
                      <a:endParaRPr lang="fr-FR" sz="1800" kern="900" dirty="0">
                        <a:latin typeface="Arial"/>
                        <a:ea typeface="Times New Roman"/>
                        <a:cs typeface="Times New Roman"/>
                      </a:endParaRPr>
                    </a:p>
                    <a:p>
                      <a:pPr algn="l">
                        <a:spcBef>
                          <a:spcPts val="240"/>
                        </a:spcBef>
                        <a:spcAft>
                          <a:spcPts val="240"/>
                        </a:spcAft>
                      </a:pPr>
                      <a:r>
                        <a:rPr lang="fr-BE" sz="1800" kern="900" dirty="0">
                          <a:latin typeface="Calibri"/>
                          <a:ea typeface="Times New Roman"/>
                          <a:cs typeface="Times New Roman"/>
                        </a:rPr>
                        <a:t>MA : Appui technique siège CTB/Genre</a:t>
                      </a:r>
                      <a:endParaRPr lang="fr-FR" sz="180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a:ea typeface="Times New Roman"/>
                          <a:cs typeface="Times New Roman"/>
                        </a:rPr>
                        <a:t>CG</a:t>
                      </a:r>
                      <a:endParaRPr lang="fr-FR" sz="1800" kern="900" dirty="0">
                        <a:latin typeface="Arial"/>
                        <a:ea typeface="Times New Roman"/>
                        <a:cs typeface="Times New Roman"/>
                      </a:endParaRPr>
                    </a:p>
                    <a:p>
                      <a:pPr algn="l">
                        <a:spcBef>
                          <a:spcPts val="240"/>
                        </a:spcBef>
                        <a:spcAft>
                          <a:spcPts val="240"/>
                        </a:spcAft>
                      </a:pPr>
                      <a:r>
                        <a:rPr lang="fr-BE" sz="1800" kern="900" dirty="0">
                          <a:latin typeface="Calibri"/>
                          <a:ea typeface="Times New Roman"/>
                          <a:cs typeface="Times New Roman"/>
                        </a:rPr>
                        <a:t>24 Directeurs, Chefs Services/Programmes</a:t>
                      </a:r>
                      <a:endParaRPr lang="fr-FR" sz="180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a:ea typeface="Times New Roman"/>
                          <a:cs typeface="Times New Roman"/>
                        </a:rPr>
                        <a:t>Coordinatrice de la CG</a:t>
                      </a:r>
                      <a:endParaRPr lang="fr-FR" sz="1800" kern="900" dirty="0">
                        <a:latin typeface="Arial"/>
                        <a:ea typeface="Times New Roman"/>
                        <a:cs typeface="Times New Roman"/>
                      </a:endParaRPr>
                    </a:p>
                    <a:p>
                      <a:pPr algn="l">
                        <a:spcBef>
                          <a:spcPts val="240"/>
                        </a:spcBef>
                        <a:spcAft>
                          <a:spcPts val="240"/>
                        </a:spcAft>
                      </a:pPr>
                      <a:r>
                        <a:rPr lang="fr-BE" sz="1800" kern="900" dirty="0">
                          <a:latin typeface="Calibri"/>
                          <a:ea typeface="Times New Roman"/>
                          <a:cs typeface="Times New Roman"/>
                        </a:rPr>
                        <a:t>Appui MFEEF</a:t>
                      </a:r>
                      <a:endParaRPr lang="fr-FR" sz="180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a:ea typeface="Times New Roman"/>
                          <a:cs typeface="Times New Roman"/>
                        </a:rPr>
                        <a:t>PAGOSAN pour une réunion de travail</a:t>
                      </a:r>
                      <a:endParaRPr lang="fr-FR" sz="180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a:ea typeface="Times New Roman"/>
                          <a:cs typeface="Times New Roman"/>
                        </a:rPr>
                        <a:t>Q1 2014</a:t>
                      </a:r>
                      <a:endParaRPr lang="fr-FR" sz="180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a:ea typeface="Times New Roman"/>
                          <a:cs typeface="Times New Roman"/>
                        </a:rPr>
                        <a:t>Rapport d’évaluation de la séance de sensibilisation</a:t>
                      </a:r>
                      <a:endParaRPr lang="fr-FR" sz="1800" kern="900" dirty="0">
                        <a:latin typeface="Arial"/>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sz="3200" b="1" dirty="0"/>
              <a:t>Feuille de route AXE </a:t>
            </a:r>
            <a:r>
              <a:rPr lang="fr-BE" sz="3200" b="1" dirty="0" smtClean="0"/>
              <a:t>2. </a:t>
            </a:r>
            <a:r>
              <a:rPr lang="fr-BE" sz="3200" b="1" dirty="0"/>
              <a:t>Renforcement des capacités des principaux acteurs </a:t>
            </a:r>
            <a:r>
              <a:rPr lang="fr-BE" sz="3200" b="1" dirty="0" smtClean="0"/>
              <a:t>concernés (3)</a:t>
            </a:r>
            <a:endParaRPr lang="fr-FR" sz="3200" dirty="0"/>
          </a:p>
        </p:txBody>
      </p:sp>
      <p:graphicFrame>
        <p:nvGraphicFramePr>
          <p:cNvPr id="4" name="Espace réservé du contenu 3"/>
          <p:cNvGraphicFramePr>
            <a:graphicFrameLocks noGrp="1"/>
          </p:cNvGraphicFramePr>
          <p:nvPr>
            <p:ph sz="quarter" idx="1"/>
          </p:nvPr>
        </p:nvGraphicFramePr>
        <p:xfrm>
          <a:off x="107504" y="1600200"/>
          <a:ext cx="9036494" cy="4785360"/>
        </p:xfrm>
        <a:graphic>
          <a:graphicData uri="http://schemas.openxmlformats.org/drawingml/2006/table">
            <a:tbl>
              <a:tblPr firstRow="1" bandRow="1">
                <a:tableStyleId>{5940675A-B579-460E-94D1-54222C63F5DA}</a:tableStyleId>
              </a:tblPr>
              <a:tblGrid>
                <a:gridCol w="1437810"/>
                <a:gridCol w="1442510"/>
                <a:gridCol w="1440160"/>
                <a:gridCol w="1296144"/>
                <a:gridCol w="1224136"/>
                <a:gridCol w="915093"/>
                <a:gridCol w="1280641"/>
              </a:tblGrid>
              <a:tr h="370840">
                <a:tc>
                  <a:txBody>
                    <a:bodyPr/>
                    <a:lstStyle/>
                    <a:p>
                      <a:r>
                        <a:rPr lang="fr-BE" sz="1800" b="1" kern="1200" dirty="0" smtClean="0">
                          <a:latin typeface="Calibri" pitchFamily="34" charset="0"/>
                        </a:rPr>
                        <a:t>Indicateurs</a:t>
                      </a:r>
                      <a:endParaRPr lang="fr-FR" b="1" dirty="0">
                        <a:latin typeface="Calibri" pitchFamily="34" charset="0"/>
                      </a:endParaRPr>
                    </a:p>
                  </a:txBody>
                  <a:tcPr/>
                </a:tc>
                <a:tc gridSpan="6">
                  <a:txBody>
                    <a:bodyPr/>
                    <a:lstStyle/>
                    <a:p>
                      <a:r>
                        <a:rPr lang="fr-BE" sz="1800" kern="1200" dirty="0" smtClean="0">
                          <a:latin typeface="Calibri" pitchFamily="34" charset="0"/>
                        </a:rPr>
                        <a:t>Un rapport d’information, de sensibilisation et de formation est disponible ;</a:t>
                      </a:r>
                      <a:endParaRPr lang="fr-FR" dirty="0">
                        <a:latin typeface="Calibri" pitchFamily="34" charset="0"/>
                      </a:endParaRP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70840">
                <a:tc>
                  <a:txBody>
                    <a:bodyPr/>
                    <a:lstStyle/>
                    <a:p>
                      <a:pPr algn="just">
                        <a:spcBef>
                          <a:spcPts val="240"/>
                        </a:spcBef>
                        <a:spcAft>
                          <a:spcPts val="240"/>
                        </a:spcAft>
                      </a:pPr>
                      <a:r>
                        <a:rPr lang="fr-BE" sz="1400" b="1" kern="900" dirty="0">
                          <a:latin typeface="Calibri" pitchFamily="34" charset="0"/>
                        </a:rPr>
                        <a:t>Résultats</a:t>
                      </a:r>
                      <a:endParaRPr lang="fr-FR" sz="14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400" b="1" kern="900" dirty="0">
                          <a:latin typeface="Calibri" pitchFamily="34" charset="0"/>
                        </a:rPr>
                        <a:t>Activités</a:t>
                      </a:r>
                      <a:endParaRPr lang="fr-FR" sz="14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400" b="1" kern="900" dirty="0">
                          <a:latin typeface="Calibri" pitchFamily="34" charset="0"/>
                        </a:rPr>
                        <a:t>Bénéficiaires</a:t>
                      </a:r>
                      <a:endParaRPr lang="fr-FR" sz="14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400" b="1" kern="900" dirty="0">
                          <a:latin typeface="Calibri" pitchFamily="34" charset="0"/>
                        </a:rPr>
                        <a:t>Responsables</a:t>
                      </a:r>
                      <a:endParaRPr lang="fr-FR" sz="14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400" b="1" kern="900" dirty="0">
                          <a:latin typeface="Calibri" pitchFamily="34" charset="0"/>
                        </a:rPr>
                        <a:t>Ressources</a:t>
                      </a:r>
                      <a:endParaRPr lang="fr-FR" sz="14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400" b="1" kern="900" dirty="0">
                          <a:latin typeface="Calibri" pitchFamily="34" charset="0"/>
                        </a:rPr>
                        <a:t>Délais</a:t>
                      </a:r>
                      <a:endParaRPr lang="fr-FR" sz="14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400" b="1" kern="900" dirty="0">
                          <a:latin typeface="Calibri" pitchFamily="34" charset="0"/>
                        </a:rPr>
                        <a:t>Indicateurs</a:t>
                      </a:r>
                      <a:endParaRPr lang="fr-FR" sz="1400" b="1" kern="900" dirty="0">
                        <a:latin typeface="Calibri" pitchFamily="34" charset="0"/>
                        <a:ea typeface="Times New Roman"/>
                        <a:cs typeface="Times New Roman"/>
                      </a:endParaRPr>
                    </a:p>
                  </a:txBody>
                  <a:tcPr marL="68580" marR="68580" marT="0" marB="0"/>
                </a:tc>
              </a:tr>
              <a:tr h="370840">
                <a:tc>
                  <a:txBody>
                    <a:bodyPr/>
                    <a:lstStyle/>
                    <a:p>
                      <a:pPr algn="l">
                        <a:spcBef>
                          <a:spcPts val="240"/>
                        </a:spcBef>
                        <a:spcAft>
                          <a:spcPts val="240"/>
                        </a:spcAft>
                      </a:pPr>
                      <a:r>
                        <a:rPr lang="fr-BE" sz="1800" kern="900" dirty="0">
                          <a:latin typeface="Calibri" pitchFamily="34" charset="0"/>
                          <a:ea typeface="Times New Roman"/>
                          <a:cs typeface="Times New Roman"/>
                        </a:rPr>
                        <a:t>Un appel d’offre pour une formation ‘genre’ est lancé</a:t>
                      </a:r>
                      <a:endParaRPr lang="fr-FR" sz="18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pitchFamily="34" charset="0"/>
                          <a:ea typeface="Times New Roman"/>
                          <a:cs typeface="Times New Roman"/>
                        </a:rPr>
                        <a:t>Elaborer les </a:t>
                      </a:r>
                      <a:r>
                        <a:rPr lang="fr-BE" sz="1800" b="1" u="sng" kern="900" dirty="0">
                          <a:latin typeface="Calibri" pitchFamily="34" charset="0"/>
                          <a:ea typeface="Times New Roman"/>
                          <a:cs typeface="Times New Roman"/>
                        </a:rPr>
                        <a:t>TDR4</a:t>
                      </a:r>
                      <a:r>
                        <a:rPr lang="fr-BE" sz="1800" kern="900" dirty="0">
                          <a:latin typeface="Calibri" pitchFamily="34" charset="0"/>
                          <a:ea typeface="Times New Roman"/>
                          <a:cs typeface="Times New Roman"/>
                        </a:rPr>
                        <a:t> pour la formation</a:t>
                      </a:r>
                      <a:endParaRPr lang="fr-FR" sz="1800" kern="900" dirty="0">
                        <a:latin typeface="Calibri" pitchFamily="34" charset="0"/>
                        <a:ea typeface="Times New Roman"/>
                        <a:cs typeface="Times New Roman"/>
                      </a:endParaRPr>
                    </a:p>
                    <a:p>
                      <a:pPr algn="l">
                        <a:spcBef>
                          <a:spcPts val="240"/>
                        </a:spcBef>
                        <a:spcAft>
                          <a:spcPts val="240"/>
                        </a:spcAft>
                      </a:pPr>
                      <a:r>
                        <a:rPr lang="fr-BE" sz="1800" kern="900" dirty="0">
                          <a:latin typeface="Calibri" pitchFamily="34" charset="0"/>
                          <a:ea typeface="Times New Roman"/>
                          <a:cs typeface="Times New Roman"/>
                        </a:rPr>
                        <a:t>Lancer l’appel d’offre</a:t>
                      </a:r>
                      <a:endParaRPr lang="fr-FR" sz="1800" kern="900" dirty="0">
                        <a:latin typeface="Calibri" pitchFamily="34" charset="0"/>
                        <a:ea typeface="Times New Roman"/>
                        <a:cs typeface="Times New Roman"/>
                      </a:endParaRPr>
                    </a:p>
                    <a:p>
                      <a:pPr algn="l">
                        <a:spcBef>
                          <a:spcPts val="240"/>
                        </a:spcBef>
                        <a:spcAft>
                          <a:spcPts val="240"/>
                        </a:spcAft>
                      </a:pPr>
                      <a:r>
                        <a:rPr lang="fr-BE" sz="1800" kern="900" dirty="0">
                          <a:latin typeface="Calibri" pitchFamily="34" charset="0"/>
                          <a:ea typeface="Times New Roman"/>
                          <a:cs typeface="Times New Roman"/>
                        </a:rPr>
                        <a:t>Analyser les dossiers</a:t>
                      </a:r>
                      <a:endParaRPr lang="fr-FR" sz="1800" kern="900" dirty="0">
                        <a:latin typeface="Calibri" pitchFamily="34" charset="0"/>
                        <a:ea typeface="Times New Roman"/>
                        <a:cs typeface="Times New Roman"/>
                      </a:endParaRPr>
                    </a:p>
                    <a:p>
                      <a:pPr algn="l">
                        <a:spcBef>
                          <a:spcPts val="240"/>
                        </a:spcBef>
                        <a:spcAft>
                          <a:spcPts val="240"/>
                        </a:spcAft>
                      </a:pPr>
                      <a:r>
                        <a:rPr lang="fr-BE" sz="1800" kern="900" dirty="0">
                          <a:latin typeface="Calibri" pitchFamily="34" charset="0"/>
                          <a:ea typeface="Times New Roman"/>
                          <a:cs typeface="Times New Roman"/>
                        </a:rPr>
                        <a:t>Sélectionner la/le </a:t>
                      </a:r>
                      <a:r>
                        <a:rPr lang="fr-BE" sz="1800" kern="900" dirty="0" err="1">
                          <a:latin typeface="Calibri" pitchFamily="34" charset="0"/>
                          <a:ea typeface="Times New Roman"/>
                          <a:cs typeface="Times New Roman"/>
                        </a:rPr>
                        <a:t>consultant-e</a:t>
                      </a:r>
                      <a:endParaRPr lang="fr-FR" sz="1800" kern="900" dirty="0">
                        <a:latin typeface="Calibri" pitchFamily="34" charset="0"/>
                        <a:ea typeface="Times New Roman"/>
                        <a:cs typeface="Times New Roman"/>
                      </a:endParaRPr>
                    </a:p>
                    <a:p>
                      <a:pPr algn="l">
                        <a:spcBef>
                          <a:spcPts val="240"/>
                        </a:spcBef>
                        <a:spcAft>
                          <a:spcPts val="240"/>
                        </a:spcAft>
                      </a:pPr>
                      <a:r>
                        <a:rPr lang="fr-BE" sz="1800" kern="900" dirty="0">
                          <a:latin typeface="Calibri" pitchFamily="34" charset="0"/>
                          <a:ea typeface="Times New Roman"/>
                          <a:cs typeface="Times New Roman"/>
                        </a:rPr>
                        <a:t>MA : Appui technique siège CTB/Genre</a:t>
                      </a:r>
                      <a:endParaRPr lang="fr-FR" sz="18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pitchFamily="34" charset="0"/>
                          <a:ea typeface="Times New Roman"/>
                          <a:cs typeface="Times New Roman"/>
                        </a:rPr>
                        <a:t>MSAS</a:t>
                      </a:r>
                      <a:endParaRPr lang="fr-FR" sz="18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pitchFamily="34" charset="0"/>
                          <a:ea typeface="Times New Roman"/>
                          <a:cs typeface="Times New Roman"/>
                        </a:rPr>
                        <a:t>PAGOSAN</a:t>
                      </a:r>
                      <a:endParaRPr lang="fr-FR" sz="18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pitchFamily="34" charset="0"/>
                          <a:ea typeface="Times New Roman"/>
                          <a:cs typeface="Times New Roman"/>
                        </a:rPr>
                        <a:t>Consultation</a:t>
                      </a:r>
                      <a:endParaRPr lang="fr-FR" sz="18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pitchFamily="34" charset="0"/>
                          <a:ea typeface="Times New Roman"/>
                          <a:cs typeface="Times New Roman"/>
                        </a:rPr>
                        <a:t>Q2 2014</a:t>
                      </a:r>
                      <a:endParaRPr lang="fr-FR" sz="18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pitchFamily="34" charset="0"/>
                          <a:ea typeface="Times New Roman"/>
                          <a:cs typeface="Times New Roman"/>
                        </a:rPr>
                        <a:t>La/le </a:t>
                      </a:r>
                      <a:r>
                        <a:rPr lang="fr-BE" sz="1800" kern="900" dirty="0" err="1">
                          <a:latin typeface="Calibri" pitchFamily="34" charset="0"/>
                          <a:ea typeface="Times New Roman"/>
                          <a:cs typeface="Times New Roman"/>
                        </a:rPr>
                        <a:t>candidat-e</a:t>
                      </a:r>
                      <a:r>
                        <a:rPr lang="fr-BE" sz="1800" kern="900" dirty="0">
                          <a:latin typeface="Calibri" pitchFamily="34" charset="0"/>
                          <a:ea typeface="Times New Roman"/>
                          <a:cs typeface="Times New Roman"/>
                        </a:rPr>
                        <a:t> pour l’Audit Genre est sélectionné</a:t>
                      </a:r>
                      <a:endParaRPr lang="fr-FR" sz="1800" kern="900" dirty="0">
                        <a:latin typeface="Calibri" pitchFamily="34" charset="0"/>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BE" sz="3200" b="1" dirty="0"/>
              <a:t>Feuille de route AXE </a:t>
            </a:r>
            <a:r>
              <a:rPr lang="fr-BE" sz="3200" b="1" dirty="0" smtClean="0"/>
              <a:t>2. </a:t>
            </a:r>
            <a:r>
              <a:rPr lang="fr-BE" sz="3200" b="1" dirty="0"/>
              <a:t>Renforcement des capacités des principaux acteurs </a:t>
            </a:r>
            <a:r>
              <a:rPr lang="fr-BE" sz="3200" b="1" dirty="0" smtClean="0"/>
              <a:t>concernés (4)</a:t>
            </a:r>
            <a:endParaRPr lang="fr-FR" sz="3200" dirty="0"/>
          </a:p>
        </p:txBody>
      </p:sp>
      <p:graphicFrame>
        <p:nvGraphicFramePr>
          <p:cNvPr id="4" name="Espace réservé du contenu 3"/>
          <p:cNvGraphicFramePr>
            <a:graphicFrameLocks noGrp="1"/>
          </p:cNvGraphicFramePr>
          <p:nvPr>
            <p:ph sz="quarter" idx="1"/>
            <p:extLst>
              <p:ext uri="{D42A27DB-BD31-4B8C-83A1-F6EECF244321}">
                <p14:modId xmlns:p14="http://schemas.microsoft.com/office/powerpoint/2010/main" val="2362768067"/>
              </p:ext>
            </p:extLst>
          </p:nvPr>
        </p:nvGraphicFramePr>
        <p:xfrm>
          <a:off x="107506" y="1628800"/>
          <a:ext cx="9036494" cy="4739640"/>
        </p:xfrm>
        <a:graphic>
          <a:graphicData uri="http://schemas.openxmlformats.org/drawingml/2006/table">
            <a:tbl>
              <a:tblPr firstRow="1" bandRow="1">
                <a:tableStyleId>{5940675A-B579-460E-94D1-54222C63F5DA}</a:tableStyleId>
              </a:tblPr>
              <a:tblGrid>
                <a:gridCol w="1437810"/>
                <a:gridCol w="1442510"/>
                <a:gridCol w="1800198"/>
                <a:gridCol w="1152128"/>
                <a:gridCol w="1152128"/>
                <a:gridCol w="864096"/>
                <a:gridCol w="1187624"/>
              </a:tblGrid>
              <a:tr h="370840">
                <a:tc>
                  <a:txBody>
                    <a:bodyPr/>
                    <a:lstStyle/>
                    <a:p>
                      <a:r>
                        <a:rPr lang="fr-BE" sz="1800" b="1" kern="1200" dirty="0" smtClean="0"/>
                        <a:t>Indicateurs</a:t>
                      </a:r>
                      <a:endParaRPr lang="fr-FR" b="1" dirty="0"/>
                    </a:p>
                  </a:txBody>
                  <a:tcPr/>
                </a:tc>
                <a:tc gridSpan="6">
                  <a:txBody>
                    <a:bodyPr/>
                    <a:lstStyle/>
                    <a:p>
                      <a:r>
                        <a:rPr lang="fr-BE" sz="1800" kern="1200" dirty="0" smtClean="0"/>
                        <a:t>Un rapport d’information, de sensibilisation et de formation est disponible ;</a:t>
                      </a:r>
                      <a:endParaRPr lang="fr-FR" dirty="0"/>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70840">
                <a:tc>
                  <a:txBody>
                    <a:bodyPr/>
                    <a:lstStyle/>
                    <a:p>
                      <a:pPr algn="just">
                        <a:spcBef>
                          <a:spcPts val="240"/>
                        </a:spcBef>
                        <a:spcAft>
                          <a:spcPts val="240"/>
                        </a:spcAft>
                      </a:pPr>
                      <a:r>
                        <a:rPr lang="fr-BE" sz="1400" b="1" kern="900" dirty="0"/>
                        <a:t>Résultats</a:t>
                      </a:r>
                      <a:endParaRPr lang="fr-FR" sz="14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Activités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Bénéficiaires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Responsables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Ressources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dirty="0"/>
                        <a:t>Délais</a:t>
                      </a:r>
                      <a:endParaRPr lang="fr-FR" sz="14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dirty="0"/>
                        <a:t>Indicateurs</a:t>
                      </a:r>
                      <a:endParaRPr lang="fr-FR" sz="1400" b="1" kern="900" dirty="0">
                        <a:latin typeface="Arial"/>
                        <a:ea typeface="Times New Roman"/>
                        <a:cs typeface="Times New Roman"/>
                      </a:endParaRPr>
                    </a:p>
                  </a:txBody>
                  <a:tcPr marL="68580" marR="68580" marT="0" marB="0"/>
                </a:tc>
              </a:tr>
              <a:tr h="370840">
                <a:tc>
                  <a:txBody>
                    <a:bodyPr/>
                    <a:lstStyle/>
                    <a:p>
                      <a:pPr algn="l">
                        <a:spcBef>
                          <a:spcPts val="240"/>
                        </a:spcBef>
                        <a:spcAft>
                          <a:spcPts val="240"/>
                        </a:spcAft>
                      </a:pPr>
                      <a:r>
                        <a:rPr lang="fr-BE" sz="1400" kern="900" dirty="0">
                          <a:latin typeface="Calibri"/>
                          <a:ea typeface="Times New Roman"/>
                          <a:cs typeface="Times New Roman"/>
                        </a:rPr>
                        <a:t>Une formation ‘ genre’ est organisée sur (PMO)-SNEEG, MFEEF-MSAS, CG, PFG, OMD3, concepts de base, approches stratégiques, historique, situation actuelle, défis, GM, approches analytiques, planification, S&amp;E, outils et exercices)</a:t>
                      </a:r>
                      <a:endParaRPr lang="fr-FR" sz="140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400" kern="900" dirty="0">
                          <a:latin typeface="Calibri"/>
                          <a:ea typeface="Times New Roman"/>
                          <a:cs typeface="Times New Roman"/>
                        </a:rPr>
                        <a:t>Préparer la séance (invitations, programme, logistique, matériel didactique,…)</a:t>
                      </a:r>
                      <a:endParaRPr lang="fr-FR" sz="1400" kern="900" dirty="0">
                        <a:latin typeface="Arial"/>
                        <a:ea typeface="Times New Roman"/>
                        <a:cs typeface="Times New Roman"/>
                      </a:endParaRPr>
                    </a:p>
                    <a:p>
                      <a:pPr algn="l">
                        <a:spcBef>
                          <a:spcPts val="240"/>
                        </a:spcBef>
                        <a:spcAft>
                          <a:spcPts val="240"/>
                        </a:spcAft>
                      </a:pPr>
                      <a:r>
                        <a:rPr lang="fr-BE" sz="1400" kern="900" dirty="0">
                          <a:latin typeface="Calibri"/>
                          <a:ea typeface="Times New Roman"/>
                          <a:cs typeface="Times New Roman"/>
                        </a:rPr>
                        <a:t>Rédiger le rapport</a:t>
                      </a:r>
                      <a:endParaRPr lang="fr-FR" sz="1400" kern="900" dirty="0">
                        <a:latin typeface="Arial"/>
                        <a:ea typeface="Times New Roman"/>
                        <a:cs typeface="Times New Roman"/>
                      </a:endParaRPr>
                    </a:p>
                    <a:p>
                      <a:pPr algn="l">
                        <a:spcBef>
                          <a:spcPts val="240"/>
                        </a:spcBef>
                        <a:spcAft>
                          <a:spcPts val="240"/>
                        </a:spcAft>
                      </a:pPr>
                      <a:r>
                        <a:rPr lang="fr-BE" sz="1400" kern="900" dirty="0">
                          <a:latin typeface="Calibri"/>
                          <a:ea typeface="Times New Roman"/>
                          <a:cs typeface="Times New Roman"/>
                        </a:rPr>
                        <a:t>Evaluer la séance (sur base d’un canevas)</a:t>
                      </a:r>
                      <a:endParaRPr lang="fr-FR" sz="1400" kern="900" dirty="0">
                        <a:latin typeface="Arial"/>
                        <a:ea typeface="Times New Roman"/>
                        <a:cs typeface="Times New Roman"/>
                      </a:endParaRPr>
                    </a:p>
                    <a:p>
                      <a:pPr algn="l">
                        <a:spcBef>
                          <a:spcPts val="240"/>
                        </a:spcBef>
                        <a:spcAft>
                          <a:spcPts val="240"/>
                        </a:spcAft>
                      </a:pPr>
                      <a:r>
                        <a:rPr lang="fr-BE" sz="1400" kern="900" dirty="0">
                          <a:latin typeface="Calibri"/>
                          <a:ea typeface="Times New Roman"/>
                          <a:cs typeface="Times New Roman"/>
                        </a:rPr>
                        <a:t>MA : Appui technique siège CTB/Genre</a:t>
                      </a:r>
                      <a:endParaRPr lang="fr-FR" sz="140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400" kern="900" dirty="0">
                          <a:latin typeface="Calibri"/>
                          <a:ea typeface="Times New Roman"/>
                          <a:cs typeface="Times New Roman"/>
                        </a:rPr>
                        <a:t>CG</a:t>
                      </a:r>
                      <a:endParaRPr lang="fr-FR" sz="1400" kern="900" dirty="0">
                        <a:latin typeface="Arial"/>
                        <a:ea typeface="Times New Roman"/>
                        <a:cs typeface="Times New Roman"/>
                      </a:endParaRPr>
                    </a:p>
                    <a:p>
                      <a:pPr algn="l">
                        <a:spcBef>
                          <a:spcPts val="240"/>
                        </a:spcBef>
                        <a:spcAft>
                          <a:spcPts val="240"/>
                        </a:spcAft>
                      </a:pPr>
                      <a:r>
                        <a:rPr lang="fr-BE" sz="1400" kern="900" dirty="0">
                          <a:latin typeface="Calibri"/>
                          <a:ea typeface="Times New Roman"/>
                          <a:cs typeface="Times New Roman"/>
                        </a:rPr>
                        <a:t>24 Directeurs, Chefs Services/Programmes</a:t>
                      </a:r>
                      <a:endParaRPr lang="fr-FR" sz="1400" kern="900" dirty="0">
                        <a:latin typeface="Arial"/>
                        <a:ea typeface="Times New Roman"/>
                        <a:cs typeface="Times New Roman"/>
                      </a:endParaRPr>
                    </a:p>
                    <a:p>
                      <a:pPr algn="l">
                        <a:spcBef>
                          <a:spcPts val="240"/>
                        </a:spcBef>
                        <a:spcAft>
                          <a:spcPts val="240"/>
                        </a:spcAft>
                      </a:pPr>
                      <a:r>
                        <a:rPr lang="fr-BE" sz="1400" kern="900" dirty="0">
                          <a:latin typeface="Calibri"/>
                          <a:ea typeface="Times New Roman"/>
                          <a:cs typeface="Times New Roman"/>
                        </a:rPr>
                        <a:t>5 PFG (RM)</a:t>
                      </a:r>
                      <a:endParaRPr lang="fr-FR" sz="1400" kern="900" dirty="0">
                        <a:latin typeface="Arial"/>
                        <a:ea typeface="Times New Roman"/>
                        <a:cs typeface="Times New Roman"/>
                      </a:endParaRPr>
                    </a:p>
                    <a:p>
                      <a:pPr algn="l">
                        <a:spcBef>
                          <a:spcPts val="240"/>
                        </a:spcBef>
                        <a:spcAft>
                          <a:spcPts val="240"/>
                        </a:spcAft>
                      </a:pPr>
                      <a:r>
                        <a:rPr lang="fr-BE" sz="1400" kern="900" dirty="0">
                          <a:latin typeface="Calibri"/>
                          <a:ea typeface="Times New Roman"/>
                          <a:cs typeface="Times New Roman"/>
                        </a:rPr>
                        <a:t>5 Directeurs (RM)</a:t>
                      </a:r>
                      <a:endParaRPr lang="fr-FR" sz="1400" kern="900" dirty="0">
                        <a:latin typeface="Arial"/>
                        <a:ea typeface="Times New Roman"/>
                        <a:cs typeface="Times New Roman"/>
                      </a:endParaRPr>
                    </a:p>
                    <a:p>
                      <a:pPr algn="l">
                        <a:spcBef>
                          <a:spcPts val="240"/>
                        </a:spcBef>
                        <a:spcAft>
                          <a:spcPts val="240"/>
                        </a:spcAft>
                      </a:pPr>
                      <a:r>
                        <a:rPr lang="fr-BE" sz="1400" kern="900" dirty="0">
                          <a:latin typeface="Calibri"/>
                          <a:ea typeface="Times New Roman"/>
                          <a:cs typeface="Times New Roman"/>
                        </a:rPr>
                        <a:t>2x5 représentants OCB</a:t>
                      </a:r>
                      <a:endParaRPr lang="fr-FR" sz="1400" kern="900" dirty="0">
                        <a:latin typeface="Arial"/>
                        <a:ea typeface="Times New Roman"/>
                        <a:cs typeface="Times New Roman"/>
                      </a:endParaRPr>
                    </a:p>
                    <a:p>
                      <a:pPr algn="l">
                        <a:spcBef>
                          <a:spcPts val="240"/>
                        </a:spcBef>
                        <a:spcAft>
                          <a:spcPts val="240"/>
                        </a:spcAft>
                      </a:pPr>
                      <a:r>
                        <a:rPr lang="fr-BE" sz="1400" kern="900" dirty="0">
                          <a:latin typeface="Calibri"/>
                          <a:ea typeface="Times New Roman"/>
                          <a:cs typeface="Times New Roman"/>
                        </a:rPr>
                        <a:t>2x5 représentants ONG</a:t>
                      </a:r>
                      <a:endParaRPr lang="fr-FR" sz="140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400" kern="900" dirty="0">
                          <a:latin typeface="Calibri"/>
                          <a:ea typeface="Times New Roman"/>
                          <a:cs typeface="Times New Roman"/>
                        </a:rPr>
                        <a:t>PAGOSAN</a:t>
                      </a:r>
                      <a:endParaRPr lang="fr-FR" sz="140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400" kern="900" dirty="0">
                          <a:latin typeface="Calibri"/>
                          <a:ea typeface="Times New Roman"/>
                          <a:cs typeface="Times New Roman"/>
                        </a:rPr>
                        <a:t>Consultation</a:t>
                      </a:r>
                      <a:endParaRPr lang="fr-FR" sz="140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400" kern="900" dirty="0">
                          <a:latin typeface="Calibri"/>
                          <a:ea typeface="Times New Roman"/>
                          <a:cs typeface="Times New Roman"/>
                        </a:rPr>
                        <a:t>Q2 2014</a:t>
                      </a:r>
                      <a:endParaRPr lang="fr-FR" sz="140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400" kern="900" dirty="0">
                          <a:latin typeface="Calibri"/>
                          <a:ea typeface="Times New Roman"/>
                          <a:cs typeface="Times New Roman"/>
                        </a:rPr>
                        <a:t>Rapport de formation</a:t>
                      </a:r>
                      <a:endParaRPr lang="fr-FR" sz="1400" kern="900" dirty="0">
                        <a:latin typeface="Arial"/>
                        <a:ea typeface="Times New Roman"/>
                        <a:cs typeface="Times New Roman"/>
                      </a:endParaRPr>
                    </a:p>
                  </a:txBody>
                  <a:tcPr marL="68580" marR="68580" marT="0" marB="0"/>
                </a:tc>
              </a:tr>
              <a:tr h="370840">
                <a:tc gridSpan="7">
                  <a:txBody>
                    <a:bodyPr/>
                    <a:lstStyle/>
                    <a:p>
                      <a:pPr algn="l">
                        <a:spcBef>
                          <a:spcPts val="240"/>
                        </a:spcBef>
                        <a:spcAft>
                          <a:spcPts val="240"/>
                        </a:spcAft>
                      </a:pPr>
                      <a:r>
                        <a:rPr lang="fr-BE" sz="1800" b="1" i="1" kern="1200" dirty="0" smtClean="0">
                          <a:solidFill>
                            <a:schemeClr val="tx1"/>
                          </a:solidFill>
                          <a:latin typeface="+mn-lt"/>
                          <a:ea typeface="+mn-ea"/>
                          <a:cs typeface="+mn-cs"/>
                        </a:rPr>
                        <a:t>MA : mesure d’accompagnement</a:t>
                      </a:r>
                      <a:endParaRPr lang="fr-FR" sz="1400" kern="900" dirty="0">
                        <a:latin typeface="Arial"/>
                        <a:ea typeface="Times New Roman"/>
                        <a:cs typeface="Times New Roman"/>
                      </a:endParaRPr>
                    </a:p>
                  </a:txBody>
                  <a:tcPr marL="68580" marR="68580" marT="0" marB="0"/>
                </a:tc>
                <a:tc hMerge="1">
                  <a:txBody>
                    <a:bodyPr/>
                    <a:lstStyle/>
                    <a:p>
                      <a:pPr algn="l">
                        <a:spcBef>
                          <a:spcPts val="240"/>
                        </a:spcBef>
                        <a:spcAft>
                          <a:spcPts val="240"/>
                        </a:spcAft>
                      </a:pPr>
                      <a:endParaRPr lang="fr-FR" sz="1400" kern="900" dirty="0">
                        <a:latin typeface="Arial"/>
                        <a:ea typeface="Times New Roman"/>
                        <a:cs typeface="Times New Roman"/>
                      </a:endParaRPr>
                    </a:p>
                  </a:txBody>
                  <a:tcPr marL="68580" marR="68580" marT="0" marB="0"/>
                </a:tc>
                <a:tc hMerge="1">
                  <a:txBody>
                    <a:bodyPr/>
                    <a:lstStyle/>
                    <a:p>
                      <a:pPr algn="l">
                        <a:spcBef>
                          <a:spcPts val="240"/>
                        </a:spcBef>
                        <a:spcAft>
                          <a:spcPts val="240"/>
                        </a:spcAft>
                      </a:pPr>
                      <a:endParaRPr lang="fr-FR" sz="1400" kern="900" dirty="0">
                        <a:latin typeface="Arial"/>
                        <a:ea typeface="Times New Roman"/>
                        <a:cs typeface="Times New Roman"/>
                      </a:endParaRPr>
                    </a:p>
                  </a:txBody>
                  <a:tcPr marL="68580" marR="68580" marT="0" marB="0"/>
                </a:tc>
                <a:tc hMerge="1">
                  <a:txBody>
                    <a:bodyPr/>
                    <a:lstStyle/>
                    <a:p>
                      <a:pPr algn="l">
                        <a:spcBef>
                          <a:spcPts val="240"/>
                        </a:spcBef>
                        <a:spcAft>
                          <a:spcPts val="240"/>
                        </a:spcAft>
                      </a:pPr>
                      <a:endParaRPr lang="fr-FR" sz="1400" kern="900" dirty="0">
                        <a:latin typeface="Arial"/>
                        <a:ea typeface="Times New Roman"/>
                        <a:cs typeface="Times New Roman"/>
                      </a:endParaRPr>
                    </a:p>
                  </a:txBody>
                  <a:tcPr marL="68580" marR="68580" marT="0" marB="0"/>
                </a:tc>
                <a:tc hMerge="1">
                  <a:txBody>
                    <a:bodyPr/>
                    <a:lstStyle/>
                    <a:p>
                      <a:pPr algn="l">
                        <a:spcBef>
                          <a:spcPts val="240"/>
                        </a:spcBef>
                        <a:spcAft>
                          <a:spcPts val="240"/>
                        </a:spcAft>
                      </a:pPr>
                      <a:endParaRPr lang="fr-FR" sz="1400" kern="900" dirty="0">
                        <a:latin typeface="Arial"/>
                        <a:ea typeface="Times New Roman"/>
                        <a:cs typeface="Times New Roman"/>
                      </a:endParaRPr>
                    </a:p>
                  </a:txBody>
                  <a:tcPr marL="68580" marR="68580" marT="0" marB="0"/>
                </a:tc>
                <a:tc hMerge="1">
                  <a:txBody>
                    <a:bodyPr/>
                    <a:lstStyle/>
                    <a:p>
                      <a:pPr algn="l">
                        <a:spcBef>
                          <a:spcPts val="240"/>
                        </a:spcBef>
                        <a:spcAft>
                          <a:spcPts val="240"/>
                        </a:spcAft>
                      </a:pPr>
                      <a:endParaRPr lang="fr-FR" sz="1400" kern="900" dirty="0">
                        <a:latin typeface="Arial"/>
                        <a:ea typeface="Times New Roman"/>
                        <a:cs typeface="Times New Roman"/>
                      </a:endParaRPr>
                    </a:p>
                  </a:txBody>
                  <a:tcPr marL="68580" marR="68580" marT="0" marB="0"/>
                </a:tc>
                <a:tc hMerge="1">
                  <a:txBody>
                    <a:bodyPr/>
                    <a:lstStyle/>
                    <a:p>
                      <a:pPr algn="l">
                        <a:spcBef>
                          <a:spcPts val="240"/>
                        </a:spcBef>
                        <a:spcAft>
                          <a:spcPts val="240"/>
                        </a:spcAft>
                      </a:pPr>
                      <a:endParaRPr lang="fr-FR" sz="1400" kern="900" dirty="0">
                        <a:latin typeface="Arial"/>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sz="3200" b="1" dirty="0"/>
              <a:t>Feuille de route </a:t>
            </a:r>
            <a:r>
              <a:rPr lang="fr-BE" sz="3200" b="1"/>
              <a:t>Axe </a:t>
            </a:r>
            <a:r>
              <a:rPr lang="fr-BE" sz="3200" b="1" smtClean="0"/>
              <a:t>3. </a:t>
            </a:r>
            <a:r>
              <a:rPr lang="fr-BE" sz="3200" b="1" dirty="0"/>
              <a:t>Promotion de l’apprentissage </a:t>
            </a:r>
            <a:r>
              <a:rPr lang="fr-BE" sz="3200" b="1" dirty="0" smtClean="0"/>
              <a:t>organisationnel (1)</a:t>
            </a:r>
            <a:endParaRPr lang="fr-FR" sz="3200" dirty="0"/>
          </a:p>
        </p:txBody>
      </p:sp>
      <p:graphicFrame>
        <p:nvGraphicFramePr>
          <p:cNvPr id="4" name="Espace réservé du contenu 3"/>
          <p:cNvGraphicFramePr>
            <a:graphicFrameLocks noGrp="1"/>
          </p:cNvGraphicFramePr>
          <p:nvPr>
            <p:ph sz="quarter" idx="1"/>
            <p:extLst>
              <p:ext uri="{D42A27DB-BD31-4B8C-83A1-F6EECF244321}">
                <p14:modId xmlns:p14="http://schemas.microsoft.com/office/powerpoint/2010/main" val="2721885132"/>
              </p:ext>
            </p:extLst>
          </p:nvPr>
        </p:nvGraphicFramePr>
        <p:xfrm>
          <a:off x="107504" y="1600200"/>
          <a:ext cx="9036494" cy="4079240"/>
        </p:xfrm>
        <a:graphic>
          <a:graphicData uri="http://schemas.openxmlformats.org/drawingml/2006/table">
            <a:tbl>
              <a:tblPr firstRow="1" bandRow="1">
                <a:tableStyleId>{5940675A-B579-460E-94D1-54222C63F5DA}</a:tableStyleId>
              </a:tblPr>
              <a:tblGrid>
                <a:gridCol w="1368152"/>
                <a:gridCol w="1800200"/>
                <a:gridCol w="1152128"/>
                <a:gridCol w="1296144"/>
                <a:gridCol w="1368152"/>
                <a:gridCol w="771077"/>
                <a:gridCol w="1280641"/>
              </a:tblGrid>
              <a:tr h="370840">
                <a:tc>
                  <a:txBody>
                    <a:bodyPr/>
                    <a:lstStyle/>
                    <a:p>
                      <a:r>
                        <a:rPr lang="fr-BE" sz="1800" b="1" kern="1200" dirty="0" smtClean="0"/>
                        <a:t>Indicateurs</a:t>
                      </a:r>
                      <a:endParaRPr lang="fr-FR" b="1" dirty="0"/>
                    </a:p>
                  </a:txBody>
                  <a:tcPr/>
                </a:tc>
                <a:tc gridSpan="6">
                  <a:txBody>
                    <a:bodyPr/>
                    <a:lstStyle/>
                    <a:p>
                      <a:pPr lvl="0">
                        <a:buFont typeface="Arial" pitchFamily="34" charset="0"/>
                        <a:buChar char="•"/>
                      </a:pPr>
                      <a:r>
                        <a:rPr lang="fr-BE" sz="1800" kern="1200" dirty="0" smtClean="0">
                          <a:solidFill>
                            <a:schemeClr val="tx1"/>
                          </a:solidFill>
                          <a:latin typeface="+mn-lt"/>
                          <a:ea typeface="+mn-ea"/>
                          <a:cs typeface="+mn-cs"/>
                        </a:rPr>
                        <a:t>Un appel d’offre pour un Audit Genre du MSAS est lancé</a:t>
                      </a:r>
                      <a:endParaRPr lang="fr-FR" sz="1800" kern="1200" dirty="0" smtClean="0">
                        <a:solidFill>
                          <a:schemeClr val="tx1"/>
                        </a:solidFill>
                        <a:latin typeface="+mn-lt"/>
                        <a:ea typeface="+mn-ea"/>
                        <a:cs typeface="+mn-cs"/>
                      </a:endParaRPr>
                    </a:p>
                    <a:p>
                      <a:pPr>
                        <a:buFont typeface="Arial" pitchFamily="34" charset="0"/>
                        <a:buChar char="•"/>
                      </a:pPr>
                      <a:r>
                        <a:rPr lang="fr-BE" sz="1800" kern="1200" dirty="0" smtClean="0">
                          <a:solidFill>
                            <a:schemeClr val="tx1"/>
                          </a:solidFill>
                          <a:latin typeface="+mn-lt"/>
                          <a:ea typeface="+mn-ea"/>
                          <a:cs typeface="+mn-cs"/>
                        </a:rPr>
                        <a:t>Les conclusions et les recommandations d’un audit genre sont restituées lors d’un atelier</a:t>
                      </a:r>
                      <a:endParaRPr lang="fr-FR" dirty="0"/>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70840">
                <a:tc>
                  <a:txBody>
                    <a:bodyPr/>
                    <a:lstStyle/>
                    <a:p>
                      <a:pPr algn="just">
                        <a:spcBef>
                          <a:spcPts val="240"/>
                        </a:spcBef>
                        <a:spcAft>
                          <a:spcPts val="240"/>
                        </a:spcAft>
                      </a:pPr>
                      <a:r>
                        <a:rPr lang="fr-BE" sz="1400" b="1" kern="900" dirty="0"/>
                        <a:t>Résultats</a:t>
                      </a:r>
                      <a:endParaRPr lang="fr-FR" sz="14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Activités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Bénéficiaires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Responsables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Ressources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dirty="0"/>
                        <a:t>Délais</a:t>
                      </a:r>
                      <a:endParaRPr lang="fr-FR" sz="14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dirty="0"/>
                        <a:t>Indicateurs</a:t>
                      </a:r>
                      <a:endParaRPr lang="fr-FR" sz="1400" b="1" kern="900" dirty="0">
                        <a:latin typeface="Arial"/>
                        <a:ea typeface="Times New Roman"/>
                        <a:cs typeface="Times New Roman"/>
                      </a:endParaRPr>
                    </a:p>
                  </a:txBody>
                  <a:tcPr marL="68580" marR="68580" marT="0" marB="0"/>
                </a:tc>
              </a:tr>
              <a:tr h="370840">
                <a:tc>
                  <a:txBody>
                    <a:bodyPr/>
                    <a:lstStyle/>
                    <a:p>
                      <a:pPr algn="l">
                        <a:spcBef>
                          <a:spcPts val="240"/>
                        </a:spcBef>
                        <a:spcAft>
                          <a:spcPts val="240"/>
                        </a:spcAft>
                      </a:pPr>
                      <a:r>
                        <a:rPr lang="fr-BE" sz="1800" kern="900" dirty="0">
                          <a:latin typeface="Calibri"/>
                          <a:ea typeface="Times New Roman"/>
                          <a:cs typeface="Times New Roman"/>
                        </a:rPr>
                        <a:t>Un appel d’offre pour un Audit Genre du MSAS est lancé</a:t>
                      </a:r>
                      <a:endParaRPr lang="fr-FR" sz="180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a:latin typeface="Calibri"/>
                          <a:ea typeface="Times New Roman"/>
                          <a:cs typeface="Times New Roman"/>
                        </a:rPr>
                        <a:t>Elaborer les</a:t>
                      </a:r>
                      <a:r>
                        <a:rPr lang="fr-BE" sz="1800" b="1" kern="900">
                          <a:latin typeface="Calibri"/>
                          <a:ea typeface="Times New Roman"/>
                          <a:cs typeface="Times New Roman"/>
                        </a:rPr>
                        <a:t> </a:t>
                      </a:r>
                      <a:r>
                        <a:rPr lang="fr-BE" sz="1800" b="1" u="sng" kern="900">
                          <a:latin typeface="Calibri"/>
                          <a:ea typeface="Times New Roman"/>
                          <a:cs typeface="Times New Roman"/>
                        </a:rPr>
                        <a:t>TDR3 </a:t>
                      </a:r>
                      <a:r>
                        <a:rPr lang="fr-BE" sz="1800" kern="900">
                          <a:latin typeface="Calibri"/>
                          <a:ea typeface="Times New Roman"/>
                          <a:cs typeface="Times New Roman"/>
                        </a:rPr>
                        <a:t>pour l’audit genre, lancer l’appel d’offre, analyser les dossiers, sélectionner la/le consultant-e</a:t>
                      </a:r>
                      <a:endParaRPr lang="fr-FR" sz="1800" kern="900">
                        <a:latin typeface="Arial"/>
                        <a:ea typeface="Times New Roman"/>
                        <a:cs typeface="Times New Roman"/>
                      </a:endParaRPr>
                    </a:p>
                    <a:p>
                      <a:pPr algn="l">
                        <a:spcBef>
                          <a:spcPts val="240"/>
                        </a:spcBef>
                        <a:spcAft>
                          <a:spcPts val="240"/>
                        </a:spcAft>
                      </a:pPr>
                      <a:r>
                        <a:rPr lang="fr-BE" sz="1800" kern="900">
                          <a:latin typeface="Calibri"/>
                          <a:ea typeface="Times New Roman"/>
                          <a:cs typeface="Times New Roman"/>
                        </a:rPr>
                        <a:t>MA : Appui technique siège CTB/Genre</a:t>
                      </a:r>
                      <a:endParaRPr lang="fr-FR" sz="180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a:latin typeface="Calibri"/>
                          <a:ea typeface="Times New Roman"/>
                          <a:cs typeface="Times New Roman"/>
                        </a:rPr>
                        <a:t>MSAS</a:t>
                      </a:r>
                      <a:endParaRPr lang="fr-FR" sz="180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a:latin typeface="Calibri"/>
                          <a:ea typeface="Times New Roman"/>
                          <a:cs typeface="Times New Roman"/>
                        </a:rPr>
                        <a:t>PAGOSAN</a:t>
                      </a:r>
                      <a:endParaRPr lang="fr-FR" sz="180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a:latin typeface="Calibri"/>
                          <a:ea typeface="Times New Roman"/>
                          <a:cs typeface="Times New Roman"/>
                        </a:rPr>
                        <a:t>Consultation</a:t>
                      </a:r>
                      <a:endParaRPr lang="fr-FR" sz="180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a:latin typeface="Calibri"/>
                          <a:ea typeface="Times New Roman"/>
                          <a:cs typeface="Times New Roman"/>
                        </a:rPr>
                        <a:t>Q1 2014</a:t>
                      </a:r>
                      <a:endParaRPr lang="fr-FR" sz="180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a:ea typeface="Times New Roman"/>
                          <a:cs typeface="Times New Roman"/>
                        </a:rPr>
                        <a:t>La/le </a:t>
                      </a:r>
                      <a:r>
                        <a:rPr lang="fr-BE" sz="1800" kern="900" dirty="0" err="1">
                          <a:latin typeface="Calibri"/>
                          <a:ea typeface="Times New Roman"/>
                          <a:cs typeface="Times New Roman"/>
                        </a:rPr>
                        <a:t>candidat-e</a:t>
                      </a:r>
                      <a:r>
                        <a:rPr lang="fr-BE" sz="1800" kern="900" dirty="0">
                          <a:latin typeface="Calibri"/>
                          <a:ea typeface="Times New Roman"/>
                          <a:cs typeface="Times New Roman"/>
                        </a:rPr>
                        <a:t> pour l’Audit Genre est sélectionné</a:t>
                      </a:r>
                      <a:endParaRPr lang="fr-FR" sz="1800" kern="900" dirty="0">
                        <a:latin typeface="Arial"/>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sz="3200" b="1" dirty="0"/>
              <a:t>Feuille de route Axe </a:t>
            </a:r>
            <a:r>
              <a:rPr lang="fr-BE" sz="3200" b="1" dirty="0" smtClean="0"/>
              <a:t>3. </a:t>
            </a:r>
            <a:r>
              <a:rPr lang="fr-BE" sz="3200" b="1" dirty="0"/>
              <a:t>Promotion de l’apprentissage </a:t>
            </a:r>
            <a:r>
              <a:rPr lang="fr-BE" sz="3200" b="1" dirty="0" smtClean="0"/>
              <a:t>organisationnel (2)</a:t>
            </a:r>
            <a:endParaRPr lang="fr-FR" sz="3200" dirty="0"/>
          </a:p>
        </p:txBody>
      </p:sp>
      <p:graphicFrame>
        <p:nvGraphicFramePr>
          <p:cNvPr id="4" name="Espace réservé du contenu 3"/>
          <p:cNvGraphicFramePr>
            <a:graphicFrameLocks noGrp="1"/>
          </p:cNvGraphicFramePr>
          <p:nvPr>
            <p:ph sz="quarter" idx="1"/>
          </p:nvPr>
        </p:nvGraphicFramePr>
        <p:xfrm>
          <a:off x="107504" y="1600200"/>
          <a:ext cx="9036494" cy="4668520"/>
        </p:xfrm>
        <a:graphic>
          <a:graphicData uri="http://schemas.openxmlformats.org/drawingml/2006/table">
            <a:tbl>
              <a:tblPr firstRow="1" bandRow="1">
                <a:tableStyleId>{5940675A-B579-460E-94D1-54222C63F5DA}</a:tableStyleId>
              </a:tblPr>
              <a:tblGrid>
                <a:gridCol w="1437810"/>
                <a:gridCol w="1669364"/>
                <a:gridCol w="1213306"/>
                <a:gridCol w="1296144"/>
                <a:gridCol w="1224136"/>
                <a:gridCol w="915093"/>
                <a:gridCol w="1280641"/>
              </a:tblGrid>
              <a:tr h="370840">
                <a:tc>
                  <a:txBody>
                    <a:bodyPr/>
                    <a:lstStyle/>
                    <a:p>
                      <a:r>
                        <a:rPr lang="fr-BE" sz="1800" b="1" kern="1200" dirty="0" smtClean="0"/>
                        <a:t>Indicateurs</a:t>
                      </a:r>
                      <a:endParaRPr lang="fr-FR" b="1" dirty="0"/>
                    </a:p>
                  </a:txBody>
                  <a:tcPr/>
                </a:tc>
                <a:tc gridSpan="6">
                  <a:txBody>
                    <a:bodyPr/>
                    <a:lstStyle/>
                    <a:p>
                      <a:pPr lvl="0">
                        <a:buFont typeface="Arial" pitchFamily="34" charset="0"/>
                        <a:buChar char="•"/>
                      </a:pPr>
                      <a:r>
                        <a:rPr lang="fr-BE" sz="1800" kern="1200" dirty="0" smtClean="0">
                          <a:solidFill>
                            <a:schemeClr val="tx1"/>
                          </a:solidFill>
                          <a:latin typeface="+mn-lt"/>
                          <a:ea typeface="+mn-ea"/>
                          <a:cs typeface="+mn-cs"/>
                        </a:rPr>
                        <a:t>Un appel d’offre pour un Audit Genre du MSAS est lancé</a:t>
                      </a:r>
                      <a:endParaRPr lang="fr-FR" sz="1800" kern="1200" dirty="0" smtClean="0">
                        <a:solidFill>
                          <a:schemeClr val="tx1"/>
                        </a:solidFill>
                        <a:latin typeface="+mn-lt"/>
                        <a:ea typeface="+mn-ea"/>
                        <a:cs typeface="+mn-cs"/>
                      </a:endParaRPr>
                    </a:p>
                    <a:p>
                      <a:pPr>
                        <a:buFont typeface="Arial" pitchFamily="34" charset="0"/>
                        <a:buChar char="•"/>
                      </a:pPr>
                      <a:r>
                        <a:rPr lang="fr-BE" sz="1800" kern="1200" dirty="0" smtClean="0">
                          <a:solidFill>
                            <a:schemeClr val="tx1"/>
                          </a:solidFill>
                          <a:latin typeface="+mn-lt"/>
                          <a:ea typeface="+mn-ea"/>
                          <a:cs typeface="+mn-cs"/>
                        </a:rPr>
                        <a:t>Les conclusions et les recommandations d’un audit genre sont restituées lors d’un atelier</a:t>
                      </a:r>
                      <a:endParaRPr lang="fr-FR" dirty="0"/>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70840">
                <a:tc>
                  <a:txBody>
                    <a:bodyPr/>
                    <a:lstStyle/>
                    <a:p>
                      <a:pPr algn="just">
                        <a:spcBef>
                          <a:spcPts val="240"/>
                        </a:spcBef>
                        <a:spcAft>
                          <a:spcPts val="240"/>
                        </a:spcAft>
                      </a:pPr>
                      <a:r>
                        <a:rPr lang="fr-BE" sz="1400" b="1" kern="900" dirty="0"/>
                        <a:t>Résultats</a:t>
                      </a:r>
                      <a:endParaRPr lang="fr-FR" sz="14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Activités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Bénéficiaires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Responsables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Ressources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dirty="0"/>
                        <a:t>Délais</a:t>
                      </a:r>
                      <a:endParaRPr lang="fr-FR" sz="14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dirty="0"/>
                        <a:t>Indicateurs</a:t>
                      </a:r>
                      <a:endParaRPr lang="fr-FR" sz="1400" b="1" kern="900" dirty="0">
                        <a:latin typeface="Arial"/>
                        <a:ea typeface="Times New Roman"/>
                        <a:cs typeface="Times New Roman"/>
                      </a:endParaRPr>
                    </a:p>
                  </a:txBody>
                  <a:tcPr marL="68580" marR="68580" marT="0" marB="0"/>
                </a:tc>
              </a:tr>
              <a:tr h="370840">
                <a:tc>
                  <a:txBody>
                    <a:bodyPr/>
                    <a:lstStyle/>
                    <a:p>
                      <a:pPr algn="l">
                        <a:spcBef>
                          <a:spcPts val="240"/>
                        </a:spcBef>
                        <a:spcAft>
                          <a:spcPts val="240"/>
                        </a:spcAft>
                      </a:pPr>
                      <a:r>
                        <a:rPr lang="fr-BE" sz="2000" kern="900" dirty="0">
                          <a:latin typeface="Calibri"/>
                          <a:ea typeface="Times New Roman"/>
                          <a:cs typeface="Times New Roman"/>
                        </a:rPr>
                        <a:t>La tenue d’un audit genre est approuvée</a:t>
                      </a:r>
                      <a:endParaRPr lang="fr-FR" sz="200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2000" kern="900" dirty="0">
                          <a:latin typeface="Calibri"/>
                          <a:ea typeface="Times New Roman"/>
                          <a:cs typeface="Times New Roman"/>
                        </a:rPr>
                        <a:t>Officialiser l’engagement des deux parties par une convention signée (si nécessaire étant donné le projet de protocole existant)</a:t>
                      </a:r>
                      <a:endParaRPr lang="fr-FR" sz="200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2000" kern="900" dirty="0">
                          <a:latin typeface="Calibri"/>
                          <a:ea typeface="Times New Roman"/>
                          <a:cs typeface="Times New Roman"/>
                        </a:rPr>
                        <a:t>MSAS</a:t>
                      </a:r>
                      <a:endParaRPr lang="fr-FR" sz="2000" kern="900" dirty="0">
                        <a:latin typeface="Arial"/>
                        <a:ea typeface="Times New Roman"/>
                        <a:cs typeface="Times New Roman"/>
                      </a:endParaRPr>
                    </a:p>
                    <a:p>
                      <a:pPr algn="l">
                        <a:spcBef>
                          <a:spcPts val="240"/>
                        </a:spcBef>
                        <a:spcAft>
                          <a:spcPts val="240"/>
                        </a:spcAft>
                      </a:pPr>
                      <a:r>
                        <a:rPr lang="fr-BE" sz="2000" kern="900" dirty="0">
                          <a:latin typeface="Calibri"/>
                          <a:ea typeface="Times New Roman"/>
                          <a:cs typeface="Times New Roman"/>
                        </a:rPr>
                        <a:t>MFEEF</a:t>
                      </a:r>
                      <a:endParaRPr lang="fr-FR" sz="200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2000" kern="900">
                          <a:latin typeface="Calibri"/>
                          <a:ea typeface="Times New Roman"/>
                          <a:cs typeface="Times New Roman"/>
                        </a:rPr>
                        <a:t>PAGOSAN</a:t>
                      </a:r>
                      <a:endParaRPr lang="fr-FR" sz="2000" kern="900">
                        <a:latin typeface="Arial"/>
                        <a:ea typeface="Times New Roman"/>
                        <a:cs typeface="Times New Roman"/>
                      </a:endParaRPr>
                    </a:p>
                    <a:p>
                      <a:pPr algn="l">
                        <a:spcBef>
                          <a:spcPts val="240"/>
                        </a:spcBef>
                        <a:spcAft>
                          <a:spcPts val="240"/>
                        </a:spcAft>
                      </a:pPr>
                      <a:r>
                        <a:rPr lang="fr-BE" sz="2000" kern="900">
                          <a:latin typeface="Calibri"/>
                          <a:ea typeface="Times New Roman"/>
                          <a:cs typeface="Times New Roman"/>
                        </a:rPr>
                        <a:t>DPRS</a:t>
                      </a:r>
                      <a:endParaRPr lang="fr-FR" sz="200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2000" kern="900">
                          <a:latin typeface="Calibri"/>
                          <a:ea typeface="Times New Roman"/>
                          <a:cs typeface="Times New Roman"/>
                        </a:rPr>
                        <a:t>-</a:t>
                      </a:r>
                      <a:endParaRPr lang="fr-FR" sz="200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2000" kern="900">
                          <a:latin typeface="Calibri"/>
                          <a:ea typeface="Times New Roman"/>
                          <a:cs typeface="Times New Roman"/>
                        </a:rPr>
                        <a:t>Q2 2014</a:t>
                      </a:r>
                      <a:endParaRPr lang="fr-FR" sz="200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2000" kern="900" dirty="0">
                          <a:latin typeface="Calibri"/>
                          <a:ea typeface="Times New Roman"/>
                          <a:cs typeface="Times New Roman"/>
                        </a:rPr>
                        <a:t>Le convention est signée entre les deux parties</a:t>
                      </a:r>
                      <a:endParaRPr lang="fr-FR" sz="2000" kern="900" dirty="0">
                        <a:latin typeface="Arial"/>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sz="3200" b="1" dirty="0"/>
              <a:t>Feuille de route Axe </a:t>
            </a:r>
            <a:r>
              <a:rPr lang="fr-BE" sz="3200" b="1" dirty="0" smtClean="0"/>
              <a:t>3. </a:t>
            </a:r>
            <a:r>
              <a:rPr lang="fr-BE" sz="3200" b="1" dirty="0"/>
              <a:t>Promotion de l’apprentissage </a:t>
            </a:r>
            <a:r>
              <a:rPr lang="fr-BE" sz="3200" b="1" dirty="0" smtClean="0"/>
              <a:t>organisationnel (3)</a:t>
            </a:r>
            <a:endParaRPr lang="fr-FR" sz="3200" dirty="0"/>
          </a:p>
        </p:txBody>
      </p:sp>
      <p:graphicFrame>
        <p:nvGraphicFramePr>
          <p:cNvPr id="4" name="Espace réservé du contenu 3"/>
          <p:cNvGraphicFramePr>
            <a:graphicFrameLocks noGrp="1"/>
          </p:cNvGraphicFramePr>
          <p:nvPr>
            <p:ph sz="quarter" idx="1"/>
            <p:extLst>
              <p:ext uri="{D42A27DB-BD31-4B8C-83A1-F6EECF244321}">
                <p14:modId xmlns:p14="http://schemas.microsoft.com/office/powerpoint/2010/main" val="2781119870"/>
              </p:ext>
            </p:extLst>
          </p:nvPr>
        </p:nvGraphicFramePr>
        <p:xfrm>
          <a:off x="107504" y="1600200"/>
          <a:ext cx="9036494" cy="5120640"/>
        </p:xfrm>
        <a:graphic>
          <a:graphicData uri="http://schemas.openxmlformats.org/drawingml/2006/table">
            <a:tbl>
              <a:tblPr firstRow="1" bandRow="1">
                <a:tableStyleId>{5940675A-B579-460E-94D1-54222C63F5DA}</a:tableStyleId>
              </a:tblPr>
              <a:tblGrid>
                <a:gridCol w="1224136"/>
                <a:gridCol w="2376264"/>
                <a:gridCol w="1152128"/>
                <a:gridCol w="1080120"/>
                <a:gridCol w="1152128"/>
                <a:gridCol w="936104"/>
                <a:gridCol w="1115614"/>
              </a:tblGrid>
              <a:tr h="370840">
                <a:tc>
                  <a:txBody>
                    <a:bodyPr/>
                    <a:lstStyle/>
                    <a:p>
                      <a:r>
                        <a:rPr lang="fr-BE" sz="1500" b="1" kern="1200" dirty="0" smtClean="0">
                          <a:latin typeface="Calibri" pitchFamily="34" charset="0"/>
                        </a:rPr>
                        <a:t>Indicateurs</a:t>
                      </a:r>
                      <a:endParaRPr lang="fr-FR" sz="1500" b="1" dirty="0">
                        <a:latin typeface="Calibri" pitchFamily="34" charset="0"/>
                      </a:endParaRPr>
                    </a:p>
                  </a:txBody>
                  <a:tcPr/>
                </a:tc>
                <a:tc gridSpan="6">
                  <a:txBody>
                    <a:bodyPr/>
                    <a:lstStyle/>
                    <a:p>
                      <a:pPr lvl="0">
                        <a:buFont typeface="Arial" pitchFamily="34" charset="0"/>
                        <a:buChar char="•"/>
                      </a:pPr>
                      <a:r>
                        <a:rPr lang="fr-BE" sz="1500" kern="1200" dirty="0" smtClean="0">
                          <a:solidFill>
                            <a:schemeClr val="tx1"/>
                          </a:solidFill>
                          <a:latin typeface="Calibri" pitchFamily="34" charset="0"/>
                          <a:ea typeface="+mn-ea"/>
                          <a:cs typeface="+mn-cs"/>
                        </a:rPr>
                        <a:t>Un appel d’offre pour un Audit Genre du MSAS est lancé</a:t>
                      </a:r>
                      <a:endParaRPr lang="fr-FR" sz="1500" kern="1200" dirty="0" smtClean="0">
                        <a:solidFill>
                          <a:schemeClr val="tx1"/>
                        </a:solidFill>
                        <a:latin typeface="Calibri" pitchFamily="34" charset="0"/>
                        <a:ea typeface="+mn-ea"/>
                        <a:cs typeface="+mn-cs"/>
                      </a:endParaRPr>
                    </a:p>
                    <a:p>
                      <a:pPr>
                        <a:buFont typeface="Arial" pitchFamily="34" charset="0"/>
                        <a:buChar char="•"/>
                      </a:pPr>
                      <a:r>
                        <a:rPr lang="fr-BE" sz="1500" kern="1200" dirty="0" smtClean="0">
                          <a:solidFill>
                            <a:schemeClr val="tx1"/>
                          </a:solidFill>
                          <a:latin typeface="Calibri" pitchFamily="34" charset="0"/>
                          <a:ea typeface="+mn-ea"/>
                          <a:cs typeface="+mn-cs"/>
                        </a:rPr>
                        <a:t>Les conclusions et les recommandations d’un audit genre sont restituées lors d’un atelier</a:t>
                      </a:r>
                      <a:endParaRPr lang="fr-FR" sz="1500" dirty="0">
                        <a:latin typeface="Calibri" pitchFamily="34" charset="0"/>
                      </a:endParaRP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70840">
                <a:tc>
                  <a:txBody>
                    <a:bodyPr/>
                    <a:lstStyle/>
                    <a:p>
                      <a:pPr algn="just">
                        <a:spcBef>
                          <a:spcPts val="240"/>
                        </a:spcBef>
                        <a:spcAft>
                          <a:spcPts val="240"/>
                        </a:spcAft>
                      </a:pPr>
                      <a:r>
                        <a:rPr lang="fr-BE" sz="1500" b="1" kern="900" dirty="0">
                          <a:latin typeface="Calibri" pitchFamily="34" charset="0"/>
                        </a:rPr>
                        <a:t>Résultats</a:t>
                      </a:r>
                      <a:endParaRPr lang="fr-FR" sz="15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500" b="1" kern="900">
                          <a:latin typeface="Calibri" pitchFamily="34" charset="0"/>
                        </a:rPr>
                        <a:t>Activités</a:t>
                      </a:r>
                      <a:endParaRPr lang="fr-FR" sz="1500" b="1" kern="90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500" b="1" kern="900">
                          <a:latin typeface="Calibri" pitchFamily="34" charset="0"/>
                        </a:rPr>
                        <a:t>Bénéficiaires</a:t>
                      </a:r>
                      <a:endParaRPr lang="fr-FR" sz="1500" b="1" kern="90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500" b="1" kern="900">
                          <a:latin typeface="Calibri" pitchFamily="34" charset="0"/>
                        </a:rPr>
                        <a:t>Responsables</a:t>
                      </a:r>
                      <a:endParaRPr lang="fr-FR" sz="1500" b="1" kern="90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500" b="1" kern="900">
                          <a:latin typeface="Calibri" pitchFamily="34" charset="0"/>
                        </a:rPr>
                        <a:t>Ressources</a:t>
                      </a:r>
                      <a:endParaRPr lang="fr-FR" sz="1500" b="1" kern="90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500" b="1" kern="900" dirty="0">
                          <a:latin typeface="Calibri" pitchFamily="34" charset="0"/>
                        </a:rPr>
                        <a:t>Délais</a:t>
                      </a:r>
                      <a:endParaRPr lang="fr-FR" sz="15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500" b="1" kern="900" dirty="0">
                          <a:latin typeface="Calibri" pitchFamily="34" charset="0"/>
                        </a:rPr>
                        <a:t>Indicateurs</a:t>
                      </a:r>
                      <a:endParaRPr lang="fr-FR" sz="1500" b="1" kern="900" dirty="0">
                        <a:latin typeface="Calibri" pitchFamily="34" charset="0"/>
                        <a:ea typeface="Times New Roman"/>
                        <a:cs typeface="Times New Roman"/>
                      </a:endParaRPr>
                    </a:p>
                  </a:txBody>
                  <a:tcPr marL="68580" marR="68580" marT="0" marB="0"/>
                </a:tc>
              </a:tr>
              <a:tr h="370840">
                <a:tc>
                  <a:txBody>
                    <a:bodyPr/>
                    <a:lstStyle/>
                    <a:p>
                      <a:pPr algn="l">
                        <a:spcBef>
                          <a:spcPts val="240"/>
                        </a:spcBef>
                        <a:spcAft>
                          <a:spcPts val="240"/>
                        </a:spcAft>
                      </a:pPr>
                      <a:r>
                        <a:rPr lang="fr-BE" sz="1500" kern="900" dirty="0">
                          <a:latin typeface="Calibri" pitchFamily="34" charset="0"/>
                          <a:ea typeface="Times New Roman"/>
                          <a:cs typeface="Times New Roman"/>
                        </a:rPr>
                        <a:t>L’audit genre est préparé</a:t>
                      </a:r>
                      <a:endParaRPr lang="fr-FR" sz="15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500" kern="900" dirty="0">
                          <a:latin typeface="Calibri" pitchFamily="34" charset="0"/>
                          <a:ea typeface="Times New Roman"/>
                          <a:cs typeface="Times New Roman"/>
                        </a:rPr>
                        <a:t>Mettre en place l’équipe d’animation(les séparer ,qui va mettre en place et comment mettre en place ?et le </a:t>
                      </a:r>
                      <a:r>
                        <a:rPr lang="fr-BE" sz="1500" kern="900" dirty="0" err="1">
                          <a:latin typeface="Calibri" pitchFamily="34" charset="0"/>
                          <a:ea typeface="Times New Roman"/>
                          <a:cs typeface="Times New Roman"/>
                        </a:rPr>
                        <a:t>delai</a:t>
                      </a:r>
                      <a:r>
                        <a:rPr lang="fr-BE" sz="1500" kern="900" dirty="0">
                          <a:latin typeface="Calibri" pitchFamily="34" charset="0"/>
                          <a:ea typeface="Times New Roman"/>
                          <a:cs typeface="Times New Roman"/>
                        </a:rPr>
                        <a:t> de mise en place ?, organiser l’atelier de partage et d’adoption de la méthodologie, finaliser le questionnaire de collecte et le canevas d’analyse des informations, recenser et collecter les documents analysés, établir l’agenda des entretiens, des ateliers de consultations, de partage et de restitution et finaliser le canevas préliminaire du rapport d’audit</a:t>
                      </a:r>
                      <a:endParaRPr lang="fr-FR" sz="15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500" kern="900" dirty="0">
                          <a:latin typeface="Calibri" pitchFamily="34" charset="0"/>
                          <a:ea typeface="Times New Roman"/>
                          <a:cs typeface="Times New Roman"/>
                        </a:rPr>
                        <a:t>Equipe d’animation d’audit genre</a:t>
                      </a:r>
                      <a:endParaRPr lang="fr-FR" sz="15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500" kern="900" dirty="0">
                          <a:latin typeface="Calibri" pitchFamily="34" charset="0"/>
                          <a:ea typeface="Times New Roman"/>
                          <a:cs typeface="Times New Roman"/>
                        </a:rPr>
                        <a:t>CG</a:t>
                      </a:r>
                      <a:endParaRPr lang="fr-FR" sz="15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500" kern="900" dirty="0">
                          <a:latin typeface="Calibri" pitchFamily="34" charset="0"/>
                          <a:ea typeface="Times New Roman"/>
                          <a:cs typeface="Times New Roman"/>
                        </a:rPr>
                        <a:t>Consultant</a:t>
                      </a:r>
                      <a:endParaRPr lang="fr-FR" sz="1500" kern="900" dirty="0">
                        <a:latin typeface="Calibri" pitchFamily="34" charset="0"/>
                        <a:ea typeface="Times New Roman"/>
                        <a:cs typeface="Times New Roman"/>
                      </a:endParaRPr>
                    </a:p>
                    <a:p>
                      <a:pPr algn="l">
                        <a:spcBef>
                          <a:spcPts val="240"/>
                        </a:spcBef>
                        <a:spcAft>
                          <a:spcPts val="240"/>
                        </a:spcAft>
                      </a:pPr>
                      <a:r>
                        <a:rPr lang="fr-BE" sz="1500" kern="900" dirty="0">
                          <a:latin typeface="Calibri" pitchFamily="34" charset="0"/>
                          <a:ea typeface="Times New Roman"/>
                          <a:cs typeface="Times New Roman"/>
                        </a:rPr>
                        <a:t>MFEEF</a:t>
                      </a:r>
                      <a:endParaRPr lang="fr-FR" sz="15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500" kern="900">
                          <a:latin typeface="Calibri" pitchFamily="34" charset="0"/>
                          <a:ea typeface="Times New Roman"/>
                          <a:cs typeface="Times New Roman"/>
                        </a:rPr>
                        <a:t>Q3 2014</a:t>
                      </a:r>
                      <a:endParaRPr lang="fr-FR" sz="1500" kern="90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500" kern="900" dirty="0">
                          <a:latin typeface="Calibri" pitchFamily="34" charset="0"/>
                          <a:ea typeface="Times New Roman"/>
                          <a:cs typeface="Times New Roman"/>
                        </a:rPr>
                        <a:t>Les rôles et responsabilités Equipe d’animation outillé </a:t>
                      </a:r>
                      <a:endParaRPr lang="fr-FR" sz="1500" kern="900" dirty="0">
                        <a:latin typeface="Calibri" pitchFamily="34" charset="0"/>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sz="3200" b="1" dirty="0"/>
              <a:t>Feuille de route Axe </a:t>
            </a:r>
            <a:r>
              <a:rPr lang="fr-BE" sz="3200" b="1" dirty="0" smtClean="0"/>
              <a:t>3. </a:t>
            </a:r>
            <a:r>
              <a:rPr lang="fr-BE" sz="3200" b="1" dirty="0"/>
              <a:t>Promotion de l’apprentissage </a:t>
            </a:r>
            <a:r>
              <a:rPr lang="fr-BE" sz="3200" b="1" dirty="0" smtClean="0"/>
              <a:t>organisationnel (4)</a:t>
            </a:r>
            <a:endParaRPr lang="fr-FR" sz="3200" dirty="0"/>
          </a:p>
        </p:txBody>
      </p:sp>
      <p:graphicFrame>
        <p:nvGraphicFramePr>
          <p:cNvPr id="4" name="Espace réservé du contenu 3"/>
          <p:cNvGraphicFramePr>
            <a:graphicFrameLocks noGrp="1"/>
          </p:cNvGraphicFramePr>
          <p:nvPr>
            <p:ph sz="quarter" idx="1"/>
            <p:extLst>
              <p:ext uri="{D42A27DB-BD31-4B8C-83A1-F6EECF244321}">
                <p14:modId xmlns:p14="http://schemas.microsoft.com/office/powerpoint/2010/main" val="3423547210"/>
              </p:ext>
            </p:extLst>
          </p:nvPr>
        </p:nvGraphicFramePr>
        <p:xfrm>
          <a:off x="107504" y="1600200"/>
          <a:ext cx="9036494" cy="4754880"/>
        </p:xfrm>
        <a:graphic>
          <a:graphicData uri="http://schemas.openxmlformats.org/drawingml/2006/table">
            <a:tbl>
              <a:tblPr firstRow="1" bandRow="1">
                <a:tableStyleId>{5940675A-B579-460E-94D1-54222C63F5DA}</a:tableStyleId>
              </a:tblPr>
              <a:tblGrid>
                <a:gridCol w="1437810"/>
                <a:gridCol w="1874558"/>
                <a:gridCol w="1368152"/>
                <a:gridCol w="936104"/>
                <a:gridCol w="1224136"/>
                <a:gridCol w="915093"/>
                <a:gridCol w="1280641"/>
              </a:tblGrid>
              <a:tr h="370840">
                <a:tc>
                  <a:txBody>
                    <a:bodyPr/>
                    <a:lstStyle/>
                    <a:p>
                      <a:r>
                        <a:rPr lang="fr-BE" sz="1800" b="1" kern="1200" dirty="0" smtClean="0"/>
                        <a:t>Indicateurs</a:t>
                      </a:r>
                      <a:endParaRPr lang="fr-FR" sz="1800" b="1" dirty="0"/>
                    </a:p>
                  </a:txBody>
                  <a:tcPr/>
                </a:tc>
                <a:tc gridSpan="6">
                  <a:txBody>
                    <a:bodyPr/>
                    <a:lstStyle/>
                    <a:p>
                      <a:pPr lvl="0">
                        <a:buFont typeface="Arial" pitchFamily="34" charset="0"/>
                        <a:buChar char="•"/>
                      </a:pPr>
                      <a:r>
                        <a:rPr lang="fr-BE" sz="1800" kern="1200" dirty="0" smtClean="0">
                          <a:solidFill>
                            <a:schemeClr val="tx1"/>
                          </a:solidFill>
                          <a:latin typeface="+mn-lt"/>
                          <a:ea typeface="+mn-ea"/>
                          <a:cs typeface="+mn-cs"/>
                        </a:rPr>
                        <a:t>Un appel d’offre pour un Audit Genre du MSAS est lancé</a:t>
                      </a:r>
                      <a:endParaRPr lang="fr-FR" sz="1800" kern="1200" dirty="0" smtClean="0">
                        <a:solidFill>
                          <a:schemeClr val="tx1"/>
                        </a:solidFill>
                        <a:latin typeface="+mn-lt"/>
                        <a:ea typeface="+mn-ea"/>
                        <a:cs typeface="+mn-cs"/>
                      </a:endParaRPr>
                    </a:p>
                    <a:p>
                      <a:pPr>
                        <a:buFont typeface="Arial" pitchFamily="34" charset="0"/>
                        <a:buChar char="•"/>
                      </a:pPr>
                      <a:r>
                        <a:rPr lang="fr-BE" sz="1800" kern="1200" dirty="0" smtClean="0">
                          <a:solidFill>
                            <a:schemeClr val="tx1"/>
                          </a:solidFill>
                          <a:latin typeface="+mn-lt"/>
                          <a:ea typeface="+mn-ea"/>
                          <a:cs typeface="+mn-cs"/>
                        </a:rPr>
                        <a:t>Les conclusions et les recommandations d’un audit genre sont restituées lors d’un atelier</a:t>
                      </a:r>
                      <a:endParaRPr lang="fr-FR" sz="1800" dirty="0"/>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70840">
                <a:tc>
                  <a:txBody>
                    <a:bodyPr/>
                    <a:lstStyle/>
                    <a:p>
                      <a:pPr algn="just">
                        <a:spcBef>
                          <a:spcPts val="240"/>
                        </a:spcBef>
                        <a:spcAft>
                          <a:spcPts val="240"/>
                        </a:spcAft>
                      </a:pPr>
                      <a:r>
                        <a:rPr lang="fr-BE" sz="1800" b="1" kern="900" dirty="0"/>
                        <a:t>Résultats</a:t>
                      </a:r>
                      <a:endParaRPr lang="fr-FR" sz="18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800" b="1" kern="900"/>
                        <a:t>Activités</a:t>
                      </a:r>
                      <a:endParaRPr lang="fr-FR" sz="18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800" b="1" kern="900"/>
                        <a:t>Bénéficiaires</a:t>
                      </a:r>
                      <a:endParaRPr lang="fr-FR" sz="18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800" b="1" kern="900"/>
                        <a:t>Responsables</a:t>
                      </a:r>
                      <a:endParaRPr lang="fr-FR" sz="18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800" b="1" kern="900"/>
                        <a:t>Ressources</a:t>
                      </a:r>
                      <a:endParaRPr lang="fr-FR" sz="18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800" b="1" kern="900" dirty="0"/>
                        <a:t>Délais</a:t>
                      </a:r>
                      <a:endParaRPr lang="fr-FR" sz="18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800" b="1" kern="900" dirty="0"/>
                        <a:t>Indicateurs</a:t>
                      </a:r>
                      <a:endParaRPr lang="fr-FR" sz="1800" b="1" kern="900" dirty="0">
                        <a:latin typeface="Arial"/>
                        <a:ea typeface="Times New Roman"/>
                        <a:cs typeface="Times New Roman"/>
                      </a:endParaRPr>
                    </a:p>
                  </a:txBody>
                  <a:tcPr marL="68580" marR="68580" marT="0" marB="0"/>
                </a:tc>
              </a:tr>
              <a:tr h="370840">
                <a:tc>
                  <a:txBody>
                    <a:bodyPr/>
                    <a:lstStyle/>
                    <a:p>
                      <a:pPr algn="l">
                        <a:spcBef>
                          <a:spcPts val="240"/>
                        </a:spcBef>
                        <a:spcAft>
                          <a:spcPts val="240"/>
                        </a:spcAft>
                      </a:pPr>
                      <a:r>
                        <a:rPr lang="fr-BE" sz="1800" kern="900" dirty="0">
                          <a:latin typeface="Calibri"/>
                          <a:ea typeface="Times New Roman"/>
                          <a:cs typeface="Times New Roman"/>
                        </a:rPr>
                        <a:t>Une analyse genre des documents est conduite</a:t>
                      </a:r>
                      <a:endParaRPr lang="fr-FR" sz="180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a:latin typeface="Calibri"/>
                          <a:ea typeface="Times New Roman"/>
                          <a:cs typeface="Times New Roman"/>
                        </a:rPr>
                        <a:t>Répertorier les documents stratégiques, administratifs et de gestion, répartition du travail d’analyse, adapter les outils d’analyse, évaluer sur base de l’analyse et rédiger les fiches-synthèse</a:t>
                      </a:r>
                      <a:endParaRPr lang="fr-FR" sz="180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a:latin typeface="Calibri"/>
                          <a:ea typeface="Times New Roman"/>
                          <a:cs typeface="Times New Roman"/>
                        </a:rPr>
                        <a:t>Equipe d’animation d’audit genre</a:t>
                      </a:r>
                      <a:endParaRPr lang="fr-FR" sz="180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a:latin typeface="Calibri"/>
                          <a:ea typeface="Times New Roman"/>
                          <a:cs typeface="Times New Roman"/>
                        </a:rPr>
                        <a:t>CG</a:t>
                      </a:r>
                      <a:endParaRPr lang="fr-FR" sz="180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a:latin typeface="Calibri"/>
                          <a:ea typeface="Times New Roman"/>
                          <a:cs typeface="Times New Roman"/>
                        </a:rPr>
                        <a:t>Consultant</a:t>
                      </a:r>
                      <a:endParaRPr lang="fr-FR" sz="1800" kern="900">
                        <a:latin typeface="Arial"/>
                        <a:ea typeface="Times New Roman"/>
                        <a:cs typeface="Times New Roman"/>
                      </a:endParaRPr>
                    </a:p>
                    <a:p>
                      <a:pPr algn="l">
                        <a:spcBef>
                          <a:spcPts val="240"/>
                        </a:spcBef>
                        <a:spcAft>
                          <a:spcPts val="240"/>
                        </a:spcAft>
                      </a:pPr>
                      <a:r>
                        <a:rPr lang="fr-BE" sz="1800" kern="900">
                          <a:latin typeface="Calibri"/>
                          <a:ea typeface="Times New Roman"/>
                          <a:cs typeface="Times New Roman"/>
                        </a:rPr>
                        <a:t>MFFE</a:t>
                      </a:r>
                      <a:endParaRPr lang="fr-FR" sz="180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a:latin typeface="Calibri"/>
                          <a:ea typeface="Times New Roman"/>
                          <a:cs typeface="Times New Roman"/>
                        </a:rPr>
                        <a:t>Q3 2014</a:t>
                      </a:r>
                      <a:endParaRPr lang="fr-FR" sz="180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a:ea typeface="Times New Roman"/>
                          <a:cs typeface="Times New Roman"/>
                        </a:rPr>
                        <a:t>Une revue documentaire est disponible</a:t>
                      </a:r>
                      <a:endParaRPr lang="fr-FR" sz="1800" kern="900" dirty="0">
                        <a:latin typeface="Arial"/>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sz="3200" b="1" dirty="0"/>
              <a:t>Feuille de route Axe </a:t>
            </a:r>
            <a:r>
              <a:rPr lang="fr-BE" sz="3200" b="1" dirty="0" smtClean="0"/>
              <a:t>3. </a:t>
            </a:r>
            <a:r>
              <a:rPr lang="fr-BE" sz="3200" b="1" dirty="0"/>
              <a:t>Promotion de l’apprentissage </a:t>
            </a:r>
            <a:r>
              <a:rPr lang="fr-BE" sz="3200" b="1" dirty="0" smtClean="0"/>
              <a:t>organisationnel (5)</a:t>
            </a:r>
            <a:endParaRPr lang="fr-FR" sz="3200" dirty="0"/>
          </a:p>
        </p:txBody>
      </p:sp>
      <p:graphicFrame>
        <p:nvGraphicFramePr>
          <p:cNvPr id="4" name="Espace réservé du contenu 3"/>
          <p:cNvGraphicFramePr>
            <a:graphicFrameLocks noGrp="1"/>
          </p:cNvGraphicFramePr>
          <p:nvPr>
            <p:ph sz="quarter" idx="1"/>
            <p:extLst>
              <p:ext uri="{D42A27DB-BD31-4B8C-83A1-F6EECF244321}">
                <p14:modId xmlns:p14="http://schemas.microsoft.com/office/powerpoint/2010/main" val="903027607"/>
              </p:ext>
            </p:extLst>
          </p:nvPr>
        </p:nvGraphicFramePr>
        <p:xfrm>
          <a:off x="107504" y="1600200"/>
          <a:ext cx="9036494" cy="4206240"/>
        </p:xfrm>
        <a:graphic>
          <a:graphicData uri="http://schemas.openxmlformats.org/drawingml/2006/table">
            <a:tbl>
              <a:tblPr firstRow="1" bandRow="1">
                <a:tableStyleId>{5940675A-B579-460E-94D1-54222C63F5DA}</a:tableStyleId>
              </a:tblPr>
              <a:tblGrid>
                <a:gridCol w="1437810"/>
                <a:gridCol w="1442510"/>
                <a:gridCol w="1440160"/>
                <a:gridCol w="1296144"/>
                <a:gridCol w="1224136"/>
                <a:gridCol w="915093"/>
                <a:gridCol w="1280641"/>
              </a:tblGrid>
              <a:tr h="370840">
                <a:tc>
                  <a:txBody>
                    <a:bodyPr/>
                    <a:lstStyle/>
                    <a:p>
                      <a:r>
                        <a:rPr lang="fr-BE" sz="1800" b="1" kern="1200" dirty="0" smtClean="0"/>
                        <a:t>Indicateurs</a:t>
                      </a:r>
                      <a:endParaRPr lang="fr-FR" sz="1800" b="1" dirty="0"/>
                    </a:p>
                  </a:txBody>
                  <a:tcPr/>
                </a:tc>
                <a:tc gridSpan="6">
                  <a:txBody>
                    <a:bodyPr/>
                    <a:lstStyle/>
                    <a:p>
                      <a:pPr lvl="0">
                        <a:buFont typeface="Arial" pitchFamily="34" charset="0"/>
                        <a:buChar char="•"/>
                      </a:pPr>
                      <a:r>
                        <a:rPr lang="fr-BE" sz="1800" kern="1200" dirty="0" smtClean="0">
                          <a:solidFill>
                            <a:schemeClr val="tx1"/>
                          </a:solidFill>
                          <a:latin typeface="+mn-lt"/>
                          <a:ea typeface="+mn-ea"/>
                          <a:cs typeface="+mn-cs"/>
                        </a:rPr>
                        <a:t>Un appel d’offre pour un Audit Genre du MSAS est lancé</a:t>
                      </a:r>
                      <a:endParaRPr lang="fr-FR" sz="1800" kern="1200" dirty="0" smtClean="0">
                        <a:solidFill>
                          <a:schemeClr val="tx1"/>
                        </a:solidFill>
                        <a:latin typeface="+mn-lt"/>
                        <a:ea typeface="+mn-ea"/>
                        <a:cs typeface="+mn-cs"/>
                      </a:endParaRPr>
                    </a:p>
                    <a:p>
                      <a:pPr>
                        <a:buFont typeface="Arial" pitchFamily="34" charset="0"/>
                        <a:buChar char="•"/>
                      </a:pPr>
                      <a:r>
                        <a:rPr lang="fr-BE" sz="1800" kern="1200" dirty="0" smtClean="0">
                          <a:solidFill>
                            <a:schemeClr val="tx1"/>
                          </a:solidFill>
                          <a:latin typeface="+mn-lt"/>
                          <a:ea typeface="+mn-ea"/>
                          <a:cs typeface="+mn-cs"/>
                        </a:rPr>
                        <a:t>Les conclusions et les recommandations d’un audit genre sont restituées lors d’un atelier</a:t>
                      </a:r>
                      <a:endParaRPr lang="fr-FR" sz="1800" dirty="0"/>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70840">
                <a:tc>
                  <a:txBody>
                    <a:bodyPr/>
                    <a:lstStyle/>
                    <a:p>
                      <a:pPr algn="just">
                        <a:spcBef>
                          <a:spcPts val="240"/>
                        </a:spcBef>
                        <a:spcAft>
                          <a:spcPts val="240"/>
                        </a:spcAft>
                      </a:pPr>
                      <a:r>
                        <a:rPr lang="fr-BE" sz="1800" b="1" kern="900" dirty="0"/>
                        <a:t>Résultats</a:t>
                      </a:r>
                      <a:endParaRPr lang="fr-FR" sz="18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800" b="1" kern="900"/>
                        <a:t>Activités</a:t>
                      </a:r>
                      <a:endParaRPr lang="fr-FR" sz="18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800" b="1" kern="900"/>
                        <a:t>Bénéficiaires</a:t>
                      </a:r>
                      <a:endParaRPr lang="fr-FR" sz="18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800" b="1" kern="900"/>
                        <a:t>Responsables</a:t>
                      </a:r>
                      <a:endParaRPr lang="fr-FR" sz="18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800" b="1" kern="900"/>
                        <a:t>Ressources</a:t>
                      </a:r>
                      <a:endParaRPr lang="fr-FR" sz="18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800" b="1" kern="900" dirty="0"/>
                        <a:t>Délais</a:t>
                      </a:r>
                      <a:endParaRPr lang="fr-FR" sz="18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800" b="1" kern="900" dirty="0"/>
                        <a:t>Indicateurs</a:t>
                      </a:r>
                      <a:endParaRPr lang="fr-FR" sz="1800" b="1" kern="900" dirty="0">
                        <a:latin typeface="Arial"/>
                        <a:ea typeface="Times New Roman"/>
                        <a:cs typeface="Times New Roman"/>
                      </a:endParaRPr>
                    </a:p>
                  </a:txBody>
                  <a:tcPr marL="68580" marR="68580" marT="0" marB="0"/>
                </a:tc>
              </a:tr>
              <a:tr h="370840">
                <a:tc>
                  <a:txBody>
                    <a:bodyPr/>
                    <a:lstStyle/>
                    <a:p>
                      <a:pPr algn="l">
                        <a:spcBef>
                          <a:spcPts val="240"/>
                        </a:spcBef>
                        <a:spcAft>
                          <a:spcPts val="240"/>
                        </a:spcAft>
                      </a:pPr>
                      <a:r>
                        <a:rPr lang="fr-BE" sz="1800" kern="900" dirty="0">
                          <a:latin typeface="Calibri"/>
                          <a:ea typeface="Times New Roman"/>
                          <a:cs typeface="Times New Roman"/>
                        </a:rPr>
                        <a:t>Les entrevues et consultations sont menées</a:t>
                      </a:r>
                      <a:endParaRPr lang="fr-FR" sz="180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a:latin typeface="Calibri"/>
                          <a:ea typeface="Times New Roman"/>
                          <a:cs typeface="Times New Roman"/>
                        </a:rPr>
                        <a:t>Finaliser les grilles ‘entrevues et consultations, mener les entretiens, organiser des focus groups et rédiger la synthèse des entretiens</a:t>
                      </a:r>
                      <a:endParaRPr lang="fr-FR" sz="180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a:latin typeface="Calibri"/>
                          <a:ea typeface="Times New Roman"/>
                          <a:cs typeface="Times New Roman"/>
                        </a:rPr>
                        <a:t>Equipe d’animation d’audit genre</a:t>
                      </a:r>
                      <a:endParaRPr lang="fr-FR" sz="180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a:latin typeface="Calibri"/>
                          <a:ea typeface="Times New Roman"/>
                          <a:cs typeface="Times New Roman"/>
                        </a:rPr>
                        <a:t>CG</a:t>
                      </a:r>
                      <a:endParaRPr lang="fr-FR" sz="1800" kern="900">
                        <a:latin typeface="Arial"/>
                        <a:ea typeface="Times New Roman"/>
                        <a:cs typeface="Times New Roman"/>
                      </a:endParaRPr>
                    </a:p>
                  </a:txBody>
                  <a:tcPr marL="68580" marR="68580" marT="0" marB="0"/>
                </a:tc>
                <a:tc>
                  <a:txBody>
                    <a:bodyPr/>
                    <a:lstStyle/>
                    <a:p>
                      <a:pPr algn="l">
                        <a:spcBef>
                          <a:spcPts val="240"/>
                        </a:spcBef>
                        <a:spcAft>
                          <a:spcPts val="240"/>
                        </a:spcAft>
                      </a:pPr>
                      <a:endParaRPr lang="fr-BE" sz="1800" kern="900">
                        <a:latin typeface="Calibri"/>
                        <a:ea typeface="Times New Roman"/>
                        <a:cs typeface="Times New Roman"/>
                      </a:endParaRPr>
                    </a:p>
                  </a:txBody>
                  <a:tcPr marL="68580" marR="68580" marT="0" marB="0"/>
                </a:tc>
                <a:tc>
                  <a:txBody>
                    <a:bodyPr/>
                    <a:lstStyle/>
                    <a:p>
                      <a:pPr algn="l">
                        <a:spcBef>
                          <a:spcPts val="240"/>
                        </a:spcBef>
                        <a:spcAft>
                          <a:spcPts val="240"/>
                        </a:spcAft>
                      </a:pPr>
                      <a:r>
                        <a:rPr lang="fr-BE" sz="1800" kern="900">
                          <a:latin typeface="Calibri"/>
                          <a:ea typeface="Times New Roman"/>
                          <a:cs typeface="Times New Roman"/>
                        </a:rPr>
                        <a:t>Q4 2014</a:t>
                      </a:r>
                      <a:endParaRPr lang="fr-FR" sz="180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a:ea typeface="Times New Roman"/>
                          <a:cs typeface="Times New Roman"/>
                        </a:rPr>
                        <a:t>Une synthèse des interviews est rédigée</a:t>
                      </a:r>
                      <a:endParaRPr lang="fr-FR" sz="1800" kern="900" dirty="0">
                        <a:latin typeface="Arial"/>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sz="3200" b="1" dirty="0"/>
              <a:t>Feuille de route Axe </a:t>
            </a:r>
            <a:r>
              <a:rPr lang="fr-BE" sz="3200" b="1" dirty="0" smtClean="0"/>
              <a:t>3. </a:t>
            </a:r>
            <a:r>
              <a:rPr lang="fr-BE" sz="3200" b="1" dirty="0"/>
              <a:t>Promotion de l’apprentissage </a:t>
            </a:r>
            <a:r>
              <a:rPr lang="fr-BE" sz="3200" b="1" dirty="0" smtClean="0"/>
              <a:t>organisationnel (6)</a:t>
            </a:r>
            <a:endParaRPr lang="fr-FR" sz="3200" dirty="0"/>
          </a:p>
        </p:txBody>
      </p:sp>
      <p:graphicFrame>
        <p:nvGraphicFramePr>
          <p:cNvPr id="4" name="Espace réservé du contenu 3"/>
          <p:cNvGraphicFramePr>
            <a:graphicFrameLocks noGrp="1"/>
          </p:cNvGraphicFramePr>
          <p:nvPr>
            <p:ph sz="quarter" idx="1"/>
          </p:nvPr>
        </p:nvGraphicFramePr>
        <p:xfrm>
          <a:off x="107504" y="1600200"/>
          <a:ext cx="9036494" cy="3444240"/>
        </p:xfrm>
        <a:graphic>
          <a:graphicData uri="http://schemas.openxmlformats.org/drawingml/2006/table">
            <a:tbl>
              <a:tblPr firstRow="1" bandRow="1">
                <a:tableStyleId>{5940675A-B579-460E-94D1-54222C63F5DA}</a:tableStyleId>
              </a:tblPr>
              <a:tblGrid>
                <a:gridCol w="1437810"/>
                <a:gridCol w="1442510"/>
                <a:gridCol w="1440160"/>
                <a:gridCol w="1296144"/>
                <a:gridCol w="1224136"/>
                <a:gridCol w="915093"/>
                <a:gridCol w="1280641"/>
              </a:tblGrid>
              <a:tr h="370840">
                <a:tc>
                  <a:txBody>
                    <a:bodyPr/>
                    <a:lstStyle/>
                    <a:p>
                      <a:r>
                        <a:rPr lang="fr-BE" sz="2000" b="1" kern="1200" dirty="0" smtClean="0">
                          <a:latin typeface="Calibri" pitchFamily="34" charset="0"/>
                        </a:rPr>
                        <a:t>Indicateurs</a:t>
                      </a:r>
                      <a:endParaRPr lang="fr-FR" sz="2000" b="1" dirty="0">
                        <a:latin typeface="Calibri" pitchFamily="34" charset="0"/>
                      </a:endParaRPr>
                    </a:p>
                  </a:txBody>
                  <a:tcPr/>
                </a:tc>
                <a:tc gridSpan="6">
                  <a:txBody>
                    <a:bodyPr/>
                    <a:lstStyle/>
                    <a:p>
                      <a:pPr lvl="0">
                        <a:buFont typeface="Arial" pitchFamily="34" charset="0"/>
                        <a:buChar char="•"/>
                      </a:pPr>
                      <a:r>
                        <a:rPr lang="fr-BE" sz="2000" kern="1200" dirty="0" smtClean="0">
                          <a:solidFill>
                            <a:schemeClr val="tx1"/>
                          </a:solidFill>
                          <a:latin typeface="Calibri" pitchFamily="34" charset="0"/>
                          <a:ea typeface="+mn-ea"/>
                          <a:cs typeface="+mn-cs"/>
                        </a:rPr>
                        <a:t>Un appel d’offre pour un Audit Genre du MSAS est lancé</a:t>
                      </a:r>
                      <a:endParaRPr lang="fr-FR" sz="2000" kern="1200" dirty="0" smtClean="0">
                        <a:solidFill>
                          <a:schemeClr val="tx1"/>
                        </a:solidFill>
                        <a:latin typeface="Calibri" pitchFamily="34" charset="0"/>
                        <a:ea typeface="+mn-ea"/>
                        <a:cs typeface="+mn-cs"/>
                      </a:endParaRPr>
                    </a:p>
                    <a:p>
                      <a:pPr>
                        <a:buFont typeface="Arial" pitchFamily="34" charset="0"/>
                        <a:buChar char="•"/>
                      </a:pPr>
                      <a:r>
                        <a:rPr lang="fr-BE" sz="2000" kern="1200" dirty="0" smtClean="0">
                          <a:solidFill>
                            <a:schemeClr val="tx1"/>
                          </a:solidFill>
                          <a:latin typeface="Calibri" pitchFamily="34" charset="0"/>
                          <a:ea typeface="+mn-ea"/>
                          <a:cs typeface="+mn-cs"/>
                        </a:rPr>
                        <a:t>Les conclusions et les recommandations d’un audit genre sont restituées lors d’un atelier</a:t>
                      </a:r>
                      <a:endParaRPr lang="fr-FR" sz="2000" dirty="0">
                        <a:latin typeface="Calibri" pitchFamily="34" charset="0"/>
                      </a:endParaRP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70840">
                <a:tc>
                  <a:txBody>
                    <a:bodyPr/>
                    <a:lstStyle/>
                    <a:p>
                      <a:pPr algn="just">
                        <a:spcBef>
                          <a:spcPts val="240"/>
                        </a:spcBef>
                        <a:spcAft>
                          <a:spcPts val="240"/>
                        </a:spcAft>
                      </a:pPr>
                      <a:r>
                        <a:rPr lang="fr-BE" sz="2000" b="1" kern="900" dirty="0">
                          <a:latin typeface="Calibri" pitchFamily="34" charset="0"/>
                        </a:rPr>
                        <a:t>Résultats</a:t>
                      </a:r>
                      <a:endParaRPr lang="fr-FR" sz="20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2000" b="1" kern="900">
                          <a:latin typeface="Calibri" pitchFamily="34" charset="0"/>
                        </a:rPr>
                        <a:t>Activités</a:t>
                      </a:r>
                      <a:endParaRPr lang="fr-FR" sz="2000" b="1" kern="90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2000" b="1" kern="900">
                          <a:latin typeface="Calibri" pitchFamily="34" charset="0"/>
                        </a:rPr>
                        <a:t>Bénéficiaires</a:t>
                      </a:r>
                      <a:endParaRPr lang="fr-FR" sz="2000" b="1" kern="90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2000" b="1" kern="900">
                          <a:latin typeface="Calibri" pitchFamily="34" charset="0"/>
                        </a:rPr>
                        <a:t>Responsables</a:t>
                      </a:r>
                      <a:endParaRPr lang="fr-FR" sz="2000" b="1" kern="90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2000" b="1" kern="900">
                          <a:latin typeface="Calibri" pitchFamily="34" charset="0"/>
                        </a:rPr>
                        <a:t>Ressources</a:t>
                      </a:r>
                      <a:endParaRPr lang="fr-FR" sz="2000" b="1" kern="90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2000" b="1" kern="900" dirty="0">
                          <a:latin typeface="Calibri" pitchFamily="34" charset="0"/>
                        </a:rPr>
                        <a:t>Délais</a:t>
                      </a:r>
                      <a:endParaRPr lang="fr-FR" sz="20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2000" b="1" kern="900" dirty="0">
                          <a:latin typeface="Calibri" pitchFamily="34" charset="0"/>
                        </a:rPr>
                        <a:t>Indicateurs</a:t>
                      </a:r>
                      <a:endParaRPr lang="fr-FR" sz="2000" b="1" kern="900" dirty="0">
                        <a:latin typeface="Calibri" pitchFamily="34" charset="0"/>
                        <a:ea typeface="Times New Roman"/>
                        <a:cs typeface="Times New Roman"/>
                      </a:endParaRPr>
                    </a:p>
                  </a:txBody>
                  <a:tcPr marL="68580" marR="68580" marT="0" marB="0"/>
                </a:tc>
              </a:tr>
              <a:tr h="370840">
                <a:tc>
                  <a:txBody>
                    <a:bodyPr/>
                    <a:lstStyle/>
                    <a:p>
                      <a:pPr algn="l">
                        <a:spcBef>
                          <a:spcPts val="240"/>
                        </a:spcBef>
                        <a:spcAft>
                          <a:spcPts val="240"/>
                        </a:spcAft>
                      </a:pPr>
                      <a:r>
                        <a:rPr lang="fr-BE" sz="2000" kern="900" dirty="0">
                          <a:latin typeface="Calibri" pitchFamily="34" charset="0"/>
                          <a:ea typeface="Times New Roman"/>
                          <a:cs typeface="Times New Roman"/>
                        </a:rPr>
                        <a:t>Les résultats de l’audit sont analysés</a:t>
                      </a:r>
                      <a:endParaRPr lang="fr-FR" sz="20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2000" kern="900" dirty="0">
                          <a:latin typeface="Calibri" pitchFamily="34" charset="0"/>
                          <a:ea typeface="Times New Roman"/>
                          <a:cs typeface="Times New Roman"/>
                        </a:rPr>
                        <a:t>Rédiger le rapport de l’audit et formuler les recommandations</a:t>
                      </a:r>
                      <a:endParaRPr lang="fr-FR" sz="20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2000" kern="900" dirty="0">
                          <a:latin typeface="Calibri" pitchFamily="34" charset="0"/>
                          <a:ea typeface="Times New Roman"/>
                          <a:cs typeface="Times New Roman"/>
                        </a:rPr>
                        <a:t>Equipe d’animation d’audit genre</a:t>
                      </a:r>
                      <a:endParaRPr lang="fr-FR" sz="20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2000" kern="900" dirty="0">
                          <a:latin typeface="Calibri" pitchFamily="34" charset="0"/>
                          <a:ea typeface="Times New Roman"/>
                          <a:cs typeface="Times New Roman"/>
                        </a:rPr>
                        <a:t>CG</a:t>
                      </a:r>
                      <a:endParaRPr lang="fr-FR" sz="20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2000" kern="900" dirty="0">
                          <a:latin typeface="Calibri" pitchFamily="34" charset="0"/>
                          <a:ea typeface="Times New Roman"/>
                          <a:cs typeface="Times New Roman"/>
                        </a:rPr>
                        <a:t>Consultant</a:t>
                      </a:r>
                      <a:endParaRPr lang="fr-FR" sz="2000" kern="900" dirty="0">
                        <a:latin typeface="Calibri" pitchFamily="34" charset="0"/>
                        <a:ea typeface="Times New Roman"/>
                        <a:cs typeface="Times New Roman"/>
                      </a:endParaRPr>
                    </a:p>
                    <a:p>
                      <a:pPr algn="l">
                        <a:spcBef>
                          <a:spcPts val="240"/>
                        </a:spcBef>
                        <a:spcAft>
                          <a:spcPts val="240"/>
                        </a:spcAft>
                      </a:pPr>
                      <a:r>
                        <a:rPr lang="fr-BE" sz="2000" kern="900" dirty="0">
                          <a:latin typeface="Calibri" pitchFamily="34" charset="0"/>
                          <a:ea typeface="Times New Roman"/>
                          <a:cs typeface="Times New Roman"/>
                        </a:rPr>
                        <a:t>MFFE</a:t>
                      </a:r>
                      <a:endParaRPr lang="fr-FR" sz="2000" kern="900" dirty="0">
                        <a:latin typeface="Calibri" pitchFamily="34" charset="0"/>
                        <a:ea typeface="Times New Roman"/>
                        <a:cs typeface="Times New Roman"/>
                      </a:endParaRPr>
                    </a:p>
                  </a:txBody>
                  <a:tcPr marL="68580" marR="68580" marT="0" marB="0"/>
                </a:tc>
                <a:tc>
                  <a:txBody>
                    <a:bodyPr/>
                    <a:lstStyle/>
                    <a:p>
                      <a:pPr algn="l">
                        <a:lnSpc>
                          <a:spcPct val="200000"/>
                        </a:lnSpc>
                        <a:spcBef>
                          <a:spcPts val="240"/>
                        </a:spcBef>
                        <a:spcAft>
                          <a:spcPts val="240"/>
                        </a:spcAft>
                      </a:pPr>
                      <a:r>
                        <a:rPr lang="fr-BE" sz="2000" kern="900" dirty="0">
                          <a:latin typeface="Calibri" pitchFamily="34" charset="0"/>
                          <a:ea typeface="Times New Roman"/>
                          <a:cs typeface="Times New Roman"/>
                        </a:rPr>
                        <a:t>Q1 2015</a:t>
                      </a:r>
                      <a:endParaRPr lang="fr-FR" sz="20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2000" kern="900" dirty="0">
                          <a:latin typeface="Calibri" pitchFamily="34" charset="0"/>
                          <a:ea typeface="Times New Roman"/>
                          <a:cs typeface="Times New Roman"/>
                        </a:rPr>
                        <a:t>Un rapport d’audit genre est disponible</a:t>
                      </a:r>
                      <a:endParaRPr lang="fr-FR" sz="2000" kern="900" dirty="0">
                        <a:latin typeface="Calibri" pitchFamily="34" charset="0"/>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sz="3200" b="1" dirty="0"/>
              <a:t>Feuille de route AXE </a:t>
            </a:r>
            <a:r>
              <a:rPr lang="fr-BE" sz="3200" b="1" dirty="0" smtClean="0"/>
              <a:t>1. </a:t>
            </a:r>
            <a:r>
              <a:rPr lang="fr-BE" sz="3200" b="1" dirty="0"/>
              <a:t>Ancrage institutionnel de la Cellule </a:t>
            </a:r>
            <a:r>
              <a:rPr lang="fr-BE" sz="3200" b="1" dirty="0" smtClean="0"/>
              <a:t>Genre (1)</a:t>
            </a:r>
            <a:endParaRPr lang="fr-FR" sz="3200" dirty="0"/>
          </a:p>
        </p:txBody>
      </p:sp>
      <p:graphicFrame>
        <p:nvGraphicFramePr>
          <p:cNvPr id="4" name="Espace réservé du contenu 3"/>
          <p:cNvGraphicFramePr>
            <a:graphicFrameLocks noGrp="1"/>
          </p:cNvGraphicFramePr>
          <p:nvPr>
            <p:ph sz="quarter" idx="1"/>
          </p:nvPr>
        </p:nvGraphicFramePr>
        <p:xfrm>
          <a:off x="107506" y="1437640"/>
          <a:ext cx="9036494" cy="5420360"/>
        </p:xfrm>
        <a:graphic>
          <a:graphicData uri="http://schemas.openxmlformats.org/drawingml/2006/table">
            <a:tbl>
              <a:tblPr firstRow="1" bandRow="1">
                <a:tableStyleId>{5940675A-B579-460E-94D1-54222C63F5DA}</a:tableStyleId>
              </a:tblPr>
              <a:tblGrid>
                <a:gridCol w="1437810"/>
                <a:gridCol w="2450622"/>
                <a:gridCol w="1008110"/>
                <a:gridCol w="1152128"/>
                <a:gridCol w="1080122"/>
                <a:gridCol w="627061"/>
                <a:gridCol w="1280641"/>
              </a:tblGrid>
              <a:tr h="370840">
                <a:tc>
                  <a:txBody>
                    <a:bodyPr/>
                    <a:lstStyle/>
                    <a:p>
                      <a:r>
                        <a:rPr lang="fr-BE" sz="1800" b="1" kern="1200" dirty="0" smtClean="0"/>
                        <a:t>Indicateurs</a:t>
                      </a:r>
                      <a:endParaRPr lang="fr-FR" b="1" dirty="0"/>
                    </a:p>
                  </a:txBody>
                  <a:tcPr/>
                </a:tc>
                <a:tc gridSpan="6">
                  <a:txBody>
                    <a:bodyPr/>
                    <a:lstStyle/>
                    <a:p>
                      <a:pPr lvl="0">
                        <a:buFont typeface="Arial" pitchFamily="34" charset="0"/>
                        <a:buChar char="•"/>
                      </a:pPr>
                      <a:r>
                        <a:rPr lang="fr-BE" sz="1800" kern="1200" dirty="0" smtClean="0">
                          <a:solidFill>
                            <a:schemeClr val="tx1"/>
                          </a:solidFill>
                          <a:latin typeface="+mn-lt"/>
                          <a:ea typeface="+mn-ea"/>
                          <a:cs typeface="+mn-cs"/>
                        </a:rPr>
                        <a:t>1 coordinatrice est nommée par note de service signée par Mme le Ministre de la santé et de l’action sociale</a:t>
                      </a:r>
                      <a:endParaRPr lang="fr-FR" sz="1800" kern="1200" dirty="0" smtClean="0">
                        <a:solidFill>
                          <a:schemeClr val="tx1"/>
                        </a:solidFill>
                        <a:latin typeface="+mn-lt"/>
                        <a:ea typeface="+mn-ea"/>
                        <a:cs typeface="+mn-cs"/>
                      </a:endParaRPr>
                    </a:p>
                    <a:p>
                      <a:pPr lvl="0">
                        <a:buFont typeface="Arial" pitchFamily="34" charset="0"/>
                        <a:buChar char="•"/>
                      </a:pPr>
                      <a:r>
                        <a:rPr lang="fr-BE" sz="1800" kern="1200" dirty="0" smtClean="0">
                          <a:solidFill>
                            <a:schemeClr val="tx1"/>
                          </a:solidFill>
                          <a:latin typeface="+mn-lt"/>
                          <a:ea typeface="+mn-ea"/>
                          <a:cs typeface="+mn-cs"/>
                        </a:rPr>
                        <a:t>24 PFG sont nommés par notes de service signées par les responsables (Directeurs, Chefs de services/programmes), dont 6 hommes, 25%</a:t>
                      </a:r>
                      <a:endParaRPr lang="fr-FR" sz="1800" kern="1200" dirty="0" smtClean="0">
                        <a:solidFill>
                          <a:schemeClr val="tx1"/>
                        </a:solidFill>
                        <a:latin typeface="+mn-lt"/>
                        <a:ea typeface="+mn-ea"/>
                        <a:cs typeface="+mn-cs"/>
                      </a:endParaRPr>
                    </a:p>
                    <a:p>
                      <a:pPr>
                        <a:buFont typeface="Arial" pitchFamily="34" charset="0"/>
                        <a:buChar char="•"/>
                      </a:pPr>
                      <a:r>
                        <a:rPr lang="fr-BE" sz="1800" kern="1200" dirty="0" smtClean="0">
                          <a:solidFill>
                            <a:schemeClr val="tx1"/>
                          </a:solidFill>
                          <a:latin typeface="+mn-lt"/>
                          <a:ea typeface="+mn-ea"/>
                          <a:cs typeface="+mn-cs"/>
                        </a:rPr>
                        <a:t>5 PFG sont nommés par notes de service signées par les Directeurs régionaux</a:t>
                      </a:r>
                      <a:endParaRPr lang="fr-FR" dirty="0"/>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70840">
                <a:tc>
                  <a:txBody>
                    <a:bodyPr/>
                    <a:lstStyle/>
                    <a:p>
                      <a:pPr algn="just">
                        <a:spcBef>
                          <a:spcPts val="240"/>
                        </a:spcBef>
                        <a:spcAft>
                          <a:spcPts val="240"/>
                        </a:spcAft>
                      </a:pPr>
                      <a:r>
                        <a:rPr lang="fr-BE" sz="1400" b="1" kern="900" dirty="0"/>
                        <a:t>Résultats</a:t>
                      </a:r>
                      <a:endParaRPr lang="fr-FR" sz="14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Activités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Bénéficiaires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Responsables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Ressources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dirty="0"/>
                        <a:t>Délais</a:t>
                      </a:r>
                      <a:endParaRPr lang="fr-FR" sz="14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dirty="0"/>
                        <a:t>Indicateurs</a:t>
                      </a:r>
                      <a:endParaRPr lang="fr-FR" sz="1400" b="1" kern="900" dirty="0">
                        <a:latin typeface="Arial"/>
                        <a:ea typeface="Times New Roman"/>
                        <a:cs typeface="Times New Roman"/>
                      </a:endParaRPr>
                    </a:p>
                  </a:txBody>
                  <a:tcPr marL="68580" marR="68580" marT="0" marB="0"/>
                </a:tc>
              </a:tr>
              <a:tr h="370840">
                <a:tc>
                  <a:txBody>
                    <a:bodyPr/>
                    <a:lstStyle/>
                    <a:p>
                      <a:pPr algn="l">
                        <a:spcBef>
                          <a:spcPts val="240"/>
                        </a:spcBef>
                        <a:spcAft>
                          <a:spcPts val="240"/>
                        </a:spcAft>
                      </a:pPr>
                      <a:r>
                        <a:rPr lang="fr-BE" sz="1500" b="0" kern="900" dirty="0">
                          <a:latin typeface="Calibri"/>
                          <a:ea typeface="Times New Roman"/>
                          <a:cs typeface="Times New Roman"/>
                        </a:rPr>
                        <a:t>La coordinatrice  de la cellule GENRE est nommée et installée</a:t>
                      </a:r>
                      <a:endParaRPr lang="fr-FR" sz="1500" b="0" kern="900" dirty="0">
                        <a:latin typeface="Arial"/>
                        <a:ea typeface="Times New Roman"/>
                        <a:cs typeface="Times New Roman"/>
                      </a:endParaRPr>
                    </a:p>
                    <a:p>
                      <a:pPr algn="l">
                        <a:spcBef>
                          <a:spcPts val="240"/>
                        </a:spcBef>
                        <a:spcAft>
                          <a:spcPts val="240"/>
                        </a:spcAft>
                      </a:pPr>
                      <a:r>
                        <a:rPr lang="fr-BE" sz="1500" b="0" kern="900" dirty="0">
                          <a:latin typeface="Calibri"/>
                          <a:ea typeface="Times New Roman"/>
                          <a:cs typeface="Times New Roman"/>
                        </a:rPr>
                        <a:t>La Cellule Genre est installée</a:t>
                      </a:r>
                      <a:endParaRPr lang="fr-FR" sz="1500" b="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500" b="0" kern="900">
                          <a:latin typeface="Calibri"/>
                          <a:ea typeface="Times New Roman"/>
                          <a:cs typeface="Times New Roman"/>
                        </a:rPr>
                        <a:t>Rédiger une note de service pour nommer une coordinatrice/Assurer la cessation et la prise de service de la Coordinatrice/Installer la coordinatrice dans un bureau équipé (TDR en annexe)</a:t>
                      </a:r>
                      <a:endParaRPr lang="fr-FR" sz="1500" b="0" kern="900">
                        <a:latin typeface="Arial"/>
                        <a:ea typeface="Times New Roman"/>
                        <a:cs typeface="Times New Roman"/>
                      </a:endParaRPr>
                    </a:p>
                    <a:p>
                      <a:pPr algn="l">
                        <a:spcBef>
                          <a:spcPts val="240"/>
                        </a:spcBef>
                        <a:spcAft>
                          <a:spcPts val="240"/>
                        </a:spcAft>
                      </a:pPr>
                      <a:r>
                        <a:rPr lang="fr-BE" sz="1500" b="0" kern="900">
                          <a:latin typeface="Calibri"/>
                          <a:ea typeface="Times New Roman"/>
                          <a:cs typeface="Times New Roman"/>
                        </a:rPr>
                        <a:t>Veiller à l’élaboration d’un arrété ministériel portant création organisation et fonctionnement d’une cellule Genre au sein du MSAS</a:t>
                      </a:r>
                      <a:endParaRPr lang="fr-FR" sz="1500" b="0" kern="900">
                        <a:latin typeface="Arial"/>
                        <a:ea typeface="Times New Roman"/>
                        <a:cs typeface="Times New Roman"/>
                      </a:endParaRPr>
                    </a:p>
                    <a:p>
                      <a:pPr algn="l">
                        <a:spcBef>
                          <a:spcPts val="240"/>
                        </a:spcBef>
                        <a:spcAft>
                          <a:spcPts val="240"/>
                        </a:spcAft>
                      </a:pPr>
                      <a:r>
                        <a:rPr lang="fr-BE" sz="1500" b="0" kern="900">
                          <a:latin typeface="Calibri"/>
                          <a:ea typeface="Times New Roman"/>
                          <a:cs typeface="Times New Roman"/>
                        </a:rPr>
                        <a:t>MA : Appui technique siège CTB/Genre</a:t>
                      </a:r>
                      <a:endParaRPr lang="fr-FR" sz="1500" b="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500" b="0" kern="900">
                          <a:latin typeface="Calibri"/>
                          <a:ea typeface="Times New Roman"/>
                          <a:cs typeface="Times New Roman"/>
                        </a:rPr>
                        <a:t>CG</a:t>
                      </a:r>
                      <a:endParaRPr lang="fr-FR" sz="1500" b="0" kern="900">
                        <a:latin typeface="Arial"/>
                        <a:ea typeface="Times New Roman"/>
                        <a:cs typeface="Times New Roman"/>
                      </a:endParaRPr>
                    </a:p>
                    <a:p>
                      <a:pPr algn="l">
                        <a:spcBef>
                          <a:spcPts val="240"/>
                        </a:spcBef>
                        <a:spcAft>
                          <a:spcPts val="240"/>
                        </a:spcAft>
                      </a:pPr>
                      <a:r>
                        <a:rPr lang="fr-BE" sz="1500" b="0" kern="900">
                          <a:latin typeface="Calibri"/>
                          <a:ea typeface="Times New Roman"/>
                          <a:cs typeface="Times New Roman"/>
                        </a:rPr>
                        <a:t>CG</a:t>
                      </a:r>
                      <a:endParaRPr lang="fr-FR" sz="1500" b="0" kern="900">
                        <a:latin typeface="Arial"/>
                        <a:ea typeface="Times New Roman"/>
                        <a:cs typeface="Times New Roman"/>
                      </a:endParaRPr>
                    </a:p>
                    <a:p>
                      <a:pPr algn="l">
                        <a:spcBef>
                          <a:spcPts val="240"/>
                        </a:spcBef>
                        <a:spcAft>
                          <a:spcPts val="240"/>
                        </a:spcAft>
                      </a:pPr>
                      <a:r>
                        <a:rPr lang="fr-BE" sz="1500" b="0" kern="900">
                          <a:latin typeface="Calibri"/>
                          <a:ea typeface="Times New Roman"/>
                          <a:cs typeface="Times New Roman"/>
                        </a:rPr>
                        <a:t>MSAS </a:t>
                      </a:r>
                      <a:endParaRPr lang="fr-FR" sz="1500" b="0" kern="900">
                        <a:latin typeface="Arial"/>
                        <a:ea typeface="Times New Roman"/>
                        <a:cs typeface="Times New Roman"/>
                      </a:endParaRPr>
                    </a:p>
                  </a:txBody>
                  <a:tcPr marL="68580" marR="68580" marT="0" marB="0"/>
                </a:tc>
                <a:tc>
                  <a:txBody>
                    <a:bodyPr/>
                    <a:lstStyle/>
                    <a:p>
                      <a:pPr algn="l">
                        <a:spcBef>
                          <a:spcPts val="240"/>
                        </a:spcBef>
                        <a:spcAft>
                          <a:spcPts val="240"/>
                        </a:spcAft>
                      </a:pPr>
                      <a:r>
                        <a:rPr lang="en-US" sz="1500" b="0" kern="900" dirty="0">
                          <a:latin typeface="Calibri"/>
                          <a:ea typeface="Times New Roman"/>
                          <a:cs typeface="Times New Roman"/>
                        </a:rPr>
                        <a:t>DPRS,MSAS</a:t>
                      </a:r>
                      <a:endParaRPr lang="fr-FR" sz="1500" b="0" kern="900" dirty="0">
                        <a:latin typeface="Arial"/>
                        <a:ea typeface="Times New Roman"/>
                        <a:cs typeface="Times New Roman"/>
                      </a:endParaRPr>
                    </a:p>
                    <a:p>
                      <a:pPr algn="l">
                        <a:spcBef>
                          <a:spcPts val="240"/>
                        </a:spcBef>
                        <a:spcAft>
                          <a:spcPts val="240"/>
                        </a:spcAft>
                      </a:pPr>
                      <a:r>
                        <a:rPr lang="en-US" sz="1500" b="0" kern="900" dirty="0">
                          <a:latin typeface="Calibri"/>
                          <a:ea typeface="Times New Roman"/>
                          <a:cs typeface="Times New Roman"/>
                        </a:rPr>
                        <a:t>DGS, DPRS</a:t>
                      </a:r>
                      <a:endParaRPr lang="fr-FR" sz="1500" b="0" kern="900" dirty="0">
                        <a:latin typeface="Arial"/>
                        <a:ea typeface="Times New Roman"/>
                        <a:cs typeface="Times New Roman"/>
                      </a:endParaRPr>
                    </a:p>
                    <a:p>
                      <a:pPr algn="l">
                        <a:spcBef>
                          <a:spcPts val="240"/>
                        </a:spcBef>
                        <a:spcAft>
                          <a:spcPts val="240"/>
                        </a:spcAft>
                      </a:pPr>
                      <a:r>
                        <a:rPr lang="en-US" sz="1500" b="0" kern="900" dirty="0">
                          <a:latin typeface="Calibri"/>
                          <a:ea typeface="Times New Roman"/>
                          <a:cs typeface="Times New Roman"/>
                        </a:rPr>
                        <a:t>DEEG, MSAS</a:t>
                      </a:r>
                      <a:endParaRPr lang="fr-FR" sz="1500" b="0" kern="900" dirty="0">
                        <a:latin typeface="Arial"/>
                        <a:ea typeface="Times New Roman"/>
                        <a:cs typeface="Times New Roman"/>
                      </a:endParaRPr>
                    </a:p>
                    <a:p>
                      <a:pPr algn="l">
                        <a:spcBef>
                          <a:spcPts val="240"/>
                        </a:spcBef>
                        <a:spcAft>
                          <a:spcPts val="240"/>
                        </a:spcAft>
                      </a:pPr>
                      <a:r>
                        <a:rPr lang="en-US" sz="1500" b="0" kern="900" dirty="0">
                          <a:latin typeface="Calibri"/>
                          <a:ea typeface="Times New Roman"/>
                          <a:cs typeface="Times New Roman"/>
                        </a:rPr>
                        <a:t>DPRS,MSAS</a:t>
                      </a:r>
                      <a:endParaRPr lang="fr-FR" sz="1500" b="0" kern="900" dirty="0">
                        <a:latin typeface="Arial"/>
                        <a:ea typeface="Times New Roman"/>
                        <a:cs typeface="Times New Roman"/>
                      </a:endParaRPr>
                    </a:p>
                    <a:p>
                      <a:pPr algn="l">
                        <a:spcBef>
                          <a:spcPts val="240"/>
                        </a:spcBef>
                        <a:spcAft>
                          <a:spcPts val="240"/>
                        </a:spcAft>
                      </a:pPr>
                      <a:r>
                        <a:rPr lang="en-US" sz="1500" b="0" kern="900" dirty="0">
                          <a:latin typeface="Calibri"/>
                          <a:ea typeface="Times New Roman"/>
                          <a:cs typeface="Times New Roman"/>
                        </a:rPr>
                        <a:t>MFFE</a:t>
                      </a:r>
                      <a:endParaRPr lang="fr-FR" sz="1500" b="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500" b="0" kern="900" dirty="0">
                          <a:latin typeface="Calibri"/>
                          <a:ea typeface="Times New Roman"/>
                          <a:cs typeface="Times New Roman"/>
                        </a:rPr>
                        <a:t>Note  de service</a:t>
                      </a:r>
                      <a:endParaRPr lang="fr-FR" sz="1500" b="0" kern="900" dirty="0">
                        <a:latin typeface="Arial"/>
                        <a:ea typeface="Times New Roman"/>
                        <a:cs typeface="Times New Roman"/>
                      </a:endParaRPr>
                    </a:p>
                    <a:p>
                      <a:pPr algn="l">
                        <a:spcBef>
                          <a:spcPts val="240"/>
                        </a:spcBef>
                        <a:spcAft>
                          <a:spcPts val="240"/>
                        </a:spcAft>
                      </a:pPr>
                      <a:r>
                        <a:rPr lang="fr-BE" sz="1500" b="0" kern="900" dirty="0">
                          <a:latin typeface="Calibri"/>
                          <a:ea typeface="Times New Roman"/>
                          <a:cs typeface="Times New Roman"/>
                        </a:rPr>
                        <a:t>Logistique (bureau, ordinateur</a:t>
                      </a:r>
                      <a:r>
                        <a:rPr lang="fr-BE" sz="1500" b="0" kern="900" dirty="0" smtClean="0">
                          <a:latin typeface="Calibri"/>
                          <a:ea typeface="Times New Roman"/>
                          <a:cs typeface="Times New Roman"/>
                        </a:rPr>
                        <a:t>,…) A déterminer </a:t>
                      </a:r>
                      <a:endParaRPr lang="fr-FR" sz="1500" b="0" kern="900" dirty="0">
                        <a:latin typeface="Arial"/>
                        <a:ea typeface="Times New Roman"/>
                        <a:cs typeface="Times New Roman"/>
                      </a:endParaRPr>
                    </a:p>
                    <a:p>
                      <a:pPr algn="l">
                        <a:spcBef>
                          <a:spcPts val="240"/>
                        </a:spcBef>
                        <a:spcAft>
                          <a:spcPts val="240"/>
                        </a:spcAft>
                      </a:pPr>
                      <a:r>
                        <a:rPr lang="fr-BE" sz="1500" b="0" kern="900" dirty="0" smtClean="0">
                          <a:latin typeface="Calibri"/>
                          <a:ea typeface="Times New Roman"/>
                          <a:cs typeface="Times New Roman"/>
                        </a:rPr>
                        <a:t>Arrêté ministériel</a:t>
                      </a:r>
                      <a:endParaRPr lang="fr-FR" sz="1500" b="0" kern="900" dirty="0">
                        <a:latin typeface="Arial"/>
                        <a:ea typeface="Times New Roman"/>
                        <a:cs typeface="Times New Roman"/>
                      </a:endParaRPr>
                    </a:p>
                  </a:txBody>
                  <a:tcPr marL="68580" marR="68580" marT="0" marB="0"/>
                </a:tc>
                <a:tc>
                  <a:txBody>
                    <a:bodyPr/>
                    <a:lstStyle/>
                    <a:p>
                      <a:pPr algn="l">
                        <a:spcBef>
                          <a:spcPts val="240"/>
                        </a:spcBef>
                        <a:spcAft>
                          <a:spcPts val="240"/>
                        </a:spcAft>
                      </a:pPr>
                      <a:endParaRPr lang="fr-BE" sz="1500" b="0" kern="900">
                        <a:latin typeface="Calibri"/>
                        <a:ea typeface="Times New Roman"/>
                        <a:cs typeface="Times New Roman"/>
                      </a:endParaRPr>
                    </a:p>
                    <a:p>
                      <a:pPr algn="l">
                        <a:spcBef>
                          <a:spcPts val="240"/>
                        </a:spcBef>
                        <a:spcAft>
                          <a:spcPts val="240"/>
                        </a:spcAft>
                      </a:pPr>
                      <a:r>
                        <a:rPr lang="fr-BE" sz="1500" b="0" kern="900">
                          <a:latin typeface="Calibri"/>
                          <a:ea typeface="Times New Roman"/>
                          <a:cs typeface="Times New Roman"/>
                        </a:rPr>
                        <a:t>Q4 2013</a:t>
                      </a:r>
                      <a:endParaRPr lang="fr-FR" sz="1500" b="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500" b="0" kern="900" dirty="0">
                          <a:latin typeface="Calibri"/>
                          <a:ea typeface="Times New Roman"/>
                          <a:cs typeface="Times New Roman"/>
                        </a:rPr>
                        <a:t>Note de service signée</a:t>
                      </a:r>
                      <a:endParaRPr lang="fr-FR" sz="1500" b="0" kern="900" dirty="0">
                        <a:latin typeface="Arial"/>
                        <a:ea typeface="Times New Roman"/>
                        <a:cs typeface="Times New Roman"/>
                      </a:endParaRPr>
                    </a:p>
                    <a:p>
                      <a:pPr algn="l">
                        <a:spcBef>
                          <a:spcPts val="240"/>
                        </a:spcBef>
                        <a:spcAft>
                          <a:spcPts val="240"/>
                        </a:spcAft>
                      </a:pPr>
                      <a:r>
                        <a:rPr lang="fr-BE" sz="1500" b="0" kern="900" dirty="0">
                          <a:latin typeface="Calibri"/>
                          <a:ea typeface="Times New Roman"/>
                          <a:cs typeface="Times New Roman"/>
                        </a:rPr>
                        <a:t>Note de cessation signée</a:t>
                      </a:r>
                      <a:endParaRPr lang="fr-FR" sz="1500" b="0" kern="900" dirty="0">
                        <a:latin typeface="Arial"/>
                        <a:ea typeface="Times New Roman"/>
                        <a:cs typeface="Times New Roman"/>
                      </a:endParaRPr>
                    </a:p>
                    <a:p>
                      <a:pPr algn="l">
                        <a:spcBef>
                          <a:spcPts val="240"/>
                        </a:spcBef>
                        <a:spcAft>
                          <a:spcPts val="240"/>
                        </a:spcAft>
                      </a:pPr>
                      <a:r>
                        <a:rPr lang="fr-BE" sz="1500" b="0" kern="900" dirty="0">
                          <a:latin typeface="Calibri"/>
                          <a:ea typeface="Times New Roman"/>
                          <a:cs typeface="Times New Roman"/>
                        </a:rPr>
                        <a:t>Note de prise de service signée</a:t>
                      </a:r>
                      <a:endParaRPr lang="fr-FR" sz="1500" b="0" kern="900" dirty="0">
                        <a:latin typeface="Arial"/>
                        <a:ea typeface="Times New Roman"/>
                        <a:cs typeface="Times New Roman"/>
                      </a:endParaRPr>
                    </a:p>
                    <a:p>
                      <a:pPr algn="l">
                        <a:spcBef>
                          <a:spcPts val="240"/>
                        </a:spcBef>
                        <a:spcAft>
                          <a:spcPts val="240"/>
                        </a:spcAft>
                      </a:pPr>
                      <a:r>
                        <a:rPr lang="fr-BE" sz="1500" b="0" kern="900" dirty="0">
                          <a:latin typeface="Calibri"/>
                          <a:ea typeface="Times New Roman"/>
                          <a:cs typeface="Times New Roman"/>
                        </a:rPr>
                        <a:t>Bureau équipé est disponible</a:t>
                      </a:r>
                      <a:endParaRPr lang="fr-FR" sz="1500" b="0" kern="900" dirty="0">
                        <a:latin typeface="Arial"/>
                        <a:ea typeface="Times New Roman"/>
                        <a:cs typeface="Times New Roman"/>
                      </a:endParaRPr>
                    </a:p>
                    <a:p>
                      <a:pPr algn="l">
                        <a:spcBef>
                          <a:spcPts val="240"/>
                        </a:spcBef>
                        <a:spcAft>
                          <a:spcPts val="240"/>
                        </a:spcAft>
                      </a:pPr>
                      <a:r>
                        <a:rPr lang="fr-BE" sz="1500" b="0" kern="900" dirty="0" smtClean="0">
                          <a:latin typeface="Calibri"/>
                          <a:ea typeface="Times New Roman"/>
                          <a:cs typeface="Times New Roman"/>
                        </a:rPr>
                        <a:t>Arrêté </a:t>
                      </a:r>
                      <a:r>
                        <a:rPr lang="fr-BE" sz="1500" b="0" kern="900" dirty="0">
                          <a:latin typeface="Calibri"/>
                          <a:ea typeface="Times New Roman"/>
                          <a:cs typeface="Times New Roman"/>
                        </a:rPr>
                        <a:t>ministériel disponible</a:t>
                      </a:r>
                      <a:endParaRPr lang="fr-FR" sz="1500" b="0" kern="900" dirty="0">
                        <a:latin typeface="Arial"/>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sz="3200" b="1" dirty="0"/>
              <a:t>Feuille de route Axe </a:t>
            </a:r>
            <a:r>
              <a:rPr lang="fr-BE" sz="3200" b="1" dirty="0" smtClean="0"/>
              <a:t>3. </a:t>
            </a:r>
            <a:r>
              <a:rPr lang="fr-BE" sz="3200" b="1" dirty="0"/>
              <a:t>Promotion de l’apprentissage </a:t>
            </a:r>
            <a:r>
              <a:rPr lang="fr-BE" sz="3200" b="1" dirty="0" smtClean="0"/>
              <a:t>organisationnel (7)</a:t>
            </a:r>
            <a:endParaRPr lang="fr-FR" sz="3200" dirty="0"/>
          </a:p>
        </p:txBody>
      </p:sp>
      <p:graphicFrame>
        <p:nvGraphicFramePr>
          <p:cNvPr id="4" name="Espace réservé du contenu 3"/>
          <p:cNvGraphicFramePr>
            <a:graphicFrameLocks noGrp="1"/>
          </p:cNvGraphicFramePr>
          <p:nvPr>
            <p:ph sz="quarter" idx="1"/>
          </p:nvPr>
        </p:nvGraphicFramePr>
        <p:xfrm>
          <a:off x="107504" y="1600200"/>
          <a:ext cx="9036494" cy="3931920"/>
        </p:xfrm>
        <a:graphic>
          <a:graphicData uri="http://schemas.openxmlformats.org/drawingml/2006/table">
            <a:tbl>
              <a:tblPr firstRow="1" bandRow="1">
                <a:tableStyleId>{5940675A-B579-460E-94D1-54222C63F5DA}</a:tableStyleId>
              </a:tblPr>
              <a:tblGrid>
                <a:gridCol w="1437810"/>
                <a:gridCol w="1442510"/>
                <a:gridCol w="1440160"/>
                <a:gridCol w="1296144"/>
                <a:gridCol w="1224136"/>
                <a:gridCol w="915093"/>
                <a:gridCol w="1280641"/>
              </a:tblGrid>
              <a:tr h="370840">
                <a:tc>
                  <a:txBody>
                    <a:bodyPr/>
                    <a:lstStyle/>
                    <a:p>
                      <a:r>
                        <a:rPr lang="fr-BE" sz="1800" b="1" kern="1200" dirty="0" smtClean="0">
                          <a:latin typeface="Calibri" pitchFamily="34" charset="0"/>
                        </a:rPr>
                        <a:t>Indicateurs</a:t>
                      </a:r>
                      <a:endParaRPr lang="fr-FR" sz="1800" b="1" dirty="0">
                        <a:latin typeface="Calibri" pitchFamily="34" charset="0"/>
                      </a:endParaRPr>
                    </a:p>
                  </a:txBody>
                  <a:tcPr/>
                </a:tc>
                <a:tc gridSpan="6">
                  <a:txBody>
                    <a:bodyPr/>
                    <a:lstStyle/>
                    <a:p>
                      <a:pPr lvl="0">
                        <a:buFont typeface="Arial" pitchFamily="34" charset="0"/>
                        <a:buChar char="•"/>
                      </a:pPr>
                      <a:r>
                        <a:rPr lang="fr-BE" sz="1800" kern="1200" dirty="0" smtClean="0">
                          <a:solidFill>
                            <a:schemeClr val="tx1"/>
                          </a:solidFill>
                          <a:latin typeface="Calibri" pitchFamily="34" charset="0"/>
                          <a:ea typeface="+mn-ea"/>
                          <a:cs typeface="+mn-cs"/>
                        </a:rPr>
                        <a:t>Un appel d’offre pour un Audit Genre du MSAS est lancé</a:t>
                      </a:r>
                      <a:endParaRPr lang="fr-FR" sz="1800" kern="1200" dirty="0" smtClean="0">
                        <a:solidFill>
                          <a:schemeClr val="tx1"/>
                        </a:solidFill>
                        <a:latin typeface="Calibri" pitchFamily="34" charset="0"/>
                        <a:ea typeface="+mn-ea"/>
                        <a:cs typeface="+mn-cs"/>
                      </a:endParaRPr>
                    </a:p>
                    <a:p>
                      <a:pPr>
                        <a:buFont typeface="Arial" pitchFamily="34" charset="0"/>
                        <a:buChar char="•"/>
                      </a:pPr>
                      <a:r>
                        <a:rPr lang="fr-BE" sz="1800" kern="1200" dirty="0" smtClean="0">
                          <a:solidFill>
                            <a:schemeClr val="tx1"/>
                          </a:solidFill>
                          <a:latin typeface="Calibri" pitchFamily="34" charset="0"/>
                          <a:ea typeface="+mn-ea"/>
                          <a:cs typeface="+mn-cs"/>
                        </a:rPr>
                        <a:t>Les conclusions et les recommandations d’un audit genre sont restituées lors d’un atelier</a:t>
                      </a:r>
                      <a:endParaRPr lang="fr-FR" sz="1800" dirty="0">
                        <a:latin typeface="Calibri" pitchFamily="34" charset="0"/>
                      </a:endParaRP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70840">
                <a:tc>
                  <a:txBody>
                    <a:bodyPr/>
                    <a:lstStyle/>
                    <a:p>
                      <a:pPr algn="just">
                        <a:spcBef>
                          <a:spcPts val="240"/>
                        </a:spcBef>
                        <a:spcAft>
                          <a:spcPts val="240"/>
                        </a:spcAft>
                      </a:pPr>
                      <a:r>
                        <a:rPr lang="fr-BE" sz="1800" b="1" kern="900" dirty="0">
                          <a:latin typeface="Calibri" pitchFamily="34" charset="0"/>
                        </a:rPr>
                        <a:t>Résultats</a:t>
                      </a:r>
                      <a:endParaRPr lang="fr-FR" sz="18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800" b="1" kern="900">
                          <a:latin typeface="Calibri" pitchFamily="34" charset="0"/>
                        </a:rPr>
                        <a:t>Activités</a:t>
                      </a:r>
                      <a:endParaRPr lang="fr-FR" sz="1800" b="1" kern="90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800" b="1" kern="900">
                          <a:latin typeface="Calibri" pitchFamily="34" charset="0"/>
                        </a:rPr>
                        <a:t>Bénéficiaires</a:t>
                      </a:r>
                      <a:endParaRPr lang="fr-FR" sz="1800" b="1" kern="90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800" b="1" kern="900">
                          <a:latin typeface="Calibri" pitchFamily="34" charset="0"/>
                        </a:rPr>
                        <a:t>Responsables</a:t>
                      </a:r>
                      <a:endParaRPr lang="fr-FR" sz="1800" b="1" kern="90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800" b="1" kern="900">
                          <a:latin typeface="Calibri" pitchFamily="34" charset="0"/>
                        </a:rPr>
                        <a:t>Ressources</a:t>
                      </a:r>
                      <a:endParaRPr lang="fr-FR" sz="1800" b="1" kern="90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800" b="1" kern="900" dirty="0">
                          <a:latin typeface="Calibri" pitchFamily="34" charset="0"/>
                        </a:rPr>
                        <a:t>Délais</a:t>
                      </a:r>
                      <a:endParaRPr lang="fr-FR" sz="18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800" b="1" kern="900" dirty="0">
                          <a:latin typeface="Calibri" pitchFamily="34" charset="0"/>
                        </a:rPr>
                        <a:t>Indicateurs</a:t>
                      </a:r>
                      <a:endParaRPr lang="fr-FR" sz="1800" b="1" kern="900" dirty="0">
                        <a:latin typeface="Calibri" pitchFamily="34" charset="0"/>
                        <a:ea typeface="Times New Roman"/>
                        <a:cs typeface="Times New Roman"/>
                      </a:endParaRPr>
                    </a:p>
                  </a:txBody>
                  <a:tcPr marL="68580" marR="68580" marT="0" marB="0"/>
                </a:tc>
              </a:tr>
              <a:tr h="370840">
                <a:tc>
                  <a:txBody>
                    <a:bodyPr/>
                    <a:lstStyle/>
                    <a:p>
                      <a:pPr algn="l">
                        <a:spcBef>
                          <a:spcPts val="240"/>
                        </a:spcBef>
                        <a:spcAft>
                          <a:spcPts val="240"/>
                        </a:spcAft>
                      </a:pPr>
                      <a:r>
                        <a:rPr lang="fr-BE" sz="1800" kern="900" dirty="0">
                          <a:latin typeface="Calibri" pitchFamily="34" charset="0"/>
                          <a:ea typeface="Times New Roman"/>
                          <a:cs typeface="Times New Roman"/>
                        </a:rPr>
                        <a:t>Les conclusions et recommandations sont restituées</a:t>
                      </a:r>
                      <a:endParaRPr lang="fr-FR" sz="18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pitchFamily="34" charset="0"/>
                          <a:ea typeface="Times New Roman"/>
                          <a:cs typeface="Times New Roman"/>
                        </a:rPr>
                        <a:t>Préparer l’atelier de restitution, rédiger un résumé exécutif, finaliser le rapport d’audit genre</a:t>
                      </a:r>
                      <a:endParaRPr lang="fr-FR" sz="18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pitchFamily="34" charset="0"/>
                          <a:ea typeface="Times New Roman"/>
                          <a:cs typeface="Times New Roman"/>
                        </a:rPr>
                        <a:t>MSAS</a:t>
                      </a:r>
                      <a:endParaRPr lang="fr-FR" sz="18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pitchFamily="34" charset="0"/>
                          <a:ea typeface="Times New Roman"/>
                          <a:cs typeface="Times New Roman"/>
                        </a:rPr>
                        <a:t>PAGOSAN</a:t>
                      </a:r>
                      <a:endParaRPr lang="fr-FR" sz="18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pitchFamily="34" charset="0"/>
                          <a:ea typeface="Times New Roman"/>
                          <a:cs typeface="Times New Roman"/>
                        </a:rPr>
                        <a:t>Consultant</a:t>
                      </a:r>
                      <a:endParaRPr lang="fr-FR" sz="1800" kern="900" dirty="0">
                        <a:latin typeface="Calibri" pitchFamily="34" charset="0"/>
                        <a:ea typeface="Times New Roman"/>
                        <a:cs typeface="Times New Roman"/>
                      </a:endParaRPr>
                    </a:p>
                    <a:p>
                      <a:pPr algn="l">
                        <a:spcBef>
                          <a:spcPts val="240"/>
                        </a:spcBef>
                        <a:spcAft>
                          <a:spcPts val="240"/>
                        </a:spcAft>
                      </a:pPr>
                      <a:r>
                        <a:rPr lang="fr-BE" sz="1800" kern="900" dirty="0">
                          <a:latin typeface="Calibri" pitchFamily="34" charset="0"/>
                          <a:ea typeface="Times New Roman"/>
                          <a:cs typeface="Times New Roman"/>
                        </a:rPr>
                        <a:t>MFFE</a:t>
                      </a:r>
                      <a:endParaRPr lang="fr-FR" sz="18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pitchFamily="34" charset="0"/>
                          <a:ea typeface="Times New Roman"/>
                          <a:cs typeface="Times New Roman"/>
                        </a:rPr>
                        <a:t>Q1 2015</a:t>
                      </a:r>
                      <a:endParaRPr lang="fr-FR" sz="18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kern="900" dirty="0">
                          <a:latin typeface="Calibri" pitchFamily="34" charset="0"/>
                          <a:ea typeface="Times New Roman"/>
                          <a:cs typeface="Times New Roman"/>
                        </a:rPr>
                        <a:t>Un atelier de restitution est organisé</a:t>
                      </a:r>
                      <a:endParaRPr lang="fr-FR" sz="1800" kern="900" dirty="0">
                        <a:latin typeface="Calibri" pitchFamily="34" charset="0"/>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sz="3200" b="1" dirty="0"/>
              <a:t>Feuille de route Axe </a:t>
            </a:r>
            <a:r>
              <a:rPr lang="fr-BE" sz="3200" b="1" dirty="0" smtClean="0"/>
              <a:t>3. </a:t>
            </a:r>
            <a:r>
              <a:rPr lang="fr-BE" sz="3200" b="1" dirty="0"/>
              <a:t>Promotion de l’apprentissage </a:t>
            </a:r>
            <a:r>
              <a:rPr lang="fr-BE" sz="3200" b="1" dirty="0" smtClean="0"/>
              <a:t>organisationnel (8)</a:t>
            </a:r>
            <a:endParaRPr lang="fr-FR" sz="3200" dirty="0"/>
          </a:p>
        </p:txBody>
      </p:sp>
      <p:graphicFrame>
        <p:nvGraphicFramePr>
          <p:cNvPr id="4" name="Espace réservé du contenu 3"/>
          <p:cNvGraphicFramePr>
            <a:graphicFrameLocks noGrp="1"/>
          </p:cNvGraphicFramePr>
          <p:nvPr>
            <p:ph sz="quarter" idx="1"/>
            <p:extLst>
              <p:ext uri="{D42A27DB-BD31-4B8C-83A1-F6EECF244321}">
                <p14:modId xmlns:p14="http://schemas.microsoft.com/office/powerpoint/2010/main" val="3184432862"/>
              </p:ext>
            </p:extLst>
          </p:nvPr>
        </p:nvGraphicFramePr>
        <p:xfrm>
          <a:off x="107504" y="1600200"/>
          <a:ext cx="9036494" cy="3550920"/>
        </p:xfrm>
        <a:graphic>
          <a:graphicData uri="http://schemas.openxmlformats.org/drawingml/2006/table">
            <a:tbl>
              <a:tblPr firstRow="1" bandRow="1">
                <a:tableStyleId>{5940675A-B579-460E-94D1-54222C63F5DA}</a:tableStyleId>
              </a:tblPr>
              <a:tblGrid>
                <a:gridCol w="1437810"/>
                <a:gridCol w="1442510"/>
                <a:gridCol w="1440160"/>
                <a:gridCol w="1152128"/>
                <a:gridCol w="1368152"/>
                <a:gridCol w="915093"/>
                <a:gridCol w="1280641"/>
              </a:tblGrid>
              <a:tr h="370840">
                <a:tc>
                  <a:txBody>
                    <a:bodyPr/>
                    <a:lstStyle/>
                    <a:p>
                      <a:r>
                        <a:rPr lang="fr-BE" sz="1800" b="1" kern="1200" dirty="0" smtClean="0"/>
                        <a:t>Indicateurs</a:t>
                      </a:r>
                      <a:endParaRPr lang="fr-FR" b="1" dirty="0"/>
                    </a:p>
                  </a:txBody>
                  <a:tcPr/>
                </a:tc>
                <a:tc gridSpan="6">
                  <a:txBody>
                    <a:bodyPr/>
                    <a:lstStyle/>
                    <a:p>
                      <a:pPr lvl="0">
                        <a:buFont typeface="Arial" pitchFamily="34" charset="0"/>
                        <a:buChar char="•"/>
                      </a:pPr>
                      <a:r>
                        <a:rPr lang="fr-BE" sz="1800" kern="1200" dirty="0" smtClean="0">
                          <a:solidFill>
                            <a:schemeClr val="tx1"/>
                          </a:solidFill>
                          <a:latin typeface="+mn-lt"/>
                          <a:ea typeface="+mn-ea"/>
                          <a:cs typeface="+mn-cs"/>
                        </a:rPr>
                        <a:t>Un appel d’offre pour un Audit Genre du MSAS est lancé</a:t>
                      </a:r>
                      <a:endParaRPr lang="fr-FR" sz="1800" kern="1200" dirty="0" smtClean="0">
                        <a:solidFill>
                          <a:schemeClr val="tx1"/>
                        </a:solidFill>
                        <a:latin typeface="+mn-lt"/>
                        <a:ea typeface="+mn-ea"/>
                        <a:cs typeface="+mn-cs"/>
                      </a:endParaRPr>
                    </a:p>
                    <a:p>
                      <a:pPr>
                        <a:buFont typeface="Arial" pitchFamily="34" charset="0"/>
                        <a:buChar char="•"/>
                      </a:pPr>
                      <a:r>
                        <a:rPr lang="fr-BE" sz="1800" kern="1200" dirty="0" smtClean="0">
                          <a:solidFill>
                            <a:schemeClr val="tx1"/>
                          </a:solidFill>
                          <a:latin typeface="+mn-lt"/>
                          <a:ea typeface="+mn-ea"/>
                          <a:cs typeface="+mn-cs"/>
                        </a:rPr>
                        <a:t>Les conclusions et les recommandations d’un audit genre sont restituées lors d’un atelier</a:t>
                      </a:r>
                      <a:endParaRPr lang="fr-FR" dirty="0"/>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70840">
                <a:tc>
                  <a:txBody>
                    <a:bodyPr/>
                    <a:lstStyle/>
                    <a:p>
                      <a:pPr algn="just">
                        <a:spcBef>
                          <a:spcPts val="240"/>
                        </a:spcBef>
                        <a:spcAft>
                          <a:spcPts val="240"/>
                        </a:spcAft>
                      </a:pPr>
                      <a:r>
                        <a:rPr lang="fr-BE" sz="1400" b="1" kern="900" dirty="0"/>
                        <a:t>Résultats</a:t>
                      </a:r>
                      <a:endParaRPr lang="fr-FR" sz="14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Activités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Bénéficiaires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Responsables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Ressources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dirty="0"/>
                        <a:t>Délais</a:t>
                      </a:r>
                      <a:endParaRPr lang="fr-FR" sz="14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dirty="0"/>
                        <a:t>Indicateurs</a:t>
                      </a:r>
                      <a:endParaRPr lang="fr-FR" sz="1400" b="1" kern="900" dirty="0">
                        <a:latin typeface="Arial"/>
                        <a:ea typeface="Times New Roman"/>
                        <a:cs typeface="Times New Roman"/>
                      </a:endParaRPr>
                    </a:p>
                  </a:txBody>
                  <a:tcPr marL="68580" marR="68580" marT="0" marB="0"/>
                </a:tc>
              </a:tr>
              <a:tr h="370840">
                <a:tc>
                  <a:txBody>
                    <a:bodyPr/>
                    <a:lstStyle/>
                    <a:p>
                      <a:pPr algn="l">
                        <a:spcBef>
                          <a:spcPts val="240"/>
                        </a:spcBef>
                        <a:spcAft>
                          <a:spcPts val="240"/>
                        </a:spcAft>
                      </a:pPr>
                      <a:r>
                        <a:rPr lang="fr-BE" sz="2000" kern="900" dirty="0">
                          <a:latin typeface="Calibri"/>
                          <a:ea typeface="Times New Roman"/>
                          <a:cs typeface="Times New Roman"/>
                        </a:rPr>
                        <a:t>Les recommandations sont suivies</a:t>
                      </a:r>
                      <a:endParaRPr lang="fr-FR" sz="200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2000" kern="900" dirty="0">
                          <a:latin typeface="Calibri"/>
                          <a:ea typeface="Times New Roman"/>
                          <a:cs typeface="Times New Roman"/>
                        </a:rPr>
                        <a:t>Organiser des focus groups</a:t>
                      </a:r>
                      <a:endParaRPr lang="fr-FR" sz="2000" kern="900" dirty="0">
                        <a:latin typeface="Arial"/>
                        <a:ea typeface="Times New Roman"/>
                        <a:cs typeface="Times New Roman"/>
                      </a:endParaRPr>
                    </a:p>
                    <a:p>
                      <a:pPr algn="l">
                        <a:spcBef>
                          <a:spcPts val="240"/>
                        </a:spcBef>
                        <a:spcAft>
                          <a:spcPts val="240"/>
                        </a:spcAft>
                      </a:pPr>
                      <a:r>
                        <a:rPr lang="fr-BE" sz="2000" kern="900" dirty="0">
                          <a:latin typeface="Calibri"/>
                          <a:ea typeface="Times New Roman"/>
                          <a:cs typeface="Times New Roman"/>
                        </a:rPr>
                        <a:t>Répartir le travail de suivi</a:t>
                      </a:r>
                      <a:endParaRPr lang="fr-FR" sz="2000" kern="900" dirty="0">
                        <a:latin typeface="Arial"/>
                        <a:ea typeface="Times New Roman"/>
                        <a:cs typeface="Times New Roman"/>
                      </a:endParaRPr>
                    </a:p>
                    <a:p>
                      <a:pPr algn="l">
                        <a:spcBef>
                          <a:spcPts val="240"/>
                        </a:spcBef>
                        <a:spcAft>
                          <a:spcPts val="240"/>
                        </a:spcAft>
                      </a:pPr>
                      <a:r>
                        <a:rPr lang="fr-BE" sz="2000" kern="900" dirty="0">
                          <a:latin typeface="Calibri"/>
                          <a:ea typeface="Times New Roman"/>
                          <a:cs typeface="Times New Roman"/>
                        </a:rPr>
                        <a:t>Elaborer le PIG</a:t>
                      </a:r>
                      <a:endParaRPr lang="fr-FR" sz="200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2000" kern="900">
                          <a:latin typeface="Calibri"/>
                          <a:ea typeface="Times New Roman"/>
                          <a:cs typeface="Times New Roman"/>
                        </a:rPr>
                        <a:t>MSAS</a:t>
                      </a:r>
                      <a:endParaRPr lang="fr-FR" sz="200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2000" kern="900">
                          <a:latin typeface="Calibri"/>
                          <a:ea typeface="Times New Roman"/>
                          <a:cs typeface="Times New Roman"/>
                        </a:rPr>
                        <a:t>CG</a:t>
                      </a:r>
                      <a:endParaRPr lang="fr-FR" sz="200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2000" kern="900">
                          <a:latin typeface="Calibri"/>
                          <a:ea typeface="Times New Roman"/>
                          <a:cs typeface="Times New Roman"/>
                        </a:rPr>
                        <a:t>Consultant</a:t>
                      </a:r>
                      <a:endParaRPr lang="fr-FR" sz="2000" kern="900">
                        <a:latin typeface="Arial"/>
                        <a:ea typeface="Times New Roman"/>
                        <a:cs typeface="Times New Roman"/>
                      </a:endParaRPr>
                    </a:p>
                    <a:p>
                      <a:pPr algn="l">
                        <a:spcBef>
                          <a:spcPts val="240"/>
                        </a:spcBef>
                        <a:spcAft>
                          <a:spcPts val="240"/>
                        </a:spcAft>
                      </a:pPr>
                      <a:r>
                        <a:rPr lang="fr-BE" sz="2000" kern="900">
                          <a:latin typeface="Calibri"/>
                          <a:ea typeface="Times New Roman"/>
                          <a:cs typeface="Times New Roman"/>
                        </a:rPr>
                        <a:t>MFFE</a:t>
                      </a:r>
                      <a:endParaRPr lang="fr-FR" sz="200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2000" kern="900">
                          <a:latin typeface="Calibri"/>
                          <a:ea typeface="Times New Roman"/>
                          <a:cs typeface="Times New Roman"/>
                        </a:rPr>
                        <a:t>Q2 2015</a:t>
                      </a:r>
                      <a:endParaRPr lang="fr-FR" sz="200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2000" kern="900" dirty="0">
                          <a:latin typeface="Calibri"/>
                          <a:ea typeface="Times New Roman"/>
                          <a:cs typeface="Times New Roman"/>
                        </a:rPr>
                        <a:t>Le PIG est approuvé par le MSAS</a:t>
                      </a:r>
                      <a:endParaRPr lang="fr-FR" sz="2000" kern="900" dirty="0">
                        <a:latin typeface="Arial"/>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sz="3200" b="1" dirty="0"/>
              <a:t>Feuille de route AXE </a:t>
            </a:r>
            <a:r>
              <a:rPr lang="fr-BE" sz="3200" b="1" dirty="0" smtClean="0"/>
              <a:t>1. </a:t>
            </a:r>
            <a:r>
              <a:rPr lang="fr-BE" sz="3200" b="1" dirty="0"/>
              <a:t>Ancrage institutionnel de la Cellule </a:t>
            </a:r>
            <a:r>
              <a:rPr lang="fr-BE" sz="3200" b="1" dirty="0" smtClean="0"/>
              <a:t>Genre (2)</a:t>
            </a:r>
            <a:endParaRPr lang="fr-FR" sz="3200" dirty="0"/>
          </a:p>
        </p:txBody>
      </p:sp>
      <p:graphicFrame>
        <p:nvGraphicFramePr>
          <p:cNvPr id="4" name="Espace réservé du contenu 3"/>
          <p:cNvGraphicFramePr>
            <a:graphicFrameLocks noGrp="1"/>
          </p:cNvGraphicFramePr>
          <p:nvPr>
            <p:ph sz="quarter" idx="1"/>
            <p:extLst>
              <p:ext uri="{D42A27DB-BD31-4B8C-83A1-F6EECF244321}">
                <p14:modId xmlns:p14="http://schemas.microsoft.com/office/powerpoint/2010/main" val="1685818929"/>
              </p:ext>
            </p:extLst>
          </p:nvPr>
        </p:nvGraphicFramePr>
        <p:xfrm>
          <a:off x="107504" y="1600200"/>
          <a:ext cx="9036494" cy="3591560"/>
        </p:xfrm>
        <a:graphic>
          <a:graphicData uri="http://schemas.openxmlformats.org/drawingml/2006/table">
            <a:tbl>
              <a:tblPr firstRow="1" bandRow="1">
                <a:tableStyleId>{5940675A-B579-460E-94D1-54222C63F5DA}</a:tableStyleId>
              </a:tblPr>
              <a:tblGrid>
                <a:gridCol w="1437810"/>
                <a:gridCol w="1442510"/>
                <a:gridCol w="1440160"/>
                <a:gridCol w="1296144"/>
                <a:gridCol w="1224136"/>
                <a:gridCol w="915093"/>
                <a:gridCol w="1280641"/>
              </a:tblGrid>
              <a:tr h="370840">
                <a:tc>
                  <a:txBody>
                    <a:bodyPr/>
                    <a:lstStyle/>
                    <a:p>
                      <a:r>
                        <a:rPr lang="fr-BE" sz="1800" b="1" kern="1200" dirty="0" smtClean="0"/>
                        <a:t>Indicateurs</a:t>
                      </a:r>
                      <a:endParaRPr lang="fr-FR" b="1" dirty="0"/>
                    </a:p>
                  </a:txBody>
                  <a:tcPr/>
                </a:tc>
                <a:tc gridSpan="6">
                  <a:txBody>
                    <a:bodyPr/>
                    <a:lstStyle/>
                    <a:p>
                      <a:pPr lvl="0">
                        <a:buFont typeface="Arial" pitchFamily="34" charset="0"/>
                        <a:buChar char="•"/>
                      </a:pPr>
                      <a:r>
                        <a:rPr lang="fr-BE" sz="1800" kern="1200" dirty="0" smtClean="0">
                          <a:solidFill>
                            <a:schemeClr val="tx1"/>
                          </a:solidFill>
                          <a:latin typeface="+mn-lt"/>
                          <a:ea typeface="+mn-ea"/>
                          <a:cs typeface="+mn-cs"/>
                        </a:rPr>
                        <a:t>1 coordinatrice est nommée par note de service signée par Mme le Ministre de la santé et de l’action sociale</a:t>
                      </a:r>
                      <a:endParaRPr lang="fr-FR" sz="1800" kern="1200" dirty="0" smtClean="0">
                        <a:solidFill>
                          <a:schemeClr val="tx1"/>
                        </a:solidFill>
                        <a:latin typeface="+mn-lt"/>
                        <a:ea typeface="+mn-ea"/>
                        <a:cs typeface="+mn-cs"/>
                      </a:endParaRPr>
                    </a:p>
                    <a:p>
                      <a:pPr lvl="0">
                        <a:buFont typeface="Arial" pitchFamily="34" charset="0"/>
                        <a:buChar char="•"/>
                      </a:pPr>
                      <a:r>
                        <a:rPr lang="fr-BE" sz="1800" kern="1200" dirty="0" smtClean="0">
                          <a:solidFill>
                            <a:schemeClr val="tx1"/>
                          </a:solidFill>
                          <a:latin typeface="+mn-lt"/>
                          <a:ea typeface="+mn-ea"/>
                          <a:cs typeface="+mn-cs"/>
                        </a:rPr>
                        <a:t>24 PFG sont nommés par notes de service signées par les responsables (Directeurs, Chefs de services/programmes), dont 6 hommes, 25%</a:t>
                      </a:r>
                      <a:endParaRPr lang="fr-FR" sz="1800" kern="1200" dirty="0" smtClean="0">
                        <a:solidFill>
                          <a:schemeClr val="tx1"/>
                        </a:solidFill>
                        <a:latin typeface="+mn-lt"/>
                        <a:ea typeface="+mn-ea"/>
                        <a:cs typeface="+mn-cs"/>
                      </a:endParaRPr>
                    </a:p>
                    <a:p>
                      <a:pPr>
                        <a:buFont typeface="Arial" pitchFamily="34" charset="0"/>
                        <a:buChar char="•"/>
                      </a:pPr>
                      <a:r>
                        <a:rPr lang="fr-BE" sz="1800" kern="1200" dirty="0" smtClean="0">
                          <a:solidFill>
                            <a:schemeClr val="tx1"/>
                          </a:solidFill>
                          <a:latin typeface="+mn-lt"/>
                          <a:ea typeface="+mn-ea"/>
                          <a:cs typeface="+mn-cs"/>
                        </a:rPr>
                        <a:t>5 PFG sont nommés par notes de service signées par les Directeurs régionaux</a:t>
                      </a:r>
                      <a:endParaRPr lang="fr-FR" dirty="0"/>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70840">
                <a:tc>
                  <a:txBody>
                    <a:bodyPr/>
                    <a:lstStyle/>
                    <a:p>
                      <a:pPr algn="just">
                        <a:spcBef>
                          <a:spcPts val="240"/>
                        </a:spcBef>
                        <a:spcAft>
                          <a:spcPts val="240"/>
                        </a:spcAft>
                      </a:pPr>
                      <a:r>
                        <a:rPr lang="fr-BE" sz="1600" b="1" kern="900" dirty="0"/>
                        <a:t>Résultats</a:t>
                      </a:r>
                      <a:endParaRPr lang="fr-FR" sz="16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600" b="1" kern="900"/>
                        <a:t>Activités</a:t>
                      </a:r>
                      <a:endParaRPr lang="fr-FR" sz="16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600" b="1" kern="900"/>
                        <a:t>Bénéficiaires</a:t>
                      </a:r>
                      <a:endParaRPr lang="fr-FR" sz="16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600" b="1" kern="900"/>
                        <a:t>Responsables</a:t>
                      </a:r>
                      <a:endParaRPr lang="fr-FR" sz="16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600" b="1" kern="900"/>
                        <a:t>Ressources</a:t>
                      </a:r>
                      <a:endParaRPr lang="fr-FR" sz="16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600" b="1" kern="900" dirty="0"/>
                        <a:t>Délais</a:t>
                      </a:r>
                      <a:endParaRPr lang="fr-FR" sz="16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600" b="1" kern="900" dirty="0"/>
                        <a:t>Indicateurs</a:t>
                      </a:r>
                      <a:endParaRPr lang="fr-FR" sz="1600" b="1" kern="900" dirty="0">
                        <a:latin typeface="Arial"/>
                        <a:ea typeface="Times New Roman"/>
                        <a:cs typeface="Times New Roman"/>
                      </a:endParaRPr>
                    </a:p>
                  </a:txBody>
                  <a:tcPr marL="68580" marR="68580" marT="0" marB="0"/>
                </a:tc>
              </a:tr>
              <a:tr h="370840">
                <a:tc>
                  <a:txBody>
                    <a:bodyPr/>
                    <a:lstStyle/>
                    <a:p>
                      <a:pPr algn="l">
                        <a:spcBef>
                          <a:spcPts val="240"/>
                        </a:spcBef>
                        <a:spcAft>
                          <a:spcPts val="240"/>
                        </a:spcAft>
                      </a:pPr>
                      <a:r>
                        <a:rPr lang="fr-BE" sz="1600" b="0" kern="900" dirty="0">
                          <a:latin typeface="Calibri"/>
                          <a:ea typeface="Times New Roman"/>
                          <a:cs typeface="Times New Roman"/>
                        </a:rPr>
                        <a:t>La nomination des PFG est assurée</a:t>
                      </a:r>
                      <a:endParaRPr lang="fr-FR" sz="1600" b="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600" b="0" kern="900" dirty="0">
                          <a:latin typeface="Calibri"/>
                          <a:ea typeface="Times New Roman"/>
                          <a:cs typeface="Times New Roman"/>
                        </a:rPr>
                        <a:t>Relancer l’appel à nomination des PFG</a:t>
                      </a:r>
                      <a:endParaRPr lang="fr-FR" sz="1600" b="0" kern="900" dirty="0">
                        <a:latin typeface="Arial"/>
                        <a:ea typeface="Times New Roman"/>
                        <a:cs typeface="Times New Roman"/>
                      </a:endParaRPr>
                    </a:p>
                    <a:p>
                      <a:pPr algn="l">
                        <a:spcBef>
                          <a:spcPts val="240"/>
                        </a:spcBef>
                        <a:spcAft>
                          <a:spcPts val="240"/>
                        </a:spcAft>
                      </a:pPr>
                      <a:r>
                        <a:rPr lang="fr-BE" sz="1600" b="0" kern="900" dirty="0">
                          <a:latin typeface="Calibri"/>
                          <a:ea typeface="Times New Roman"/>
                          <a:cs typeface="Times New Roman"/>
                        </a:rPr>
                        <a:t>Organiser l’appel à nomination des 5 PFG (RM)</a:t>
                      </a:r>
                      <a:endParaRPr lang="fr-FR" sz="1600" b="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600" b="0" kern="900" dirty="0">
                          <a:latin typeface="Calibri"/>
                          <a:ea typeface="Times New Roman"/>
                          <a:cs typeface="Times New Roman"/>
                        </a:rPr>
                        <a:t>PFG</a:t>
                      </a:r>
                      <a:endParaRPr lang="fr-FR" sz="1600" b="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600" b="0" kern="900" dirty="0">
                          <a:latin typeface="Calibri"/>
                          <a:ea typeface="Times New Roman"/>
                          <a:cs typeface="Times New Roman"/>
                        </a:rPr>
                        <a:t>Coordinatrice</a:t>
                      </a:r>
                      <a:endParaRPr lang="fr-FR" sz="1600" b="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600" b="0" kern="900" dirty="0">
                          <a:latin typeface="Calibri"/>
                          <a:ea typeface="Times New Roman"/>
                          <a:cs typeface="Times New Roman"/>
                        </a:rPr>
                        <a:t>-</a:t>
                      </a:r>
                      <a:endParaRPr lang="fr-FR" sz="1600" b="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600" b="0" kern="900" dirty="0">
                          <a:latin typeface="Calibri"/>
                          <a:ea typeface="Times New Roman"/>
                          <a:cs typeface="Times New Roman"/>
                        </a:rPr>
                        <a:t>Q4 2013</a:t>
                      </a:r>
                      <a:endParaRPr lang="fr-FR" sz="1600" b="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600" b="0" kern="900" dirty="0">
                          <a:latin typeface="Calibri"/>
                          <a:ea typeface="Times New Roman"/>
                          <a:cs typeface="Times New Roman"/>
                        </a:rPr>
                        <a:t>Une liste complète des noms de PFG est disponible </a:t>
                      </a:r>
                      <a:endParaRPr lang="fr-FR" sz="1600" b="0" kern="900" dirty="0">
                        <a:latin typeface="Arial"/>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sz="3200" b="1" dirty="0"/>
              <a:t>Feuille de route AXE </a:t>
            </a:r>
            <a:r>
              <a:rPr lang="fr-BE" sz="3200" b="1" dirty="0" smtClean="0"/>
              <a:t>1. </a:t>
            </a:r>
            <a:r>
              <a:rPr lang="fr-BE" sz="3200" b="1" dirty="0"/>
              <a:t>Ancrage institutionnel de la Cellule </a:t>
            </a:r>
            <a:r>
              <a:rPr lang="fr-BE" sz="3200" b="1" dirty="0" smtClean="0"/>
              <a:t>Genre (3)</a:t>
            </a:r>
            <a:endParaRPr lang="fr-FR" sz="3200" dirty="0"/>
          </a:p>
        </p:txBody>
      </p:sp>
      <p:graphicFrame>
        <p:nvGraphicFramePr>
          <p:cNvPr id="4" name="Espace réservé du contenu 3"/>
          <p:cNvGraphicFramePr>
            <a:graphicFrameLocks noGrp="1"/>
          </p:cNvGraphicFramePr>
          <p:nvPr>
            <p:ph sz="quarter" idx="1"/>
            <p:extLst>
              <p:ext uri="{D42A27DB-BD31-4B8C-83A1-F6EECF244321}">
                <p14:modId xmlns:p14="http://schemas.microsoft.com/office/powerpoint/2010/main" val="2373937584"/>
              </p:ext>
            </p:extLst>
          </p:nvPr>
        </p:nvGraphicFramePr>
        <p:xfrm>
          <a:off x="107503" y="1600200"/>
          <a:ext cx="9036495" cy="4053840"/>
        </p:xfrm>
        <a:graphic>
          <a:graphicData uri="http://schemas.openxmlformats.org/drawingml/2006/table">
            <a:tbl>
              <a:tblPr firstRow="1" bandRow="1">
                <a:tableStyleId>{5940675A-B579-460E-94D1-54222C63F5DA}</a:tableStyleId>
              </a:tblPr>
              <a:tblGrid>
                <a:gridCol w="1497882"/>
                <a:gridCol w="1323541"/>
                <a:gridCol w="1714512"/>
                <a:gridCol w="1107725"/>
                <a:gridCol w="1214459"/>
                <a:gridCol w="907859"/>
                <a:gridCol w="1270517"/>
              </a:tblGrid>
              <a:tr h="370840">
                <a:tc>
                  <a:txBody>
                    <a:bodyPr/>
                    <a:lstStyle/>
                    <a:p>
                      <a:r>
                        <a:rPr lang="fr-BE" sz="2000" b="1" kern="1200" dirty="0" smtClean="0"/>
                        <a:t>Indicateurs</a:t>
                      </a:r>
                      <a:endParaRPr lang="fr-FR" sz="2000" b="1" dirty="0"/>
                    </a:p>
                  </a:txBody>
                  <a:tcPr/>
                </a:tc>
                <a:tc gridSpan="6">
                  <a:txBody>
                    <a:bodyPr/>
                    <a:lstStyle/>
                    <a:p>
                      <a:pPr lvl="0">
                        <a:buFont typeface="Arial" pitchFamily="34" charset="0"/>
                        <a:buChar char="•"/>
                      </a:pPr>
                      <a:r>
                        <a:rPr lang="fr-BE" sz="2000" kern="1200" dirty="0" smtClean="0">
                          <a:solidFill>
                            <a:schemeClr val="tx1"/>
                          </a:solidFill>
                          <a:latin typeface="+mn-lt"/>
                          <a:ea typeface="+mn-ea"/>
                          <a:cs typeface="+mn-cs"/>
                        </a:rPr>
                        <a:t>1 coordinatrice est nommée par note de service signée par Mme le Ministre de la santé et de l’action sociale</a:t>
                      </a:r>
                      <a:endParaRPr lang="fr-FR" sz="2000" kern="1200" dirty="0" smtClean="0">
                        <a:solidFill>
                          <a:schemeClr val="tx1"/>
                        </a:solidFill>
                        <a:latin typeface="+mn-lt"/>
                        <a:ea typeface="+mn-ea"/>
                        <a:cs typeface="+mn-cs"/>
                      </a:endParaRPr>
                    </a:p>
                    <a:p>
                      <a:pPr lvl="0">
                        <a:buFont typeface="Arial" pitchFamily="34" charset="0"/>
                        <a:buChar char="•"/>
                      </a:pPr>
                      <a:r>
                        <a:rPr lang="fr-BE" sz="2000" kern="1200" dirty="0" smtClean="0">
                          <a:solidFill>
                            <a:schemeClr val="tx1"/>
                          </a:solidFill>
                          <a:latin typeface="+mn-lt"/>
                          <a:ea typeface="+mn-ea"/>
                          <a:cs typeface="+mn-cs"/>
                        </a:rPr>
                        <a:t>24 PFG sont nommés par notes de service signées par les responsables (Directeurs, Chefs de services/programmes), dont 6 hommes, 25%</a:t>
                      </a:r>
                      <a:endParaRPr lang="fr-FR" sz="2000" kern="1200" dirty="0" smtClean="0">
                        <a:solidFill>
                          <a:schemeClr val="tx1"/>
                        </a:solidFill>
                        <a:latin typeface="+mn-lt"/>
                        <a:ea typeface="+mn-ea"/>
                        <a:cs typeface="+mn-cs"/>
                      </a:endParaRPr>
                    </a:p>
                    <a:p>
                      <a:pPr>
                        <a:buFont typeface="Arial" pitchFamily="34" charset="0"/>
                        <a:buChar char="•"/>
                      </a:pPr>
                      <a:r>
                        <a:rPr lang="fr-BE" sz="2000" kern="1200" dirty="0" smtClean="0">
                          <a:solidFill>
                            <a:schemeClr val="tx1"/>
                          </a:solidFill>
                          <a:latin typeface="+mn-lt"/>
                          <a:ea typeface="+mn-ea"/>
                          <a:cs typeface="+mn-cs"/>
                        </a:rPr>
                        <a:t>5 PFG sont nommés par notes de service signées par les Directeurs régionaux</a:t>
                      </a:r>
                      <a:endParaRPr lang="fr-FR" sz="2000" dirty="0"/>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70840">
                <a:tc>
                  <a:txBody>
                    <a:bodyPr/>
                    <a:lstStyle/>
                    <a:p>
                      <a:pPr algn="just">
                        <a:spcBef>
                          <a:spcPts val="240"/>
                        </a:spcBef>
                        <a:spcAft>
                          <a:spcPts val="240"/>
                        </a:spcAft>
                      </a:pPr>
                      <a:r>
                        <a:rPr lang="fr-BE" sz="2000" b="1" kern="900" dirty="0"/>
                        <a:t>Résultats</a:t>
                      </a:r>
                      <a:endParaRPr lang="fr-FR" sz="20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2000" b="1" kern="900"/>
                        <a:t>Activités</a:t>
                      </a:r>
                      <a:endParaRPr lang="fr-FR" sz="20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2000" b="1" kern="900"/>
                        <a:t>Bénéficiaires</a:t>
                      </a:r>
                      <a:endParaRPr lang="fr-FR" sz="20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2000" b="1" kern="900"/>
                        <a:t>Responsables</a:t>
                      </a:r>
                      <a:endParaRPr lang="fr-FR" sz="20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2000" b="1" kern="900"/>
                        <a:t>Ressources</a:t>
                      </a:r>
                      <a:endParaRPr lang="fr-FR" sz="20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2000" b="1" kern="900" dirty="0"/>
                        <a:t>Délais</a:t>
                      </a:r>
                      <a:endParaRPr lang="fr-FR" sz="20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2000" b="1" kern="900" dirty="0"/>
                        <a:t>Indicateurs</a:t>
                      </a:r>
                      <a:endParaRPr lang="fr-FR" sz="2000" b="1" kern="900" dirty="0">
                        <a:latin typeface="Arial"/>
                        <a:ea typeface="Times New Roman"/>
                        <a:cs typeface="Times New Roman"/>
                      </a:endParaRPr>
                    </a:p>
                  </a:txBody>
                  <a:tcPr marL="68580" marR="68580" marT="0" marB="0"/>
                </a:tc>
              </a:tr>
              <a:tr h="370840">
                <a:tc>
                  <a:txBody>
                    <a:bodyPr/>
                    <a:lstStyle/>
                    <a:p>
                      <a:pPr algn="l">
                        <a:spcBef>
                          <a:spcPts val="240"/>
                        </a:spcBef>
                        <a:spcAft>
                          <a:spcPts val="240"/>
                        </a:spcAft>
                      </a:pPr>
                      <a:r>
                        <a:rPr lang="fr-BE" sz="2000" b="0" kern="900" dirty="0">
                          <a:latin typeface="Calibri"/>
                          <a:ea typeface="Times New Roman"/>
                          <a:cs typeface="Times New Roman"/>
                        </a:rPr>
                        <a:t>Les compétences informatiques sont renforcées</a:t>
                      </a:r>
                      <a:endParaRPr lang="fr-FR" sz="2000" b="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2000" b="0" kern="900" dirty="0">
                          <a:latin typeface="Calibri"/>
                          <a:ea typeface="Times New Roman"/>
                          <a:cs typeface="Times New Roman"/>
                        </a:rPr>
                        <a:t>Suivre la formation WORD et Excel</a:t>
                      </a:r>
                      <a:endParaRPr lang="fr-FR" sz="2000" b="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2000" b="0" kern="900" dirty="0">
                          <a:latin typeface="Calibri"/>
                          <a:ea typeface="Times New Roman"/>
                          <a:cs typeface="Times New Roman"/>
                        </a:rPr>
                        <a:t>Coordinatrice CG</a:t>
                      </a:r>
                      <a:endParaRPr lang="fr-FR" sz="2000" b="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FR" sz="2000" b="0" kern="900" dirty="0" smtClean="0">
                          <a:latin typeface="Calibri" pitchFamily="34" charset="0"/>
                          <a:ea typeface="Times New Roman"/>
                          <a:cs typeface="Calibri" pitchFamily="34" charset="0"/>
                        </a:rPr>
                        <a:t>PAODES</a:t>
                      </a:r>
                      <a:endParaRPr lang="fr-FR" sz="2000" b="0" kern="900" dirty="0">
                        <a:latin typeface="Calibri" pitchFamily="34" charset="0"/>
                        <a:ea typeface="Times New Roman"/>
                        <a:cs typeface="Calibri" pitchFamily="34" charset="0"/>
                      </a:endParaRPr>
                    </a:p>
                  </a:txBody>
                  <a:tcPr marL="68580" marR="68580" marT="0" marB="0"/>
                </a:tc>
                <a:tc>
                  <a:txBody>
                    <a:bodyPr/>
                    <a:lstStyle/>
                    <a:p>
                      <a:pPr algn="l">
                        <a:spcBef>
                          <a:spcPts val="240"/>
                        </a:spcBef>
                        <a:spcAft>
                          <a:spcPts val="240"/>
                        </a:spcAft>
                      </a:pPr>
                      <a:r>
                        <a:rPr lang="fr-FR" sz="2000" b="0" kern="900" dirty="0" smtClean="0">
                          <a:latin typeface="Calibri" pitchFamily="34" charset="0"/>
                          <a:ea typeface="Times New Roman"/>
                          <a:cs typeface="Calibri" pitchFamily="34" charset="0"/>
                        </a:rPr>
                        <a:t>Appui</a:t>
                      </a:r>
                      <a:r>
                        <a:rPr lang="fr-FR" sz="2000" b="0" kern="900" baseline="0" dirty="0" smtClean="0">
                          <a:latin typeface="Calibri" pitchFamily="34" charset="0"/>
                          <a:ea typeface="Times New Roman"/>
                          <a:cs typeface="Calibri" pitchFamily="34" charset="0"/>
                        </a:rPr>
                        <a:t> cellule informatique MSAS</a:t>
                      </a:r>
                      <a:endParaRPr lang="fr-FR" sz="2000" b="0" kern="900" dirty="0">
                        <a:latin typeface="Calibri" pitchFamily="34" charset="0"/>
                        <a:ea typeface="Times New Roman"/>
                        <a:cs typeface="Calibri" pitchFamily="34" charset="0"/>
                      </a:endParaRPr>
                    </a:p>
                  </a:txBody>
                  <a:tcPr marL="68580" marR="68580" marT="0" marB="0"/>
                </a:tc>
                <a:tc>
                  <a:txBody>
                    <a:bodyPr/>
                    <a:lstStyle/>
                    <a:p>
                      <a:pPr algn="l">
                        <a:spcBef>
                          <a:spcPts val="240"/>
                        </a:spcBef>
                        <a:spcAft>
                          <a:spcPts val="240"/>
                        </a:spcAft>
                      </a:pPr>
                      <a:r>
                        <a:rPr lang="fr-BE" sz="2000" b="0" kern="900" dirty="0">
                          <a:latin typeface="Calibri"/>
                          <a:ea typeface="Times New Roman"/>
                          <a:cs typeface="Times New Roman"/>
                        </a:rPr>
                        <a:t>Q4 2013</a:t>
                      </a:r>
                      <a:endParaRPr lang="fr-FR" sz="2000" b="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2000" b="0" kern="900" dirty="0">
                          <a:latin typeface="Calibri"/>
                          <a:ea typeface="Times New Roman"/>
                          <a:cs typeface="Times New Roman"/>
                        </a:rPr>
                        <a:t>Certificat de formation</a:t>
                      </a:r>
                      <a:endParaRPr lang="fr-FR" sz="2000" b="0" kern="900" dirty="0">
                        <a:latin typeface="Arial"/>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sz="3200" b="1" dirty="0"/>
              <a:t>Feuille de route AXE </a:t>
            </a:r>
            <a:r>
              <a:rPr lang="fr-BE" sz="3200" b="1" dirty="0" smtClean="0"/>
              <a:t>1. </a:t>
            </a:r>
            <a:r>
              <a:rPr lang="fr-BE" sz="3200" b="1" dirty="0"/>
              <a:t>Ancrage institutionnel de la Cellule </a:t>
            </a:r>
            <a:r>
              <a:rPr lang="fr-BE" sz="3200" b="1" dirty="0" smtClean="0"/>
              <a:t>Genre (4)</a:t>
            </a:r>
            <a:endParaRPr lang="fr-FR" sz="3200" dirty="0"/>
          </a:p>
        </p:txBody>
      </p:sp>
      <p:graphicFrame>
        <p:nvGraphicFramePr>
          <p:cNvPr id="4" name="Espace réservé du contenu 3"/>
          <p:cNvGraphicFramePr>
            <a:graphicFrameLocks noGrp="1"/>
          </p:cNvGraphicFramePr>
          <p:nvPr>
            <p:ph sz="quarter" idx="1"/>
            <p:extLst>
              <p:ext uri="{D42A27DB-BD31-4B8C-83A1-F6EECF244321}">
                <p14:modId xmlns:p14="http://schemas.microsoft.com/office/powerpoint/2010/main" val="3464661859"/>
              </p:ext>
            </p:extLst>
          </p:nvPr>
        </p:nvGraphicFramePr>
        <p:xfrm>
          <a:off x="107504" y="1600200"/>
          <a:ext cx="9036494" cy="3434080"/>
        </p:xfrm>
        <a:graphic>
          <a:graphicData uri="http://schemas.openxmlformats.org/drawingml/2006/table">
            <a:tbl>
              <a:tblPr firstRow="1" bandRow="1">
                <a:tableStyleId>{5940675A-B579-460E-94D1-54222C63F5DA}</a:tableStyleId>
              </a:tblPr>
              <a:tblGrid>
                <a:gridCol w="1437810"/>
                <a:gridCol w="1586526"/>
                <a:gridCol w="1008112"/>
                <a:gridCol w="1584176"/>
                <a:gridCol w="1224136"/>
                <a:gridCol w="792088"/>
                <a:gridCol w="1403646"/>
              </a:tblGrid>
              <a:tr h="370840">
                <a:tc>
                  <a:txBody>
                    <a:bodyPr/>
                    <a:lstStyle/>
                    <a:p>
                      <a:r>
                        <a:rPr lang="fr-BE" sz="1800" b="1" kern="1200" dirty="0" smtClean="0">
                          <a:latin typeface="Calibri" pitchFamily="34" charset="0"/>
                        </a:rPr>
                        <a:t>Indicateurs</a:t>
                      </a:r>
                      <a:endParaRPr lang="fr-FR" sz="1800" b="1" dirty="0">
                        <a:latin typeface="Calibri" pitchFamily="34" charset="0"/>
                      </a:endParaRPr>
                    </a:p>
                  </a:txBody>
                  <a:tcPr/>
                </a:tc>
                <a:tc gridSpan="6">
                  <a:txBody>
                    <a:bodyPr/>
                    <a:lstStyle/>
                    <a:p>
                      <a:pPr lvl="0">
                        <a:buFont typeface="Arial" pitchFamily="34" charset="0"/>
                        <a:buChar char="•"/>
                      </a:pPr>
                      <a:r>
                        <a:rPr lang="fr-BE" sz="1800" kern="1200" dirty="0" smtClean="0">
                          <a:solidFill>
                            <a:schemeClr val="tx1"/>
                          </a:solidFill>
                          <a:latin typeface="Calibri" pitchFamily="34" charset="0"/>
                          <a:ea typeface="+mn-ea"/>
                          <a:cs typeface="+mn-cs"/>
                        </a:rPr>
                        <a:t>1 coordinatrice est nommée par note de service signée par Mme le Ministre de la santé et de l’action sociale</a:t>
                      </a:r>
                      <a:endParaRPr lang="fr-FR" sz="1800" kern="1200" dirty="0" smtClean="0">
                        <a:solidFill>
                          <a:schemeClr val="tx1"/>
                        </a:solidFill>
                        <a:latin typeface="Calibri" pitchFamily="34" charset="0"/>
                        <a:ea typeface="+mn-ea"/>
                        <a:cs typeface="+mn-cs"/>
                      </a:endParaRPr>
                    </a:p>
                    <a:p>
                      <a:pPr lvl="0">
                        <a:buFont typeface="Arial" pitchFamily="34" charset="0"/>
                        <a:buChar char="•"/>
                      </a:pPr>
                      <a:r>
                        <a:rPr lang="fr-BE" sz="1800" kern="1200" dirty="0" smtClean="0">
                          <a:solidFill>
                            <a:schemeClr val="tx1"/>
                          </a:solidFill>
                          <a:latin typeface="Calibri" pitchFamily="34" charset="0"/>
                          <a:ea typeface="+mn-ea"/>
                          <a:cs typeface="+mn-cs"/>
                        </a:rPr>
                        <a:t>24 PFG sont nommés par notes de service signées par les responsables (Directeurs, Chefs de services/programmes), dont 6 hommes, 25%</a:t>
                      </a:r>
                      <a:endParaRPr lang="fr-FR" sz="1800" kern="1200" dirty="0" smtClean="0">
                        <a:solidFill>
                          <a:schemeClr val="tx1"/>
                        </a:solidFill>
                        <a:latin typeface="Calibri" pitchFamily="34" charset="0"/>
                        <a:ea typeface="+mn-ea"/>
                        <a:cs typeface="+mn-cs"/>
                      </a:endParaRPr>
                    </a:p>
                    <a:p>
                      <a:pPr>
                        <a:buFont typeface="Arial" pitchFamily="34" charset="0"/>
                        <a:buChar char="•"/>
                      </a:pPr>
                      <a:r>
                        <a:rPr lang="fr-BE" sz="1800" kern="1200" dirty="0" smtClean="0">
                          <a:solidFill>
                            <a:schemeClr val="tx1"/>
                          </a:solidFill>
                          <a:latin typeface="Calibri" pitchFamily="34" charset="0"/>
                          <a:ea typeface="+mn-ea"/>
                          <a:cs typeface="+mn-cs"/>
                        </a:rPr>
                        <a:t>5 PFG sont nommés par notes de service signées par les Directeurs régionaux</a:t>
                      </a:r>
                      <a:endParaRPr lang="fr-FR" sz="1800" dirty="0">
                        <a:latin typeface="Calibri" pitchFamily="34" charset="0"/>
                      </a:endParaRP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70840">
                <a:tc>
                  <a:txBody>
                    <a:bodyPr/>
                    <a:lstStyle/>
                    <a:p>
                      <a:pPr algn="just">
                        <a:spcBef>
                          <a:spcPts val="240"/>
                        </a:spcBef>
                        <a:spcAft>
                          <a:spcPts val="240"/>
                        </a:spcAft>
                      </a:pPr>
                      <a:r>
                        <a:rPr lang="fr-BE" sz="1800" b="1" kern="900" dirty="0">
                          <a:latin typeface="Calibri" pitchFamily="34" charset="0"/>
                        </a:rPr>
                        <a:t>Résultats</a:t>
                      </a:r>
                      <a:endParaRPr lang="fr-FR" sz="18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800" b="1" kern="900" dirty="0">
                          <a:latin typeface="Calibri" pitchFamily="34" charset="0"/>
                        </a:rPr>
                        <a:t>Activités</a:t>
                      </a:r>
                      <a:endParaRPr lang="fr-FR" sz="18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800" b="1" kern="900">
                          <a:latin typeface="Calibri" pitchFamily="34" charset="0"/>
                        </a:rPr>
                        <a:t>Bénéficiaires</a:t>
                      </a:r>
                      <a:endParaRPr lang="fr-FR" sz="1800" b="1" kern="90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800" b="1" kern="900">
                          <a:latin typeface="Calibri" pitchFamily="34" charset="0"/>
                        </a:rPr>
                        <a:t>Responsables</a:t>
                      </a:r>
                      <a:endParaRPr lang="fr-FR" sz="1800" b="1" kern="90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800" b="1" kern="900">
                          <a:latin typeface="Calibri" pitchFamily="34" charset="0"/>
                        </a:rPr>
                        <a:t>Ressources</a:t>
                      </a:r>
                      <a:endParaRPr lang="fr-FR" sz="1800" b="1" kern="90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800" b="1" kern="900" dirty="0">
                          <a:latin typeface="Calibri" pitchFamily="34" charset="0"/>
                        </a:rPr>
                        <a:t>Délais</a:t>
                      </a:r>
                      <a:endParaRPr lang="fr-FR" sz="18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800" b="1" kern="900" dirty="0">
                          <a:latin typeface="Calibri" pitchFamily="34" charset="0"/>
                        </a:rPr>
                        <a:t>Indicateurs</a:t>
                      </a:r>
                      <a:endParaRPr lang="fr-FR" sz="1800" b="1" kern="900" dirty="0">
                        <a:latin typeface="Calibri" pitchFamily="34" charset="0"/>
                        <a:ea typeface="Times New Roman"/>
                        <a:cs typeface="Times New Roman"/>
                      </a:endParaRPr>
                    </a:p>
                  </a:txBody>
                  <a:tcPr marL="68580" marR="68580" marT="0" marB="0"/>
                </a:tc>
              </a:tr>
              <a:tr h="370840">
                <a:tc>
                  <a:txBody>
                    <a:bodyPr/>
                    <a:lstStyle/>
                    <a:p>
                      <a:pPr algn="l">
                        <a:spcBef>
                          <a:spcPts val="240"/>
                        </a:spcBef>
                        <a:spcAft>
                          <a:spcPts val="240"/>
                        </a:spcAft>
                      </a:pPr>
                      <a:r>
                        <a:rPr lang="fr-BE" sz="1800" b="0" kern="900" dirty="0" smtClean="0">
                          <a:latin typeface="Calibri" pitchFamily="34" charset="0"/>
                          <a:ea typeface="Times New Roman"/>
                          <a:cs typeface="Times New Roman"/>
                        </a:rPr>
                        <a:t>La </a:t>
                      </a:r>
                      <a:r>
                        <a:rPr lang="fr-BE" sz="1800" b="0" kern="900" dirty="0">
                          <a:latin typeface="Calibri" pitchFamily="34" charset="0"/>
                          <a:ea typeface="Times New Roman"/>
                          <a:cs typeface="Times New Roman"/>
                        </a:rPr>
                        <a:t>revue à mi-parcours de la SNEEG est assistée</a:t>
                      </a:r>
                      <a:endParaRPr lang="fr-FR" sz="1800" b="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b="0" kern="900" dirty="0">
                          <a:latin typeface="Calibri" pitchFamily="34" charset="0"/>
                          <a:ea typeface="Times New Roman"/>
                          <a:cs typeface="Times New Roman"/>
                        </a:rPr>
                        <a:t>Compléter la collection des contributions</a:t>
                      </a:r>
                      <a:endParaRPr lang="fr-FR" sz="1800" b="0" kern="900" dirty="0">
                        <a:latin typeface="Calibri" pitchFamily="34" charset="0"/>
                        <a:ea typeface="Times New Roman"/>
                        <a:cs typeface="Times New Roman"/>
                      </a:endParaRPr>
                    </a:p>
                    <a:p>
                      <a:pPr algn="l">
                        <a:spcBef>
                          <a:spcPts val="240"/>
                        </a:spcBef>
                        <a:spcAft>
                          <a:spcPts val="240"/>
                        </a:spcAft>
                      </a:pPr>
                      <a:r>
                        <a:rPr lang="fr-BE" sz="1800" b="0" kern="900" dirty="0">
                          <a:latin typeface="Calibri" pitchFamily="34" charset="0"/>
                          <a:ea typeface="Times New Roman"/>
                          <a:cs typeface="Times New Roman"/>
                        </a:rPr>
                        <a:t>Faire la synthèse</a:t>
                      </a:r>
                      <a:endParaRPr lang="fr-FR" sz="1800" b="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b="0" kern="900" dirty="0">
                          <a:latin typeface="Calibri" pitchFamily="34" charset="0"/>
                          <a:ea typeface="Times New Roman"/>
                          <a:cs typeface="Times New Roman"/>
                        </a:rPr>
                        <a:t>MFEEF</a:t>
                      </a:r>
                      <a:endParaRPr lang="fr-FR" sz="1800" b="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b="0" kern="900" dirty="0">
                          <a:latin typeface="Calibri" pitchFamily="34" charset="0"/>
                          <a:ea typeface="Times New Roman"/>
                          <a:cs typeface="Times New Roman"/>
                        </a:rPr>
                        <a:t>Coordinatrice Cellule Genre</a:t>
                      </a:r>
                      <a:endParaRPr lang="fr-FR" sz="1800" b="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b="0" kern="900" dirty="0">
                          <a:latin typeface="Calibri" pitchFamily="34" charset="0"/>
                          <a:ea typeface="Times New Roman"/>
                          <a:cs typeface="Times New Roman"/>
                        </a:rPr>
                        <a:t>Contributions MSAS</a:t>
                      </a:r>
                      <a:endParaRPr lang="fr-FR" sz="1800" b="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b="0" kern="900" dirty="0">
                          <a:latin typeface="Calibri" pitchFamily="34" charset="0"/>
                          <a:ea typeface="Times New Roman"/>
                          <a:cs typeface="Times New Roman"/>
                        </a:rPr>
                        <a:t>Q4 2013</a:t>
                      </a:r>
                      <a:endParaRPr lang="fr-FR" sz="1800" b="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800" b="0" kern="900" dirty="0">
                          <a:latin typeface="Calibri" pitchFamily="34" charset="0"/>
                          <a:ea typeface="Times New Roman"/>
                          <a:cs typeface="Times New Roman"/>
                        </a:rPr>
                        <a:t>La synthèse des contributions est envoyée au MFEEF</a:t>
                      </a:r>
                      <a:endParaRPr lang="fr-FR" sz="1800" b="0" kern="900" dirty="0">
                        <a:latin typeface="Calibri" pitchFamily="34" charset="0"/>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sz="3200" b="1" dirty="0"/>
              <a:t>Feuille de route AXE </a:t>
            </a:r>
            <a:r>
              <a:rPr lang="fr-BE" sz="3200" b="1" dirty="0" smtClean="0"/>
              <a:t>1. </a:t>
            </a:r>
            <a:r>
              <a:rPr lang="fr-BE" sz="3200" b="1" dirty="0"/>
              <a:t>Ancrage institutionnel de la Cellule </a:t>
            </a:r>
            <a:r>
              <a:rPr lang="fr-BE" sz="3200" b="1" dirty="0" smtClean="0"/>
              <a:t>Genre (5)</a:t>
            </a:r>
            <a:endParaRPr lang="fr-FR" sz="3200" dirty="0"/>
          </a:p>
        </p:txBody>
      </p:sp>
      <p:graphicFrame>
        <p:nvGraphicFramePr>
          <p:cNvPr id="4" name="Espace réservé du contenu 3"/>
          <p:cNvGraphicFramePr>
            <a:graphicFrameLocks noGrp="1"/>
          </p:cNvGraphicFramePr>
          <p:nvPr>
            <p:ph sz="quarter" idx="1"/>
            <p:extLst>
              <p:ext uri="{D42A27DB-BD31-4B8C-83A1-F6EECF244321}">
                <p14:modId xmlns:p14="http://schemas.microsoft.com/office/powerpoint/2010/main" val="3362578769"/>
              </p:ext>
            </p:extLst>
          </p:nvPr>
        </p:nvGraphicFramePr>
        <p:xfrm>
          <a:off x="107504" y="1600200"/>
          <a:ext cx="9036494" cy="4902200"/>
        </p:xfrm>
        <a:graphic>
          <a:graphicData uri="http://schemas.openxmlformats.org/drawingml/2006/table">
            <a:tbl>
              <a:tblPr firstRow="1" bandRow="1">
                <a:tableStyleId>{5940675A-B579-460E-94D1-54222C63F5DA}</a:tableStyleId>
              </a:tblPr>
              <a:tblGrid>
                <a:gridCol w="1437810"/>
                <a:gridCol w="1442510"/>
                <a:gridCol w="1440160"/>
                <a:gridCol w="1296144"/>
                <a:gridCol w="1224136"/>
                <a:gridCol w="915093"/>
                <a:gridCol w="1280641"/>
              </a:tblGrid>
              <a:tr h="370840">
                <a:tc>
                  <a:txBody>
                    <a:bodyPr/>
                    <a:lstStyle/>
                    <a:p>
                      <a:r>
                        <a:rPr lang="fr-BE" sz="1800" b="1" kern="1200" dirty="0" smtClean="0"/>
                        <a:t>Indicateurs</a:t>
                      </a:r>
                      <a:endParaRPr lang="fr-FR" b="1" dirty="0"/>
                    </a:p>
                  </a:txBody>
                  <a:tcPr/>
                </a:tc>
                <a:tc gridSpan="6">
                  <a:txBody>
                    <a:bodyPr/>
                    <a:lstStyle/>
                    <a:p>
                      <a:pPr lvl="0">
                        <a:buFont typeface="Arial" pitchFamily="34" charset="0"/>
                        <a:buChar char="•"/>
                      </a:pPr>
                      <a:r>
                        <a:rPr lang="fr-BE" sz="1800" kern="1200" dirty="0" smtClean="0">
                          <a:solidFill>
                            <a:schemeClr val="tx1"/>
                          </a:solidFill>
                          <a:latin typeface="+mn-lt"/>
                          <a:ea typeface="+mn-ea"/>
                          <a:cs typeface="+mn-cs"/>
                        </a:rPr>
                        <a:t>1 coordinatrice est nommée par note de service signée par Mme le Ministre de la santé et de l’action sociale</a:t>
                      </a:r>
                      <a:endParaRPr lang="fr-FR" sz="1800" kern="1200" dirty="0" smtClean="0">
                        <a:solidFill>
                          <a:schemeClr val="tx1"/>
                        </a:solidFill>
                        <a:latin typeface="+mn-lt"/>
                        <a:ea typeface="+mn-ea"/>
                        <a:cs typeface="+mn-cs"/>
                      </a:endParaRPr>
                    </a:p>
                    <a:p>
                      <a:pPr lvl="0">
                        <a:buFont typeface="Arial" pitchFamily="34" charset="0"/>
                        <a:buChar char="•"/>
                      </a:pPr>
                      <a:r>
                        <a:rPr lang="fr-BE" sz="1800" kern="1200" dirty="0" smtClean="0">
                          <a:solidFill>
                            <a:schemeClr val="tx1"/>
                          </a:solidFill>
                          <a:latin typeface="+mn-lt"/>
                          <a:ea typeface="+mn-ea"/>
                          <a:cs typeface="+mn-cs"/>
                        </a:rPr>
                        <a:t>24 PFG sont nommés par notes de service signées par les responsables (Directeurs, Chefs de services/programmes), dont 6 hommes, 25%</a:t>
                      </a:r>
                      <a:endParaRPr lang="fr-FR" sz="1800" kern="1200" dirty="0" smtClean="0">
                        <a:solidFill>
                          <a:schemeClr val="tx1"/>
                        </a:solidFill>
                        <a:latin typeface="+mn-lt"/>
                        <a:ea typeface="+mn-ea"/>
                        <a:cs typeface="+mn-cs"/>
                      </a:endParaRPr>
                    </a:p>
                    <a:p>
                      <a:pPr>
                        <a:buFont typeface="Arial" pitchFamily="34" charset="0"/>
                        <a:buChar char="•"/>
                      </a:pPr>
                      <a:r>
                        <a:rPr lang="fr-BE" sz="1800" kern="1200" dirty="0" smtClean="0">
                          <a:solidFill>
                            <a:schemeClr val="tx1"/>
                          </a:solidFill>
                          <a:latin typeface="+mn-lt"/>
                          <a:ea typeface="+mn-ea"/>
                          <a:cs typeface="+mn-cs"/>
                        </a:rPr>
                        <a:t>5 PFG sont nommés par notes de service signées par les Directeurs régionaux</a:t>
                      </a:r>
                      <a:endParaRPr lang="fr-FR" dirty="0"/>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70840">
                <a:tc>
                  <a:txBody>
                    <a:bodyPr/>
                    <a:lstStyle/>
                    <a:p>
                      <a:pPr algn="just">
                        <a:spcBef>
                          <a:spcPts val="240"/>
                        </a:spcBef>
                        <a:spcAft>
                          <a:spcPts val="240"/>
                        </a:spcAft>
                      </a:pPr>
                      <a:r>
                        <a:rPr lang="fr-BE" sz="1400" b="1" kern="900" dirty="0"/>
                        <a:t>Résultats</a:t>
                      </a:r>
                      <a:endParaRPr lang="fr-FR" sz="14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Activités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Bénéficiaires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Responsables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Ressources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dirty="0"/>
                        <a:t>Délais</a:t>
                      </a:r>
                      <a:endParaRPr lang="fr-FR" sz="14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dirty="0"/>
                        <a:t>Indicateurs</a:t>
                      </a:r>
                      <a:endParaRPr lang="fr-FR" sz="1400" b="1" kern="900" dirty="0">
                        <a:latin typeface="Arial"/>
                        <a:ea typeface="Times New Roman"/>
                        <a:cs typeface="Times New Roman"/>
                      </a:endParaRPr>
                    </a:p>
                  </a:txBody>
                  <a:tcPr marL="68580" marR="68580" marT="0" marB="0"/>
                </a:tc>
              </a:tr>
              <a:tr h="370840">
                <a:tc>
                  <a:txBody>
                    <a:bodyPr/>
                    <a:lstStyle/>
                    <a:p>
                      <a:pPr algn="l">
                        <a:spcBef>
                          <a:spcPts val="240"/>
                        </a:spcBef>
                        <a:spcAft>
                          <a:spcPts val="240"/>
                        </a:spcAft>
                      </a:pPr>
                      <a:r>
                        <a:rPr lang="fr-BE" sz="1800" b="0" kern="900" dirty="0">
                          <a:latin typeface="Calibri"/>
                          <a:ea typeface="Times New Roman"/>
                          <a:cs typeface="Times New Roman"/>
                        </a:rPr>
                        <a:t>Une formation en Genre et Développement est suivie</a:t>
                      </a:r>
                      <a:endParaRPr lang="fr-FR" sz="1800" b="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800" b="0" kern="900">
                          <a:latin typeface="Calibri"/>
                          <a:ea typeface="Times New Roman"/>
                          <a:cs typeface="Times New Roman"/>
                        </a:rPr>
                        <a:t>Cibler la formation adéquate, organiser le voyage (visa, …), suivre la formation</a:t>
                      </a:r>
                      <a:endParaRPr lang="fr-FR" sz="1800" b="0" kern="900">
                        <a:latin typeface="Arial"/>
                        <a:ea typeface="Times New Roman"/>
                        <a:cs typeface="Times New Roman"/>
                      </a:endParaRPr>
                    </a:p>
                    <a:p>
                      <a:pPr algn="l">
                        <a:spcBef>
                          <a:spcPts val="240"/>
                        </a:spcBef>
                        <a:spcAft>
                          <a:spcPts val="240"/>
                        </a:spcAft>
                      </a:pPr>
                      <a:r>
                        <a:rPr lang="fr-BE" sz="1800" b="0" kern="900">
                          <a:latin typeface="Calibri"/>
                          <a:ea typeface="Times New Roman"/>
                          <a:cs typeface="Times New Roman"/>
                        </a:rPr>
                        <a:t>MA : Appui technique siège CTB/Genre</a:t>
                      </a:r>
                      <a:endParaRPr lang="fr-FR" sz="1800" b="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800" b="0" kern="900">
                          <a:latin typeface="Calibri"/>
                          <a:ea typeface="Times New Roman"/>
                          <a:cs typeface="Times New Roman"/>
                        </a:rPr>
                        <a:t>Coordinatrice CG</a:t>
                      </a:r>
                      <a:endParaRPr lang="fr-FR" sz="1800" b="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800" b="0" kern="900">
                          <a:latin typeface="Calibri"/>
                          <a:ea typeface="Times New Roman"/>
                          <a:cs typeface="Times New Roman"/>
                        </a:rPr>
                        <a:t>PAODES</a:t>
                      </a:r>
                      <a:endParaRPr lang="fr-FR" sz="1800" b="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800" b="0" kern="900">
                          <a:latin typeface="Calibri"/>
                          <a:ea typeface="Times New Roman"/>
                          <a:cs typeface="Times New Roman"/>
                        </a:rPr>
                        <a:t>A déterminer</a:t>
                      </a:r>
                      <a:endParaRPr lang="fr-FR" sz="1800" b="0" kern="900">
                        <a:latin typeface="Arial"/>
                        <a:ea typeface="Times New Roman"/>
                        <a:cs typeface="Times New Roman"/>
                      </a:endParaRPr>
                    </a:p>
                    <a:p>
                      <a:pPr algn="l">
                        <a:spcBef>
                          <a:spcPts val="240"/>
                        </a:spcBef>
                        <a:spcAft>
                          <a:spcPts val="240"/>
                        </a:spcAft>
                      </a:pPr>
                      <a:r>
                        <a:rPr lang="fr-BE" sz="1800" b="0" kern="900">
                          <a:latin typeface="Calibri"/>
                          <a:ea typeface="Times New Roman"/>
                          <a:cs typeface="Times New Roman"/>
                        </a:rPr>
                        <a:t>Mission d’appui  à la mise en œuvre aux activités Genre  pour le PAGOSAN</a:t>
                      </a:r>
                      <a:endParaRPr lang="fr-FR" sz="1800" b="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800" b="0" kern="900">
                          <a:latin typeface="Calibri"/>
                          <a:ea typeface="Times New Roman"/>
                          <a:cs typeface="Times New Roman"/>
                        </a:rPr>
                        <a:t>Q4 2013</a:t>
                      </a:r>
                      <a:endParaRPr lang="fr-FR" sz="1800" b="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800" b="0" kern="900" dirty="0">
                          <a:latin typeface="Calibri"/>
                          <a:ea typeface="Times New Roman"/>
                          <a:cs typeface="Times New Roman"/>
                        </a:rPr>
                        <a:t>Rapport de formation disponible</a:t>
                      </a:r>
                      <a:endParaRPr lang="fr-FR" sz="1800" b="0" kern="900" dirty="0">
                        <a:latin typeface="Arial"/>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sz="3200" b="1" dirty="0"/>
              <a:t>Feuille de route AXE </a:t>
            </a:r>
            <a:r>
              <a:rPr lang="fr-BE" sz="3200" b="1" dirty="0" smtClean="0"/>
              <a:t>1. </a:t>
            </a:r>
            <a:r>
              <a:rPr lang="fr-BE" sz="3200" b="1" dirty="0"/>
              <a:t>Ancrage institutionnel de la Cellule </a:t>
            </a:r>
            <a:r>
              <a:rPr lang="fr-BE" sz="3200" b="1" dirty="0" smtClean="0"/>
              <a:t>Genre (6)</a:t>
            </a:r>
            <a:endParaRPr lang="fr-FR" sz="3200" dirty="0"/>
          </a:p>
        </p:txBody>
      </p:sp>
      <p:graphicFrame>
        <p:nvGraphicFramePr>
          <p:cNvPr id="4" name="Espace réservé du contenu 3"/>
          <p:cNvGraphicFramePr>
            <a:graphicFrameLocks noGrp="1"/>
          </p:cNvGraphicFramePr>
          <p:nvPr>
            <p:ph sz="quarter" idx="1"/>
            <p:extLst>
              <p:ext uri="{D42A27DB-BD31-4B8C-83A1-F6EECF244321}">
                <p14:modId xmlns:p14="http://schemas.microsoft.com/office/powerpoint/2010/main" val="3458867217"/>
              </p:ext>
            </p:extLst>
          </p:nvPr>
        </p:nvGraphicFramePr>
        <p:xfrm>
          <a:off x="107504" y="1600200"/>
          <a:ext cx="9036494" cy="4495800"/>
        </p:xfrm>
        <a:graphic>
          <a:graphicData uri="http://schemas.openxmlformats.org/drawingml/2006/table">
            <a:tbl>
              <a:tblPr firstRow="1" bandRow="1">
                <a:tableStyleId>{5940675A-B579-460E-94D1-54222C63F5DA}</a:tableStyleId>
              </a:tblPr>
              <a:tblGrid>
                <a:gridCol w="1437810"/>
                <a:gridCol w="1442510"/>
                <a:gridCol w="1440160"/>
                <a:gridCol w="1296144"/>
                <a:gridCol w="1224136"/>
                <a:gridCol w="915093"/>
                <a:gridCol w="1280641"/>
              </a:tblGrid>
              <a:tr h="370840">
                <a:tc>
                  <a:txBody>
                    <a:bodyPr/>
                    <a:lstStyle/>
                    <a:p>
                      <a:r>
                        <a:rPr lang="fr-BE" sz="1800" b="1" kern="1200" dirty="0" smtClean="0"/>
                        <a:t>Indicateurs</a:t>
                      </a:r>
                      <a:endParaRPr lang="fr-FR" b="1" dirty="0"/>
                    </a:p>
                  </a:txBody>
                  <a:tcPr/>
                </a:tc>
                <a:tc gridSpan="6">
                  <a:txBody>
                    <a:bodyPr/>
                    <a:lstStyle/>
                    <a:p>
                      <a:pPr lvl="0">
                        <a:buFont typeface="Arial" pitchFamily="34" charset="0"/>
                        <a:buChar char="•"/>
                      </a:pPr>
                      <a:r>
                        <a:rPr lang="fr-BE" sz="1800" kern="1200" dirty="0" smtClean="0">
                          <a:solidFill>
                            <a:schemeClr val="tx1"/>
                          </a:solidFill>
                          <a:latin typeface="+mn-lt"/>
                          <a:ea typeface="+mn-ea"/>
                          <a:cs typeface="+mn-cs"/>
                        </a:rPr>
                        <a:t>1 coordinatrice est nommée par note de service signée par Mme le Ministre de la santé et de l’action sociale</a:t>
                      </a:r>
                      <a:endParaRPr lang="fr-FR" sz="1800" kern="1200" dirty="0" smtClean="0">
                        <a:solidFill>
                          <a:schemeClr val="tx1"/>
                        </a:solidFill>
                        <a:latin typeface="+mn-lt"/>
                        <a:ea typeface="+mn-ea"/>
                        <a:cs typeface="+mn-cs"/>
                      </a:endParaRPr>
                    </a:p>
                    <a:p>
                      <a:pPr lvl="0">
                        <a:buFont typeface="Arial" pitchFamily="34" charset="0"/>
                        <a:buChar char="•"/>
                      </a:pPr>
                      <a:r>
                        <a:rPr lang="fr-BE" sz="1800" kern="1200" dirty="0" smtClean="0">
                          <a:solidFill>
                            <a:schemeClr val="tx1"/>
                          </a:solidFill>
                          <a:latin typeface="+mn-lt"/>
                          <a:ea typeface="+mn-ea"/>
                          <a:cs typeface="+mn-cs"/>
                        </a:rPr>
                        <a:t>24 PFG sont nommés par notes de service signées par les responsables (Directeurs, Chefs de services/programmes), dont 6 hommes, 25%</a:t>
                      </a:r>
                      <a:endParaRPr lang="fr-FR" sz="1800" kern="1200" dirty="0" smtClean="0">
                        <a:solidFill>
                          <a:schemeClr val="tx1"/>
                        </a:solidFill>
                        <a:latin typeface="+mn-lt"/>
                        <a:ea typeface="+mn-ea"/>
                        <a:cs typeface="+mn-cs"/>
                      </a:endParaRPr>
                    </a:p>
                    <a:p>
                      <a:pPr>
                        <a:buFont typeface="Arial" pitchFamily="34" charset="0"/>
                        <a:buChar char="•"/>
                      </a:pPr>
                      <a:r>
                        <a:rPr lang="fr-BE" sz="1800" kern="1200" dirty="0" smtClean="0">
                          <a:solidFill>
                            <a:schemeClr val="tx1"/>
                          </a:solidFill>
                          <a:latin typeface="+mn-lt"/>
                          <a:ea typeface="+mn-ea"/>
                          <a:cs typeface="+mn-cs"/>
                        </a:rPr>
                        <a:t>5 PFG sont nommés par notes de service signées par les Directeurs régionaux</a:t>
                      </a:r>
                      <a:endParaRPr lang="fr-FR" dirty="0"/>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70840">
                <a:tc>
                  <a:txBody>
                    <a:bodyPr/>
                    <a:lstStyle/>
                    <a:p>
                      <a:pPr algn="just">
                        <a:spcBef>
                          <a:spcPts val="240"/>
                        </a:spcBef>
                        <a:spcAft>
                          <a:spcPts val="240"/>
                        </a:spcAft>
                      </a:pPr>
                      <a:r>
                        <a:rPr lang="fr-BE" sz="1400" b="1" kern="900" dirty="0"/>
                        <a:t>Résultats</a:t>
                      </a:r>
                      <a:endParaRPr lang="fr-FR" sz="14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Activités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Bénéficiaires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Responsables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a:t>Ressources</a:t>
                      </a:r>
                      <a:endParaRPr lang="fr-FR" sz="1400" b="1" kern="90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dirty="0"/>
                        <a:t>Délais</a:t>
                      </a:r>
                      <a:endParaRPr lang="fr-FR" sz="1400" b="1" kern="900" dirty="0">
                        <a:latin typeface="Arial"/>
                        <a:ea typeface="Times New Roman"/>
                        <a:cs typeface="Times New Roman"/>
                      </a:endParaRPr>
                    </a:p>
                  </a:txBody>
                  <a:tcPr marL="68580" marR="68580" marT="0" marB="0"/>
                </a:tc>
                <a:tc>
                  <a:txBody>
                    <a:bodyPr/>
                    <a:lstStyle/>
                    <a:p>
                      <a:pPr algn="just">
                        <a:spcBef>
                          <a:spcPts val="240"/>
                        </a:spcBef>
                        <a:spcAft>
                          <a:spcPts val="240"/>
                        </a:spcAft>
                      </a:pPr>
                      <a:r>
                        <a:rPr lang="fr-BE" sz="1400" b="1" kern="900" dirty="0"/>
                        <a:t>Indicateurs</a:t>
                      </a:r>
                      <a:endParaRPr lang="fr-FR" sz="1400" b="1" kern="900" dirty="0">
                        <a:latin typeface="Arial"/>
                        <a:ea typeface="Times New Roman"/>
                        <a:cs typeface="Times New Roman"/>
                      </a:endParaRPr>
                    </a:p>
                  </a:txBody>
                  <a:tcPr marL="68580" marR="68580" marT="0" marB="0"/>
                </a:tc>
              </a:tr>
              <a:tr h="370840">
                <a:tc>
                  <a:txBody>
                    <a:bodyPr/>
                    <a:lstStyle/>
                    <a:p>
                      <a:pPr algn="l">
                        <a:spcBef>
                          <a:spcPts val="240"/>
                        </a:spcBef>
                        <a:spcAft>
                          <a:spcPts val="240"/>
                        </a:spcAft>
                      </a:pPr>
                      <a:r>
                        <a:rPr lang="fr-BE" sz="1400" b="0" kern="900" dirty="0">
                          <a:latin typeface="Calibri"/>
                          <a:ea typeface="Times New Roman"/>
                          <a:cs typeface="Times New Roman"/>
                        </a:rPr>
                        <a:t>Une revue documentaire ‘Santé et Genre’ est menée</a:t>
                      </a:r>
                      <a:endParaRPr lang="fr-FR" sz="1400" b="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400" b="0" kern="900" dirty="0">
                          <a:latin typeface="Calibri"/>
                          <a:ea typeface="Times New Roman"/>
                          <a:cs typeface="Times New Roman"/>
                        </a:rPr>
                        <a:t>Collecter + lire la documentation, assurer une formation en gestion bibliographique</a:t>
                      </a:r>
                      <a:endParaRPr lang="fr-FR" sz="1400" b="0" kern="900" dirty="0">
                        <a:latin typeface="Arial"/>
                        <a:ea typeface="Times New Roman"/>
                        <a:cs typeface="Times New Roman"/>
                      </a:endParaRPr>
                    </a:p>
                    <a:p>
                      <a:pPr algn="l">
                        <a:spcBef>
                          <a:spcPts val="240"/>
                        </a:spcBef>
                        <a:spcAft>
                          <a:spcPts val="240"/>
                        </a:spcAft>
                      </a:pPr>
                      <a:r>
                        <a:rPr lang="fr-BE" sz="1400" b="0" kern="900" dirty="0">
                          <a:latin typeface="Calibri"/>
                          <a:ea typeface="Times New Roman"/>
                          <a:cs typeface="Times New Roman"/>
                        </a:rPr>
                        <a:t>MA : Achat logiciel de gestion bibliographique*</a:t>
                      </a:r>
                      <a:endParaRPr lang="fr-FR" sz="1400" b="0" kern="900" dirty="0">
                        <a:latin typeface="Arial"/>
                        <a:ea typeface="Times New Roman"/>
                        <a:cs typeface="Times New Roman"/>
                      </a:endParaRPr>
                    </a:p>
                    <a:p>
                      <a:pPr algn="l">
                        <a:spcBef>
                          <a:spcPts val="240"/>
                        </a:spcBef>
                        <a:spcAft>
                          <a:spcPts val="240"/>
                        </a:spcAft>
                      </a:pPr>
                      <a:r>
                        <a:rPr lang="fr-BE" sz="1400" b="0" kern="900" dirty="0">
                          <a:latin typeface="Calibri"/>
                          <a:ea typeface="Times New Roman"/>
                          <a:cs typeface="Times New Roman"/>
                        </a:rPr>
                        <a:t>MA : Appui technique siège CTB/Genre/COM</a:t>
                      </a:r>
                      <a:endParaRPr lang="fr-FR" sz="1400" b="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400" b="0" kern="900">
                          <a:latin typeface="Calibri"/>
                          <a:ea typeface="Times New Roman"/>
                          <a:cs typeface="Times New Roman"/>
                        </a:rPr>
                        <a:t>CG)</a:t>
                      </a:r>
                      <a:endParaRPr lang="fr-FR" sz="1400" b="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400" b="0" kern="900" dirty="0" smtClean="0">
                          <a:latin typeface="Calibri"/>
                          <a:ea typeface="Times New Roman"/>
                          <a:cs typeface="Times New Roman"/>
                        </a:rPr>
                        <a:t>PAODES</a:t>
                      </a:r>
                    </a:p>
                  </a:txBody>
                  <a:tcPr marL="68580" marR="68580" marT="0" marB="0"/>
                </a:tc>
                <a:tc>
                  <a:txBody>
                    <a:bodyPr/>
                    <a:lstStyle/>
                    <a:p>
                      <a:pPr algn="l">
                        <a:spcBef>
                          <a:spcPts val="240"/>
                        </a:spcBef>
                        <a:spcAft>
                          <a:spcPts val="240"/>
                        </a:spcAft>
                      </a:pPr>
                      <a:r>
                        <a:rPr lang="fr-BE" sz="1400" b="0" kern="900" dirty="0">
                          <a:latin typeface="Calibri"/>
                          <a:ea typeface="Times New Roman"/>
                          <a:cs typeface="Times New Roman"/>
                        </a:rPr>
                        <a:t>Logiciel : 250 </a:t>
                      </a:r>
                      <a:r>
                        <a:rPr lang="fr-BE" sz="1400" b="0" kern="900" dirty="0" smtClean="0">
                          <a:latin typeface="Calibri"/>
                          <a:ea typeface="Times New Roman"/>
                          <a:cs typeface="Times New Roman"/>
                        </a:rPr>
                        <a:t>euro</a:t>
                      </a:r>
                    </a:p>
                    <a:p>
                      <a:pPr marL="0" marR="0" indent="0" algn="l" defTabSz="914400" rtl="0" eaLnBrk="1" fontAlgn="auto" latinLnBrk="0" hangingPunct="1">
                        <a:lnSpc>
                          <a:spcPct val="100000"/>
                        </a:lnSpc>
                        <a:spcBef>
                          <a:spcPts val="240"/>
                        </a:spcBef>
                        <a:spcAft>
                          <a:spcPts val="240"/>
                        </a:spcAft>
                        <a:buClrTx/>
                        <a:buSzTx/>
                        <a:buFontTx/>
                        <a:buNone/>
                        <a:tabLst/>
                        <a:defRPr/>
                      </a:pPr>
                      <a:r>
                        <a:rPr lang="fr-BE" sz="1400" b="0" kern="900" dirty="0" smtClean="0">
                          <a:latin typeface="Calibri"/>
                          <a:ea typeface="Times New Roman"/>
                          <a:cs typeface="Times New Roman"/>
                        </a:rPr>
                        <a:t>Appui</a:t>
                      </a:r>
                      <a:r>
                        <a:rPr lang="fr-BE" sz="1400" b="0" kern="900" baseline="0" dirty="0" smtClean="0">
                          <a:latin typeface="Calibri"/>
                          <a:ea typeface="Times New Roman"/>
                          <a:cs typeface="Times New Roman"/>
                        </a:rPr>
                        <a:t> Cellule informatique MSAS</a:t>
                      </a:r>
                      <a:endParaRPr lang="fr-FR" sz="1400" b="0" kern="900" dirty="0" smtClean="0">
                        <a:latin typeface="Arial"/>
                        <a:ea typeface="Times New Roman"/>
                        <a:cs typeface="Times New Roman"/>
                      </a:endParaRPr>
                    </a:p>
                    <a:p>
                      <a:pPr algn="l">
                        <a:spcBef>
                          <a:spcPts val="240"/>
                        </a:spcBef>
                        <a:spcAft>
                          <a:spcPts val="240"/>
                        </a:spcAft>
                      </a:pPr>
                      <a:endParaRPr lang="fr-FR" sz="1400" b="0" kern="900" dirty="0">
                        <a:latin typeface="Arial"/>
                        <a:ea typeface="Times New Roman"/>
                        <a:cs typeface="Times New Roman"/>
                      </a:endParaRPr>
                    </a:p>
                  </a:txBody>
                  <a:tcPr marL="68580" marR="68580" marT="0" marB="0"/>
                </a:tc>
                <a:tc>
                  <a:txBody>
                    <a:bodyPr/>
                    <a:lstStyle/>
                    <a:p>
                      <a:pPr algn="l">
                        <a:spcBef>
                          <a:spcPts val="240"/>
                        </a:spcBef>
                        <a:spcAft>
                          <a:spcPts val="240"/>
                        </a:spcAft>
                      </a:pPr>
                      <a:r>
                        <a:rPr lang="fr-BE" sz="1400" b="0" kern="900">
                          <a:latin typeface="Calibri"/>
                          <a:ea typeface="Times New Roman"/>
                          <a:cs typeface="Times New Roman"/>
                        </a:rPr>
                        <a:t>Q1 2015</a:t>
                      </a:r>
                      <a:endParaRPr lang="fr-FR" sz="1400" b="0" kern="900">
                        <a:latin typeface="Arial"/>
                        <a:ea typeface="Times New Roman"/>
                        <a:cs typeface="Times New Roman"/>
                      </a:endParaRPr>
                    </a:p>
                  </a:txBody>
                  <a:tcPr marL="68580" marR="68580" marT="0" marB="0"/>
                </a:tc>
                <a:tc>
                  <a:txBody>
                    <a:bodyPr/>
                    <a:lstStyle/>
                    <a:p>
                      <a:pPr algn="l">
                        <a:spcBef>
                          <a:spcPts val="240"/>
                        </a:spcBef>
                        <a:spcAft>
                          <a:spcPts val="240"/>
                        </a:spcAft>
                      </a:pPr>
                      <a:r>
                        <a:rPr lang="fr-BE" sz="1400" b="0" kern="900" dirty="0">
                          <a:latin typeface="Calibri"/>
                          <a:ea typeface="Times New Roman"/>
                          <a:cs typeface="Times New Roman"/>
                        </a:rPr>
                        <a:t>Une base de données des documents relatifs au ‘Santé et Genre’ est installée sur le serveur du MSAS</a:t>
                      </a:r>
                      <a:endParaRPr lang="fr-FR" sz="1400" b="0" kern="900" dirty="0">
                        <a:latin typeface="Arial"/>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sz="3200" b="1" dirty="0"/>
              <a:t>Feuille de route AXE </a:t>
            </a:r>
            <a:r>
              <a:rPr lang="fr-BE" sz="3200" b="1" dirty="0" smtClean="0"/>
              <a:t>1. </a:t>
            </a:r>
            <a:r>
              <a:rPr lang="fr-BE" sz="3200" b="1" dirty="0"/>
              <a:t>Ancrage institutionnel de la Cellule </a:t>
            </a:r>
            <a:r>
              <a:rPr lang="fr-BE" sz="3200" b="1" dirty="0" smtClean="0"/>
              <a:t>Genre (7)</a:t>
            </a:r>
            <a:endParaRPr lang="fr-FR" sz="3200" dirty="0"/>
          </a:p>
        </p:txBody>
      </p:sp>
      <p:graphicFrame>
        <p:nvGraphicFramePr>
          <p:cNvPr id="4" name="Espace réservé du contenu 3"/>
          <p:cNvGraphicFramePr>
            <a:graphicFrameLocks noGrp="1"/>
          </p:cNvGraphicFramePr>
          <p:nvPr>
            <p:ph sz="quarter" idx="1"/>
            <p:extLst>
              <p:ext uri="{D42A27DB-BD31-4B8C-83A1-F6EECF244321}">
                <p14:modId xmlns:p14="http://schemas.microsoft.com/office/powerpoint/2010/main" val="794347486"/>
              </p:ext>
            </p:extLst>
          </p:nvPr>
        </p:nvGraphicFramePr>
        <p:xfrm>
          <a:off x="107506" y="1340768"/>
          <a:ext cx="9036494" cy="5298440"/>
        </p:xfrm>
        <a:graphic>
          <a:graphicData uri="http://schemas.openxmlformats.org/drawingml/2006/table">
            <a:tbl>
              <a:tblPr firstRow="1" bandRow="1">
                <a:tableStyleId>{5940675A-B579-460E-94D1-54222C63F5DA}</a:tableStyleId>
              </a:tblPr>
              <a:tblGrid>
                <a:gridCol w="1437810"/>
                <a:gridCol w="1514516"/>
                <a:gridCol w="1296144"/>
                <a:gridCol w="1368152"/>
                <a:gridCol w="1152128"/>
                <a:gridCol w="792088"/>
                <a:gridCol w="1475656"/>
              </a:tblGrid>
              <a:tr h="370840">
                <a:tc>
                  <a:txBody>
                    <a:bodyPr/>
                    <a:lstStyle/>
                    <a:p>
                      <a:r>
                        <a:rPr lang="fr-BE" sz="1800" b="1" kern="1200" dirty="0" smtClean="0"/>
                        <a:t>Indicateurs</a:t>
                      </a:r>
                      <a:endParaRPr lang="fr-FR" b="1" dirty="0"/>
                    </a:p>
                  </a:txBody>
                  <a:tcPr/>
                </a:tc>
                <a:tc gridSpan="6">
                  <a:txBody>
                    <a:bodyPr/>
                    <a:lstStyle/>
                    <a:p>
                      <a:pPr lvl="0">
                        <a:buFont typeface="Arial" pitchFamily="34" charset="0"/>
                        <a:buChar char="•"/>
                      </a:pPr>
                      <a:r>
                        <a:rPr lang="fr-BE" sz="1800" kern="1200" dirty="0" smtClean="0">
                          <a:solidFill>
                            <a:schemeClr val="tx1"/>
                          </a:solidFill>
                          <a:latin typeface="+mn-lt"/>
                          <a:ea typeface="+mn-ea"/>
                          <a:cs typeface="+mn-cs"/>
                        </a:rPr>
                        <a:t>1 coordinatrice est nommée par note de service signée par Mme le Ministre de la santé et de l’action sociale</a:t>
                      </a:r>
                      <a:endParaRPr lang="fr-FR" sz="1800" kern="1200" dirty="0" smtClean="0">
                        <a:solidFill>
                          <a:schemeClr val="tx1"/>
                        </a:solidFill>
                        <a:latin typeface="+mn-lt"/>
                        <a:ea typeface="+mn-ea"/>
                        <a:cs typeface="+mn-cs"/>
                      </a:endParaRPr>
                    </a:p>
                    <a:p>
                      <a:pPr lvl="0">
                        <a:buFont typeface="Arial" pitchFamily="34" charset="0"/>
                        <a:buChar char="•"/>
                      </a:pPr>
                      <a:r>
                        <a:rPr lang="fr-BE" sz="1800" kern="1200" dirty="0" smtClean="0">
                          <a:solidFill>
                            <a:schemeClr val="tx1"/>
                          </a:solidFill>
                          <a:latin typeface="+mn-lt"/>
                          <a:ea typeface="+mn-ea"/>
                          <a:cs typeface="+mn-cs"/>
                        </a:rPr>
                        <a:t>24 PFG sont nommés par notes de service signées par les responsables (Directeurs, Chefs de services/programmes), dont 6 hommes, 25%</a:t>
                      </a:r>
                      <a:endParaRPr lang="fr-FR" sz="1800" kern="1200" dirty="0" smtClean="0">
                        <a:solidFill>
                          <a:schemeClr val="tx1"/>
                        </a:solidFill>
                        <a:latin typeface="+mn-lt"/>
                        <a:ea typeface="+mn-ea"/>
                        <a:cs typeface="+mn-cs"/>
                      </a:endParaRPr>
                    </a:p>
                    <a:p>
                      <a:pPr>
                        <a:buFont typeface="Arial" pitchFamily="34" charset="0"/>
                        <a:buChar char="•"/>
                      </a:pPr>
                      <a:r>
                        <a:rPr lang="fr-BE" sz="1800" kern="1200" dirty="0" smtClean="0">
                          <a:solidFill>
                            <a:schemeClr val="tx1"/>
                          </a:solidFill>
                          <a:latin typeface="+mn-lt"/>
                          <a:ea typeface="+mn-ea"/>
                          <a:cs typeface="+mn-cs"/>
                        </a:rPr>
                        <a:t>5 PFG sont nommés par notes de service signées par les Directeurs régionaux</a:t>
                      </a:r>
                      <a:endParaRPr lang="fr-FR" dirty="0"/>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70840">
                <a:tc>
                  <a:txBody>
                    <a:bodyPr/>
                    <a:lstStyle/>
                    <a:p>
                      <a:pPr algn="just">
                        <a:spcBef>
                          <a:spcPts val="240"/>
                        </a:spcBef>
                        <a:spcAft>
                          <a:spcPts val="240"/>
                        </a:spcAft>
                      </a:pPr>
                      <a:r>
                        <a:rPr lang="fr-BE" sz="1600" b="1" kern="900" dirty="0">
                          <a:latin typeface="Calibri" pitchFamily="34" charset="0"/>
                        </a:rPr>
                        <a:t>Résultats</a:t>
                      </a:r>
                      <a:endParaRPr lang="fr-FR" sz="16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600" b="1" kern="900" dirty="0">
                          <a:latin typeface="Calibri" pitchFamily="34" charset="0"/>
                        </a:rPr>
                        <a:t>Activités</a:t>
                      </a:r>
                      <a:endParaRPr lang="fr-FR" sz="16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600" b="1" kern="900">
                          <a:latin typeface="Calibri" pitchFamily="34" charset="0"/>
                        </a:rPr>
                        <a:t>Bénéficiaires</a:t>
                      </a:r>
                      <a:endParaRPr lang="fr-FR" sz="1600" b="1" kern="90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600" b="1" kern="900">
                          <a:latin typeface="Calibri" pitchFamily="34" charset="0"/>
                        </a:rPr>
                        <a:t>Responsables</a:t>
                      </a:r>
                      <a:endParaRPr lang="fr-FR" sz="1600" b="1" kern="90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600" b="1" kern="900">
                          <a:latin typeface="Calibri" pitchFamily="34" charset="0"/>
                        </a:rPr>
                        <a:t>Ressources</a:t>
                      </a:r>
                      <a:endParaRPr lang="fr-FR" sz="1600" b="1" kern="90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600" b="1" kern="900" dirty="0">
                          <a:latin typeface="Calibri" pitchFamily="34" charset="0"/>
                        </a:rPr>
                        <a:t>Délais</a:t>
                      </a:r>
                      <a:endParaRPr lang="fr-FR" sz="16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600" b="1" kern="900" dirty="0">
                          <a:latin typeface="Calibri" pitchFamily="34" charset="0"/>
                        </a:rPr>
                        <a:t>Indicateurs</a:t>
                      </a:r>
                      <a:endParaRPr lang="fr-FR" sz="1600" b="1" kern="900" dirty="0">
                        <a:latin typeface="Calibri" pitchFamily="34" charset="0"/>
                        <a:ea typeface="Times New Roman"/>
                        <a:cs typeface="Times New Roman"/>
                      </a:endParaRPr>
                    </a:p>
                  </a:txBody>
                  <a:tcPr marL="68580" marR="68580" marT="0" marB="0"/>
                </a:tc>
              </a:tr>
              <a:tr h="370840">
                <a:tc>
                  <a:txBody>
                    <a:bodyPr/>
                    <a:lstStyle/>
                    <a:p>
                      <a:pPr algn="l">
                        <a:spcBef>
                          <a:spcPts val="240"/>
                        </a:spcBef>
                        <a:spcAft>
                          <a:spcPts val="240"/>
                        </a:spcAft>
                      </a:pPr>
                      <a:r>
                        <a:rPr lang="fr-BE" sz="1600" kern="900" dirty="0">
                          <a:latin typeface="Calibri" pitchFamily="34" charset="0"/>
                          <a:ea typeface="Times New Roman"/>
                          <a:cs typeface="Times New Roman"/>
                        </a:rPr>
                        <a:t>La Cellule Genre du MSAS est structurée</a:t>
                      </a:r>
                      <a:endParaRPr lang="fr-FR" sz="16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600" kern="900" dirty="0">
                          <a:latin typeface="Calibri" pitchFamily="34" charset="0"/>
                          <a:ea typeface="Times New Roman"/>
                          <a:cs typeface="Times New Roman"/>
                        </a:rPr>
                        <a:t>Elaborer et approuver les TDR, vérifier pertinence TDR de la CG, élaborer le règlement intérieur, mandater les membres de la CG, élaborer un plan de travail pour la CG</a:t>
                      </a:r>
                      <a:endParaRPr lang="fr-FR" sz="16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600" kern="900" dirty="0">
                          <a:solidFill>
                            <a:srgbClr val="943634"/>
                          </a:solidFill>
                          <a:latin typeface="Calibri" pitchFamily="34" charset="0"/>
                          <a:ea typeface="Times New Roman"/>
                          <a:cs typeface="Times New Roman"/>
                        </a:rPr>
                        <a:t>CG</a:t>
                      </a:r>
                      <a:endParaRPr lang="fr-FR" sz="16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600" kern="900" dirty="0">
                          <a:latin typeface="Calibri" pitchFamily="34" charset="0"/>
                          <a:ea typeface="Times New Roman"/>
                          <a:cs typeface="Times New Roman"/>
                        </a:rPr>
                        <a:t>Coordinatrice CG</a:t>
                      </a:r>
                      <a:endParaRPr lang="fr-FR" sz="16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600" kern="900" dirty="0">
                          <a:latin typeface="Calibri" pitchFamily="34" charset="0"/>
                          <a:ea typeface="Times New Roman"/>
                          <a:cs typeface="Times New Roman"/>
                        </a:rPr>
                        <a:t>MSAS, DPRS</a:t>
                      </a:r>
                      <a:endParaRPr lang="fr-FR" sz="1600" kern="900" dirty="0">
                        <a:latin typeface="Calibri" pitchFamily="34" charset="0"/>
                        <a:ea typeface="Times New Roman"/>
                        <a:cs typeface="Times New Roman"/>
                      </a:endParaRPr>
                    </a:p>
                    <a:p>
                      <a:pPr algn="l">
                        <a:spcBef>
                          <a:spcPts val="240"/>
                        </a:spcBef>
                        <a:spcAft>
                          <a:spcPts val="240"/>
                        </a:spcAft>
                      </a:pPr>
                      <a:r>
                        <a:rPr lang="fr-BE" sz="1600" kern="900" dirty="0">
                          <a:latin typeface="Calibri" pitchFamily="34" charset="0"/>
                          <a:ea typeface="Times New Roman"/>
                          <a:cs typeface="Times New Roman"/>
                        </a:rPr>
                        <a:t>DEEG, MSAS</a:t>
                      </a:r>
                      <a:endParaRPr lang="fr-FR" sz="1600" kern="900" dirty="0">
                        <a:latin typeface="Calibri" pitchFamily="34" charset="0"/>
                        <a:ea typeface="Times New Roman"/>
                        <a:cs typeface="Times New Roman"/>
                      </a:endParaRPr>
                    </a:p>
                    <a:p>
                      <a:pPr algn="l">
                        <a:spcBef>
                          <a:spcPts val="240"/>
                        </a:spcBef>
                        <a:spcAft>
                          <a:spcPts val="240"/>
                        </a:spcAft>
                      </a:pPr>
                      <a:r>
                        <a:rPr lang="fr-BE" sz="1600" kern="900" dirty="0">
                          <a:latin typeface="Calibri" pitchFamily="34" charset="0"/>
                          <a:ea typeface="Times New Roman"/>
                          <a:cs typeface="Times New Roman"/>
                        </a:rPr>
                        <a:t>Coach</a:t>
                      </a:r>
                      <a:endParaRPr lang="fr-FR" sz="16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600" kern="900" dirty="0">
                          <a:latin typeface="Calibri" pitchFamily="34" charset="0"/>
                          <a:ea typeface="Times New Roman"/>
                          <a:cs typeface="Times New Roman"/>
                        </a:rPr>
                        <a:t>Q2 2015</a:t>
                      </a:r>
                      <a:endParaRPr lang="fr-FR" sz="16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600" kern="900" dirty="0">
                          <a:latin typeface="Calibri" pitchFamily="34" charset="0"/>
                          <a:ea typeface="Times New Roman"/>
                          <a:cs typeface="Times New Roman"/>
                        </a:rPr>
                        <a:t>TDR et Règlement intérieur approuvés par le DPRS et disponibles/Lettre circulaire/Notes de services signées et diffusées</a:t>
                      </a:r>
                      <a:endParaRPr lang="fr-FR" sz="1600" kern="900" dirty="0">
                        <a:latin typeface="Calibri" pitchFamily="34" charset="0"/>
                        <a:ea typeface="Times New Roman"/>
                        <a:cs typeface="Times New Roman"/>
                      </a:endParaRPr>
                    </a:p>
                    <a:p>
                      <a:pPr algn="l">
                        <a:spcBef>
                          <a:spcPts val="240"/>
                        </a:spcBef>
                        <a:spcAft>
                          <a:spcPts val="240"/>
                        </a:spcAft>
                      </a:pPr>
                      <a:r>
                        <a:rPr lang="fr-BE" sz="1600" kern="900" dirty="0">
                          <a:latin typeface="Calibri" pitchFamily="34" charset="0"/>
                          <a:ea typeface="Times New Roman"/>
                          <a:cs typeface="Times New Roman"/>
                        </a:rPr>
                        <a:t>Un plan de travail approuvé par DPRS</a:t>
                      </a:r>
                      <a:endParaRPr lang="fr-FR" sz="1600" kern="900" dirty="0">
                        <a:latin typeface="Calibri" pitchFamily="34" charset="0"/>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BE" sz="3200" b="1" dirty="0"/>
              <a:t>Feuille de route AXE </a:t>
            </a:r>
            <a:r>
              <a:rPr lang="fr-BE" sz="3200" b="1" dirty="0" smtClean="0"/>
              <a:t>1. </a:t>
            </a:r>
            <a:r>
              <a:rPr lang="fr-BE" sz="3200" b="1" dirty="0"/>
              <a:t>Ancrage institutionnel de la Cellule </a:t>
            </a:r>
            <a:r>
              <a:rPr lang="fr-BE" sz="3200" b="1" dirty="0" smtClean="0"/>
              <a:t>Genre (8)</a:t>
            </a:r>
            <a:endParaRPr lang="fr-FR" sz="3200" dirty="0"/>
          </a:p>
        </p:txBody>
      </p:sp>
      <p:graphicFrame>
        <p:nvGraphicFramePr>
          <p:cNvPr id="4" name="Espace réservé du contenu 3"/>
          <p:cNvGraphicFramePr>
            <a:graphicFrameLocks noGrp="1"/>
          </p:cNvGraphicFramePr>
          <p:nvPr>
            <p:ph sz="quarter" idx="1"/>
            <p:extLst>
              <p:ext uri="{D42A27DB-BD31-4B8C-83A1-F6EECF244321}">
                <p14:modId xmlns:p14="http://schemas.microsoft.com/office/powerpoint/2010/main" val="1737294679"/>
              </p:ext>
            </p:extLst>
          </p:nvPr>
        </p:nvGraphicFramePr>
        <p:xfrm>
          <a:off x="107504" y="1600200"/>
          <a:ext cx="9036494" cy="4785360"/>
        </p:xfrm>
        <a:graphic>
          <a:graphicData uri="http://schemas.openxmlformats.org/drawingml/2006/table">
            <a:tbl>
              <a:tblPr firstRow="1" bandRow="1">
                <a:tableStyleId>{5940675A-B579-460E-94D1-54222C63F5DA}</a:tableStyleId>
              </a:tblPr>
              <a:tblGrid>
                <a:gridCol w="1437810"/>
                <a:gridCol w="1442510"/>
                <a:gridCol w="1440160"/>
                <a:gridCol w="1296144"/>
                <a:gridCol w="1224136"/>
                <a:gridCol w="915093"/>
                <a:gridCol w="1280641"/>
              </a:tblGrid>
              <a:tr h="370840">
                <a:tc>
                  <a:txBody>
                    <a:bodyPr/>
                    <a:lstStyle/>
                    <a:p>
                      <a:r>
                        <a:rPr lang="fr-BE" sz="1600" b="1" kern="1200" dirty="0" smtClean="0"/>
                        <a:t>Indicateurs</a:t>
                      </a:r>
                      <a:endParaRPr lang="fr-FR" sz="1600" b="1" dirty="0"/>
                    </a:p>
                  </a:txBody>
                  <a:tcPr/>
                </a:tc>
                <a:tc gridSpan="6">
                  <a:txBody>
                    <a:bodyPr/>
                    <a:lstStyle/>
                    <a:p>
                      <a:pPr lvl="0">
                        <a:buFont typeface="Arial" pitchFamily="34" charset="0"/>
                        <a:buChar char="•"/>
                      </a:pPr>
                      <a:r>
                        <a:rPr lang="fr-BE" sz="1600" kern="1200" dirty="0" smtClean="0">
                          <a:solidFill>
                            <a:schemeClr val="tx1"/>
                          </a:solidFill>
                          <a:latin typeface="+mn-lt"/>
                          <a:ea typeface="+mn-ea"/>
                          <a:cs typeface="+mn-cs"/>
                        </a:rPr>
                        <a:t>1 coordinatrice est nommée par note de service signée par Mme le Ministre de la santé et de l’action sociale</a:t>
                      </a:r>
                      <a:endParaRPr lang="fr-FR" sz="1600" kern="1200" dirty="0" smtClean="0">
                        <a:solidFill>
                          <a:schemeClr val="tx1"/>
                        </a:solidFill>
                        <a:latin typeface="+mn-lt"/>
                        <a:ea typeface="+mn-ea"/>
                        <a:cs typeface="+mn-cs"/>
                      </a:endParaRPr>
                    </a:p>
                    <a:p>
                      <a:pPr lvl="0">
                        <a:buFont typeface="Arial" pitchFamily="34" charset="0"/>
                        <a:buChar char="•"/>
                      </a:pPr>
                      <a:r>
                        <a:rPr lang="fr-BE" sz="1600" kern="1200" dirty="0" smtClean="0">
                          <a:solidFill>
                            <a:schemeClr val="tx1"/>
                          </a:solidFill>
                          <a:latin typeface="+mn-lt"/>
                          <a:ea typeface="+mn-ea"/>
                          <a:cs typeface="+mn-cs"/>
                        </a:rPr>
                        <a:t>24 PFG sont nommés par notes de service signées par les responsables (Directeurs, Chefs de services/programmes), dont 6 hommes, 25%</a:t>
                      </a:r>
                      <a:endParaRPr lang="fr-FR" sz="1600" kern="1200" dirty="0" smtClean="0">
                        <a:solidFill>
                          <a:schemeClr val="tx1"/>
                        </a:solidFill>
                        <a:latin typeface="+mn-lt"/>
                        <a:ea typeface="+mn-ea"/>
                        <a:cs typeface="+mn-cs"/>
                      </a:endParaRPr>
                    </a:p>
                    <a:p>
                      <a:pPr>
                        <a:buFont typeface="Arial" pitchFamily="34" charset="0"/>
                        <a:buChar char="•"/>
                      </a:pPr>
                      <a:r>
                        <a:rPr lang="fr-BE" sz="1600" kern="1200" dirty="0" smtClean="0">
                          <a:solidFill>
                            <a:schemeClr val="tx1"/>
                          </a:solidFill>
                          <a:latin typeface="+mn-lt"/>
                          <a:ea typeface="+mn-ea"/>
                          <a:cs typeface="+mn-cs"/>
                        </a:rPr>
                        <a:t>5 PFG sont nommés par notes de service signées par les Directeurs régionaux</a:t>
                      </a:r>
                      <a:endParaRPr lang="fr-FR" sz="1600" dirty="0"/>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370840">
                <a:tc>
                  <a:txBody>
                    <a:bodyPr/>
                    <a:lstStyle/>
                    <a:p>
                      <a:pPr algn="just">
                        <a:spcBef>
                          <a:spcPts val="240"/>
                        </a:spcBef>
                        <a:spcAft>
                          <a:spcPts val="240"/>
                        </a:spcAft>
                      </a:pPr>
                      <a:r>
                        <a:rPr lang="fr-BE" sz="1600" b="1" kern="900" dirty="0">
                          <a:latin typeface="Calibri" pitchFamily="34" charset="0"/>
                        </a:rPr>
                        <a:t>Résultats</a:t>
                      </a:r>
                      <a:endParaRPr lang="fr-FR" sz="16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600" b="1" kern="900" dirty="0">
                          <a:latin typeface="Calibri" pitchFamily="34" charset="0"/>
                        </a:rPr>
                        <a:t>Activités</a:t>
                      </a:r>
                      <a:endParaRPr lang="fr-FR" sz="16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600" b="1" kern="900">
                          <a:latin typeface="Calibri" pitchFamily="34" charset="0"/>
                        </a:rPr>
                        <a:t>Bénéficiaires</a:t>
                      </a:r>
                      <a:endParaRPr lang="fr-FR" sz="1600" b="1" kern="90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600" b="1" kern="900">
                          <a:latin typeface="Calibri" pitchFamily="34" charset="0"/>
                        </a:rPr>
                        <a:t>Responsables</a:t>
                      </a:r>
                      <a:endParaRPr lang="fr-FR" sz="1600" b="1" kern="90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600" b="1" kern="900">
                          <a:latin typeface="Calibri" pitchFamily="34" charset="0"/>
                        </a:rPr>
                        <a:t>Ressources</a:t>
                      </a:r>
                      <a:endParaRPr lang="fr-FR" sz="1600" b="1" kern="90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600" b="1" kern="900" dirty="0">
                          <a:latin typeface="Calibri" pitchFamily="34" charset="0"/>
                        </a:rPr>
                        <a:t>Délais</a:t>
                      </a:r>
                      <a:endParaRPr lang="fr-FR" sz="1600" b="1" kern="900" dirty="0">
                        <a:latin typeface="Calibri" pitchFamily="34" charset="0"/>
                        <a:ea typeface="Times New Roman"/>
                        <a:cs typeface="Times New Roman"/>
                      </a:endParaRPr>
                    </a:p>
                  </a:txBody>
                  <a:tcPr marL="68580" marR="68580" marT="0" marB="0"/>
                </a:tc>
                <a:tc>
                  <a:txBody>
                    <a:bodyPr/>
                    <a:lstStyle/>
                    <a:p>
                      <a:pPr algn="just">
                        <a:spcBef>
                          <a:spcPts val="240"/>
                        </a:spcBef>
                        <a:spcAft>
                          <a:spcPts val="240"/>
                        </a:spcAft>
                      </a:pPr>
                      <a:r>
                        <a:rPr lang="fr-BE" sz="1600" b="1" kern="900" dirty="0">
                          <a:latin typeface="Calibri" pitchFamily="34" charset="0"/>
                        </a:rPr>
                        <a:t>Indicateurs</a:t>
                      </a:r>
                      <a:endParaRPr lang="fr-FR" sz="1600" b="1" kern="900" dirty="0">
                        <a:latin typeface="Calibri" pitchFamily="34" charset="0"/>
                        <a:ea typeface="Times New Roman"/>
                        <a:cs typeface="Times New Roman"/>
                      </a:endParaRPr>
                    </a:p>
                  </a:txBody>
                  <a:tcPr marL="68580" marR="68580" marT="0" marB="0"/>
                </a:tc>
              </a:tr>
              <a:tr h="370840">
                <a:tc>
                  <a:txBody>
                    <a:bodyPr/>
                    <a:lstStyle/>
                    <a:p>
                      <a:pPr algn="l">
                        <a:spcBef>
                          <a:spcPts val="240"/>
                        </a:spcBef>
                        <a:spcAft>
                          <a:spcPts val="240"/>
                        </a:spcAft>
                      </a:pPr>
                      <a:r>
                        <a:rPr lang="fr-BE" sz="1600" kern="900" dirty="0">
                          <a:latin typeface="Calibri" pitchFamily="34" charset="0"/>
                          <a:ea typeface="Times New Roman"/>
                          <a:cs typeface="Times New Roman"/>
                        </a:rPr>
                        <a:t>La visibilité de la CG est promu</a:t>
                      </a:r>
                      <a:r>
                        <a:rPr lang="fr-BE" sz="1600" b="1" kern="900" dirty="0">
                          <a:latin typeface="Calibri" pitchFamily="34" charset="0"/>
                          <a:ea typeface="Times New Roman"/>
                          <a:cs typeface="Times New Roman"/>
                        </a:rPr>
                        <a:t>e</a:t>
                      </a:r>
                      <a:endParaRPr lang="fr-FR" sz="16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600" kern="900" dirty="0">
                          <a:latin typeface="Calibri" pitchFamily="34" charset="0"/>
                          <a:ea typeface="Times New Roman"/>
                          <a:cs typeface="Times New Roman"/>
                        </a:rPr>
                        <a:t>Elaborer une vision/mission commune</a:t>
                      </a:r>
                      <a:endParaRPr lang="fr-FR" sz="1600" kern="900" dirty="0">
                        <a:latin typeface="Calibri" pitchFamily="34" charset="0"/>
                        <a:ea typeface="Times New Roman"/>
                        <a:cs typeface="Times New Roman"/>
                      </a:endParaRPr>
                    </a:p>
                    <a:p>
                      <a:pPr algn="l">
                        <a:spcBef>
                          <a:spcPts val="240"/>
                        </a:spcBef>
                        <a:spcAft>
                          <a:spcPts val="240"/>
                        </a:spcAft>
                      </a:pPr>
                      <a:r>
                        <a:rPr lang="fr-BE" sz="1600" kern="900" dirty="0">
                          <a:latin typeface="Calibri" pitchFamily="34" charset="0"/>
                          <a:ea typeface="Times New Roman"/>
                          <a:cs typeface="Times New Roman"/>
                        </a:rPr>
                        <a:t>Communiquer la vision au sein du MSAS</a:t>
                      </a:r>
                      <a:endParaRPr lang="fr-FR" sz="1600" kern="900" dirty="0">
                        <a:latin typeface="Calibri" pitchFamily="34" charset="0"/>
                        <a:ea typeface="Times New Roman"/>
                        <a:cs typeface="Times New Roman"/>
                      </a:endParaRPr>
                    </a:p>
                    <a:p>
                      <a:pPr algn="l">
                        <a:spcBef>
                          <a:spcPts val="240"/>
                        </a:spcBef>
                        <a:spcAft>
                          <a:spcPts val="240"/>
                        </a:spcAft>
                      </a:pPr>
                      <a:r>
                        <a:rPr lang="fr-BE" sz="1600" kern="900" dirty="0" smtClean="0">
                          <a:latin typeface="Calibri" pitchFamily="34" charset="0"/>
                          <a:ea typeface="Times New Roman"/>
                          <a:cs typeface="Times New Roman"/>
                        </a:rPr>
                        <a:t>Resauter </a:t>
                      </a:r>
                      <a:r>
                        <a:rPr lang="fr-BE" sz="1600" kern="900" dirty="0">
                          <a:latin typeface="Calibri" pitchFamily="34" charset="0"/>
                          <a:ea typeface="Times New Roman"/>
                          <a:cs typeface="Times New Roman"/>
                        </a:rPr>
                        <a:t>avec les PTF</a:t>
                      </a:r>
                      <a:endParaRPr lang="fr-FR" sz="16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600" kern="900" dirty="0">
                          <a:latin typeface="Calibri" pitchFamily="34" charset="0"/>
                          <a:ea typeface="Times New Roman"/>
                          <a:cs typeface="Times New Roman"/>
                        </a:rPr>
                        <a:t>CG</a:t>
                      </a:r>
                      <a:endParaRPr lang="fr-FR" sz="16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600" kern="900" dirty="0">
                          <a:latin typeface="Calibri" pitchFamily="34" charset="0"/>
                          <a:ea typeface="Times New Roman"/>
                          <a:cs typeface="Times New Roman"/>
                        </a:rPr>
                        <a:t>MSAS/Coordinatrice CG</a:t>
                      </a:r>
                      <a:endParaRPr lang="fr-FR" sz="16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600" kern="900" dirty="0">
                          <a:latin typeface="Calibri" pitchFamily="34" charset="0"/>
                          <a:ea typeface="Times New Roman"/>
                          <a:cs typeface="Times New Roman"/>
                        </a:rPr>
                        <a:t>MSAS, DPRS</a:t>
                      </a:r>
                      <a:endParaRPr lang="fr-FR" sz="1600" kern="900" dirty="0">
                        <a:latin typeface="Calibri" pitchFamily="34" charset="0"/>
                        <a:ea typeface="Times New Roman"/>
                        <a:cs typeface="Times New Roman"/>
                      </a:endParaRPr>
                    </a:p>
                    <a:p>
                      <a:pPr algn="l">
                        <a:spcBef>
                          <a:spcPts val="240"/>
                        </a:spcBef>
                        <a:spcAft>
                          <a:spcPts val="240"/>
                        </a:spcAft>
                      </a:pPr>
                      <a:r>
                        <a:rPr lang="fr-BE" sz="1600" kern="900" dirty="0">
                          <a:latin typeface="Calibri" pitchFamily="34" charset="0"/>
                          <a:ea typeface="Times New Roman"/>
                          <a:cs typeface="Times New Roman"/>
                        </a:rPr>
                        <a:t>DEEG, MSAS</a:t>
                      </a:r>
                      <a:endParaRPr lang="fr-FR" sz="1600" kern="900" dirty="0">
                        <a:latin typeface="Calibri" pitchFamily="34" charset="0"/>
                        <a:ea typeface="Times New Roman"/>
                        <a:cs typeface="Times New Roman"/>
                      </a:endParaRPr>
                    </a:p>
                    <a:p>
                      <a:pPr algn="l">
                        <a:spcBef>
                          <a:spcPts val="240"/>
                        </a:spcBef>
                        <a:spcAft>
                          <a:spcPts val="240"/>
                        </a:spcAft>
                      </a:pPr>
                      <a:r>
                        <a:rPr lang="fr-BE" sz="1600" kern="900" dirty="0">
                          <a:latin typeface="Calibri" pitchFamily="34" charset="0"/>
                          <a:ea typeface="Times New Roman"/>
                          <a:cs typeface="Times New Roman"/>
                        </a:rPr>
                        <a:t>Coach</a:t>
                      </a:r>
                      <a:endParaRPr lang="fr-FR" sz="16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600" kern="900" dirty="0">
                          <a:latin typeface="Calibri" pitchFamily="34" charset="0"/>
                          <a:ea typeface="Times New Roman"/>
                          <a:cs typeface="Times New Roman"/>
                        </a:rPr>
                        <a:t>Q2 2015</a:t>
                      </a:r>
                      <a:endParaRPr lang="fr-FR" sz="1600" kern="900" dirty="0">
                        <a:latin typeface="Calibri" pitchFamily="34" charset="0"/>
                        <a:ea typeface="Times New Roman"/>
                        <a:cs typeface="Times New Roman"/>
                      </a:endParaRPr>
                    </a:p>
                  </a:txBody>
                  <a:tcPr marL="68580" marR="68580" marT="0" marB="0"/>
                </a:tc>
                <a:tc>
                  <a:txBody>
                    <a:bodyPr/>
                    <a:lstStyle/>
                    <a:p>
                      <a:pPr algn="l">
                        <a:spcBef>
                          <a:spcPts val="240"/>
                        </a:spcBef>
                        <a:spcAft>
                          <a:spcPts val="240"/>
                        </a:spcAft>
                      </a:pPr>
                      <a:r>
                        <a:rPr lang="fr-BE" sz="1600" kern="900" dirty="0">
                          <a:latin typeface="Calibri" pitchFamily="34" charset="0"/>
                          <a:ea typeface="Times New Roman"/>
                          <a:cs typeface="Times New Roman"/>
                        </a:rPr>
                        <a:t>Un dépliant est publié</a:t>
                      </a:r>
                      <a:endParaRPr lang="fr-FR" sz="1600" kern="900" dirty="0">
                        <a:latin typeface="Calibri" pitchFamily="34" charset="0"/>
                        <a:ea typeface="Times New Roman"/>
                        <a:cs typeface="Times New Roman"/>
                      </a:endParaRPr>
                    </a:p>
                    <a:p>
                      <a:pPr algn="l">
                        <a:spcBef>
                          <a:spcPts val="240"/>
                        </a:spcBef>
                        <a:spcAft>
                          <a:spcPts val="240"/>
                        </a:spcAft>
                      </a:pPr>
                      <a:r>
                        <a:rPr lang="fr-BE" sz="1600" kern="900" dirty="0">
                          <a:latin typeface="Calibri" pitchFamily="34" charset="0"/>
                          <a:ea typeface="Times New Roman"/>
                          <a:cs typeface="Times New Roman"/>
                        </a:rPr>
                        <a:t>Lettres circulaires sur la vision claire et le réseautage avec les PTF  est disponible au MSAS</a:t>
                      </a:r>
                      <a:endParaRPr lang="fr-FR" sz="1600" kern="900" dirty="0">
                        <a:latin typeface="Calibri" pitchFamily="34" charset="0"/>
                        <a:ea typeface="Times New Roman"/>
                        <a:cs typeface="Times New Roman"/>
                      </a:endParaRPr>
                    </a:p>
                  </a:txBody>
                  <a:tcPr marL="68580" marR="68580" marT="0" marB="0"/>
                </a:tc>
              </a:tr>
              <a:tr h="370840">
                <a:tc gridSpan="7">
                  <a:txBody>
                    <a:bodyPr/>
                    <a:lstStyle/>
                    <a:p>
                      <a:pPr algn="l">
                        <a:spcBef>
                          <a:spcPts val="240"/>
                        </a:spcBef>
                        <a:spcAft>
                          <a:spcPts val="240"/>
                        </a:spcAft>
                      </a:pPr>
                      <a:r>
                        <a:rPr lang="fr-BE" sz="1600" i="1" kern="1200" dirty="0" smtClean="0">
                          <a:solidFill>
                            <a:schemeClr val="tx1"/>
                          </a:solidFill>
                          <a:latin typeface="+mn-lt"/>
                          <a:ea typeface="+mn-ea"/>
                          <a:cs typeface="+mn-cs"/>
                        </a:rPr>
                        <a:t>MA : mesure d’accompagnement</a:t>
                      </a:r>
                      <a:r>
                        <a:rPr lang="fr-BE" sz="1600" b="1" i="1" kern="1200" dirty="0" smtClean="0">
                          <a:solidFill>
                            <a:schemeClr val="tx1"/>
                          </a:solidFill>
                          <a:latin typeface="+mn-lt"/>
                          <a:ea typeface="+mn-ea"/>
                          <a:cs typeface="+mn-cs"/>
                        </a:rPr>
                        <a:t> - </a:t>
                      </a:r>
                      <a:r>
                        <a:rPr lang="fr-BE" sz="1600" i="1" kern="1200" dirty="0" smtClean="0">
                          <a:solidFill>
                            <a:schemeClr val="tx1"/>
                          </a:solidFill>
                          <a:latin typeface="+mn-lt"/>
                          <a:ea typeface="+mn-ea"/>
                          <a:cs typeface="+mn-cs"/>
                        </a:rPr>
                        <a:t>* : Type ENDNOTE, PROCIE, REFWORKS</a:t>
                      </a:r>
                      <a:endParaRPr lang="fr-FR" sz="1600" kern="900" dirty="0">
                        <a:latin typeface="Arial"/>
                        <a:ea typeface="Times New Roman"/>
                        <a:cs typeface="Times New Roman"/>
                      </a:endParaRPr>
                    </a:p>
                  </a:txBody>
                  <a:tcPr marL="68580" marR="68580" marT="0" marB="0"/>
                </a:tc>
                <a:tc hMerge="1">
                  <a:txBody>
                    <a:bodyPr/>
                    <a:lstStyle/>
                    <a:p>
                      <a:pPr algn="l">
                        <a:spcBef>
                          <a:spcPts val="240"/>
                        </a:spcBef>
                        <a:spcAft>
                          <a:spcPts val="240"/>
                        </a:spcAft>
                      </a:pPr>
                      <a:endParaRPr lang="fr-FR" sz="1000" kern="900" dirty="0">
                        <a:latin typeface="Arial"/>
                        <a:ea typeface="Times New Roman"/>
                        <a:cs typeface="Times New Roman"/>
                      </a:endParaRPr>
                    </a:p>
                  </a:txBody>
                  <a:tcPr marL="68580" marR="68580" marT="0" marB="0"/>
                </a:tc>
                <a:tc hMerge="1">
                  <a:txBody>
                    <a:bodyPr/>
                    <a:lstStyle/>
                    <a:p>
                      <a:pPr algn="l">
                        <a:spcBef>
                          <a:spcPts val="240"/>
                        </a:spcBef>
                        <a:spcAft>
                          <a:spcPts val="240"/>
                        </a:spcAft>
                      </a:pPr>
                      <a:endParaRPr lang="fr-FR" sz="1000" kern="900" dirty="0">
                        <a:latin typeface="Arial"/>
                        <a:ea typeface="Times New Roman"/>
                        <a:cs typeface="Times New Roman"/>
                      </a:endParaRPr>
                    </a:p>
                  </a:txBody>
                  <a:tcPr marL="68580" marR="68580" marT="0" marB="0"/>
                </a:tc>
                <a:tc hMerge="1">
                  <a:txBody>
                    <a:bodyPr/>
                    <a:lstStyle/>
                    <a:p>
                      <a:pPr algn="l">
                        <a:spcBef>
                          <a:spcPts val="240"/>
                        </a:spcBef>
                        <a:spcAft>
                          <a:spcPts val="240"/>
                        </a:spcAft>
                      </a:pPr>
                      <a:endParaRPr lang="fr-FR" sz="1000" kern="900" dirty="0">
                        <a:latin typeface="Arial"/>
                        <a:ea typeface="Times New Roman"/>
                        <a:cs typeface="Times New Roman"/>
                      </a:endParaRPr>
                    </a:p>
                  </a:txBody>
                  <a:tcPr marL="68580" marR="68580" marT="0" marB="0"/>
                </a:tc>
                <a:tc hMerge="1">
                  <a:txBody>
                    <a:bodyPr/>
                    <a:lstStyle/>
                    <a:p>
                      <a:pPr algn="l">
                        <a:spcBef>
                          <a:spcPts val="240"/>
                        </a:spcBef>
                        <a:spcAft>
                          <a:spcPts val="240"/>
                        </a:spcAft>
                      </a:pPr>
                      <a:endParaRPr lang="fr-FR" sz="1000" kern="900" dirty="0">
                        <a:latin typeface="Arial"/>
                        <a:ea typeface="Times New Roman"/>
                        <a:cs typeface="Times New Roman"/>
                      </a:endParaRPr>
                    </a:p>
                  </a:txBody>
                  <a:tcPr marL="68580" marR="68580" marT="0" marB="0"/>
                </a:tc>
                <a:tc hMerge="1">
                  <a:txBody>
                    <a:bodyPr/>
                    <a:lstStyle/>
                    <a:p>
                      <a:pPr algn="l">
                        <a:spcBef>
                          <a:spcPts val="240"/>
                        </a:spcBef>
                        <a:spcAft>
                          <a:spcPts val="240"/>
                        </a:spcAft>
                      </a:pPr>
                      <a:endParaRPr lang="fr-FR" sz="1000" kern="900" dirty="0">
                        <a:latin typeface="Arial"/>
                        <a:ea typeface="Times New Roman"/>
                        <a:cs typeface="Times New Roman"/>
                      </a:endParaRPr>
                    </a:p>
                  </a:txBody>
                  <a:tcPr marL="68580" marR="68580" marT="0" marB="0"/>
                </a:tc>
                <a:tc hMerge="1">
                  <a:txBody>
                    <a:bodyPr/>
                    <a:lstStyle/>
                    <a:p>
                      <a:pPr algn="l">
                        <a:spcBef>
                          <a:spcPts val="240"/>
                        </a:spcBef>
                        <a:spcAft>
                          <a:spcPts val="240"/>
                        </a:spcAft>
                      </a:pPr>
                      <a:endParaRPr lang="fr-FR" sz="1000" kern="900" dirty="0">
                        <a:latin typeface="Arial"/>
                        <a:ea typeface="Times New Roman"/>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750</TotalTime>
  <Words>2185</Words>
  <Application>Microsoft Office PowerPoint</Application>
  <PresentationFormat>Affichage à l'écran (4:3)</PresentationFormat>
  <Paragraphs>431</Paragraphs>
  <Slides>21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Arial</vt:lpstr>
      <vt:lpstr>Calibri</vt:lpstr>
      <vt:lpstr>Franklin Gothic Book</vt:lpstr>
      <vt:lpstr>Perpetua</vt:lpstr>
      <vt:lpstr>Times New Roman</vt:lpstr>
      <vt:lpstr>Wingdings 2</vt:lpstr>
      <vt:lpstr>Capitaux</vt:lpstr>
      <vt:lpstr>FEUILLE DE ROUTE DE LA CELLULE GENRE DU MSAS </vt:lpstr>
      <vt:lpstr>Feuille de route AXE 1. Ancrage institutionnel de la Cellule Genre (1)</vt:lpstr>
      <vt:lpstr>Feuille de route AXE 1. Ancrage institutionnel de la Cellule Genre (2)</vt:lpstr>
      <vt:lpstr>Feuille de route AXE 1. Ancrage institutionnel de la Cellule Genre (3)</vt:lpstr>
      <vt:lpstr>Feuille de route AXE 1. Ancrage institutionnel de la Cellule Genre (4)</vt:lpstr>
      <vt:lpstr>Feuille de route AXE 1. Ancrage institutionnel de la Cellule Genre (5)</vt:lpstr>
      <vt:lpstr>Feuille de route AXE 1. Ancrage institutionnel de la Cellule Genre (6)</vt:lpstr>
      <vt:lpstr>Feuille de route AXE 1. Ancrage institutionnel de la Cellule Genre (7)</vt:lpstr>
      <vt:lpstr>Feuille de route AXE 1. Ancrage institutionnel de la Cellule Genre (8)</vt:lpstr>
      <vt:lpstr>Feuille de route AXE 2. Renforcement des capacités des principaux acteurs concernés (1)</vt:lpstr>
      <vt:lpstr>Feuille de route AXE 2. Renforcement des capacités des principaux acteurs concernés (2)</vt:lpstr>
      <vt:lpstr>Feuille de route AXE 2. Renforcement des capacités des principaux acteurs concernés (3)</vt:lpstr>
      <vt:lpstr>Feuille de route AXE 2. Renforcement des capacités des principaux acteurs concernés (4)</vt:lpstr>
      <vt:lpstr>Feuille de route Axe 3. Promotion de l’apprentissage organisationnel (1)</vt:lpstr>
      <vt:lpstr>Feuille de route Axe 3. Promotion de l’apprentissage organisationnel (2)</vt:lpstr>
      <vt:lpstr>Feuille de route Axe 3. Promotion de l’apprentissage organisationnel (3)</vt:lpstr>
      <vt:lpstr>Feuille de route Axe 3. Promotion de l’apprentissage organisationnel (4)</vt:lpstr>
      <vt:lpstr>Feuille de route Axe 3. Promotion de l’apprentissage organisationnel (5)</vt:lpstr>
      <vt:lpstr>Feuille de route Axe 3. Promotion de l’apprentissage organisationnel (6)</vt:lpstr>
      <vt:lpstr>Feuille de route Axe 3. Promotion de l’apprentissage organisationnel (7)</vt:lpstr>
      <vt:lpstr>Feuille de route Axe 3. Promotion de l’apprentissage organisationnel (8)</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user</dc:creator>
  <cp:lastModifiedBy>ucad</cp:lastModifiedBy>
  <cp:revision>60</cp:revision>
  <dcterms:created xsi:type="dcterms:W3CDTF">2013-12-10T15:00:31Z</dcterms:created>
  <dcterms:modified xsi:type="dcterms:W3CDTF">2016-05-25T09:47:28Z</dcterms:modified>
</cp:coreProperties>
</file>