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</p:sldIdLst>
  <p:sldSz cx="36576000" cy="20574000"/>
  <p:notesSz cx="6858000" cy="9144000"/>
  <p:embeddedFontLst>
    <p:embeddedFont>
      <p:font typeface="Helvetica Neue" charset="0"/>
      <p:regular r:id="rId18"/>
      <p:bold r:id="rId19"/>
      <p:italic r:id="rId20"/>
      <p:boldItalic r:id="rId21"/>
    </p:embeddedFont>
    <p:embeddedFont>
      <p:font typeface="Open Sans" panose="020B0604020202020204" charset="0"/>
      <p:regular r:id="rId22"/>
      <p:bold r:id="rId23"/>
      <p:italic r:id="rId24"/>
      <p:boldItalic r:id="rId25"/>
    </p:embeddedFont>
    <p:embeddedFont>
      <p:font typeface="Helvetica Neue Light" panose="020B0604020202020204" charset="0"/>
      <p:regular r:id="rId26"/>
      <p:bold r:id="rId27"/>
      <p:italic r:id="rId28"/>
      <p:boldItalic r:id="rId29"/>
    </p:embeddedFont>
    <p:embeddedFont>
      <p:font typeface="Roboto Mono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hXcyeeyo7S3+aio476j+7cX4mB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7" d="100"/>
          <a:sy n="27" d="100"/>
        </p:scale>
        <p:origin x="13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839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9255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768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759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2002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986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140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>
            <a:spLocks noGrp="1"/>
          </p:cNvSpPr>
          <p:nvPr>
            <p:ph type="pic" idx="2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12"/>
          <p:cNvSpPr txBox="1"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98"/>
              <a:buFont typeface="Helvetica Neue Light"/>
              <a:buNone/>
              <a:defRPr sz="1259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body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>
            <a:spLocks noGrp="1"/>
          </p:cNvSpPr>
          <p:nvPr>
            <p:ph type="pic" idx="2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14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1pPr>
            <a:lvl2pPr marL="914400" lvl="1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2pPr>
            <a:lvl3pPr marL="1371600" lvl="2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3pPr>
            <a:lvl4pPr marL="1828800" lvl="3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4pPr>
            <a:lvl5pPr marL="2286000" lvl="4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>
            <a:spLocks noGrp="1"/>
          </p:cNvSpPr>
          <p:nvPr>
            <p:ph type="pic" idx="2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6"/>
          <p:cNvSpPr>
            <a:spLocks noGrp="1"/>
          </p:cNvSpPr>
          <p:nvPr>
            <p:ph type="pic" idx="3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6"/>
          <p:cNvSpPr>
            <a:spLocks noGrp="1"/>
          </p:cNvSpPr>
          <p:nvPr>
            <p:ph type="pic" idx="4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body" idx="1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  <a:defRPr sz="5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2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>
            <a:spLocks noGrp="1"/>
          </p:cNvSpPr>
          <p:nvPr>
            <p:ph type="pic" idx="2"/>
          </p:nvPr>
        </p:nvSpPr>
        <p:spPr>
          <a:xfrm>
            <a:off x="0" y="2"/>
            <a:ext cx="36576000" cy="205740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952498" y="459786"/>
            <a:ext cx="11435823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if-then Statement</a:t>
            </a:r>
            <a:endParaRPr/>
          </a:p>
        </p:txBody>
      </p:sp>
      <p:cxnSp>
        <p:nvCxnSpPr>
          <p:cNvPr id="56" name="Google Shape;56;p1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58" name="Google Shape;58;p1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9" name="Google Shape;59;p1"/>
          <p:cNvSpPr/>
          <p:nvPr/>
        </p:nvSpPr>
        <p:spPr>
          <a:xfrm>
            <a:off x="952500" y="18489726"/>
            <a:ext cx="16008688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if-then Statement</a:t>
            </a:r>
            <a:endParaRPr dirty="0"/>
          </a:p>
        </p:txBody>
      </p:sp>
      <p:sp>
        <p:nvSpPr>
          <p:cNvPr id="60" name="Google Shape;60;p1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the last </a:t>
            </a:r>
            <a:r>
              <a:rPr lang="en-US" sz="6400" b="0" i="0" u="none" strike="noStrike" cap="none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tutorial, 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created our first class in </a:t>
            </a:r>
            <a:r>
              <a:rPr lang="en-US" sz="6400" b="0" i="0" u="none" strike="noStrike" cap="none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oop</a:t>
            </a:r>
            <a:r>
              <a:rPr lang="en-US" sz="6400" b="0" i="0" u="none" strike="noStrike" cap="none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using the IntelliJ </a:t>
            </a:r>
            <a:r>
              <a:rPr lang="en-US" sz="6400" b="0" i="0" u="none" strike="noStrike" cap="none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IDE and other IDEs.  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 now it's time to get back to studying </a:t>
            </a:r>
            <a:r>
              <a:rPr lang="en-US" sz="6400" b="0" i="0" u="none" strike="noStrike" cap="none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oop</a:t>
            </a:r>
            <a:r>
              <a:rPr lang="en-US" sz="6400" b="0" i="0" u="none" strike="noStrike" cap="none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we're 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going to take a look at some more operators, but before that, I need to talk about the </a:t>
            </a:r>
            <a:r>
              <a:rPr lang="en-US" sz="6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</a:t>
            </a:r>
            <a:r>
              <a:rPr lang="en-US" sz="6400" b="1" dirty="0"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en-US" sz="6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then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statement first.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952498" y="459786"/>
            <a:ext cx="1143902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Ternary Operator</a:t>
            </a:r>
            <a:endParaRPr/>
          </a:p>
        </p:txBody>
      </p:sp>
      <p:cxnSp>
        <p:nvCxnSpPr>
          <p:cNvPr id="56" name="Google Shape;56;p1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58" name="Google Shape;58;p1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9" name="Google Shape;59;p1"/>
          <p:cNvSpPr/>
          <p:nvPr/>
        </p:nvSpPr>
        <p:spPr>
          <a:xfrm>
            <a:off x="952500" y="18489726"/>
            <a:ext cx="16008688" cy="84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Ternary </a:t>
            </a:r>
            <a:r>
              <a:rPr lang="en-US" sz="45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Operator</a:t>
            </a:r>
            <a:endParaRPr dirty="0"/>
          </a:p>
        </p:txBody>
      </p:sp>
      <p:sp>
        <p:nvSpPr>
          <p:cNvPr id="60" name="Google Shape;60;p1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previous videos in this section, we've learned how to use the 'if then' statement, as well as experimenting with the Logical </a:t>
            </a:r>
            <a:r>
              <a:rPr lang="en-US" sz="6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-US" sz="640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and the Logical </a:t>
            </a:r>
            <a:r>
              <a:rPr lang="en-US" sz="6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</a:t>
            </a:r>
            <a:r>
              <a:rPr lang="en-US" sz="640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operators.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this video, we're going to take a look at something called the Ternary Operator.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89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/>
          <p:nvPr/>
        </p:nvSpPr>
        <p:spPr>
          <a:xfrm>
            <a:off x="952498" y="459786"/>
            <a:ext cx="29270833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Ternary Operator (Condition ?: Operator)</a:t>
            </a:r>
            <a:endParaRPr/>
          </a:p>
        </p:txBody>
      </p:sp>
      <p:cxnSp>
        <p:nvCxnSpPr>
          <p:cNvPr id="66" name="Google Shape;66;p2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68" name="Google Shape;68;p2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69" name="Google Shape;69;p2"/>
          <p:cNvSpPr/>
          <p:nvPr/>
        </p:nvSpPr>
        <p:spPr>
          <a:xfrm>
            <a:off x="952500" y="18489726"/>
            <a:ext cx="16008688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Ternary Operator</a:t>
            </a:r>
            <a:endParaRPr dirty="0"/>
          </a:p>
        </p:txBody>
      </p:sp>
      <p:sp>
        <p:nvSpPr>
          <p:cNvPr id="70" name="Google Shape;70;p2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ternary operator – </a:t>
            </a:r>
            <a:r>
              <a:rPr lang="en-US" sz="6400" b="0" i="0" u="none" strike="noStrike" cap="none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oop</a:t>
            </a:r>
            <a:r>
              <a:rPr lang="en-US" sz="6400" b="0" i="0" u="none" strike="noStrike" cap="none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officially calls it the Conditional Operator – has three operands, the only operator currently in </a:t>
            </a:r>
            <a:r>
              <a:rPr lang="en-US" sz="6400" b="0" i="0" u="none" strike="noStrike" cap="none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oop</a:t>
            </a:r>
            <a:r>
              <a:rPr lang="en-US" sz="6400" b="0" i="0" u="none" strike="noStrike" cap="none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that does have three.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structure of this operator is: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Roboto Mono"/>
              <a:buNone/>
            </a:pPr>
            <a:r>
              <a:rPr lang="en-US" sz="6400" b="1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operand1 ? operand2 : operand3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0733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952498" y="459786"/>
            <a:ext cx="1312057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Ternary Operator ? :</a:t>
            </a:r>
            <a:endParaRPr/>
          </a:p>
        </p:txBody>
      </p:sp>
      <p:cxnSp>
        <p:nvCxnSpPr>
          <p:cNvPr id="76" name="Google Shape;76;p3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78" name="Google Shape;78;p3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9" name="Google Shape;79;p3"/>
          <p:cNvSpPr/>
          <p:nvPr/>
        </p:nvSpPr>
        <p:spPr>
          <a:xfrm>
            <a:off x="952500" y="18489726"/>
            <a:ext cx="16008688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Ternary Operator</a:t>
            </a:r>
            <a:endParaRPr dirty="0"/>
          </a:p>
        </p:txBody>
      </p:sp>
      <p:sp>
        <p:nvSpPr>
          <p:cNvPr id="80" name="Google Shape;80;p3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sz="6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ternary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operator is a shortcut to assigning one of two values to a variable, depending on a given condition.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 think of it as a shortcut of the </a:t>
            </a:r>
            <a:r>
              <a:rPr lang="en-US" sz="6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if-then-else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statement. So far in the course, we've only discussed if-then and not else.  I'll be discussing else in the next section when we go deeper into control blocks.</a:t>
            </a:r>
            <a:endParaRPr sz="6400" b="1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61928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/>
          <p:nvPr/>
        </p:nvSpPr>
        <p:spPr>
          <a:xfrm>
            <a:off x="952498" y="459786"/>
            <a:ext cx="1312057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Ternary Operator ? :</a:t>
            </a:r>
            <a:endParaRPr/>
          </a:p>
        </p:txBody>
      </p:sp>
      <p:cxnSp>
        <p:nvCxnSpPr>
          <p:cNvPr id="86" name="Google Shape;86;p4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88" name="Google Shape;88;p4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9" name="Google Shape;89;p4"/>
          <p:cNvSpPr/>
          <p:nvPr/>
        </p:nvSpPr>
        <p:spPr>
          <a:xfrm>
            <a:off x="952500" y="18489726"/>
            <a:ext cx="16008688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Ternary Operator</a:t>
            </a:r>
            <a:endParaRPr dirty="0"/>
          </a:p>
        </p:txBody>
      </p:sp>
      <p:sp>
        <p:nvSpPr>
          <p:cNvPr id="90" name="Google Shape;90;p4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Consider this example: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endParaRPr lang="en-US" sz="64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endParaRPr sz="6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Operand one – </a:t>
            </a:r>
            <a:r>
              <a:rPr lang="en-US" sz="6400" b="1" i="0" u="none" strike="noStrike" cap="none" dirty="0" err="1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Open Sans"/>
                <a:sym typeface="Open Sans"/>
              </a:rPr>
              <a:t>ageOfClient</a:t>
            </a:r>
            <a:r>
              <a:rPr lang="en-US" sz="6400" b="1" i="0" u="none" strike="noStrike" cap="none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Open Sans"/>
                <a:sym typeface="Open Sans"/>
              </a:rPr>
              <a:t> &gt;= 18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in this case is the condition we're checking.  It needs to return 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Open Sans"/>
                <a:sym typeface="Open Sans"/>
              </a:rPr>
              <a:t>true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or 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Open Sans"/>
                <a:sym typeface="Open Sans"/>
              </a:rPr>
              <a:t>false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marR="0" lvl="0" indent="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Operand two – </a:t>
            </a:r>
            <a:r>
              <a:rPr lang="en-US" sz="6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"Over Eighteen"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here is the value to assign to the variable </a:t>
            </a:r>
            <a:r>
              <a:rPr lang="en-US" sz="6400" b="1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ageText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, if the condition above is 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Open Sans"/>
                <a:sym typeface="Open Sans"/>
              </a:rPr>
              <a:t>true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marR="0" lvl="0" indent="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Operand three – </a:t>
            </a:r>
            <a:r>
              <a:rPr lang="en-US" sz="6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"Still a kid"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here is the value to assign to the variable </a:t>
            </a:r>
            <a:r>
              <a:rPr lang="en-US" sz="6400" b="1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ageText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, if the condition above is 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Open Sans"/>
                <a:sym typeface="Open Sans"/>
              </a:rPr>
              <a:t>false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8CA8D3-BFE1-43A3-B15B-551B7708A6B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892" y="5712442"/>
            <a:ext cx="32410216" cy="296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15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346FA65-AD54-2B42-7A1D-06ACA4E8DD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892" y="4031705"/>
            <a:ext cx="32410216" cy="296928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35A0A5A-B700-D4CE-7A02-90E4B509481D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particular case,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ageText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assigned the value "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Over Eighteen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", because </a:t>
            </a: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ageOfClient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has the value 20, which is greater than or equal to 18.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Now it can be a good idea to use parentheses, like this example below, to make the code more readable, particularly in the ternary operator.</a:t>
            </a:r>
          </a:p>
        </p:txBody>
      </p:sp>
      <p:sp>
        <p:nvSpPr>
          <p:cNvPr id="96" name="Google Shape;96;p5"/>
          <p:cNvSpPr/>
          <p:nvPr/>
        </p:nvSpPr>
        <p:spPr>
          <a:xfrm>
            <a:off x="952498" y="459786"/>
            <a:ext cx="1312057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Ternary Operator ? :</a:t>
            </a:r>
            <a:endParaRPr/>
          </a:p>
        </p:txBody>
      </p:sp>
      <p:cxnSp>
        <p:nvCxnSpPr>
          <p:cNvPr id="97" name="Google Shape;97;p5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99" name="Google Shape;99;p5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0" name="Google Shape;100;p5"/>
          <p:cNvSpPr/>
          <p:nvPr/>
        </p:nvSpPr>
        <p:spPr>
          <a:xfrm>
            <a:off x="952500" y="18489726"/>
            <a:ext cx="16008688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Ternary Operator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88F7FC-1826-7281-977E-F44B7127A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800" y="12636885"/>
            <a:ext cx="33250400" cy="93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06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/>
          <p:nvPr/>
        </p:nvSpPr>
        <p:spPr>
          <a:xfrm>
            <a:off x="952498" y="459786"/>
            <a:ext cx="1312057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Ternary Operator ? :</a:t>
            </a:r>
            <a:endParaRPr dirty="0"/>
          </a:p>
        </p:txBody>
      </p:sp>
      <p:cxnSp>
        <p:nvCxnSpPr>
          <p:cNvPr id="97" name="Google Shape;97;p5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99" name="Google Shape;99;p5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0" name="Google Shape;100;p5"/>
          <p:cNvSpPr/>
          <p:nvPr/>
        </p:nvSpPr>
        <p:spPr>
          <a:xfrm>
            <a:off x="952500" y="18489726"/>
            <a:ext cx="16008688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Ternary Operator</a:t>
            </a:r>
            <a:endParaRPr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5A0A5A-B700-D4CE-7A02-90E4B509481D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first example we looked at in our code, we returned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boolean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value from the ternary operation.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was a good way to demonstrate the ternary operator, but wouldn't be something you'd do when writing proper code.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much simpler way to write this code is shown here: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see that this code has the same effect and is quite a bit easier to read.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B8E547-EECB-1B35-E073-44930E292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020" y="6848275"/>
            <a:ext cx="32598618" cy="10717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56F8CA-928D-D5A8-DD94-7EFAD6EC2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020" y="12790125"/>
            <a:ext cx="25746262" cy="107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8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/>
          <p:nvPr/>
        </p:nvSpPr>
        <p:spPr>
          <a:xfrm>
            <a:off x="952497" y="-25989"/>
            <a:ext cx="20278727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if-then statements in </a:t>
            </a:r>
            <a:r>
              <a:rPr lang="en-US" sz="10800" b="0" i="0" u="none" strike="noStrike" cap="none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OOP</a:t>
            </a:r>
            <a:endParaRPr dirty="0"/>
          </a:p>
        </p:txBody>
      </p:sp>
      <p:cxnSp>
        <p:nvCxnSpPr>
          <p:cNvPr id="66" name="Google Shape;66;p2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68" name="Google Shape;68;p2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69" name="Google Shape;69;p2"/>
          <p:cNvSpPr/>
          <p:nvPr/>
        </p:nvSpPr>
        <p:spPr>
          <a:xfrm>
            <a:off x="952500" y="18489726"/>
            <a:ext cx="16008688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if-then Statement</a:t>
            </a:r>
            <a:endParaRPr dirty="0"/>
          </a:p>
        </p:txBody>
      </p:sp>
      <p:sp>
        <p:nvSpPr>
          <p:cNvPr id="70" name="Google Shape;70;p2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sz="6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if-then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statement is the most basic of all the control flow statements.  It tells your program to execute a certain section of code, only if a particular tests evaluates to </a:t>
            </a:r>
            <a:r>
              <a:rPr lang="en-US" sz="6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true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is known as </a:t>
            </a:r>
            <a:r>
              <a:rPr lang="en-US" sz="6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conditional logic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952498" y="459786"/>
            <a:ext cx="11243463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Conditional Logic</a:t>
            </a:r>
            <a:endParaRPr/>
          </a:p>
        </p:txBody>
      </p:sp>
      <p:cxnSp>
        <p:nvCxnSpPr>
          <p:cNvPr id="76" name="Google Shape;76;p3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78" name="Google Shape;78;p3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9" name="Google Shape;79;p3"/>
          <p:cNvSpPr/>
          <p:nvPr/>
        </p:nvSpPr>
        <p:spPr>
          <a:xfrm>
            <a:off x="952500" y="18489726"/>
            <a:ext cx="16008688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if-then Statement</a:t>
            </a:r>
            <a:endParaRPr dirty="0"/>
          </a:p>
        </p:txBody>
      </p:sp>
      <p:sp>
        <p:nvSpPr>
          <p:cNvPr id="80" name="Google Shape;80;p3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Conditional logic 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uses specific statements in </a:t>
            </a:r>
            <a:r>
              <a:rPr lang="en-US" sz="6400" b="0" i="0" u="none" strike="noStrike" cap="none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oop</a:t>
            </a:r>
            <a:r>
              <a:rPr lang="en-US" sz="6400" b="0" i="0" u="none" strike="noStrike" cap="none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 allow us to check a condition, and execute certain code based on whether that condition (the expression) is </a:t>
            </a:r>
            <a:r>
              <a:rPr lang="en-US" sz="6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true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or </a:t>
            </a:r>
            <a:r>
              <a:rPr lang="en-US" sz="6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false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Let's see how this works in practice.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/>
          <p:nvPr/>
        </p:nvSpPr>
        <p:spPr>
          <a:xfrm>
            <a:off x="952498" y="459786"/>
            <a:ext cx="15978733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Assignment Operator (=)</a:t>
            </a:r>
            <a:endParaRPr/>
          </a:p>
        </p:txBody>
      </p:sp>
      <p:cxnSp>
        <p:nvCxnSpPr>
          <p:cNvPr id="86" name="Google Shape;86;p4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88" name="Google Shape;88;p4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9" name="Google Shape;89;p4"/>
          <p:cNvSpPr/>
          <p:nvPr/>
        </p:nvSpPr>
        <p:spPr>
          <a:xfrm>
            <a:off x="952500" y="18489726"/>
            <a:ext cx="16008688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if-then Statement</a:t>
            </a:r>
            <a:endParaRPr dirty="0"/>
          </a:p>
        </p:txBody>
      </p:sp>
      <p:sp>
        <p:nvSpPr>
          <p:cNvPr id="90" name="Google Shape;90;p4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assignment operator assigns the value of an expression, to the variable to the left of the operator.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81A94"/>
              </a:buClr>
              <a:buSzPts val="8000"/>
              <a:buFont typeface="Roboto Mono"/>
              <a:buNone/>
            </a:pPr>
            <a:r>
              <a:rPr lang="en-US" sz="8000" b="0" i="0" u="none" strike="noStrike" cap="none" dirty="0" err="1">
                <a:solidFill>
                  <a:srgbClr val="081A94"/>
                </a:solidFill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en-US" sz="8000" b="0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8000" b="0" i="0" u="none" strike="noStrike" cap="none" dirty="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isAlien</a:t>
            </a:r>
            <a:r>
              <a:rPr lang="en-US" sz="8000" b="0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8000" b="0" i="0" u="none" strike="noStrike" cap="none" dirty="0">
                <a:solidFill>
                  <a:srgbClr val="081A94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-US" sz="8000" b="0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So, </a:t>
            </a:r>
            <a:r>
              <a:rPr lang="en-US" sz="6400" b="1" i="0" u="none" strike="noStrike" cap="none" dirty="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isAlien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the variable in this case, and it's been set to false, which is the value of our expression.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/>
          <p:nvPr/>
        </p:nvSpPr>
        <p:spPr>
          <a:xfrm>
            <a:off x="952498" y="459786"/>
            <a:ext cx="14337258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Equality Operator (==)</a:t>
            </a:r>
            <a:endParaRPr/>
          </a:p>
        </p:txBody>
      </p:sp>
      <p:cxnSp>
        <p:nvCxnSpPr>
          <p:cNvPr id="96" name="Google Shape;96;p5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98" name="Google Shape;98;p5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99" name="Google Shape;99;p5"/>
          <p:cNvSpPr/>
          <p:nvPr/>
        </p:nvSpPr>
        <p:spPr>
          <a:xfrm>
            <a:off x="952500" y="18489726"/>
            <a:ext cx="16008688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if-then Statement</a:t>
            </a:r>
            <a:endParaRPr dirty="0"/>
          </a:p>
        </p:txBody>
      </p:sp>
      <p:sp>
        <p:nvSpPr>
          <p:cNvPr id="100" name="Google Shape;100;p5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equality operator tests to see if two operands are considered equal, and returns a boolean value.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81A94"/>
              </a:buClr>
              <a:buSzPts val="8000"/>
              <a:buFont typeface="Roboto Mono"/>
              <a:buNone/>
            </a:pPr>
            <a:r>
              <a:rPr lang="en-US" sz="8000" b="0" i="0" u="none" strike="noStrike" cap="none">
                <a:solidFill>
                  <a:srgbClr val="081A94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US" sz="80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(isAlien == </a:t>
            </a:r>
            <a:r>
              <a:rPr lang="en-US" sz="8000" b="0" i="0" u="none" strike="noStrike" cap="none">
                <a:solidFill>
                  <a:srgbClr val="081A94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-US" sz="80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So, here </a:t>
            </a:r>
            <a:r>
              <a:rPr lang="en-US" sz="64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isAlien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being tested against the value false.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/>
          <p:nvPr/>
        </p:nvSpPr>
        <p:spPr>
          <a:xfrm>
            <a:off x="952498" y="745536"/>
            <a:ext cx="3450624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Open Sans"/>
              <a:buNone/>
            </a:pPr>
            <a:r>
              <a:rPr lang="en-US" sz="86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Best Practice Rule - Always use a Code Block for If-Then statements</a:t>
            </a:r>
            <a:endParaRPr/>
          </a:p>
        </p:txBody>
      </p:sp>
      <p:cxnSp>
        <p:nvCxnSpPr>
          <p:cNvPr id="106" name="Google Shape;106;p6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08" name="Google Shape;108;p6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9" name="Google Shape;109;p6"/>
          <p:cNvSpPr/>
          <p:nvPr/>
        </p:nvSpPr>
        <p:spPr>
          <a:xfrm>
            <a:off x="952500" y="18489726"/>
            <a:ext cx="16008688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if-then Statement</a:t>
            </a:r>
            <a:endParaRPr dirty="0"/>
          </a:p>
        </p:txBody>
      </p:sp>
      <p:sp>
        <p:nvSpPr>
          <p:cNvPr id="110" name="Google Shape;110;p6"/>
          <p:cNvSpPr/>
          <p:nvPr/>
        </p:nvSpPr>
        <p:spPr>
          <a:xfrm>
            <a:off x="952501" y="9439754"/>
            <a:ext cx="34782670" cy="849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Instead of using the </a:t>
            </a:r>
            <a:r>
              <a:rPr lang="en-US" sz="6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statement as we can see here, we should instead use a code block.</a:t>
            </a:r>
            <a:endParaRPr/>
          </a:p>
        </p:txBody>
      </p:sp>
      <p:pic>
        <p:nvPicPr>
          <p:cNvPr id="111" name="Google Shape;11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6224" y="4755338"/>
            <a:ext cx="26883553" cy="4405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/>
          <p:nvPr/>
        </p:nvSpPr>
        <p:spPr>
          <a:xfrm>
            <a:off x="952498" y="459786"/>
            <a:ext cx="1007327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Code Block</a:t>
            </a:r>
            <a:endParaRPr/>
          </a:p>
        </p:txBody>
      </p:sp>
      <p:cxnSp>
        <p:nvCxnSpPr>
          <p:cNvPr id="117" name="Google Shape;117;p7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19" name="Google Shape;119;p7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0" name="Google Shape;120;p7"/>
          <p:cNvSpPr/>
          <p:nvPr/>
        </p:nvSpPr>
        <p:spPr>
          <a:xfrm>
            <a:off x="952500" y="18489726"/>
            <a:ext cx="16008688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if-then Statement</a:t>
            </a:r>
            <a:endParaRPr dirty="0"/>
          </a:p>
        </p:txBody>
      </p:sp>
      <p:sp>
        <p:nvSpPr>
          <p:cNvPr id="121" name="Google Shape;121;p7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lang="en-US" sz="6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code block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allows more than one statement to be executed, in other words, a block of code.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format is:</a:t>
            </a:r>
            <a:endParaRPr/>
          </a:p>
        </p:txBody>
      </p:sp>
      <p:pic>
        <p:nvPicPr>
          <p:cNvPr id="122" name="Google Shape;1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91053" y="8398815"/>
            <a:ext cx="22793895" cy="3776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952498" y="459786"/>
            <a:ext cx="34863711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Logical AND operator and the Logical OR operator</a:t>
            </a:r>
            <a:endParaRPr/>
          </a:p>
        </p:txBody>
      </p:sp>
      <p:cxnSp>
        <p:nvCxnSpPr>
          <p:cNvPr id="56" name="Google Shape;56;p1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58" name="Google Shape;58;p1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9" name="Google Shape;59;p1"/>
          <p:cNvSpPr/>
          <p:nvPr/>
        </p:nvSpPr>
        <p:spPr>
          <a:xfrm>
            <a:off x="952500" y="18489726"/>
            <a:ext cx="16008688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Logical OR Operator</a:t>
            </a:r>
            <a:endParaRPr dirty="0"/>
          </a:p>
        </p:txBody>
      </p:sp>
      <p:sp>
        <p:nvSpPr>
          <p:cNvPr id="60" name="Google Shape;60;p1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sz="6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operator comes in two </a:t>
            </a:r>
            <a:r>
              <a:rPr lang="en-US" sz="6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flavours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in </a:t>
            </a:r>
            <a:r>
              <a:rPr lang="en-US" sz="6400" b="0" i="0" u="none" strike="noStrike" cap="none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oop</a:t>
            </a:r>
            <a:r>
              <a:rPr lang="en-US" sz="6400" b="0" i="0" u="none" strike="noStrike" cap="none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 does the </a:t>
            </a:r>
            <a:r>
              <a:rPr lang="en-US" sz="6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operator.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Roboto Mono"/>
              <a:buNone/>
            </a:pPr>
            <a:r>
              <a:rPr lang="en-US" sz="6400" b="1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&amp;&amp;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the Logical </a:t>
            </a:r>
            <a:r>
              <a:rPr lang="en-US" sz="6400" b="1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which operates on </a:t>
            </a:r>
            <a:r>
              <a:rPr lang="en-US" sz="6400" b="1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boolean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operands – Checking if a given condition is </a:t>
            </a:r>
            <a:r>
              <a:rPr lang="en-US" sz="6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true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or </a:t>
            </a:r>
            <a:r>
              <a:rPr lang="en-US" sz="6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false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sz="6400" b="1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a bitwise operator working at the bit level.  This is an advanced concept that we won't get into here.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7484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/>
          <p:nvPr/>
        </p:nvSpPr>
        <p:spPr>
          <a:xfrm>
            <a:off x="952498" y="459786"/>
            <a:ext cx="34863711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Logical AND operator and the Logical OR operator</a:t>
            </a:r>
            <a:endParaRPr/>
          </a:p>
        </p:txBody>
      </p:sp>
      <p:cxnSp>
        <p:nvCxnSpPr>
          <p:cNvPr id="66" name="Google Shape;66;p2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68" name="Google Shape;68;p2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69" name="Google Shape;69;p2"/>
          <p:cNvSpPr/>
          <p:nvPr/>
        </p:nvSpPr>
        <p:spPr>
          <a:xfrm>
            <a:off x="952500" y="18489726"/>
            <a:ext cx="16008688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Logical OR Operator</a:t>
            </a:r>
            <a:endParaRPr dirty="0"/>
          </a:p>
        </p:txBody>
      </p:sp>
      <p:sp>
        <p:nvSpPr>
          <p:cNvPr id="70" name="Google Shape;70;p2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Likewise </a:t>
            </a:r>
            <a:r>
              <a:rPr lang="en-US" sz="64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||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the Logical </a:t>
            </a:r>
            <a:r>
              <a:rPr lang="en-US" sz="64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and again it operates on </a:t>
            </a:r>
            <a:r>
              <a:rPr lang="en-US" sz="6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boolean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operands – Checking if a given condition is </a:t>
            </a:r>
            <a:r>
              <a:rPr lang="en-US" sz="6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true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or </a:t>
            </a:r>
            <a:r>
              <a:rPr lang="en-US" sz="6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false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sz="6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a bitwise operator, which is also working at the bit level.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just like the bitwise </a:t>
            </a:r>
            <a:r>
              <a:rPr lang="en-US" sz="64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operator, we won't be using it as much as their logical counterparts.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We'll almost always be using the logical operators.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03375089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873</Words>
  <Application>Microsoft Office PowerPoint</Application>
  <PresentationFormat>Custom</PresentationFormat>
  <Paragraphs>90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Helvetica Neue</vt:lpstr>
      <vt:lpstr>Open Sans</vt:lpstr>
      <vt:lpstr>Helvetica Neue Light</vt:lpstr>
      <vt:lpstr>Arial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Ivan Bisengimana</cp:lastModifiedBy>
  <cp:revision>10</cp:revision>
  <dcterms:modified xsi:type="dcterms:W3CDTF">2024-09-15T06:07:55Z</dcterms:modified>
</cp:coreProperties>
</file>