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Распознавание рукописного текст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Распознавание рукописного текста</a:t>
            </a:r>
          </a:p>
        </p:txBody>
      </p:sp>
      <p:sp>
        <p:nvSpPr>
          <p:cNvPr id="120" name="Ионов Тимур ИУ9-41Б"/>
          <p:cNvSpPr txBox="1"/>
          <p:nvPr/>
        </p:nvSpPr>
        <p:spPr>
          <a:xfrm>
            <a:off x="9357045" y="8974528"/>
            <a:ext cx="345033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Ионов Тимур ИУ9-41Б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Посимвольная сегментация"/>
          <p:cNvSpPr txBox="1"/>
          <p:nvPr>
            <p:ph type="ctrTitle"/>
          </p:nvPr>
        </p:nvSpPr>
        <p:spPr>
          <a:xfrm>
            <a:off x="1270000" y="-510953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Посимвольная сегментация</a:t>
            </a:r>
          </a:p>
        </p:txBody>
      </p:sp>
      <p:sp>
        <p:nvSpPr>
          <p:cNvPr id="160" name="Самой сложный этап возникает при сегментации слова на символы. Существует множество вариантов решения данной проблемы, но наиболее распространенные – нейросетевые модели"/>
          <p:cNvSpPr txBox="1"/>
          <p:nvPr/>
        </p:nvSpPr>
        <p:spPr>
          <a:xfrm>
            <a:off x="1270000" y="3430166"/>
            <a:ext cx="10464801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Самой сложный этап возникает при сегментации слова на символы. Существует множество вариантов решения данной проблемы, но наиболее распространенные – нейросетевые модели</a:t>
            </a:r>
          </a:p>
        </p:txBody>
      </p:sp>
      <p:pic>
        <p:nvPicPr>
          <p:cNvPr id="16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l="0" t="0" r="0" b="24942"/>
          <a:stretch>
            <a:fillRect/>
          </a:stretch>
        </p:blipFill>
        <p:spPr>
          <a:xfrm>
            <a:off x="3938984" y="5145516"/>
            <a:ext cx="5126862" cy="3848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Нормализация"/>
          <p:cNvSpPr txBox="1"/>
          <p:nvPr>
            <p:ph type="ctrTitle"/>
          </p:nvPr>
        </p:nvSpPr>
        <p:spPr>
          <a:xfrm>
            <a:off x="1269999" y="-1190943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Нормализация</a:t>
            </a:r>
          </a:p>
        </p:txBody>
      </p:sp>
      <p:sp>
        <p:nvSpPr>
          <p:cNvPr id="164" name="Основная цель этапа нормализации состоит в устранении различий, которые могли бы усложнить классификацию и снизить скорость распознавания одного и того же символа или слова у разных авторов"/>
          <p:cNvSpPr txBox="1"/>
          <p:nvPr/>
        </p:nvSpPr>
        <p:spPr>
          <a:xfrm>
            <a:off x="989285" y="2690470"/>
            <a:ext cx="11026231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Основная цель этапа нормализации состоит в устранении различий, которые могли бы усложнить классификацию и снизить скорость распознавания одного и того же символа или слова у разных авторов</a:t>
            </a:r>
          </a:p>
        </p:txBody>
      </p:sp>
      <p:pic>
        <p:nvPicPr>
          <p:cNvPr id="16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964" y="5234376"/>
            <a:ext cx="3467206" cy="3467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1431" y="5151774"/>
            <a:ext cx="3467206" cy="346720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Основные параметры, которые необходимо нормализовать : наклон, толщина и размер"/>
          <p:cNvSpPr txBox="1"/>
          <p:nvPr/>
        </p:nvSpPr>
        <p:spPr>
          <a:xfrm>
            <a:off x="986825" y="4105272"/>
            <a:ext cx="1137461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Основные параметры, которые необходимо нормализовать : наклон, толщина и размер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Выделение признаков"/>
          <p:cNvSpPr txBox="1"/>
          <p:nvPr>
            <p:ph type="ctrTitle"/>
          </p:nvPr>
        </p:nvSpPr>
        <p:spPr>
          <a:xfrm>
            <a:off x="1270000" y="-484933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Выделение признаков</a:t>
            </a:r>
          </a:p>
        </p:txBody>
      </p:sp>
      <p:sp>
        <p:nvSpPr>
          <p:cNvPr id="170" name="Выделение признаков — это процесс снижения размерности, в котором исходный набор исходных данных сокращается до более управляемых групп для дальнейшей обработки, оставаясь при этом достаточным набором для точного и полного описания исходного набора данных…"/>
          <p:cNvSpPr txBox="1"/>
          <p:nvPr/>
        </p:nvSpPr>
        <p:spPr>
          <a:xfrm>
            <a:off x="222129" y="3321278"/>
            <a:ext cx="12560542" cy="455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3700"/>
            </a:pPr>
            <a:r>
              <a:t>Выделение признаков — это процесс снижения размерности, в котором исходный набор исходных данных сокращается до более управляемых групп для дальнейшей обработки, оставаясь при этом достаточным набором для точного и полного описания исходного набора данных</a:t>
            </a:r>
          </a:p>
          <a:p>
            <a:pPr algn="l">
              <a:defRPr b="0" sz="3700"/>
            </a:pPr>
          </a:p>
          <a:p>
            <a:pPr algn="l">
              <a:defRPr b="0" sz="3700"/>
            </a:pPr>
            <a:r>
              <a:t>Возможны различные алгоритмы выделения признаков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Выделение признаков"/>
          <p:cNvSpPr txBox="1"/>
          <p:nvPr>
            <p:ph type="ctrTitle"/>
          </p:nvPr>
        </p:nvSpPr>
        <p:spPr>
          <a:xfrm>
            <a:off x="2429394" y="173176"/>
            <a:ext cx="8146012" cy="2378488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Выделение признаков</a:t>
            </a:r>
          </a:p>
        </p:txBody>
      </p:sp>
      <p:pic>
        <p:nvPicPr>
          <p:cNvPr id="17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6774" y="4026936"/>
            <a:ext cx="8491252" cy="440017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Например, можно считать число переходов от пикселей фона к пикселям символа по вертикальным и горизонтальным линиям"/>
          <p:cNvSpPr txBox="1"/>
          <p:nvPr/>
        </p:nvSpPr>
        <p:spPr>
          <a:xfrm>
            <a:off x="1143806" y="2874620"/>
            <a:ext cx="1071718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Например, можно считать число переходов от пикселей фона к пикселям символа по вертикальным и горизонтальным линиям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Классификация"/>
          <p:cNvSpPr txBox="1"/>
          <p:nvPr>
            <p:ph type="ctrTitle"/>
          </p:nvPr>
        </p:nvSpPr>
        <p:spPr>
          <a:xfrm>
            <a:off x="1270000" y="-1515325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Классификация</a:t>
            </a:r>
          </a:p>
        </p:txBody>
      </p:sp>
      <p:sp>
        <p:nvSpPr>
          <p:cNvPr id="177" name="Классифицировать объект — значит, указать класс, к которому относится данный объект."/>
          <p:cNvSpPr txBox="1"/>
          <p:nvPr/>
        </p:nvSpPr>
        <p:spPr>
          <a:xfrm>
            <a:off x="1355955" y="2448718"/>
            <a:ext cx="10292890" cy="116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Классифицировать объект — значит, указать класс, к которому относится данный объект.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55923" y="3832503"/>
            <a:ext cx="10292891" cy="4942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остоб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Постобработка</a:t>
            </a:r>
          </a:p>
        </p:txBody>
      </p:sp>
      <p:sp>
        <p:nvSpPr>
          <p:cNvPr id="181" name="На этом этапе обработки можно увеличить точность идентификации путем привязки словаря к выходному тексту для синтаксического и семантического анализа, однако, этот этап не является обязательным в распознавании рукописного текста."/>
          <p:cNvSpPr txBox="1"/>
          <p:nvPr/>
        </p:nvSpPr>
        <p:spPr>
          <a:xfrm>
            <a:off x="1107960" y="3052611"/>
            <a:ext cx="10788880" cy="190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На этом этапе обработки можно увеличить точность идентификации путем привязки словаря к выходному тексту для синтаксического и семантического анализа, однако, этот этап не является обязательным в распознавании рукописного текста.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Заключ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Заключение</a:t>
            </a:r>
          </a:p>
        </p:txBody>
      </p:sp>
      <p:sp>
        <p:nvSpPr>
          <p:cNvPr id="184" name="В данной работе мы рассмотрели современные подходы к распознаванию рукописного текста.…"/>
          <p:cNvSpPr txBox="1"/>
          <p:nvPr/>
        </p:nvSpPr>
        <p:spPr>
          <a:xfrm>
            <a:off x="952500" y="2988920"/>
            <a:ext cx="11099801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В данной работе мы рассмотрели современные подходы к распознаванию рукописного текста. </a:t>
            </a:r>
          </a:p>
          <a:p>
            <a:pPr algn="l"/>
          </a:p>
          <a:p>
            <a:pPr algn="l"/>
            <a:r>
              <a:t>Самым важным этапом является правильный алгоритм предобработки данных, поскольку это значительно повышает точность классификации. </a:t>
            </a:r>
          </a:p>
          <a:p>
            <a:pPr algn="l"/>
          </a:p>
          <a:p>
            <a:pPr algn="l"/>
            <a:r>
              <a:t>Имея важную практическую ценность для человечества, сфера распознавания текста притягивает внимание огромного числа разработчиков и исследователей по всему миру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Классы распознавания рукописного текс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Классы распознавания рукописного текста</a:t>
            </a:r>
          </a:p>
        </p:txBody>
      </p:sp>
      <p:sp>
        <p:nvSpPr>
          <p:cNvPr id="123" name="Офлайн - с поверхности с помощью оптического сканировани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Офлайн - с поверхности с помощью оптического сканирования</a:t>
            </a:r>
          </a:p>
          <a:p>
            <a:pPr/>
            <a:r>
              <a:t>Онлайн - с помощью взаимодействия с поверхностью экрана компьютера, планшета или телефона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Стадии распознав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Стадии распознавания</a:t>
            </a:r>
          </a:p>
        </p:txBody>
      </p:sp>
      <p:sp>
        <p:nvSpPr>
          <p:cNvPr id="126" name="Предобработка…"/>
          <p:cNvSpPr txBox="1"/>
          <p:nvPr>
            <p:ph type="body" idx="1"/>
          </p:nvPr>
        </p:nvSpPr>
        <p:spPr>
          <a:xfrm>
            <a:off x="952500" y="2597150"/>
            <a:ext cx="11099801" cy="6286500"/>
          </a:xfrm>
          <a:prstGeom prst="rect">
            <a:avLst/>
          </a:prstGeom>
        </p:spPr>
        <p:txBody>
          <a:bodyPr/>
          <a:lstStyle/>
          <a:p>
            <a:pPr/>
            <a:r>
              <a:t>Предобработка</a:t>
            </a:r>
          </a:p>
          <a:p>
            <a:pPr/>
            <a:r>
              <a:t>Сегментация</a:t>
            </a:r>
          </a:p>
          <a:p>
            <a:pPr/>
            <a:r>
              <a:t>Нормализация</a:t>
            </a:r>
          </a:p>
          <a:p>
            <a:pPr/>
            <a:r>
              <a:t>Выделение признаков </a:t>
            </a:r>
          </a:p>
          <a:p>
            <a:pPr/>
            <a:r>
              <a:t>Классификация</a:t>
            </a:r>
          </a:p>
          <a:p>
            <a:pPr/>
            <a:r>
              <a:t>Постобработка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Предоб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Предобработка</a:t>
            </a:r>
          </a:p>
        </p:txBody>
      </p:sp>
      <p:sp>
        <p:nvSpPr>
          <p:cNvPr id="129" name="Устранение шума - процесс отделения фона от объекта, в данном случае — текста…"/>
          <p:cNvSpPr txBox="1"/>
          <p:nvPr>
            <p:ph type="body" sz="half" idx="1"/>
          </p:nvPr>
        </p:nvSpPr>
        <p:spPr>
          <a:xfrm>
            <a:off x="952500" y="4785746"/>
            <a:ext cx="11099801" cy="3180854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t>Устранение шума - процесс отделения фона от объекта, в данном случае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t> текста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Выравнивание строк - исправление текстовых строк, если они находятся под углом к горизонтали вследствие неточного сканирования или иных факторов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30" name="Предобработка - последовательность алгоритмов, обрабатывающая исходное изображения, подготавливающая изображение к следующим этапам"/>
          <p:cNvSpPr txBox="1"/>
          <p:nvPr/>
        </p:nvSpPr>
        <p:spPr>
          <a:xfrm>
            <a:off x="1525099" y="2541568"/>
            <a:ext cx="995460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Предобработка - последовательность алгоритмов, обрабатывающая исходное изображения, подготавливающая изображение к следующим этапам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Метод Отсу бинаризации изображ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Метод Отсу бинаризации изображения</a:t>
            </a:r>
          </a:p>
        </p:txBody>
      </p:sp>
      <p:sp>
        <p:nvSpPr>
          <p:cNvPr id="133" name="Метод Отсу ищет порог, уменьшающий дисперсию внутри класса, которая определяется как взвешенная сумма дисперсий двух классов:"/>
          <p:cNvSpPr txBox="1"/>
          <p:nvPr/>
        </p:nvSpPr>
        <p:spPr>
          <a:xfrm>
            <a:off x="446950" y="2867864"/>
            <a:ext cx="12110900" cy="1527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450215" algn="l" defTabSz="449580">
              <a:lnSpc>
                <a:spcPct val="150000"/>
              </a:lnSpc>
              <a:defRPr b="0"/>
            </a:lvl1pPr>
          </a:lstStyle>
          <a:p>
            <a:pPr/>
            <a:r>
              <a:t>Метод Отсу ищет порог, уменьшающий дисперсию внутри класса, которая определяется как взвешенная сумма дисперсий двух классов: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Снимок экрана 2021-05-31 в 23.41.30.jpg" descr="Снимок экрана 2021-05-31 в 23.41.3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5550" y="4245481"/>
            <a:ext cx="5473701" cy="825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где веса omega_i  – это вероятности двух классов, разделенных порогом t,…"/>
          <p:cNvSpPr txBox="1"/>
          <p:nvPr/>
        </p:nvSpPr>
        <p:spPr>
          <a:xfrm>
            <a:off x="446950" y="5409209"/>
            <a:ext cx="12110900" cy="1811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49580">
              <a:lnSpc>
                <a:spcPct val="150000"/>
              </a:lnSpc>
              <a:spcBef>
                <a:spcPts val="1000"/>
              </a:spcBef>
              <a:defRPr b="0"/>
            </a:pPr>
            <a:r>
              <a:t>где веса omega_i  – это вероятности двух классов, разделенных порогом t,</a:t>
            </a:r>
          </a:p>
          <a:p>
            <a:pPr algn="l" defTabSz="449580">
              <a:lnSpc>
                <a:spcPct val="150000"/>
              </a:lnSpc>
              <a:spcBef>
                <a:spcPts val="1000"/>
              </a:spcBef>
              <a:defRPr b="0"/>
            </a:pPr>
            <a:r>
              <a:t>sigma^2(t) - дисперсия этих классов</a:t>
            </a:r>
          </a:p>
        </p:txBody>
      </p:sp>
      <p:sp>
        <p:nvSpPr>
          <p:cNvPr id="136" name="Отсу показал, что минимизация дисперсии внутри класса приводит к максимизации дисперсии между классами"/>
          <p:cNvSpPr txBox="1"/>
          <p:nvPr/>
        </p:nvSpPr>
        <p:spPr>
          <a:xfrm>
            <a:off x="299263" y="7330797"/>
            <a:ext cx="12110898" cy="883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49580">
              <a:lnSpc>
                <a:spcPct val="115000"/>
              </a:lnSpc>
              <a:spcBef>
                <a:spcPts val="1000"/>
              </a:spcBef>
              <a:defRPr b="0"/>
            </a:lvl1pPr>
          </a:lstStyle>
          <a:p>
            <a:pPr/>
            <a:r>
              <a:t>Отсу показал, что минимизация дисперсии внутри класса приводит к максимизации дисперсии между классами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Выравнивание стр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Выравнивание строк</a:t>
            </a:r>
          </a:p>
        </p:txBody>
      </p:sp>
      <p:sp>
        <p:nvSpPr>
          <p:cNvPr id="139" name="Сперва строки размываются, образовывая линии, а затем осуществляется поиск прямых линий с помощью преобразования Хафа. Далее, вычисляется угол, на который необходимо повернуть строку, чтобы привести ее к горизонтальному виду"/>
          <p:cNvSpPr txBox="1"/>
          <p:nvPr/>
        </p:nvSpPr>
        <p:spPr>
          <a:xfrm>
            <a:off x="952500" y="5106348"/>
            <a:ext cx="11099800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Сперва строки размываются, образовывая линии, а затем осуществляется поиск прямых линий с помощью преобразования Хафа. Далее, вычисляется угол, на который необходимо повернуть строку, чтобы привести ее к горизонтальному виду</a:t>
            </a:r>
          </a:p>
        </p:txBody>
      </p:sp>
      <p:sp>
        <p:nvSpPr>
          <p:cNvPr id="140" name="Выравнивание используется для исправления текстовых строк, если они находятся под углом к горизонтали вследствие неточного сканирования или иных факторов"/>
          <p:cNvSpPr txBox="1"/>
          <p:nvPr/>
        </p:nvSpPr>
        <p:spPr>
          <a:xfrm>
            <a:off x="952499" y="3160844"/>
            <a:ext cx="1109980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Выравнивание используется для исправления текстовых строк, если они находятся под углом к горизонтали вследствие неточного сканирования или иных факторов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Преобразование кафа"/>
          <p:cNvSpPr txBox="1"/>
          <p:nvPr>
            <p:ph type="title"/>
          </p:nvPr>
        </p:nvSpPr>
        <p:spPr>
          <a:xfrm>
            <a:off x="1202297" y="-37425"/>
            <a:ext cx="10600206" cy="2008494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Преобразование кафа</a:t>
            </a:r>
          </a:p>
        </p:txBody>
      </p:sp>
      <p:pic>
        <p:nvPicPr>
          <p:cNvPr id="143" name="Снимок экрана 2021-05-31 в 23.55.20.jpg" descr="Снимок экрана 2021-05-31 в 23.55.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028" y="2888794"/>
            <a:ext cx="6524554" cy="3471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Снимок экрана 2021-05-31 в 23.55.37.jpg" descr="Снимок экрана 2021-05-31 в 23.55.3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01511" y="3140989"/>
            <a:ext cx="4274529" cy="347162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Координаты точки пересечения синусоид определяют параметры прямой, общей для проверяемых точек на исходном изображении."/>
          <p:cNvSpPr txBox="1"/>
          <p:nvPr/>
        </p:nvSpPr>
        <p:spPr>
          <a:xfrm>
            <a:off x="154787" y="7278141"/>
            <a:ext cx="12695226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Координаты точки пересечения синусоид определяют параметры прямой, общей для проверяемых точек на исходном изображении.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G_3404.jpg" descr="IMG_340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5935" y="1729883"/>
            <a:ext cx="4087130" cy="7315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Снимок экрана 2021-05-31 в 23.35.43.jpg" descr="Снимок экрана 2021-05-31 в 23.35.4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53680" y="1689484"/>
            <a:ext cx="3114040" cy="311404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Удаление шума методом Отсу"/>
          <p:cNvSpPr txBox="1"/>
          <p:nvPr/>
        </p:nvSpPr>
        <p:spPr>
          <a:xfrm>
            <a:off x="7048754" y="1066249"/>
            <a:ext cx="46984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Удаление шума методом Отсу</a:t>
            </a:r>
          </a:p>
        </p:txBody>
      </p:sp>
      <p:pic>
        <p:nvPicPr>
          <p:cNvPr id="150" name="Снимок экрана 2021-05-31 в 23.36.30.jpg" descr="Снимок экрана 2021-05-31 в 23.36.30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19650" y="5971613"/>
            <a:ext cx="3156700" cy="311404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Оригинал"/>
          <p:cNvSpPr txBox="1"/>
          <p:nvPr/>
        </p:nvSpPr>
        <p:spPr>
          <a:xfrm>
            <a:off x="2829610" y="1066249"/>
            <a:ext cx="15797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Оригинал</a:t>
            </a:r>
          </a:p>
        </p:txBody>
      </p:sp>
      <p:sp>
        <p:nvSpPr>
          <p:cNvPr id="152" name="Выравнивание с помощью…"/>
          <p:cNvSpPr txBox="1"/>
          <p:nvPr/>
        </p:nvSpPr>
        <p:spPr>
          <a:xfrm>
            <a:off x="7321092" y="4972889"/>
            <a:ext cx="415381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Выравнивание с помощью</a:t>
            </a:r>
          </a:p>
          <a:p>
            <a:pPr/>
            <a:r>
              <a:t> преобразования Хафа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Сегмент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Сегментация</a:t>
            </a:r>
          </a:p>
        </p:txBody>
      </p:sp>
      <p:sp>
        <p:nvSpPr>
          <p:cNvPr id="155" name="Сегментация изображения означает присвоение каждому пикселю определенной метки"/>
          <p:cNvSpPr txBox="1"/>
          <p:nvPr/>
        </p:nvSpPr>
        <p:spPr>
          <a:xfrm>
            <a:off x="952500" y="2755742"/>
            <a:ext cx="11099801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Сегментация изображения означает присвоение каждому пикселю определенной метки</a:t>
            </a:r>
          </a:p>
        </p:txBody>
      </p:sp>
      <p:sp>
        <p:nvSpPr>
          <p:cNvPr id="156" name="Текстовый блок разбивается на строки по средствам горизонтального просвета между ними, а слова – вертикального между словами"/>
          <p:cNvSpPr txBox="1"/>
          <p:nvPr/>
        </p:nvSpPr>
        <p:spPr>
          <a:xfrm>
            <a:off x="952499" y="3927843"/>
            <a:ext cx="1109980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Текстовый блок разбивается на строки по средствам горизонтального просвета между ними, а слова – вертикального между словами</a:t>
            </a:r>
          </a:p>
        </p:txBody>
      </p:sp>
      <p:pic>
        <p:nvPicPr>
          <p:cNvPr id="157" name="Снимок экрана 2021-06-01 в 00.10.39.jpg" descr="Снимок экрана 2021-06-01 в 00.10.3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8023" y="5209228"/>
            <a:ext cx="8908754" cy="3420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