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19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70908-30B7-46E0-B269-1735C4E1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727787"/>
            <a:ext cx="8791575" cy="178217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analytical text detection system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D937AF-9E77-4098-B662-30587D30C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863" y="5130213"/>
            <a:ext cx="3547463" cy="1049361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By timur </a:t>
            </a:r>
            <a:r>
              <a:rPr lang="en-US" dirty="0" err="1">
                <a:solidFill>
                  <a:schemeClr val="tx1"/>
                </a:solidFill>
              </a:rPr>
              <a:t>Ionov</a:t>
            </a:r>
            <a:r>
              <a:rPr lang="en-US" dirty="0">
                <a:solidFill>
                  <a:schemeClr val="tx1"/>
                </a:solidFill>
              </a:rPr>
              <a:t> Ics9-61b</a:t>
            </a: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Superviser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kharitonova</a:t>
            </a:r>
            <a:r>
              <a:rPr lang="en-US" dirty="0">
                <a:solidFill>
                  <a:schemeClr val="tx1"/>
                </a:solidFill>
              </a:rPr>
              <a:t> A.V.</a:t>
            </a:r>
          </a:p>
        </p:txBody>
      </p:sp>
    </p:spTree>
    <p:extLst>
      <p:ext uri="{BB962C8B-B14F-4D97-AF65-F5344CB8AC3E}">
        <p14:creationId xmlns:p14="http://schemas.microsoft.com/office/powerpoint/2010/main" val="36742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ECABD8-906D-491D-9C8B-FC5972CC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6180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- </a:t>
            </a:r>
            <a:r>
              <a:rPr lang="en-US" sz="3200" dirty="0"/>
              <a:t>Healthcare</a:t>
            </a:r>
          </a:p>
          <a:p>
            <a:pPr marL="0" indent="0">
              <a:buNone/>
            </a:pPr>
            <a:r>
              <a:rPr lang="ru-RU" sz="3200" dirty="0"/>
              <a:t>- </a:t>
            </a:r>
            <a:r>
              <a:rPr lang="en-US" sz="3200" dirty="0"/>
              <a:t>Banking</a:t>
            </a:r>
          </a:p>
          <a:p>
            <a:pPr marL="0" indent="0">
              <a:buNone/>
            </a:pPr>
            <a:r>
              <a:rPr lang="ru-RU" sz="3200" dirty="0"/>
              <a:t>- </a:t>
            </a:r>
            <a:r>
              <a:rPr lang="en-US" sz="3200" dirty="0"/>
              <a:t>State institution</a:t>
            </a:r>
          </a:p>
          <a:p>
            <a:pPr marL="0" indent="0">
              <a:buNone/>
            </a:pPr>
            <a:r>
              <a:rPr lang="ru-RU" sz="3200" dirty="0"/>
              <a:t>- </a:t>
            </a:r>
            <a:r>
              <a:rPr lang="en-US" sz="3200" dirty="0"/>
              <a:t>Post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214F81-B181-4F1C-9671-E36A8895CB01}"/>
              </a:ext>
            </a:extLst>
          </p:cNvPr>
          <p:cNvSpPr txBox="1">
            <a:spLocks/>
          </p:cNvSpPr>
          <p:nvPr/>
        </p:nvSpPr>
        <p:spPr>
          <a:xfrm>
            <a:off x="1141413" y="36567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352A71-7F87-402B-AAC4-B32253F8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65" y="1026339"/>
            <a:ext cx="5422222" cy="14939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0F5E9F-52BC-4D01-8516-9463ACE7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65" y="2878804"/>
            <a:ext cx="5422222" cy="36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CA34E-98B4-4FD2-BA27-8F5F2CB7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text detection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2A094-A876-4B10-8FBC-B89B25AB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996747" cy="2385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Poor image quality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Skew document orientation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Variety document structure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Hard - to - separate structural elements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58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0B997-EDA2-4C17-BF05-F7C5311F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4852988" cy="1478570"/>
          </a:xfrm>
        </p:spPr>
        <p:txBody>
          <a:bodyPr/>
          <a:lstStyle/>
          <a:p>
            <a:r>
              <a:rPr lang="en-US" dirty="0"/>
              <a:t>Adaptive binarization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4B87B-AA89-4022-A13D-789E5FA1C54F}"/>
              </a:ext>
            </a:extLst>
          </p:cNvPr>
          <p:cNvSpPr txBox="1"/>
          <p:nvPr/>
        </p:nvSpPr>
        <p:spPr>
          <a:xfrm>
            <a:off x="7936115" y="2462319"/>
            <a:ext cx="36504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" panose="020B0604020202020204" pitchFamily="34" charset="0"/>
              </a:rPr>
              <a:t>Adaptive binarization </a:t>
            </a:r>
            <a:r>
              <a:rPr lang="en-US" sz="2800" b="0" i="0" dirty="0">
                <a:effectLst/>
                <a:latin typeface="Helvetica" panose="020B0604020202020204" pitchFamily="34" charset="0"/>
              </a:rPr>
              <a:t>determines the threshold for a pixel based on a small region around it.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CE215A3-E209-49C6-AEBA-83E432F8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01408"/>
            <a:ext cx="6579084" cy="217365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62F7F58-71B7-4FF8-A3FB-00BEF22E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82" y="4031979"/>
            <a:ext cx="6579083" cy="21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43861-4D3B-42C7-80E9-3884701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85" y="0"/>
            <a:ext cx="4098244" cy="1478570"/>
          </a:xfrm>
        </p:spPr>
        <p:txBody>
          <a:bodyPr/>
          <a:lstStyle/>
          <a:p>
            <a:r>
              <a:rPr lang="en-US" dirty="0"/>
              <a:t>Skew correction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634DCC-C685-42D8-BDA0-F6C4DA5A7A13}"/>
                  </a:ext>
                </a:extLst>
              </p:cNvPr>
              <p:cNvSpPr txBox="1"/>
              <p:nvPr/>
            </p:nvSpPr>
            <p:spPr>
              <a:xfrm>
                <a:off x="7107906" y="2148393"/>
                <a:ext cx="4806330" cy="2561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every angle in range from -10 to +10, trying maximize 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𝑟𝑜𝑤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𝑟𝑜𝑤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634DCC-C685-42D8-BDA0-F6C4DA5A7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06" y="2148393"/>
                <a:ext cx="4806330" cy="2561214"/>
              </a:xfrm>
              <a:prstGeom prst="rect">
                <a:avLst/>
              </a:prstGeom>
              <a:blipFill>
                <a:blip r:embed="rId2"/>
                <a:stretch>
                  <a:fillRect l="-2665" t="-2375" r="-4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E8A02C54-AB9F-4A0C-A52F-8F7B82903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41" y="1591210"/>
            <a:ext cx="4352257" cy="186384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F6A11C-B2F8-4472-AECE-AE4F6E77A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2" y="4055624"/>
            <a:ext cx="4352256" cy="18638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62DF6C-1211-4735-AB44-19511270F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12262" y="1908546"/>
            <a:ext cx="1863848" cy="12291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838B2A-0D9F-4C1A-BE93-44491547A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69344" y="4388737"/>
            <a:ext cx="1863846" cy="1197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30AD30-F895-4551-8B8A-E232ACEBC1E1}"/>
                  </a:ext>
                </a:extLst>
              </p:cNvPr>
              <p:cNvSpPr txBox="1"/>
              <p:nvPr/>
            </p:nvSpPr>
            <p:spPr>
              <a:xfrm>
                <a:off x="4214741" y="1221877"/>
                <a:ext cx="1991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score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0.8 ∗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30AD30-F895-4551-8B8A-E232ACEBC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41" y="1221877"/>
                <a:ext cx="1991776" cy="369332"/>
              </a:xfrm>
              <a:prstGeom prst="rect">
                <a:avLst/>
              </a:prstGeom>
              <a:blipFill>
                <a:blip r:embed="rId7"/>
                <a:stretch>
                  <a:fillRect l="-2446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F78AD5-9DBC-4621-A6DB-672305A52BE3}"/>
                  </a:ext>
                </a:extLst>
              </p:cNvPr>
              <p:cNvSpPr txBox="1"/>
              <p:nvPr/>
            </p:nvSpPr>
            <p:spPr>
              <a:xfrm>
                <a:off x="4214741" y="3686290"/>
                <a:ext cx="1991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score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F78AD5-9DBC-4621-A6DB-672305A5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741" y="3686290"/>
                <a:ext cx="1991776" cy="369332"/>
              </a:xfrm>
              <a:prstGeom prst="rect">
                <a:avLst/>
              </a:prstGeom>
              <a:blipFill>
                <a:blip r:embed="rId8"/>
                <a:stretch>
                  <a:fillRect l="-2446" t="-8333" b="-2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F08F16-42ED-4B61-A18F-30FF216824E8}"/>
                  </a:ext>
                </a:extLst>
              </p:cNvPr>
              <p:cNvSpPr txBox="1"/>
              <p:nvPr/>
            </p:nvSpPr>
            <p:spPr>
              <a:xfrm>
                <a:off x="5792197" y="1570548"/>
                <a:ext cx="414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F08F16-42ED-4B61-A18F-30FF2168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97" y="1570548"/>
                <a:ext cx="414320" cy="369332"/>
              </a:xfrm>
              <a:prstGeom prst="rect">
                <a:avLst/>
              </a:prstGeom>
              <a:blipFill>
                <a:blip r:embed="rId9"/>
                <a:stretch>
                  <a:fillRect r="-2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AF2243-EA14-449E-AF02-4B346C0D1E1B}"/>
                  </a:ext>
                </a:extLst>
              </p:cNvPr>
              <p:cNvSpPr txBox="1"/>
              <p:nvPr/>
            </p:nvSpPr>
            <p:spPr>
              <a:xfrm>
                <a:off x="5730267" y="4102188"/>
                <a:ext cx="414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AF2243-EA14-449E-AF02-4B346C0D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67" y="4102188"/>
                <a:ext cx="414320" cy="369332"/>
              </a:xfrm>
              <a:prstGeom prst="rect">
                <a:avLst/>
              </a:prstGeom>
              <a:blipFill>
                <a:blip r:embed="rId10"/>
                <a:stretch>
                  <a:fillRect r="-2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54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30B7F-C219-4A49-94A4-251DFABE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3762828" cy="1478570"/>
          </a:xfrm>
        </p:spPr>
        <p:txBody>
          <a:bodyPr/>
          <a:lstStyle/>
          <a:p>
            <a:r>
              <a:rPr lang="en-US" dirty="0"/>
              <a:t>Lines extraction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F34F1-6A3B-4160-8379-6B800F177A7F}"/>
              </a:ext>
            </a:extLst>
          </p:cNvPr>
          <p:cNvSpPr txBox="1"/>
          <p:nvPr/>
        </p:nvSpPr>
        <p:spPr>
          <a:xfrm>
            <a:off x="7918034" y="2521059"/>
            <a:ext cx="37193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Extract</a:t>
            </a:r>
            <a:r>
              <a:rPr lang="ru-RU" sz="2800" dirty="0"/>
              <a:t> </a:t>
            </a:r>
            <a:r>
              <a:rPr lang="en-US" sz="2800" dirty="0"/>
              <a:t>the highest peaks on histogram – lines with the highest black pixel concentration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99EEEF-D149-4755-ADFF-48094A334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39"/>
          <a:stretch/>
        </p:blipFill>
        <p:spPr>
          <a:xfrm>
            <a:off x="605423" y="2246502"/>
            <a:ext cx="5102458" cy="29338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1D7C7F-4ACF-417B-8F67-06D9E84B8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14"/>
          <a:stretch/>
        </p:blipFill>
        <p:spPr>
          <a:xfrm rot="5400000">
            <a:off x="5224974" y="2729408"/>
            <a:ext cx="2933857" cy="19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8AF4C-8040-471E-A643-484215F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4" y="1087"/>
            <a:ext cx="6299130" cy="1319307"/>
          </a:xfrm>
        </p:spPr>
        <p:txBody>
          <a:bodyPr/>
          <a:lstStyle/>
          <a:p>
            <a:r>
              <a:rPr lang="en-US" dirty="0"/>
              <a:t>sentences extraction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85392-3F19-4677-8163-34CE74D7F6C5}"/>
              </a:ext>
            </a:extLst>
          </p:cNvPr>
          <p:cNvSpPr txBox="1"/>
          <p:nvPr/>
        </p:nvSpPr>
        <p:spPr>
          <a:xfrm>
            <a:off x="7554685" y="1592669"/>
            <a:ext cx="3657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Splitting each line into blocks size of 1% image width. Merging non-empty adjacent blocks.</a:t>
            </a:r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B41AADD6-8405-41E6-A730-C5ACF4827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20" b="-1"/>
          <a:stretch/>
        </p:blipFill>
        <p:spPr>
          <a:xfrm>
            <a:off x="851729" y="1436915"/>
            <a:ext cx="6299130" cy="2296886"/>
          </a:xfr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13653CB-591B-41D8-8D5A-24E9F8EB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19"/>
          <a:stretch/>
        </p:blipFill>
        <p:spPr>
          <a:xfrm>
            <a:off x="851729" y="3966842"/>
            <a:ext cx="6299132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FDA9E-C025-4467-A047-E43D0E89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02" y="278368"/>
            <a:ext cx="3763280" cy="1269775"/>
          </a:xfrm>
        </p:spPr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2021D-5D88-4621-9293-A1B9D109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702" y="2862146"/>
            <a:ext cx="8610827" cy="262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Adaptive binarization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Skew correction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Lines extraction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en-US" sz="2800" dirty="0"/>
              <a:t>Sentences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ED5F1-74E4-456D-A26F-72A67D7FDF8F}"/>
              </a:ext>
            </a:extLst>
          </p:cNvPr>
          <p:cNvSpPr txBox="1"/>
          <p:nvPr/>
        </p:nvSpPr>
        <p:spPr>
          <a:xfrm>
            <a:off x="1141412" y="1728091"/>
            <a:ext cx="7937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Today, we’ve looked at analytical text detection system including following steps:</a:t>
            </a:r>
          </a:p>
        </p:txBody>
      </p:sp>
    </p:spTree>
    <p:extLst>
      <p:ext uri="{BB962C8B-B14F-4D97-AF65-F5344CB8AC3E}">
        <p14:creationId xmlns:p14="http://schemas.microsoft.com/office/powerpoint/2010/main" val="352816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73CF-888B-4C03-BD72-1399BF5D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64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attention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A8C26-A3FC-4340-BDEB-E9028C12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223" y="5648130"/>
            <a:ext cx="2674776" cy="76614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Mail: t-ionov@list.ru</a:t>
            </a:r>
            <a:endParaRPr lang="ru-RU" sz="2200" dirty="0"/>
          </a:p>
          <a:p>
            <a:r>
              <a:rPr lang="en-US" sz="2200" dirty="0"/>
              <a:t>github.com/sir-timio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7728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3005</TotalTime>
  <Words>180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Helvetica</vt:lpstr>
      <vt:lpstr>Tw Cen MT</vt:lpstr>
      <vt:lpstr>Контур</vt:lpstr>
      <vt:lpstr>  analytical text detection system</vt:lpstr>
      <vt:lpstr>Презентация PowerPoint</vt:lpstr>
      <vt:lpstr>challenges in text detection</vt:lpstr>
      <vt:lpstr>Adaptive binarization</vt:lpstr>
      <vt:lpstr>Skew correction</vt:lpstr>
      <vt:lpstr>Lines extraction</vt:lpstr>
      <vt:lpstr>sentences extraction</vt:lpstr>
      <vt:lpstr>summary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text recognition system using neural networks</dc:title>
  <dc:creator>timur</dc:creator>
  <cp:lastModifiedBy>timur</cp:lastModifiedBy>
  <cp:revision>60</cp:revision>
  <dcterms:created xsi:type="dcterms:W3CDTF">2022-03-21T18:07:29Z</dcterms:created>
  <dcterms:modified xsi:type="dcterms:W3CDTF">2022-04-14T19:53:02Z</dcterms:modified>
</cp:coreProperties>
</file>