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image" Target="../media/image1.jpeg"/><Relationship Id="rId4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Распознавание рукописного текста"/>
          <p:cNvSpPr txBox="1"/>
          <p:nvPr>
            <p:ph type="ctrTitle"/>
          </p:nvPr>
        </p:nvSpPr>
        <p:spPr>
          <a:xfrm>
            <a:off x="1174475" y="2161001"/>
            <a:ext cx="10655850" cy="3302001"/>
          </a:xfrm>
          <a:prstGeom prst="rect">
            <a:avLst/>
          </a:prstGeom>
        </p:spPr>
        <p:txBody>
          <a:bodyPr/>
          <a:lstStyle/>
          <a:p>
            <a:pPr/>
            <a:r>
              <a:t>Распознавание рукописного текста</a:t>
            </a:r>
          </a:p>
        </p:txBody>
      </p:sp>
      <p:sp>
        <p:nvSpPr>
          <p:cNvPr id="120" name="Ионов Тимур ИУ9-61Б"/>
          <p:cNvSpPr txBox="1"/>
          <p:nvPr/>
        </p:nvSpPr>
        <p:spPr>
          <a:xfrm>
            <a:off x="7357876" y="6315594"/>
            <a:ext cx="5703236" cy="779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900"/>
            </a:lvl1pPr>
          </a:lstStyle>
          <a:p>
            <a:pPr/>
            <a:r>
              <a:t>Ионов Тимур ИУ9-61Б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дания"/>
          <p:cNvSpPr txBox="1"/>
          <p:nvPr>
            <p:ph type="ctrTitle"/>
          </p:nvPr>
        </p:nvSpPr>
        <p:spPr>
          <a:xfrm>
            <a:off x="1270000" y="-20193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Задания</a:t>
            </a:r>
          </a:p>
        </p:txBody>
      </p:sp>
      <p:sp>
        <p:nvSpPr>
          <p:cNvPr id="123" name="Подготовить набор данных…"/>
          <p:cNvSpPr txBox="1"/>
          <p:nvPr>
            <p:ph type="subTitle" idx="1"/>
          </p:nvPr>
        </p:nvSpPr>
        <p:spPr>
          <a:xfrm>
            <a:off x="874277" y="1907385"/>
            <a:ext cx="11127466" cy="6831416"/>
          </a:xfrm>
          <a:prstGeom prst="rect">
            <a:avLst/>
          </a:prstGeom>
        </p:spPr>
        <p:txBody>
          <a:bodyPr/>
          <a:lstStyle/>
          <a:p>
            <a:pPr marL="457200" indent="-317500" algn="l" defTabSz="457200">
              <a:lnSpc>
                <a:spcPct val="200000"/>
              </a:lnSpc>
              <a:buClr>
                <a:srgbClr val="212121"/>
              </a:buClr>
              <a:buSzPct val="145000"/>
              <a:buFont typeface="Helvetica"/>
              <a:buChar char="•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Подготовить набор данных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212121"/>
              </a:buClr>
              <a:buSzPct val="145000"/>
              <a:buFont typeface="Helvetica"/>
              <a:buChar char="•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Разработать модель распознавания и цикл обучения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212121"/>
              </a:buClr>
              <a:buSzPct val="145000"/>
              <a:buFont typeface="Helvetica"/>
              <a:buChar char="•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Выбрать метрики качества модели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212121"/>
              </a:buClr>
              <a:buSzPct val="145000"/>
              <a:buFont typeface="Helvetica"/>
              <a:buChar char="•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Сравнить полученные модели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Набор данных"/>
          <p:cNvSpPr txBox="1"/>
          <p:nvPr>
            <p:ph type="ctrTitle"/>
          </p:nvPr>
        </p:nvSpPr>
        <p:spPr>
          <a:xfrm>
            <a:off x="-1554767" y="-1883390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Набор данных</a:t>
            </a:r>
          </a:p>
        </p:txBody>
      </p:sp>
      <p:pic>
        <p:nvPicPr>
          <p:cNvPr id="12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258" y="4377510"/>
            <a:ext cx="10202284" cy="276701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HKR  64555 изображений…"/>
          <p:cNvSpPr txBox="1"/>
          <p:nvPr/>
        </p:nvSpPr>
        <p:spPr>
          <a:xfrm>
            <a:off x="1545484" y="2506320"/>
            <a:ext cx="3180589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HKR </a:t>
            </a:r>
            <a:br/>
            <a:r>
              <a:t>64555 изображений </a:t>
            </a:r>
          </a:p>
          <a:p>
            <a:pPr/>
            <a:r>
              <a:t>подписных форм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Генеративно-состязательные нейронные сети"/>
          <p:cNvSpPr txBox="1"/>
          <p:nvPr>
            <p:ph type="title"/>
          </p:nvPr>
        </p:nvSpPr>
        <p:spPr>
          <a:xfrm>
            <a:off x="952499" y="-124091"/>
            <a:ext cx="11099801" cy="2159001"/>
          </a:xfrm>
          <a:prstGeom prst="rect">
            <a:avLst/>
          </a:prstGeom>
        </p:spPr>
        <p:txBody>
          <a:bodyPr/>
          <a:lstStyle>
            <a:lvl1pPr defTabSz="572516">
              <a:defRPr sz="5880"/>
            </a:lvl1pPr>
          </a:lstStyle>
          <a:p>
            <a:pPr/>
            <a:r>
              <a:t>Генеративно-состязательные нейронные сети</a:t>
            </a:r>
          </a:p>
        </p:txBody>
      </p:sp>
      <p:pic>
        <p:nvPicPr>
          <p:cNvPr id="13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9420" y="2802961"/>
            <a:ext cx="9065960" cy="4147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Генерация синтетических данных"/>
          <p:cNvSpPr txBox="1"/>
          <p:nvPr>
            <p:ph type="title"/>
          </p:nvPr>
        </p:nvSpPr>
        <p:spPr>
          <a:xfrm>
            <a:off x="944547" y="-6517"/>
            <a:ext cx="11343899" cy="1225675"/>
          </a:xfrm>
          <a:prstGeom prst="rect">
            <a:avLst/>
          </a:prstGeom>
        </p:spPr>
        <p:txBody>
          <a:bodyPr/>
          <a:lstStyle>
            <a:lvl1pPr defTabSz="508254">
              <a:defRPr sz="5220"/>
            </a:lvl1pPr>
          </a:lstStyle>
          <a:p>
            <a:pPr/>
            <a:r>
              <a:t>Генерация синтетических данных</a:t>
            </a:r>
          </a:p>
        </p:txBody>
      </p:sp>
      <p:pic>
        <p:nvPicPr>
          <p:cNvPr id="13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206" y="1831149"/>
            <a:ext cx="7297760" cy="371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Снимок экрана 2022-07-20 в 14.31.34.jpg" descr="Снимок экрана 2022-07-20 в 14.31.34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539138" y="1685589"/>
            <a:ext cx="8939105" cy="7561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rcRect l="1202" t="2389" r="3366" b="9113"/>
          <a:stretch>
            <a:fillRect/>
          </a:stretch>
        </p:blipFill>
        <p:spPr>
          <a:xfrm>
            <a:off x="633911" y="6839679"/>
            <a:ext cx="7173012" cy="1616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Первые эпохи"/>
          <p:cNvSpPr txBox="1"/>
          <p:nvPr/>
        </p:nvSpPr>
        <p:spPr>
          <a:xfrm>
            <a:off x="3149861" y="6154563"/>
            <a:ext cx="21412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Первые эпохи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Метрики"/>
          <p:cNvSpPr txBox="1"/>
          <p:nvPr>
            <p:ph type="title"/>
          </p:nvPr>
        </p:nvSpPr>
        <p:spPr>
          <a:xfrm>
            <a:off x="952500" y="-446879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Метрики</a:t>
            </a:r>
          </a:p>
        </p:txBody>
      </p:sp>
      <p:sp>
        <p:nvSpPr>
          <p:cNvPr id="139" name="CER, WER, SER…"/>
          <p:cNvSpPr txBox="1"/>
          <p:nvPr/>
        </p:nvSpPr>
        <p:spPr>
          <a:xfrm>
            <a:off x="387517" y="2011898"/>
            <a:ext cx="6101157" cy="905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0" sz="2600"/>
            </a:pPr>
            <a:r>
              <a:t>CER, WER, SER </a:t>
            </a:r>
          </a:p>
          <a:p>
            <a:pPr algn="just">
              <a:defRPr b="0" sz="2600"/>
            </a:pPr>
            <a:r>
              <a:t>(character, word and sentence error rate)</a:t>
            </a:r>
          </a:p>
        </p:txBody>
      </p:sp>
      <p:sp>
        <p:nvSpPr>
          <p:cNvPr id="140" name="E = (I + S + D) / N…"/>
          <p:cNvSpPr txBox="1"/>
          <p:nvPr/>
        </p:nvSpPr>
        <p:spPr>
          <a:xfrm>
            <a:off x="607982" y="3499072"/>
            <a:ext cx="9016319" cy="5620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447040" defTabSz="449580">
              <a:lnSpc>
                <a:spcPct val="150000"/>
              </a:lnSpc>
              <a:defRPr b="0"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47040" algn="just" defTabSz="449580">
              <a:lnSpc>
                <a:spcPct val="150000"/>
              </a:lnSpc>
              <a:defRPr b="0"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 = (I + S + D) / N</a:t>
            </a:r>
          </a:p>
          <a:p>
            <a:pPr indent="447040" algn="just" defTabSz="449580">
              <a:lnSpc>
                <a:spcPct val="150000"/>
              </a:lnSpc>
              <a:defRPr b="0"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где </a:t>
            </a:r>
            <a:r>
              <a:rPr i="1"/>
              <a:t>E</a:t>
            </a:r>
            <a:r>
              <a:rPr i="1"/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-</a:t>
            </a:r>
            <a:r>
              <a:t> значение ошибки,</a:t>
            </a:r>
          </a:p>
          <a:p>
            <a:pPr marL="447040" indent="2540" algn="just" defTabSz="449580">
              <a:lnSpc>
                <a:spcPct val="150000"/>
              </a:lnSpc>
              <a:defRPr b="0"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I + S + D — минимальное количество операций для получения правильного значения,</a:t>
            </a:r>
          </a:p>
          <a:p>
            <a:pPr lvl="1" marL="447040" indent="1083194" algn="just" defTabSz="449580">
              <a:lnSpc>
                <a:spcPct val="150000"/>
              </a:lnSpc>
              <a:defRPr b="0"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 — количество вставок элементов,</a:t>
            </a:r>
          </a:p>
          <a:p>
            <a:pPr algn="just" defTabSz="449580">
              <a:lnSpc>
                <a:spcPct val="150000"/>
              </a:lnSpc>
              <a:defRPr b="0"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S — количество замен элементов,</a:t>
            </a:r>
          </a:p>
          <a:p>
            <a:pPr algn="just" defTabSz="449580">
              <a:lnSpc>
                <a:spcPct val="150000"/>
              </a:lnSpc>
              <a:defRPr b="0"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D — количество удалений элементов,</a:t>
            </a:r>
          </a:p>
          <a:p>
            <a:pPr algn="just" defTabSz="449580">
              <a:lnSpc>
                <a:spcPct val="150000"/>
              </a:lnSpc>
              <a:defRPr b="0"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N — количество элементов.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Модель распознавания"/>
          <p:cNvSpPr txBox="1"/>
          <p:nvPr>
            <p:ph type="title"/>
          </p:nvPr>
        </p:nvSpPr>
        <p:spPr>
          <a:xfrm>
            <a:off x="952500" y="254000"/>
            <a:ext cx="11099800" cy="1338269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Модель распознавания</a:t>
            </a:r>
          </a:p>
        </p:txBody>
      </p:sp>
      <p:pic>
        <p:nvPicPr>
          <p:cNvPr id="14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6663" y="3024020"/>
            <a:ext cx="9751474" cy="3705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Сравнение моделей"/>
          <p:cNvSpPr txBox="1"/>
          <p:nvPr>
            <p:ph type="title"/>
          </p:nvPr>
        </p:nvSpPr>
        <p:spPr>
          <a:xfrm>
            <a:off x="952500" y="-560975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Сравнение моделей</a:t>
            </a:r>
          </a:p>
        </p:txBody>
      </p:sp>
      <p:pic>
        <p:nvPicPr>
          <p:cNvPr id="146" name="wer.png" descr="w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947" y="1485868"/>
            <a:ext cx="4742147" cy="3210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cer.png" descr="c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1352" y="1485868"/>
            <a:ext cx="4742033" cy="3210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loss.png" descr="lo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947" y="5057285"/>
            <a:ext cx="4742147" cy="3210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er (1).png" descr="ser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11210" y="5057162"/>
            <a:ext cx="4742147" cy="321044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-1% CER…"/>
          <p:cNvSpPr txBox="1"/>
          <p:nvPr>
            <p:ph type="body" sz="quarter" idx="4294967295"/>
          </p:nvPr>
        </p:nvSpPr>
        <p:spPr>
          <a:xfrm>
            <a:off x="10400185" y="1525873"/>
            <a:ext cx="2450210" cy="2342219"/>
          </a:xfrm>
          <a:prstGeom prst="rect">
            <a:avLst/>
          </a:prstGeom>
        </p:spPr>
        <p:txBody>
          <a:bodyPr anchor="t"/>
          <a:lstStyle/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121"/>
              </a:buClr>
              <a:buFont typeface="Helvetica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-1% CER</a:t>
            </a:r>
          </a:p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121"/>
              </a:buClr>
              <a:buFont typeface="Helvetica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-4% WER</a:t>
            </a:r>
          </a:p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121"/>
              </a:buClr>
              <a:buFont typeface="Helvetica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-5% 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Заключение"/>
          <p:cNvSpPr txBox="1"/>
          <p:nvPr>
            <p:ph type="title"/>
          </p:nvPr>
        </p:nvSpPr>
        <p:spPr>
          <a:xfrm>
            <a:off x="952500" y="-356508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Заключение</a:t>
            </a:r>
          </a:p>
        </p:txBody>
      </p:sp>
      <p:sp>
        <p:nvSpPr>
          <p:cNvPr id="153" name="Рассмотрен набор данных…"/>
          <p:cNvSpPr txBox="1"/>
          <p:nvPr>
            <p:ph type="body" idx="4294967295"/>
          </p:nvPr>
        </p:nvSpPr>
        <p:spPr>
          <a:xfrm>
            <a:off x="938667" y="2092661"/>
            <a:ext cx="11127466" cy="5568278"/>
          </a:xfrm>
          <a:prstGeom prst="rect">
            <a:avLst/>
          </a:prstGeom>
        </p:spPr>
        <p:txBody>
          <a:bodyPr anchor="t"/>
          <a:lstStyle/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121"/>
              </a:buClr>
              <a:buFont typeface="Helvetica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Рассмотрен набор данных</a:t>
            </a:r>
          </a:p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121"/>
              </a:buClr>
              <a:buFont typeface="Helvetica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Разработана и обучена модель распознавания</a:t>
            </a:r>
          </a:p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121"/>
              </a:buClr>
              <a:buFont typeface="Helvetica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Изучен способ генерации реалистичных данных</a:t>
            </a:r>
          </a:p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121"/>
              </a:buClr>
              <a:buFont typeface="Helvetica"/>
              <a:defRPr sz="27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Реализованы метрики распознавания текста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