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76" d="100"/>
          <a:sy n="76" d="100"/>
        </p:scale>
        <p:origin x="63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7E207-8261-3759-9B32-2DFBCB3A7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ADBB7E-4026-DA7B-7484-CD2BC889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C9A0E-1797-8B05-60F8-0B1EE0D4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2CE549-CD3C-BC8E-30C0-DCEDEC95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91C34-09D9-DDC0-2CE3-A34FBF11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26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2B9D1-7608-9D95-0F1D-35FE80FA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B6E9E3-BF37-8802-D89E-8CB63C9D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96F38-F5CD-A3E7-9D07-9B2836CC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3BEE96-C777-2C07-7EF5-9ADDFD41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195B5-168F-E276-9809-51BA1D2C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8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AB357B-4336-DB25-3D6D-890DC9E01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7B3AD7-CCB9-2A8F-D228-3C99DCB5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09987E-F900-A990-8D38-9043920D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01D3B3-B692-1F58-CDE3-EE1616F7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66A8BD-1A2A-93D6-E02B-E65E13B0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9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10F38-B48D-A6E9-7433-33F7FF56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A76B0A-F29E-5A37-18A7-F4342150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6EAFE0-DC2C-9190-BB58-BD1AC290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1F80F-9560-34E2-2156-CC11EBAE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6010C-2202-2EAA-FDD3-47D762A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5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E64F3-A3AA-8746-7354-C186F31A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26ACB2-797D-1F60-1415-1533EE7A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4787DB-695B-A9BC-762E-5E560033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BDFEB6-4815-99A8-C0AE-92FAAC50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54A9F1-98F2-FFE9-4923-4F187A6D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6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71B82-D99F-DF7D-C5F0-746C8536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22C8E-1875-78E7-7353-12C565DC0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888A69-5C2E-FD04-0F14-C7144BDD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C135B9-DADA-74EB-38B2-B3BACC2B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D697B1-82A3-1C88-96EF-218A5798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30F26D-C82A-B7D8-4A19-32A9247C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37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9C6F4-2F9E-5159-0C5F-2E53B3D0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E355B8-A7A2-FAE2-ADB2-EA7D2E679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E23EB3-A6A3-1870-0D15-D3D3B365D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2681D1-E1FB-732B-9B28-50BB32A71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1C3037-7CF2-84BC-00F3-7FA9CBE4F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214F91-5477-B9D7-6D8F-43508018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F8189A-0C4F-368F-9D4B-6B07D36C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46427F-3D50-96F0-200A-B20B81DC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5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452C0-ACC7-FD37-A595-429DB455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0DB115-68FB-CFC1-BAE7-482317DF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9FFF3C-4EE7-FAD4-DE03-CC89F7F0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1FD870-2C9D-D12C-9427-3E68D91D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31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F0F106-A93D-2D23-B6D7-AB0BADD8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C55A13-EC90-5C80-C808-FE688538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FEBA2E-55AF-C19F-DD10-45845F07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60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76B6C-5E95-4E93-050D-A859ACEF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D9453-C33B-9900-27F7-87927B4B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FB9325-E193-8E1C-A4BD-F5239F735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51940E-AAA9-2F9B-71D8-8585E092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3029F7-8921-2040-2877-ED4E27F7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33BF2-66D3-7771-20FC-95D82C43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B08AE-2A32-11A2-4AEC-6D6F8A24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8D186C-03A3-AC38-6F8F-259BAC25C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B8EF9F-F719-7CAC-3A79-48469D0FA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D158BF-4754-E256-D2D8-5789150B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7C6CD-97FA-159E-E500-F2359A93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08B85C-D972-8E7D-4B88-B46E2A50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9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3A09C-2160-DAE1-8212-248036A7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14AE8-55B9-10CF-122D-D13DD2607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9DF67-3757-3A9F-45C8-E07A2D353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9C5D-5FF5-41D5-B78C-C26E2765354B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3220D4-BAB1-5877-0E35-508FBAE5D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F4B9C-1A75-B6BC-8BB2-1F3DA7B22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F960-1EC6-4492-9BEF-8D095BD1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5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170CF-5259-BB1F-89A7-76AD88372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Курсовая работа </a:t>
            </a:r>
            <a:br>
              <a:rPr lang="ru-RU" dirty="0"/>
            </a:br>
            <a:r>
              <a:rPr lang="ru-RU" dirty="0"/>
              <a:t>на тему</a:t>
            </a:r>
            <a:r>
              <a:rPr lang="en-US" dirty="0"/>
              <a:t>: “</a:t>
            </a:r>
            <a:r>
              <a:rPr lang="ru-RU" dirty="0"/>
              <a:t>База данных стоматологической клиники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48C866C-B529-0C05-0192-CAB9D1081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5284" y="4408154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Ионов Т. Р.</a:t>
            </a:r>
            <a:r>
              <a:rPr lang="en-US" dirty="0"/>
              <a:t> </a:t>
            </a:r>
            <a:r>
              <a:rPr lang="ru-RU" dirty="0"/>
              <a:t>ИУ9-61Б</a:t>
            </a:r>
            <a:endParaRPr lang="en-US" dirty="0"/>
          </a:p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Вишняков И. Э.</a:t>
            </a:r>
          </a:p>
        </p:txBody>
      </p:sp>
    </p:spTree>
    <p:extLst>
      <p:ext uri="{BB962C8B-B14F-4D97-AF65-F5344CB8AC3E}">
        <p14:creationId xmlns:p14="http://schemas.microsoft.com/office/powerpoint/2010/main" val="148428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58893-2787-0B3D-D2C2-99DAF781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к базе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F808E-738B-E391-C4EC-449410B37594}"/>
              </a:ext>
            </a:extLst>
          </p:cNvPr>
          <p:cNvSpPr txBox="1"/>
          <p:nvPr/>
        </p:nvSpPr>
        <p:spPr>
          <a:xfrm>
            <a:off x="679938" y="1508457"/>
            <a:ext cx="10515600" cy="5092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get_connection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()):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__class__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__name__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'insert into </a:t>
            </a:r>
            <a:r>
              <a:rPr lang="en-US" sz="18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get_data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80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('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80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')'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80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values ('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80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sz="18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+ </a:t>
            </a:r>
            <a:r>
              <a:rPr lang="en-US" sz="180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');'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.cursor() </a:t>
            </a:r>
            <a:r>
              <a:rPr lang="en-US" sz="18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.execute(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.commit()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.rollback()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"Exeption in insert: </a:t>
            </a:r>
            <a:r>
              <a:rPr lang="en-US" sz="18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18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table </a:t>
            </a:r>
            <a:r>
              <a:rPr lang="en-US" sz="18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}+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f”with entity </a:t>
            </a:r>
            <a:r>
              <a:rPr lang="en-US" sz="18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1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9AFE1-779E-03C7-D1E1-CE462D8F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br>
              <a:rPr lang="ru-RU" dirty="0"/>
            </a:br>
            <a:r>
              <a:rPr lang="ru-RU" dirty="0"/>
              <a:t>триггера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A62BB-B481-8971-A7FB-88F45E8E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359" y="365125"/>
            <a:ext cx="9670217" cy="59732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or replace function </a:t>
            </a:r>
            <a:r>
              <a:rPr lang="en-US" dirty="0" err="1"/>
              <a:t>check_stuff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returns trigger</a:t>
            </a:r>
          </a:p>
          <a:p>
            <a:pPr marL="0" indent="0">
              <a:buNone/>
            </a:pPr>
            <a:r>
              <a:rPr lang="en-US" dirty="0"/>
              <a:t>as $</a:t>
            </a:r>
            <a:r>
              <a:rPr lang="en-US" dirty="0" err="1"/>
              <a:t>check_stuff</a:t>
            </a:r>
            <a:r>
              <a:rPr lang="en-US" dirty="0"/>
              <a:t>$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if not exists(select id, </a:t>
            </a:r>
            <a:r>
              <a:rPr lang="en-US" dirty="0" err="1"/>
              <a:t>job_id</a:t>
            </a:r>
            <a:r>
              <a:rPr lang="en-US" dirty="0"/>
              <a:t> from stuff where id=</a:t>
            </a:r>
            <a:r>
              <a:rPr lang="en-US" dirty="0" err="1"/>
              <a:t>new.doctor_id</a:t>
            </a:r>
            <a:r>
              <a:rPr lang="en-US" dirty="0"/>
              <a:t> and </a:t>
            </a:r>
            <a:r>
              <a:rPr lang="en-US" dirty="0" err="1"/>
              <a:t>job_id</a:t>
            </a:r>
            <a:r>
              <a:rPr lang="en-US" dirty="0"/>
              <a:t>=3) then</a:t>
            </a:r>
          </a:p>
          <a:p>
            <a:pPr marL="0" indent="0">
              <a:buNone/>
            </a:pPr>
            <a:r>
              <a:rPr lang="en-US" dirty="0"/>
              <a:t>        raise exception 'Only doctor can hold a visit';</a:t>
            </a:r>
          </a:p>
          <a:p>
            <a:pPr marL="0" indent="0">
              <a:buNone/>
            </a:pPr>
            <a:r>
              <a:rPr lang="en-US" dirty="0"/>
              <a:t>    end if;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new.date</a:t>
            </a:r>
            <a:r>
              <a:rPr lang="en-US" dirty="0"/>
              <a:t> not in(</a:t>
            </a:r>
          </a:p>
          <a:p>
            <a:pPr marL="0" indent="0">
              <a:buNone/>
            </a:pPr>
            <a:r>
              <a:rPr lang="en-US" dirty="0"/>
              <a:t>        select date from </a:t>
            </a:r>
            <a:r>
              <a:rPr lang="en-US" dirty="0" err="1"/>
              <a:t>stuff_workdays</a:t>
            </a:r>
            <a:r>
              <a:rPr lang="en-US" dirty="0"/>
              <a:t> s where </a:t>
            </a:r>
            <a:r>
              <a:rPr lang="en-US" dirty="0" err="1"/>
              <a:t>s.stuff_id</a:t>
            </a:r>
            <a:r>
              <a:rPr lang="en-US" dirty="0"/>
              <a:t>=</a:t>
            </a:r>
            <a:r>
              <a:rPr lang="en-US" dirty="0" err="1"/>
              <a:t>new.doctor_id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) then</a:t>
            </a:r>
          </a:p>
          <a:p>
            <a:pPr marL="0" indent="0">
              <a:buNone/>
            </a:pPr>
            <a:r>
              <a:rPr lang="en-US" dirty="0"/>
              <a:t>        raise exception 'Doctor cannot hold a visit on a non-working day';</a:t>
            </a:r>
          </a:p>
          <a:p>
            <a:pPr marL="0" indent="0">
              <a:buNone/>
            </a:pPr>
            <a:r>
              <a:rPr lang="en-US" dirty="0"/>
              <a:t>    end if;</a:t>
            </a:r>
          </a:p>
          <a:p>
            <a:pPr marL="0" indent="0">
              <a:buNone/>
            </a:pPr>
            <a:r>
              <a:rPr lang="en-US" dirty="0"/>
              <a:t>    return new;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check_stuff</a:t>
            </a:r>
            <a:r>
              <a:rPr lang="en-US" dirty="0"/>
              <a:t>$ language </a:t>
            </a:r>
            <a:r>
              <a:rPr lang="en-US" dirty="0" err="1"/>
              <a:t>plpgsql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check_stuff</a:t>
            </a:r>
            <a:r>
              <a:rPr lang="en-US" dirty="0"/>
              <a:t> before insert or update on visit</a:t>
            </a:r>
          </a:p>
          <a:p>
            <a:pPr marL="0" indent="0">
              <a:buNone/>
            </a:pPr>
            <a:r>
              <a:rPr lang="en-US" dirty="0"/>
              <a:t>    for each row execute function </a:t>
            </a:r>
            <a:r>
              <a:rPr lang="en-US" dirty="0" err="1"/>
              <a:t>check_stuff</a:t>
            </a:r>
            <a:r>
              <a:rPr lang="en-US" dirty="0"/>
              <a:t>();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73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6FA1F-C0DC-160F-917D-008FBBEA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9C467-0A14-5952-7770-6323F13F93B3}"/>
              </a:ext>
            </a:extLst>
          </p:cNvPr>
          <p:cNvSpPr txBox="1"/>
          <p:nvPr/>
        </p:nvSpPr>
        <p:spPr>
          <a:xfrm>
            <a:off x="3716215" y="335674"/>
            <a:ext cx="8475785" cy="6477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job (id,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daily_salary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врач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stuff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(id,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surname,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license, phone,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interest_rate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Арина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Жук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'DOC123-4124'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'89617391777'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stuff_workdays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stuff_id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generate_series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'2022-06-02'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'2022-06-23'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 day'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::interval);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price_list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анестезия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'удаление зуба'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'лечение кариеса'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'установка коронки'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ru-RU" sz="1800" dirty="0">
              <a:solidFill>
                <a:srgbClr val="0000FF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visit(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doctor_id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'2022-06-02'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treatment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code, quantity)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ts val="135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9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7034E-44EB-AA5F-95CA-1174157C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  <a:br>
              <a:rPr lang="ru-RU" dirty="0"/>
            </a:br>
            <a:r>
              <a:rPr lang="ru-RU" dirty="0"/>
              <a:t>калькулятора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468F00-B071-F3D4-7B1E-874E35635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10" y="251474"/>
            <a:ext cx="7578090" cy="6490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29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34CF-747E-5F22-57CA-CCDE87C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br>
              <a:rPr lang="ru-RU" dirty="0"/>
            </a:br>
            <a:r>
              <a:rPr lang="ru-RU" dirty="0"/>
              <a:t>внесения визита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80E227-B2A6-424E-4CED-3C4173AAB9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39" y="0"/>
            <a:ext cx="7249461" cy="532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6AA346-F5A0-4C6E-87DE-C1E311904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20" y="2621643"/>
            <a:ext cx="3670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0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AD0FB-315C-FDD8-FEE5-1A746A8E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изменений расчета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706EFA-8D77-3E13-7663-605585E18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74" y="1690688"/>
            <a:ext cx="8724452" cy="3843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50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21D58-94DD-DDB6-6A31-D63EB3CD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C9834-7CD6-993E-432D-CED5711F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Изучена предметная область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Разработаны модель </a:t>
            </a:r>
            <a:r>
              <a:rPr lang="en-US" dirty="0"/>
              <a:t>“</a:t>
            </a:r>
            <a:r>
              <a:rPr lang="ru-RU" dirty="0"/>
              <a:t>сущность-связь</a:t>
            </a:r>
            <a:r>
              <a:rPr lang="en-US" dirty="0"/>
              <a:t>”</a:t>
            </a:r>
            <a:r>
              <a:rPr lang="ru-RU" dirty="0"/>
              <a:t> и реляционная модель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Реализовано кросс-платформенное оконное приложение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Протестированы сценарии взаимодействия пользователя и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9342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DC292-8AB7-5868-5639-5F599421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Дальнейшая разработка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A120B-7E21-6EF5-7DD2-8B962B08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Авторизация, разделение возможностей приложений</a:t>
            </a:r>
          </a:p>
          <a:p>
            <a:r>
              <a:rPr lang="ru-RU" dirty="0"/>
              <a:t>Внесение анкет пациентов, врачей</a:t>
            </a:r>
          </a:p>
          <a:p>
            <a:r>
              <a:rPr lang="ru-RU" dirty="0"/>
              <a:t>Внесение новых процедур</a:t>
            </a:r>
          </a:p>
        </p:txBody>
      </p:sp>
    </p:spTree>
    <p:extLst>
      <p:ext uri="{BB962C8B-B14F-4D97-AF65-F5344CB8AC3E}">
        <p14:creationId xmlns:p14="http://schemas.microsoft.com/office/powerpoint/2010/main" val="132546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1D7DD-3E7F-DDD3-9180-EAB50939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90517-FF36-4570-28D8-B4CB91E0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базу данных стоматологической клиники и приложение, позволяющее вносить посещения врача и рассчитывать заработную плату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369258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77344-16BF-F585-15B0-98576CC5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6688C-AB6B-17FE-9C8E-01BBCAB3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Автоматизация бизнес-процессов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Прозрачность бизнес-процессов малого бизнеса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91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6E8DF-3717-2C38-4305-B02BB2B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“</a:t>
            </a:r>
            <a:r>
              <a:rPr lang="ru-RU" dirty="0"/>
              <a:t>сущность-связь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8A7BC0-4624-5EB9-021A-FC8E4CD50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31" y="0"/>
            <a:ext cx="3413603" cy="6837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221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E6F2C-3A5D-1535-D1AC-CB6CBD22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в реляционную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0C024-F977-F2A7-384C-69C480BB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1.	Создание таблицы для каждой сущности:</a:t>
            </a:r>
          </a:p>
          <a:p>
            <a:pPr lvl="1"/>
            <a:r>
              <a:rPr lang="ru-RU" dirty="0"/>
              <a:t>1.1.	определение первичного ключа (возможно, суррогатного);</a:t>
            </a:r>
          </a:p>
          <a:p>
            <a:pPr lvl="1"/>
            <a:r>
              <a:rPr lang="ru-RU" dirty="0"/>
              <a:t>1.2.	определение ключей кандидатов;</a:t>
            </a:r>
          </a:p>
          <a:p>
            <a:pPr lvl="1"/>
            <a:r>
              <a:rPr lang="ru-RU" dirty="0"/>
              <a:t>1.3.	определение свойств каждого столбца: </a:t>
            </a:r>
          </a:p>
          <a:p>
            <a:pPr lvl="2"/>
            <a:r>
              <a:rPr lang="ru-RU" dirty="0"/>
              <a:t>1.3.1.	тип данных;</a:t>
            </a:r>
          </a:p>
          <a:p>
            <a:pPr lvl="2"/>
            <a:r>
              <a:rPr lang="ru-RU" dirty="0"/>
              <a:t>1.3.2.	возможность неопределенного значения;</a:t>
            </a:r>
          </a:p>
          <a:p>
            <a:pPr lvl="2"/>
            <a:r>
              <a:rPr lang="ru-RU" dirty="0"/>
              <a:t>1.3.3.	значение по умолчанию;</a:t>
            </a:r>
          </a:p>
          <a:p>
            <a:pPr lvl="2"/>
            <a:r>
              <a:rPr lang="ru-RU" dirty="0"/>
              <a:t>1.3.4.	 ограничений на значения.</a:t>
            </a:r>
          </a:p>
          <a:p>
            <a:pPr lvl="1"/>
            <a:r>
              <a:rPr lang="ru-RU" dirty="0"/>
              <a:t>1.4.	 проверка нормализации.</a:t>
            </a:r>
          </a:p>
          <a:p>
            <a:r>
              <a:rPr lang="ru-RU" dirty="0"/>
              <a:t>2.	Создание связей с помощью внешних ключей:</a:t>
            </a:r>
          </a:p>
          <a:p>
            <a:pPr lvl="1"/>
            <a:r>
              <a:rPr lang="ru-RU" dirty="0"/>
              <a:t>2.1.	Между сильными сущностями (1:1, 1:N, N:M);</a:t>
            </a:r>
          </a:p>
          <a:p>
            <a:pPr lvl="1"/>
            <a:r>
              <a:rPr lang="ru-RU" dirty="0"/>
              <a:t>2.2.	Для идентификационно-зависимых сущностей;</a:t>
            </a:r>
          </a:p>
          <a:p>
            <a:pPr lvl="1"/>
            <a:r>
              <a:rPr lang="ru-RU" dirty="0"/>
              <a:t>2.3.	Для слабых сущностей;</a:t>
            </a:r>
          </a:p>
          <a:p>
            <a:pPr lvl="1"/>
            <a:r>
              <a:rPr lang="ru-RU" dirty="0"/>
              <a:t>2.4.	 Для сущностей тип-подтип.</a:t>
            </a:r>
          </a:p>
          <a:p>
            <a:r>
              <a:rPr lang="ru-RU" dirty="0"/>
              <a:t>3.	Обеспечение условий минимальной кардинальности.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96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5CE37-92AE-ACEC-34EE-AAECE0CA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CFD1D4C-0154-4834-7879-29DCDF8D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228" y="-1593"/>
            <a:ext cx="6186772" cy="6859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45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0E4E2-423C-B22A-4657-E01BB98C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DD459A-3998-9555-768F-D7974B21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FEF451-EE88-BA80-4561-2A3B5BAF0C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3"/>
          <a:stretch/>
        </p:blipFill>
        <p:spPr bwMode="auto">
          <a:xfrm>
            <a:off x="2331922" y="2427100"/>
            <a:ext cx="7528156" cy="4065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131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96726-DA72-9307-3DC9-2923A91B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расчета</a:t>
            </a:r>
            <a:br>
              <a:rPr lang="ru-RU" dirty="0"/>
            </a:br>
            <a:r>
              <a:rPr lang="ru-RU" dirty="0"/>
              <a:t> зарплат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7FEE74F-DC26-62C3-4E7B-1544B413B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860" y="215153"/>
            <a:ext cx="6403140" cy="597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C73D1D-2CDE-EEC8-AA27-F0769E3F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" y="2238025"/>
            <a:ext cx="3205351" cy="238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59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1B789-C4B1-EE57-7C6F-D881C5D6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7" y="329771"/>
            <a:ext cx="10515600" cy="1325563"/>
          </a:xfrm>
        </p:spPr>
        <p:txBody>
          <a:bodyPr/>
          <a:lstStyle/>
          <a:p>
            <a:r>
              <a:rPr lang="ru-RU" dirty="0"/>
              <a:t>Страница</a:t>
            </a:r>
            <a:br>
              <a:rPr lang="ru-RU" dirty="0"/>
            </a:br>
            <a:r>
              <a:rPr lang="ru-RU" dirty="0"/>
              <a:t>внесения визита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9A7BCC-DF3D-8587-B5BE-E04B5875A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158" y="329771"/>
            <a:ext cx="7560818" cy="555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590C66-8F6E-AE62-D8B3-82B3C9DB70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" t="10695" b="2527"/>
          <a:stretch/>
        </p:blipFill>
        <p:spPr bwMode="auto">
          <a:xfrm>
            <a:off x="866950" y="2528047"/>
            <a:ext cx="3240290" cy="26614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9313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777</Words>
  <Application>Microsoft Office PowerPoint</Application>
  <PresentationFormat>Широкоэкранный</PresentationFormat>
  <Paragraphs>102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Тема Office</vt:lpstr>
      <vt:lpstr>Курсовая работа  на тему: “База данных стоматологической клиники”</vt:lpstr>
      <vt:lpstr>Цель курсовой работы</vt:lpstr>
      <vt:lpstr>Актуальность</vt:lpstr>
      <vt:lpstr>Модель “сущность-связь”</vt:lpstr>
      <vt:lpstr>Преобразование в реляционную модель</vt:lpstr>
      <vt:lpstr>Реляционная модель</vt:lpstr>
      <vt:lpstr>Приложение </vt:lpstr>
      <vt:lpstr>Страница расчета  зарплат</vt:lpstr>
      <vt:lpstr>Страница внесения визита</vt:lpstr>
      <vt:lpstr>Запросы к базе данных</vt:lpstr>
      <vt:lpstr>Реализация триггера</vt:lpstr>
      <vt:lpstr>Тестирование</vt:lpstr>
      <vt:lpstr>Пример работы калькулятора</vt:lpstr>
      <vt:lpstr>Пример работы  внесения визита</vt:lpstr>
      <vt:lpstr>Демонстрация изменений расчета</vt:lpstr>
      <vt:lpstr>Заключение</vt:lpstr>
      <vt:lpstr>Дальнейшая разработка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стоматологической клиники</dc:title>
  <dc:creator>timur</dc:creator>
  <cp:lastModifiedBy>timur</cp:lastModifiedBy>
  <cp:revision>35</cp:revision>
  <dcterms:created xsi:type="dcterms:W3CDTF">2022-06-27T23:13:22Z</dcterms:created>
  <dcterms:modified xsi:type="dcterms:W3CDTF">2022-06-28T14:43:52Z</dcterms:modified>
</cp:coreProperties>
</file>