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2" r:id="rId5"/>
    <p:sldId id="273" r:id="rId6"/>
    <p:sldId id="258" r:id="rId7"/>
    <p:sldId id="274" r:id="rId8"/>
    <p:sldId id="278" r:id="rId9"/>
    <p:sldId id="280" r:id="rId10"/>
    <p:sldId id="281" r:id="rId11"/>
    <p:sldId id="287" r:id="rId12"/>
    <p:sldId id="277" r:id="rId13"/>
    <p:sldId id="259" r:id="rId14"/>
    <p:sldId id="265" r:id="rId15"/>
    <p:sldId id="288" r:id="rId16"/>
    <p:sldId id="26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64"/>
    <p:restoredTop sz="96174"/>
  </p:normalViewPr>
  <p:slideViewPr>
    <p:cSldViewPr snapToGrid="0">
      <p:cViewPr>
        <p:scale>
          <a:sx n="88" d="100"/>
          <a:sy n="88" d="100"/>
        </p:scale>
        <p:origin x="85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64488-4CF9-2649-BEA4-1BC2306AC5EB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70F77-2F6C-2E4D-A1DD-6164900B5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96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score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70F77-2F6C-2E4D-A1DD-6164900B58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5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70F77-2F6C-2E4D-A1DD-6164900B58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66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+ meme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70F77-2F6C-2E4D-A1DD-6164900B58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9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70F77-2F6C-2E4D-A1DD-6164900B58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A94DA-F3D9-E340-8626-CB90B9736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46EB60-59F6-9B2C-6C86-5C4254A8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648AA-A53F-C55A-F06C-9AF1B6CC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4B39-991A-744C-B408-07691176F57B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ECBDC8-F690-374C-336A-08427399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7D7B5-192B-A555-CEEB-71644348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7126-39B9-8442-B93C-B3140EACE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9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6E51F-AE92-A5E8-11FA-F909F8D4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1988EF-6615-E0EA-2BFA-6C72AF0FE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C9BB4A-7A06-1A08-F2AE-B88FEDDB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4B39-991A-744C-B408-07691176F57B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A7B22-C5B4-881C-F298-23949A05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97875B-C646-F776-F944-BE99BE69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7126-39B9-8442-B93C-B3140EACE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61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C53B3B-B76A-2ED7-9CAD-F33123229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7B8B89-7032-EE47-2D47-9D8EAD13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A6FF17-1140-2667-683C-718B0F33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4B39-991A-744C-B408-07691176F57B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0C8035-8581-44EF-5503-0F72B516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38D783-9D11-50D6-435F-0E1978E7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7126-39B9-8442-B93C-B3140EACE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51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061EE-6ACD-BEF8-7E30-84F04DF2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1784CA-E910-ABD7-76BE-1CB0CAAF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7D44A1-1F69-5EEF-673E-B70D7E15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4B39-991A-744C-B408-07691176F57B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42274D-28CC-F948-0592-82F23AF8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AA1C6F-DA3D-EDA5-FEA3-C3B4DFC9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7126-39B9-8442-B93C-B3140EACE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92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38B08-5234-A62C-583A-48033FAF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E2C33-37B5-3D29-1CEC-482B8D020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D279A2-5D8F-544E-7D68-502B1A47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4B39-991A-744C-B408-07691176F57B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43DA9-4556-F406-0186-8923DC87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484FF1-AB34-831E-7546-6C0F554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7126-39B9-8442-B93C-B3140EACE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3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598FE-24F7-5078-4663-791761B2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F33BED-BCB2-05BA-98D3-148D7E377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2CD515-94CA-CF9D-95F6-9577FFC79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513880-1BF0-3BBE-ABBB-D1FFFC3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4B39-991A-744C-B408-07691176F57B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6C3357-2EC4-2200-6C07-ECC80742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A29C10-288B-E63E-8825-2412ECE8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7126-39B9-8442-B93C-B3140EACE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70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E0E2A-FBFD-E55A-0474-26FE1356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4F7C9A-CCC7-A46E-2F4D-F1C9138F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393BF7-3B40-FFC2-E2D9-5B5CC3D4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526231-0FFF-4F97-3672-84E97780C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E3151B-A8F6-62C4-520E-31FA20395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63CFDC-C39C-4499-6DC2-4E8FBAEA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4B39-991A-744C-B408-07691176F57B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CAAB5F-5C06-8253-7D24-9939207E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69C49D6-253E-0B20-B87C-DFF9D77E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7126-39B9-8442-B93C-B3140EACE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10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BE4B4-8EAB-ECCD-60CA-ADE4394E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85E4B0-8447-8E02-DDDD-C08379B3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4B39-991A-744C-B408-07691176F57B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3B68C5-32DD-6DE9-3853-F357BAC3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DB9E29-04FE-4252-CC98-FC392120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7126-39B9-8442-B93C-B3140EACE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52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9A8701-7917-DF40-E61E-AF0720EC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4B39-991A-744C-B408-07691176F57B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F51B91-3683-4F63-7AB7-1BDAB657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6A976D-B32D-AB53-B73E-8F259AE3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7126-39B9-8442-B93C-B3140EACE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7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5CF4A-DD6C-4006-49ED-118DDC31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1C190-03D7-BC77-6779-1B9C0DC0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74DE6F-BDC2-47A3-2348-8B453A348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073AD3-A261-02EE-7446-3E3453DB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4B39-991A-744C-B408-07691176F57B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079193-BEE3-22A2-CD65-11F45228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26E015-A226-FAAB-4311-BA3A6AAF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7126-39B9-8442-B93C-B3140EACE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2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E1139-6EF3-6D28-744D-FBA09A32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B15A2E-6679-D629-DA51-08EF07D92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D1AA5B-1859-E6B5-3D95-BE2E1024B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298849-B809-13A8-4502-D9361204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4B39-991A-744C-B408-07691176F57B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C1686D-2729-59AB-E0D9-854FC5EB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D7B016-654B-4992-E286-B4AFFDF6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7126-39B9-8442-B93C-B3140EACE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6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82606-24E6-9CA0-07E0-79B0056E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A2A94C-C8D4-924D-3CE0-E593C154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380F94-54EA-FAFD-BA24-4EB2BC718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24B39-991A-744C-B408-07691176F57B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E52A88-A6AE-2320-59EC-14A96937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9EB6DB-3BF1-0838-F55D-DB1FAC826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57126-39B9-8442-B93C-B3140EACE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88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7;p22">
            <a:extLst>
              <a:ext uri="{FF2B5EF4-FFF2-40B4-BE49-F238E27FC236}">
                <a16:creationId xmlns:a16="http://schemas.microsoft.com/office/drawing/2014/main" id="{2ECF19B5-D2A3-BE8F-0155-E7D5ECCA942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3161" t="4051" r="52257" b="44513"/>
          <a:stretch/>
        </p:blipFill>
        <p:spPr>
          <a:xfrm>
            <a:off x="0" y="-1"/>
            <a:ext cx="4526844" cy="29377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5;p25">
            <a:extLst>
              <a:ext uri="{FF2B5EF4-FFF2-40B4-BE49-F238E27FC236}">
                <a16:creationId xmlns:a16="http://schemas.microsoft.com/office/drawing/2014/main" id="{8B8BD4B6-9B74-45A9-64B5-A093EDA3DF08}"/>
              </a:ext>
            </a:extLst>
          </p:cNvPr>
          <p:cNvSpPr txBox="1">
            <a:spLocks/>
          </p:cNvSpPr>
          <p:nvPr/>
        </p:nvSpPr>
        <p:spPr>
          <a:xfrm>
            <a:off x="4985908" y="1444977"/>
            <a:ext cx="5004759" cy="2850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lnSpc>
                <a:spcPct val="80000"/>
              </a:lnSpc>
              <a:buClr>
                <a:schemeClr val="lt1"/>
              </a:buClr>
              <a:buSzPts val="8500"/>
            </a:pPr>
            <a:endParaRPr lang="en-US" sz="4800" dirty="0">
              <a:solidFill>
                <a:srgbClr val="59CA3E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indent="0">
              <a:lnSpc>
                <a:spcPct val="80000"/>
              </a:lnSpc>
              <a:buClr>
                <a:schemeClr val="lt1"/>
              </a:buClr>
              <a:buSzPts val="8500"/>
            </a:pPr>
            <a:r>
              <a:rPr lang="en-US" sz="4800" dirty="0">
                <a:solidFill>
                  <a:schemeClr val="bg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Machine Learning:</a:t>
            </a:r>
          </a:p>
          <a:p>
            <a:pPr marL="0" indent="0">
              <a:lnSpc>
                <a:spcPct val="80000"/>
              </a:lnSpc>
              <a:buClr>
                <a:schemeClr val="lt1"/>
              </a:buClr>
              <a:buSzPts val="8500"/>
            </a:pPr>
            <a:endParaRPr lang="en-US" sz="4800" dirty="0">
              <a:solidFill>
                <a:schemeClr val="bg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indent="0">
              <a:lnSpc>
                <a:spcPct val="80000"/>
              </a:lnSpc>
              <a:buClr>
                <a:schemeClr val="lt1"/>
              </a:buClr>
              <a:buSzPts val="8500"/>
            </a:pPr>
            <a:r>
              <a:rPr lang="en-US" sz="4800" dirty="0">
                <a:solidFill>
                  <a:schemeClr val="bg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Self Driving Cars</a:t>
            </a:r>
            <a:endParaRPr lang="ru-RU" sz="48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09;p23">
            <a:extLst>
              <a:ext uri="{FF2B5EF4-FFF2-40B4-BE49-F238E27FC236}">
                <a16:creationId xmlns:a16="http://schemas.microsoft.com/office/drawing/2014/main" id="{3262BDD2-813A-2825-49DE-062BB3BD8B01}"/>
              </a:ext>
            </a:extLst>
          </p:cNvPr>
          <p:cNvSpPr txBox="1">
            <a:spLocks/>
          </p:cNvSpPr>
          <p:nvPr/>
        </p:nvSpPr>
        <p:spPr>
          <a:xfrm>
            <a:off x="717814" y="5531370"/>
            <a:ext cx="2145307" cy="6295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0800" tIns="50800" rIns="50800" bIns="508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8500"/>
              <a:buFont typeface="Helvetica Neue"/>
              <a:buNone/>
            </a:pPr>
            <a:r>
              <a:rPr lang="ru-RU" sz="2200" dirty="0">
                <a:solidFill>
                  <a:schemeClr val="lt1"/>
                </a:solidFill>
                <a:latin typeface="JetBrains Mono Thin"/>
                <a:ea typeface="JetBrains Mono Thin"/>
                <a:cs typeface="JetBrains Mono Thin"/>
                <a:sym typeface="JetBrains Mono Thin"/>
              </a:rPr>
              <a:t>Ионов Тимур</a:t>
            </a:r>
          </a:p>
        </p:txBody>
      </p:sp>
    </p:spTree>
    <p:extLst>
      <p:ext uri="{BB962C8B-B14F-4D97-AF65-F5344CB8AC3E}">
        <p14:creationId xmlns:p14="http://schemas.microsoft.com/office/powerpoint/2010/main" val="84463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31">
            <a:extLst>
              <a:ext uri="{FF2B5EF4-FFF2-40B4-BE49-F238E27FC236}">
                <a16:creationId xmlns:a16="http://schemas.microsoft.com/office/drawing/2014/main" id="{50A60A08-FC29-03FD-D34F-D2922154AB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6;p31">
            <a:extLst>
              <a:ext uri="{FF2B5EF4-FFF2-40B4-BE49-F238E27FC236}">
                <a16:creationId xmlns:a16="http://schemas.microsoft.com/office/drawing/2014/main" id="{078087B8-D39A-A4B5-DD75-FE18D198A5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7000" t="38889" r="20500" b="33556"/>
          <a:stretch/>
        </p:blipFill>
        <p:spPr>
          <a:xfrm>
            <a:off x="1639901" y="142781"/>
            <a:ext cx="1090942" cy="7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5;p25">
            <a:extLst>
              <a:ext uri="{FF2B5EF4-FFF2-40B4-BE49-F238E27FC236}">
                <a16:creationId xmlns:a16="http://schemas.microsoft.com/office/drawing/2014/main" id="{68673953-D982-C8C5-80CF-EBF3FC2657F7}"/>
              </a:ext>
            </a:extLst>
          </p:cNvPr>
          <p:cNvSpPr txBox="1">
            <a:spLocks/>
          </p:cNvSpPr>
          <p:nvPr/>
        </p:nvSpPr>
        <p:spPr>
          <a:xfrm>
            <a:off x="2093069" y="-154580"/>
            <a:ext cx="3618617" cy="10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JetBrains Mono"/>
                <a:cs typeface="JetBrains Mono"/>
                <a:sym typeface="JetBrains Mono"/>
              </a:rPr>
              <a:t>Lightning trick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D6536-A5F0-FD4C-1E6F-EC7D325000F9}"/>
              </a:ext>
            </a:extLst>
          </p:cNvPr>
          <p:cNvSpPr txBox="1">
            <a:spLocks/>
          </p:cNvSpPr>
          <p:nvPr/>
        </p:nvSpPr>
        <p:spPr>
          <a:xfrm>
            <a:off x="-97217" y="1458288"/>
            <a:ext cx="8265033" cy="55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Stopped all trainings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Rechecked all sources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Changed scheduler </a:t>
            </a:r>
            <a:r>
              <a:rPr lang="en-US" dirty="0"/>
              <a:t>to Cosine Cycle with Warm-up and restarts for some folds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Added </a:t>
            </a:r>
            <a:r>
              <a:rPr lang="ru-RU" dirty="0"/>
              <a:t>0</a:t>
            </a:r>
            <a:r>
              <a:rPr lang="en-US" dirty="0"/>
              <a:t>.2 </a:t>
            </a:r>
            <a:r>
              <a:rPr lang="en-US" b="1" dirty="0"/>
              <a:t>dropout</a:t>
            </a:r>
            <a:r>
              <a:rPr lang="en-US" dirty="0"/>
              <a:t> for every linear and embedding layer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 inference resampling from </a:t>
            </a:r>
            <a:r>
              <a:rPr lang="en-US" dirty="0" err="1"/>
              <a:t>np.searchsorted</a:t>
            </a:r>
            <a:r>
              <a:rPr lang="en-US" dirty="0"/>
              <a:t> to linear interp1d (+2-3% metric boost for every model)</a:t>
            </a:r>
          </a:p>
        </p:txBody>
      </p:sp>
    </p:spTree>
    <p:extLst>
      <p:ext uri="{BB962C8B-B14F-4D97-AF65-F5344CB8AC3E}">
        <p14:creationId xmlns:p14="http://schemas.microsoft.com/office/powerpoint/2010/main" val="374425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31">
            <a:extLst>
              <a:ext uri="{FF2B5EF4-FFF2-40B4-BE49-F238E27FC236}">
                <a16:creationId xmlns:a16="http://schemas.microsoft.com/office/drawing/2014/main" id="{50A60A08-FC29-03FD-D34F-D2922154AB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6;p31">
            <a:extLst>
              <a:ext uri="{FF2B5EF4-FFF2-40B4-BE49-F238E27FC236}">
                <a16:creationId xmlns:a16="http://schemas.microsoft.com/office/drawing/2014/main" id="{078087B8-D39A-A4B5-DD75-FE18D198A5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7000" t="38889" r="20500" b="33556"/>
          <a:stretch/>
        </p:blipFill>
        <p:spPr>
          <a:xfrm>
            <a:off x="1639901" y="142781"/>
            <a:ext cx="1090942" cy="7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5;p25">
            <a:extLst>
              <a:ext uri="{FF2B5EF4-FFF2-40B4-BE49-F238E27FC236}">
                <a16:creationId xmlns:a16="http://schemas.microsoft.com/office/drawing/2014/main" id="{68673953-D982-C8C5-80CF-EBF3FC2657F7}"/>
              </a:ext>
            </a:extLst>
          </p:cNvPr>
          <p:cNvSpPr txBox="1">
            <a:spLocks/>
          </p:cNvSpPr>
          <p:nvPr/>
        </p:nvSpPr>
        <p:spPr>
          <a:xfrm>
            <a:off x="2093069" y="-154580"/>
            <a:ext cx="3618617" cy="10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JetBrains Mono"/>
                <a:cs typeface="JetBrains Mono"/>
                <a:sym typeface="JetBrains Mono"/>
              </a:rPr>
              <a:t>Lightning trick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D6536-A5F0-FD4C-1E6F-EC7D325000F9}"/>
              </a:ext>
            </a:extLst>
          </p:cNvPr>
          <p:cNvSpPr txBox="1">
            <a:spLocks/>
          </p:cNvSpPr>
          <p:nvPr/>
        </p:nvSpPr>
        <p:spPr>
          <a:xfrm>
            <a:off x="-97217" y="1458288"/>
            <a:ext cx="7034045" cy="55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There were </a:t>
            </a:r>
            <a:r>
              <a:rPr lang="en-US" b="1" dirty="0"/>
              <a:t>two best checkpoints </a:t>
            </a:r>
            <a:r>
              <a:rPr lang="en-US" dirty="0"/>
              <a:t>in folder: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best-</a:t>
            </a:r>
            <a:r>
              <a:rPr lang="en-US" sz="2400" dirty="0" err="1"/>
              <a:t>model.ckpt</a:t>
            </a:r>
            <a:r>
              <a:rPr lang="en-US" sz="2400" dirty="0"/>
              <a:t> – from dummy, early stopped run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best-model</a:t>
            </a:r>
            <a:r>
              <a:rPr lang="en-US" sz="2400" b="1" dirty="0"/>
              <a:t>-v1</a:t>
            </a:r>
            <a:r>
              <a:rPr lang="en-US" sz="2400" dirty="0"/>
              <a:t>.ckpt – from </a:t>
            </a:r>
            <a:r>
              <a:rPr lang="en-US" sz="2400" b="1" dirty="0"/>
              <a:t>actual run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ED9E03-79E2-3973-44CF-C68B3BE27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"/>
          <a:stretch/>
        </p:blipFill>
        <p:spPr>
          <a:xfrm>
            <a:off x="792479" y="3429000"/>
            <a:ext cx="3109897" cy="2752516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A6FED990-B73F-0451-13C7-74AFE9E12930}"/>
              </a:ext>
            </a:extLst>
          </p:cNvPr>
          <p:cNvSpPr txBox="1">
            <a:spLocks/>
          </p:cNvSpPr>
          <p:nvPr/>
        </p:nvSpPr>
        <p:spPr>
          <a:xfrm>
            <a:off x="6258403" y="1458288"/>
            <a:ext cx="5933598" cy="55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200" dirty="0"/>
              <a:t>I lost: 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4-5 hours of dev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48 hours of compute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good models, fine pipeline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I earned: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Priceless</a:t>
            </a:r>
            <a:r>
              <a:rPr lang="ru-RU" sz="2200" dirty="0"/>
              <a:t> </a:t>
            </a:r>
            <a:r>
              <a:rPr lang="en-US" sz="2200" dirty="0"/>
              <a:t>life lesson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High risk – high value opportunity with training updates</a:t>
            </a:r>
          </a:p>
          <a:p>
            <a:pPr lvl="2"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161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31">
            <a:extLst>
              <a:ext uri="{FF2B5EF4-FFF2-40B4-BE49-F238E27FC236}">
                <a16:creationId xmlns:a16="http://schemas.microsoft.com/office/drawing/2014/main" id="{50A60A08-FC29-03FD-D34F-D2922154AB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6;p31">
            <a:extLst>
              <a:ext uri="{FF2B5EF4-FFF2-40B4-BE49-F238E27FC236}">
                <a16:creationId xmlns:a16="http://schemas.microsoft.com/office/drawing/2014/main" id="{078087B8-D39A-A4B5-DD75-FE18D198A5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7000" t="38889" r="20500" b="33556"/>
          <a:stretch/>
        </p:blipFill>
        <p:spPr>
          <a:xfrm>
            <a:off x="1639901" y="142781"/>
            <a:ext cx="1090942" cy="7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5;p25">
            <a:extLst>
              <a:ext uri="{FF2B5EF4-FFF2-40B4-BE49-F238E27FC236}">
                <a16:creationId xmlns:a16="http://schemas.microsoft.com/office/drawing/2014/main" id="{68673953-D982-C8C5-80CF-EBF3FC2657F7}"/>
              </a:ext>
            </a:extLst>
          </p:cNvPr>
          <p:cNvSpPr txBox="1">
            <a:spLocks/>
          </p:cNvSpPr>
          <p:nvPr/>
        </p:nvSpPr>
        <p:spPr>
          <a:xfrm>
            <a:off x="2093069" y="-154580"/>
            <a:ext cx="4675721" cy="10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JetBrains Mono"/>
                <a:cs typeface="JetBrains Mono"/>
                <a:sym typeface="JetBrains Mono"/>
              </a:rPr>
              <a:t>Overfit ratio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71750E7C-DA91-3EF7-7B1A-264E64313A30}"/>
              </a:ext>
            </a:extLst>
          </p:cNvPr>
          <p:cNvSpPr txBox="1">
            <a:spLocks/>
          </p:cNvSpPr>
          <p:nvPr/>
        </p:nvSpPr>
        <p:spPr>
          <a:xfrm>
            <a:off x="-97217" y="1458288"/>
            <a:ext cx="5449801" cy="55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/>
          </a:p>
        </p:txBody>
      </p:sp>
      <p:pic>
        <p:nvPicPr>
          <p:cNvPr id="3" name="Google Shape;186;p31">
            <a:extLst>
              <a:ext uri="{FF2B5EF4-FFF2-40B4-BE49-F238E27FC236}">
                <a16:creationId xmlns:a16="http://schemas.microsoft.com/office/drawing/2014/main" id="{C63D0946-FA76-31BB-B5A9-CBF132D8F1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7000" t="38889" r="20500" b="33556"/>
          <a:stretch/>
        </p:blipFill>
        <p:spPr>
          <a:xfrm>
            <a:off x="1509986" y="42529"/>
            <a:ext cx="259829" cy="99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95137F-B6AC-BD86-431D-4B2AAEDDD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03" y="1358038"/>
            <a:ext cx="5845432" cy="4384074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0F0A6B80-4C59-4421-5A7F-62AB0817849B}"/>
              </a:ext>
            </a:extLst>
          </p:cNvPr>
          <p:cNvSpPr txBox="1">
            <a:spLocks/>
          </p:cNvSpPr>
          <p:nvPr/>
        </p:nvSpPr>
        <p:spPr>
          <a:xfrm>
            <a:off x="-97217" y="1458288"/>
            <a:ext cx="7034045" cy="55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Overfit ratio (Val loss / Train loss):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No dropout – 3.5 +- 1 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Dropout – 0.9 +- 0.1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Metircs</a:t>
            </a:r>
            <a:r>
              <a:rPr lang="en-US" dirty="0"/>
              <a:t>: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No dropout – 0.99+-0.03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Dropout – 1.02+-0.03</a:t>
            </a:r>
          </a:p>
        </p:txBody>
      </p:sp>
    </p:spTree>
    <p:extLst>
      <p:ext uri="{BB962C8B-B14F-4D97-AF65-F5344CB8AC3E}">
        <p14:creationId xmlns:p14="http://schemas.microsoft.com/office/powerpoint/2010/main" val="71127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31">
            <a:extLst>
              <a:ext uri="{FF2B5EF4-FFF2-40B4-BE49-F238E27FC236}">
                <a16:creationId xmlns:a16="http://schemas.microsoft.com/office/drawing/2014/main" id="{50A60A08-FC29-03FD-D34F-D2922154AB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6;p31">
            <a:extLst>
              <a:ext uri="{FF2B5EF4-FFF2-40B4-BE49-F238E27FC236}">
                <a16:creationId xmlns:a16="http://schemas.microsoft.com/office/drawing/2014/main" id="{078087B8-D39A-A4B5-DD75-FE18D198A5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7000" t="38889" r="20500" b="33556"/>
          <a:stretch/>
        </p:blipFill>
        <p:spPr>
          <a:xfrm>
            <a:off x="1639901" y="142781"/>
            <a:ext cx="1090942" cy="7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Объект 2">
            <a:extLst>
              <a:ext uri="{FF2B5EF4-FFF2-40B4-BE49-F238E27FC236}">
                <a16:creationId xmlns:a16="http://schemas.microsoft.com/office/drawing/2014/main" id="{0AA81CFA-32B4-FEF2-4FE5-2C5AF31A94C8}"/>
              </a:ext>
            </a:extLst>
          </p:cNvPr>
          <p:cNvSpPr txBox="1">
            <a:spLocks/>
          </p:cNvSpPr>
          <p:nvPr/>
        </p:nvSpPr>
        <p:spPr>
          <a:xfrm>
            <a:off x="-97217" y="1458288"/>
            <a:ext cx="7936524" cy="55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200" dirty="0"/>
              <a:t>Data: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Data normalization (any)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Additional features: dx, </a:t>
            </a:r>
            <a:r>
              <a:rPr lang="en-US" sz="2200" dirty="0" err="1"/>
              <a:t>dy</a:t>
            </a:r>
            <a:r>
              <a:rPr lang="en-US" sz="2200" dirty="0"/>
              <a:t>, </a:t>
            </a:r>
            <a:r>
              <a:rPr lang="en-US" sz="2200" dirty="0" err="1"/>
              <a:t>ddx</a:t>
            </a:r>
            <a:r>
              <a:rPr lang="en-US" sz="2200" dirty="0"/>
              <a:t>, ….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Sequence length augmentation (+- 3 timestamps)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Timestamp lag for control sequence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Models: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Transformer – 25 train/</a:t>
            </a:r>
            <a:r>
              <a:rPr lang="en-US" sz="2200" dirty="0" err="1"/>
              <a:t>val</a:t>
            </a:r>
            <a:r>
              <a:rPr lang="en-US" sz="2200" dirty="0"/>
              <a:t> metric, early plateau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Conformer – 6 train, 12 </a:t>
            </a:r>
            <a:r>
              <a:rPr lang="en-US" sz="2200" dirty="0" err="1"/>
              <a:t>val</a:t>
            </a:r>
            <a:r>
              <a:rPr lang="en-US" sz="2200" dirty="0"/>
              <a:t>, 16 public</a:t>
            </a:r>
            <a:r>
              <a:rPr lang="ru-RU" sz="2200" dirty="0"/>
              <a:t> </a:t>
            </a:r>
            <a:r>
              <a:rPr lang="en-US" sz="2200" dirty="0"/>
              <a:t>metric, early overfit, plateau</a:t>
            </a:r>
          </a:p>
          <a:p>
            <a:pPr lvl="2">
              <a:lnSpc>
                <a:spcPct val="100000"/>
              </a:lnSpc>
            </a:pPr>
            <a:r>
              <a:rPr lang="en-US" sz="2200" dirty="0" err="1"/>
              <a:t>Bahdanau</a:t>
            </a:r>
            <a:r>
              <a:rPr lang="en-US" sz="2200" dirty="0"/>
              <a:t> attention – too slow, nan loss after few epochs</a:t>
            </a:r>
          </a:p>
        </p:txBody>
      </p:sp>
      <p:sp>
        <p:nvSpPr>
          <p:cNvPr id="3" name="Google Shape;125;p25">
            <a:extLst>
              <a:ext uri="{FF2B5EF4-FFF2-40B4-BE49-F238E27FC236}">
                <a16:creationId xmlns:a16="http://schemas.microsoft.com/office/drawing/2014/main" id="{1B3B8442-DC9B-A70E-16B4-A627C7DF97DB}"/>
              </a:ext>
            </a:extLst>
          </p:cNvPr>
          <p:cNvSpPr txBox="1">
            <a:spLocks/>
          </p:cNvSpPr>
          <p:nvPr/>
        </p:nvSpPr>
        <p:spPr>
          <a:xfrm>
            <a:off x="8196105" y="6110308"/>
            <a:ext cx="4263851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JetBrains Mono"/>
                <a:cs typeface="JetBrains Mono"/>
                <a:sym typeface="JetBrains Mono"/>
              </a:rPr>
              <a:t>Actually, didn't have time or patience for a detailed review.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JetBrains Mono"/>
              <a:cs typeface="JetBrains Mono"/>
              <a:sym typeface="JetBrains Mono"/>
            </a:endParaRPr>
          </a:p>
        </p:txBody>
      </p:sp>
      <p:sp>
        <p:nvSpPr>
          <p:cNvPr id="7" name="Google Shape;125;p25">
            <a:extLst>
              <a:ext uri="{FF2B5EF4-FFF2-40B4-BE49-F238E27FC236}">
                <a16:creationId xmlns:a16="http://schemas.microsoft.com/office/drawing/2014/main" id="{2F86B0CD-5728-0487-4490-EF64230CB93C}"/>
              </a:ext>
            </a:extLst>
          </p:cNvPr>
          <p:cNvSpPr txBox="1">
            <a:spLocks/>
          </p:cNvSpPr>
          <p:nvPr/>
        </p:nvSpPr>
        <p:spPr>
          <a:xfrm>
            <a:off x="2104220" y="-113238"/>
            <a:ext cx="4943351" cy="10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JetBrains Mono"/>
                <a:cs typeface="JetBrains Mono"/>
                <a:sym typeface="JetBrains Mono"/>
              </a:rPr>
              <a:t>Things that didn't work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JetBrains Mono"/>
              <a:cs typeface="JetBrains Mono"/>
              <a:sym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1231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31">
            <a:extLst>
              <a:ext uri="{FF2B5EF4-FFF2-40B4-BE49-F238E27FC236}">
                <a16:creationId xmlns:a16="http://schemas.microsoft.com/office/drawing/2014/main" id="{50A60A08-FC29-03FD-D34F-D2922154AB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6;p31">
            <a:extLst>
              <a:ext uri="{FF2B5EF4-FFF2-40B4-BE49-F238E27FC236}">
                <a16:creationId xmlns:a16="http://schemas.microsoft.com/office/drawing/2014/main" id="{078087B8-D39A-A4B5-DD75-FE18D198A5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7000" t="38889" r="20500" b="33556"/>
          <a:stretch/>
        </p:blipFill>
        <p:spPr>
          <a:xfrm>
            <a:off x="1639901" y="142781"/>
            <a:ext cx="1090942" cy="7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5;p25">
            <a:extLst>
              <a:ext uri="{FF2B5EF4-FFF2-40B4-BE49-F238E27FC236}">
                <a16:creationId xmlns:a16="http://schemas.microsoft.com/office/drawing/2014/main" id="{68673953-D982-C8C5-80CF-EBF3FC2657F7}"/>
              </a:ext>
            </a:extLst>
          </p:cNvPr>
          <p:cNvSpPr txBox="1">
            <a:spLocks/>
          </p:cNvSpPr>
          <p:nvPr/>
        </p:nvSpPr>
        <p:spPr>
          <a:xfrm>
            <a:off x="2093070" y="-154580"/>
            <a:ext cx="3794774" cy="10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JetBrains Mono"/>
                <a:cs typeface="JetBrains Mono"/>
                <a:sym typeface="JetBrains Mono"/>
              </a:rPr>
              <a:t>Result ensemble 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68A15A5-2A2F-F8F0-ED20-206F6C14A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74912"/>
              </p:ext>
            </p:extLst>
          </p:nvPr>
        </p:nvGraphicFramePr>
        <p:xfrm>
          <a:off x="2093070" y="1605280"/>
          <a:ext cx="8115497" cy="3115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762">
                  <a:extLst>
                    <a:ext uri="{9D8B030D-6E8A-4147-A177-3AD203B41FA5}">
                      <a16:colId xmlns:a16="http://schemas.microsoft.com/office/drawing/2014/main" val="3108425399"/>
                    </a:ext>
                  </a:extLst>
                </a:gridCol>
                <a:gridCol w="743488">
                  <a:extLst>
                    <a:ext uri="{9D8B030D-6E8A-4147-A177-3AD203B41FA5}">
                      <a16:colId xmlns:a16="http://schemas.microsoft.com/office/drawing/2014/main" val="239810239"/>
                    </a:ext>
                  </a:extLst>
                </a:gridCol>
                <a:gridCol w="806330">
                  <a:extLst>
                    <a:ext uri="{9D8B030D-6E8A-4147-A177-3AD203B41FA5}">
                      <a16:colId xmlns:a16="http://schemas.microsoft.com/office/drawing/2014/main" val="3059370063"/>
                    </a:ext>
                  </a:extLst>
                </a:gridCol>
                <a:gridCol w="907506">
                  <a:extLst>
                    <a:ext uri="{9D8B030D-6E8A-4147-A177-3AD203B41FA5}">
                      <a16:colId xmlns:a16="http://schemas.microsoft.com/office/drawing/2014/main" val="2877361115"/>
                    </a:ext>
                  </a:extLst>
                </a:gridCol>
                <a:gridCol w="816755">
                  <a:extLst>
                    <a:ext uri="{9D8B030D-6E8A-4147-A177-3AD203B41FA5}">
                      <a16:colId xmlns:a16="http://schemas.microsoft.com/office/drawing/2014/main" val="2089523048"/>
                    </a:ext>
                  </a:extLst>
                </a:gridCol>
                <a:gridCol w="873269">
                  <a:extLst>
                    <a:ext uri="{9D8B030D-6E8A-4147-A177-3AD203B41FA5}">
                      <a16:colId xmlns:a16="http://schemas.microsoft.com/office/drawing/2014/main" val="3322263944"/>
                    </a:ext>
                  </a:extLst>
                </a:gridCol>
                <a:gridCol w="1036236">
                  <a:extLst>
                    <a:ext uri="{9D8B030D-6E8A-4147-A177-3AD203B41FA5}">
                      <a16:colId xmlns:a16="http://schemas.microsoft.com/office/drawing/2014/main" val="3840408439"/>
                    </a:ext>
                  </a:extLst>
                </a:gridCol>
                <a:gridCol w="1292625">
                  <a:extLst>
                    <a:ext uri="{9D8B030D-6E8A-4147-A177-3AD203B41FA5}">
                      <a16:colId xmlns:a16="http://schemas.microsoft.com/office/drawing/2014/main" val="1599798862"/>
                    </a:ext>
                  </a:extLst>
                </a:gridCol>
                <a:gridCol w="942526">
                  <a:extLst>
                    <a:ext uri="{9D8B030D-6E8A-4147-A177-3AD203B41FA5}">
                      <a16:colId xmlns:a16="http://schemas.microsoft.com/office/drawing/2014/main" val="1743669437"/>
                    </a:ext>
                  </a:extLst>
                </a:gridCol>
              </a:tblGrid>
              <a:tr h="951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 folds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layers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dropout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epochs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score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</a:t>
                      </a:r>
                      <a:endParaRPr lang="ru-RU" dirty="0"/>
                    </a:p>
                    <a:p>
                      <a:r>
                        <a:rPr lang="en-US" dirty="0"/>
                        <a:t>Sum public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62859"/>
                  </a:ext>
                </a:extLst>
              </a:tr>
              <a:tr h="66614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luong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1900±50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0.99±0.01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37454"/>
                  </a:ext>
                </a:extLst>
              </a:tr>
              <a:tr h="49940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coswr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1.02±0.02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.87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51590"/>
                  </a:ext>
                </a:extLst>
              </a:tr>
              <a:tr h="4994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coswr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14266"/>
                  </a:ext>
                </a:extLst>
              </a:tr>
              <a:tr h="4994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coswr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1.05±002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20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43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31">
            <a:extLst>
              <a:ext uri="{FF2B5EF4-FFF2-40B4-BE49-F238E27FC236}">
                <a16:creationId xmlns:a16="http://schemas.microsoft.com/office/drawing/2014/main" id="{50A60A08-FC29-03FD-D34F-D2922154AB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oogle Shape;186;p31">
            <a:extLst>
              <a:ext uri="{FF2B5EF4-FFF2-40B4-BE49-F238E27FC236}">
                <a16:creationId xmlns:a16="http://schemas.microsoft.com/office/drawing/2014/main" id="{078087B8-D39A-A4B5-DD75-FE18D198A5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7000" t="38889" r="20500" b="33556"/>
          <a:stretch/>
        </p:blipFill>
        <p:spPr>
          <a:xfrm>
            <a:off x="1639901" y="142781"/>
            <a:ext cx="1090942" cy="7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5;p25">
            <a:extLst>
              <a:ext uri="{FF2B5EF4-FFF2-40B4-BE49-F238E27FC236}">
                <a16:creationId xmlns:a16="http://schemas.microsoft.com/office/drawing/2014/main" id="{68673953-D982-C8C5-80CF-EBF3FC2657F7}"/>
              </a:ext>
            </a:extLst>
          </p:cNvPr>
          <p:cNvSpPr txBox="1">
            <a:spLocks/>
          </p:cNvSpPr>
          <p:nvPr/>
        </p:nvSpPr>
        <p:spPr>
          <a:xfrm>
            <a:off x="2093070" y="-154580"/>
            <a:ext cx="3794774" cy="10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JetBrains Mono"/>
                <a:cs typeface="JetBrains Mono"/>
                <a:sym typeface="JetBrains Mono"/>
              </a:rPr>
              <a:t>Results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B5F3F6-8448-7C6C-EBF8-2B22669C0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13" y="736600"/>
            <a:ext cx="5613759" cy="5848316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1D42AAE5-9E99-C492-BCF6-91AEEA2E1E71}"/>
              </a:ext>
            </a:extLst>
          </p:cNvPr>
          <p:cNvSpPr txBox="1">
            <a:spLocks/>
          </p:cNvSpPr>
          <p:nvPr/>
        </p:nvSpPr>
        <p:spPr>
          <a:xfrm>
            <a:off x="0" y="1213420"/>
            <a:ext cx="7936524" cy="55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Simple things first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One change a time (if possible)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Make your code clean as soon as possible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Commit everything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Be “calm”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Calculate time for blending</a:t>
            </a:r>
          </a:p>
          <a:p>
            <a:pPr lvl="1"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1705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31">
            <a:extLst>
              <a:ext uri="{FF2B5EF4-FFF2-40B4-BE49-F238E27FC236}">
                <a16:creationId xmlns:a16="http://schemas.microsoft.com/office/drawing/2014/main" id="{50A60A08-FC29-03FD-D34F-D2922154AB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6;p31">
            <a:extLst>
              <a:ext uri="{FF2B5EF4-FFF2-40B4-BE49-F238E27FC236}">
                <a16:creationId xmlns:a16="http://schemas.microsoft.com/office/drawing/2014/main" id="{078087B8-D39A-A4B5-DD75-FE18D198A5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7000" t="38889" r="20500" b="33556"/>
          <a:stretch/>
        </p:blipFill>
        <p:spPr>
          <a:xfrm>
            <a:off x="1639901" y="142781"/>
            <a:ext cx="1090942" cy="7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5;p25">
            <a:extLst>
              <a:ext uri="{FF2B5EF4-FFF2-40B4-BE49-F238E27FC236}">
                <a16:creationId xmlns:a16="http://schemas.microsoft.com/office/drawing/2014/main" id="{68673953-D982-C8C5-80CF-EBF3FC2657F7}"/>
              </a:ext>
            </a:extLst>
          </p:cNvPr>
          <p:cNvSpPr txBox="1">
            <a:spLocks/>
          </p:cNvSpPr>
          <p:nvPr/>
        </p:nvSpPr>
        <p:spPr>
          <a:xfrm>
            <a:off x="2093069" y="-154580"/>
            <a:ext cx="4324663" cy="10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JetBrains Mono"/>
                <a:cs typeface="JetBrains Mono"/>
                <a:sym typeface="JetBrains Mono"/>
              </a:rPr>
              <a:t>Links. let’s network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4BC5AD9E-2E8A-E0F5-A3AB-0A6DE8697E01}"/>
              </a:ext>
            </a:extLst>
          </p:cNvPr>
          <p:cNvSpPr txBox="1">
            <a:spLocks/>
          </p:cNvSpPr>
          <p:nvPr/>
        </p:nvSpPr>
        <p:spPr>
          <a:xfrm>
            <a:off x="-97217" y="1458288"/>
            <a:ext cx="6880789" cy="55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76ABE63-F8AB-518C-CA2F-9D40FDCD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195" y="1550029"/>
            <a:ext cx="2851459" cy="285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25;p25">
            <a:extLst>
              <a:ext uri="{FF2B5EF4-FFF2-40B4-BE49-F238E27FC236}">
                <a16:creationId xmlns:a16="http://schemas.microsoft.com/office/drawing/2014/main" id="{3477AA3A-A05E-3707-8CF7-555354663918}"/>
              </a:ext>
            </a:extLst>
          </p:cNvPr>
          <p:cNvSpPr txBox="1">
            <a:spLocks/>
          </p:cNvSpPr>
          <p:nvPr/>
        </p:nvSpPr>
        <p:spPr>
          <a:xfrm>
            <a:off x="8068874" y="4420794"/>
            <a:ext cx="2192604" cy="80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tx1"/>
                </a:solidFill>
                <a:latin typeface="JetBrains Mono"/>
                <a:cs typeface="JetBrains Mono"/>
                <a:sym typeface="JetBrains Mono"/>
              </a:rPr>
              <a:t>solution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7E3276-F96E-944F-5B21-C894E2F50083}"/>
              </a:ext>
            </a:extLst>
          </p:cNvPr>
          <p:cNvSpPr txBox="1">
            <a:spLocks/>
          </p:cNvSpPr>
          <p:nvPr/>
        </p:nvSpPr>
        <p:spPr>
          <a:xfrm>
            <a:off x="-27855" y="1296551"/>
            <a:ext cx="6880789" cy="55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/>
              <a:t>Master @ ITMO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LLM Researcher @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Hacks hater, </a:t>
            </a:r>
            <a:r>
              <a:rPr lang="en-US" dirty="0" err="1"/>
              <a:t>leaderbord</a:t>
            </a:r>
            <a:r>
              <a:rPr lang="en-US" dirty="0"/>
              <a:t> enjoyer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TG: @</a:t>
            </a:r>
            <a:r>
              <a:rPr lang="en-US" dirty="0" err="1"/>
              <a:t>sir_timio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TG Channel: </a:t>
            </a:r>
            <a:r>
              <a:rPr lang="ru-RU" dirty="0"/>
              <a:t> </a:t>
            </a:r>
            <a:r>
              <a:rPr lang="en-US" dirty="0"/>
              <a:t>@</a:t>
            </a:r>
            <a:r>
              <a:rPr lang="en-US" dirty="0" err="1"/>
              <a:t>ai_minds</a:t>
            </a:r>
            <a:endParaRPr lang="en-US" dirty="0"/>
          </a:p>
        </p:txBody>
      </p:sp>
      <p:pic>
        <p:nvPicPr>
          <p:cNvPr id="5128" name="Picture 8" descr="Компания MTS AI — о компании, фотографии офиса, контакты ...">
            <a:extLst>
              <a:ext uri="{FF2B5EF4-FFF2-40B4-BE49-F238E27FC236}">
                <a16:creationId xmlns:a16="http://schemas.microsoft.com/office/drawing/2014/main" id="{4DB1BA86-800D-5808-165E-E571D9160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12" y="1793869"/>
            <a:ext cx="883592" cy="88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Junior ML Contest">
            <a:extLst>
              <a:ext uri="{FF2B5EF4-FFF2-40B4-BE49-F238E27FC236}">
                <a16:creationId xmlns:a16="http://schemas.microsoft.com/office/drawing/2014/main" id="{A3AE10FD-25DC-0E8D-294E-E068CE95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6" y="1458288"/>
            <a:ext cx="1677383" cy="46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D3910987-FA2E-12DE-3B52-C158A2415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522" y="4420794"/>
            <a:ext cx="2294425" cy="22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53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31">
            <a:extLst>
              <a:ext uri="{FF2B5EF4-FFF2-40B4-BE49-F238E27FC236}">
                <a16:creationId xmlns:a16="http://schemas.microsoft.com/office/drawing/2014/main" id="{50A60A08-FC29-03FD-D34F-D2922154AB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6;p31">
            <a:extLst>
              <a:ext uri="{FF2B5EF4-FFF2-40B4-BE49-F238E27FC236}">
                <a16:creationId xmlns:a16="http://schemas.microsoft.com/office/drawing/2014/main" id="{078087B8-D39A-A4B5-DD75-FE18D198A5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7000" t="38889" r="20500" b="33556"/>
          <a:stretch/>
        </p:blipFill>
        <p:spPr>
          <a:xfrm>
            <a:off x="1639901" y="142781"/>
            <a:ext cx="1090942" cy="7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5;p25">
            <a:extLst>
              <a:ext uri="{FF2B5EF4-FFF2-40B4-BE49-F238E27FC236}">
                <a16:creationId xmlns:a16="http://schemas.microsoft.com/office/drawing/2014/main" id="{68673953-D982-C8C5-80CF-EBF3FC2657F7}"/>
              </a:ext>
            </a:extLst>
          </p:cNvPr>
          <p:cNvSpPr txBox="1">
            <a:spLocks/>
          </p:cNvSpPr>
          <p:nvPr/>
        </p:nvSpPr>
        <p:spPr>
          <a:xfrm>
            <a:off x="2093070" y="-154580"/>
            <a:ext cx="4924950" cy="10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JetBrains Mono"/>
                <a:cs typeface="JetBrains Mono"/>
                <a:sym typeface="JetBrains Mono"/>
              </a:rPr>
              <a:t>Dataset Preprocessing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643B8FED-32F5-A7DD-C500-C590209DC89C}"/>
              </a:ext>
            </a:extLst>
          </p:cNvPr>
          <p:cNvSpPr txBox="1">
            <a:spLocks/>
          </p:cNvSpPr>
          <p:nvPr/>
        </p:nvSpPr>
        <p:spPr>
          <a:xfrm>
            <a:off x="6515100" y="1253330"/>
            <a:ext cx="5189220" cy="55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74066D2-7BE6-070B-7471-8D60A44B21BC}"/>
              </a:ext>
            </a:extLst>
          </p:cNvPr>
          <p:cNvSpPr txBox="1">
            <a:spLocks/>
          </p:cNvSpPr>
          <p:nvPr/>
        </p:nvSpPr>
        <p:spPr>
          <a:xfrm>
            <a:off x="-97217" y="1458288"/>
            <a:ext cx="6880789" cy="55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Resample to unified timestamps range with 0.04 step (25 stamps per second):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 training data from 0 to 60 sec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test data from 0 to 20 sec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dimensional linear interpolation for resampling (nearest value as baseline)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Fill values outside range with nearest values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2D8194A-E717-4581-221C-A43C590AC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" y="4568041"/>
            <a:ext cx="7085687" cy="2147177"/>
          </a:xfrm>
          <a:prstGeom prst="rect">
            <a:avLst/>
          </a:prstGeom>
        </p:spPr>
      </p:pic>
      <p:sp>
        <p:nvSpPr>
          <p:cNvPr id="19" name="Объект 2">
            <a:extLst>
              <a:ext uri="{FF2B5EF4-FFF2-40B4-BE49-F238E27FC236}">
                <a16:creationId xmlns:a16="http://schemas.microsoft.com/office/drawing/2014/main" id="{AC180C85-20BC-855C-DB0B-E08A4A83A404}"/>
              </a:ext>
            </a:extLst>
          </p:cNvPr>
          <p:cNvSpPr txBox="1">
            <a:spLocks/>
          </p:cNvSpPr>
          <p:nvPr/>
        </p:nvSpPr>
        <p:spPr>
          <a:xfrm>
            <a:off x="6595110" y="1458288"/>
            <a:ext cx="5596890" cy="539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200" dirty="0"/>
              <a:t>Training: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Pick random position </a:t>
            </a:r>
            <a:r>
              <a:rPr lang="en-US" sz="2200" dirty="0" err="1"/>
              <a:t>i</a:t>
            </a:r>
            <a:r>
              <a:rPr lang="en-US" sz="2200" dirty="0"/>
              <a:t> &lt;= 1000</a:t>
            </a:r>
          </a:p>
          <a:p>
            <a:pPr lvl="2">
              <a:lnSpc>
                <a:spcPct val="100000"/>
              </a:lnSpc>
            </a:pPr>
            <a:r>
              <a:rPr lang="en-US" sz="2200" b="1" dirty="0"/>
              <a:t>Shift</a:t>
            </a:r>
            <a:r>
              <a:rPr lang="en-US" sz="2200" dirty="0"/>
              <a:t> x, y, z to reference point (start from 0,0,0)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, i+125)  - input stamps (5 sec)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[i+125, i+375] – output stamps (15 sec.)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Test Inference: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Shift x, y, z to reference point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Predict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Resample back to original timestamps 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Shift x, y, z back to initial </a:t>
            </a:r>
          </a:p>
        </p:txBody>
      </p:sp>
    </p:spTree>
    <p:extLst>
      <p:ext uri="{BB962C8B-B14F-4D97-AF65-F5344CB8AC3E}">
        <p14:creationId xmlns:p14="http://schemas.microsoft.com/office/powerpoint/2010/main" val="265663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31">
            <a:extLst>
              <a:ext uri="{FF2B5EF4-FFF2-40B4-BE49-F238E27FC236}">
                <a16:creationId xmlns:a16="http://schemas.microsoft.com/office/drawing/2014/main" id="{50A60A08-FC29-03FD-D34F-D2922154AB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6;p31">
            <a:extLst>
              <a:ext uri="{FF2B5EF4-FFF2-40B4-BE49-F238E27FC236}">
                <a16:creationId xmlns:a16="http://schemas.microsoft.com/office/drawing/2014/main" id="{078087B8-D39A-A4B5-DD75-FE18D198A5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7000" t="38889" r="20500" b="33556"/>
          <a:stretch/>
        </p:blipFill>
        <p:spPr>
          <a:xfrm>
            <a:off x="1639901" y="142781"/>
            <a:ext cx="1090942" cy="7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5;p25">
            <a:extLst>
              <a:ext uri="{FF2B5EF4-FFF2-40B4-BE49-F238E27FC236}">
                <a16:creationId xmlns:a16="http://schemas.microsoft.com/office/drawing/2014/main" id="{68673953-D982-C8C5-80CF-EBF3FC2657F7}"/>
              </a:ext>
            </a:extLst>
          </p:cNvPr>
          <p:cNvSpPr txBox="1">
            <a:spLocks/>
          </p:cNvSpPr>
          <p:nvPr/>
        </p:nvSpPr>
        <p:spPr>
          <a:xfrm>
            <a:off x="2104220" y="-154580"/>
            <a:ext cx="5723935" cy="10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JetBrains Mono"/>
                <a:cs typeface="JetBrains Mono"/>
                <a:sym typeface="JetBrains Mono"/>
              </a:rPr>
              <a:t>Model. Vanilla baseline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FDFA07-0C62-9AF7-A52D-C0D7E52F8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170" y="1098000"/>
            <a:ext cx="9432830" cy="5760000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03E97B9-FD23-0E6E-2B23-E10F46D90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55232"/>
              </p:ext>
            </p:extLst>
          </p:nvPr>
        </p:nvGraphicFramePr>
        <p:xfrm>
          <a:off x="0" y="2129742"/>
          <a:ext cx="2383200" cy="278406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1600">
                  <a:extLst>
                    <a:ext uri="{9D8B030D-6E8A-4147-A177-3AD203B41FA5}">
                      <a16:colId xmlns:a16="http://schemas.microsoft.com/office/drawing/2014/main" val="2058442610"/>
                    </a:ext>
                  </a:extLst>
                </a:gridCol>
                <a:gridCol w="1191600">
                  <a:extLst>
                    <a:ext uri="{9D8B030D-6E8A-4147-A177-3AD203B41FA5}">
                      <a16:colId xmlns:a16="http://schemas.microsoft.com/office/drawing/2014/main" val="264497351"/>
                    </a:ext>
                  </a:extLst>
                </a:gridCol>
              </a:tblGrid>
              <a:tr h="694481">
                <a:tc>
                  <a:txBody>
                    <a:bodyPr/>
                    <a:lstStyle/>
                    <a:p>
                      <a:r>
                        <a:rPr lang="en-US" dirty="0" err="1"/>
                        <a:t>Lstm</a:t>
                      </a:r>
                      <a:r>
                        <a:rPr lang="en-US" dirty="0"/>
                        <a:t> N layers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29769"/>
                  </a:ext>
                </a:extLst>
              </a:tr>
              <a:tr h="694481"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51352"/>
                  </a:ext>
                </a:extLst>
              </a:tr>
              <a:tr h="256593">
                <a:tc>
                  <a:txBody>
                    <a:bodyPr/>
                    <a:lstStyle/>
                    <a:p>
                      <a:r>
                        <a:rPr lang="en-US" dirty="0"/>
                        <a:t>Params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56869"/>
                  </a:ext>
                </a:extLst>
              </a:tr>
              <a:tr h="449038">
                <a:tc>
                  <a:txBody>
                    <a:bodyPr/>
                    <a:lstStyle/>
                    <a:p>
                      <a:r>
                        <a:rPr lang="en-US" dirty="0"/>
                        <a:t>Epoch time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sec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06032"/>
                  </a:ext>
                </a:extLst>
              </a:tr>
              <a:tr h="389265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1.2</a:t>
                      </a:r>
                      <a:r>
                        <a:rPr lang="ru-RU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35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45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31">
            <a:extLst>
              <a:ext uri="{FF2B5EF4-FFF2-40B4-BE49-F238E27FC236}">
                <a16:creationId xmlns:a16="http://schemas.microsoft.com/office/drawing/2014/main" id="{50A60A08-FC29-03FD-D34F-D2922154AB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6;p31">
            <a:extLst>
              <a:ext uri="{FF2B5EF4-FFF2-40B4-BE49-F238E27FC236}">
                <a16:creationId xmlns:a16="http://schemas.microsoft.com/office/drawing/2014/main" id="{078087B8-D39A-A4B5-DD75-FE18D198A5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7000" t="38889" r="20500" b="33556"/>
          <a:stretch/>
        </p:blipFill>
        <p:spPr>
          <a:xfrm>
            <a:off x="1639901" y="142781"/>
            <a:ext cx="1090942" cy="7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5;p25">
            <a:extLst>
              <a:ext uri="{FF2B5EF4-FFF2-40B4-BE49-F238E27FC236}">
                <a16:creationId xmlns:a16="http://schemas.microsoft.com/office/drawing/2014/main" id="{68673953-D982-C8C5-80CF-EBF3FC2657F7}"/>
              </a:ext>
            </a:extLst>
          </p:cNvPr>
          <p:cNvSpPr txBox="1">
            <a:spLocks/>
          </p:cNvSpPr>
          <p:nvPr/>
        </p:nvSpPr>
        <p:spPr>
          <a:xfrm>
            <a:off x="2104220" y="-154580"/>
            <a:ext cx="7575039" cy="10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JetBrains Mono"/>
                <a:cs typeface="JetBrains Mono"/>
                <a:sym typeface="JetBrains Mono"/>
              </a:rPr>
              <a:t>Model. Hidden state attention.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89A330-8734-98FE-856B-89ABB43F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170" y="1098000"/>
            <a:ext cx="9432830" cy="5760000"/>
          </a:xfrm>
          <a:prstGeom prst="rect">
            <a:avLst/>
          </a:prstGeo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4358A35-BBB8-0A6A-FFAF-35496A312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207849"/>
              </p:ext>
            </p:extLst>
          </p:nvPr>
        </p:nvGraphicFramePr>
        <p:xfrm>
          <a:off x="0" y="2129742"/>
          <a:ext cx="2383200" cy="278406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1600">
                  <a:extLst>
                    <a:ext uri="{9D8B030D-6E8A-4147-A177-3AD203B41FA5}">
                      <a16:colId xmlns:a16="http://schemas.microsoft.com/office/drawing/2014/main" val="2058442610"/>
                    </a:ext>
                  </a:extLst>
                </a:gridCol>
                <a:gridCol w="1191600">
                  <a:extLst>
                    <a:ext uri="{9D8B030D-6E8A-4147-A177-3AD203B41FA5}">
                      <a16:colId xmlns:a16="http://schemas.microsoft.com/office/drawing/2014/main" val="264497351"/>
                    </a:ext>
                  </a:extLst>
                </a:gridCol>
              </a:tblGrid>
              <a:tr h="694481">
                <a:tc>
                  <a:txBody>
                    <a:bodyPr/>
                    <a:lstStyle/>
                    <a:p>
                      <a:r>
                        <a:rPr lang="en-US" dirty="0" err="1"/>
                        <a:t>Lstm</a:t>
                      </a:r>
                      <a:r>
                        <a:rPr lang="en-US" dirty="0"/>
                        <a:t> N layers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29769"/>
                  </a:ext>
                </a:extLst>
              </a:tr>
              <a:tr h="694481"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51352"/>
                  </a:ext>
                </a:extLst>
              </a:tr>
              <a:tr h="256593">
                <a:tc>
                  <a:txBody>
                    <a:bodyPr/>
                    <a:lstStyle/>
                    <a:p>
                      <a:r>
                        <a:rPr lang="en-US" dirty="0"/>
                        <a:t>Params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56869"/>
                  </a:ext>
                </a:extLst>
              </a:tr>
              <a:tr h="449038">
                <a:tc>
                  <a:txBody>
                    <a:bodyPr/>
                    <a:lstStyle/>
                    <a:p>
                      <a:r>
                        <a:rPr lang="en-US" dirty="0"/>
                        <a:t>Epoch time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 sec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06032"/>
                  </a:ext>
                </a:extLst>
              </a:tr>
              <a:tr h="389265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1.9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35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72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31">
            <a:extLst>
              <a:ext uri="{FF2B5EF4-FFF2-40B4-BE49-F238E27FC236}">
                <a16:creationId xmlns:a16="http://schemas.microsoft.com/office/drawing/2014/main" id="{50A60A08-FC29-03FD-D34F-D2922154AB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6;p31">
            <a:extLst>
              <a:ext uri="{FF2B5EF4-FFF2-40B4-BE49-F238E27FC236}">
                <a16:creationId xmlns:a16="http://schemas.microsoft.com/office/drawing/2014/main" id="{078087B8-D39A-A4B5-DD75-FE18D198A5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7000" t="38889" r="20500" b="33556"/>
          <a:stretch/>
        </p:blipFill>
        <p:spPr>
          <a:xfrm>
            <a:off x="1639901" y="142781"/>
            <a:ext cx="1090942" cy="7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5;p25">
            <a:extLst>
              <a:ext uri="{FF2B5EF4-FFF2-40B4-BE49-F238E27FC236}">
                <a16:creationId xmlns:a16="http://schemas.microsoft.com/office/drawing/2014/main" id="{68673953-D982-C8C5-80CF-EBF3FC2657F7}"/>
              </a:ext>
            </a:extLst>
          </p:cNvPr>
          <p:cNvSpPr txBox="1">
            <a:spLocks/>
          </p:cNvSpPr>
          <p:nvPr/>
        </p:nvSpPr>
        <p:spPr>
          <a:xfrm>
            <a:off x="2104220" y="-154580"/>
            <a:ext cx="7575039" cy="10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JetBrains Mono"/>
                <a:cs typeface="JetBrains Mono"/>
                <a:sym typeface="JetBrains Mono"/>
              </a:rPr>
              <a:t>Model. Luong attention.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596124-D4BA-CB95-A7F7-C0C800D0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170" y="1098000"/>
            <a:ext cx="9432830" cy="5760000"/>
          </a:xfrm>
          <a:prstGeom prst="rect">
            <a:avLst/>
          </a:prstGeo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DFDF696C-5923-363A-2953-7ECF82552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58675"/>
              </p:ext>
            </p:extLst>
          </p:nvPr>
        </p:nvGraphicFramePr>
        <p:xfrm>
          <a:off x="0" y="2129742"/>
          <a:ext cx="2383200" cy="278406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1600">
                  <a:extLst>
                    <a:ext uri="{9D8B030D-6E8A-4147-A177-3AD203B41FA5}">
                      <a16:colId xmlns:a16="http://schemas.microsoft.com/office/drawing/2014/main" val="2058442610"/>
                    </a:ext>
                  </a:extLst>
                </a:gridCol>
                <a:gridCol w="1191600">
                  <a:extLst>
                    <a:ext uri="{9D8B030D-6E8A-4147-A177-3AD203B41FA5}">
                      <a16:colId xmlns:a16="http://schemas.microsoft.com/office/drawing/2014/main" val="264497351"/>
                    </a:ext>
                  </a:extLst>
                </a:gridCol>
              </a:tblGrid>
              <a:tr h="694481">
                <a:tc>
                  <a:txBody>
                    <a:bodyPr/>
                    <a:lstStyle/>
                    <a:p>
                      <a:r>
                        <a:rPr lang="en-US" dirty="0" err="1"/>
                        <a:t>Lstm</a:t>
                      </a:r>
                      <a:r>
                        <a:rPr lang="en-US" dirty="0"/>
                        <a:t> N layers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29769"/>
                  </a:ext>
                </a:extLst>
              </a:tr>
              <a:tr h="694481"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51352"/>
                  </a:ext>
                </a:extLst>
              </a:tr>
              <a:tr h="256593">
                <a:tc>
                  <a:txBody>
                    <a:bodyPr/>
                    <a:lstStyle/>
                    <a:p>
                      <a:r>
                        <a:rPr lang="en-US" dirty="0"/>
                        <a:t>Params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56869"/>
                  </a:ext>
                </a:extLst>
              </a:tr>
              <a:tr h="449038">
                <a:tc>
                  <a:txBody>
                    <a:bodyPr/>
                    <a:lstStyle/>
                    <a:p>
                      <a:r>
                        <a:rPr lang="en-US" dirty="0"/>
                        <a:t>Epoch time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67</a:t>
                      </a:r>
                      <a:r>
                        <a:rPr lang="en-US" dirty="0"/>
                        <a:t> sec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06032"/>
                  </a:ext>
                </a:extLst>
              </a:tr>
              <a:tr h="389265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</a:t>
                      </a:r>
                      <a:r>
                        <a:rPr lang="ru-RU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35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42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31">
            <a:extLst>
              <a:ext uri="{FF2B5EF4-FFF2-40B4-BE49-F238E27FC236}">
                <a16:creationId xmlns:a16="http://schemas.microsoft.com/office/drawing/2014/main" id="{50A60A08-FC29-03FD-D34F-D2922154AB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6;p31">
            <a:extLst>
              <a:ext uri="{FF2B5EF4-FFF2-40B4-BE49-F238E27FC236}">
                <a16:creationId xmlns:a16="http://schemas.microsoft.com/office/drawing/2014/main" id="{078087B8-D39A-A4B5-DD75-FE18D198A5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7000" t="38889" r="20500" b="33556"/>
          <a:stretch/>
        </p:blipFill>
        <p:spPr>
          <a:xfrm>
            <a:off x="1639901" y="142781"/>
            <a:ext cx="1090942" cy="7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5;p25">
            <a:extLst>
              <a:ext uri="{FF2B5EF4-FFF2-40B4-BE49-F238E27FC236}">
                <a16:creationId xmlns:a16="http://schemas.microsoft.com/office/drawing/2014/main" id="{68673953-D982-C8C5-80CF-EBF3FC2657F7}"/>
              </a:ext>
            </a:extLst>
          </p:cNvPr>
          <p:cNvSpPr txBox="1">
            <a:spLocks/>
          </p:cNvSpPr>
          <p:nvPr/>
        </p:nvSpPr>
        <p:spPr>
          <a:xfrm>
            <a:off x="2093069" y="-154580"/>
            <a:ext cx="4675721" cy="10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JetBrains Mono"/>
                <a:cs typeface="JetBrains Mono"/>
                <a:sym typeface="JetBrains Mono"/>
              </a:rPr>
              <a:t>Model. Dual attention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7BB50A-EA8B-D4F8-BF02-834C8DC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170" y="1098000"/>
            <a:ext cx="9432830" cy="5760000"/>
          </a:xfrm>
          <a:prstGeom prst="rect">
            <a:avLst/>
          </a:prstGeom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FEE2DEE-D8A1-92CF-A330-E280A0741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61609"/>
              </p:ext>
            </p:extLst>
          </p:nvPr>
        </p:nvGraphicFramePr>
        <p:xfrm>
          <a:off x="0" y="2129742"/>
          <a:ext cx="2383200" cy="278406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1600">
                  <a:extLst>
                    <a:ext uri="{9D8B030D-6E8A-4147-A177-3AD203B41FA5}">
                      <a16:colId xmlns:a16="http://schemas.microsoft.com/office/drawing/2014/main" val="2058442610"/>
                    </a:ext>
                  </a:extLst>
                </a:gridCol>
                <a:gridCol w="1191600">
                  <a:extLst>
                    <a:ext uri="{9D8B030D-6E8A-4147-A177-3AD203B41FA5}">
                      <a16:colId xmlns:a16="http://schemas.microsoft.com/office/drawing/2014/main" val="264497351"/>
                    </a:ext>
                  </a:extLst>
                </a:gridCol>
              </a:tblGrid>
              <a:tr h="694481">
                <a:tc>
                  <a:txBody>
                    <a:bodyPr/>
                    <a:lstStyle/>
                    <a:p>
                      <a:r>
                        <a:rPr lang="en-US" dirty="0" err="1"/>
                        <a:t>Lstm</a:t>
                      </a:r>
                      <a:r>
                        <a:rPr lang="en-US" dirty="0"/>
                        <a:t> N layers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29769"/>
                  </a:ext>
                </a:extLst>
              </a:tr>
              <a:tr h="694481"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51352"/>
                  </a:ext>
                </a:extLst>
              </a:tr>
              <a:tr h="256593">
                <a:tc>
                  <a:txBody>
                    <a:bodyPr/>
                    <a:lstStyle/>
                    <a:p>
                      <a:r>
                        <a:rPr lang="en-US" dirty="0"/>
                        <a:t>Params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  <a:r>
                        <a:rPr lang="en-US" dirty="0"/>
                        <a:t>.5M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56869"/>
                  </a:ext>
                </a:extLst>
              </a:tr>
              <a:tr h="449038">
                <a:tc>
                  <a:txBody>
                    <a:bodyPr/>
                    <a:lstStyle/>
                    <a:p>
                      <a:r>
                        <a:rPr lang="en-US" dirty="0"/>
                        <a:t>Epoch time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  <a:r>
                        <a:rPr lang="en-US" dirty="0"/>
                        <a:t>9 sec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06032"/>
                  </a:ext>
                </a:extLst>
              </a:tr>
              <a:tr h="389265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1.02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35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87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31">
            <a:extLst>
              <a:ext uri="{FF2B5EF4-FFF2-40B4-BE49-F238E27FC236}">
                <a16:creationId xmlns:a16="http://schemas.microsoft.com/office/drawing/2014/main" id="{50A60A08-FC29-03FD-D34F-D2922154AB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6;p31">
            <a:extLst>
              <a:ext uri="{FF2B5EF4-FFF2-40B4-BE49-F238E27FC236}">
                <a16:creationId xmlns:a16="http://schemas.microsoft.com/office/drawing/2014/main" id="{078087B8-D39A-A4B5-DD75-FE18D198A5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7000" t="38889" r="20500" b="33556"/>
          <a:stretch/>
        </p:blipFill>
        <p:spPr>
          <a:xfrm>
            <a:off x="1639901" y="142781"/>
            <a:ext cx="1090942" cy="7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5;p25">
            <a:extLst>
              <a:ext uri="{FF2B5EF4-FFF2-40B4-BE49-F238E27FC236}">
                <a16:creationId xmlns:a16="http://schemas.microsoft.com/office/drawing/2014/main" id="{68673953-D982-C8C5-80CF-EBF3FC2657F7}"/>
              </a:ext>
            </a:extLst>
          </p:cNvPr>
          <p:cNvSpPr txBox="1">
            <a:spLocks/>
          </p:cNvSpPr>
          <p:nvPr/>
        </p:nvSpPr>
        <p:spPr>
          <a:xfrm>
            <a:off x="2093069" y="-154580"/>
            <a:ext cx="4675721" cy="10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JetBrains Mono"/>
                <a:cs typeface="JetBrains Mono"/>
                <a:sym typeface="JetBrains Mono"/>
              </a:rPr>
              <a:t>Scheduler &amp; Loss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71750E7C-DA91-3EF7-7B1A-264E64313A30}"/>
              </a:ext>
            </a:extLst>
          </p:cNvPr>
          <p:cNvSpPr txBox="1">
            <a:spLocks/>
          </p:cNvSpPr>
          <p:nvPr/>
        </p:nvSpPr>
        <p:spPr>
          <a:xfrm>
            <a:off x="-97217" y="1458288"/>
            <a:ext cx="5449801" cy="55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Loss: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Huber loss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Loss weights (normalized) for  </a:t>
            </a:r>
            <a:r>
              <a:rPr lang="en-US" u="sng" dirty="0"/>
              <a:t>x</a:t>
            </a:r>
            <a:r>
              <a:rPr lang="en-US" dirty="0"/>
              <a:t>, </a:t>
            </a:r>
            <a:r>
              <a:rPr lang="en-US" u="sng" dirty="0"/>
              <a:t>y</a:t>
            </a:r>
            <a:r>
              <a:rPr lang="en-US" dirty="0"/>
              <a:t>, z, roll, pitch, </a:t>
            </a:r>
            <a:r>
              <a:rPr lang="en-US" u="sng" dirty="0"/>
              <a:t>yaw</a:t>
            </a:r>
            <a:r>
              <a:rPr lang="en-US" dirty="0"/>
              <a:t>: </a:t>
            </a:r>
            <a:r>
              <a:rPr lang="en-US" u="sng" dirty="0"/>
              <a:t>3, 3</a:t>
            </a:r>
            <a:r>
              <a:rPr lang="en-US" dirty="0"/>
              <a:t>, 1, 1, 1, </a:t>
            </a:r>
            <a:r>
              <a:rPr lang="en-US" u="sng" dirty="0"/>
              <a:t>3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(MSE is also ok)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Scheduler: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Reduce on plateau: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factor 0.9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patience 50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Cosine warm-up with restarts:</a:t>
            </a:r>
          </a:p>
          <a:p>
            <a:pPr lvl="3">
              <a:lnSpc>
                <a:spcPct val="100000"/>
              </a:lnSpc>
            </a:pPr>
            <a:r>
              <a:rPr lang="en-US" dirty="0" err="1"/>
              <a:t>T_max</a:t>
            </a:r>
            <a:r>
              <a:rPr lang="en-US" dirty="0"/>
              <a:t> 100 or 200</a:t>
            </a:r>
          </a:p>
          <a:p>
            <a:pPr lvl="3">
              <a:lnSpc>
                <a:spcPct val="100000"/>
              </a:lnSpc>
            </a:pPr>
            <a:r>
              <a:rPr lang="en-US" dirty="0" err="1"/>
              <a:t>T_mult</a:t>
            </a:r>
            <a:r>
              <a:rPr lang="en-US" dirty="0"/>
              <a:t> 1</a:t>
            </a:r>
          </a:p>
        </p:txBody>
      </p:sp>
      <p:pic>
        <p:nvPicPr>
          <p:cNvPr id="2052" name="Picture 4" descr="Figure 2: Squared, absolute and Huber loss functions.">
            <a:extLst>
              <a:ext uri="{FF2B5EF4-FFF2-40B4-BE49-F238E27FC236}">
                <a16:creationId xmlns:a16="http://schemas.microsoft.com/office/drawing/2014/main" id="{1DE38B8D-4CA2-3A44-26FB-3268D8C2A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34" y="1458288"/>
            <a:ext cx="6096963" cy="457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186;p31">
            <a:extLst>
              <a:ext uri="{FF2B5EF4-FFF2-40B4-BE49-F238E27FC236}">
                <a16:creationId xmlns:a16="http://schemas.microsoft.com/office/drawing/2014/main" id="{C63D0946-FA76-31BB-B5A9-CBF132D8F1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7000" t="38889" r="20500" b="33556"/>
          <a:stretch/>
        </p:blipFill>
        <p:spPr>
          <a:xfrm>
            <a:off x="1509986" y="42529"/>
            <a:ext cx="259829" cy="996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5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31">
            <a:extLst>
              <a:ext uri="{FF2B5EF4-FFF2-40B4-BE49-F238E27FC236}">
                <a16:creationId xmlns:a16="http://schemas.microsoft.com/office/drawing/2014/main" id="{50A60A08-FC29-03FD-D34F-D2922154AB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6;p31">
            <a:extLst>
              <a:ext uri="{FF2B5EF4-FFF2-40B4-BE49-F238E27FC236}">
                <a16:creationId xmlns:a16="http://schemas.microsoft.com/office/drawing/2014/main" id="{078087B8-D39A-A4B5-DD75-FE18D198A5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7000" t="38889" r="20500" b="33556"/>
          <a:stretch/>
        </p:blipFill>
        <p:spPr>
          <a:xfrm>
            <a:off x="1639901" y="142781"/>
            <a:ext cx="1090942" cy="7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5;p25">
            <a:extLst>
              <a:ext uri="{FF2B5EF4-FFF2-40B4-BE49-F238E27FC236}">
                <a16:creationId xmlns:a16="http://schemas.microsoft.com/office/drawing/2014/main" id="{68673953-D982-C8C5-80CF-EBF3FC2657F7}"/>
              </a:ext>
            </a:extLst>
          </p:cNvPr>
          <p:cNvSpPr txBox="1">
            <a:spLocks/>
          </p:cNvSpPr>
          <p:nvPr/>
        </p:nvSpPr>
        <p:spPr>
          <a:xfrm>
            <a:off x="2093069" y="-154580"/>
            <a:ext cx="3618617" cy="10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JetBrains Mono"/>
                <a:cs typeface="JetBrains Mono"/>
                <a:sym typeface="JetBrains Mono"/>
              </a:rPr>
              <a:t>Lightning trick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2BFD17E-2087-DC7D-E622-EB0401F35F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92" b="35074"/>
          <a:stretch/>
        </p:blipFill>
        <p:spPr>
          <a:xfrm>
            <a:off x="525363" y="3876260"/>
            <a:ext cx="2558195" cy="6531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C3F226-7F0D-8421-CAD1-2680983474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698"/>
          <a:stretch/>
        </p:blipFill>
        <p:spPr>
          <a:xfrm>
            <a:off x="525364" y="4594830"/>
            <a:ext cx="2571731" cy="8048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7B445C-EE70-0F12-3B73-308EA397C5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042" r="527" b="-28"/>
          <a:stretch/>
        </p:blipFill>
        <p:spPr>
          <a:xfrm>
            <a:off x="525364" y="5642496"/>
            <a:ext cx="2558195" cy="80488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7DD6536-A5F0-FD4C-1E6F-EC7D325000F9}"/>
              </a:ext>
            </a:extLst>
          </p:cNvPr>
          <p:cNvSpPr txBox="1">
            <a:spLocks/>
          </p:cNvSpPr>
          <p:nvPr/>
        </p:nvSpPr>
        <p:spPr>
          <a:xfrm>
            <a:off x="-97217" y="1458288"/>
            <a:ext cx="6880789" cy="55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ru-RU" dirty="0"/>
              <a:t>4</a:t>
            </a:r>
            <a:r>
              <a:rPr lang="en-US" dirty="0"/>
              <a:t>.5 days till the end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4 folds in training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30 hours of training, validation loss decreasing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”best-model” on Public:</a:t>
            </a:r>
          </a:p>
        </p:txBody>
      </p:sp>
    </p:spTree>
    <p:extLst>
      <p:ext uri="{BB962C8B-B14F-4D97-AF65-F5344CB8AC3E}">
        <p14:creationId xmlns:p14="http://schemas.microsoft.com/office/powerpoint/2010/main" val="45544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6;p31">
            <a:extLst>
              <a:ext uri="{FF2B5EF4-FFF2-40B4-BE49-F238E27FC236}">
                <a16:creationId xmlns:a16="http://schemas.microsoft.com/office/drawing/2014/main" id="{50A60A08-FC29-03FD-D34F-D2922154AB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6;p31">
            <a:extLst>
              <a:ext uri="{FF2B5EF4-FFF2-40B4-BE49-F238E27FC236}">
                <a16:creationId xmlns:a16="http://schemas.microsoft.com/office/drawing/2014/main" id="{078087B8-D39A-A4B5-DD75-FE18D198A5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7000" t="38889" r="20500" b="33556"/>
          <a:stretch/>
        </p:blipFill>
        <p:spPr>
          <a:xfrm>
            <a:off x="1639901" y="142781"/>
            <a:ext cx="1090942" cy="7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5;p25">
            <a:extLst>
              <a:ext uri="{FF2B5EF4-FFF2-40B4-BE49-F238E27FC236}">
                <a16:creationId xmlns:a16="http://schemas.microsoft.com/office/drawing/2014/main" id="{68673953-D982-C8C5-80CF-EBF3FC2657F7}"/>
              </a:ext>
            </a:extLst>
          </p:cNvPr>
          <p:cNvSpPr txBox="1">
            <a:spLocks/>
          </p:cNvSpPr>
          <p:nvPr/>
        </p:nvSpPr>
        <p:spPr>
          <a:xfrm>
            <a:off x="2093069" y="-154580"/>
            <a:ext cx="3618617" cy="10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JetBrains Mono"/>
                <a:cs typeface="JetBrains Mono"/>
                <a:sym typeface="JetBrains Mono"/>
              </a:rPr>
              <a:t>Lightning trick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2BFD17E-2087-DC7D-E622-EB0401F35F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073"/>
          <a:stretch/>
        </p:blipFill>
        <p:spPr>
          <a:xfrm>
            <a:off x="525363" y="3279726"/>
            <a:ext cx="2558195" cy="12496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C3F226-7F0D-8421-CAD1-2680983474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698"/>
          <a:stretch/>
        </p:blipFill>
        <p:spPr>
          <a:xfrm>
            <a:off x="525364" y="4594830"/>
            <a:ext cx="2571731" cy="8048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7B445C-EE70-0F12-3B73-308EA397C5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042" r="527" b="-28"/>
          <a:stretch/>
        </p:blipFill>
        <p:spPr>
          <a:xfrm>
            <a:off x="525364" y="5642496"/>
            <a:ext cx="2558195" cy="80488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7DD6536-A5F0-FD4C-1E6F-EC7D325000F9}"/>
              </a:ext>
            </a:extLst>
          </p:cNvPr>
          <p:cNvSpPr txBox="1">
            <a:spLocks/>
          </p:cNvSpPr>
          <p:nvPr/>
        </p:nvSpPr>
        <p:spPr>
          <a:xfrm>
            <a:off x="-97217" y="1458288"/>
            <a:ext cx="6880789" cy="55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ru-RU" dirty="0"/>
              <a:t>4</a:t>
            </a:r>
            <a:r>
              <a:rPr lang="en-US" dirty="0"/>
              <a:t>.5 days till the end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4 folds in training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30 hours of training, validation loss decreasing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”best-model” on Public:</a:t>
            </a:r>
          </a:p>
        </p:txBody>
      </p:sp>
      <p:pic>
        <p:nvPicPr>
          <p:cNvPr id="6146" name="Picture 2" descr="Panik Blank Template - Imgflip">
            <a:extLst>
              <a:ext uri="{FF2B5EF4-FFF2-40B4-BE49-F238E27FC236}">
                <a16:creationId xmlns:a16="http://schemas.microsoft.com/office/drawing/2014/main" id="{D5BFD627-FC2F-F00D-6987-DB9E16DD0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59" y="3279726"/>
            <a:ext cx="3021214" cy="302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F18A7E90-4163-AD46-0F3E-46B2EF0A7BA6}"/>
              </a:ext>
            </a:extLst>
          </p:cNvPr>
          <p:cNvSpPr txBox="1">
            <a:spLocks/>
          </p:cNvSpPr>
          <p:nvPr/>
        </p:nvSpPr>
        <p:spPr>
          <a:xfrm>
            <a:off x="6643673" y="678100"/>
            <a:ext cx="5548328" cy="550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Overfit?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Validation leakage?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Weights explosion?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Inference bug?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Shake-up?</a:t>
            </a:r>
          </a:p>
        </p:txBody>
      </p:sp>
    </p:spTree>
    <p:extLst>
      <p:ext uri="{BB962C8B-B14F-4D97-AF65-F5344CB8AC3E}">
        <p14:creationId xmlns:p14="http://schemas.microsoft.com/office/powerpoint/2010/main" val="9560013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6598</TotalTime>
  <Words>700</Words>
  <Application>Microsoft Macintosh PowerPoint</Application>
  <PresentationFormat>Широкоэкранный</PresentationFormat>
  <Paragraphs>195</Paragraphs>
  <Slides>16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JetBrains Mono</vt:lpstr>
      <vt:lpstr>JetBrains Mono Thin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t.ionov</dc:creator>
  <cp:lastModifiedBy>t.ionov</cp:lastModifiedBy>
  <cp:revision>161</cp:revision>
  <dcterms:created xsi:type="dcterms:W3CDTF">2024-11-27T22:26:53Z</dcterms:created>
  <dcterms:modified xsi:type="dcterms:W3CDTF">2024-12-02T17:12:19Z</dcterms:modified>
</cp:coreProperties>
</file>