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ITC Franklin Gothic LT" panose="020B0604020202020204" charset="0"/>
      <p:regular r:id="rId12"/>
    </p:embeddedFont>
    <p:embeddedFont>
      <p:font typeface="ITC Franklin Gothic LT Semi-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grpSp>
        <p:nvGrpSpPr>
          <p:cNvPr id="2" name="Group 2"/>
          <p:cNvGrpSpPr/>
          <p:nvPr/>
        </p:nvGrpSpPr>
        <p:grpSpPr>
          <a:xfrm>
            <a:off x="717142" y="564"/>
            <a:ext cx="342900" cy="10287000"/>
            <a:chOff x="0" y="0"/>
            <a:chExt cx="457200" cy="13716000"/>
          </a:xfrm>
        </p:grpSpPr>
        <p:sp>
          <p:nvSpPr>
            <p:cNvPr id="3" name="Freeform 3"/>
            <p:cNvSpPr/>
            <p:nvPr/>
          </p:nvSpPr>
          <p:spPr>
            <a:xfrm>
              <a:off x="0" y="0"/>
              <a:ext cx="457200" cy="13716000"/>
            </a:xfrm>
            <a:custGeom>
              <a:avLst/>
              <a:gdLst/>
              <a:ahLst/>
              <a:cxnLst/>
              <a:rect l="l" t="t" r="r" b="b"/>
              <a:pathLst>
                <a:path w="457200" h="13716000">
                  <a:moveTo>
                    <a:pt x="0" y="0"/>
                  </a:moveTo>
                  <a:lnTo>
                    <a:pt x="457200" y="0"/>
                  </a:lnTo>
                  <a:lnTo>
                    <a:pt x="457200" y="13716000"/>
                  </a:lnTo>
                  <a:lnTo>
                    <a:pt x="0" y="13716000"/>
                  </a:lnTo>
                  <a:close/>
                </a:path>
              </a:pathLst>
            </a:custGeom>
            <a:solidFill>
              <a:srgbClr val="191B0E"/>
            </a:solidFill>
          </p:spPr>
        </p:sp>
      </p:grpSp>
      <p:sp>
        <p:nvSpPr>
          <p:cNvPr id="4" name="Freeform 4"/>
          <p:cNvSpPr/>
          <p:nvPr/>
        </p:nvSpPr>
        <p:spPr>
          <a:xfrm>
            <a:off x="1129287" y="1116703"/>
            <a:ext cx="16011176" cy="8024507"/>
          </a:xfrm>
          <a:custGeom>
            <a:avLst/>
            <a:gdLst/>
            <a:ahLst/>
            <a:cxnLst/>
            <a:rect l="l" t="t" r="r" b="b"/>
            <a:pathLst>
              <a:path w="16011176" h="8024507">
                <a:moveTo>
                  <a:pt x="0" y="0"/>
                </a:moveTo>
                <a:lnTo>
                  <a:pt x="16011175" y="0"/>
                </a:lnTo>
                <a:lnTo>
                  <a:pt x="16011175" y="8024507"/>
                </a:lnTo>
                <a:lnTo>
                  <a:pt x="0" y="80245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1613795" y="3038061"/>
            <a:ext cx="15060410" cy="3147339"/>
            <a:chOff x="0" y="0"/>
            <a:chExt cx="20080546" cy="4196452"/>
          </a:xfrm>
        </p:grpSpPr>
        <p:sp>
          <p:nvSpPr>
            <p:cNvPr id="6" name="Freeform 6"/>
            <p:cNvSpPr/>
            <p:nvPr/>
          </p:nvSpPr>
          <p:spPr>
            <a:xfrm>
              <a:off x="0" y="0"/>
              <a:ext cx="20080546" cy="4196452"/>
            </a:xfrm>
            <a:custGeom>
              <a:avLst/>
              <a:gdLst/>
              <a:ahLst/>
              <a:cxnLst/>
              <a:rect l="l" t="t" r="r" b="b"/>
              <a:pathLst>
                <a:path w="20080546" h="4196452">
                  <a:moveTo>
                    <a:pt x="0" y="0"/>
                  </a:moveTo>
                  <a:lnTo>
                    <a:pt x="20080546" y="0"/>
                  </a:lnTo>
                  <a:lnTo>
                    <a:pt x="20080546" y="4196452"/>
                  </a:lnTo>
                  <a:lnTo>
                    <a:pt x="0" y="4196452"/>
                  </a:lnTo>
                  <a:close/>
                </a:path>
              </a:pathLst>
            </a:custGeom>
            <a:solidFill>
              <a:srgbClr val="000000">
                <a:alpha val="0"/>
              </a:srgbClr>
            </a:solidFill>
          </p:spPr>
        </p:sp>
        <p:sp>
          <p:nvSpPr>
            <p:cNvPr id="7" name="TextBox 7"/>
            <p:cNvSpPr txBox="1"/>
            <p:nvPr/>
          </p:nvSpPr>
          <p:spPr>
            <a:xfrm>
              <a:off x="0" y="-76200"/>
              <a:ext cx="20080546" cy="4272652"/>
            </a:xfrm>
            <a:prstGeom prst="rect">
              <a:avLst/>
            </a:prstGeom>
          </p:spPr>
          <p:txBody>
            <a:bodyPr lIns="0" tIns="0" rIns="0" bIns="0" rtlCol="0" anchor="b"/>
            <a:lstStyle/>
            <a:p>
              <a:pPr algn="ctr">
                <a:lnSpc>
                  <a:spcPts val="11534"/>
                </a:lnSpc>
              </a:pPr>
              <a:r>
                <a:rPr lang="en-US" sz="10800">
                  <a:solidFill>
                    <a:srgbClr val="191B0E"/>
                  </a:solidFill>
                  <a:latin typeface="ITC Franklin Gothic LT"/>
                  <a:ea typeface="ITC Franklin Gothic LT"/>
                  <a:cs typeface="ITC Franklin Gothic LT"/>
                  <a:sym typeface="ITC Franklin Gothic LT"/>
                </a:rPr>
                <a:t>Inventory management system</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grpSp>
        <p:nvGrpSpPr>
          <p:cNvPr id="2" name="Group 2"/>
          <p:cNvGrpSpPr/>
          <p:nvPr/>
        </p:nvGrpSpPr>
        <p:grpSpPr>
          <a:xfrm>
            <a:off x="717142" y="564"/>
            <a:ext cx="342900" cy="10287000"/>
            <a:chOff x="0" y="0"/>
            <a:chExt cx="457200" cy="13716000"/>
          </a:xfrm>
        </p:grpSpPr>
        <p:sp>
          <p:nvSpPr>
            <p:cNvPr id="3" name="Freeform 3"/>
            <p:cNvSpPr/>
            <p:nvPr/>
          </p:nvSpPr>
          <p:spPr>
            <a:xfrm>
              <a:off x="0" y="0"/>
              <a:ext cx="457200" cy="13716000"/>
            </a:xfrm>
            <a:custGeom>
              <a:avLst/>
              <a:gdLst/>
              <a:ahLst/>
              <a:cxnLst/>
              <a:rect l="l" t="t" r="r" b="b"/>
              <a:pathLst>
                <a:path w="457200" h="13716000">
                  <a:moveTo>
                    <a:pt x="0" y="0"/>
                  </a:moveTo>
                  <a:lnTo>
                    <a:pt x="457200" y="0"/>
                  </a:lnTo>
                  <a:lnTo>
                    <a:pt x="457200" y="13716000"/>
                  </a:lnTo>
                  <a:lnTo>
                    <a:pt x="0" y="13716000"/>
                  </a:lnTo>
                  <a:close/>
                </a:path>
              </a:pathLst>
            </a:custGeom>
            <a:solidFill>
              <a:srgbClr val="191B0E"/>
            </a:solidFill>
          </p:spPr>
        </p:sp>
      </p:grpSp>
      <p:grpSp>
        <p:nvGrpSpPr>
          <p:cNvPr id="4" name="Group 4"/>
          <p:cNvGrpSpPr/>
          <p:nvPr/>
        </p:nvGrpSpPr>
        <p:grpSpPr>
          <a:xfrm>
            <a:off x="2057400" y="1028700"/>
            <a:ext cx="14401800" cy="2228850"/>
            <a:chOff x="0" y="0"/>
            <a:chExt cx="19202400" cy="2971800"/>
          </a:xfrm>
        </p:grpSpPr>
        <p:sp>
          <p:nvSpPr>
            <p:cNvPr id="5" name="Freeform 5"/>
            <p:cNvSpPr/>
            <p:nvPr/>
          </p:nvSpPr>
          <p:spPr>
            <a:xfrm>
              <a:off x="0" y="0"/>
              <a:ext cx="19202400" cy="2971800"/>
            </a:xfrm>
            <a:custGeom>
              <a:avLst/>
              <a:gdLst/>
              <a:ahLst/>
              <a:cxnLst/>
              <a:rect l="l" t="t" r="r" b="b"/>
              <a:pathLst>
                <a:path w="19202400" h="2971800">
                  <a:moveTo>
                    <a:pt x="0" y="0"/>
                  </a:moveTo>
                  <a:lnTo>
                    <a:pt x="19202400" y="0"/>
                  </a:lnTo>
                  <a:lnTo>
                    <a:pt x="19202400" y="2971800"/>
                  </a:lnTo>
                  <a:lnTo>
                    <a:pt x="0" y="2971800"/>
                  </a:lnTo>
                  <a:close/>
                </a:path>
              </a:pathLst>
            </a:custGeom>
            <a:solidFill>
              <a:srgbClr val="000000">
                <a:alpha val="0"/>
              </a:srgbClr>
            </a:solidFill>
          </p:spPr>
        </p:sp>
        <p:sp>
          <p:nvSpPr>
            <p:cNvPr id="6" name="TextBox 6"/>
            <p:cNvSpPr txBox="1"/>
            <p:nvPr/>
          </p:nvSpPr>
          <p:spPr>
            <a:xfrm>
              <a:off x="0" y="-47625"/>
              <a:ext cx="19202400" cy="3019425"/>
            </a:xfrm>
            <a:prstGeom prst="rect">
              <a:avLst/>
            </a:prstGeom>
          </p:spPr>
          <p:txBody>
            <a:bodyPr lIns="0" tIns="0" rIns="0" bIns="0" rtlCol="0" anchor="t"/>
            <a:lstStyle/>
            <a:p>
              <a:pPr algn="l">
                <a:lnSpc>
                  <a:spcPts val="7048"/>
                </a:lnSpc>
              </a:pPr>
              <a:r>
                <a:rPr lang="en-US" sz="6600" b="1">
                  <a:solidFill>
                    <a:srgbClr val="191B0E"/>
                  </a:solidFill>
                  <a:latin typeface="ITC Franklin Gothic LT Semi-Bold"/>
                  <a:ea typeface="ITC Franklin Gothic LT Semi-Bold"/>
                  <a:cs typeface="ITC Franklin Gothic LT Semi-Bold"/>
                  <a:sym typeface="ITC Franklin Gothic LT Semi-Bold"/>
                </a:rPr>
                <a:t>Conclusion</a:t>
              </a:r>
            </a:p>
          </p:txBody>
        </p:sp>
      </p:grpSp>
      <p:grpSp>
        <p:nvGrpSpPr>
          <p:cNvPr id="7" name="Group 7"/>
          <p:cNvGrpSpPr/>
          <p:nvPr/>
        </p:nvGrpSpPr>
        <p:grpSpPr>
          <a:xfrm>
            <a:off x="2145418" y="2262018"/>
            <a:ext cx="14401800" cy="1714500"/>
            <a:chOff x="0" y="0"/>
            <a:chExt cx="19202400" cy="2286000"/>
          </a:xfrm>
        </p:grpSpPr>
        <p:sp>
          <p:nvSpPr>
            <p:cNvPr id="8" name="Freeform 8"/>
            <p:cNvSpPr/>
            <p:nvPr/>
          </p:nvSpPr>
          <p:spPr>
            <a:xfrm>
              <a:off x="0" y="0"/>
              <a:ext cx="19202400" cy="2286000"/>
            </a:xfrm>
            <a:custGeom>
              <a:avLst/>
              <a:gdLst/>
              <a:ahLst/>
              <a:cxnLst/>
              <a:rect l="l" t="t" r="r" b="b"/>
              <a:pathLst>
                <a:path w="19202400" h="2286000">
                  <a:moveTo>
                    <a:pt x="0" y="0"/>
                  </a:moveTo>
                  <a:lnTo>
                    <a:pt x="19202400" y="0"/>
                  </a:lnTo>
                  <a:lnTo>
                    <a:pt x="19202400" y="2286000"/>
                  </a:lnTo>
                  <a:lnTo>
                    <a:pt x="0" y="2286000"/>
                  </a:lnTo>
                  <a:close/>
                </a:path>
              </a:pathLst>
            </a:custGeom>
            <a:solidFill>
              <a:srgbClr val="000000">
                <a:alpha val="0"/>
              </a:srgbClr>
            </a:solidFill>
          </p:spPr>
        </p:sp>
        <p:sp>
          <p:nvSpPr>
            <p:cNvPr id="9" name="TextBox 9"/>
            <p:cNvSpPr txBox="1"/>
            <p:nvPr/>
          </p:nvSpPr>
          <p:spPr>
            <a:xfrm>
              <a:off x="0" y="-38100"/>
              <a:ext cx="19202400" cy="2324100"/>
            </a:xfrm>
            <a:prstGeom prst="rect">
              <a:avLst/>
            </a:prstGeom>
          </p:spPr>
          <p:txBody>
            <a:bodyPr lIns="0" tIns="0" rIns="0" bIns="0" rtlCol="0" anchor="t"/>
            <a:lstStyle/>
            <a:p>
              <a:pPr algn="l">
                <a:lnSpc>
                  <a:spcPts val="3383"/>
                </a:lnSpc>
              </a:pPr>
              <a:r>
                <a:rPr lang="en-US" sz="3000">
                  <a:solidFill>
                    <a:srgbClr val="191B0E"/>
                  </a:solidFill>
                  <a:latin typeface="ITC Franklin Gothic LT"/>
                  <a:ea typeface="ITC Franklin Gothic LT"/>
                  <a:cs typeface="ITC Franklin Gothic LT"/>
                  <a:sym typeface="ITC Franklin Gothic LT"/>
                </a:rPr>
                <a:t>The Inventory Management System is a scalable and efficient console-based application that delivers a clear separation of roles and responsibilities between sellers and suppliers.</a:t>
              </a:r>
            </a:p>
          </p:txBody>
        </p:sp>
      </p:grpSp>
      <p:grpSp>
        <p:nvGrpSpPr>
          <p:cNvPr id="10" name="Group 10"/>
          <p:cNvGrpSpPr/>
          <p:nvPr/>
        </p:nvGrpSpPr>
        <p:grpSpPr>
          <a:xfrm>
            <a:off x="2145418" y="4286250"/>
            <a:ext cx="14401800" cy="4939814"/>
            <a:chOff x="0" y="0"/>
            <a:chExt cx="19202400" cy="6586418"/>
          </a:xfrm>
        </p:grpSpPr>
        <p:sp>
          <p:nvSpPr>
            <p:cNvPr id="11" name="Freeform 11"/>
            <p:cNvSpPr/>
            <p:nvPr/>
          </p:nvSpPr>
          <p:spPr>
            <a:xfrm>
              <a:off x="0" y="0"/>
              <a:ext cx="19202400" cy="6586418"/>
            </a:xfrm>
            <a:custGeom>
              <a:avLst/>
              <a:gdLst/>
              <a:ahLst/>
              <a:cxnLst/>
              <a:rect l="l" t="t" r="r" b="b"/>
              <a:pathLst>
                <a:path w="19202400" h="6586418">
                  <a:moveTo>
                    <a:pt x="0" y="0"/>
                  </a:moveTo>
                  <a:lnTo>
                    <a:pt x="19202400" y="0"/>
                  </a:lnTo>
                  <a:lnTo>
                    <a:pt x="19202400" y="6586418"/>
                  </a:lnTo>
                  <a:lnTo>
                    <a:pt x="0" y="6586418"/>
                  </a:lnTo>
                  <a:close/>
                </a:path>
              </a:pathLst>
            </a:custGeom>
            <a:solidFill>
              <a:srgbClr val="000000">
                <a:alpha val="0"/>
              </a:srgbClr>
            </a:solidFill>
          </p:spPr>
        </p:sp>
        <p:sp>
          <p:nvSpPr>
            <p:cNvPr id="12" name="TextBox 12"/>
            <p:cNvSpPr txBox="1"/>
            <p:nvPr/>
          </p:nvSpPr>
          <p:spPr>
            <a:xfrm>
              <a:off x="0" y="-57150"/>
              <a:ext cx="19202400" cy="6643568"/>
            </a:xfrm>
            <a:prstGeom prst="rect">
              <a:avLst/>
            </a:prstGeom>
          </p:spPr>
          <p:txBody>
            <a:bodyPr lIns="0" tIns="0" rIns="0" bIns="0" rtlCol="0" anchor="t"/>
            <a:lstStyle/>
            <a:p>
              <a:pPr algn="l">
                <a:lnSpc>
                  <a:spcPts val="3240"/>
                </a:lnSpc>
              </a:pPr>
              <a:r>
                <a:rPr lang="en-US" sz="2700" b="1">
                  <a:solidFill>
                    <a:srgbClr val="000000"/>
                  </a:solidFill>
                  <a:latin typeface="ITC Franklin Gothic LT Semi-Bold"/>
                  <a:ea typeface="ITC Franklin Gothic LT Semi-Bold"/>
                  <a:cs typeface="ITC Franklin Gothic LT Semi-Bold"/>
                  <a:sym typeface="ITC Franklin Gothic LT Semi-Bold"/>
                </a:rPr>
                <a:t>Highlights</a:t>
              </a:r>
              <a:r>
                <a:rPr lang="en-US" sz="2700">
                  <a:solidFill>
                    <a:srgbClr val="000000"/>
                  </a:solidFill>
                  <a:latin typeface="ITC Franklin Gothic LT"/>
                  <a:ea typeface="ITC Franklin Gothic LT"/>
                  <a:cs typeface="ITC Franklin Gothic LT"/>
                  <a:sym typeface="ITC Franklin Gothic LT"/>
                </a:rPr>
                <a:t>:</a:t>
              </a:r>
            </a:p>
            <a:p>
              <a:pPr algn="l">
                <a:lnSpc>
                  <a:spcPts val="3240"/>
                </a:lnSpc>
              </a:pPr>
              <a:endParaRPr lang="en-US" sz="2700">
                <a:solidFill>
                  <a:srgbClr val="000000"/>
                </a:solidFill>
                <a:latin typeface="ITC Franklin Gothic LT"/>
                <a:ea typeface="ITC Franklin Gothic LT"/>
                <a:cs typeface="ITC Franklin Gothic LT"/>
                <a:sym typeface="ITC Franklin Gothic LT"/>
              </a:endParaRPr>
            </a:p>
            <a:p>
              <a:pPr algn="l">
                <a:lnSpc>
                  <a:spcPts val="3240"/>
                </a:lnSpc>
              </a:pPr>
              <a:r>
                <a:rPr lang="en-US" sz="2700">
                  <a:solidFill>
                    <a:srgbClr val="000000"/>
                  </a:solidFill>
                  <a:latin typeface="ITC Franklin Gothic LT"/>
                  <a:ea typeface="ITC Franklin Gothic LT"/>
                  <a:cs typeface="ITC Franklin Gothic LT"/>
                  <a:sym typeface="ITC Franklin Gothic LT"/>
                </a:rPr>
                <a:t>Ensures robust role-based operations, minimizing errors and unauthorized actions.</a:t>
              </a:r>
            </a:p>
            <a:p>
              <a:pPr algn="l">
                <a:lnSpc>
                  <a:spcPts val="3240"/>
                </a:lnSpc>
              </a:pPr>
              <a:endParaRPr lang="en-US" sz="2700">
                <a:solidFill>
                  <a:srgbClr val="000000"/>
                </a:solidFill>
                <a:latin typeface="ITC Franklin Gothic LT"/>
                <a:ea typeface="ITC Franklin Gothic LT"/>
                <a:cs typeface="ITC Franklin Gothic LT"/>
                <a:sym typeface="ITC Franklin Gothic LT"/>
              </a:endParaRPr>
            </a:p>
            <a:p>
              <a:pPr algn="l">
                <a:lnSpc>
                  <a:spcPts val="3240"/>
                </a:lnSpc>
              </a:pPr>
              <a:r>
                <a:rPr lang="en-US" sz="2700">
                  <a:solidFill>
                    <a:srgbClr val="000000"/>
                  </a:solidFill>
                  <a:latin typeface="ITC Franklin Gothic LT"/>
                  <a:ea typeface="ITC Franklin Gothic LT"/>
                  <a:cs typeface="ITC Franklin Gothic LT"/>
                  <a:sym typeface="ITC Franklin Gothic LT"/>
                </a:rPr>
                <a:t>Maintains real-time data integrity with instant updates to the database on every user action.</a:t>
              </a:r>
            </a:p>
            <a:p>
              <a:pPr algn="l">
                <a:lnSpc>
                  <a:spcPts val="3240"/>
                </a:lnSpc>
              </a:pPr>
              <a:endParaRPr lang="en-US" sz="2700">
                <a:solidFill>
                  <a:srgbClr val="000000"/>
                </a:solidFill>
                <a:latin typeface="ITC Franklin Gothic LT"/>
                <a:ea typeface="ITC Franklin Gothic LT"/>
                <a:cs typeface="ITC Franklin Gothic LT"/>
                <a:sym typeface="ITC Franklin Gothic LT"/>
              </a:endParaRPr>
            </a:p>
            <a:p>
              <a:pPr algn="l">
                <a:lnSpc>
                  <a:spcPts val="3240"/>
                </a:lnSpc>
              </a:pPr>
              <a:r>
                <a:rPr lang="en-US" sz="2700">
                  <a:solidFill>
                    <a:srgbClr val="000000"/>
                  </a:solidFill>
                  <a:latin typeface="ITC Franklin Gothic LT"/>
                  <a:ea typeface="ITC Franklin Gothic LT"/>
                  <a:cs typeface="ITC Franklin Gothic LT"/>
                  <a:sym typeface="ITC Franklin Gothic LT"/>
                </a:rPr>
                <a:t>Provides a clean and responsive console interface, improving the user experience with colored outputs.</a:t>
              </a:r>
            </a:p>
            <a:p>
              <a:pPr algn="l">
                <a:lnSpc>
                  <a:spcPts val="3240"/>
                </a:lnSpc>
              </a:pPr>
              <a:endParaRPr lang="en-US" sz="2700">
                <a:solidFill>
                  <a:srgbClr val="000000"/>
                </a:solidFill>
                <a:latin typeface="ITC Franklin Gothic LT"/>
                <a:ea typeface="ITC Franklin Gothic LT"/>
                <a:cs typeface="ITC Franklin Gothic LT"/>
                <a:sym typeface="ITC Franklin Gothic LT"/>
              </a:endParaRPr>
            </a:p>
            <a:p>
              <a:pPr algn="l">
                <a:lnSpc>
                  <a:spcPts val="3240"/>
                </a:lnSpc>
              </a:pPr>
              <a:r>
                <a:rPr lang="en-US" sz="2700">
                  <a:solidFill>
                    <a:srgbClr val="000000"/>
                  </a:solidFill>
                  <a:latin typeface="ITC Franklin Gothic LT"/>
                  <a:ea typeface="ITC Franklin Gothic LT"/>
                  <a:cs typeface="ITC Franklin Gothic LT"/>
                  <a:sym typeface="ITC Franklin Gothic LT"/>
                </a:rPr>
                <a:t>The system is modular and extensible, making it easy to enhance further by integrating features like reporting, analytics, or even GUI-based interfaces.</a:t>
              </a:r>
            </a:p>
          </p:txBody>
        </p:sp>
      </p:gr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grpSp>
        <p:nvGrpSpPr>
          <p:cNvPr id="2" name="Group 2"/>
          <p:cNvGrpSpPr/>
          <p:nvPr/>
        </p:nvGrpSpPr>
        <p:grpSpPr>
          <a:xfrm>
            <a:off x="717142" y="564"/>
            <a:ext cx="342900" cy="10287000"/>
            <a:chOff x="0" y="0"/>
            <a:chExt cx="457200" cy="13716000"/>
          </a:xfrm>
        </p:grpSpPr>
        <p:sp>
          <p:nvSpPr>
            <p:cNvPr id="3" name="Freeform 3"/>
            <p:cNvSpPr/>
            <p:nvPr/>
          </p:nvSpPr>
          <p:spPr>
            <a:xfrm>
              <a:off x="0" y="0"/>
              <a:ext cx="457200" cy="13716000"/>
            </a:xfrm>
            <a:custGeom>
              <a:avLst/>
              <a:gdLst/>
              <a:ahLst/>
              <a:cxnLst/>
              <a:rect l="l" t="t" r="r" b="b"/>
              <a:pathLst>
                <a:path w="457200" h="13716000">
                  <a:moveTo>
                    <a:pt x="0" y="0"/>
                  </a:moveTo>
                  <a:lnTo>
                    <a:pt x="457200" y="0"/>
                  </a:lnTo>
                  <a:lnTo>
                    <a:pt x="457200" y="13716000"/>
                  </a:lnTo>
                  <a:lnTo>
                    <a:pt x="0" y="13716000"/>
                  </a:lnTo>
                  <a:close/>
                </a:path>
              </a:pathLst>
            </a:custGeom>
            <a:solidFill>
              <a:srgbClr val="191B0E"/>
            </a:solidFill>
          </p:spPr>
        </p:sp>
      </p:grpSp>
      <p:grpSp>
        <p:nvGrpSpPr>
          <p:cNvPr id="4" name="Group 4"/>
          <p:cNvGrpSpPr/>
          <p:nvPr/>
        </p:nvGrpSpPr>
        <p:grpSpPr>
          <a:xfrm>
            <a:off x="2057400" y="1028700"/>
            <a:ext cx="14401800" cy="2228850"/>
            <a:chOff x="0" y="0"/>
            <a:chExt cx="19202400" cy="2971800"/>
          </a:xfrm>
        </p:grpSpPr>
        <p:sp>
          <p:nvSpPr>
            <p:cNvPr id="5" name="Freeform 5"/>
            <p:cNvSpPr/>
            <p:nvPr/>
          </p:nvSpPr>
          <p:spPr>
            <a:xfrm>
              <a:off x="0" y="0"/>
              <a:ext cx="19202400" cy="2971800"/>
            </a:xfrm>
            <a:custGeom>
              <a:avLst/>
              <a:gdLst/>
              <a:ahLst/>
              <a:cxnLst/>
              <a:rect l="l" t="t" r="r" b="b"/>
              <a:pathLst>
                <a:path w="19202400" h="2971800">
                  <a:moveTo>
                    <a:pt x="0" y="0"/>
                  </a:moveTo>
                  <a:lnTo>
                    <a:pt x="19202400" y="0"/>
                  </a:lnTo>
                  <a:lnTo>
                    <a:pt x="19202400" y="2971800"/>
                  </a:lnTo>
                  <a:lnTo>
                    <a:pt x="0" y="2971800"/>
                  </a:lnTo>
                  <a:close/>
                </a:path>
              </a:pathLst>
            </a:custGeom>
            <a:solidFill>
              <a:srgbClr val="000000">
                <a:alpha val="0"/>
              </a:srgbClr>
            </a:solidFill>
          </p:spPr>
        </p:sp>
        <p:sp>
          <p:nvSpPr>
            <p:cNvPr id="6" name="TextBox 6"/>
            <p:cNvSpPr txBox="1"/>
            <p:nvPr/>
          </p:nvSpPr>
          <p:spPr>
            <a:xfrm>
              <a:off x="0" y="-47625"/>
              <a:ext cx="19202400" cy="3019425"/>
            </a:xfrm>
            <a:prstGeom prst="rect">
              <a:avLst/>
            </a:prstGeom>
          </p:spPr>
          <p:txBody>
            <a:bodyPr lIns="0" tIns="0" rIns="0" bIns="0" rtlCol="0" anchor="t"/>
            <a:lstStyle/>
            <a:p>
              <a:pPr algn="ctr">
                <a:lnSpc>
                  <a:spcPts val="7048"/>
                </a:lnSpc>
              </a:pPr>
              <a:r>
                <a:rPr lang="en-US" sz="6600" b="1">
                  <a:solidFill>
                    <a:srgbClr val="191B0E"/>
                  </a:solidFill>
                  <a:latin typeface="ITC Franklin Gothic LT Semi-Bold"/>
                  <a:ea typeface="ITC Franklin Gothic LT Semi-Bold"/>
                  <a:cs typeface="ITC Franklin Gothic LT Semi-Bold"/>
                  <a:sym typeface="ITC Franklin Gothic LT Semi-Bold"/>
                </a:rPr>
                <a:t>TEAM MEMBERS </a:t>
              </a:r>
            </a:p>
          </p:txBody>
        </p:sp>
      </p:grpSp>
      <p:grpSp>
        <p:nvGrpSpPr>
          <p:cNvPr id="7" name="Group 7"/>
          <p:cNvGrpSpPr/>
          <p:nvPr/>
        </p:nvGrpSpPr>
        <p:grpSpPr>
          <a:xfrm>
            <a:off x="2057400" y="3429000"/>
            <a:ext cx="14401800" cy="5372100"/>
            <a:chOff x="0" y="0"/>
            <a:chExt cx="19202400" cy="7162800"/>
          </a:xfrm>
        </p:grpSpPr>
        <p:sp>
          <p:nvSpPr>
            <p:cNvPr id="8" name="Freeform 8"/>
            <p:cNvSpPr/>
            <p:nvPr/>
          </p:nvSpPr>
          <p:spPr>
            <a:xfrm>
              <a:off x="0" y="0"/>
              <a:ext cx="19202400" cy="7162800"/>
            </a:xfrm>
            <a:custGeom>
              <a:avLst/>
              <a:gdLst/>
              <a:ahLst/>
              <a:cxnLst/>
              <a:rect l="l" t="t" r="r" b="b"/>
              <a:pathLst>
                <a:path w="19202400" h="7162800">
                  <a:moveTo>
                    <a:pt x="0" y="0"/>
                  </a:moveTo>
                  <a:lnTo>
                    <a:pt x="19202400" y="0"/>
                  </a:lnTo>
                  <a:lnTo>
                    <a:pt x="19202400" y="7162800"/>
                  </a:lnTo>
                  <a:lnTo>
                    <a:pt x="0" y="7162800"/>
                  </a:lnTo>
                  <a:close/>
                </a:path>
              </a:pathLst>
            </a:custGeom>
            <a:solidFill>
              <a:srgbClr val="000000">
                <a:alpha val="0"/>
              </a:srgbClr>
            </a:solidFill>
          </p:spPr>
        </p:sp>
        <p:sp>
          <p:nvSpPr>
            <p:cNvPr id="9" name="TextBox 9"/>
            <p:cNvSpPr txBox="1"/>
            <p:nvPr/>
          </p:nvSpPr>
          <p:spPr>
            <a:xfrm>
              <a:off x="0" y="-66675"/>
              <a:ext cx="19202400" cy="7229475"/>
            </a:xfrm>
            <a:prstGeom prst="rect">
              <a:avLst/>
            </a:prstGeom>
          </p:spPr>
          <p:txBody>
            <a:bodyPr lIns="0" tIns="0" rIns="0" bIns="0" rtlCol="0" anchor="t"/>
            <a:lstStyle/>
            <a:p>
              <a:pPr marL="868680" lvl="1" indent="-434340" algn="l">
                <a:lnSpc>
                  <a:spcPts val="5414"/>
                </a:lnSpc>
                <a:buFont typeface="Arial"/>
                <a:buChar char="•"/>
              </a:pPr>
              <a:r>
                <a:rPr lang="en-US" sz="4800" dirty="0">
                  <a:solidFill>
                    <a:srgbClr val="191B0E"/>
                  </a:solidFill>
                  <a:latin typeface="ITC Franklin Gothic LT"/>
                  <a:ea typeface="ITC Franklin Gothic LT"/>
                  <a:cs typeface="ITC Franklin Gothic LT"/>
                  <a:sym typeface="ITC Franklin Gothic LT"/>
                </a:rPr>
                <a:t>NAVEEN B</a:t>
              </a:r>
            </a:p>
            <a:p>
              <a:pPr marL="868680" lvl="1" indent="-434340" algn="l">
                <a:lnSpc>
                  <a:spcPts val="5414"/>
                </a:lnSpc>
                <a:buFont typeface="Arial"/>
                <a:buChar char="•"/>
              </a:pPr>
              <a:r>
                <a:rPr lang="en-US" sz="4800" dirty="0">
                  <a:solidFill>
                    <a:srgbClr val="191B0E"/>
                  </a:solidFill>
                  <a:latin typeface="ITC Franklin Gothic LT"/>
                  <a:ea typeface="ITC Franklin Gothic LT"/>
                  <a:cs typeface="ITC Franklin Gothic LT"/>
                  <a:sym typeface="ITC Franklin Gothic LT"/>
                </a:rPr>
                <a:t>MOULI MONISH S</a:t>
              </a:r>
            </a:p>
            <a:p>
              <a:pPr marL="868680" lvl="1" indent="-434340" algn="l">
                <a:lnSpc>
                  <a:spcPts val="5414"/>
                </a:lnSpc>
                <a:buFont typeface="Arial"/>
                <a:buChar char="•"/>
              </a:pPr>
              <a:r>
                <a:rPr lang="en-US" sz="4800" dirty="0">
                  <a:solidFill>
                    <a:srgbClr val="191B0E"/>
                  </a:solidFill>
                  <a:latin typeface="ITC Franklin Gothic LT"/>
                  <a:ea typeface="ITC Franklin Gothic LT"/>
                  <a:cs typeface="ITC Franklin Gothic LT"/>
                  <a:sym typeface="ITC Franklin Gothic LT"/>
                </a:rPr>
                <a:t>LOGU N</a:t>
              </a:r>
            </a:p>
            <a:p>
              <a:pPr marL="868680" lvl="1" indent="-434340" algn="l">
                <a:lnSpc>
                  <a:spcPts val="5414"/>
                </a:lnSpc>
                <a:buFont typeface="Arial"/>
                <a:buChar char="•"/>
              </a:pPr>
              <a:r>
                <a:rPr lang="en-US" sz="4800" dirty="0">
                  <a:solidFill>
                    <a:srgbClr val="191B0E"/>
                  </a:solidFill>
                  <a:latin typeface="ITC Franklin Gothic LT"/>
                  <a:ea typeface="ITC Franklin Gothic LT"/>
                  <a:cs typeface="ITC Franklin Gothic LT"/>
                  <a:sym typeface="ITC Franklin Gothic LT"/>
                </a:rPr>
                <a:t>KARTHIK G</a:t>
              </a: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grpSp>
        <p:nvGrpSpPr>
          <p:cNvPr id="2" name="Group 2"/>
          <p:cNvGrpSpPr/>
          <p:nvPr/>
        </p:nvGrpSpPr>
        <p:grpSpPr>
          <a:xfrm>
            <a:off x="717142" y="564"/>
            <a:ext cx="342900" cy="10287000"/>
            <a:chOff x="0" y="0"/>
            <a:chExt cx="457200" cy="13716000"/>
          </a:xfrm>
        </p:grpSpPr>
        <p:sp>
          <p:nvSpPr>
            <p:cNvPr id="3" name="Freeform 3"/>
            <p:cNvSpPr/>
            <p:nvPr/>
          </p:nvSpPr>
          <p:spPr>
            <a:xfrm>
              <a:off x="0" y="0"/>
              <a:ext cx="457200" cy="13716000"/>
            </a:xfrm>
            <a:custGeom>
              <a:avLst/>
              <a:gdLst/>
              <a:ahLst/>
              <a:cxnLst/>
              <a:rect l="l" t="t" r="r" b="b"/>
              <a:pathLst>
                <a:path w="457200" h="13716000">
                  <a:moveTo>
                    <a:pt x="0" y="0"/>
                  </a:moveTo>
                  <a:lnTo>
                    <a:pt x="457200" y="0"/>
                  </a:lnTo>
                  <a:lnTo>
                    <a:pt x="457200" y="13716000"/>
                  </a:lnTo>
                  <a:lnTo>
                    <a:pt x="0" y="13716000"/>
                  </a:lnTo>
                  <a:close/>
                </a:path>
              </a:pathLst>
            </a:custGeom>
            <a:solidFill>
              <a:srgbClr val="191B0E"/>
            </a:solidFill>
          </p:spPr>
        </p:sp>
      </p:grpSp>
      <p:grpSp>
        <p:nvGrpSpPr>
          <p:cNvPr id="4" name="Group 4"/>
          <p:cNvGrpSpPr/>
          <p:nvPr/>
        </p:nvGrpSpPr>
        <p:grpSpPr>
          <a:xfrm>
            <a:off x="2057400" y="1028700"/>
            <a:ext cx="14401800" cy="2228850"/>
            <a:chOff x="0" y="0"/>
            <a:chExt cx="19202400" cy="2971800"/>
          </a:xfrm>
        </p:grpSpPr>
        <p:sp>
          <p:nvSpPr>
            <p:cNvPr id="5" name="Freeform 5"/>
            <p:cNvSpPr/>
            <p:nvPr/>
          </p:nvSpPr>
          <p:spPr>
            <a:xfrm>
              <a:off x="0" y="0"/>
              <a:ext cx="19202400" cy="2971800"/>
            </a:xfrm>
            <a:custGeom>
              <a:avLst/>
              <a:gdLst/>
              <a:ahLst/>
              <a:cxnLst/>
              <a:rect l="l" t="t" r="r" b="b"/>
              <a:pathLst>
                <a:path w="19202400" h="2971800">
                  <a:moveTo>
                    <a:pt x="0" y="0"/>
                  </a:moveTo>
                  <a:lnTo>
                    <a:pt x="19202400" y="0"/>
                  </a:lnTo>
                  <a:lnTo>
                    <a:pt x="19202400" y="2971800"/>
                  </a:lnTo>
                  <a:lnTo>
                    <a:pt x="0" y="2971800"/>
                  </a:lnTo>
                  <a:close/>
                </a:path>
              </a:pathLst>
            </a:custGeom>
            <a:solidFill>
              <a:srgbClr val="000000">
                <a:alpha val="0"/>
              </a:srgbClr>
            </a:solidFill>
          </p:spPr>
        </p:sp>
        <p:sp>
          <p:nvSpPr>
            <p:cNvPr id="6" name="TextBox 6"/>
            <p:cNvSpPr txBox="1"/>
            <p:nvPr/>
          </p:nvSpPr>
          <p:spPr>
            <a:xfrm>
              <a:off x="0" y="-47625"/>
              <a:ext cx="19202400" cy="3019425"/>
            </a:xfrm>
            <a:prstGeom prst="rect">
              <a:avLst/>
            </a:prstGeom>
          </p:spPr>
          <p:txBody>
            <a:bodyPr lIns="0" tIns="0" rIns="0" bIns="0" rtlCol="0" anchor="t"/>
            <a:lstStyle/>
            <a:p>
              <a:pPr algn="l">
                <a:lnSpc>
                  <a:spcPts val="7048"/>
                </a:lnSpc>
              </a:pPr>
              <a:r>
                <a:rPr lang="en-US" sz="6600" b="1">
                  <a:solidFill>
                    <a:srgbClr val="191B0E"/>
                  </a:solidFill>
                  <a:latin typeface="ITC Franklin Gothic LT Semi-Bold"/>
                  <a:ea typeface="ITC Franklin Gothic LT Semi-Bold"/>
                  <a:cs typeface="ITC Franklin Gothic LT Semi-Bold"/>
                  <a:sym typeface="ITC Franklin Gothic LT Semi-Bold"/>
                </a:rPr>
                <a:t>Abstract </a:t>
              </a:r>
            </a:p>
          </p:txBody>
        </p:sp>
      </p:grpSp>
      <p:grpSp>
        <p:nvGrpSpPr>
          <p:cNvPr id="7" name="Group 7"/>
          <p:cNvGrpSpPr/>
          <p:nvPr/>
        </p:nvGrpSpPr>
        <p:grpSpPr>
          <a:xfrm>
            <a:off x="2057400" y="2143125"/>
            <a:ext cx="15234296" cy="1523494"/>
            <a:chOff x="0" y="0"/>
            <a:chExt cx="20312394" cy="2031326"/>
          </a:xfrm>
        </p:grpSpPr>
        <p:sp>
          <p:nvSpPr>
            <p:cNvPr id="8" name="Freeform 8"/>
            <p:cNvSpPr/>
            <p:nvPr/>
          </p:nvSpPr>
          <p:spPr>
            <a:xfrm>
              <a:off x="0" y="0"/>
              <a:ext cx="20312394" cy="2031326"/>
            </a:xfrm>
            <a:custGeom>
              <a:avLst/>
              <a:gdLst/>
              <a:ahLst/>
              <a:cxnLst/>
              <a:rect l="l" t="t" r="r" b="b"/>
              <a:pathLst>
                <a:path w="20312394" h="2031326">
                  <a:moveTo>
                    <a:pt x="0" y="0"/>
                  </a:moveTo>
                  <a:lnTo>
                    <a:pt x="20312394" y="0"/>
                  </a:lnTo>
                  <a:lnTo>
                    <a:pt x="20312394" y="2031326"/>
                  </a:lnTo>
                  <a:lnTo>
                    <a:pt x="0" y="2031326"/>
                  </a:lnTo>
                  <a:close/>
                </a:path>
              </a:pathLst>
            </a:custGeom>
            <a:solidFill>
              <a:srgbClr val="000000">
                <a:alpha val="0"/>
              </a:srgbClr>
            </a:solidFill>
          </p:spPr>
        </p:sp>
        <p:sp>
          <p:nvSpPr>
            <p:cNvPr id="9" name="TextBox 9"/>
            <p:cNvSpPr txBox="1"/>
            <p:nvPr/>
          </p:nvSpPr>
          <p:spPr>
            <a:xfrm>
              <a:off x="0" y="-66675"/>
              <a:ext cx="20312394" cy="2098001"/>
            </a:xfrm>
            <a:prstGeom prst="rect">
              <a:avLst/>
            </a:prstGeom>
          </p:spPr>
          <p:txBody>
            <a:bodyPr lIns="0" tIns="0" rIns="0" bIns="0" rtlCol="0" anchor="t"/>
            <a:lstStyle/>
            <a:p>
              <a:pPr algn="l">
                <a:lnSpc>
                  <a:spcPts val="3600"/>
                </a:lnSpc>
              </a:pPr>
              <a:r>
                <a:rPr lang="en-US" sz="3000">
                  <a:solidFill>
                    <a:srgbClr val="000000"/>
                  </a:solidFill>
                  <a:latin typeface="ITC Franklin Gothic LT"/>
                  <a:ea typeface="ITC Franklin Gothic LT"/>
                  <a:cs typeface="ITC Franklin Gothic LT"/>
                  <a:sym typeface="ITC Franklin Gothic LT"/>
                </a:rPr>
                <a:t>This project presents a robust Inventory Management System tailored for both sellers and suppliers, ensuring seamless operations for product handling, order tracking, and category management.</a:t>
              </a:r>
            </a:p>
          </p:txBody>
        </p:sp>
      </p:grpSp>
      <p:grpSp>
        <p:nvGrpSpPr>
          <p:cNvPr id="10" name="Group 10"/>
          <p:cNvGrpSpPr/>
          <p:nvPr/>
        </p:nvGrpSpPr>
        <p:grpSpPr>
          <a:xfrm>
            <a:off x="2211430" y="4015781"/>
            <a:ext cx="14401800" cy="4939814"/>
            <a:chOff x="0" y="0"/>
            <a:chExt cx="19202400" cy="6586418"/>
          </a:xfrm>
        </p:grpSpPr>
        <p:sp>
          <p:nvSpPr>
            <p:cNvPr id="11" name="Freeform 11"/>
            <p:cNvSpPr/>
            <p:nvPr/>
          </p:nvSpPr>
          <p:spPr>
            <a:xfrm>
              <a:off x="0" y="0"/>
              <a:ext cx="19202400" cy="6586418"/>
            </a:xfrm>
            <a:custGeom>
              <a:avLst/>
              <a:gdLst/>
              <a:ahLst/>
              <a:cxnLst/>
              <a:rect l="l" t="t" r="r" b="b"/>
              <a:pathLst>
                <a:path w="19202400" h="6586418">
                  <a:moveTo>
                    <a:pt x="0" y="0"/>
                  </a:moveTo>
                  <a:lnTo>
                    <a:pt x="19202400" y="0"/>
                  </a:lnTo>
                  <a:lnTo>
                    <a:pt x="19202400" y="6586418"/>
                  </a:lnTo>
                  <a:lnTo>
                    <a:pt x="0" y="6586418"/>
                  </a:lnTo>
                  <a:close/>
                </a:path>
              </a:pathLst>
            </a:custGeom>
            <a:solidFill>
              <a:srgbClr val="000000">
                <a:alpha val="0"/>
              </a:srgbClr>
            </a:solidFill>
          </p:spPr>
        </p:sp>
        <p:sp>
          <p:nvSpPr>
            <p:cNvPr id="12" name="TextBox 12"/>
            <p:cNvSpPr txBox="1"/>
            <p:nvPr/>
          </p:nvSpPr>
          <p:spPr>
            <a:xfrm>
              <a:off x="0" y="-76200"/>
              <a:ext cx="19202400" cy="6662618"/>
            </a:xfrm>
            <a:prstGeom prst="rect">
              <a:avLst/>
            </a:prstGeom>
          </p:spPr>
          <p:txBody>
            <a:bodyPr lIns="0" tIns="0" rIns="0" bIns="0" rtlCol="0" anchor="t"/>
            <a:lstStyle/>
            <a:p>
              <a:pPr algn="l">
                <a:lnSpc>
                  <a:spcPts val="4320"/>
                </a:lnSpc>
              </a:pPr>
              <a:r>
                <a:rPr lang="en-US" sz="3600" b="1">
                  <a:solidFill>
                    <a:srgbClr val="000000"/>
                  </a:solidFill>
                  <a:latin typeface="ITC Franklin Gothic LT Semi-Bold"/>
                  <a:ea typeface="ITC Franklin Gothic LT Semi-Bold"/>
                  <a:cs typeface="ITC Franklin Gothic LT Semi-Bold"/>
                  <a:sym typeface="ITC Franklin Gothic LT Semi-Bold"/>
                </a:rPr>
                <a:t>Key Features:</a:t>
              </a:r>
            </a:p>
            <a:p>
              <a:pPr algn="l">
                <a:lnSpc>
                  <a:spcPts val="3600"/>
                </a:lnSpc>
              </a:pPr>
              <a:endParaRPr lang="en-US" sz="3600" b="1">
                <a:solidFill>
                  <a:srgbClr val="000000"/>
                </a:solidFill>
                <a:latin typeface="ITC Franklin Gothic LT Semi-Bold"/>
                <a:ea typeface="ITC Franklin Gothic LT Semi-Bold"/>
                <a:cs typeface="ITC Franklin Gothic LT Semi-Bold"/>
                <a:sym typeface="ITC Franklin Gothic LT Semi-Bold"/>
              </a:endParaRPr>
            </a:p>
            <a:p>
              <a:pPr marL="542925" lvl="1" indent="-271462" algn="l">
                <a:lnSpc>
                  <a:spcPts val="3600"/>
                </a:lnSpc>
                <a:buFont typeface="Arial"/>
                <a:buChar char="•"/>
              </a:pPr>
              <a:r>
                <a:rPr lang="en-US" sz="3000">
                  <a:solidFill>
                    <a:srgbClr val="000000"/>
                  </a:solidFill>
                  <a:latin typeface="ITC Franklin Gothic LT"/>
                  <a:ea typeface="ITC Franklin Gothic LT"/>
                  <a:cs typeface="ITC Franklin Gothic LT"/>
                  <a:sym typeface="ITC Franklin Gothic LT"/>
                </a:rPr>
                <a:t>Designed specifically to streamline the workflow of sellers and suppliers by giving them role-specific functionalities.</a:t>
              </a:r>
            </a:p>
            <a:p>
              <a:pPr marL="542925" lvl="1" indent="-271462" algn="l">
                <a:lnSpc>
                  <a:spcPts val="3600"/>
                </a:lnSpc>
                <a:buFont typeface="Arial"/>
                <a:buChar char="•"/>
              </a:pPr>
              <a:r>
                <a:rPr lang="en-US" sz="3000">
                  <a:solidFill>
                    <a:srgbClr val="000000"/>
                  </a:solidFill>
                  <a:latin typeface="ITC Franklin Gothic LT"/>
                  <a:ea typeface="ITC Franklin Gothic LT"/>
                  <a:cs typeface="ITC Franklin Gothic LT"/>
                  <a:sym typeface="ITC Franklin Gothic LT"/>
                </a:rPr>
                <a:t>Built using Java for core logic, JDBC for connectivity, Maven for efficient dependency and build management, and MySQL as the backend database.</a:t>
              </a:r>
            </a:p>
            <a:p>
              <a:pPr marL="542925" lvl="1" indent="-271462" algn="l">
                <a:lnSpc>
                  <a:spcPts val="3600"/>
                </a:lnSpc>
                <a:buFont typeface="Arial"/>
                <a:buChar char="•"/>
              </a:pPr>
              <a:r>
                <a:rPr lang="en-US" sz="3000">
                  <a:solidFill>
                    <a:srgbClr val="000000"/>
                  </a:solidFill>
                  <a:latin typeface="ITC Franklin Gothic LT"/>
                  <a:ea typeface="ITC Franklin Gothic LT"/>
                  <a:cs typeface="ITC Franklin Gothic LT"/>
                  <a:sym typeface="ITC Franklin Gothic LT"/>
                </a:rPr>
                <a:t>Offers a user-friendly interface with secure registration and login, ensuring only authenticated users can access functionalities based on their roles.</a:t>
              </a:r>
            </a:p>
            <a:p>
              <a:pPr marL="542925" lvl="1" indent="-271462" algn="l">
                <a:lnSpc>
                  <a:spcPts val="3600"/>
                </a:lnSpc>
                <a:buFont typeface="Arial"/>
                <a:buChar char="•"/>
              </a:pPr>
              <a:r>
                <a:rPr lang="en-US" sz="3000">
                  <a:solidFill>
                    <a:srgbClr val="000000"/>
                  </a:solidFill>
                  <a:latin typeface="ITC Franklin Gothic LT"/>
                  <a:ea typeface="ITC Franklin Gothic LT"/>
                  <a:cs typeface="ITC Franklin Gothic LT"/>
                  <a:sym typeface="ITC Franklin Gothic LT"/>
                </a:rPr>
                <a:t>Supports live updates for products, orders, and categories, keeping the database synchronized with real-time actions.</a:t>
              </a:r>
            </a:p>
          </p:txBody>
        </p:sp>
      </p:gr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grpSp>
        <p:nvGrpSpPr>
          <p:cNvPr id="2" name="Group 2"/>
          <p:cNvGrpSpPr/>
          <p:nvPr/>
        </p:nvGrpSpPr>
        <p:grpSpPr>
          <a:xfrm>
            <a:off x="717142" y="564"/>
            <a:ext cx="342900" cy="10287000"/>
            <a:chOff x="0" y="0"/>
            <a:chExt cx="457200" cy="13716000"/>
          </a:xfrm>
        </p:grpSpPr>
        <p:sp>
          <p:nvSpPr>
            <p:cNvPr id="3" name="Freeform 3"/>
            <p:cNvSpPr/>
            <p:nvPr/>
          </p:nvSpPr>
          <p:spPr>
            <a:xfrm>
              <a:off x="0" y="0"/>
              <a:ext cx="457200" cy="13716000"/>
            </a:xfrm>
            <a:custGeom>
              <a:avLst/>
              <a:gdLst/>
              <a:ahLst/>
              <a:cxnLst/>
              <a:rect l="l" t="t" r="r" b="b"/>
              <a:pathLst>
                <a:path w="457200" h="13716000">
                  <a:moveTo>
                    <a:pt x="0" y="0"/>
                  </a:moveTo>
                  <a:lnTo>
                    <a:pt x="457200" y="0"/>
                  </a:lnTo>
                  <a:lnTo>
                    <a:pt x="457200" y="13716000"/>
                  </a:lnTo>
                  <a:lnTo>
                    <a:pt x="0" y="13716000"/>
                  </a:lnTo>
                  <a:close/>
                </a:path>
              </a:pathLst>
            </a:custGeom>
            <a:solidFill>
              <a:srgbClr val="191B0E"/>
            </a:solidFill>
          </p:spPr>
        </p:sp>
      </p:grpSp>
      <p:grpSp>
        <p:nvGrpSpPr>
          <p:cNvPr id="4" name="Group 4"/>
          <p:cNvGrpSpPr/>
          <p:nvPr/>
        </p:nvGrpSpPr>
        <p:grpSpPr>
          <a:xfrm>
            <a:off x="2057400" y="1028700"/>
            <a:ext cx="14401800" cy="2228850"/>
            <a:chOff x="0" y="0"/>
            <a:chExt cx="19202400" cy="2971800"/>
          </a:xfrm>
        </p:grpSpPr>
        <p:sp>
          <p:nvSpPr>
            <p:cNvPr id="5" name="Freeform 5"/>
            <p:cNvSpPr/>
            <p:nvPr/>
          </p:nvSpPr>
          <p:spPr>
            <a:xfrm>
              <a:off x="0" y="0"/>
              <a:ext cx="19202400" cy="2971800"/>
            </a:xfrm>
            <a:custGeom>
              <a:avLst/>
              <a:gdLst/>
              <a:ahLst/>
              <a:cxnLst/>
              <a:rect l="l" t="t" r="r" b="b"/>
              <a:pathLst>
                <a:path w="19202400" h="2971800">
                  <a:moveTo>
                    <a:pt x="0" y="0"/>
                  </a:moveTo>
                  <a:lnTo>
                    <a:pt x="19202400" y="0"/>
                  </a:lnTo>
                  <a:lnTo>
                    <a:pt x="19202400" y="2971800"/>
                  </a:lnTo>
                  <a:lnTo>
                    <a:pt x="0" y="2971800"/>
                  </a:lnTo>
                  <a:close/>
                </a:path>
              </a:pathLst>
            </a:custGeom>
            <a:solidFill>
              <a:srgbClr val="000000">
                <a:alpha val="0"/>
              </a:srgbClr>
            </a:solidFill>
          </p:spPr>
        </p:sp>
        <p:sp>
          <p:nvSpPr>
            <p:cNvPr id="6" name="TextBox 6"/>
            <p:cNvSpPr txBox="1"/>
            <p:nvPr/>
          </p:nvSpPr>
          <p:spPr>
            <a:xfrm>
              <a:off x="0" y="-47625"/>
              <a:ext cx="19202400" cy="3019425"/>
            </a:xfrm>
            <a:prstGeom prst="rect">
              <a:avLst/>
            </a:prstGeom>
          </p:spPr>
          <p:txBody>
            <a:bodyPr lIns="0" tIns="0" rIns="0" bIns="0" rtlCol="0" anchor="t"/>
            <a:lstStyle/>
            <a:p>
              <a:pPr algn="l">
                <a:lnSpc>
                  <a:spcPts val="7048"/>
                </a:lnSpc>
              </a:pPr>
              <a:r>
                <a:rPr lang="en-US" sz="6600" b="1">
                  <a:solidFill>
                    <a:srgbClr val="191B0E"/>
                  </a:solidFill>
                  <a:latin typeface="ITC Franklin Gothic LT Semi-Bold"/>
                  <a:ea typeface="ITC Franklin Gothic LT Semi-Bold"/>
                  <a:cs typeface="ITC Franklin Gothic LT Semi-Bold"/>
                  <a:sym typeface="ITC Franklin Gothic LT Semi-Bold"/>
                </a:rPr>
                <a:t>Technology Stack</a:t>
              </a:r>
            </a:p>
          </p:txBody>
        </p:sp>
      </p:grpSp>
      <p:grpSp>
        <p:nvGrpSpPr>
          <p:cNvPr id="7" name="Group 7"/>
          <p:cNvGrpSpPr/>
          <p:nvPr/>
        </p:nvGrpSpPr>
        <p:grpSpPr>
          <a:xfrm>
            <a:off x="2057400" y="2603840"/>
            <a:ext cx="14401800" cy="6197260"/>
            <a:chOff x="0" y="0"/>
            <a:chExt cx="19202400" cy="8263014"/>
          </a:xfrm>
        </p:grpSpPr>
        <p:sp>
          <p:nvSpPr>
            <p:cNvPr id="8" name="Freeform 8"/>
            <p:cNvSpPr/>
            <p:nvPr/>
          </p:nvSpPr>
          <p:spPr>
            <a:xfrm>
              <a:off x="0" y="0"/>
              <a:ext cx="19202400" cy="8263014"/>
            </a:xfrm>
            <a:custGeom>
              <a:avLst/>
              <a:gdLst/>
              <a:ahLst/>
              <a:cxnLst/>
              <a:rect l="l" t="t" r="r" b="b"/>
              <a:pathLst>
                <a:path w="19202400" h="8263014">
                  <a:moveTo>
                    <a:pt x="0" y="0"/>
                  </a:moveTo>
                  <a:lnTo>
                    <a:pt x="19202400" y="0"/>
                  </a:lnTo>
                  <a:lnTo>
                    <a:pt x="19202400" y="8263014"/>
                  </a:lnTo>
                  <a:lnTo>
                    <a:pt x="0" y="8263014"/>
                  </a:lnTo>
                  <a:close/>
                </a:path>
              </a:pathLst>
            </a:custGeom>
            <a:solidFill>
              <a:srgbClr val="000000">
                <a:alpha val="0"/>
              </a:srgbClr>
            </a:solidFill>
          </p:spPr>
        </p:sp>
        <p:sp>
          <p:nvSpPr>
            <p:cNvPr id="9" name="TextBox 9"/>
            <p:cNvSpPr txBox="1"/>
            <p:nvPr/>
          </p:nvSpPr>
          <p:spPr>
            <a:xfrm>
              <a:off x="0" y="19050"/>
              <a:ext cx="19202400" cy="8243964"/>
            </a:xfrm>
            <a:prstGeom prst="rect">
              <a:avLst/>
            </a:prstGeom>
          </p:spPr>
          <p:txBody>
            <a:bodyPr lIns="0" tIns="0" rIns="0" bIns="0" rtlCol="0" anchor="t"/>
            <a:lstStyle/>
            <a:p>
              <a:pPr marL="602647" lvl="1" indent="-301323" algn="l">
                <a:lnSpc>
                  <a:spcPts val="3004"/>
                </a:lnSpc>
                <a:buFont typeface="Arial"/>
                <a:buChar char="•"/>
              </a:pPr>
              <a:r>
                <a:rPr lang="en-US" sz="3330" b="1" dirty="0">
                  <a:solidFill>
                    <a:srgbClr val="191B0E"/>
                  </a:solidFill>
                  <a:latin typeface="ITC Franklin Gothic LT"/>
                  <a:ea typeface="ITC Franklin Gothic LT"/>
                  <a:cs typeface="ITC Franklin Gothic LT"/>
                  <a:sym typeface="ITC Franklin Gothic LT"/>
                </a:rPr>
                <a:t>Java (JDK 11+): </a:t>
              </a:r>
              <a:r>
                <a:rPr lang="en-US" sz="3330" dirty="0">
                  <a:solidFill>
                    <a:srgbClr val="191B0E"/>
                  </a:solidFill>
                  <a:latin typeface="ITC Franklin Gothic LT"/>
                  <a:ea typeface="ITC Franklin Gothic LT"/>
                  <a:cs typeface="ITC Franklin Gothic LT"/>
                  <a:sym typeface="ITC Franklin Gothic LT"/>
                </a:rPr>
                <a:t>The backbone of the application, responsible for the core business logic and application flow.</a:t>
              </a:r>
            </a:p>
            <a:p>
              <a:pPr marL="602647" lvl="1" indent="-301323" algn="l">
                <a:lnSpc>
                  <a:spcPts val="3004"/>
                </a:lnSpc>
                <a:buFont typeface="Arial"/>
                <a:buChar char="•"/>
              </a:pPr>
              <a:endParaRPr lang="en-US" sz="3330" dirty="0">
                <a:solidFill>
                  <a:srgbClr val="191B0E"/>
                </a:solidFill>
                <a:latin typeface="ITC Franklin Gothic LT"/>
                <a:ea typeface="ITC Franklin Gothic LT"/>
                <a:cs typeface="ITC Franklin Gothic LT"/>
                <a:sym typeface="ITC Franklin Gothic LT"/>
              </a:endParaRPr>
            </a:p>
            <a:p>
              <a:pPr marL="602647" lvl="1" indent="-301323" algn="l">
                <a:lnSpc>
                  <a:spcPts val="3004"/>
                </a:lnSpc>
                <a:buFont typeface="Arial"/>
                <a:buChar char="•"/>
              </a:pPr>
              <a:r>
                <a:rPr lang="en-US" sz="3330" b="1" dirty="0">
                  <a:solidFill>
                    <a:srgbClr val="191B0E"/>
                  </a:solidFill>
                  <a:latin typeface="ITC Franklin Gothic LT"/>
                  <a:ea typeface="ITC Franklin Gothic LT"/>
                  <a:cs typeface="ITC Franklin Gothic LT"/>
                  <a:sym typeface="ITC Franklin Gothic LT"/>
                </a:rPr>
                <a:t>MySQL: </a:t>
              </a:r>
              <a:r>
                <a:rPr lang="en-US" sz="3330" dirty="0">
                  <a:solidFill>
                    <a:srgbClr val="191B0E"/>
                  </a:solidFill>
                  <a:latin typeface="ITC Franklin Gothic LT"/>
                  <a:ea typeface="ITC Franklin Gothic LT"/>
                  <a:cs typeface="ITC Franklin Gothic LT"/>
                  <a:sym typeface="ITC Franklin Gothic LT"/>
                </a:rPr>
                <a:t>A robust and scalable relational database used for storing all system data including user information, products, orders, and categories.</a:t>
              </a:r>
            </a:p>
            <a:p>
              <a:pPr marL="602647" lvl="1" indent="-301323" algn="l">
                <a:lnSpc>
                  <a:spcPts val="3004"/>
                </a:lnSpc>
                <a:buFont typeface="Arial"/>
                <a:buChar char="•"/>
              </a:pPr>
              <a:endParaRPr lang="en-US" sz="3330" dirty="0">
                <a:solidFill>
                  <a:srgbClr val="191B0E"/>
                </a:solidFill>
                <a:latin typeface="ITC Franklin Gothic LT"/>
                <a:ea typeface="ITC Franklin Gothic LT"/>
                <a:cs typeface="ITC Franklin Gothic LT"/>
                <a:sym typeface="ITC Franklin Gothic LT"/>
              </a:endParaRPr>
            </a:p>
            <a:p>
              <a:pPr marL="602647" lvl="1" indent="-301323" algn="l">
                <a:lnSpc>
                  <a:spcPts val="3004"/>
                </a:lnSpc>
                <a:buFont typeface="Arial"/>
                <a:buChar char="•"/>
              </a:pPr>
              <a:r>
                <a:rPr lang="en-US" sz="3330" b="1" dirty="0">
                  <a:solidFill>
                    <a:srgbClr val="191B0E"/>
                  </a:solidFill>
                  <a:latin typeface="ITC Franklin Gothic LT"/>
                  <a:ea typeface="ITC Franklin Gothic LT"/>
                  <a:cs typeface="ITC Franklin Gothic LT"/>
                  <a:sym typeface="ITC Franklin Gothic LT"/>
                </a:rPr>
                <a:t>Maven:</a:t>
              </a:r>
              <a:r>
                <a:rPr lang="en-US" sz="3330" dirty="0">
                  <a:solidFill>
                    <a:srgbClr val="191B0E"/>
                  </a:solidFill>
                  <a:latin typeface="ITC Franklin Gothic LT"/>
                  <a:ea typeface="ITC Franklin Gothic LT"/>
                  <a:cs typeface="ITC Franklin Gothic LT"/>
                  <a:sym typeface="ITC Franklin Gothic LT"/>
                </a:rPr>
                <a:t> Handles project building and manages external libraries efficiently, ensuring seamless integration of dependencies.</a:t>
              </a:r>
            </a:p>
            <a:p>
              <a:pPr marL="602647" lvl="1" indent="-301323" algn="l">
                <a:lnSpc>
                  <a:spcPts val="3004"/>
                </a:lnSpc>
                <a:buFont typeface="Arial"/>
                <a:buChar char="•"/>
              </a:pPr>
              <a:endParaRPr lang="en-US" sz="3330" dirty="0">
                <a:solidFill>
                  <a:srgbClr val="191B0E"/>
                </a:solidFill>
                <a:latin typeface="ITC Franklin Gothic LT"/>
                <a:ea typeface="ITC Franklin Gothic LT"/>
                <a:cs typeface="ITC Franklin Gothic LT"/>
                <a:sym typeface="ITC Franklin Gothic LT"/>
              </a:endParaRPr>
            </a:p>
            <a:p>
              <a:pPr marL="602647" lvl="1" indent="-301323" algn="l">
                <a:lnSpc>
                  <a:spcPts val="3004"/>
                </a:lnSpc>
                <a:buFont typeface="Arial"/>
                <a:buChar char="•"/>
              </a:pPr>
              <a:r>
                <a:rPr lang="en-US" sz="3330" b="1" dirty="0">
                  <a:solidFill>
                    <a:srgbClr val="191B0E"/>
                  </a:solidFill>
                  <a:latin typeface="ITC Franklin Gothic LT"/>
                  <a:ea typeface="ITC Franklin Gothic LT"/>
                  <a:cs typeface="ITC Franklin Gothic LT"/>
                  <a:sym typeface="ITC Franklin Gothic LT"/>
                </a:rPr>
                <a:t>JDBC (Java Database Connectivity): </a:t>
              </a:r>
              <a:r>
                <a:rPr lang="en-US" sz="3330" dirty="0">
                  <a:solidFill>
                    <a:srgbClr val="191B0E"/>
                  </a:solidFill>
                  <a:latin typeface="ITC Franklin Gothic LT"/>
                  <a:ea typeface="ITC Franklin Gothic LT"/>
                  <a:cs typeface="ITC Franklin Gothic LT"/>
                  <a:sym typeface="ITC Franklin Gothic LT"/>
                </a:rPr>
                <a:t>Acts as the bridge between Java code and the MySQL database, enabling smooth data operations.</a:t>
              </a:r>
            </a:p>
            <a:p>
              <a:pPr marL="602647" lvl="1" indent="-301323" algn="l">
                <a:lnSpc>
                  <a:spcPts val="3004"/>
                </a:lnSpc>
                <a:buFont typeface="Arial"/>
                <a:buChar char="•"/>
              </a:pPr>
              <a:endParaRPr lang="en-US" sz="3330" dirty="0">
                <a:solidFill>
                  <a:srgbClr val="191B0E"/>
                </a:solidFill>
                <a:latin typeface="ITC Franklin Gothic LT"/>
                <a:ea typeface="ITC Franklin Gothic LT"/>
                <a:cs typeface="ITC Franklin Gothic LT"/>
                <a:sym typeface="ITC Franklin Gothic LT"/>
              </a:endParaRPr>
            </a:p>
            <a:p>
              <a:pPr marL="602647" lvl="1" indent="-301323" algn="l">
                <a:lnSpc>
                  <a:spcPts val="3004"/>
                </a:lnSpc>
                <a:buFont typeface="Arial"/>
                <a:buChar char="•"/>
              </a:pPr>
              <a:r>
                <a:rPr lang="en-US" sz="3330" b="1" dirty="0">
                  <a:solidFill>
                    <a:srgbClr val="191B0E"/>
                  </a:solidFill>
                  <a:latin typeface="ITC Franklin Gothic LT"/>
                  <a:ea typeface="ITC Franklin Gothic LT"/>
                  <a:cs typeface="ITC Franklin Gothic LT"/>
                  <a:sym typeface="ITC Franklin Gothic LT"/>
                </a:rPr>
                <a:t>IntelliJ IDEA: </a:t>
              </a:r>
              <a:r>
                <a:rPr lang="en-US" sz="3330" dirty="0">
                  <a:solidFill>
                    <a:srgbClr val="191B0E"/>
                  </a:solidFill>
                  <a:latin typeface="ITC Franklin Gothic LT"/>
                  <a:ea typeface="ITC Franklin Gothic LT"/>
                  <a:cs typeface="ITC Franklin Gothic LT"/>
                  <a:sym typeface="ITC Franklin Gothic LT"/>
                </a:rPr>
                <a:t>Chosen as the development environment for its powerful Java support, productivity tools, and integration features.</a:t>
              </a:r>
            </a:p>
            <a:p>
              <a:pPr marL="602647" lvl="1" indent="-301323" algn="l">
                <a:lnSpc>
                  <a:spcPts val="3004"/>
                </a:lnSpc>
                <a:buFont typeface="Arial"/>
                <a:buChar char="•"/>
              </a:pPr>
              <a:endParaRPr lang="en-US" sz="3330" dirty="0">
                <a:solidFill>
                  <a:srgbClr val="191B0E"/>
                </a:solidFill>
                <a:latin typeface="ITC Franklin Gothic LT"/>
                <a:ea typeface="ITC Franklin Gothic LT"/>
                <a:cs typeface="ITC Franklin Gothic LT"/>
                <a:sym typeface="ITC Franklin Gothic LT"/>
              </a:endParaRPr>
            </a:p>
            <a:p>
              <a:pPr marL="602647" lvl="1" indent="-301323" algn="l">
                <a:lnSpc>
                  <a:spcPts val="3004"/>
                </a:lnSpc>
                <a:buFont typeface="Arial"/>
                <a:buChar char="•"/>
              </a:pPr>
              <a:r>
                <a:rPr lang="en-US" sz="3330" b="1" dirty="0">
                  <a:solidFill>
                    <a:srgbClr val="191B0E"/>
                  </a:solidFill>
                  <a:latin typeface="ITC Franklin Gothic LT"/>
                  <a:ea typeface="ITC Franklin Gothic LT"/>
                  <a:cs typeface="ITC Franklin Gothic LT"/>
                  <a:sym typeface="ITC Franklin Gothic LT"/>
                </a:rPr>
                <a:t>ANSI Color Codes:</a:t>
              </a:r>
              <a:r>
                <a:rPr lang="en-US" sz="3330" dirty="0">
                  <a:solidFill>
                    <a:srgbClr val="191B0E"/>
                  </a:solidFill>
                  <a:latin typeface="ITC Franklin Gothic LT"/>
                  <a:ea typeface="ITC Franklin Gothic LT"/>
                  <a:cs typeface="ITC Franklin Gothic LT"/>
                  <a:sym typeface="ITC Franklin Gothic LT"/>
                </a:rPr>
                <a:t> Used to enhance the console UI, making navigation and operation more intuitive through color-coded prompts and messages.</a:t>
              </a:r>
            </a:p>
          </p:txBody>
        </p:sp>
      </p:gr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grpSp>
        <p:nvGrpSpPr>
          <p:cNvPr id="2" name="Group 2"/>
          <p:cNvGrpSpPr/>
          <p:nvPr/>
        </p:nvGrpSpPr>
        <p:grpSpPr>
          <a:xfrm>
            <a:off x="717142" y="564"/>
            <a:ext cx="342900" cy="10287000"/>
            <a:chOff x="0" y="0"/>
            <a:chExt cx="457200" cy="13716000"/>
          </a:xfrm>
        </p:grpSpPr>
        <p:sp>
          <p:nvSpPr>
            <p:cNvPr id="3" name="Freeform 3"/>
            <p:cNvSpPr/>
            <p:nvPr/>
          </p:nvSpPr>
          <p:spPr>
            <a:xfrm>
              <a:off x="0" y="0"/>
              <a:ext cx="457200" cy="13716000"/>
            </a:xfrm>
            <a:custGeom>
              <a:avLst/>
              <a:gdLst/>
              <a:ahLst/>
              <a:cxnLst/>
              <a:rect l="l" t="t" r="r" b="b"/>
              <a:pathLst>
                <a:path w="457200" h="13716000">
                  <a:moveTo>
                    <a:pt x="0" y="0"/>
                  </a:moveTo>
                  <a:lnTo>
                    <a:pt x="457200" y="0"/>
                  </a:lnTo>
                  <a:lnTo>
                    <a:pt x="457200" y="13716000"/>
                  </a:lnTo>
                  <a:lnTo>
                    <a:pt x="0" y="13716000"/>
                  </a:lnTo>
                  <a:close/>
                </a:path>
              </a:pathLst>
            </a:custGeom>
            <a:solidFill>
              <a:srgbClr val="191B0E"/>
            </a:solidFill>
          </p:spPr>
        </p:sp>
      </p:grpSp>
      <p:grpSp>
        <p:nvGrpSpPr>
          <p:cNvPr id="4" name="Group 4"/>
          <p:cNvGrpSpPr/>
          <p:nvPr/>
        </p:nvGrpSpPr>
        <p:grpSpPr>
          <a:xfrm>
            <a:off x="2057400" y="1028700"/>
            <a:ext cx="14401800" cy="2228850"/>
            <a:chOff x="0" y="0"/>
            <a:chExt cx="19202400" cy="2971800"/>
          </a:xfrm>
        </p:grpSpPr>
        <p:sp>
          <p:nvSpPr>
            <p:cNvPr id="5" name="Freeform 5"/>
            <p:cNvSpPr/>
            <p:nvPr/>
          </p:nvSpPr>
          <p:spPr>
            <a:xfrm>
              <a:off x="0" y="0"/>
              <a:ext cx="19202400" cy="2971800"/>
            </a:xfrm>
            <a:custGeom>
              <a:avLst/>
              <a:gdLst/>
              <a:ahLst/>
              <a:cxnLst/>
              <a:rect l="l" t="t" r="r" b="b"/>
              <a:pathLst>
                <a:path w="19202400" h="2971800">
                  <a:moveTo>
                    <a:pt x="0" y="0"/>
                  </a:moveTo>
                  <a:lnTo>
                    <a:pt x="19202400" y="0"/>
                  </a:lnTo>
                  <a:lnTo>
                    <a:pt x="19202400" y="2971800"/>
                  </a:lnTo>
                  <a:lnTo>
                    <a:pt x="0" y="2971800"/>
                  </a:lnTo>
                  <a:close/>
                </a:path>
              </a:pathLst>
            </a:custGeom>
            <a:solidFill>
              <a:srgbClr val="000000">
                <a:alpha val="0"/>
              </a:srgbClr>
            </a:solidFill>
          </p:spPr>
        </p:sp>
        <p:sp>
          <p:nvSpPr>
            <p:cNvPr id="6" name="TextBox 6"/>
            <p:cNvSpPr txBox="1"/>
            <p:nvPr/>
          </p:nvSpPr>
          <p:spPr>
            <a:xfrm>
              <a:off x="0" y="-47625"/>
              <a:ext cx="19202400" cy="3019425"/>
            </a:xfrm>
            <a:prstGeom prst="rect">
              <a:avLst/>
            </a:prstGeom>
          </p:spPr>
          <p:txBody>
            <a:bodyPr lIns="0" tIns="0" rIns="0" bIns="0" rtlCol="0" anchor="t"/>
            <a:lstStyle/>
            <a:p>
              <a:pPr algn="l">
                <a:lnSpc>
                  <a:spcPts val="7048"/>
                </a:lnSpc>
              </a:pPr>
              <a:r>
                <a:rPr lang="en-US" sz="6600" b="1">
                  <a:solidFill>
                    <a:srgbClr val="191B0E"/>
                  </a:solidFill>
                  <a:latin typeface="ITC Franklin Gothic LT Semi-Bold"/>
                  <a:ea typeface="ITC Franklin Gothic LT Semi-Bold"/>
                  <a:cs typeface="ITC Franklin Gothic LT Semi-Bold"/>
                  <a:sym typeface="ITC Franklin Gothic LT Semi-Bold"/>
                </a:rPr>
                <a:t>Working – User Management</a:t>
              </a:r>
            </a:p>
          </p:txBody>
        </p:sp>
      </p:grpSp>
      <p:grpSp>
        <p:nvGrpSpPr>
          <p:cNvPr id="7" name="Group 7"/>
          <p:cNvGrpSpPr/>
          <p:nvPr/>
        </p:nvGrpSpPr>
        <p:grpSpPr>
          <a:xfrm>
            <a:off x="2057400" y="3511296"/>
            <a:ext cx="6665976" cy="2436861"/>
            <a:chOff x="0" y="0"/>
            <a:chExt cx="8887968" cy="3249148"/>
          </a:xfrm>
        </p:grpSpPr>
        <p:sp>
          <p:nvSpPr>
            <p:cNvPr id="8" name="Freeform 8"/>
            <p:cNvSpPr/>
            <p:nvPr/>
          </p:nvSpPr>
          <p:spPr>
            <a:xfrm>
              <a:off x="0" y="0"/>
              <a:ext cx="8887968" cy="3249148"/>
            </a:xfrm>
            <a:custGeom>
              <a:avLst/>
              <a:gdLst/>
              <a:ahLst/>
              <a:cxnLst/>
              <a:rect l="l" t="t" r="r" b="b"/>
              <a:pathLst>
                <a:path w="8887968" h="3249148">
                  <a:moveTo>
                    <a:pt x="0" y="0"/>
                  </a:moveTo>
                  <a:lnTo>
                    <a:pt x="8887968" y="0"/>
                  </a:lnTo>
                  <a:lnTo>
                    <a:pt x="8887968" y="3249148"/>
                  </a:lnTo>
                  <a:lnTo>
                    <a:pt x="0" y="3249148"/>
                  </a:lnTo>
                  <a:close/>
                </a:path>
              </a:pathLst>
            </a:custGeom>
            <a:solidFill>
              <a:srgbClr val="000000">
                <a:alpha val="0"/>
              </a:srgbClr>
            </a:solidFill>
          </p:spPr>
        </p:sp>
        <p:sp>
          <p:nvSpPr>
            <p:cNvPr id="9" name="TextBox 9"/>
            <p:cNvSpPr txBox="1"/>
            <p:nvPr/>
          </p:nvSpPr>
          <p:spPr>
            <a:xfrm>
              <a:off x="0" y="-9525"/>
              <a:ext cx="8887968" cy="3258673"/>
            </a:xfrm>
            <a:prstGeom prst="rect">
              <a:avLst/>
            </a:prstGeom>
          </p:spPr>
          <p:txBody>
            <a:bodyPr lIns="0" tIns="0" rIns="0" bIns="0" rtlCol="0" anchor="b"/>
            <a:lstStyle/>
            <a:p>
              <a:pPr algn="l">
                <a:lnSpc>
                  <a:spcPts val="4536"/>
                </a:lnSpc>
              </a:pPr>
              <a:r>
                <a:rPr lang="en-US" sz="4500" b="1">
                  <a:solidFill>
                    <a:srgbClr val="191B0E"/>
                  </a:solidFill>
                  <a:latin typeface="ITC Franklin Gothic LT Semi-Bold"/>
                  <a:ea typeface="ITC Franklin Gothic LT Semi-Bold"/>
                  <a:cs typeface="ITC Franklin Gothic LT Semi-Bold"/>
                  <a:sym typeface="ITC Franklin Gothic LT Semi-Bold"/>
                </a:rPr>
                <a:t>Seller</a:t>
              </a:r>
            </a:p>
          </p:txBody>
        </p:sp>
      </p:grpSp>
      <p:grpSp>
        <p:nvGrpSpPr>
          <p:cNvPr id="10" name="Group 10"/>
          <p:cNvGrpSpPr/>
          <p:nvPr/>
        </p:nvGrpSpPr>
        <p:grpSpPr>
          <a:xfrm>
            <a:off x="2057400" y="6057330"/>
            <a:ext cx="6665976" cy="3843289"/>
            <a:chOff x="0" y="0"/>
            <a:chExt cx="8887968" cy="5124386"/>
          </a:xfrm>
        </p:grpSpPr>
        <p:sp>
          <p:nvSpPr>
            <p:cNvPr id="11" name="Freeform 11"/>
            <p:cNvSpPr/>
            <p:nvPr/>
          </p:nvSpPr>
          <p:spPr>
            <a:xfrm>
              <a:off x="0" y="0"/>
              <a:ext cx="8887968" cy="5124386"/>
            </a:xfrm>
            <a:custGeom>
              <a:avLst/>
              <a:gdLst/>
              <a:ahLst/>
              <a:cxnLst/>
              <a:rect l="l" t="t" r="r" b="b"/>
              <a:pathLst>
                <a:path w="8887968" h="5124386">
                  <a:moveTo>
                    <a:pt x="0" y="0"/>
                  </a:moveTo>
                  <a:lnTo>
                    <a:pt x="8887968" y="0"/>
                  </a:lnTo>
                  <a:lnTo>
                    <a:pt x="8887968" y="5124386"/>
                  </a:lnTo>
                  <a:lnTo>
                    <a:pt x="0" y="5124386"/>
                  </a:lnTo>
                  <a:close/>
                </a:path>
              </a:pathLst>
            </a:custGeom>
            <a:solidFill>
              <a:srgbClr val="000000">
                <a:alpha val="0"/>
              </a:srgbClr>
            </a:solidFill>
          </p:spPr>
        </p:sp>
        <p:sp>
          <p:nvSpPr>
            <p:cNvPr id="12" name="TextBox 12"/>
            <p:cNvSpPr txBox="1"/>
            <p:nvPr/>
          </p:nvSpPr>
          <p:spPr>
            <a:xfrm>
              <a:off x="0" y="-47625"/>
              <a:ext cx="8887968" cy="5172011"/>
            </a:xfrm>
            <a:prstGeom prst="rect">
              <a:avLst/>
            </a:prstGeom>
          </p:spPr>
          <p:txBody>
            <a:bodyPr lIns="0" tIns="0" rIns="0" bIns="0" rtlCol="0" anchor="t"/>
            <a:lstStyle/>
            <a:p>
              <a:pPr marL="651510" lvl="1" indent="-325755" algn="l">
                <a:lnSpc>
                  <a:spcPts val="4060"/>
                </a:lnSpc>
                <a:buFont typeface="Arial"/>
                <a:buChar char="•"/>
              </a:pPr>
              <a:r>
                <a:rPr lang="en-US" sz="3600">
                  <a:solidFill>
                    <a:srgbClr val="191B0E"/>
                  </a:solidFill>
                  <a:latin typeface="ITC Franklin Gothic LT"/>
                  <a:ea typeface="ITC Franklin Gothic LT"/>
                  <a:cs typeface="ITC Franklin Gothic LT"/>
                  <a:sym typeface="ITC Franklin Gothic LT"/>
                </a:rPr>
                <a:t>View, update, search products</a:t>
              </a:r>
            </a:p>
            <a:p>
              <a:pPr marL="651510" lvl="1" indent="-325755" algn="l">
                <a:lnSpc>
                  <a:spcPts val="4060"/>
                </a:lnSpc>
                <a:buFont typeface="Arial"/>
                <a:buChar char="•"/>
              </a:pPr>
              <a:r>
                <a:rPr lang="en-US" sz="3600">
                  <a:solidFill>
                    <a:srgbClr val="191B0E"/>
                  </a:solidFill>
                  <a:latin typeface="ITC Franklin Gothic LT"/>
                  <a:ea typeface="ITC Franklin Gothic LT"/>
                  <a:cs typeface="ITC Franklin Gothic LT"/>
                  <a:sym typeface="ITC Franklin Gothic LT"/>
                </a:rPr>
                <a:t>Place/cancel orders</a:t>
              </a:r>
            </a:p>
            <a:p>
              <a:pPr marL="651510" lvl="1" indent="-325755" algn="l">
                <a:lnSpc>
                  <a:spcPts val="4060"/>
                </a:lnSpc>
                <a:buFont typeface="Arial"/>
                <a:buChar char="•"/>
              </a:pPr>
              <a:r>
                <a:rPr lang="en-US" sz="3600">
                  <a:solidFill>
                    <a:srgbClr val="191B0E"/>
                  </a:solidFill>
                  <a:latin typeface="ITC Franklin Gothic LT"/>
                  <a:ea typeface="ITC Franklin Gothic LT"/>
                  <a:cs typeface="ITC Franklin Gothic LT"/>
                  <a:sym typeface="ITC Franklin Gothic LT"/>
                </a:rPr>
                <a:t>Real-time order status</a:t>
              </a:r>
            </a:p>
          </p:txBody>
        </p:sp>
      </p:grpSp>
      <p:grpSp>
        <p:nvGrpSpPr>
          <p:cNvPr id="13" name="Group 13"/>
          <p:cNvGrpSpPr/>
          <p:nvPr/>
        </p:nvGrpSpPr>
        <p:grpSpPr>
          <a:xfrm>
            <a:off x="9787521" y="3511296"/>
            <a:ext cx="6665976" cy="2436861"/>
            <a:chOff x="0" y="0"/>
            <a:chExt cx="8887968" cy="3249148"/>
          </a:xfrm>
        </p:grpSpPr>
        <p:sp>
          <p:nvSpPr>
            <p:cNvPr id="14" name="Freeform 14"/>
            <p:cNvSpPr/>
            <p:nvPr/>
          </p:nvSpPr>
          <p:spPr>
            <a:xfrm>
              <a:off x="0" y="0"/>
              <a:ext cx="8887968" cy="3249148"/>
            </a:xfrm>
            <a:custGeom>
              <a:avLst/>
              <a:gdLst/>
              <a:ahLst/>
              <a:cxnLst/>
              <a:rect l="l" t="t" r="r" b="b"/>
              <a:pathLst>
                <a:path w="8887968" h="3249148">
                  <a:moveTo>
                    <a:pt x="0" y="0"/>
                  </a:moveTo>
                  <a:lnTo>
                    <a:pt x="8887968" y="0"/>
                  </a:lnTo>
                  <a:lnTo>
                    <a:pt x="8887968" y="3249148"/>
                  </a:lnTo>
                  <a:lnTo>
                    <a:pt x="0" y="3249148"/>
                  </a:lnTo>
                  <a:close/>
                </a:path>
              </a:pathLst>
            </a:custGeom>
            <a:solidFill>
              <a:srgbClr val="000000">
                <a:alpha val="0"/>
              </a:srgbClr>
            </a:solidFill>
          </p:spPr>
        </p:sp>
        <p:sp>
          <p:nvSpPr>
            <p:cNvPr id="15" name="TextBox 15"/>
            <p:cNvSpPr txBox="1"/>
            <p:nvPr/>
          </p:nvSpPr>
          <p:spPr>
            <a:xfrm>
              <a:off x="0" y="-9525"/>
              <a:ext cx="8887968" cy="3258673"/>
            </a:xfrm>
            <a:prstGeom prst="rect">
              <a:avLst/>
            </a:prstGeom>
          </p:spPr>
          <p:txBody>
            <a:bodyPr lIns="0" tIns="0" rIns="0" bIns="0" rtlCol="0" anchor="b"/>
            <a:lstStyle/>
            <a:p>
              <a:pPr algn="l">
                <a:lnSpc>
                  <a:spcPts val="4536"/>
                </a:lnSpc>
              </a:pPr>
              <a:r>
                <a:rPr lang="en-US" sz="4500" b="1">
                  <a:solidFill>
                    <a:srgbClr val="191B0E"/>
                  </a:solidFill>
                  <a:latin typeface="ITC Franklin Gothic LT Semi-Bold"/>
                  <a:ea typeface="ITC Franklin Gothic LT Semi-Bold"/>
                  <a:cs typeface="ITC Franklin Gothic LT Semi-Bold"/>
                  <a:sym typeface="ITC Franklin Gothic LT Semi-Bold"/>
                </a:rPr>
                <a:t>Supplier</a:t>
              </a:r>
            </a:p>
          </p:txBody>
        </p:sp>
      </p:grpSp>
      <p:grpSp>
        <p:nvGrpSpPr>
          <p:cNvPr id="16" name="Group 16"/>
          <p:cNvGrpSpPr/>
          <p:nvPr/>
        </p:nvGrpSpPr>
        <p:grpSpPr>
          <a:xfrm>
            <a:off x="9787521" y="6201902"/>
            <a:ext cx="6665976" cy="3843290"/>
            <a:chOff x="0" y="0"/>
            <a:chExt cx="8887968" cy="5124386"/>
          </a:xfrm>
        </p:grpSpPr>
        <p:sp>
          <p:nvSpPr>
            <p:cNvPr id="17" name="Freeform 17"/>
            <p:cNvSpPr/>
            <p:nvPr/>
          </p:nvSpPr>
          <p:spPr>
            <a:xfrm>
              <a:off x="0" y="0"/>
              <a:ext cx="8887968" cy="5124386"/>
            </a:xfrm>
            <a:custGeom>
              <a:avLst/>
              <a:gdLst/>
              <a:ahLst/>
              <a:cxnLst/>
              <a:rect l="l" t="t" r="r" b="b"/>
              <a:pathLst>
                <a:path w="8887968" h="5124386">
                  <a:moveTo>
                    <a:pt x="0" y="0"/>
                  </a:moveTo>
                  <a:lnTo>
                    <a:pt x="8887968" y="0"/>
                  </a:lnTo>
                  <a:lnTo>
                    <a:pt x="8887968" y="5124386"/>
                  </a:lnTo>
                  <a:lnTo>
                    <a:pt x="0" y="5124386"/>
                  </a:lnTo>
                  <a:close/>
                </a:path>
              </a:pathLst>
            </a:custGeom>
            <a:solidFill>
              <a:srgbClr val="000000">
                <a:alpha val="0"/>
              </a:srgbClr>
            </a:solidFill>
          </p:spPr>
        </p:sp>
        <p:sp>
          <p:nvSpPr>
            <p:cNvPr id="18" name="TextBox 18"/>
            <p:cNvSpPr txBox="1"/>
            <p:nvPr/>
          </p:nvSpPr>
          <p:spPr>
            <a:xfrm>
              <a:off x="0" y="-47625"/>
              <a:ext cx="8887968" cy="5172011"/>
            </a:xfrm>
            <a:prstGeom prst="rect">
              <a:avLst/>
            </a:prstGeom>
          </p:spPr>
          <p:txBody>
            <a:bodyPr lIns="0" tIns="0" rIns="0" bIns="0" rtlCol="0" anchor="t"/>
            <a:lstStyle/>
            <a:p>
              <a:pPr marL="651510" lvl="1" indent="-325755" algn="l">
                <a:lnSpc>
                  <a:spcPts val="4060"/>
                </a:lnSpc>
                <a:buFont typeface="Arial"/>
                <a:buChar char="•"/>
              </a:pPr>
              <a:r>
                <a:rPr lang="en-US" sz="3600">
                  <a:solidFill>
                    <a:srgbClr val="191B0E"/>
                  </a:solidFill>
                  <a:latin typeface="ITC Franklin Gothic LT"/>
                  <a:ea typeface="ITC Franklin Gothic LT"/>
                  <a:cs typeface="ITC Franklin Gothic LT"/>
                  <a:sym typeface="ITC Franklin Gothic LT"/>
                </a:rPr>
                <a:t>Add, update, delete products</a:t>
              </a:r>
            </a:p>
            <a:p>
              <a:pPr marL="651510" lvl="1" indent="-325755" algn="l">
                <a:lnSpc>
                  <a:spcPts val="4060"/>
                </a:lnSpc>
                <a:buFont typeface="Arial"/>
                <a:buChar char="•"/>
              </a:pPr>
              <a:r>
                <a:rPr lang="en-US" sz="3600">
                  <a:solidFill>
                    <a:srgbClr val="191B0E"/>
                  </a:solidFill>
                  <a:latin typeface="ITC Franklin Gothic LT"/>
                  <a:ea typeface="ITC Franklin Gothic LT"/>
                  <a:cs typeface="ITC Franklin Gothic LT"/>
                  <a:sym typeface="ITC Franklin Gothic LT"/>
                </a:rPr>
                <a:t>Manage categories</a:t>
              </a:r>
            </a:p>
            <a:p>
              <a:pPr marL="651510" lvl="1" indent="-325755" algn="l">
                <a:lnSpc>
                  <a:spcPts val="4060"/>
                </a:lnSpc>
                <a:buFont typeface="Arial"/>
                <a:buChar char="•"/>
              </a:pPr>
              <a:r>
                <a:rPr lang="en-US" sz="3600">
                  <a:solidFill>
                    <a:srgbClr val="191B0E"/>
                  </a:solidFill>
                  <a:latin typeface="ITC Franklin Gothic LT"/>
                  <a:ea typeface="ITC Franklin Gothic LT"/>
                  <a:cs typeface="ITC Franklin Gothic LT"/>
                  <a:sym typeface="ITC Franklin Gothic LT"/>
                </a:rPr>
                <a:t>View seller orders</a:t>
              </a:r>
            </a:p>
          </p:txBody>
        </p:sp>
      </p:grpSp>
      <p:grpSp>
        <p:nvGrpSpPr>
          <p:cNvPr id="19" name="Group 19"/>
          <p:cNvGrpSpPr/>
          <p:nvPr/>
        </p:nvGrpSpPr>
        <p:grpSpPr>
          <a:xfrm>
            <a:off x="2057400" y="2057049"/>
            <a:ext cx="14716608" cy="2908488"/>
            <a:chOff x="0" y="0"/>
            <a:chExt cx="19622144" cy="3877984"/>
          </a:xfrm>
        </p:grpSpPr>
        <p:sp>
          <p:nvSpPr>
            <p:cNvPr id="20" name="Freeform 20"/>
            <p:cNvSpPr/>
            <p:nvPr/>
          </p:nvSpPr>
          <p:spPr>
            <a:xfrm>
              <a:off x="0" y="0"/>
              <a:ext cx="19622143" cy="3877984"/>
            </a:xfrm>
            <a:custGeom>
              <a:avLst/>
              <a:gdLst/>
              <a:ahLst/>
              <a:cxnLst/>
              <a:rect l="l" t="t" r="r" b="b"/>
              <a:pathLst>
                <a:path w="19622143" h="3877984">
                  <a:moveTo>
                    <a:pt x="0" y="0"/>
                  </a:moveTo>
                  <a:lnTo>
                    <a:pt x="19622143" y="0"/>
                  </a:lnTo>
                  <a:lnTo>
                    <a:pt x="19622143" y="3877984"/>
                  </a:lnTo>
                  <a:lnTo>
                    <a:pt x="0" y="3877984"/>
                  </a:lnTo>
                  <a:close/>
                </a:path>
              </a:pathLst>
            </a:custGeom>
            <a:solidFill>
              <a:srgbClr val="000000">
                <a:alpha val="0"/>
              </a:srgbClr>
            </a:solidFill>
          </p:spPr>
        </p:sp>
        <p:sp>
          <p:nvSpPr>
            <p:cNvPr id="21" name="TextBox 21"/>
            <p:cNvSpPr txBox="1"/>
            <p:nvPr/>
          </p:nvSpPr>
          <p:spPr>
            <a:xfrm>
              <a:off x="0" y="-66675"/>
              <a:ext cx="19622144" cy="3944659"/>
            </a:xfrm>
            <a:prstGeom prst="rect">
              <a:avLst/>
            </a:prstGeom>
          </p:spPr>
          <p:txBody>
            <a:bodyPr lIns="0" tIns="0" rIns="0" bIns="0" rtlCol="0" anchor="t"/>
            <a:lstStyle/>
            <a:p>
              <a:pPr algn="l">
                <a:lnSpc>
                  <a:spcPts val="3600"/>
                </a:lnSpc>
              </a:pPr>
              <a:r>
                <a:rPr lang="en-US" sz="3000" dirty="0">
                  <a:solidFill>
                    <a:srgbClr val="000000"/>
                  </a:solidFill>
                  <a:latin typeface="ITC Franklin Gothic LT"/>
                  <a:ea typeface="ITC Franklin Gothic LT"/>
                  <a:cs typeface="ITC Franklin Gothic LT"/>
                  <a:sym typeface="ITC Franklin Gothic LT"/>
                </a:rPr>
                <a:t>The system allows users to register by choosing a role—</a:t>
              </a:r>
              <a:r>
                <a:rPr lang="en-US" sz="3000" b="1" dirty="0">
                  <a:solidFill>
                    <a:srgbClr val="000000"/>
                  </a:solidFill>
                  <a:latin typeface="ITC Franklin Gothic LT"/>
                  <a:ea typeface="ITC Franklin Gothic LT"/>
                  <a:cs typeface="ITC Franklin Gothic LT"/>
                  <a:sym typeface="ITC Franklin Gothic LT"/>
                </a:rPr>
                <a:t>Seller or Supplier</a:t>
              </a:r>
              <a:r>
                <a:rPr lang="en-US" sz="3000" dirty="0">
                  <a:solidFill>
                    <a:srgbClr val="000000"/>
                  </a:solidFill>
                  <a:latin typeface="ITC Franklin Gothic LT"/>
                  <a:ea typeface="ITC Franklin Gothic LT"/>
                  <a:cs typeface="ITC Franklin Gothic LT"/>
                  <a:sym typeface="ITC Franklin Gothic LT"/>
                </a:rPr>
                <a:t>—and creating login credentials. Upon successful login, the system grants role-specific access, ensuring that each user sees only the operations relevant to their role. Sellers can view and manage orders and products, while suppliers handle product inventory and categories. This structured approach ensures data security, proper functionality segregation, and a smooth user experience.</a:t>
              </a:r>
            </a:p>
          </p:txBody>
        </p:sp>
      </p:gr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grpSp>
        <p:nvGrpSpPr>
          <p:cNvPr id="2" name="Group 2"/>
          <p:cNvGrpSpPr/>
          <p:nvPr/>
        </p:nvGrpSpPr>
        <p:grpSpPr>
          <a:xfrm>
            <a:off x="717142" y="564"/>
            <a:ext cx="342900" cy="10287000"/>
            <a:chOff x="0" y="0"/>
            <a:chExt cx="457200" cy="13716000"/>
          </a:xfrm>
        </p:grpSpPr>
        <p:sp>
          <p:nvSpPr>
            <p:cNvPr id="3" name="Freeform 3"/>
            <p:cNvSpPr/>
            <p:nvPr/>
          </p:nvSpPr>
          <p:spPr>
            <a:xfrm>
              <a:off x="0" y="0"/>
              <a:ext cx="457200" cy="13716000"/>
            </a:xfrm>
            <a:custGeom>
              <a:avLst/>
              <a:gdLst/>
              <a:ahLst/>
              <a:cxnLst/>
              <a:rect l="l" t="t" r="r" b="b"/>
              <a:pathLst>
                <a:path w="457200" h="13716000">
                  <a:moveTo>
                    <a:pt x="0" y="0"/>
                  </a:moveTo>
                  <a:lnTo>
                    <a:pt x="457200" y="0"/>
                  </a:lnTo>
                  <a:lnTo>
                    <a:pt x="457200" y="13716000"/>
                  </a:lnTo>
                  <a:lnTo>
                    <a:pt x="0" y="13716000"/>
                  </a:lnTo>
                  <a:close/>
                </a:path>
              </a:pathLst>
            </a:custGeom>
            <a:solidFill>
              <a:srgbClr val="191B0E"/>
            </a:solidFill>
          </p:spPr>
        </p:sp>
      </p:grpSp>
      <p:grpSp>
        <p:nvGrpSpPr>
          <p:cNvPr id="4" name="Group 4"/>
          <p:cNvGrpSpPr/>
          <p:nvPr/>
        </p:nvGrpSpPr>
        <p:grpSpPr>
          <a:xfrm>
            <a:off x="2057400" y="1028700"/>
            <a:ext cx="14401800" cy="2228850"/>
            <a:chOff x="0" y="0"/>
            <a:chExt cx="19202400" cy="2971800"/>
          </a:xfrm>
        </p:grpSpPr>
        <p:sp>
          <p:nvSpPr>
            <p:cNvPr id="5" name="Freeform 5"/>
            <p:cNvSpPr/>
            <p:nvPr/>
          </p:nvSpPr>
          <p:spPr>
            <a:xfrm>
              <a:off x="0" y="0"/>
              <a:ext cx="19202400" cy="2971800"/>
            </a:xfrm>
            <a:custGeom>
              <a:avLst/>
              <a:gdLst/>
              <a:ahLst/>
              <a:cxnLst/>
              <a:rect l="l" t="t" r="r" b="b"/>
              <a:pathLst>
                <a:path w="19202400" h="2971800">
                  <a:moveTo>
                    <a:pt x="0" y="0"/>
                  </a:moveTo>
                  <a:lnTo>
                    <a:pt x="19202400" y="0"/>
                  </a:lnTo>
                  <a:lnTo>
                    <a:pt x="19202400" y="2971800"/>
                  </a:lnTo>
                  <a:lnTo>
                    <a:pt x="0" y="2971800"/>
                  </a:lnTo>
                  <a:close/>
                </a:path>
              </a:pathLst>
            </a:custGeom>
            <a:solidFill>
              <a:srgbClr val="000000">
                <a:alpha val="0"/>
              </a:srgbClr>
            </a:solidFill>
          </p:spPr>
        </p:sp>
        <p:sp>
          <p:nvSpPr>
            <p:cNvPr id="6" name="TextBox 6"/>
            <p:cNvSpPr txBox="1"/>
            <p:nvPr/>
          </p:nvSpPr>
          <p:spPr>
            <a:xfrm>
              <a:off x="0" y="-47625"/>
              <a:ext cx="19202400" cy="3019425"/>
            </a:xfrm>
            <a:prstGeom prst="rect">
              <a:avLst/>
            </a:prstGeom>
          </p:spPr>
          <p:txBody>
            <a:bodyPr lIns="0" tIns="0" rIns="0" bIns="0" rtlCol="0" anchor="t"/>
            <a:lstStyle/>
            <a:p>
              <a:pPr algn="l">
                <a:lnSpc>
                  <a:spcPts val="7048"/>
                </a:lnSpc>
              </a:pPr>
              <a:r>
                <a:rPr lang="en-US" sz="6600" b="1">
                  <a:solidFill>
                    <a:srgbClr val="191B0E"/>
                  </a:solidFill>
                  <a:latin typeface="ITC Franklin Gothic LT Semi-Bold"/>
                  <a:ea typeface="ITC Franklin Gothic LT Semi-Bold"/>
                  <a:cs typeface="ITC Franklin Gothic LT Semi-Bold"/>
                  <a:sym typeface="ITC Franklin Gothic LT Semi-Bold"/>
                </a:rPr>
                <a:t>Working: Seller &amp; Supplier Functions</a:t>
              </a:r>
            </a:p>
          </p:txBody>
        </p:sp>
      </p:grpSp>
      <p:grpSp>
        <p:nvGrpSpPr>
          <p:cNvPr id="7" name="Group 7"/>
          <p:cNvGrpSpPr/>
          <p:nvPr/>
        </p:nvGrpSpPr>
        <p:grpSpPr>
          <a:xfrm>
            <a:off x="2057400" y="3429000"/>
            <a:ext cx="14401800" cy="5372100"/>
            <a:chOff x="0" y="0"/>
            <a:chExt cx="19202400" cy="7162800"/>
          </a:xfrm>
        </p:grpSpPr>
        <p:sp>
          <p:nvSpPr>
            <p:cNvPr id="8" name="Freeform 8"/>
            <p:cNvSpPr/>
            <p:nvPr/>
          </p:nvSpPr>
          <p:spPr>
            <a:xfrm>
              <a:off x="0" y="0"/>
              <a:ext cx="19202400" cy="7162800"/>
            </a:xfrm>
            <a:custGeom>
              <a:avLst/>
              <a:gdLst/>
              <a:ahLst/>
              <a:cxnLst/>
              <a:rect l="l" t="t" r="r" b="b"/>
              <a:pathLst>
                <a:path w="19202400" h="7162800">
                  <a:moveTo>
                    <a:pt x="0" y="0"/>
                  </a:moveTo>
                  <a:lnTo>
                    <a:pt x="19202400" y="0"/>
                  </a:lnTo>
                  <a:lnTo>
                    <a:pt x="19202400" y="7162800"/>
                  </a:lnTo>
                  <a:lnTo>
                    <a:pt x="0" y="7162800"/>
                  </a:lnTo>
                  <a:close/>
                </a:path>
              </a:pathLst>
            </a:custGeom>
            <a:solidFill>
              <a:srgbClr val="000000">
                <a:alpha val="0"/>
              </a:srgbClr>
            </a:solidFill>
          </p:spPr>
        </p:sp>
        <p:sp>
          <p:nvSpPr>
            <p:cNvPr id="9" name="TextBox 9"/>
            <p:cNvSpPr txBox="1"/>
            <p:nvPr/>
          </p:nvSpPr>
          <p:spPr>
            <a:xfrm>
              <a:off x="0" y="-38100"/>
              <a:ext cx="19202400" cy="7200900"/>
            </a:xfrm>
            <a:prstGeom prst="rect">
              <a:avLst/>
            </a:prstGeom>
          </p:spPr>
          <p:txBody>
            <a:bodyPr lIns="0" tIns="0" rIns="0" bIns="0" rtlCol="0" anchor="t"/>
            <a:lstStyle/>
            <a:p>
              <a:pPr marL="728663" lvl="1" indent="-457200" algn="l">
                <a:lnSpc>
                  <a:spcPts val="3383"/>
                </a:lnSpc>
                <a:buFont typeface="Wingdings" panose="05000000000000000000" pitchFamily="2" charset="2"/>
                <a:buChar char="§"/>
              </a:pPr>
              <a:r>
                <a:rPr lang="en-US" sz="3000" b="1" dirty="0">
                  <a:solidFill>
                    <a:srgbClr val="191B0E"/>
                  </a:solidFill>
                  <a:latin typeface="ITC Franklin Gothic LT Semi-Bold"/>
                  <a:ea typeface="ITC Franklin Gothic LT Semi-Bold"/>
                  <a:cs typeface="ITC Franklin Gothic LT Semi-Bold"/>
                  <a:sym typeface="ITC Franklin Gothic LT Semi-Bold"/>
                </a:rPr>
                <a:t>View Products: </a:t>
              </a:r>
              <a:r>
                <a:rPr lang="en-US" sz="3000" dirty="0">
                  <a:solidFill>
                    <a:srgbClr val="191B0E"/>
                  </a:solidFill>
                  <a:latin typeface="ITC Franklin Gothic LT"/>
                  <a:ea typeface="ITC Franklin Gothic LT"/>
                  <a:cs typeface="ITC Franklin Gothic LT"/>
                  <a:sym typeface="ITC Franklin Gothic LT"/>
                </a:rPr>
                <a:t>Browse available products with details like name, category, and availability.</a:t>
              </a:r>
            </a:p>
            <a:p>
              <a:pPr marL="728663" lvl="1" indent="-457200" algn="l">
                <a:lnSpc>
                  <a:spcPts val="3383"/>
                </a:lnSpc>
                <a:buFont typeface="Wingdings" panose="05000000000000000000" pitchFamily="2" charset="2"/>
                <a:buChar char="§"/>
              </a:pPr>
              <a:endParaRPr lang="en-US" sz="3000" dirty="0">
                <a:solidFill>
                  <a:srgbClr val="191B0E"/>
                </a:solidFill>
                <a:latin typeface="ITC Franklin Gothic LT"/>
                <a:ea typeface="ITC Franklin Gothic LT"/>
                <a:cs typeface="ITC Franklin Gothic LT"/>
                <a:sym typeface="ITC Franklin Gothic LT"/>
              </a:endParaRPr>
            </a:p>
            <a:p>
              <a:pPr marL="728663" lvl="1" indent="-457200" algn="l">
                <a:lnSpc>
                  <a:spcPts val="3383"/>
                </a:lnSpc>
                <a:buFont typeface="Wingdings" panose="05000000000000000000" pitchFamily="2" charset="2"/>
                <a:buChar char="§"/>
              </a:pPr>
              <a:r>
                <a:rPr lang="en-US" sz="3000" b="1" dirty="0">
                  <a:solidFill>
                    <a:srgbClr val="191B0E"/>
                  </a:solidFill>
                  <a:latin typeface="ITC Franklin Gothic LT Semi-Bold"/>
                  <a:ea typeface="ITC Franklin Gothic LT Semi-Bold"/>
                  <a:cs typeface="ITC Franklin Gothic LT Semi-Bold"/>
                  <a:sym typeface="ITC Franklin Gothic LT Semi-Bold"/>
                </a:rPr>
                <a:t>Update &amp; search Products: </a:t>
              </a:r>
              <a:r>
                <a:rPr lang="en-US" sz="3000" dirty="0">
                  <a:solidFill>
                    <a:srgbClr val="191B0E"/>
                  </a:solidFill>
                  <a:latin typeface="ITC Franklin Gothic LT"/>
                  <a:ea typeface="ITC Franklin Gothic LT"/>
                  <a:cs typeface="ITC Franklin Gothic LT"/>
                  <a:sym typeface="ITC Franklin Gothic LT"/>
                </a:rPr>
                <a:t>Search products based on parameters and update limited fields (like order quantity).</a:t>
              </a:r>
            </a:p>
            <a:p>
              <a:pPr marL="728663" lvl="1" indent="-457200" algn="l">
                <a:lnSpc>
                  <a:spcPts val="3383"/>
                </a:lnSpc>
                <a:buFont typeface="Wingdings" panose="05000000000000000000" pitchFamily="2" charset="2"/>
                <a:buChar char="§"/>
              </a:pPr>
              <a:endParaRPr lang="en-US" sz="3000" dirty="0">
                <a:solidFill>
                  <a:srgbClr val="191B0E"/>
                </a:solidFill>
                <a:latin typeface="ITC Franklin Gothic LT"/>
                <a:ea typeface="ITC Franklin Gothic LT"/>
                <a:cs typeface="ITC Franklin Gothic LT"/>
                <a:sym typeface="ITC Franklin Gothic LT"/>
              </a:endParaRPr>
            </a:p>
            <a:p>
              <a:pPr marL="728663" lvl="1" indent="-457200" algn="l">
                <a:lnSpc>
                  <a:spcPts val="3383"/>
                </a:lnSpc>
                <a:buFont typeface="Wingdings" panose="05000000000000000000" pitchFamily="2" charset="2"/>
                <a:buChar char="§"/>
              </a:pPr>
              <a:r>
                <a:rPr lang="en-US" sz="3000" b="1" dirty="0">
                  <a:solidFill>
                    <a:srgbClr val="191B0E"/>
                  </a:solidFill>
                  <a:latin typeface="ITC Franklin Gothic LT Semi-Bold"/>
                  <a:ea typeface="ITC Franklin Gothic LT Semi-Bold"/>
                  <a:cs typeface="ITC Franklin Gothic LT Semi-Bold"/>
                  <a:sym typeface="ITC Franklin Gothic LT Semi-Bold"/>
                </a:rPr>
                <a:t>Place or Cancel Products: </a:t>
              </a:r>
              <a:r>
                <a:rPr lang="en-US" sz="3000" dirty="0">
                  <a:solidFill>
                    <a:srgbClr val="191B0E"/>
                  </a:solidFill>
                  <a:latin typeface="ITC Franklin Gothic LT"/>
                  <a:ea typeface="ITC Franklin Gothic LT"/>
                  <a:cs typeface="ITC Franklin Gothic LT"/>
                  <a:sym typeface="ITC Franklin Gothic LT"/>
                </a:rPr>
                <a:t>Sellers can create new orders or cancel existing ones, with automatic inventory adjustment.</a:t>
              </a:r>
            </a:p>
            <a:p>
              <a:pPr marL="728663" lvl="1" indent="-457200" algn="l">
                <a:lnSpc>
                  <a:spcPts val="3383"/>
                </a:lnSpc>
                <a:buFont typeface="Wingdings" panose="05000000000000000000" pitchFamily="2" charset="2"/>
                <a:buChar char="§"/>
              </a:pPr>
              <a:endParaRPr lang="en-US" sz="3000" dirty="0">
                <a:solidFill>
                  <a:srgbClr val="191B0E"/>
                </a:solidFill>
                <a:latin typeface="ITC Franklin Gothic LT"/>
                <a:ea typeface="ITC Franklin Gothic LT"/>
                <a:cs typeface="ITC Franklin Gothic LT"/>
                <a:sym typeface="ITC Franklin Gothic LT"/>
              </a:endParaRPr>
            </a:p>
            <a:p>
              <a:pPr marL="728663" lvl="1" indent="-457200" algn="l">
                <a:lnSpc>
                  <a:spcPts val="3383"/>
                </a:lnSpc>
                <a:buFont typeface="Wingdings" panose="05000000000000000000" pitchFamily="2" charset="2"/>
                <a:buChar char="§"/>
              </a:pPr>
              <a:r>
                <a:rPr lang="en-US" sz="3000" b="1" dirty="0">
                  <a:solidFill>
                    <a:srgbClr val="191B0E"/>
                  </a:solidFill>
                  <a:latin typeface="ITC Franklin Gothic LT Semi-Bold"/>
                  <a:ea typeface="ITC Franklin Gothic LT Semi-Bold"/>
                  <a:cs typeface="ITC Franklin Gothic LT Semi-Bold"/>
                  <a:sym typeface="ITC Franklin Gothic LT Semi-Bold"/>
                </a:rPr>
                <a:t>Real time Order Status: </a:t>
              </a:r>
              <a:r>
                <a:rPr lang="en-US" sz="3000" dirty="0">
                  <a:solidFill>
                    <a:srgbClr val="191B0E"/>
                  </a:solidFill>
                  <a:latin typeface="ITC Franklin Gothic LT"/>
                  <a:ea typeface="ITC Franklin Gothic LT"/>
                  <a:cs typeface="ITC Franklin Gothic LT"/>
                  <a:sym typeface="ITC Franklin Gothic LT"/>
                </a:rPr>
                <a:t>Order states are updated live, reflecting processing, completed, or canceled status.</a:t>
              </a:r>
            </a:p>
          </p:txBody>
        </p:sp>
      </p:gr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grpSp>
        <p:nvGrpSpPr>
          <p:cNvPr id="2" name="Group 2"/>
          <p:cNvGrpSpPr/>
          <p:nvPr/>
        </p:nvGrpSpPr>
        <p:grpSpPr>
          <a:xfrm>
            <a:off x="717142" y="564"/>
            <a:ext cx="342900" cy="10287000"/>
            <a:chOff x="0" y="0"/>
            <a:chExt cx="457200" cy="13716000"/>
          </a:xfrm>
        </p:grpSpPr>
        <p:sp>
          <p:nvSpPr>
            <p:cNvPr id="3" name="Freeform 3"/>
            <p:cNvSpPr/>
            <p:nvPr/>
          </p:nvSpPr>
          <p:spPr>
            <a:xfrm>
              <a:off x="0" y="0"/>
              <a:ext cx="457200" cy="13716000"/>
            </a:xfrm>
            <a:custGeom>
              <a:avLst/>
              <a:gdLst/>
              <a:ahLst/>
              <a:cxnLst/>
              <a:rect l="l" t="t" r="r" b="b"/>
              <a:pathLst>
                <a:path w="457200" h="13716000">
                  <a:moveTo>
                    <a:pt x="0" y="0"/>
                  </a:moveTo>
                  <a:lnTo>
                    <a:pt x="457200" y="0"/>
                  </a:lnTo>
                  <a:lnTo>
                    <a:pt x="457200" y="13716000"/>
                  </a:lnTo>
                  <a:lnTo>
                    <a:pt x="0" y="13716000"/>
                  </a:lnTo>
                  <a:close/>
                </a:path>
              </a:pathLst>
            </a:custGeom>
            <a:solidFill>
              <a:srgbClr val="191B0E"/>
            </a:solidFill>
          </p:spPr>
        </p:sp>
      </p:grpSp>
      <p:grpSp>
        <p:nvGrpSpPr>
          <p:cNvPr id="4" name="Group 4"/>
          <p:cNvGrpSpPr/>
          <p:nvPr/>
        </p:nvGrpSpPr>
        <p:grpSpPr>
          <a:xfrm>
            <a:off x="2057400" y="1028700"/>
            <a:ext cx="14401800" cy="2228850"/>
            <a:chOff x="0" y="0"/>
            <a:chExt cx="19202400" cy="2971800"/>
          </a:xfrm>
        </p:grpSpPr>
        <p:sp>
          <p:nvSpPr>
            <p:cNvPr id="5" name="Freeform 5"/>
            <p:cNvSpPr/>
            <p:nvPr/>
          </p:nvSpPr>
          <p:spPr>
            <a:xfrm>
              <a:off x="0" y="0"/>
              <a:ext cx="19202400" cy="2971800"/>
            </a:xfrm>
            <a:custGeom>
              <a:avLst/>
              <a:gdLst/>
              <a:ahLst/>
              <a:cxnLst/>
              <a:rect l="l" t="t" r="r" b="b"/>
              <a:pathLst>
                <a:path w="19202400" h="2971800">
                  <a:moveTo>
                    <a:pt x="0" y="0"/>
                  </a:moveTo>
                  <a:lnTo>
                    <a:pt x="19202400" y="0"/>
                  </a:lnTo>
                  <a:lnTo>
                    <a:pt x="19202400" y="2971800"/>
                  </a:lnTo>
                  <a:lnTo>
                    <a:pt x="0" y="2971800"/>
                  </a:lnTo>
                  <a:close/>
                </a:path>
              </a:pathLst>
            </a:custGeom>
            <a:solidFill>
              <a:srgbClr val="000000">
                <a:alpha val="0"/>
              </a:srgbClr>
            </a:solidFill>
          </p:spPr>
        </p:sp>
        <p:sp>
          <p:nvSpPr>
            <p:cNvPr id="6" name="TextBox 6"/>
            <p:cNvSpPr txBox="1"/>
            <p:nvPr/>
          </p:nvSpPr>
          <p:spPr>
            <a:xfrm>
              <a:off x="0" y="-47625"/>
              <a:ext cx="19202400" cy="3019425"/>
            </a:xfrm>
            <a:prstGeom prst="rect">
              <a:avLst/>
            </a:prstGeom>
          </p:spPr>
          <p:txBody>
            <a:bodyPr lIns="0" tIns="0" rIns="0" bIns="0" rtlCol="0" anchor="t"/>
            <a:lstStyle/>
            <a:p>
              <a:pPr algn="l">
                <a:lnSpc>
                  <a:spcPts val="7048"/>
                </a:lnSpc>
              </a:pPr>
              <a:r>
                <a:rPr lang="en-US" sz="6600">
                  <a:solidFill>
                    <a:srgbClr val="191B0E"/>
                  </a:solidFill>
                  <a:latin typeface="ITC Franklin Gothic LT"/>
                  <a:ea typeface="ITC Franklin Gothic LT"/>
                  <a:cs typeface="ITC Franklin Gothic LT"/>
                  <a:sym typeface="ITC Franklin Gothic LT"/>
                </a:rPr>
                <a:t>Supplier Functionalities:</a:t>
              </a:r>
            </a:p>
          </p:txBody>
        </p:sp>
      </p:grpSp>
      <p:grpSp>
        <p:nvGrpSpPr>
          <p:cNvPr id="7" name="Group 7"/>
          <p:cNvGrpSpPr/>
          <p:nvPr/>
        </p:nvGrpSpPr>
        <p:grpSpPr>
          <a:xfrm>
            <a:off x="2057400" y="3429000"/>
            <a:ext cx="14401800" cy="5372100"/>
            <a:chOff x="0" y="0"/>
            <a:chExt cx="19202400" cy="7162800"/>
          </a:xfrm>
        </p:grpSpPr>
        <p:sp>
          <p:nvSpPr>
            <p:cNvPr id="8" name="Freeform 8"/>
            <p:cNvSpPr/>
            <p:nvPr/>
          </p:nvSpPr>
          <p:spPr>
            <a:xfrm>
              <a:off x="0" y="0"/>
              <a:ext cx="19202400" cy="7162800"/>
            </a:xfrm>
            <a:custGeom>
              <a:avLst/>
              <a:gdLst/>
              <a:ahLst/>
              <a:cxnLst/>
              <a:rect l="l" t="t" r="r" b="b"/>
              <a:pathLst>
                <a:path w="19202400" h="7162800">
                  <a:moveTo>
                    <a:pt x="0" y="0"/>
                  </a:moveTo>
                  <a:lnTo>
                    <a:pt x="19202400" y="0"/>
                  </a:lnTo>
                  <a:lnTo>
                    <a:pt x="19202400" y="7162800"/>
                  </a:lnTo>
                  <a:lnTo>
                    <a:pt x="0" y="7162800"/>
                  </a:lnTo>
                  <a:close/>
                </a:path>
              </a:pathLst>
            </a:custGeom>
            <a:solidFill>
              <a:srgbClr val="000000">
                <a:alpha val="0"/>
              </a:srgbClr>
            </a:solidFill>
          </p:spPr>
        </p:sp>
        <p:sp>
          <p:nvSpPr>
            <p:cNvPr id="9" name="TextBox 9"/>
            <p:cNvSpPr txBox="1"/>
            <p:nvPr/>
          </p:nvSpPr>
          <p:spPr>
            <a:xfrm>
              <a:off x="0" y="-38100"/>
              <a:ext cx="19202400" cy="7200900"/>
            </a:xfrm>
            <a:prstGeom prst="rect">
              <a:avLst/>
            </a:prstGeom>
          </p:spPr>
          <p:txBody>
            <a:bodyPr lIns="0" tIns="0" rIns="0" bIns="0" rtlCol="0" anchor="t"/>
            <a:lstStyle/>
            <a:p>
              <a:pPr marL="785813" lvl="1" indent="-514350" algn="l">
                <a:lnSpc>
                  <a:spcPts val="3383"/>
                </a:lnSpc>
                <a:buFont typeface="Wingdings" panose="05000000000000000000" pitchFamily="2" charset="2"/>
                <a:buChar char="§"/>
              </a:pPr>
              <a:r>
                <a:rPr lang="en-US" sz="3000" b="1" dirty="0">
                  <a:solidFill>
                    <a:srgbClr val="191B0E"/>
                  </a:solidFill>
                  <a:latin typeface="ITC Franklin Gothic LT Semi-Bold"/>
                  <a:ea typeface="ITC Franklin Gothic LT Semi-Bold"/>
                  <a:cs typeface="ITC Franklin Gothic LT Semi-Bold"/>
                  <a:sym typeface="ITC Franklin Gothic LT Semi-Bold"/>
                </a:rPr>
                <a:t>Add Products:</a:t>
              </a:r>
              <a:r>
                <a:rPr lang="en-US" sz="3000" dirty="0">
                  <a:solidFill>
                    <a:srgbClr val="191B0E"/>
                  </a:solidFill>
                  <a:latin typeface="ITC Franklin Gothic LT"/>
                  <a:ea typeface="ITC Franklin Gothic LT"/>
                  <a:cs typeface="ITC Franklin Gothic LT"/>
                  <a:sym typeface="ITC Franklin Gothic LT"/>
                </a:rPr>
                <a:t> Insert new products into the inventory along with category and quantity.</a:t>
              </a:r>
            </a:p>
            <a:p>
              <a:pPr marL="785813" lvl="1" indent="-514350" algn="l">
                <a:lnSpc>
                  <a:spcPts val="3383"/>
                </a:lnSpc>
                <a:buFont typeface="Wingdings" panose="05000000000000000000" pitchFamily="2" charset="2"/>
                <a:buChar char="§"/>
              </a:pPr>
              <a:endParaRPr lang="en-US" sz="3000" dirty="0">
                <a:solidFill>
                  <a:srgbClr val="191B0E"/>
                </a:solidFill>
                <a:latin typeface="ITC Franklin Gothic LT"/>
                <a:ea typeface="ITC Franklin Gothic LT"/>
                <a:cs typeface="ITC Franklin Gothic LT"/>
                <a:sym typeface="ITC Franklin Gothic LT"/>
              </a:endParaRPr>
            </a:p>
            <a:p>
              <a:pPr marL="785813" lvl="1" indent="-514350" algn="l">
                <a:lnSpc>
                  <a:spcPts val="3383"/>
                </a:lnSpc>
                <a:buFont typeface="Wingdings" panose="05000000000000000000" pitchFamily="2" charset="2"/>
                <a:buChar char="§"/>
              </a:pPr>
              <a:r>
                <a:rPr lang="en-US" sz="3000" b="1" dirty="0">
                  <a:solidFill>
                    <a:srgbClr val="191B0E"/>
                  </a:solidFill>
                  <a:latin typeface="ITC Franklin Gothic LT Semi-Bold"/>
                  <a:ea typeface="ITC Franklin Gothic LT Semi-Bold"/>
                  <a:cs typeface="ITC Franklin Gothic LT Semi-Bold"/>
                  <a:sym typeface="ITC Franklin Gothic LT Semi-Bold"/>
                </a:rPr>
                <a:t> Update/Delete Products: </a:t>
              </a:r>
              <a:r>
                <a:rPr lang="en-US" sz="3000" dirty="0">
                  <a:solidFill>
                    <a:srgbClr val="191B0E"/>
                  </a:solidFill>
                  <a:latin typeface="ITC Franklin Gothic LT"/>
                  <a:ea typeface="ITC Franklin Gothic LT"/>
                  <a:cs typeface="ITC Franklin Gothic LT"/>
                  <a:sym typeface="ITC Franklin Gothic LT"/>
                </a:rPr>
                <a:t>Modify existing product details or remove them if no longer available.</a:t>
              </a:r>
            </a:p>
            <a:p>
              <a:pPr marL="785813" lvl="1" indent="-514350" algn="l">
                <a:lnSpc>
                  <a:spcPts val="3383"/>
                </a:lnSpc>
                <a:buFont typeface="Wingdings" panose="05000000000000000000" pitchFamily="2" charset="2"/>
                <a:buChar char="§"/>
              </a:pPr>
              <a:endParaRPr lang="en-US" sz="3000" dirty="0">
                <a:solidFill>
                  <a:srgbClr val="191B0E"/>
                </a:solidFill>
                <a:latin typeface="ITC Franklin Gothic LT"/>
                <a:ea typeface="ITC Franklin Gothic LT"/>
                <a:cs typeface="ITC Franklin Gothic LT"/>
                <a:sym typeface="ITC Franklin Gothic LT"/>
              </a:endParaRPr>
            </a:p>
            <a:p>
              <a:pPr marL="785813" lvl="1" indent="-514350" algn="l">
                <a:lnSpc>
                  <a:spcPts val="3383"/>
                </a:lnSpc>
                <a:buFont typeface="Wingdings" panose="05000000000000000000" pitchFamily="2" charset="2"/>
                <a:buChar char="§"/>
              </a:pPr>
              <a:r>
                <a:rPr lang="en-US" sz="3000" b="1" dirty="0">
                  <a:solidFill>
                    <a:srgbClr val="191B0E"/>
                  </a:solidFill>
                  <a:latin typeface="ITC Franklin Gothic LT Semi-Bold"/>
                  <a:ea typeface="ITC Franklin Gothic LT Semi-Bold"/>
                  <a:cs typeface="ITC Franklin Gothic LT Semi-Bold"/>
                  <a:sym typeface="ITC Franklin Gothic LT Semi-Bold"/>
                </a:rPr>
                <a:t>Manage Categories: </a:t>
              </a:r>
              <a:r>
                <a:rPr lang="en-US" sz="3000" dirty="0">
                  <a:solidFill>
                    <a:srgbClr val="191B0E"/>
                  </a:solidFill>
                  <a:latin typeface="ITC Franklin Gothic LT"/>
                  <a:ea typeface="ITC Franklin Gothic LT"/>
                  <a:cs typeface="ITC Franklin Gothic LT"/>
                  <a:sym typeface="ITC Franklin Gothic LT"/>
                </a:rPr>
                <a:t>Create or delete product categories to keep the inventory organized.</a:t>
              </a:r>
            </a:p>
            <a:p>
              <a:pPr marL="785813" lvl="1" indent="-514350" algn="l">
                <a:lnSpc>
                  <a:spcPts val="3383"/>
                </a:lnSpc>
                <a:buFont typeface="Wingdings" panose="05000000000000000000" pitchFamily="2" charset="2"/>
                <a:buChar char="§"/>
              </a:pPr>
              <a:endParaRPr lang="en-US" sz="3000" dirty="0">
                <a:solidFill>
                  <a:srgbClr val="191B0E"/>
                </a:solidFill>
                <a:latin typeface="ITC Franklin Gothic LT"/>
                <a:ea typeface="ITC Franklin Gothic LT"/>
                <a:cs typeface="ITC Franklin Gothic LT"/>
                <a:sym typeface="ITC Franklin Gothic LT"/>
              </a:endParaRPr>
            </a:p>
            <a:p>
              <a:pPr marL="785813" lvl="1" indent="-514350" algn="l">
                <a:lnSpc>
                  <a:spcPts val="3383"/>
                </a:lnSpc>
                <a:buFont typeface="Wingdings" panose="05000000000000000000" pitchFamily="2" charset="2"/>
                <a:buChar char="§"/>
              </a:pPr>
              <a:r>
                <a:rPr lang="en-US" sz="3000" b="1" dirty="0">
                  <a:solidFill>
                    <a:srgbClr val="191B0E"/>
                  </a:solidFill>
                  <a:latin typeface="ITC Franklin Gothic LT Semi-Bold"/>
                  <a:ea typeface="ITC Franklin Gothic LT Semi-Bold"/>
                  <a:cs typeface="ITC Franklin Gothic LT Semi-Bold"/>
                  <a:sym typeface="ITC Franklin Gothic LT Semi-Bold"/>
                </a:rPr>
                <a:t>View Seller Orders: </a:t>
              </a:r>
              <a:r>
                <a:rPr lang="en-US" sz="3000" dirty="0">
                  <a:solidFill>
                    <a:srgbClr val="191B0E"/>
                  </a:solidFill>
                  <a:latin typeface="ITC Franklin Gothic LT"/>
                  <a:ea typeface="ITC Franklin Gothic LT"/>
                  <a:cs typeface="ITC Franklin Gothic LT"/>
                  <a:sym typeface="ITC Franklin Gothic LT"/>
                </a:rPr>
                <a:t>Access all orders placed by sellers, aiding in fulfillment and logistics.</a:t>
              </a:r>
            </a:p>
          </p:txBody>
        </p:sp>
      </p:gr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grpSp>
        <p:nvGrpSpPr>
          <p:cNvPr id="2" name="Group 2"/>
          <p:cNvGrpSpPr/>
          <p:nvPr/>
        </p:nvGrpSpPr>
        <p:grpSpPr>
          <a:xfrm>
            <a:off x="717142" y="564"/>
            <a:ext cx="342900" cy="10287000"/>
            <a:chOff x="0" y="0"/>
            <a:chExt cx="457200" cy="13716000"/>
          </a:xfrm>
        </p:grpSpPr>
        <p:sp>
          <p:nvSpPr>
            <p:cNvPr id="3" name="Freeform 3"/>
            <p:cNvSpPr/>
            <p:nvPr/>
          </p:nvSpPr>
          <p:spPr>
            <a:xfrm>
              <a:off x="0" y="0"/>
              <a:ext cx="457200" cy="13716000"/>
            </a:xfrm>
            <a:custGeom>
              <a:avLst/>
              <a:gdLst/>
              <a:ahLst/>
              <a:cxnLst/>
              <a:rect l="l" t="t" r="r" b="b"/>
              <a:pathLst>
                <a:path w="457200" h="13716000">
                  <a:moveTo>
                    <a:pt x="0" y="0"/>
                  </a:moveTo>
                  <a:lnTo>
                    <a:pt x="457200" y="0"/>
                  </a:lnTo>
                  <a:lnTo>
                    <a:pt x="457200" y="13716000"/>
                  </a:lnTo>
                  <a:lnTo>
                    <a:pt x="0" y="13716000"/>
                  </a:lnTo>
                  <a:close/>
                </a:path>
              </a:pathLst>
            </a:custGeom>
            <a:solidFill>
              <a:srgbClr val="191B0E"/>
            </a:solidFill>
          </p:spPr>
        </p:sp>
      </p:grpSp>
      <p:grpSp>
        <p:nvGrpSpPr>
          <p:cNvPr id="4" name="Group 4"/>
          <p:cNvGrpSpPr/>
          <p:nvPr/>
        </p:nvGrpSpPr>
        <p:grpSpPr>
          <a:xfrm>
            <a:off x="2057400" y="1028700"/>
            <a:ext cx="14401800" cy="2228850"/>
            <a:chOff x="0" y="0"/>
            <a:chExt cx="19202400" cy="2971800"/>
          </a:xfrm>
        </p:grpSpPr>
        <p:sp>
          <p:nvSpPr>
            <p:cNvPr id="5" name="Freeform 5"/>
            <p:cNvSpPr/>
            <p:nvPr/>
          </p:nvSpPr>
          <p:spPr>
            <a:xfrm>
              <a:off x="0" y="0"/>
              <a:ext cx="19202400" cy="2971800"/>
            </a:xfrm>
            <a:custGeom>
              <a:avLst/>
              <a:gdLst/>
              <a:ahLst/>
              <a:cxnLst/>
              <a:rect l="l" t="t" r="r" b="b"/>
              <a:pathLst>
                <a:path w="19202400" h="2971800">
                  <a:moveTo>
                    <a:pt x="0" y="0"/>
                  </a:moveTo>
                  <a:lnTo>
                    <a:pt x="19202400" y="0"/>
                  </a:lnTo>
                  <a:lnTo>
                    <a:pt x="19202400" y="2971800"/>
                  </a:lnTo>
                  <a:lnTo>
                    <a:pt x="0" y="2971800"/>
                  </a:lnTo>
                  <a:close/>
                </a:path>
              </a:pathLst>
            </a:custGeom>
            <a:solidFill>
              <a:srgbClr val="000000">
                <a:alpha val="0"/>
              </a:srgbClr>
            </a:solidFill>
          </p:spPr>
        </p:sp>
        <p:sp>
          <p:nvSpPr>
            <p:cNvPr id="6" name="TextBox 6"/>
            <p:cNvSpPr txBox="1"/>
            <p:nvPr/>
          </p:nvSpPr>
          <p:spPr>
            <a:xfrm>
              <a:off x="0" y="-47625"/>
              <a:ext cx="19202400" cy="3019425"/>
            </a:xfrm>
            <a:prstGeom prst="rect">
              <a:avLst/>
            </a:prstGeom>
          </p:spPr>
          <p:txBody>
            <a:bodyPr lIns="0" tIns="0" rIns="0" bIns="0" rtlCol="0" anchor="t"/>
            <a:lstStyle/>
            <a:p>
              <a:pPr algn="l">
                <a:lnSpc>
                  <a:spcPts val="7048"/>
                </a:lnSpc>
              </a:pPr>
              <a:r>
                <a:rPr lang="en-US" sz="6600" b="1">
                  <a:solidFill>
                    <a:srgbClr val="191B0E"/>
                  </a:solidFill>
                  <a:latin typeface="ITC Franklin Gothic LT Semi-Bold"/>
                  <a:ea typeface="ITC Franklin Gothic LT Semi-Bold"/>
                  <a:cs typeface="ITC Franklin Gothic LT Semi-Bold"/>
                  <a:sym typeface="ITC Franklin Gothic LT Semi-Bold"/>
                </a:rPr>
                <a:t>Project Structure</a:t>
              </a:r>
            </a:p>
          </p:txBody>
        </p:sp>
      </p:grpSp>
      <p:sp>
        <p:nvSpPr>
          <p:cNvPr id="7" name="Freeform 7"/>
          <p:cNvSpPr/>
          <p:nvPr/>
        </p:nvSpPr>
        <p:spPr>
          <a:xfrm>
            <a:off x="7368702" y="2381420"/>
            <a:ext cx="3550596" cy="7617946"/>
          </a:xfrm>
          <a:custGeom>
            <a:avLst/>
            <a:gdLst/>
            <a:ahLst/>
            <a:cxnLst/>
            <a:rect l="l" t="t" r="r" b="b"/>
            <a:pathLst>
              <a:path w="3550596" h="7617946">
                <a:moveTo>
                  <a:pt x="0" y="0"/>
                </a:moveTo>
                <a:lnTo>
                  <a:pt x="3550596" y="0"/>
                </a:lnTo>
                <a:lnTo>
                  <a:pt x="3550596" y="7617946"/>
                </a:lnTo>
                <a:lnTo>
                  <a:pt x="0" y="7617946"/>
                </a:lnTo>
                <a:lnTo>
                  <a:pt x="0" y="0"/>
                </a:lnTo>
                <a:close/>
              </a:path>
            </a:pathLst>
          </a:custGeom>
          <a:blipFill>
            <a:blip r:embed="rId2"/>
            <a:stretch>
              <a:fillRect/>
            </a:stretch>
          </a:blipFill>
          <a:effectLst>
            <a:outerShdw blurRad="63500" sx="102000" sy="102000" algn="ctr" rotWithShape="0">
              <a:prstClr val="black">
                <a:alpha val="40000"/>
              </a:prstClr>
            </a:outerShdw>
          </a:effectLst>
        </p:spPr>
        <p:txBody>
          <a:bodyPr/>
          <a:lstStyle/>
          <a:p>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grpSp>
        <p:nvGrpSpPr>
          <p:cNvPr id="2" name="Group 2"/>
          <p:cNvGrpSpPr/>
          <p:nvPr/>
        </p:nvGrpSpPr>
        <p:grpSpPr>
          <a:xfrm>
            <a:off x="717142" y="564"/>
            <a:ext cx="342900" cy="10287000"/>
            <a:chOff x="0" y="0"/>
            <a:chExt cx="457200" cy="13716000"/>
          </a:xfrm>
        </p:grpSpPr>
        <p:sp>
          <p:nvSpPr>
            <p:cNvPr id="3" name="Freeform 3"/>
            <p:cNvSpPr/>
            <p:nvPr/>
          </p:nvSpPr>
          <p:spPr>
            <a:xfrm>
              <a:off x="0" y="0"/>
              <a:ext cx="457200" cy="13716000"/>
            </a:xfrm>
            <a:custGeom>
              <a:avLst/>
              <a:gdLst/>
              <a:ahLst/>
              <a:cxnLst/>
              <a:rect l="l" t="t" r="r" b="b"/>
              <a:pathLst>
                <a:path w="457200" h="13716000">
                  <a:moveTo>
                    <a:pt x="0" y="0"/>
                  </a:moveTo>
                  <a:lnTo>
                    <a:pt x="457200" y="0"/>
                  </a:lnTo>
                  <a:lnTo>
                    <a:pt x="457200" y="13716000"/>
                  </a:lnTo>
                  <a:lnTo>
                    <a:pt x="0" y="13716000"/>
                  </a:lnTo>
                  <a:close/>
                </a:path>
              </a:pathLst>
            </a:custGeom>
            <a:solidFill>
              <a:srgbClr val="191B0E"/>
            </a:solidFill>
          </p:spPr>
        </p:sp>
      </p:grpSp>
      <p:grpSp>
        <p:nvGrpSpPr>
          <p:cNvPr id="4" name="Group 4"/>
          <p:cNvGrpSpPr/>
          <p:nvPr/>
        </p:nvGrpSpPr>
        <p:grpSpPr>
          <a:xfrm>
            <a:off x="2057400" y="1028700"/>
            <a:ext cx="14401800" cy="2228850"/>
            <a:chOff x="0" y="0"/>
            <a:chExt cx="19202400" cy="2971800"/>
          </a:xfrm>
        </p:grpSpPr>
        <p:sp>
          <p:nvSpPr>
            <p:cNvPr id="5" name="Freeform 5"/>
            <p:cNvSpPr/>
            <p:nvPr/>
          </p:nvSpPr>
          <p:spPr>
            <a:xfrm>
              <a:off x="0" y="0"/>
              <a:ext cx="19202400" cy="2971800"/>
            </a:xfrm>
            <a:custGeom>
              <a:avLst/>
              <a:gdLst/>
              <a:ahLst/>
              <a:cxnLst/>
              <a:rect l="l" t="t" r="r" b="b"/>
              <a:pathLst>
                <a:path w="19202400" h="2971800">
                  <a:moveTo>
                    <a:pt x="0" y="0"/>
                  </a:moveTo>
                  <a:lnTo>
                    <a:pt x="19202400" y="0"/>
                  </a:lnTo>
                  <a:lnTo>
                    <a:pt x="19202400" y="2971800"/>
                  </a:lnTo>
                  <a:lnTo>
                    <a:pt x="0" y="2971800"/>
                  </a:lnTo>
                  <a:close/>
                </a:path>
              </a:pathLst>
            </a:custGeom>
            <a:solidFill>
              <a:srgbClr val="000000">
                <a:alpha val="0"/>
              </a:srgbClr>
            </a:solidFill>
          </p:spPr>
        </p:sp>
        <p:sp>
          <p:nvSpPr>
            <p:cNvPr id="6" name="TextBox 6"/>
            <p:cNvSpPr txBox="1"/>
            <p:nvPr/>
          </p:nvSpPr>
          <p:spPr>
            <a:xfrm>
              <a:off x="0" y="-47625"/>
              <a:ext cx="19202400" cy="3019425"/>
            </a:xfrm>
            <a:prstGeom prst="rect">
              <a:avLst/>
            </a:prstGeom>
          </p:spPr>
          <p:txBody>
            <a:bodyPr lIns="0" tIns="0" rIns="0" bIns="0" rtlCol="0" anchor="t"/>
            <a:lstStyle/>
            <a:p>
              <a:pPr algn="l">
                <a:lnSpc>
                  <a:spcPts val="7048"/>
                </a:lnSpc>
              </a:pPr>
              <a:r>
                <a:rPr lang="en-US" sz="6600" b="1">
                  <a:solidFill>
                    <a:srgbClr val="191B0E"/>
                  </a:solidFill>
                  <a:latin typeface="ITC Franklin Gothic LT Semi-Bold"/>
                  <a:ea typeface="ITC Franklin Gothic LT Semi-Bold"/>
                  <a:cs typeface="ITC Franklin Gothic LT Semi-Bold"/>
                  <a:sym typeface="ITC Franklin Gothic LT Semi-Bold"/>
                </a:rPr>
                <a:t>ER Diagram for inventory management</a:t>
              </a:r>
            </a:p>
          </p:txBody>
        </p:sp>
      </p:grpSp>
      <p:sp>
        <p:nvSpPr>
          <p:cNvPr id="7" name="Freeform 7"/>
          <p:cNvSpPr/>
          <p:nvPr/>
        </p:nvSpPr>
        <p:spPr>
          <a:xfrm>
            <a:off x="3607671" y="3028481"/>
            <a:ext cx="11301259" cy="6229819"/>
          </a:xfrm>
          <a:custGeom>
            <a:avLst/>
            <a:gdLst/>
            <a:ahLst/>
            <a:cxnLst/>
            <a:rect l="l" t="t" r="r" b="b"/>
            <a:pathLst>
              <a:path w="11301259" h="6229819">
                <a:moveTo>
                  <a:pt x="0" y="0"/>
                </a:moveTo>
                <a:lnTo>
                  <a:pt x="11301258" y="0"/>
                </a:lnTo>
                <a:lnTo>
                  <a:pt x="11301258" y="6229819"/>
                </a:lnTo>
                <a:lnTo>
                  <a:pt x="0" y="6229819"/>
                </a:lnTo>
                <a:lnTo>
                  <a:pt x="0" y="0"/>
                </a:lnTo>
                <a:close/>
              </a:path>
            </a:pathLst>
          </a:custGeom>
          <a:blipFill>
            <a:blip r:embed="rId2"/>
            <a:stretch>
              <a:fillRect/>
            </a:stretch>
          </a:blipFill>
          <a:ln>
            <a:solidFill>
              <a:schemeClr val="tx1"/>
            </a:solidFill>
          </a:ln>
          <a:effectLst>
            <a:outerShdw blurRad="63500" sx="102000" sy="102000" algn="ctr" rotWithShape="0">
              <a:prstClr val="black">
                <a:alpha val="40000"/>
              </a:prstClr>
            </a:outerShdw>
          </a:effectLst>
        </p:spPr>
        <p:txBody>
          <a:bodyPr/>
          <a:lstStyle/>
          <a:p>
            <a:endParaRPr lang="en-US" dirty="0"/>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620</Words>
  <Application>Microsoft Office PowerPoint</Application>
  <PresentationFormat>Custom</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ITC Franklin Gothic LT Semi-Bold</vt:lpstr>
      <vt:lpstr>ITC Franklin Gothic LT</vt:lpstr>
      <vt:lpstr>Wingdings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ppt.pptx</dc:title>
  <cp:lastModifiedBy>SIR. _ZECH</cp:lastModifiedBy>
  <cp:revision>2</cp:revision>
  <dcterms:created xsi:type="dcterms:W3CDTF">2006-08-16T00:00:00Z</dcterms:created>
  <dcterms:modified xsi:type="dcterms:W3CDTF">2025-04-07T11:20:05Z</dcterms:modified>
  <dc:identifier>DAGj7DdDhJg</dc:identifier>
</cp:coreProperties>
</file>