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6" r:id="rId6"/>
    <p:sldId id="271" r:id="rId7"/>
    <p:sldId id="272" r:id="rId8"/>
    <p:sldId id="274" r:id="rId9"/>
  </p:sldIdLst>
  <p:sldSz cx="12192000" cy="6858000"/>
  <p:notesSz cx="6858000" cy="12192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Raleway" panose="020B0503030101060003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81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>
        <p:scale>
          <a:sx n="400" d="100"/>
          <a:sy n="400" d="100"/>
        </p:scale>
        <p:origin x="28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6241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Purpose
Specify the purpose and its intended audience.
⇒
1.2 	Business Context
Provide an overview of the business organization sponsoring the development of the software application, including the mission statement and organizational objectives of the business unit. 
⇒
1.3 	Scope
Describe the scope of the software application to be produced. This section gives a brief description of the planned project and the purpose of the system to be built. Special emphasis is placed on the project’s deployment complexities and challenges.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3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18312" y="4223756"/>
            <a:ext cx="952262" cy="3809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0" y="2227051"/>
            <a:ext cx="12188952" cy="173036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872"/>
              </a:lnSpc>
              <a:spcAft>
                <a:spcPts val="600"/>
              </a:spcAft>
              <a:buNone/>
            </a:pPr>
            <a:r>
              <a:rPr lang="en-US" sz="4600" dirty="0">
                <a:solidFill>
                  <a:srgbClr val="282A3A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Progettazione e sviluppo di</a:t>
            </a:r>
            <a:br>
              <a:rPr lang="en-US" sz="4600" dirty="0">
                <a:solidFill>
                  <a:srgbClr val="282A3A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</a:br>
            <a:r>
              <a:rPr lang="en-US" sz="4600" dirty="0">
                <a:solidFill>
                  <a:srgbClr val="282A3A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una piattaforma riutilizzabile</a:t>
            </a:r>
            <a:br>
              <a:rPr lang="en-US" sz="4600" dirty="0">
                <a:solidFill>
                  <a:srgbClr val="282A3A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</a:br>
            <a:r>
              <a:rPr lang="en-US" sz="4600" dirty="0">
                <a:solidFill>
                  <a:srgbClr val="282A3A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 contesto aziendale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0" y="1723162"/>
            <a:ext cx="12188952" cy="20374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959"/>
              </a:lnSpc>
              <a:spcAft>
                <a:spcPts val="600"/>
              </a:spcAft>
              <a:buNone/>
            </a:pPr>
            <a:r>
              <a:rPr lang="en-US" sz="1700" dirty="0">
                <a:solidFill>
                  <a:srgbClr val="000000">
                    <a:alpha val="90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UNIVERSTITÀ DEGLI STUDI DI MODENA E REGGIO EMILIA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7613" y="4477105"/>
            <a:ext cx="12141339" cy="2342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588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000000">
                    <a:alpha val="90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Anno Accademico 2020-2021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0" y="6482718"/>
            <a:ext cx="12188952" cy="373567"/>
          </a:xfrm>
          <a:prstGeom prst="rect">
            <a:avLst/>
          </a:prstGeom>
          <a:solidFill>
            <a:srgbClr val="282A3A"/>
          </a:solidFill>
        </p:spPr>
      </p:sp>
      <p:sp>
        <p:nvSpPr>
          <p:cNvPr id="7" name="Object 6"/>
          <p:cNvSpPr/>
          <p:nvPr/>
        </p:nvSpPr>
        <p:spPr>
          <a:xfrm>
            <a:off x="95226" y="6585867"/>
            <a:ext cx="6522994" cy="12757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246"/>
              </a:lnSpc>
              <a:spcAft>
                <a:spcPts val="600"/>
              </a:spcAft>
              <a:buNone/>
            </a:pPr>
            <a:r>
              <a:rPr lang="en-US" sz="1000" dirty="0">
                <a:solidFill>
                  <a:srgbClr val="FFFFF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Dipartimento di Ingegneria “Enzo Ferrari”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856411" y="6585867"/>
            <a:ext cx="6522994" cy="12757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246"/>
              </a:lnSpc>
              <a:spcAft>
                <a:spcPts val="600"/>
              </a:spcAft>
              <a:buNone/>
            </a:pPr>
            <a:r>
              <a:rPr lang="en-US" sz="1000" dirty="0">
                <a:solidFill>
                  <a:srgbClr val="FFFFF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Corso di Laurea in Ingegneria Informatica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4358844" y="5805989"/>
            <a:ext cx="1634933" cy="18089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704"/>
              </a:lnSpc>
              <a:spcAft>
                <a:spcPts val="600"/>
              </a:spcAft>
              <a:buNone/>
            </a:pPr>
            <a:r>
              <a:rPr lang="en-US" sz="1500" dirty="0">
                <a:solidFill>
                  <a:srgbClr val="282A3A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Presentata da: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4358844" y="6038996"/>
            <a:ext cx="1234356" cy="15804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629"/>
              </a:lnSpc>
              <a:spcAft>
                <a:spcPts val="600"/>
              </a:spcAft>
              <a:buNone/>
            </a:pPr>
            <a:r>
              <a:rPr lang="en-US" sz="1300" dirty="0">
                <a:solidFill>
                  <a:srgbClr val="000000">
                    <a:alpha val="90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Matteo Sirri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6184229" y="5805989"/>
            <a:ext cx="1164010" cy="18089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704"/>
              </a:lnSpc>
              <a:spcAft>
                <a:spcPts val="600"/>
              </a:spcAft>
              <a:buNone/>
            </a:pPr>
            <a:r>
              <a:rPr lang="en-US" sz="1500" dirty="0">
                <a:solidFill>
                  <a:srgbClr val="282A3A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Relatore: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6184229" y="6038996"/>
            <a:ext cx="2026783" cy="15804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629"/>
              </a:lnSpc>
              <a:spcAft>
                <a:spcPts val="600"/>
              </a:spcAft>
              <a:buNone/>
            </a:pPr>
            <a:r>
              <a:rPr lang="en-US" sz="1300" dirty="0">
                <a:solidFill>
                  <a:srgbClr val="000000">
                    <a:alpha val="90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Prof. Francesco Grana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3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1">
            <a:extLst>
              <a:ext uri="{FF2B5EF4-FFF2-40B4-BE49-F238E27FC236}">
                <a16:creationId xmlns:a16="http://schemas.microsoft.com/office/drawing/2014/main" id="{255E4ED2-6AE2-4DE4-8837-85D8D448E118}"/>
              </a:ext>
            </a:extLst>
          </p:cNvPr>
          <p:cNvSpPr/>
          <p:nvPr/>
        </p:nvSpPr>
        <p:spPr>
          <a:xfrm>
            <a:off x="2526351" y="1637890"/>
            <a:ext cx="1237940" cy="504699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spcAft>
                <a:spcPts val="600"/>
              </a:spcAft>
              <a:buNone/>
            </a:pPr>
            <a:r>
              <a:rPr lang="en-US" sz="1800" dirty="0">
                <a:solidFill>
                  <a:srgbClr val="282A3A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dirty="0"/>
          </a:p>
        </p:txBody>
      </p:sp>
      <p:sp>
        <p:nvSpPr>
          <p:cNvPr id="24" name="Object 2">
            <a:extLst>
              <a:ext uri="{FF2B5EF4-FFF2-40B4-BE49-F238E27FC236}">
                <a16:creationId xmlns:a16="http://schemas.microsoft.com/office/drawing/2014/main" id="{6C0B7F2F-BB17-42C3-B265-489AB154D41C}"/>
              </a:ext>
            </a:extLst>
          </p:cNvPr>
          <p:cNvSpPr/>
          <p:nvPr/>
        </p:nvSpPr>
        <p:spPr>
          <a:xfrm>
            <a:off x="2907256" y="1666458"/>
            <a:ext cx="476131" cy="476131"/>
          </a:xfrm>
          <a:prstGeom prst="rect">
            <a:avLst/>
          </a:prstGeom>
          <a:noFill/>
          <a:ln w="25400">
            <a:solidFill>
              <a:srgbClr val="5E818B"/>
            </a:solidFill>
            <a:prstDash val="solid"/>
            <a:miter lim="800000"/>
          </a:ln>
        </p:spPr>
      </p:sp>
      <p:sp>
        <p:nvSpPr>
          <p:cNvPr id="25" name="Object 3">
            <a:extLst>
              <a:ext uri="{FF2B5EF4-FFF2-40B4-BE49-F238E27FC236}">
                <a16:creationId xmlns:a16="http://schemas.microsoft.com/office/drawing/2014/main" id="{82DF941E-22D0-4BE2-BB10-59D76C5819D5}"/>
              </a:ext>
            </a:extLst>
          </p:cNvPr>
          <p:cNvSpPr/>
          <p:nvPr/>
        </p:nvSpPr>
        <p:spPr>
          <a:xfrm>
            <a:off x="3573839" y="1748879"/>
            <a:ext cx="6564893" cy="25705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556"/>
              </a:lnSpc>
              <a:spcAft>
                <a:spcPts val="600"/>
              </a:spcAft>
              <a:buNone/>
            </a:pPr>
            <a:r>
              <a:rPr lang="en-US" sz="2300" dirty="0">
                <a:solidFill>
                  <a:srgbClr val="282A3A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Introduzione</a:t>
            </a:r>
            <a:endParaRPr lang="en-US" dirty="0"/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76958406-4F44-42E3-A02C-C192C868CFD2}"/>
              </a:ext>
            </a:extLst>
          </p:cNvPr>
          <p:cNvSpPr/>
          <p:nvPr/>
        </p:nvSpPr>
        <p:spPr>
          <a:xfrm>
            <a:off x="2526351" y="2399700"/>
            <a:ext cx="1237940" cy="504699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spcAft>
                <a:spcPts val="600"/>
              </a:spcAft>
              <a:buNone/>
            </a:pPr>
            <a:r>
              <a:rPr lang="en-US" sz="1800" dirty="0">
                <a:solidFill>
                  <a:srgbClr val="282A3A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dirty="0"/>
          </a:p>
        </p:txBody>
      </p:sp>
      <p:sp>
        <p:nvSpPr>
          <p:cNvPr id="27" name="Object 5">
            <a:extLst>
              <a:ext uri="{FF2B5EF4-FFF2-40B4-BE49-F238E27FC236}">
                <a16:creationId xmlns:a16="http://schemas.microsoft.com/office/drawing/2014/main" id="{1276096F-15BF-4AF2-8E74-023ED4195D92}"/>
              </a:ext>
            </a:extLst>
          </p:cNvPr>
          <p:cNvSpPr/>
          <p:nvPr/>
        </p:nvSpPr>
        <p:spPr>
          <a:xfrm>
            <a:off x="2907256" y="2428268"/>
            <a:ext cx="476131" cy="476131"/>
          </a:xfrm>
          <a:prstGeom prst="rect">
            <a:avLst/>
          </a:prstGeom>
          <a:noFill/>
          <a:ln w="25400">
            <a:solidFill>
              <a:srgbClr val="5E818B"/>
            </a:solidFill>
            <a:prstDash val="solid"/>
            <a:miter lim="800000"/>
          </a:ln>
        </p:spPr>
      </p:sp>
      <p:sp>
        <p:nvSpPr>
          <p:cNvPr id="28" name="Object 6">
            <a:extLst>
              <a:ext uri="{FF2B5EF4-FFF2-40B4-BE49-F238E27FC236}">
                <a16:creationId xmlns:a16="http://schemas.microsoft.com/office/drawing/2014/main" id="{53BA5CDA-903B-454D-87A5-DB87B237A86F}"/>
              </a:ext>
            </a:extLst>
          </p:cNvPr>
          <p:cNvSpPr/>
          <p:nvPr/>
        </p:nvSpPr>
        <p:spPr>
          <a:xfrm>
            <a:off x="3573839" y="2510689"/>
            <a:ext cx="6564893" cy="25705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556"/>
              </a:lnSpc>
              <a:spcAft>
                <a:spcPts val="600"/>
              </a:spcAft>
              <a:buNone/>
            </a:pPr>
            <a:r>
              <a:rPr lang="en-US" sz="2300" dirty="0">
                <a:solidFill>
                  <a:srgbClr val="282A3A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Architettura</a:t>
            </a:r>
            <a:endParaRPr lang="en-US" dirty="0"/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D6CB9629-DCA3-4987-94B5-112C4E663653}"/>
              </a:ext>
            </a:extLst>
          </p:cNvPr>
          <p:cNvSpPr/>
          <p:nvPr/>
        </p:nvSpPr>
        <p:spPr>
          <a:xfrm>
            <a:off x="2526351" y="3161509"/>
            <a:ext cx="1237940" cy="504699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spcAft>
                <a:spcPts val="600"/>
              </a:spcAft>
              <a:buNone/>
            </a:pPr>
            <a:r>
              <a:rPr lang="en-US" sz="1800" dirty="0">
                <a:solidFill>
                  <a:srgbClr val="282A3A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dirty="0"/>
          </a:p>
        </p:txBody>
      </p:sp>
      <p:sp>
        <p:nvSpPr>
          <p:cNvPr id="30" name="Object 8">
            <a:extLst>
              <a:ext uri="{FF2B5EF4-FFF2-40B4-BE49-F238E27FC236}">
                <a16:creationId xmlns:a16="http://schemas.microsoft.com/office/drawing/2014/main" id="{8F207B1F-400B-4EB4-A322-CE06CB3FFFB8}"/>
              </a:ext>
            </a:extLst>
          </p:cNvPr>
          <p:cNvSpPr/>
          <p:nvPr/>
        </p:nvSpPr>
        <p:spPr>
          <a:xfrm>
            <a:off x="2907256" y="3190077"/>
            <a:ext cx="476131" cy="476131"/>
          </a:xfrm>
          <a:prstGeom prst="rect">
            <a:avLst/>
          </a:prstGeom>
          <a:noFill/>
          <a:ln w="25400">
            <a:solidFill>
              <a:srgbClr val="5E818B"/>
            </a:solidFill>
            <a:prstDash val="solid"/>
            <a:miter lim="800000"/>
          </a:ln>
        </p:spPr>
      </p:sp>
      <p:sp>
        <p:nvSpPr>
          <p:cNvPr id="31" name="Object 9">
            <a:extLst>
              <a:ext uri="{FF2B5EF4-FFF2-40B4-BE49-F238E27FC236}">
                <a16:creationId xmlns:a16="http://schemas.microsoft.com/office/drawing/2014/main" id="{3408E076-21CA-40CB-94C0-62F7B101225F}"/>
              </a:ext>
            </a:extLst>
          </p:cNvPr>
          <p:cNvSpPr/>
          <p:nvPr/>
        </p:nvSpPr>
        <p:spPr>
          <a:xfrm>
            <a:off x="3573839" y="3272498"/>
            <a:ext cx="6564893" cy="25705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556"/>
              </a:lnSpc>
              <a:spcAft>
                <a:spcPts val="600"/>
              </a:spcAft>
              <a:buNone/>
            </a:pPr>
            <a:r>
              <a:rPr lang="en-US" sz="2300" dirty="0">
                <a:solidFill>
                  <a:srgbClr val="282A3A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Gestione componenti</a:t>
            </a:r>
            <a:endParaRPr lang="en-US" dirty="0"/>
          </a:p>
        </p:txBody>
      </p:sp>
      <p:sp>
        <p:nvSpPr>
          <p:cNvPr id="32" name="Object 10">
            <a:extLst>
              <a:ext uri="{FF2B5EF4-FFF2-40B4-BE49-F238E27FC236}">
                <a16:creationId xmlns:a16="http://schemas.microsoft.com/office/drawing/2014/main" id="{4B6A70CB-1E62-4EAB-85EC-B30757B115AF}"/>
              </a:ext>
            </a:extLst>
          </p:cNvPr>
          <p:cNvSpPr/>
          <p:nvPr/>
        </p:nvSpPr>
        <p:spPr>
          <a:xfrm>
            <a:off x="2526351" y="3923319"/>
            <a:ext cx="1237940" cy="504699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spcAft>
                <a:spcPts val="600"/>
              </a:spcAft>
              <a:buNone/>
            </a:pPr>
            <a:r>
              <a:rPr lang="en-US" sz="1800" dirty="0">
                <a:solidFill>
                  <a:srgbClr val="282A3A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4</a:t>
            </a:r>
            <a:endParaRPr lang="en-US" dirty="0"/>
          </a:p>
        </p:txBody>
      </p:sp>
      <p:sp>
        <p:nvSpPr>
          <p:cNvPr id="33" name="Object 11">
            <a:extLst>
              <a:ext uri="{FF2B5EF4-FFF2-40B4-BE49-F238E27FC236}">
                <a16:creationId xmlns:a16="http://schemas.microsoft.com/office/drawing/2014/main" id="{F0CB1580-1D3B-41B2-97FF-D92697DD25B7}"/>
              </a:ext>
            </a:extLst>
          </p:cNvPr>
          <p:cNvSpPr/>
          <p:nvPr/>
        </p:nvSpPr>
        <p:spPr>
          <a:xfrm>
            <a:off x="2907256" y="3951887"/>
            <a:ext cx="476131" cy="476131"/>
          </a:xfrm>
          <a:prstGeom prst="rect">
            <a:avLst/>
          </a:prstGeom>
          <a:noFill/>
          <a:ln w="25400">
            <a:solidFill>
              <a:srgbClr val="5E818B"/>
            </a:solidFill>
            <a:prstDash val="solid"/>
            <a:miter lim="800000"/>
          </a:ln>
        </p:spPr>
      </p:sp>
      <p:sp>
        <p:nvSpPr>
          <p:cNvPr id="34" name="Object 12">
            <a:extLst>
              <a:ext uri="{FF2B5EF4-FFF2-40B4-BE49-F238E27FC236}">
                <a16:creationId xmlns:a16="http://schemas.microsoft.com/office/drawing/2014/main" id="{EF9D355A-D404-4D99-836B-66B651DA5D11}"/>
              </a:ext>
            </a:extLst>
          </p:cNvPr>
          <p:cNvSpPr/>
          <p:nvPr/>
        </p:nvSpPr>
        <p:spPr>
          <a:xfrm>
            <a:off x="3573839" y="4034308"/>
            <a:ext cx="6564893" cy="25705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556"/>
              </a:lnSpc>
              <a:spcAft>
                <a:spcPts val="600"/>
              </a:spcAft>
              <a:buNone/>
            </a:pPr>
            <a:r>
              <a:rPr lang="en-US" sz="2300" dirty="0">
                <a:solidFill>
                  <a:srgbClr val="282A3A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Rilascio componenti</a:t>
            </a:r>
            <a:endParaRPr lang="en-US" dirty="0"/>
          </a:p>
        </p:txBody>
      </p:sp>
      <p:sp>
        <p:nvSpPr>
          <p:cNvPr id="35" name="Object 13">
            <a:extLst>
              <a:ext uri="{FF2B5EF4-FFF2-40B4-BE49-F238E27FC236}">
                <a16:creationId xmlns:a16="http://schemas.microsoft.com/office/drawing/2014/main" id="{0FF8E4BA-0B49-45ED-9B28-5C93C677C601}"/>
              </a:ext>
            </a:extLst>
          </p:cNvPr>
          <p:cNvSpPr/>
          <p:nvPr/>
        </p:nvSpPr>
        <p:spPr>
          <a:xfrm>
            <a:off x="2526351" y="4685128"/>
            <a:ext cx="1237940" cy="504699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spcAft>
                <a:spcPts val="600"/>
              </a:spcAft>
              <a:buNone/>
            </a:pPr>
            <a:r>
              <a:rPr lang="en-US" sz="1800" dirty="0">
                <a:solidFill>
                  <a:srgbClr val="282A3A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5</a:t>
            </a:r>
            <a:endParaRPr lang="en-US" dirty="0"/>
          </a:p>
        </p:txBody>
      </p:sp>
      <p:sp>
        <p:nvSpPr>
          <p:cNvPr id="36" name="Object 14">
            <a:extLst>
              <a:ext uri="{FF2B5EF4-FFF2-40B4-BE49-F238E27FC236}">
                <a16:creationId xmlns:a16="http://schemas.microsoft.com/office/drawing/2014/main" id="{33B42595-A791-4236-9624-18981E737855}"/>
              </a:ext>
            </a:extLst>
          </p:cNvPr>
          <p:cNvSpPr/>
          <p:nvPr/>
        </p:nvSpPr>
        <p:spPr>
          <a:xfrm>
            <a:off x="2907256" y="4713696"/>
            <a:ext cx="476131" cy="476131"/>
          </a:xfrm>
          <a:prstGeom prst="rect">
            <a:avLst/>
          </a:prstGeom>
          <a:noFill/>
          <a:ln w="25400">
            <a:solidFill>
              <a:srgbClr val="5E818B"/>
            </a:solidFill>
            <a:prstDash val="solid"/>
            <a:miter lim="800000"/>
          </a:ln>
        </p:spPr>
      </p:sp>
      <p:sp>
        <p:nvSpPr>
          <p:cNvPr id="37" name="Object 15">
            <a:extLst>
              <a:ext uri="{FF2B5EF4-FFF2-40B4-BE49-F238E27FC236}">
                <a16:creationId xmlns:a16="http://schemas.microsoft.com/office/drawing/2014/main" id="{F71A8017-BEF7-444A-A4A7-F6F031B2797B}"/>
              </a:ext>
            </a:extLst>
          </p:cNvPr>
          <p:cNvSpPr/>
          <p:nvPr/>
        </p:nvSpPr>
        <p:spPr>
          <a:xfrm>
            <a:off x="3573839" y="4796117"/>
            <a:ext cx="6564893" cy="25705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556"/>
              </a:lnSpc>
              <a:spcAft>
                <a:spcPts val="600"/>
              </a:spcAft>
              <a:buNone/>
            </a:pPr>
            <a:r>
              <a:rPr lang="en-US" sz="2300" dirty="0">
                <a:solidFill>
                  <a:srgbClr val="282A3A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Conclusioni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3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2381"/>
            <a:ext cx="76181" cy="1247463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10775"/>
            <a:ext cx="11617595" cy="35606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434"/>
              </a:lnSpc>
              <a:spcAft>
                <a:spcPts val="600"/>
              </a:spcAft>
              <a:buNone/>
            </a:pPr>
            <a:r>
              <a:rPr lang="en-US" sz="3200" dirty="0">
                <a:solidFill>
                  <a:srgbClr val="282A3A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Introduzione</a:t>
            </a:r>
            <a:endParaRPr lang="en-US" dirty="0"/>
          </a:p>
        </p:txBody>
      </p:sp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3081" y="2986600"/>
            <a:ext cx="714196" cy="714196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476006" y="2629507"/>
            <a:ext cx="1428393" cy="1428393"/>
          </a:xfrm>
          <a:prstGeom prst="rect">
            <a:avLst/>
          </a:prstGeom>
          <a:noFill/>
          <a:ln w="25400">
            <a:solidFill>
              <a:srgbClr val="5E818B"/>
            </a:solidFill>
            <a:prstDash val="solid"/>
            <a:miter lim="800000"/>
          </a:ln>
        </p:spPr>
      </p:sp>
      <p:sp>
        <p:nvSpPr>
          <p:cNvPr id="6" name="Object 5"/>
          <p:cNvSpPr/>
          <p:nvPr/>
        </p:nvSpPr>
        <p:spPr>
          <a:xfrm>
            <a:off x="95226" y="4151639"/>
            <a:ext cx="4189952" cy="2113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45"/>
              </a:lnSpc>
              <a:spcAft>
                <a:spcPts val="600"/>
              </a:spcAft>
              <a:buNone/>
            </a:pPr>
            <a:r>
              <a:rPr lang="en-US" sz="1800" b="1" dirty="0">
                <a:solidFill>
                  <a:srgbClr val="282A3A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Campo di applicazione</a:t>
            </a:r>
            <a:endParaRPr lang="en-US" b="1" dirty="0"/>
          </a:p>
        </p:txBody>
      </p:sp>
      <p:sp>
        <p:nvSpPr>
          <p:cNvPr id="7" name="Object 6"/>
          <p:cNvSpPr/>
          <p:nvPr/>
        </p:nvSpPr>
        <p:spPr>
          <a:xfrm>
            <a:off x="95226" y="4507770"/>
            <a:ext cx="4189952" cy="18089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917"/>
              </a:lnSpc>
              <a:spcAft>
                <a:spcPts val="600"/>
              </a:spcAft>
              <a:buNone/>
            </a:pPr>
            <a:r>
              <a:rPr lang="en-US" sz="1500" dirty="0">
                <a:solidFill>
                  <a:srgbClr val="000000">
                    <a:alpha val="90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Aziende e liberi professionisti</a:t>
            </a:r>
            <a:endParaRPr lang="en-US" dirty="0"/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37384" y="2986600"/>
            <a:ext cx="714196" cy="714196"/>
          </a:xfrm>
          <a:prstGeom prst="rect">
            <a:avLst/>
          </a:prstGeom>
        </p:spPr>
      </p:pic>
      <p:sp>
        <p:nvSpPr>
          <p:cNvPr id="9" name="Object 8"/>
          <p:cNvSpPr/>
          <p:nvPr/>
        </p:nvSpPr>
        <p:spPr>
          <a:xfrm>
            <a:off x="5380280" y="2629507"/>
            <a:ext cx="1428393" cy="1428393"/>
          </a:xfrm>
          <a:prstGeom prst="rect">
            <a:avLst/>
          </a:prstGeom>
          <a:noFill/>
          <a:ln w="25400">
            <a:solidFill>
              <a:srgbClr val="5E818B"/>
            </a:solidFill>
            <a:prstDash val="solid"/>
            <a:miter lim="800000"/>
          </a:ln>
        </p:spPr>
      </p:sp>
      <p:sp>
        <p:nvSpPr>
          <p:cNvPr id="10" name="Object 9"/>
          <p:cNvSpPr/>
          <p:nvPr/>
        </p:nvSpPr>
        <p:spPr>
          <a:xfrm>
            <a:off x="3999500" y="4151639"/>
            <a:ext cx="4189952" cy="2113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45"/>
              </a:lnSpc>
              <a:spcAft>
                <a:spcPts val="600"/>
              </a:spcAft>
              <a:buNone/>
            </a:pPr>
            <a:r>
              <a:rPr lang="it-IT" sz="1800" b="1" dirty="0">
                <a:solidFill>
                  <a:srgbClr val="282A3A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Motivazione</a:t>
            </a:r>
            <a:endParaRPr lang="it-IT" b="1" dirty="0"/>
          </a:p>
        </p:txBody>
      </p:sp>
      <p:sp>
        <p:nvSpPr>
          <p:cNvPr id="11" name="Object 10"/>
          <p:cNvSpPr/>
          <p:nvPr/>
        </p:nvSpPr>
        <p:spPr>
          <a:xfrm>
            <a:off x="3999500" y="4507770"/>
            <a:ext cx="4189952" cy="42427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917"/>
              </a:lnSpc>
              <a:spcAft>
                <a:spcPts val="600"/>
              </a:spcAft>
              <a:buNone/>
            </a:pPr>
            <a:r>
              <a:rPr lang="en-US" sz="1500" dirty="0">
                <a:solidFill>
                  <a:srgbClr val="000000">
                    <a:alpha val="90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Supportare le esigenze di business e</a:t>
            </a:r>
            <a:br>
              <a:rPr lang="en-US" sz="1500" dirty="0">
                <a:solidFill>
                  <a:srgbClr val="000000">
                    <a:alpha val="90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</a:br>
            <a:r>
              <a:rPr lang="en-US" sz="1500" dirty="0">
                <a:solidFill>
                  <a:srgbClr val="000000">
                    <a:alpha val="90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ottimizzare i processi di lavoro</a:t>
            </a:r>
            <a:endParaRPr lang="en-US" dirty="0"/>
          </a:p>
        </p:txBody>
      </p:sp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41686" y="2986600"/>
            <a:ext cx="714196" cy="714196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9284553" y="2629507"/>
            <a:ext cx="1428393" cy="1428393"/>
          </a:xfrm>
          <a:prstGeom prst="rect">
            <a:avLst/>
          </a:prstGeom>
          <a:noFill/>
          <a:ln w="25400">
            <a:solidFill>
              <a:srgbClr val="5E818B"/>
            </a:solidFill>
            <a:prstDash val="solid"/>
            <a:miter lim="800000"/>
          </a:ln>
        </p:spPr>
      </p:sp>
      <p:sp>
        <p:nvSpPr>
          <p:cNvPr id="14" name="Object 13"/>
          <p:cNvSpPr/>
          <p:nvPr/>
        </p:nvSpPr>
        <p:spPr>
          <a:xfrm>
            <a:off x="7903774" y="4151639"/>
            <a:ext cx="4189952" cy="2113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45"/>
              </a:lnSpc>
              <a:spcAft>
                <a:spcPts val="600"/>
              </a:spcAft>
              <a:buNone/>
            </a:pPr>
            <a:r>
              <a:rPr lang="en-US" sz="1800" b="1" dirty="0">
                <a:solidFill>
                  <a:srgbClr val="282A3A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Obiettivo</a:t>
            </a:r>
            <a:endParaRPr lang="en-US" b="1" dirty="0"/>
          </a:p>
        </p:txBody>
      </p:sp>
      <p:sp>
        <p:nvSpPr>
          <p:cNvPr id="15" name="Object 14"/>
          <p:cNvSpPr/>
          <p:nvPr/>
        </p:nvSpPr>
        <p:spPr>
          <a:xfrm>
            <a:off x="7903774" y="4507770"/>
            <a:ext cx="4189952" cy="66766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917"/>
              </a:lnSpc>
              <a:spcAft>
                <a:spcPts val="600"/>
              </a:spcAft>
              <a:buNone/>
            </a:pPr>
            <a:r>
              <a:rPr lang="en-US" sz="1500" dirty="0">
                <a:solidFill>
                  <a:srgbClr val="000000">
                    <a:alpha val="90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Creare una piattaforma cloud based </a:t>
            </a:r>
            <a:r>
              <a:rPr lang="it-IT" sz="1500" noProof="1">
                <a:solidFill>
                  <a:srgbClr val="000000">
                    <a:alpha val="90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personalizzabile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3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1" descr="preencoded.png">
            <a:extLst>
              <a:ext uri="{FF2B5EF4-FFF2-40B4-BE49-F238E27FC236}">
                <a16:creationId xmlns:a16="http://schemas.microsoft.com/office/drawing/2014/main" id="{E014C859-42F8-4BA8-A579-7BD0C7B89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2381"/>
            <a:ext cx="76181" cy="1247463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8A6B33F1-04AE-4116-B3FF-6AEF84808FC3}"/>
              </a:ext>
            </a:extLst>
          </p:cNvPr>
          <p:cNvSpPr/>
          <p:nvPr/>
        </p:nvSpPr>
        <p:spPr>
          <a:xfrm>
            <a:off x="476131" y="410775"/>
            <a:ext cx="11617595" cy="35606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434"/>
              </a:lnSpc>
              <a:spcAft>
                <a:spcPts val="600"/>
              </a:spcAft>
              <a:buNone/>
            </a:pPr>
            <a:r>
              <a:rPr lang="en-US" sz="3200" dirty="0">
                <a:solidFill>
                  <a:srgbClr val="282A3A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Architettura</a:t>
            </a:r>
            <a:endParaRPr lang="en-US" dirty="0"/>
          </a:p>
        </p:txBody>
      </p:sp>
      <p:pic>
        <p:nvPicPr>
          <p:cNvPr id="7" name="Object 3" descr="preencoded.png">
            <a:extLst>
              <a:ext uri="{FF2B5EF4-FFF2-40B4-BE49-F238E27FC236}">
                <a16:creationId xmlns:a16="http://schemas.microsoft.com/office/drawing/2014/main" id="{B7302429-B645-4372-B0FE-BEFE7BA8D4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75" b="11413"/>
          <a:stretch/>
        </p:blipFill>
        <p:spPr>
          <a:xfrm>
            <a:off x="1707896" y="968542"/>
            <a:ext cx="8395788" cy="57152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3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Object 3">
            <a:extLst>
              <a:ext uri="{FF2B5EF4-FFF2-40B4-BE49-F238E27FC236}">
                <a16:creationId xmlns:a16="http://schemas.microsoft.com/office/drawing/2014/main" id="{053F12AF-7BA5-4996-A6CD-FE818A43E66E}"/>
              </a:ext>
            </a:extLst>
          </p:cNvPr>
          <p:cNvSpPr/>
          <p:nvPr/>
        </p:nvSpPr>
        <p:spPr>
          <a:xfrm>
            <a:off x="376420" y="1864000"/>
            <a:ext cx="5056368" cy="395933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lnSpc>
                <a:spcPts val="2045"/>
              </a:lnSpc>
              <a:spcAft>
                <a:spcPts val="600"/>
              </a:spcAft>
              <a:buNone/>
            </a:pPr>
            <a:r>
              <a:rPr lang="en-US" sz="2800" dirty="0">
                <a:solidFill>
                  <a:srgbClr val="282A3A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Design </a:t>
            </a:r>
            <a:r>
              <a:rPr lang="it-IT" sz="2800" dirty="0">
                <a:solidFill>
                  <a:srgbClr val="282A3A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Modulare</a:t>
            </a:r>
            <a:endParaRPr lang="en-US" sz="2800" kern="0" spc="0" dirty="0">
              <a:solidFill>
                <a:srgbClr val="282A3A"/>
              </a:solidFill>
              <a:latin typeface="Raleway" pitchFamily="34" charset="0"/>
              <a:ea typeface="Raleway" pitchFamily="34" charset="-122"/>
              <a:cs typeface="Raleway" pitchFamily="34" charset="-120"/>
            </a:endParaRPr>
          </a:p>
          <a:p>
            <a:pPr>
              <a:lnSpc>
                <a:spcPts val="2100"/>
              </a:lnSpc>
              <a:buSzPct val="100000"/>
            </a:pPr>
            <a:r>
              <a:rPr lang="en-US" b="1" kern="0" spc="0" dirty="0">
                <a:solidFill>
                  <a:srgbClr val="282A3A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Auth module</a:t>
            </a:r>
          </a:p>
          <a:p>
            <a:pPr marL="485800" lvl="1" indent="-242900">
              <a:lnSpc>
                <a:spcPts val="2100"/>
              </a:lnSpc>
              <a:buSzPct val="100000"/>
              <a:buChar char="•"/>
            </a:pPr>
            <a:r>
              <a:rPr lang="en-US" kern="0" spc="0" dirty="0">
                <a:solidFill>
                  <a:srgbClr val="282A3A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OAuth2.0</a:t>
            </a:r>
          </a:p>
          <a:p>
            <a:pPr marL="485800" lvl="1" indent="-242900">
              <a:lnSpc>
                <a:spcPts val="2100"/>
              </a:lnSpc>
              <a:buSzPct val="100000"/>
              <a:buChar char="•"/>
            </a:pPr>
            <a:r>
              <a:rPr lang="en-US" kern="0" spc="0" dirty="0">
                <a:solidFill>
                  <a:srgbClr val="282A3A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r>
              <a:rPr lang="en-US" kern="0" spc="0" baseline="30000" dirty="0">
                <a:solidFill>
                  <a:srgbClr val="282A3A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rd</a:t>
            </a:r>
            <a:r>
              <a:rPr lang="en-US" kern="0" spc="0" dirty="0">
                <a:solidFill>
                  <a:srgbClr val="282A3A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-party provider (Google, Facebook)</a:t>
            </a:r>
          </a:p>
          <a:p>
            <a:pPr marL="485800" lvl="1" indent="-242900">
              <a:lnSpc>
                <a:spcPts val="2100"/>
              </a:lnSpc>
              <a:buSzPct val="100000"/>
              <a:buChar char="•"/>
            </a:pPr>
            <a:r>
              <a:rPr lang="en-US" kern="0" spc="0" dirty="0">
                <a:solidFill>
                  <a:srgbClr val="282A3A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Access token + Refresh token</a:t>
            </a:r>
          </a:p>
          <a:p>
            <a:pPr marL="485800" lvl="1" indent="-242900">
              <a:lnSpc>
                <a:spcPts val="2100"/>
              </a:lnSpc>
              <a:buSzPct val="100000"/>
              <a:buChar char="•"/>
            </a:pPr>
            <a:r>
              <a:rPr lang="en-US" kern="0" spc="0" dirty="0">
                <a:solidFill>
                  <a:srgbClr val="282A3A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ACL basate sui ruoli</a:t>
            </a:r>
          </a:p>
          <a:p>
            <a:pPr marL="485800" lvl="1" indent="-242900">
              <a:lnSpc>
                <a:spcPts val="2100"/>
              </a:lnSpc>
              <a:buSzPct val="100000"/>
              <a:buChar char="•"/>
            </a:pPr>
            <a:r>
              <a:rPr lang="it-IT" kern="0" spc="0" dirty="0">
                <a:solidFill>
                  <a:srgbClr val="282A3A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Archiviazione</a:t>
            </a:r>
            <a:r>
              <a:rPr lang="en-US" kern="0" spc="0" dirty="0">
                <a:solidFill>
                  <a:srgbClr val="282A3A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it-IT" kern="0" spc="0" dirty="0">
                <a:solidFill>
                  <a:srgbClr val="282A3A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sicura</a:t>
            </a:r>
            <a:r>
              <a:rPr lang="en-US" kern="0" spc="0" dirty="0">
                <a:solidFill>
                  <a:srgbClr val="282A3A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it-IT" kern="0" spc="0" dirty="0">
                <a:solidFill>
                  <a:srgbClr val="282A3A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delle</a:t>
            </a:r>
            <a:r>
              <a:rPr lang="en-US" kern="0" spc="0" dirty="0">
                <a:solidFill>
                  <a:srgbClr val="282A3A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password</a:t>
            </a:r>
          </a:p>
          <a:p>
            <a:pPr marL="242900" lvl="1">
              <a:lnSpc>
                <a:spcPts val="2100"/>
              </a:lnSpc>
              <a:buSzPct val="100000"/>
            </a:pPr>
            <a:endParaRPr lang="en-US" kern="0" spc="0" dirty="0">
              <a:solidFill>
                <a:srgbClr val="282A3A"/>
              </a:solidFill>
              <a:latin typeface="Raleway" pitchFamily="34" charset="0"/>
              <a:ea typeface="Raleway" pitchFamily="34" charset="-122"/>
              <a:cs typeface="Raleway" pitchFamily="34" charset="-120"/>
            </a:endParaRPr>
          </a:p>
          <a:p>
            <a:pPr>
              <a:lnSpc>
                <a:spcPts val="2100"/>
              </a:lnSpc>
              <a:buSzPct val="100000"/>
            </a:pPr>
            <a:r>
              <a:rPr lang="en-US" b="1" kern="0" spc="0" dirty="0">
                <a:solidFill>
                  <a:srgbClr val="282A3A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User module</a:t>
            </a:r>
          </a:p>
          <a:p>
            <a:pPr marL="485800" lvl="1" indent="-242900">
              <a:lnSpc>
                <a:spcPts val="2100"/>
              </a:lnSpc>
              <a:buSzPct val="100000"/>
              <a:buChar char="•"/>
            </a:pPr>
            <a:r>
              <a:rPr lang="it-IT" kern="0" spc="0" dirty="0">
                <a:solidFill>
                  <a:srgbClr val="282A3A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Interfaccia</a:t>
            </a:r>
            <a:r>
              <a:rPr lang="en-US" kern="0" spc="0" dirty="0">
                <a:solidFill>
                  <a:srgbClr val="282A3A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CRUD per </a:t>
            </a:r>
            <a:r>
              <a:rPr lang="it-IT" kern="0" spc="0" dirty="0">
                <a:solidFill>
                  <a:srgbClr val="282A3A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gestione</a:t>
            </a:r>
            <a:r>
              <a:rPr lang="en-US" kern="0" spc="0" dirty="0">
                <a:solidFill>
                  <a:srgbClr val="282A3A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it-IT" kern="0" spc="0" dirty="0">
                <a:solidFill>
                  <a:srgbClr val="282A3A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utenti</a:t>
            </a:r>
          </a:p>
          <a:p>
            <a:pPr marL="242900" lvl="1">
              <a:lnSpc>
                <a:spcPts val="2100"/>
              </a:lnSpc>
              <a:buSzPct val="100000"/>
            </a:pPr>
            <a:endParaRPr lang="en-US" kern="0" spc="0" dirty="0">
              <a:solidFill>
                <a:srgbClr val="282A3A"/>
              </a:solidFill>
              <a:latin typeface="Raleway" pitchFamily="34" charset="0"/>
              <a:ea typeface="Raleway" pitchFamily="34" charset="-122"/>
              <a:cs typeface="Raleway" pitchFamily="34" charset="-120"/>
            </a:endParaRPr>
          </a:p>
          <a:p>
            <a:pPr>
              <a:lnSpc>
                <a:spcPts val="2100"/>
              </a:lnSpc>
              <a:buSzPct val="100000"/>
            </a:pPr>
            <a:r>
              <a:rPr lang="en-US" b="1" kern="0" spc="0" dirty="0">
                <a:solidFill>
                  <a:srgbClr val="282A3A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Mail module</a:t>
            </a:r>
          </a:p>
          <a:p>
            <a:pPr marL="485800" lvl="1" indent="-242900">
              <a:lnSpc>
                <a:spcPts val="2100"/>
              </a:lnSpc>
              <a:buSzPct val="100000"/>
              <a:buChar char="•"/>
            </a:pPr>
            <a:r>
              <a:rPr lang="en-US" kern="0" spc="0" dirty="0">
                <a:solidFill>
                  <a:srgbClr val="282A3A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Invio di email </a:t>
            </a:r>
            <a:r>
              <a:rPr lang="it-IT" kern="0" spc="0" dirty="0">
                <a:solidFill>
                  <a:srgbClr val="282A3A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decentralizzato</a:t>
            </a:r>
          </a:p>
          <a:p>
            <a:pPr marL="242900" lvl="1">
              <a:lnSpc>
                <a:spcPts val="2100"/>
              </a:lnSpc>
              <a:buSzPct val="100000"/>
            </a:pPr>
            <a:endParaRPr lang="en-US" kern="0" spc="0" dirty="0">
              <a:solidFill>
                <a:srgbClr val="282A3A"/>
              </a:solidFill>
              <a:latin typeface="Raleway" pitchFamily="34" charset="0"/>
              <a:ea typeface="Raleway" pitchFamily="34" charset="-122"/>
              <a:cs typeface="Raleway" pitchFamily="34" charset="-120"/>
            </a:endParaRPr>
          </a:p>
          <a:p>
            <a:pPr>
              <a:lnSpc>
                <a:spcPts val="2100"/>
              </a:lnSpc>
              <a:buSzPct val="100000"/>
            </a:pPr>
            <a:r>
              <a:rPr lang="en-US" b="1" kern="0" spc="0" dirty="0">
                <a:solidFill>
                  <a:srgbClr val="282A3A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Demo module</a:t>
            </a:r>
          </a:p>
          <a:p>
            <a:pPr marL="485800" lvl="1" indent="-242900">
              <a:lnSpc>
                <a:spcPts val="2100"/>
              </a:lnSpc>
              <a:buSzPct val="100000"/>
              <a:buChar char="•"/>
            </a:pPr>
            <a:r>
              <a:rPr lang="en-US" kern="0" spc="0" dirty="0">
                <a:solidFill>
                  <a:srgbClr val="282A3A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Iscrizione a servizi in versione di </a:t>
            </a:r>
            <a:r>
              <a:rPr lang="it-IT" kern="0" spc="0" dirty="0">
                <a:solidFill>
                  <a:srgbClr val="282A3A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prova</a:t>
            </a:r>
          </a:p>
        </p:txBody>
      </p:sp>
      <p:grpSp>
        <p:nvGrpSpPr>
          <p:cNvPr id="102" name="Gruppo 101">
            <a:extLst>
              <a:ext uri="{FF2B5EF4-FFF2-40B4-BE49-F238E27FC236}">
                <a16:creationId xmlns:a16="http://schemas.microsoft.com/office/drawing/2014/main" id="{7E15CA81-5925-4E1D-B3AC-141AFA96936D}"/>
              </a:ext>
            </a:extLst>
          </p:cNvPr>
          <p:cNvGrpSpPr/>
          <p:nvPr/>
        </p:nvGrpSpPr>
        <p:grpSpPr>
          <a:xfrm>
            <a:off x="6805122" y="1864000"/>
            <a:ext cx="4226112" cy="4325463"/>
            <a:chOff x="4624468" y="1628368"/>
            <a:chExt cx="4809155" cy="4751787"/>
          </a:xfrm>
        </p:grpSpPr>
        <p:sp>
          <p:nvSpPr>
            <p:cNvPr id="103" name="Object 6">
              <a:extLst>
                <a:ext uri="{FF2B5EF4-FFF2-40B4-BE49-F238E27FC236}">
                  <a16:creationId xmlns:a16="http://schemas.microsoft.com/office/drawing/2014/main" id="{13FA94FE-BE36-4022-89CE-2481D4D66351}"/>
                </a:ext>
              </a:extLst>
            </p:cNvPr>
            <p:cNvSpPr/>
            <p:nvPr/>
          </p:nvSpPr>
          <p:spPr>
            <a:xfrm>
              <a:off x="4666083" y="3244039"/>
              <a:ext cx="1095101" cy="3136116"/>
            </a:xfrm>
            <a:prstGeom prst="rect">
              <a:avLst/>
            </a:prstGeom>
            <a:solidFill>
              <a:srgbClr val="5E818B"/>
            </a:solidFill>
          </p:spPr>
        </p:sp>
        <p:pic>
          <p:nvPicPr>
            <p:cNvPr id="104" name="Object 7" descr="preencoded.png">
              <a:extLst>
                <a:ext uri="{FF2B5EF4-FFF2-40B4-BE49-F238E27FC236}">
                  <a16:creationId xmlns:a16="http://schemas.microsoft.com/office/drawing/2014/main" id="{6FE1EDE1-37B0-4AE3-BC9E-566234356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54823" y="4242923"/>
              <a:ext cx="714196" cy="714196"/>
            </a:xfrm>
            <a:prstGeom prst="rect">
              <a:avLst/>
            </a:prstGeom>
          </p:spPr>
        </p:pic>
        <p:sp>
          <p:nvSpPr>
            <p:cNvPr id="105" name="Object 8">
              <a:extLst>
                <a:ext uri="{FF2B5EF4-FFF2-40B4-BE49-F238E27FC236}">
                  <a16:creationId xmlns:a16="http://schemas.microsoft.com/office/drawing/2014/main" id="{844426B9-C0A6-4366-A585-6A2BD0CE2E19}"/>
                </a:ext>
              </a:extLst>
            </p:cNvPr>
            <p:cNvSpPr/>
            <p:nvPr/>
          </p:nvSpPr>
          <p:spPr>
            <a:xfrm>
              <a:off x="4624468" y="5290143"/>
              <a:ext cx="1178331" cy="180893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ctr">
                <a:lnSpc>
                  <a:spcPts val="1917"/>
                </a:lnSpc>
                <a:spcAft>
                  <a:spcPts val="600"/>
                </a:spcAft>
                <a:buNone/>
              </a:pPr>
              <a:r>
                <a:rPr lang="en-US" sz="1500" dirty="0">
                  <a:solidFill>
                    <a:srgbClr val="FFFFFF"/>
                  </a:solidFill>
                  <a:latin typeface="Raleway" pitchFamily="34" charset="0"/>
                  <a:ea typeface="Raleway" pitchFamily="34" charset="-122"/>
                  <a:cs typeface="Raleway" pitchFamily="34" charset="-120"/>
                </a:rPr>
                <a:t>Auth</a:t>
              </a:r>
              <a:endParaRPr lang="en-US" dirty="0"/>
            </a:p>
          </p:txBody>
        </p:sp>
        <p:sp>
          <p:nvSpPr>
            <p:cNvPr id="106" name="Object 9">
              <a:extLst>
                <a:ext uri="{FF2B5EF4-FFF2-40B4-BE49-F238E27FC236}">
                  <a16:creationId xmlns:a16="http://schemas.microsoft.com/office/drawing/2014/main" id="{52D9E65D-C6EA-477F-B001-444BB75C9514}"/>
                </a:ext>
              </a:extLst>
            </p:cNvPr>
            <p:cNvSpPr/>
            <p:nvPr/>
          </p:nvSpPr>
          <p:spPr>
            <a:xfrm>
              <a:off x="5856411" y="3244039"/>
              <a:ext cx="1095101" cy="3136116"/>
            </a:xfrm>
            <a:prstGeom prst="rect">
              <a:avLst/>
            </a:prstGeom>
            <a:solidFill>
              <a:srgbClr val="5E818B"/>
            </a:solidFill>
          </p:spPr>
        </p:sp>
        <p:pic>
          <p:nvPicPr>
            <p:cNvPr id="107" name="Object 10" descr="preencoded.png">
              <a:extLst>
                <a:ext uri="{FF2B5EF4-FFF2-40B4-BE49-F238E27FC236}">
                  <a16:creationId xmlns:a16="http://schemas.microsoft.com/office/drawing/2014/main" id="{F9FE8DAB-2465-4AEC-A008-5B58C4D4F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23152" y="4220852"/>
              <a:ext cx="761810" cy="761810"/>
            </a:xfrm>
            <a:prstGeom prst="rect">
              <a:avLst/>
            </a:prstGeom>
          </p:spPr>
        </p:pic>
        <p:sp>
          <p:nvSpPr>
            <p:cNvPr id="108" name="Object 11">
              <a:extLst>
                <a:ext uri="{FF2B5EF4-FFF2-40B4-BE49-F238E27FC236}">
                  <a16:creationId xmlns:a16="http://schemas.microsoft.com/office/drawing/2014/main" id="{B6968C07-2DE0-4CAD-BBD9-C3A859AD83C4}"/>
                </a:ext>
              </a:extLst>
            </p:cNvPr>
            <p:cNvSpPr/>
            <p:nvPr/>
          </p:nvSpPr>
          <p:spPr>
            <a:xfrm>
              <a:off x="5815540" y="5317781"/>
              <a:ext cx="1176843" cy="180893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ctr">
                <a:lnSpc>
                  <a:spcPts val="1917"/>
                </a:lnSpc>
                <a:spcAft>
                  <a:spcPts val="600"/>
                </a:spcAft>
                <a:buNone/>
              </a:pPr>
              <a:r>
                <a:rPr lang="en-US" sz="1500" dirty="0">
                  <a:solidFill>
                    <a:srgbClr val="FFFFFF"/>
                  </a:solidFill>
                  <a:latin typeface="Raleway" pitchFamily="34" charset="0"/>
                  <a:ea typeface="Raleway" pitchFamily="34" charset="-122"/>
                  <a:cs typeface="Raleway" pitchFamily="34" charset="-120"/>
                </a:rPr>
                <a:t>User</a:t>
              </a:r>
              <a:endParaRPr lang="en-US" dirty="0"/>
            </a:p>
          </p:txBody>
        </p:sp>
        <p:sp>
          <p:nvSpPr>
            <p:cNvPr id="109" name="Object 12">
              <a:extLst>
                <a:ext uri="{FF2B5EF4-FFF2-40B4-BE49-F238E27FC236}">
                  <a16:creationId xmlns:a16="http://schemas.microsoft.com/office/drawing/2014/main" id="{CFC89844-C037-4077-AC49-B717E8F22A98}"/>
                </a:ext>
              </a:extLst>
            </p:cNvPr>
            <p:cNvSpPr/>
            <p:nvPr/>
          </p:nvSpPr>
          <p:spPr>
            <a:xfrm>
              <a:off x="4666083" y="1628368"/>
              <a:ext cx="4666083" cy="1520445"/>
            </a:xfrm>
            <a:prstGeom prst="rect">
              <a:avLst/>
            </a:prstGeom>
            <a:solidFill>
              <a:srgbClr val="FCB835"/>
            </a:solidFill>
          </p:spPr>
        </p:sp>
        <p:sp>
          <p:nvSpPr>
            <p:cNvPr id="110" name="Object 13">
              <a:extLst>
                <a:ext uri="{FF2B5EF4-FFF2-40B4-BE49-F238E27FC236}">
                  <a16:creationId xmlns:a16="http://schemas.microsoft.com/office/drawing/2014/main" id="{2AE8A6D6-F5E1-491D-B3EA-227DE63CA9C1}"/>
                </a:ext>
              </a:extLst>
            </p:cNvPr>
            <p:cNvSpPr/>
            <p:nvPr/>
          </p:nvSpPr>
          <p:spPr>
            <a:xfrm>
              <a:off x="6127094" y="2249889"/>
              <a:ext cx="1744062" cy="226590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ctr">
                <a:lnSpc>
                  <a:spcPts val="2077"/>
                </a:lnSpc>
                <a:spcAft>
                  <a:spcPts val="600"/>
                </a:spcAft>
                <a:buNone/>
              </a:pPr>
              <a:r>
                <a:rPr lang="en-US" sz="2000" dirty="0">
                  <a:solidFill>
                    <a:srgbClr val="282A3A"/>
                  </a:solidFill>
                  <a:latin typeface="Raleway" pitchFamily="34" charset="0"/>
                  <a:ea typeface="Raleway" pitchFamily="34" charset="-122"/>
                  <a:cs typeface="Raleway" pitchFamily="34" charset="-120"/>
                </a:rPr>
                <a:t>Platform</a:t>
              </a:r>
              <a:endParaRPr lang="en-US" dirty="0"/>
            </a:p>
          </p:txBody>
        </p:sp>
        <p:sp>
          <p:nvSpPr>
            <p:cNvPr id="111" name="Object 14">
              <a:extLst>
                <a:ext uri="{FF2B5EF4-FFF2-40B4-BE49-F238E27FC236}">
                  <a16:creationId xmlns:a16="http://schemas.microsoft.com/office/drawing/2014/main" id="{0151F383-6F8E-4D7B-952C-E496E8C32B4D}"/>
                </a:ext>
              </a:extLst>
            </p:cNvPr>
            <p:cNvSpPr/>
            <p:nvPr/>
          </p:nvSpPr>
          <p:spPr>
            <a:xfrm>
              <a:off x="7046738" y="3244039"/>
              <a:ext cx="1095101" cy="3136116"/>
            </a:xfrm>
            <a:prstGeom prst="rect">
              <a:avLst/>
            </a:prstGeom>
            <a:solidFill>
              <a:srgbClr val="5E818B"/>
            </a:solidFill>
          </p:spPr>
        </p:sp>
        <p:pic>
          <p:nvPicPr>
            <p:cNvPr id="112" name="Object 15" descr="preencoded.png">
              <a:extLst>
                <a:ext uri="{FF2B5EF4-FFF2-40B4-BE49-F238E27FC236}">
                  <a16:creationId xmlns:a16="http://schemas.microsoft.com/office/drawing/2014/main" id="{6FD070FD-1FE4-497D-841F-2080F5DFB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213258" y="4220852"/>
              <a:ext cx="761810" cy="761810"/>
            </a:xfrm>
            <a:prstGeom prst="rect">
              <a:avLst/>
            </a:prstGeom>
          </p:spPr>
        </p:pic>
        <p:sp>
          <p:nvSpPr>
            <p:cNvPr id="113" name="Object 16">
              <a:extLst>
                <a:ext uri="{FF2B5EF4-FFF2-40B4-BE49-F238E27FC236}">
                  <a16:creationId xmlns:a16="http://schemas.microsoft.com/office/drawing/2014/main" id="{60C6C029-5052-4B15-ACE2-74A00F3E5834}"/>
                </a:ext>
              </a:extLst>
            </p:cNvPr>
            <p:cNvSpPr/>
            <p:nvPr/>
          </p:nvSpPr>
          <p:spPr>
            <a:xfrm>
              <a:off x="7031347" y="5317781"/>
              <a:ext cx="1125882" cy="180893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ctr">
                <a:lnSpc>
                  <a:spcPts val="1917"/>
                </a:lnSpc>
                <a:spcAft>
                  <a:spcPts val="600"/>
                </a:spcAft>
                <a:buNone/>
              </a:pPr>
              <a:r>
                <a:rPr lang="en-US" sz="1500" dirty="0">
                  <a:solidFill>
                    <a:srgbClr val="FFFFFF"/>
                  </a:solidFill>
                  <a:latin typeface="Raleway" pitchFamily="34" charset="0"/>
                  <a:ea typeface="Raleway" pitchFamily="34" charset="-122"/>
                  <a:cs typeface="Raleway" pitchFamily="34" charset="-120"/>
                </a:rPr>
                <a:t>Mail</a:t>
              </a:r>
              <a:endParaRPr lang="en-US" dirty="0"/>
            </a:p>
          </p:txBody>
        </p:sp>
        <p:sp>
          <p:nvSpPr>
            <p:cNvPr id="114" name="Object 17">
              <a:extLst>
                <a:ext uri="{FF2B5EF4-FFF2-40B4-BE49-F238E27FC236}">
                  <a16:creationId xmlns:a16="http://schemas.microsoft.com/office/drawing/2014/main" id="{53B58372-10AE-464F-97A8-C5C200B0E98B}"/>
                </a:ext>
              </a:extLst>
            </p:cNvPr>
            <p:cNvSpPr/>
            <p:nvPr/>
          </p:nvSpPr>
          <p:spPr>
            <a:xfrm>
              <a:off x="8237065" y="3244039"/>
              <a:ext cx="1095101" cy="3136116"/>
            </a:xfrm>
            <a:prstGeom prst="rect">
              <a:avLst/>
            </a:prstGeom>
            <a:solidFill>
              <a:srgbClr val="5E818B"/>
            </a:solidFill>
          </p:spPr>
        </p:sp>
        <p:pic>
          <p:nvPicPr>
            <p:cNvPr id="115" name="Object 18" descr="preencoded.png">
              <a:extLst>
                <a:ext uri="{FF2B5EF4-FFF2-40B4-BE49-F238E27FC236}">
                  <a16:creationId xmlns:a16="http://schemas.microsoft.com/office/drawing/2014/main" id="{860519A8-B9FF-460F-B712-F1B8DE015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419343" y="4236534"/>
              <a:ext cx="733242" cy="733242"/>
            </a:xfrm>
            <a:prstGeom prst="rect">
              <a:avLst/>
            </a:prstGeom>
          </p:spPr>
        </p:pic>
        <p:sp>
          <p:nvSpPr>
            <p:cNvPr id="116" name="Object 19">
              <a:extLst>
                <a:ext uri="{FF2B5EF4-FFF2-40B4-BE49-F238E27FC236}">
                  <a16:creationId xmlns:a16="http://schemas.microsoft.com/office/drawing/2014/main" id="{9D3FD4D8-94A7-4A16-B082-55804E9EB59F}"/>
                </a:ext>
              </a:extLst>
            </p:cNvPr>
            <p:cNvSpPr/>
            <p:nvPr/>
          </p:nvSpPr>
          <p:spPr>
            <a:xfrm>
              <a:off x="8135608" y="5298096"/>
              <a:ext cx="1298015" cy="180893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ctr">
                <a:lnSpc>
                  <a:spcPts val="1917"/>
                </a:lnSpc>
                <a:spcAft>
                  <a:spcPts val="600"/>
                </a:spcAft>
                <a:buNone/>
              </a:pPr>
              <a:r>
                <a:rPr lang="en-US" sz="1500" dirty="0">
                  <a:solidFill>
                    <a:srgbClr val="FFFFFF"/>
                  </a:solidFill>
                  <a:latin typeface="Raleway" pitchFamily="34" charset="0"/>
                  <a:ea typeface="Raleway" pitchFamily="34" charset="-122"/>
                  <a:cs typeface="Raleway" pitchFamily="34" charset="-120"/>
                </a:rPr>
                <a:t>Demo</a:t>
              </a:r>
              <a:endParaRPr lang="en-US" dirty="0"/>
            </a:p>
          </p:txBody>
        </p:sp>
      </p:grpSp>
      <p:pic>
        <p:nvPicPr>
          <p:cNvPr id="20" name="Object 1" descr="preencoded.png">
            <a:extLst>
              <a:ext uri="{FF2B5EF4-FFF2-40B4-BE49-F238E27FC236}">
                <a16:creationId xmlns:a16="http://schemas.microsoft.com/office/drawing/2014/main" id="{87DA0F44-7877-48F3-A02E-92B3910DD67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0"/>
            <a:ext cx="76181" cy="1409348"/>
          </a:xfrm>
          <a:prstGeom prst="rect">
            <a:avLst/>
          </a:prstGeom>
        </p:spPr>
      </p:pic>
      <p:sp>
        <p:nvSpPr>
          <p:cNvPr id="21" name="Object 2">
            <a:extLst>
              <a:ext uri="{FF2B5EF4-FFF2-40B4-BE49-F238E27FC236}">
                <a16:creationId xmlns:a16="http://schemas.microsoft.com/office/drawing/2014/main" id="{E5C8A148-8DF8-424F-9DB2-02492A1233DA}"/>
              </a:ext>
            </a:extLst>
          </p:cNvPr>
          <p:cNvSpPr/>
          <p:nvPr/>
        </p:nvSpPr>
        <p:spPr>
          <a:xfrm>
            <a:off x="476131" y="410775"/>
            <a:ext cx="11617595" cy="35606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434"/>
              </a:lnSpc>
              <a:spcAft>
                <a:spcPts val="600"/>
              </a:spcAft>
              <a:buNone/>
            </a:pPr>
            <a:r>
              <a:rPr lang="it-IT" sz="3200" dirty="0">
                <a:solidFill>
                  <a:srgbClr val="282A3A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Architettura</a:t>
            </a:r>
            <a:endParaRPr lang="it-IT" dirty="0"/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id="{E9A963D8-3E56-4CB4-8DDA-CC2CA1AEE461}"/>
              </a:ext>
            </a:extLst>
          </p:cNvPr>
          <p:cNvSpPr/>
          <p:nvPr/>
        </p:nvSpPr>
        <p:spPr>
          <a:xfrm>
            <a:off x="476131" y="1002563"/>
            <a:ext cx="11617595" cy="21897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396"/>
              </a:lnSpc>
              <a:spcAft>
                <a:spcPts val="600"/>
              </a:spcAft>
              <a:buNone/>
            </a:pPr>
            <a:r>
              <a:rPr lang="en-US" sz="1900" b="1" dirty="0">
                <a:solidFill>
                  <a:srgbClr val="000000">
                    <a:alpha val="90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API web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3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2381"/>
            <a:ext cx="76181" cy="1247463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10775"/>
            <a:ext cx="11617595" cy="35606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434"/>
              </a:lnSpc>
              <a:spcAft>
                <a:spcPts val="600"/>
              </a:spcAft>
              <a:buNone/>
            </a:pPr>
            <a:r>
              <a:rPr lang="en-US" sz="3200" dirty="0">
                <a:solidFill>
                  <a:srgbClr val="282A3A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Gestione componenti</a:t>
            </a:r>
            <a:endParaRPr lang="en-US" dirty="0"/>
          </a:p>
        </p:txBody>
      </p:sp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rcRect l="-6453" t="-28719" r="-6452" b="-28719"/>
          <a:stretch/>
        </p:blipFill>
        <p:spPr>
          <a:xfrm>
            <a:off x="2761559" y="2501681"/>
            <a:ext cx="1428393" cy="1428393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2761559" y="2501681"/>
            <a:ext cx="1428393" cy="1428393"/>
          </a:xfrm>
          <a:prstGeom prst="rect">
            <a:avLst/>
          </a:prstGeom>
          <a:noFill/>
          <a:ln w="25400">
            <a:solidFill>
              <a:srgbClr val="5E818B"/>
            </a:solidFill>
            <a:prstDash val="solid"/>
            <a:miter lim="800000"/>
          </a:ln>
        </p:spPr>
      </p:sp>
      <p:sp>
        <p:nvSpPr>
          <p:cNvPr id="6" name="Object 5"/>
          <p:cNvSpPr/>
          <p:nvPr/>
        </p:nvSpPr>
        <p:spPr>
          <a:xfrm>
            <a:off x="1190327" y="4023812"/>
            <a:ext cx="4570857" cy="2113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45"/>
              </a:lnSpc>
              <a:spcAft>
                <a:spcPts val="600"/>
              </a:spcAft>
              <a:buNone/>
            </a:pPr>
            <a:r>
              <a:rPr lang="en-US" sz="1800" b="1" dirty="0">
                <a:solidFill>
                  <a:srgbClr val="282A3A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Docker container</a:t>
            </a:r>
            <a:endParaRPr lang="en-US" b="1" dirty="0"/>
          </a:p>
        </p:txBody>
      </p:sp>
      <p:sp>
        <p:nvSpPr>
          <p:cNvPr id="7" name="Object 6"/>
          <p:cNvSpPr/>
          <p:nvPr/>
        </p:nvSpPr>
        <p:spPr>
          <a:xfrm>
            <a:off x="1906048" y="4379943"/>
            <a:ext cx="4189952" cy="9872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242900" indent="-242900" algn="l">
              <a:lnSpc>
                <a:spcPts val="1917"/>
              </a:lnSpc>
              <a:spcAft>
                <a:spcPts val="600"/>
              </a:spcAft>
              <a:buSzPct val="100000"/>
              <a:buChar char="•"/>
            </a:pPr>
            <a:r>
              <a:rPr lang="en-US" sz="1500" dirty="0">
                <a:solidFill>
                  <a:srgbClr val="000000">
                    <a:alpha val="90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Leggeri, sicuri e portabili</a:t>
            </a:r>
          </a:p>
          <a:p>
            <a:pPr marL="242900" indent="-242900" algn="l">
              <a:lnSpc>
                <a:spcPts val="1917"/>
              </a:lnSpc>
              <a:spcAft>
                <a:spcPts val="600"/>
              </a:spcAft>
              <a:buSzPct val="100000"/>
              <a:buChar char="•"/>
            </a:pPr>
            <a:r>
              <a:rPr lang="en-US" sz="1500" b="1" i="1" dirty="0">
                <a:solidFill>
                  <a:srgbClr val="000000">
                    <a:alpha val="90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Multi-stage build </a:t>
            </a:r>
            <a:r>
              <a:rPr lang="en-US" sz="1500" dirty="0">
                <a:solidFill>
                  <a:srgbClr val="000000">
                    <a:alpha val="90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per ottimizzare la creazione di immagini usate nei vari ambienti (dev, test, prod)</a:t>
            </a:r>
            <a:endParaRPr lang="en-US" dirty="0"/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6"/>
          <a:srcRect l="-7252" t="-2285" r="-7252" b="-2285"/>
          <a:stretch/>
        </p:blipFill>
        <p:spPr>
          <a:xfrm>
            <a:off x="7999000" y="2501681"/>
            <a:ext cx="1428393" cy="1428393"/>
          </a:xfrm>
          <a:prstGeom prst="rect">
            <a:avLst/>
          </a:prstGeom>
        </p:spPr>
      </p:pic>
      <p:sp>
        <p:nvSpPr>
          <p:cNvPr id="9" name="Object 8"/>
          <p:cNvSpPr/>
          <p:nvPr/>
        </p:nvSpPr>
        <p:spPr>
          <a:xfrm>
            <a:off x="7999000" y="2501681"/>
            <a:ext cx="1428393" cy="1428393"/>
          </a:xfrm>
          <a:prstGeom prst="rect">
            <a:avLst/>
          </a:prstGeom>
          <a:noFill/>
          <a:ln w="25400">
            <a:solidFill>
              <a:srgbClr val="5E818B"/>
            </a:solidFill>
            <a:prstDash val="solid"/>
            <a:miter lim="800000"/>
          </a:ln>
        </p:spPr>
      </p:sp>
      <p:sp>
        <p:nvSpPr>
          <p:cNvPr id="10" name="Object 9"/>
          <p:cNvSpPr/>
          <p:nvPr/>
        </p:nvSpPr>
        <p:spPr>
          <a:xfrm>
            <a:off x="6427768" y="4023812"/>
            <a:ext cx="4570857" cy="2113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45"/>
              </a:lnSpc>
              <a:spcAft>
                <a:spcPts val="600"/>
              </a:spcAft>
              <a:buNone/>
            </a:pPr>
            <a:r>
              <a:rPr lang="en-US" sz="1800" b="1" dirty="0">
                <a:solidFill>
                  <a:srgbClr val="282A3A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Docker Compose</a:t>
            </a:r>
            <a:endParaRPr lang="en-US" b="1" dirty="0"/>
          </a:p>
        </p:txBody>
      </p:sp>
      <p:sp>
        <p:nvSpPr>
          <p:cNvPr id="11" name="Object 10"/>
          <p:cNvSpPr/>
          <p:nvPr/>
        </p:nvSpPr>
        <p:spPr>
          <a:xfrm>
            <a:off x="7332417" y="4379943"/>
            <a:ext cx="4189952" cy="5004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242900" indent="-242900" algn="l">
              <a:lnSpc>
                <a:spcPts val="1917"/>
              </a:lnSpc>
              <a:spcAft>
                <a:spcPts val="600"/>
              </a:spcAft>
              <a:buSzPct val="100000"/>
              <a:buChar char="•"/>
            </a:pPr>
            <a:r>
              <a:rPr lang="en-US" sz="1500" dirty="0">
                <a:solidFill>
                  <a:srgbClr val="000000">
                    <a:alpha val="90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Orchestrazione container</a:t>
            </a:r>
          </a:p>
          <a:p>
            <a:pPr marL="242900" indent="-242900" algn="l">
              <a:lnSpc>
                <a:spcPts val="1917"/>
              </a:lnSpc>
              <a:spcAft>
                <a:spcPts val="600"/>
              </a:spcAft>
              <a:buSzPct val="100000"/>
              <a:buChar char="•"/>
            </a:pPr>
            <a:r>
              <a:rPr lang="en-US" sz="1500" dirty="0">
                <a:solidFill>
                  <a:srgbClr val="000000">
                    <a:alpha val="90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Configurazione centralizzata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3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Object 1" descr="preencoded.png">
            <a:extLst>
              <a:ext uri="{FF2B5EF4-FFF2-40B4-BE49-F238E27FC236}">
                <a16:creationId xmlns:a16="http://schemas.microsoft.com/office/drawing/2014/main" id="{18F0804B-8C93-45B6-80AD-9A22C1F6F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76181" cy="1409348"/>
          </a:xfrm>
          <a:prstGeom prst="rect">
            <a:avLst/>
          </a:prstGeom>
        </p:spPr>
      </p:pic>
      <p:sp>
        <p:nvSpPr>
          <p:cNvPr id="59" name="Object 2">
            <a:extLst>
              <a:ext uri="{FF2B5EF4-FFF2-40B4-BE49-F238E27FC236}">
                <a16:creationId xmlns:a16="http://schemas.microsoft.com/office/drawing/2014/main" id="{C5559F83-C664-4DD7-A9BE-A88559ED809A}"/>
              </a:ext>
            </a:extLst>
          </p:cNvPr>
          <p:cNvSpPr/>
          <p:nvPr/>
        </p:nvSpPr>
        <p:spPr>
          <a:xfrm>
            <a:off x="476131" y="410775"/>
            <a:ext cx="11617595" cy="35606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434"/>
              </a:lnSpc>
              <a:spcAft>
                <a:spcPts val="600"/>
              </a:spcAft>
              <a:buNone/>
            </a:pPr>
            <a:r>
              <a:rPr lang="en-US" sz="3200" dirty="0">
                <a:solidFill>
                  <a:srgbClr val="282A3A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Rilascio componenti</a:t>
            </a:r>
            <a:endParaRPr lang="en-US" dirty="0"/>
          </a:p>
        </p:txBody>
      </p:sp>
      <p:sp>
        <p:nvSpPr>
          <p:cNvPr id="60" name="Object 3">
            <a:extLst>
              <a:ext uri="{FF2B5EF4-FFF2-40B4-BE49-F238E27FC236}">
                <a16:creationId xmlns:a16="http://schemas.microsoft.com/office/drawing/2014/main" id="{7CEEDDB3-C49A-4FF0-9D0C-606E6A0D9DF9}"/>
              </a:ext>
            </a:extLst>
          </p:cNvPr>
          <p:cNvSpPr/>
          <p:nvPr/>
        </p:nvSpPr>
        <p:spPr>
          <a:xfrm>
            <a:off x="476131" y="1002563"/>
            <a:ext cx="11617595" cy="21897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396"/>
              </a:lnSpc>
              <a:spcAft>
                <a:spcPts val="600"/>
              </a:spcAft>
              <a:buNone/>
            </a:pPr>
            <a:r>
              <a:rPr lang="en-US" sz="1900" dirty="0">
                <a:solidFill>
                  <a:srgbClr val="000000">
                    <a:alpha val="90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Pipeline CI/CD</a:t>
            </a:r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A4A1860-3ED2-4F87-A2E6-1EF12BAFC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03" y="1872801"/>
            <a:ext cx="10925194" cy="39826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3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21D0F602-9107-4546-A20E-46906A3F5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2381"/>
            <a:ext cx="76181" cy="1247463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8CFEA547-9A73-42F8-A0B2-FB0B9EBE270B}"/>
              </a:ext>
            </a:extLst>
          </p:cNvPr>
          <p:cNvSpPr/>
          <p:nvPr/>
        </p:nvSpPr>
        <p:spPr>
          <a:xfrm>
            <a:off x="476131" y="410775"/>
            <a:ext cx="11617595" cy="35606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434"/>
              </a:lnSpc>
              <a:spcAft>
                <a:spcPts val="600"/>
              </a:spcAft>
              <a:buNone/>
            </a:pPr>
            <a:r>
              <a:rPr lang="en-US" sz="3200" dirty="0" err="1">
                <a:solidFill>
                  <a:srgbClr val="282A3A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Conclusione</a:t>
            </a:r>
            <a:endParaRPr 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E95792C8-5161-410A-9601-6A0F87149DBE}"/>
              </a:ext>
            </a:extLst>
          </p:cNvPr>
          <p:cNvSpPr/>
          <p:nvPr/>
        </p:nvSpPr>
        <p:spPr>
          <a:xfrm>
            <a:off x="7898459" y="1623876"/>
            <a:ext cx="3814362" cy="4756278"/>
          </a:xfrm>
          <a:prstGeom prst="rect">
            <a:avLst/>
          </a:prstGeom>
          <a:solidFill>
            <a:srgbClr val="F3F0EC"/>
          </a:solidFill>
          <a:ln w="25400">
            <a:solidFill>
              <a:srgbClr val="FFFFFF"/>
            </a:solidFill>
            <a:prstDash val="solid"/>
            <a:miter lim="800000"/>
          </a:ln>
        </p:spPr>
        <p:txBody>
          <a:bodyPr/>
          <a:lstStyle/>
          <a:p>
            <a:endParaRPr lang="it-IT" dirty="0"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3E819DC0-B6E1-46F3-B469-03D072CC5BB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356065" b="-356065"/>
          <a:stretch/>
        </p:blipFill>
        <p:spPr>
          <a:xfrm>
            <a:off x="7917504" y="1642921"/>
            <a:ext cx="3776272" cy="4718188"/>
          </a:xfrm>
          <a:prstGeom prst="rect">
            <a:avLst/>
          </a:prstGeom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F85F2B02-0828-438E-A485-BC3F3B8C8D0B}"/>
              </a:ext>
            </a:extLst>
          </p:cNvPr>
          <p:cNvSpPr/>
          <p:nvPr/>
        </p:nvSpPr>
        <p:spPr>
          <a:xfrm>
            <a:off x="7898459" y="1623876"/>
            <a:ext cx="3814362" cy="4756278"/>
          </a:xfrm>
          <a:prstGeom prst="rect">
            <a:avLst/>
          </a:prstGeom>
          <a:noFill/>
          <a:ln w="25400">
            <a:solidFill>
              <a:srgbClr val="FFFFFF"/>
            </a:solidFill>
            <a:prstDash val="solid"/>
            <a:miter lim="800000"/>
          </a:ln>
        </p:spPr>
        <p:txBody>
          <a:bodyPr/>
          <a:lstStyle/>
          <a:p>
            <a:endParaRPr lang="it-IT" dirty="0"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E53FEC8C-C73B-4733-A483-ED428A87F627}"/>
              </a:ext>
            </a:extLst>
          </p:cNvPr>
          <p:cNvSpPr/>
          <p:nvPr/>
        </p:nvSpPr>
        <p:spPr>
          <a:xfrm>
            <a:off x="482954" y="4666054"/>
            <a:ext cx="133299" cy="133589"/>
          </a:xfrm>
          <a:prstGeom prst="ellipse">
            <a:avLst/>
          </a:prstGeom>
          <a:solidFill>
            <a:srgbClr val="5E818B"/>
          </a:solidFill>
        </p:spPr>
        <p:txBody>
          <a:bodyPr/>
          <a:lstStyle/>
          <a:p>
            <a:endParaRPr lang="it-IT" dirty="0"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4D0A0C0B-B98B-44F2-BD24-3911E44F129D}"/>
              </a:ext>
            </a:extLst>
          </p:cNvPr>
          <p:cNvSpPr/>
          <p:nvPr/>
        </p:nvSpPr>
        <p:spPr>
          <a:xfrm>
            <a:off x="759152" y="4556084"/>
            <a:ext cx="3428143" cy="29513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982"/>
              </a:lnSpc>
              <a:spcAft>
                <a:spcPts val="600"/>
              </a:spcAft>
              <a:buNone/>
            </a:pPr>
            <a:r>
              <a:rPr lang="en-US" sz="2600" b="1" dirty="0">
                <a:solidFill>
                  <a:srgbClr val="282A3A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Il tirocinio</a:t>
            </a:r>
            <a:endParaRPr lang="en-US" b="1" dirty="0"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6C479CBF-517F-4D60-B645-9942B1BA7A15}"/>
              </a:ext>
            </a:extLst>
          </p:cNvPr>
          <p:cNvSpPr/>
          <p:nvPr/>
        </p:nvSpPr>
        <p:spPr>
          <a:xfrm>
            <a:off x="759152" y="5040184"/>
            <a:ext cx="3428143" cy="50341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300"/>
              </a:lnSpc>
              <a:spcAft>
                <a:spcPts val="600"/>
              </a:spcAft>
              <a:buNone/>
            </a:pPr>
            <a:r>
              <a:rPr lang="en-US" sz="1800" dirty="0">
                <a:solidFill>
                  <a:srgbClr val="000000">
                    <a:alpha val="90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Progetto realizzato durante</a:t>
            </a:r>
            <a:br>
              <a:rPr lang="en-US" sz="1800" dirty="0">
                <a:solidFill>
                  <a:srgbClr val="000000">
                    <a:alpha val="90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</a:br>
            <a:r>
              <a:rPr lang="en-US" sz="1800" dirty="0">
                <a:solidFill>
                  <a:srgbClr val="000000">
                    <a:alpha val="90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il tirocinio presso Fama Labs</a:t>
            </a:r>
            <a:endParaRPr lang="en-US" dirty="0"/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775C2F42-0931-4C06-BA38-22F1F5037B6F}"/>
              </a:ext>
            </a:extLst>
          </p:cNvPr>
          <p:cNvSpPr/>
          <p:nvPr/>
        </p:nvSpPr>
        <p:spPr>
          <a:xfrm>
            <a:off x="482954" y="2384575"/>
            <a:ext cx="133299" cy="133589"/>
          </a:xfrm>
          <a:prstGeom prst="ellipse">
            <a:avLst/>
          </a:prstGeom>
          <a:solidFill>
            <a:srgbClr val="5E818B"/>
          </a:solidFill>
        </p:spPr>
        <p:txBody>
          <a:bodyPr/>
          <a:lstStyle/>
          <a:p>
            <a:endParaRPr lang="it-IT" dirty="0"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FA46C699-E5AC-4922-979E-1F625925500D}"/>
              </a:ext>
            </a:extLst>
          </p:cNvPr>
          <p:cNvSpPr/>
          <p:nvPr/>
        </p:nvSpPr>
        <p:spPr>
          <a:xfrm>
            <a:off x="759152" y="2274760"/>
            <a:ext cx="3428143" cy="29513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982"/>
              </a:lnSpc>
              <a:spcAft>
                <a:spcPts val="600"/>
              </a:spcAft>
              <a:buNone/>
            </a:pPr>
            <a:r>
              <a:rPr lang="en-US" sz="2600" b="1" dirty="0">
                <a:solidFill>
                  <a:srgbClr val="282A3A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Il risultato</a:t>
            </a:r>
            <a:endParaRPr lang="en-US" b="1" dirty="0"/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59376270-F9FB-4C88-96ED-DE78C248E51F}"/>
              </a:ext>
            </a:extLst>
          </p:cNvPr>
          <p:cNvSpPr/>
          <p:nvPr/>
        </p:nvSpPr>
        <p:spPr>
          <a:xfrm>
            <a:off x="759152" y="2758861"/>
            <a:ext cx="3428143" cy="137960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300"/>
              </a:lnSpc>
              <a:spcAft>
                <a:spcPts val="600"/>
              </a:spcAft>
              <a:buNone/>
            </a:pPr>
            <a:r>
              <a:rPr lang="en-US" sz="1800" dirty="0">
                <a:solidFill>
                  <a:srgbClr val="000000">
                    <a:alpha val="90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Piattaforma riutilizzabile e</a:t>
            </a:r>
            <a:br>
              <a:rPr lang="en-US" sz="1800" dirty="0">
                <a:solidFill>
                  <a:srgbClr val="000000">
                    <a:alpha val="90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</a:br>
            <a:r>
              <a:rPr lang="en-US" sz="1800" dirty="0">
                <a:solidFill>
                  <a:srgbClr val="000000">
                    <a:alpha val="90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personalizzabile sulla quale</a:t>
            </a:r>
            <a:br>
              <a:rPr lang="en-US" sz="1800" dirty="0">
                <a:solidFill>
                  <a:srgbClr val="000000">
                    <a:alpha val="90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</a:br>
            <a:r>
              <a:rPr lang="en-US" sz="1800" dirty="0">
                <a:solidFill>
                  <a:srgbClr val="000000">
                    <a:alpha val="90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costruire nuove soluzioni</a:t>
            </a:r>
            <a:br>
              <a:rPr lang="en-US" sz="1800" dirty="0">
                <a:solidFill>
                  <a:srgbClr val="000000">
                    <a:alpha val="90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</a:br>
            <a:r>
              <a:rPr lang="en-US" sz="1800" dirty="0">
                <a:solidFill>
                  <a:srgbClr val="000000">
                    <a:alpha val="90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per i clienti riducendo tempi</a:t>
            </a:r>
            <a:br>
              <a:rPr lang="en-US" sz="1800" dirty="0">
                <a:solidFill>
                  <a:srgbClr val="000000">
                    <a:alpha val="90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</a:br>
            <a:r>
              <a:rPr lang="en-US" sz="1800" dirty="0">
                <a:solidFill>
                  <a:srgbClr val="000000">
                    <a:alpha val="90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 costi</a:t>
            </a:r>
            <a:endParaRPr lang="en-US" dirty="0"/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4D88AC81-137B-4FE1-8BCE-5B1296D49EBB}"/>
              </a:ext>
            </a:extLst>
          </p:cNvPr>
          <p:cNvSpPr/>
          <p:nvPr/>
        </p:nvSpPr>
        <p:spPr>
          <a:xfrm>
            <a:off x="4187165" y="2384575"/>
            <a:ext cx="133299" cy="133589"/>
          </a:xfrm>
          <a:prstGeom prst="ellipse">
            <a:avLst/>
          </a:prstGeom>
          <a:solidFill>
            <a:srgbClr val="5E818B"/>
          </a:solidFill>
        </p:spPr>
        <p:txBody>
          <a:bodyPr/>
          <a:lstStyle/>
          <a:p>
            <a:endParaRPr lang="it-IT" dirty="0"/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CBBE99B2-7D36-4FDF-8C19-E3903355A2C1}"/>
              </a:ext>
            </a:extLst>
          </p:cNvPr>
          <p:cNvSpPr/>
          <p:nvPr/>
        </p:nvSpPr>
        <p:spPr>
          <a:xfrm>
            <a:off x="4463451" y="2274760"/>
            <a:ext cx="3428143" cy="29513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982"/>
              </a:lnSpc>
              <a:spcAft>
                <a:spcPts val="600"/>
              </a:spcAft>
              <a:buNone/>
            </a:pPr>
            <a:r>
              <a:rPr lang="en-US" sz="2600" b="1" dirty="0">
                <a:solidFill>
                  <a:srgbClr val="282A3A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Gli utilizzi</a:t>
            </a:r>
            <a:endParaRPr lang="en-US" b="1" dirty="0"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571EFF21-A243-4F26-AB55-67CF0EC82552}"/>
              </a:ext>
            </a:extLst>
          </p:cNvPr>
          <p:cNvSpPr/>
          <p:nvPr/>
        </p:nvSpPr>
        <p:spPr>
          <a:xfrm>
            <a:off x="4463451" y="2758861"/>
            <a:ext cx="3428143" cy="5796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2900" indent="-242900" algn="l">
              <a:lnSpc>
                <a:spcPts val="2300"/>
              </a:lnSpc>
              <a:spcAft>
                <a:spcPts val="600"/>
              </a:spcAft>
              <a:buSzPct val="100000"/>
              <a:buChar char="•"/>
            </a:pPr>
            <a:r>
              <a:rPr lang="en-US" sz="1800" dirty="0">
                <a:solidFill>
                  <a:srgbClr val="000000">
                    <a:alpha val="90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Medical adaptive Platform</a:t>
            </a:r>
          </a:p>
          <a:p>
            <a:pPr marL="242900" indent="-242900" algn="l">
              <a:lnSpc>
                <a:spcPts val="2300"/>
              </a:lnSpc>
              <a:spcAft>
                <a:spcPts val="600"/>
              </a:spcAft>
              <a:buSzPct val="100000"/>
              <a:buChar char="•"/>
            </a:pPr>
            <a:r>
              <a:rPr lang="en-US" sz="1800" dirty="0">
                <a:solidFill>
                  <a:srgbClr val="000000">
                    <a:alpha val="90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Fama Labs Platform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328</Words>
  <Application>Microsoft Office PowerPoint</Application>
  <PresentationFormat>Widescreen</PresentationFormat>
  <Paragraphs>76</Paragraphs>
  <Slides>8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Calibri</vt:lpstr>
      <vt:lpstr>Raleway</vt:lpstr>
      <vt:lpstr>Arial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MATTEO SIRRI</cp:lastModifiedBy>
  <cp:revision>18</cp:revision>
  <dcterms:created xsi:type="dcterms:W3CDTF">2021-09-26T14:10:15Z</dcterms:created>
  <dcterms:modified xsi:type="dcterms:W3CDTF">2021-10-03T10:22:09Z</dcterms:modified>
</cp:coreProperties>
</file>