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16"/>
  </p:notes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2" r:id="rId9"/>
    <p:sldId id="270" r:id="rId10"/>
    <p:sldId id="274" r:id="rId11"/>
    <p:sldId id="271" r:id="rId12"/>
    <p:sldId id="260" r:id="rId13"/>
    <p:sldId id="262" r:id="rId14"/>
    <p:sldId id="273" r:id="rId15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slie Nwangwu" initials="LN" lastIdx="1" clrIdx="0">
    <p:extLst>
      <p:ext uri="{19B8F6BF-5375-455C-9EA6-DF929625EA0E}">
        <p15:presenceInfo xmlns:p15="http://schemas.microsoft.com/office/powerpoint/2012/main" userId="26d130ab166fe2d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74" d="100"/>
          <a:sy n="74" d="100"/>
        </p:scale>
        <p:origin x="62" y="2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1C29D33-BB31-4D66-B4C3-4D90E7AA38DA}" type="datetimeFigureOut">
              <a:rPr lang="en-GB" smtClean="0"/>
              <a:t>01/07/2021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C8DC12C-9A74-46CB-A05D-6F6BB442A3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264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1471F-964E-4204-9C53-03D1C66DC514}" type="datetime1">
              <a:rPr lang="en-GB" smtClean="0"/>
              <a:t>01/07/2021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52508-6456-4CB9-83A8-5638CEE703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954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AFF6F-8489-4606-9979-828886ED0AEB}" type="datetime1">
              <a:rPr lang="en-GB" smtClean="0"/>
              <a:t>01/07/2021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52508-6456-4CB9-83A8-5638CEE703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01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4EB7-F9EB-4472-B1AF-0F5C15C225A3}" type="datetime1">
              <a:rPr lang="en-GB" smtClean="0"/>
              <a:t>01/07/2021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52508-6456-4CB9-83A8-5638CEE703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57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6E6F-BCF0-44AE-958D-4DC018E71D11}" type="datetime1">
              <a:rPr lang="en-GB" smtClean="0"/>
              <a:t>01/07/2021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52508-6456-4CB9-83A8-5638CEE703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982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64B7-4AD9-476A-B980-B2306992F0A2}" type="datetime1">
              <a:rPr lang="en-GB" smtClean="0"/>
              <a:t>01/07/2021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52508-6456-4CB9-83A8-5638CEE703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38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EC37-AFE8-4AAC-835F-5EFF3667E7AA}" type="datetime1">
              <a:rPr lang="en-GB" smtClean="0"/>
              <a:t>01/07/2021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52508-6456-4CB9-83A8-5638CEE703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912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0C250-8A70-4FDA-A07A-DBE5EAB1170E}" type="datetime1">
              <a:rPr lang="en-GB" smtClean="0"/>
              <a:t>01/07/2021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52508-6456-4CB9-83A8-5638CEE703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357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AB06-06A2-4B23-BBAE-AC0B1E15BF28}" type="datetime1">
              <a:rPr lang="en-GB" smtClean="0"/>
              <a:t>01/07/2021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52508-6456-4CB9-83A8-5638CEE703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6874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0DD34-B58F-45DC-92CF-332EBAED8DD3}" type="datetime1">
              <a:rPr lang="en-GB" smtClean="0"/>
              <a:t>01/07/2021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52508-6456-4CB9-83A8-5638CEE703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675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1828E-F7E8-4B10-A2C6-5AAF842E3AC2}" type="datetime1">
              <a:rPr lang="en-GB" smtClean="0"/>
              <a:t>01/07/2021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52508-6456-4CB9-83A8-5638CEE703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018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2177-184C-48E3-BDB5-0BFEA75C348B}" type="datetime1">
              <a:rPr lang="en-GB" smtClean="0"/>
              <a:t>01/07/2021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52508-6456-4CB9-83A8-5638CEE703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127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0000"/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5300"/>
                    </a14:imgEffect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6F3CA-1879-4C03-B892-16FBD307FEA1}" type="datetime1">
              <a:rPr lang="en-GB" smtClean="0"/>
              <a:t>01/07/2021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52508-6456-4CB9-83A8-5638CEE703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5609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198536" y="2194623"/>
            <a:ext cx="9794929" cy="2468755"/>
            <a:chOff x="1198536" y="1786179"/>
            <a:chExt cx="9794929" cy="2468755"/>
          </a:xfrm>
        </p:grpSpPr>
        <p:sp>
          <p:nvSpPr>
            <p:cNvPr id="5" name="Title 1"/>
            <p:cNvSpPr txBox="1">
              <a:spLocks/>
            </p:cNvSpPr>
            <p:nvPr/>
          </p:nvSpPr>
          <p:spPr>
            <a:xfrm>
              <a:off x="1198536" y="1786179"/>
              <a:ext cx="9794929" cy="1459170"/>
            </a:xfrm>
            <a:prstGeom prst="rect">
              <a:avLst/>
            </a:prstGeom>
            <a:solidFill>
              <a:schemeClr val="bg1">
                <a:lumMod val="95000"/>
                <a:alpha val="95000"/>
              </a:schemeClr>
            </a:solidFill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5400" dirty="0" smtClean="0">
                  <a:cs typeface="Calibri" panose="020F0502020204030204" pitchFamily="34" charset="0"/>
                </a:rPr>
                <a:t>Olympics Data Analysis Project Proposal For </a:t>
              </a:r>
              <a:r>
                <a:rPr lang="en-US" sz="5400" dirty="0" err="1" smtClean="0">
                  <a:cs typeface="Calibri" panose="020F0502020204030204" pitchFamily="34" charset="0"/>
                </a:rPr>
                <a:t>SportsStats</a:t>
              </a:r>
              <a:endParaRPr lang="en-GB" sz="5400" dirty="0">
                <a:cs typeface="Calibri" panose="020F0502020204030204" pitchFamily="34" charset="0"/>
              </a:endParaRPr>
            </a:p>
          </p:txBody>
        </p:sp>
        <p:sp>
          <p:nvSpPr>
            <p:cNvPr id="6" name="Subtitle 2"/>
            <p:cNvSpPr txBox="1">
              <a:spLocks/>
            </p:cNvSpPr>
            <p:nvPr/>
          </p:nvSpPr>
          <p:spPr>
            <a:xfrm>
              <a:off x="1198536" y="3243023"/>
              <a:ext cx="9794929" cy="1011911"/>
            </a:xfrm>
            <a:prstGeom prst="rect">
              <a:avLst/>
            </a:prstGeom>
            <a:solidFill>
              <a:schemeClr val="bg1">
                <a:lumMod val="95000"/>
                <a:alpha val="95000"/>
              </a:schemeClr>
            </a:solidFill>
            <a:effectLst/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 smtClean="0">
                  <a:latin typeface="+mj-lt"/>
                </a:rPr>
                <a:t>June 2021</a:t>
              </a:r>
            </a:p>
            <a:p>
              <a:pPr marL="0" indent="0" algn="ctr">
                <a:buNone/>
              </a:pPr>
              <a:r>
                <a:rPr lang="en-US" dirty="0" smtClean="0">
                  <a:latin typeface="+mj-lt"/>
                </a:rPr>
                <a:t>Leslie Nwangwu</a:t>
              </a:r>
              <a:endParaRPr lang="en-GB" dirty="0">
                <a:latin typeface="+mj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8971271" y="6570881"/>
            <a:ext cx="32035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j-lt"/>
              </a:rPr>
              <a:t>Background Photo </a:t>
            </a:r>
            <a:r>
              <a:rPr lang="en-US" sz="1200" dirty="0"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j-lt"/>
              </a:rPr>
              <a:t>by Markus </a:t>
            </a:r>
            <a:r>
              <a:rPr lang="en-US" sz="1200" dirty="0" err="1"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j-lt"/>
              </a:rPr>
              <a:t>Spiske</a:t>
            </a:r>
            <a:r>
              <a:rPr lang="en-US" sz="1200" dirty="0"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j-lt"/>
              </a:rPr>
              <a:t> on </a:t>
            </a:r>
            <a:r>
              <a:rPr lang="en-US" sz="1200" dirty="0" err="1"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j-lt"/>
              </a:rPr>
              <a:t>Unsplash</a:t>
            </a:r>
            <a:endParaRPr lang="en-GB" sz="1200" dirty="0"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pPr algn="l"/>
            <a:fld id="{B1F52508-6456-4CB9-83A8-5638CEE7035F}" type="slidenum">
              <a:rPr lang="en-GB" smtClean="0">
                <a:solidFill>
                  <a:schemeClr val="bg1">
                    <a:lumMod val="85000"/>
                  </a:schemeClr>
                </a:solidFill>
              </a:rPr>
              <a:pPr algn="l"/>
              <a:t>1</a:t>
            </a:fld>
            <a:endParaRPr lang="en-GB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8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pPr algn="l"/>
            <a:fld id="{B1F52508-6456-4CB9-83A8-5638CEE7035F}" type="slidenum">
              <a:rPr lang="en-GB" smtClean="0">
                <a:solidFill>
                  <a:schemeClr val="bg1">
                    <a:lumMod val="85000"/>
                  </a:schemeClr>
                </a:solidFill>
              </a:rPr>
              <a:pPr algn="l"/>
              <a:t>10</a:t>
            </a:fld>
            <a:endParaRPr lang="en-GB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2333" y="510798"/>
            <a:ext cx="10647335" cy="5836404"/>
          </a:xfrm>
          <a:prstGeom prst="rect">
            <a:avLst/>
          </a:prstGeom>
          <a:solidFill>
            <a:schemeClr val="bg1">
              <a:lumMod val="85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934290" y="956769"/>
            <a:ext cx="4278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Athletics medals distribution across Africa</a:t>
            </a:r>
            <a:endParaRPr lang="en-GB" b="1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52947" y="4481593"/>
            <a:ext cx="5024232" cy="92333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Africa </a:t>
            </a:r>
            <a:r>
              <a:rPr lang="en-US" dirty="0" smtClean="0">
                <a:latin typeface="+mj-lt"/>
              </a:rPr>
              <a:t>is </a:t>
            </a:r>
            <a:r>
              <a:rPr lang="en-US" dirty="0">
                <a:latin typeface="+mj-lt"/>
              </a:rPr>
              <a:t>not the most successful continent regarding athletics medals, hence the findings are not </a:t>
            </a:r>
            <a:r>
              <a:rPr lang="en-US" dirty="0" smtClean="0">
                <a:latin typeface="+mj-lt"/>
              </a:rPr>
              <a:t>skewed by number of athletics medals won.</a:t>
            </a:r>
            <a:endParaRPr lang="en-GB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2333" y="141466"/>
            <a:ext cx="1898405" cy="369332"/>
          </a:xfrm>
          <a:prstGeom prst="rect">
            <a:avLst/>
          </a:prstGeom>
          <a:solidFill>
            <a:schemeClr val="bg1">
              <a:lumMod val="85000"/>
              <a:alpha val="90000"/>
            </a:schemeClr>
          </a:solidFill>
          <a:effectLst/>
        </p:spPr>
        <p:txBody>
          <a:bodyPr wrap="none" rtlCol="0">
            <a:spAutoFit/>
          </a:bodyPr>
          <a:lstStyle/>
          <a:p>
            <a:r>
              <a:rPr lang="en-US" b="1" dirty="0" smtClean="0"/>
              <a:t>Further Analysis 2</a:t>
            </a:r>
            <a:endParaRPr lang="en-GB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462" y="1369116"/>
            <a:ext cx="4584872" cy="283497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952947" y="1369116"/>
            <a:ext cx="5024233" cy="28349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98"/>
          <a:stretch/>
        </p:blipFill>
        <p:spPr>
          <a:xfrm>
            <a:off x="952947" y="1369115"/>
            <a:ext cx="5024232" cy="283497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627462" y="4481593"/>
            <a:ext cx="4584872" cy="12003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The athletics medals distribution is spread across Africa and not concentrated in any particular </a:t>
            </a:r>
            <a:r>
              <a:rPr lang="en-US" dirty="0" smtClean="0">
                <a:latin typeface="+mj-lt"/>
              </a:rPr>
              <a:t>region, further evidence that the findings are not skewed.</a:t>
            </a:r>
            <a:endParaRPr lang="en-GB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07448" y="956769"/>
            <a:ext cx="4569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Athletics medals won grouped by continent</a:t>
            </a:r>
            <a:endParaRPr lang="en-GB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833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pPr algn="l"/>
            <a:fld id="{B1F52508-6456-4CB9-83A8-5638CEE7035F}" type="slidenum">
              <a:rPr lang="en-GB" smtClean="0">
                <a:solidFill>
                  <a:schemeClr val="bg1">
                    <a:lumMod val="85000"/>
                  </a:schemeClr>
                </a:solidFill>
              </a:rPr>
              <a:pPr algn="l"/>
              <a:t>11</a:t>
            </a:fld>
            <a:endParaRPr lang="en-GB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5688" y="456555"/>
            <a:ext cx="11060624" cy="5944891"/>
          </a:xfrm>
          <a:prstGeom prst="rect">
            <a:avLst/>
          </a:prstGeom>
          <a:solidFill>
            <a:schemeClr val="bg1">
              <a:lumMod val="85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1338020" y="795583"/>
            <a:ext cx="9515960" cy="3262432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Hypothesis Results</a:t>
            </a:r>
          </a:p>
          <a:p>
            <a:endParaRPr lang="en-US" dirty="0" smtClean="0">
              <a:latin typeface="+mj-lt"/>
            </a:endParaRPr>
          </a:p>
          <a:p>
            <a:pPr marL="285750" indent="-285750"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15000"/>
              <a:buFont typeface="Wingdings" panose="05000000000000000000" pitchFamily="2" charset="2"/>
              <a:buChar char="ü"/>
            </a:pPr>
            <a:r>
              <a:rPr lang="en-US" dirty="0" smtClean="0">
                <a:latin typeface="+mj-lt"/>
                <a:cs typeface="Calibri Light" panose="020F0302020204030204" pitchFamily="34" charset="0"/>
              </a:rPr>
              <a:t>African athletes do have a heavy representation in one sport, Athletics.</a:t>
            </a:r>
          </a:p>
          <a:p>
            <a:pPr marL="285750" indent="-285750"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15000"/>
              <a:buFont typeface="Wingdings" panose="05000000000000000000" pitchFamily="2" charset="2"/>
              <a:buChar char="ü"/>
            </a:pPr>
            <a:r>
              <a:rPr lang="en-US" dirty="0" smtClean="0">
                <a:latin typeface="+mj-lt"/>
                <a:cs typeface="Calibri Light" panose="020F0302020204030204" pitchFamily="34" charset="0"/>
              </a:rPr>
              <a:t>Athletics is the sport that is most represented on all the continents, however, this is particularly emphasized in Africa where athletics accounts for one-third of all African Olympic athletes.</a:t>
            </a:r>
          </a:p>
          <a:p>
            <a:pPr marL="285750" indent="-285750"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15000"/>
              <a:buFont typeface="Wingdings" panose="05000000000000000000" pitchFamily="2" charset="2"/>
              <a:buChar char="ü"/>
            </a:pPr>
            <a:r>
              <a:rPr lang="en-US" dirty="0">
                <a:latin typeface="+mj-lt"/>
                <a:cs typeface="Calibri Light" panose="020F0302020204030204" pitchFamily="34" charset="0"/>
              </a:rPr>
              <a:t>Athletics, Soccer, and Boxing account for 76% of all medals won by African athletes, with Athletics </a:t>
            </a:r>
            <a:r>
              <a:rPr lang="en-US" dirty="0" smtClean="0">
                <a:latin typeface="+mj-lt"/>
                <a:cs typeface="Calibri Light" panose="020F0302020204030204" pitchFamily="34" charset="0"/>
              </a:rPr>
              <a:t>alone accounting </a:t>
            </a:r>
            <a:r>
              <a:rPr lang="en-US" dirty="0">
                <a:latin typeface="+mj-lt"/>
                <a:cs typeface="Calibri Light" panose="020F0302020204030204" pitchFamily="34" charset="0"/>
              </a:rPr>
              <a:t>for 49% of total medals won</a:t>
            </a:r>
            <a:r>
              <a:rPr lang="en-US" dirty="0" smtClean="0">
                <a:latin typeface="+mj-lt"/>
                <a:cs typeface="Calibri Light" panose="020F0302020204030204" pitchFamily="34" charset="0"/>
              </a:rPr>
              <a:t>.</a:t>
            </a:r>
          </a:p>
          <a:p>
            <a:pPr marL="285750" indent="-285750"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15000"/>
              <a:buFont typeface="Wingdings" panose="05000000000000000000" pitchFamily="2" charset="2"/>
              <a:buChar char="ü"/>
            </a:pPr>
            <a:r>
              <a:rPr lang="en-US" dirty="0">
                <a:latin typeface="+mj-lt"/>
              </a:rPr>
              <a:t>The findings clearly indicate  that African athletes do </a:t>
            </a:r>
            <a:r>
              <a:rPr lang="en-US" dirty="0">
                <a:latin typeface="+mj-lt"/>
                <a:cs typeface="Calibri Light" panose="020F0302020204030204" pitchFamily="34" charset="0"/>
              </a:rPr>
              <a:t>perform better in events that have the least barriers to entry, i.e. equipment cost</a:t>
            </a:r>
            <a:r>
              <a:rPr lang="en-US" dirty="0" smtClean="0">
                <a:latin typeface="+mj-lt"/>
                <a:cs typeface="Calibri Light" panose="020F0302020204030204" pitchFamily="34" charset="0"/>
              </a:rPr>
              <a:t>.</a:t>
            </a:r>
            <a:endParaRPr lang="en-US" dirty="0">
              <a:latin typeface="+mj-lt"/>
              <a:cs typeface="Calibri Light" panose="020F0302020204030204" pitchFamily="34" charset="0"/>
            </a:endParaRPr>
          </a:p>
          <a:p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1338021" y="4380854"/>
            <a:ext cx="9515959" cy="1646605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Recommendations</a:t>
            </a:r>
          </a:p>
          <a:p>
            <a:endParaRPr lang="en-US" dirty="0"/>
          </a:p>
          <a:p>
            <a:pPr marL="285750" indent="-285750">
              <a:spcAft>
                <a:spcPts val="600"/>
              </a:spcAft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Athletics should be the immediate focus of any Sports brand looking to enter the African market.</a:t>
            </a:r>
          </a:p>
          <a:p>
            <a:pPr marL="285750" indent="-285750">
              <a:spcAft>
                <a:spcPts val="600"/>
              </a:spcAft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There is enormous opportunity for the development of facilities/equipment in other sports on the continent.</a:t>
            </a:r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7558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62107" y="902454"/>
            <a:ext cx="7667786" cy="5053093"/>
          </a:xfrm>
          <a:prstGeom prst="rect">
            <a:avLst/>
          </a:prstGeom>
          <a:solidFill>
            <a:schemeClr val="bg1">
              <a:lumMod val="85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pPr algn="l"/>
            <a:fld id="{B1F52508-6456-4CB9-83A8-5638CEE7035F}" type="slidenum">
              <a:rPr lang="en-GB" smtClean="0">
                <a:solidFill>
                  <a:schemeClr val="bg1">
                    <a:lumMod val="85000"/>
                  </a:schemeClr>
                </a:solidFill>
              </a:rPr>
              <a:pPr algn="l"/>
              <a:t>12</a:t>
            </a:fld>
            <a:endParaRPr lang="en-GB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829" y="1733591"/>
            <a:ext cx="4406343" cy="3390819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916838" y="4539635"/>
            <a:ext cx="235832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+mj-lt"/>
              </a:rPr>
              <a:t>THANK YOU</a:t>
            </a:r>
            <a:endParaRPr lang="en-GB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8569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pPr algn="l"/>
            <a:fld id="{B1F52508-6456-4CB9-83A8-5638CEE7035F}" type="slidenum">
              <a:rPr lang="en-GB" smtClean="0">
                <a:solidFill>
                  <a:schemeClr val="tx1"/>
                </a:solidFill>
              </a:rPr>
              <a:pPr algn="l"/>
              <a:t>13</a:t>
            </a:fld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" r="1912"/>
          <a:stretch/>
        </p:blipFill>
        <p:spPr>
          <a:xfrm>
            <a:off x="232472" y="2389882"/>
            <a:ext cx="7098225" cy="3505125"/>
          </a:xfrm>
          <a:prstGeom prst="rect">
            <a:avLst/>
          </a:prstGeom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2" t="14839" r="6194" b="5839"/>
          <a:stretch/>
        </p:blipFill>
        <p:spPr>
          <a:xfrm>
            <a:off x="4835474" y="1544041"/>
            <a:ext cx="7103390" cy="4030183"/>
          </a:xfrm>
          <a:prstGeom prst="rect">
            <a:avLst/>
          </a:prstGeom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16" name="TextBox 15"/>
          <p:cNvSpPr txBox="1"/>
          <p:nvPr/>
        </p:nvSpPr>
        <p:spPr>
          <a:xfrm>
            <a:off x="3053166" y="0"/>
            <a:ext cx="6085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Appendix: Samples of SQL used for this Project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66333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pPr algn="l"/>
            <a:fld id="{B1F52508-6456-4CB9-83A8-5638CEE7035F}" type="slidenum">
              <a:rPr lang="en-GB" smtClean="0">
                <a:solidFill>
                  <a:schemeClr val="tx1"/>
                </a:solidFill>
              </a:rPr>
              <a:pPr algn="l"/>
              <a:t>14</a:t>
            </a:fld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6" t="11902"/>
          <a:stretch/>
        </p:blipFill>
        <p:spPr>
          <a:xfrm>
            <a:off x="299634" y="392623"/>
            <a:ext cx="9042892" cy="4905214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191" y="1410345"/>
            <a:ext cx="5393998" cy="4987871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1828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68627" y="997565"/>
            <a:ext cx="6854746" cy="4862870"/>
          </a:xfrm>
          <a:prstGeom prst="rect">
            <a:avLst/>
          </a:prstGeom>
          <a:solidFill>
            <a:schemeClr val="bg1">
              <a:lumMod val="95000"/>
              <a:alpha val="95000"/>
            </a:schemeClr>
          </a:solidFill>
          <a:effectLst/>
        </p:spPr>
        <p:txBody>
          <a:bodyPr wrap="square" rtlCol="0">
            <a:spAutoFit/>
          </a:bodyPr>
          <a:lstStyle/>
          <a:p>
            <a:endParaRPr lang="en-US" sz="1600" b="1" dirty="0" smtClean="0"/>
          </a:p>
          <a:p>
            <a:r>
              <a:rPr lang="en-US" sz="3600" b="1" dirty="0" smtClean="0"/>
              <a:t>Contents</a:t>
            </a:r>
          </a:p>
          <a:p>
            <a:endParaRPr 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Review of Questions to Answer/ </a:t>
            </a:r>
            <a:r>
              <a:rPr lang="en-US" sz="2000" dirty="0" smtClean="0">
                <a:latin typeface="+mj-lt"/>
              </a:rPr>
              <a:t>Hypothesis</a:t>
            </a:r>
            <a:r>
              <a:rPr lang="en-US" sz="2000" dirty="0">
                <a:latin typeface="+mj-lt"/>
              </a:rPr>
              <a:t>/ Approach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Technical </a:t>
            </a:r>
            <a:r>
              <a:rPr lang="en-US" sz="2000" dirty="0">
                <a:latin typeface="+mj-lt"/>
              </a:rPr>
              <a:t>Challenges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Detail: Entity Relationship Diagram (ERD)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Initial Findings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Further </a:t>
            </a:r>
            <a:r>
              <a:rPr lang="en-US" sz="2000" dirty="0">
                <a:latin typeface="+mj-lt"/>
              </a:rPr>
              <a:t>Analysis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Hypothesis Results and Recommendations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Appendix</a:t>
            </a:r>
          </a:p>
          <a:p>
            <a:pPr>
              <a:lnSpc>
                <a:spcPct val="150000"/>
              </a:lnSpc>
            </a:pPr>
            <a:endParaRPr lang="en-GB" sz="2000" dirty="0"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pPr algn="l"/>
            <a:fld id="{B1F52508-6456-4CB9-83A8-5638CEE7035F}" type="slidenum">
              <a:rPr lang="en-GB" smtClean="0">
                <a:solidFill>
                  <a:schemeClr val="bg1">
                    <a:lumMod val="85000"/>
                  </a:schemeClr>
                </a:solidFill>
              </a:rPr>
              <a:pPr algn="l"/>
              <a:t>2</a:t>
            </a:fld>
            <a:endParaRPr lang="en-GB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57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2841" y="1305342"/>
            <a:ext cx="7626318" cy="4247317"/>
          </a:xfrm>
          <a:prstGeom prst="rect">
            <a:avLst/>
          </a:prstGeom>
          <a:solidFill>
            <a:schemeClr val="bg1">
              <a:lumMod val="95000"/>
              <a:alpha val="95000"/>
            </a:schemeClr>
          </a:solidFill>
          <a:effectLst/>
        </p:spPr>
        <p:txBody>
          <a:bodyPr wrap="none" rtlCol="0">
            <a:spAutoFit/>
          </a:bodyPr>
          <a:lstStyle/>
          <a:p>
            <a:endParaRPr lang="en-US" sz="2800" b="1" dirty="0" smtClean="0"/>
          </a:p>
          <a:p>
            <a:r>
              <a:rPr lang="en-US" sz="2800" b="1" dirty="0" smtClean="0"/>
              <a:t>Questions to Answer</a:t>
            </a:r>
          </a:p>
          <a:p>
            <a:endParaRPr lang="en-US" sz="2800" dirty="0" smtClean="0">
              <a:latin typeface="+mj-lt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+mj-lt"/>
              </a:rPr>
              <a:t>Which Sport do African Athletes participate in the most</a:t>
            </a:r>
            <a:r>
              <a:rPr lang="en-US" sz="2000" b="1" dirty="0" smtClean="0">
                <a:latin typeface="+mj-lt"/>
              </a:rPr>
              <a:t>?</a:t>
            </a:r>
          </a:p>
          <a:p>
            <a:pPr marL="857250" lvl="1" indent="-400050" algn="just">
              <a:buFont typeface="+mj-lt"/>
              <a:buAutoNum type="romanLcPeriod"/>
            </a:pPr>
            <a:r>
              <a:rPr lang="en-US" dirty="0">
                <a:latin typeface="+mj-lt"/>
              </a:rPr>
              <a:t>To understand which sport they are most interested in/ have access to</a:t>
            </a:r>
          </a:p>
          <a:p>
            <a:pPr marL="857250" lvl="1" indent="-400050" algn="just">
              <a:buFont typeface="+mj-lt"/>
              <a:buAutoNum type="romanLcPeriod"/>
            </a:pPr>
            <a:r>
              <a:rPr lang="en-US" dirty="0">
                <a:latin typeface="+mj-lt"/>
              </a:rPr>
              <a:t>To see </a:t>
            </a:r>
            <a:r>
              <a:rPr lang="en-US" dirty="0" smtClean="0">
                <a:latin typeface="+mj-lt"/>
              </a:rPr>
              <a:t>if there </a:t>
            </a:r>
            <a:r>
              <a:rPr lang="en-US" dirty="0">
                <a:latin typeface="+mj-lt"/>
              </a:rPr>
              <a:t>is overwhelming representation in a particular </a:t>
            </a:r>
            <a:r>
              <a:rPr lang="en-US" dirty="0" smtClean="0">
                <a:latin typeface="+mj-lt"/>
              </a:rPr>
              <a:t>Sport</a:t>
            </a:r>
          </a:p>
          <a:p>
            <a:pPr lvl="1" algn="just"/>
            <a:endParaRPr lang="en-US" dirty="0" smtClean="0">
              <a:latin typeface="+mj-lt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+mj-lt"/>
              </a:rPr>
              <a:t>What Sport do they excel in</a:t>
            </a:r>
            <a:r>
              <a:rPr lang="en-US" sz="2000" b="1" dirty="0" smtClean="0">
                <a:latin typeface="+mj-lt"/>
              </a:rPr>
              <a:t>?</a:t>
            </a:r>
          </a:p>
          <a:p>
            <a:pPr marL="857250" lvl="1" indent="-400050" algn="just">
              <a:buFont typeface="+mj-lt"/>
              <a:buAutoNum type="romanLcPeriod"/>
            </a:pPr>
            <a:r>
              <a:rPr lang="en-US" dirty="0">
                <a:latin typeface="+mj-lt"/>
              </a:rPr>
              <a:t>To get an idea of which Sports, if any, they win most of their medals</a:t>
            </a:r>
          </a:p>
          <a:p>
            <a:pPr marL="857250" lvl="1" indent="-400050" algn="just">
              <a:buFont typeface="+mj-lt"/>
              <a:buAutoNum type="romanLcPeriod"/>
            </a:pPr>
            <a:r>
              <a:rPr lang="en-US" dirty="0">
                <a:latin typeface="+mj-lt"/>
              </a:rPr>
              <a:t>To see if there is a correlation with question </a:t>
            </a:r>
            <a:r>
              <a:rPr lang="en-US" dirty="0" smtClean="0">
                <a:latin typeface="+mj-lt"/>
              </a:rPr>
              <a:t>1</a:t>
            </a:r>
          </a:p>
          <a:p>
            <a:pPr lvl="1"/>
            <a:endParaRPr lang="en-US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pPr algn="l"/>
            <a:fld id="{B1F52508-6456-4CB9-83A8-5638CEE7035F}" type="slidenum">
              <a:rPr lang="en-GB" smtClean="0">
                <a:solidFill>
                  <a:schemeClr val="bg1">
                    <a:lumMod val="85000"/>
                  </a:schemeClr>
                </a:solidFill>
              </a:rPr>
              <a:pPr algn="l"/>
              <a:t>3</a:t>
            </a:fld>
            <a:endParaRPr lang="en-GB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16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02611" y="1597730"/>
            <a:ext cx="6586778" cy="3662541"/>
          </a:xfrm>
          <a:prstGeom prst="rect">
            <a:avLst/>
          </a:prstGeom>
          <a:solidFill>
            <a:schemeClr val="bg1">
              <a:lumMod val="95000"/>
              <a:alpha val="95000"/>
            </a:schemeClr>
          </a:solidFill>
          <a:effectLst/>
        </p:spPr>
        <p:txBody>
          <a:bodyPr wrap="square" rtlCol="0">
            <a:spAutoFit/>
          </a:bodyPr>
          <a:lstStyle/>
          <a:p>
            <a:endParaRPr lang="en-US" sz="2800" b="1" dirty="0" smtClean="0"/>
          </a:p>
          <a:p>
            <a:r>
              <a:rPr lang="en-US" sz="2800" b="1" dirty="0" smtClean="0"/>
              <a:t>Initial Hypothesis</a:t>
            </a:r>
          </a:p>
          <a:p>
            <a:endParaRPr lang="en-US" sz="2800" dirty="0" smtClean="0">
              <a:latin typeface="+mj-lt"/>
            </a:endParaRPr>
          </a:p>
          <a:p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African athletes perform better in events that have the least barriers to entry, i.e. equipment cost.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 smtClean="0">
                <a:latin typeface="+mj-lt"/>
              </a:rPr>
              <a:t>The Sports that require the less equipment will have better representation for African athletes.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 smtClean="0">
                <a:latin typeface="+mj-lt"/>
              </a:rPr>
              <a:t>The Sports with more equipment requirement will see less representation of African athletes.</a:t>
            </a:r>
          </a:p>
          <a:p>
            <a:pPr lvl="1"/>
            <a:endParaRPr lang="en-US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pPr algn="l"/>
            <a:fld id="{B1F52508-6456-4CB9-83A8-5638CEE7035F}" type="slidenum">
              <a:rPr lang="en-GB" smtClean="0">
                <a:solidFill>
                  <a:schemeClr val="bg1">
                    <a:lumMod val="85000"/>
                  </a:schemeClr>
                </a:solidFill>
              </a:rPr>
              <a:pPr algn="l"/>
              <a:t>4</a:t>
            </a:fld>
            <a:endParaRPr lang="en-GB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3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5611" y="1182231"/>
            <a:ext cx="9340778" cy="4801314"/>
          </a:xfrm>
          <a:prstGeom prst="rect">
            <a:avLst/>
          </a:prstGeom>
          <a:solidFill>
            <a:schemeClr val="bg1">
              <a:lumMod val="95000"/>
              <a:alpha val="95000"/>
            </a:schemeClr>
          </a:solidFill>
          <a:effectLst/>
        </p:spPr>
        <p:txBody>
          <a:bodyPr wrap="square" rtlCol="0">
            <a:spAutoFit/>
          </a:bodyPr>
          <a:lstStyle/>
          <a:p>
            <a:endParaRPr lang="en-US" sz="2800" b="1" dirty="0" smtClean="0"/>
          </a:p>
          <a:p>
            <a:r>
              <a:rPr lang="en-US" sz="2800" b="1" dirty="0" smtClean="0"/>
              <a:t>Data Analysis Approach</a:t>
            </a:r>
          </a:p>
          <a:p>
            <a:endParaRPr lang="en-US" sz="2800" dirty="0" smtClean="0">
              <a:latin typeface="+mj-lt"/>
            </a:endParaRPr>
          </a:p>
          <a:p>
            <a:pPr algn="just"/>
            <a:r>
              <a:rPr lang="en-US" sz="20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The analysis will be </a:t>
            </a:r>
            <a:r>
              <a:rPr lang="en-US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done using the Olympics Dataset - 120 years of </a:t>
            </a:r>
            <a:r>
              <a:rPr lang="en-US" sz="20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data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Aggregate functions.</a:t>
            </a:r>
          </a:p>
          <a:p>
            <a:pPr marL="857250" lvl="1" indent="-400050" algn="just">
              <a:buFont typeface="+mj-lt"/>
              <a:buAutoNum type="romanLcPeriod"/>
            </a:pP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To determine which sports African athletes won medals in grouped by Country.</a:t>
            </a:r>
          </a:p>
          <a:p>
            <a:pPr marL="857250" lvl="1" indent="-400050" algn="just">
              <a:buFont typeface="+mj-lt"/>
              <a:buAutoNum type="romanLcPeriod"/>
            </a:pP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To see if more medals have been won in any particular Sport than others.</a:t>
            </a:r>
          </a:p>
          <a:p>
            <a:pPr marL="857250" lvl="1" indent="-400050" algn="just">
              <a:buFont typeface="+mj-lt"/>
              <a:buAutoNum type="romanLcPeriod"/>
            </a:pP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To group the athletes participating in the games by Sport and see if any Sport is heavily represented.</a:t>
            </a:r>
          </a:p>
          <a:p>
            <a:pPr marL="857250" lvl="1" indent="-400050" algn="just">
              <a:buFont typeface="+mj-lt"/>
              <a:buAutoNum type="romanLcPeriod"/>
            </a:pPr>
            <a:endParaRPr lang="en-US" dirty="0">
              <a:latin typeface="+mj-lt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2000" b="1" dirty="0" smtClean="0">
                <a:latin typeface="+mj-lt"/>
              </a:rPr>
              <a:t>Comparative analysis.</a:t>
            </a:r>
          </a:p>
          <a:p>
            <a:pPr marL="857250" lvl="1" indent="-400050" algn="just">
              <a:buFont typeface="+mj-lt"/>
              <a:buAutoNum type="romanLcPeriod"/>
            </a:pPr>
            <a:r>
              <a:rPr lang="en-US" dirty="0" smtClean="0">
                <a:latin typeface="+mj-lt"/>
              </a:rPr>
              <a:t>To see if the results of the analysis are unique to African contingents.</a:t>
            </a:r>
          </a:p>
          <a:p>
            <a:pPr marL="857250" lvl="1" indent="-400050" algn="just">
              <a:buFont typeface="+mj-lt"/>
              <a:buAutoNum type="romanLcPeriod"/>
            </a:pPr>
            <a:r>
              <a:rPr lang="en-US" dirty="0" smtClean="0">
                <a:latin typeface="+mj-lt"/>
              </a:rPr>
              <a:t>Determine if any other pattern emerges.</a:t>
            </a:r>
          </a:p>
          <a:p>
            <a:pPr lvl="1"/>
            <a:endParaRPr lang="en-US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pPr algn="l"/>
            <a:fld id="{B1F52508-6456-4CB9-83A8-5638CEE7035F}" type="slidenum">
              <a:rPr lang="en-GB" smtClean="0">
                <a:solidFill>
                  <a:schemeClr val="bg1">
                    <a:lumMod val="85000"/>
                  </a:schemeClr>
                </a:solidFill>
              </a:rPr>
              <a:pPr algn="l"/>
              <a:t>5</a:t>
            </a:fld>
            <a:endParaRPr lang="en-GB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79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37179" y="1997839"/>
            <a:ext cx="6917643" cy="2769989"/>
          </a:xfrm>
          <a:prstGeom prst="rect">
            <a:avLst/>
          </a:prstGeom>
          <a:solidFill>
            <a:schemeClr val="bg1">
              <a:lumMod val="95000"/>
              <a:alpha val="95000"/>
            </a:schemeClr>
          </a:solidFill>
          <a:effectLst/>
        </p:spPr>
        <p:txBody>
          <a:bodyPr wrap="square" rtlCol="0">
            <a:spAutoFit/>
          </a:bodyPr>
          <a:lstStyle/>
          <a:p>
            <a:endParaRPr lang="en-US" sz="2800" b="1" dirty="0" smtClean="0"/>
          </a:p>
          <a:p>
            <a:r>
              <a:rPr lang="en-US" sz="2800" b="1" dirty="0" smtClean="0"/>
              <a:t>Technical Challenges</a:t>
            </a:r>
          </a:p>
          <a:p>
            <a:endParaRPr lang="en-US" sz="2800" b="1" dirty="0">
              <a:latin typeface="+mj-lt"/>
            </a:endParaRPr>
          </a:p>
          <a:p>
            <a:pPr algn="just"/>
            <a:r>
              <a:rPr lang="en-US" b="1" dirty="0" smtClean="0">
                <a:latin typeface="+mj-lt"/>
                <a:cs typeface="Calibri Light" panose="020F0302020204030204" pitchFamily="34" charset="0"/>
              </a:rPr>
              <a:t>The dataset did not have countries grouped by continent. This was resolved by getting the requisite continental country grouping data from unstats.un.org and then inserting it into the dataset.</a:t>
            </a:r>
            <a:endParaRPr lang="en-US" dirty="0" smtClean="0">
              <a:latin typeface="+mj-lt"/>
              <a:cs typeface="Calibri Light" panose="020F0302020204030204" pitchFamily="34" charset="0"/>
            </a:endParaRPr>
          </a:p>
          <a:p>
            <a:pPr lvl="1"/>
            <a:endParaRPr lang="en-US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2713495" cy="365125"/>
          </a:xfrm>
        </p:spPr>
        <p:txBody>
          <a:bodyPr/>
          <a:lstStyle/>
          <a:p>
            <a:pPr algn="l"/>
            <a:fld id="{B1F52508-6456-4CB9-83A8-5638CEE7035F}" type="slidenum">
              <a:rPr lang="en-GB" smtClean="0">
                <a:solidFill>
                  <a:schemeClr val="bg1">
                    <a:lumMod val="85000"/>
                  </a:schemeClr>
                </a:solidFill>
              </a:rPr>
              <a:pPr algn="l"/>
              <a:t>6</a:t>
            </a:fld>
            <a:endParaRPr lang="en-GB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46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05180" y="812370"/>
            <a:ext cx="9381641" cy="5233261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405180" y="442327"/>
            <a:ext cx="2839367" cy="369332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b="1" dirty="0" smtClean="0"/>
              <a:t>Entity Relationship Diagram</a:t>
            </a:r>
            <a:endParaRPr lang="en-GB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223330"/>
              </p:ext>
            </p:extLst>
          </p:nvPr>
        </p:nvGraphicFramePr>
        <p:xfrm>
          <a:off x="1735726" y="981108"/>
          <a:ext cx="1756474" cy="49329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6474">
                  <a:extLst>
                    <a:ext uri="{9D8B030D-6E8A-4147-A177-3AD203B41FA5}">
                      <a16:colId xmlns:a16="http://schemas.microsoft.com/office/drawing/2014/main" val="1923555093"/>
                    </a:ext>
                  </a:extLst>
                </a:gridCol>
              </a:tblGrid>
              <a:tr h="3083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 smtClean="0"/>
                        <a:t>Athlete_Event</a:t>
                      </a:r>
                      <a:endParaRPr lang="en-GB" sz="1400" b="1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25291854"/>
                  </a:ext>
                </a:extLst>
              </a:tr>
              <a:tr h="3083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661873"/>
                  </a:ext>
                </a:extLst>
              </a:tr>
              <a:tr h="3083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</a:t>
                      </a:r>
                      <a:endParaRPr lang="en-GB" sz="1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9727962"/>
                  </a:ext>
                </a:extLst>
              </a:tr>
              <a:tr h="3083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Sex</a:t>
                      </a:r>
                      <a:endParaRPr lang="en-GB" sz="1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5284868"/>
                  </a:ext>
                </a:extLst>
              </a:tr>
              <a:tr h="3083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Age</a:t>
                      </a:r>
                      <a:endParaRPr lang="en-GB" sz="1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6467200"/>
                  </a:ext>
                </a:extLst>
              </a:tr>
              <a:tr h="3083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Height</a:t>
                      </a:r>
                      <a:endParaRPr lang="en-GB" sz="1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309861"/>
                  </a:ext>
                </a:extLst>
              </a:tr>
              <a:tr h="3083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Weight</a:t>
                      </a:r>
                      <a:endParaRPr lang="en-GB" sz="1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947415"/>
                  </a:ext>
                </a:extLst>
              </a:tr>
              <a:tr h="3083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Team</a:t>
                      </a:r>
                      <a:endParaRPr lang="en-GB" sz="1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5082011"/>
                  </a:ext>
                </a:extLst>
              </a:tr>
              <a:tr h="3083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NOC</a:t>
                      </a:r>
                      <a:endParaRPr lang="en-GB" sz="1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354551"/>
                  </a:ext>
                </a:extLst>
              </a:tr>
              <a:tr h="3083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Games</a:t>
                      </a:r>
                      <a:endParaRPr lang="en-GB" sz="1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1059656"/>
                  </a:ext>
                </a:extLst>
              </a:tr>
              <a:tr h="3083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Year</a:t>
                      </a:r>
                      <a:endParaRPr lang="en-GB" sz="1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620921"/>
                  </a:ext>
                </a:extLst>
              </a:tr>
              <a:tr h="3083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Season</a:t>
                      </a:r>
                      <a:endParaRPr lang="en-GB" sz="1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1088340"/>
                  </a:ext>
                </a:extLst>
              </a:tr>
              <a:tr h="3083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City</a:t>
                      </a:r>
                      <a:endParaRPr lang="en-GB" sz="1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7480731"/>
                  </a:ext>
                </a:extLst>
              </a:tr>
              <a:tr h="3083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Sport</a:t>
                      </a:r>
                      <a:endParaRPr lang="en-GB" sz="1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4370337"/>
                  </a:ext>
                </a:extLst>
              </a:tr>
              <a:tr h="3083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Event</a:t>
                      </a:r>
                      <a:endParaRPr lang="en-GB" sz="1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1673016"/>
                  </a:ext>
                </a:extLst>
              </a:tr>
              <a:tr h="3083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Medal</a:t>
                      </a:r>
                      <a:endParaRPr lang="en-GB" sz="1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2379683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271632"/>
              </p:ext>
            </p:extLst>
          </p:nvPr>
        </p:nvGraphicFramePr>
        <p:xfrm>
          <a:off x="6714267" y="981108"/>
          <a:ext cx="206988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69884">
                  <a:extLst>
                    <a:ext uri="{9D8B030D-6E8A-4147-A177-3AD203B41FA5}">
                      <a16:colId xmlns:a16="http://schemas.microsoft.com/office/drawing/2014/main" val="17671829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/>
                        <a:t>NOC_regions</a:t>
                      </a:r>
                      <a:endParaRPr lang="en-GB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1883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NOC</a:t>
                      </a:r>
                      <a:endParaRPr lang="en-GB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3263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Country</a:t>
                      </a:r>
                      <a:endParaRPr lang="en-GB" sz="1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8920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Notes</a:t>
                      </a:r>
                      <a:endParaRPr lang="en-GB" sz="1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2504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Continent*</a:t>
                      </a:r>
                      <a:endParaRPr lang="en-GB" sz="1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3214468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245818" y="1286359"/>
            <a:ext cx="1056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Primary Key</a:t>
            </a:r>
            <a:endParaRPr lang="en-GB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9571539" y="1358685"/>
            <a:ext cx="1056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Primary Key</a:t>
            </a:r>
            <a:endParaRPr lang="en-GB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313694" y="3460038"/>
            <a:ext cx="12456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Secondary Key</a:t>
            </a:r>
            <a:endParaRPr lang="en-GB" sz="1400" dirty="0"/>
          </a:p>
        </p:txBody>
      </p:sp>
      <p:cxnSp>
        <p:nvCxnSpPr>
          <p:cNvPr id="19" name="Straight Connector 18"/>
          <p:cNvCxnSpPr>
            <a:stCxn id="10" idx="1"/>
          </p:cNvCxnSpPr>
          <p:nvPr/>
        </p:nvCxnSpPr>
        <p:spPr>
          <a:xfrm flipH="1" flipV="1">
            <a:off x="3554278" y="3611105"/>
            <a:ext cx="759416" cy="282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017917" y="5522411"/>
            <a:ext cx="2847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* The continent column was inserted into the </a:t>
            </a:r>
            <a:r>
              <a:rPr lang="en-US" sz="1400" dirty="0" err="1" smtClean="0"/>
              <a:t>NOC_regions</a:t>
            </a:r>
            <a:r>
              <a:rPr lang="en-US" sz="1400" dirty="0" smtClean="0"/>
              <a:t> table</a:t>
            </a:r>
            <a:endParaRPr lang="en-GB" sz="1400" dirty="0"/>
          </a:p>
        </p:txBody>
      </p:sp>
      <p:cxnSp>
        <p:nvCxnSpPr>
          <p:cNvPr id="24" name="Straight Connector 23"/>
          <p:cNvCxnSpPr/>
          <p:nvPr/>
        </p:nvCxnSpPr>
        <p:spPr>
          <a:xfrm flipH="1" flipV="1">
            <a:off x="3520172" y="1437425"/>
            <a:ext cx="759416" cy="282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8784151" y="1526977"/>
            <a:ext cx="759416" cy="282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492200" y="2433234"/>
            <a:ext cx="3222067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3554278" y="2300208"/>
            <a:ext cx="64578" cy="266052"/>
            <a:chOff x="4380854" y="2714789"/>
            <a:chExt cx="64578" cy="266052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4380854" y="2717369"/>
              <a:ext cx="0" cy="263472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445432" y="2714789"/>
              <a:ext cx="0" cy="263472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6587610" y="2297628"/>
            <a:ext cx="64578" cy="266052"/>
            <a:chOff x="4380854" y="2714789"/>
            <a:chExt cx="64578" cy="266052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4380854" y="2717369"/>
              <a:ext cx="0" cy="263472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4445432" y="2714789"/>
              <a:ext cx="0" cy="263472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pPr algn="l"/>
            <a:fld id="{B1F52508-6456-4CB9-83A8-5638CEE7035F}" type="slidenum">
              <a:rPr lang="en-GB" smtClean="0">
                <a:solidFill>
                  <a:schemeClr val="bg1">
                    <a:lumMod val="85000"/>
                  </a:schemeClr>
                </a:solidFill>
              </a:rPr>
              <a:pPr algn="l"/>
              <a:t>7</a:t>
            </a:fld>
            <a:endParaRPr lang="en-GB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97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5688" y="456555"/>
            <a:ext cx="11060624" cy="5944891"/>
          </a:xfrm>
          <a:prstGeom prst="rect">
            <a:avLst/>
          </a:prstGeom>
          <a:solidFill>
            <a:schemeClr val="bg1">
              <a:lumMod val="85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565688" y="87129"/>
            <a:ext cx="1572866" cy="369332"/>
          </a:xfrm>
          <a:prstGeom prst="rect">
            <a:avLst/>
          </a:prstGeom>
          <a:solidFill>
            <a:schemeClr val="bg1">
              <a:lumMod val="85000"/>
              <a:alpha val="90000"/>
            </a:schemeClr>
          </a:solidFill>
          <a:effectLst/>
        </p:spPr>
        <p:txBody>
          <a:bodyPr wrap="none" rtlCol="0">
            <a:spAutoFit/>
          </a:bodyPr>
          <a:lstStyle/>
          <a:p>
            <a:r>
              <a:rPr lang="en-US" b="1" dirty="0" smtClean="0"/>
              <a:t>Initial Findings</a:t>
            </a:r>
            <a:endParaRPr lang="en-GB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08065" y="864537"/>
            <a:ext cx="3449234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Athletics </a:t>
            </a:r>
            <a:r>
              <a:rPr lang="en-US" sz="1400" dirty="0" smtClean="0">
                <a:latin typeface="+mj-lt"/>
              </a:rPr>
              <a:t>has the highest number of athletes </a:t>
            </a:r>
            <a:r>
              <a:rPr lang="en-US" sz="1400" dirty="0">
                <a:latin typeface="+mj-lt"/>
              </a:rPr>
              <a:t>of all sports on all continents</a:t>
            </a:r>
            <a:endParaRPr lang="en-GB" sz="1400" dirty="0">
              <a:latin typeface="+mj-lt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499675" y="864537"/>
            <a:ext cx="6927742" cy="5138150"/>
            <a:chOff x="893736" y="849591"/>
            <a:chExt cx="6927742" cy="5138150"/>
          </a:xfrm>
          <a:effectLst/>
        </p:grpSpPr>
        <p:sp>
          <p:nvSpPr>
            <p:cNvPr id="11" name="Rectangle 10"/>
            <p:cNvSpPr/>
            <p:nvPr/>
          </p:nvSpPr>
          <p:spPr>
            <a:xfrm>
              <a:off x="893736" y="849591"/>
              <a:ext cx="6927742" cy="51379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736" y="849779"/>
              <a:ext cx="6906351" cy="5137962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</p:pic>
      </p:grp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298871"/>
              </p:ext>
            </p:extLst>
          </p:nvPr>
        </p:nvGraphicFramePr>
        <p:xfrm>
          <a:off x="808065" y="3876596"/>
          <a:ext cx="3449234" cy="2124015"/>
        </p:xfrm>
        <a:graphic>
          <a:graphicData uri="http://schemas.openxmlformats.org/drawingml/2006/table">
            <a:tbl>
              <a:tblPr firstRow="1" bandRow="1">
                <a:effectLst/>
                <a:tableStyleId>{2D5ABB26-0587-4C30-8999-92F81FD0307C}</a:tableStyleId>
              </a:tblPr>
              <a:tblGrid>
                <a:gridCol w="1724617">
                  <a:extLst>
                    <a:ext uri="{9D8B030D-6E8A-4147-A177-3AD203B41FA5}">
                      <a16:colId xmlns:a16="http://schemas.microsoft.com/office/drawing/2014/main" val="2120825612"/>
                    </a:ext>
                  </a:extLst>
                </a:gridCol>
                <a:gridCol w="1724617">
                  <a:extLst>
                    <a:ext uri="{9D8B030D-6E8A-4147-A177-3AD203B41FA5}">
                      <a16:colId xmlns:a16="http://schemas.microsoft.com/office/drawing/2014/main" val="834862744"/>
                    </a:ext>
                  </a:extLst>
                </a:gridCol>
              </a:tblGrid>
              <a:tr h="48237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Athletics</a:t>
                      </a:r>
                      <a:r>
                        <a:rPr lang="en-US" sz="1400" baseline="0" dirty="0" smtClean="0">
                          <a:latin typeface="+mj-lt"/>
                        </a:rPr>
                        <a:t> contingents</a:t>
                      </a:r>
                      <a:r>
                        <a:rPr lang="en-US" sz="1400" dirty="0" smtClean="0">
                          <a:latin typeface="+mj-lt"/>
                        </a:rPr>
                        <a:t> as a percentage of total athletes for</a:t>
                      </a:r>
                      <a:r>
                        <a:rPr lang="en-US" sz="1400" baseline="0" dirty="0" smtClean="0">
                          <a:latin typeface="+mj-lt"/>
                        </a:rPr>
                        <a:t> each</a:t>
                      </a:r>
                      <a:r>
                        <a:rPr lang="en-US" sz="1400" dirty="0" smtClean="0">
                          <a:latin typeface="+mj-lt"/>
                        </a:rPr>
                        <a:t> Continent</a:t>
                      </a:r>
                      <a:endParaRPr lang="en-GB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457822"/>
                  </a:ext>
                </a:extLst>
              </a:tr>
              <a:tr h="32117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Africa</a:t>
                      </a:r>
                      <a:endParaRPr lang="en-GB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33%</a:t>
                      </a:r>
                      <a:endParaRPr lang="en-GB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106275"/>
                  </a:ext>
                </a:extLst>
              </a:tr>
              <a:tr h="32117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Americas</a:t>
                      </a:r>
                      <a:endParaRPr lang="en-GB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21%</a:t>
                      </a:r>
                      <a:endParaRPr lang="en-GB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493814"/>
                  </a:ext>
                </a:extLst>
              </a:tr>
              <a:tr h="32117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Europe</a:t>
                      </a:r>
                      <a:endParaRPr lang="en-GB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17%</a:t>
                      </a:r>
                      <a:endParaRPr lang="en-GB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216240"/>
                  </a:ext>
                </a:extLst>
              </a:tr>
              <a:tr h="32117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Asia</a:t>
                      </a:r>
                      <a:endParaRPr lang="en-GB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16%</a:t>
                      </a:r>
                      <a:endParaRPr lang="en-GB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739260"/>
                  </a:ext>
                </a:extLst>
              </a:tr>
              <a:tr h="32117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Oceania</a:t>
                      </a:r>
                      <a:endParaRPr lang="en-GB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15%</a:t>
                      </a:r>
                      <a:endParaRPr lang="en-GB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031461"/>
                  </a:ext>
                </a:extLst>
              </a:tr>
            </a:tbl>
          </a:graphicData>
        </a:graphic>
      </p:graphicFrame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pPr algn="l"/>
            <a:fld id="{B1F52508-6456-4CB9-83A8-5638CEE7035F}" type="slidenum">
              <a:rPr lang="en-GB" smtClean="0">
                <a:solidFill>
                  <a:schemeClr val="bg1">
                    <a:lumMod val="85000"/>
                  </a:schemeClr>
                </a:solidFill>
              </a:rPr>
              <a:pPr algn="l"/>
              <a:t>8</a:t>
            </a:fld>
            <a:endParaRPr lang="en-GB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60597" y="1662656"/>
            <a:ext cx="3117007" cy="73866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</a:rPr>
              <a:t>Overwhelming performance in Athletics</a:t>
            </a:r>
          </a:p>
          <a:p>
            <a:r>
              <a:rPr lang="en-US" sz="1400" dirty="0">
                <a:latin typeface="+mj-lt"/>
              </a:rPr>
              <a:t>c</a:t>
            </a:r>
            <a:r>
              <a:rPr lang="en-US" sz="1400" dirty="0" smtClean="0">
                <a:latin typeface="+mj-lt"/>
              </a:rPr>
              <a:t>an be seen in most countries across the</a:t>
            </a:r>
          </a:p>
          <a:p>
            <a:r>
              <a:rPr lang="en-US" sz="1400" dirty="0" smtClean="0">
                <a:latin typeface="+mj-lt"/>
              </a:rPr>
              <a:t>African continent</a:t>
            </a:r>
            <a:endParaRPr lang="en-GB" sz="1400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1570" y="1823292"/>
            <a:ext cx="3449234" cy="1585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730960"/>
              </p:ext>
            </p:extLst>
          </p:nvPr>
        </p:nvGraphicFramePr>
        <p:xfrm>
          <a:off x="761570" y="1823061"/>
          <a:ext cx="3449234" cy="144674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24617">
                  <a:extLst>
                    <a:ext uri="{9D8B030D-6E8A-4147-A177-3AD203B41FA5}">
                      <a16:colId xmlns:a16="http://schemas.microsoft.com/office/drawing/2014/main" val="3573871949"/>
                    </a:ext>
                  </a:extLst>
                </a:gridCol>
                <a:gridCol w="1724617">
                  <a:extLst>
                    <a:ext uri="{9D8B030D-6E8A-4147-A177-3AD203B41FA5}">
                      <a16:colId xmlns:a16="http://schemas.microsoft.com/office/drawing/2014/main" val="3493938509"/>
                    </a:ext>
                  </a:extLst>
                </a:gridCol>
              </a:tblGrid>
              <a:tr h="347346">
                <a:tc>
                  <a:txBody>
                    <a:bodyPr/>
                    <a:lstStyle/>
                    <a:p>
                      <a:r>
                        <a:rPr lang="en-GB" sz="1400" b="0" dirty="0" smtClean="0">
                          <a:latin typeface="+mj-lt"/>
                        </a:rPr>
                        <a:t>Most expensive Sport</a:t>
                      </a:r>
                      <a:endParaRPr lang="en-GB" sz="1400" b="0" dirty="0">
                        <a:latin typeface="+mj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 smtClean="0">
                          <a:latin typeface="+mj-lt"/>
                        </a:rPr>
                        <a:t>ICE HOCKEY</a:t>
                      </a:r>
                      <a:endParaRPr lang="en-GB" sz="1400" b="0" dirty="0">
                        <a:latin typeface="+mj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4869641"/>
                  </a:ext>
                </a:extLst>
              </a:tr>
              <a:tr h="347346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+mj-lt"/>
                        </a:rPr>
                        <a:t>Least expensive Sport</a:t>
                      </a:r>
                      <a:endParaRPr lang="en-GB" sz="1400" dirty="0">
                        <a:latin typeface="+mj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+mj-lt"/>
                        </a:rPr>
                        <a:t>ATHLETICS</a:t>
                      </a:r>
                      <a:endParaRPr lang="en-GB" sz="1400" dirty="0">
                        <a:latin typeface="+mj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72835738"/>
                  </a:ext>
                </a:extLst>
              </a:tr>
              <a:tr h="752049">
                <a:tc gridSpan="2"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+mj-lt"/>
                        </a:rPr>
                        <a:t>costs measured:</a:t>
                      </a:r>
                    </a:p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registration, equipment, travel, camps, </a:t>
                      </a:r>
                      <a:r>
                        <a:rPr lang="en-US" sz="1400" dirty="0" smtClean="0">
                          <a:latin typeface="+mj-lt"/>
                        </a:rPr>
                        <a:t>other</a:t>
                      </a:r>
                      <a:endParaRPr lang="en-US" sz="1400" dirty="0" smtClean="0">
                        <a:latin typeface="+mj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96685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763863" y="3138463"/>
            <a:ext cx="1560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Source: money.com</a:t>
            </a:r>
            <a:endParaRPr lang="en-GB" sz="12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1172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72333" y="510798"/>
            <a:ext cx="10647335" cy="5836404"/>
          </a:xfrm>
          <a:prstGeom prst="rect">
            <a:avLst/>
          </a:prstGeom>
          <a:solidFill>
            <a:schemeClr val="bg1">
              <a:lumMod val="85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3567950" y="755291"/>
            <a:ext cx="505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Medals Won by each Continent Grouped by Sport</a:t>
            </a:r>
            <a:endParaRPr lang="en-GB" b="1" dirty="0">
              <a:latin typeface="+mj-lt"/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1047256" y="1372860"/>
            <a:ext cx="10097488" cy="4112281"/>
            <a:chOff x="956850" y="1257688"/>
            <a:chExt cx="10097488" cy="4112281"/>
          </a:xfrm>
        </p:grpSpPr>
        <p:grpSp>
          <p:nvGrpSpPr>
            <p:cNvPr id="74" name="Group 73"/>
            <p:cNvGrpSpPr/>
            <p:nvPr/>
          </p:nvGrpSpPr>
          <p:grpSpPr>
            <a:xfrm>
              <a:off x="6407289" y="3463677"/>
              <a:ext cx="3094495" cy="1901125"/>
              <a:chOff x="6159313" y="3463677"/>
              <a:chExt cx="3094495" cy="1901125"/>
            </a:xfrm>
            <a:effectLst/>
          </p:grpSpPr>
          <p:pic>
            <p:nvPicPr>
              <p:cNvPr id="54" name="Picture 53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949" t="17147" r="18553" b="13709"/>
              <a:stretch/>
            </p:blipFill>
            <p:spPr>
              <a:xfrm>
                <a:off x="6159313" y="3463677"/>
                <a:ext cx="3094495" cy="1901125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55" name="TextBox 54"/>
              <p:cNvSpPr txBox="1"/>
              <p:nvPr/>
            </p:nvSpPr>
            <p:spPr>
              <a:xfrm>
                <a:off x="6671093" y="4244962"/>
                <a:ext cx="950325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OCEANIA</a:t>
                </a:r>
                <a:endParaRPr lang="en-GB" sz="1600" dirty="0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2586805" y="3463677"/>
              <a:ext cx="3099661" cy="1906292"/>
              <a:chOff x="2338829" y="3463677"/>
              <a:chExt cx="3099661" cy="1906292"/>
            </a:xfrm>
            <a:effectLst/>
          </p:grpSpPr>
          <p:pic>
            <p:nvPicPr>
              <p:cNvPr id="58" name="Picture 57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555" t="16865" r="18835" b="13804"/>
              <a:stretch/>
            </p:blipFill>
            <p:spPr>
              <a:xfrm>
                <a:off x="2338829" y="3463677"/>
                <a:ext cx="3099661" cy="1906292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59" name="TextBox 58"/>
              <p:cNvSpPr txBox="1"/>
              <p:nvPr/>
            </p:nvSpPr>
            <p:spPr>
              <a:xfrm>
                <a:off x="2937397" y="4251675"/>
                <a:ext cx="87036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EUROPE</a:t>
                </a:r>
                <a:endParaRPr lang="en-GB" sz="1600" dirty="0"/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7944345" y="1257688"/>
              <a:ext cx="3109993" cy="1916624"/>
              <a:chOff x="7944346" y="1257688"/>
              <a:chExt cx="3109993" cy="1916624"/>
            </a:xfrm>
            <a:effectLst/>
          </p:grpSpPr>
          <p:pic>
            <p:nvPicPr>
              <p:cNvPr id="62" name="Picture 61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721" t="16791" r="18443" b="13502"/>
              <a:stretch/>
            </p:blipFill>
            <p:spPr>
              <a:xfrm>
                <a:off x="7944346" y="1257688"/>
                <a:ext cx="3109993" cy="1916624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63" name="TextBox 62"/>
              <p:cNvSpPr txBox="1"/>
              <p:nvPr/>
            </p:nvSpPr>
            <p:spPr>
              <a:xfrm>
                <a:off x="8686024" y="2046723"/>
                <a:ext cx="56778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ASIA</a:t>
                </a:r>
                <a:endParaRPr lang="en-GB" sz="1600" dirty="0"/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4458347" y="1257688"/>
              <a:ext cx="3115160" cy="1916623"/>
              <a:chOff x="4458347" y="1257688"/>
              <a:chExt cx="3115160" cy="1916623"/>
            </a:xfrm>
            <a:effectLst/>
          </p:grpSpPr>
          <p:pic>
            <p:nvPicPr>
              <p:cNvPr id="65" name="Picture 6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603" t="16931" r="18449" b="13516"/>
              <a:stretch/>
            </p:blipFill>
            <p:spPr>
              <a:xfrm>
                <a:off x="4458347" y="1257688"/>
                <a:ext cx="3115160" cy="1916623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67" name="TextBox 66"/>
              <p:cNvSpPr txBox="1"/>
              <p:nvPr/>
            </p:nvSpPr>
            <p:spPr>
              <a:xfrm>
                <a:off x="4951212" y="2046723"/>
                <a:ext cx="1064715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AMERICAS</a:t>
                </a:r>
                <a:endParaRPr lang="en-GB" sz="1600" dirty="0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956850" y="1261433"/>
              <a:ext cx="3130658" cy="1909132"/>
              <a:chOff x="956850" y="1261433"/>
              <a:chExt cx="3130658" cy="1909132"/>
            </a:xfrm>
            <a:effectLst/>
          </p:grpSpPr>
          <p:pic>
            <p:nvPicPr>
              <p:cNvPr id="70" name="Picture 69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502" t="16884" r="18211" b="13681"/>
              <a:stretch/>
            </p:blipFill>
            <p:spPr>
              <a:xfrm>
                <a:off x="956850" y="1261433"/>
                <a:ext cx="3130658" cy="1909132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71" name="TextBox 70"/>
              <p:cNvSpPr txBox="1"/>
              <p:nvPr/>
            </p:nvSpPr>
            <p:spPr>
              <a:xfrm>
                <a:off x="1549830" y="2046723"/>
                <a:ext cx="788999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AFRICA</a:t>
                </a:r>
                <a:endParaRPr lang="en-GB" sz="1600" dirty="0"/>
              </a:p>
            </p:txBody>
          </p:sp>
        </p:grpSp>
      </p:grpSp>
      <p:sp>
        <p:nvSpPr>
          <p:cNvPr id="73" name="TextBox 72"/>
          <p:cNvSpPr txBox="1"/>
          <p:nvPr/>
        </p:nvSpPr>
        <p:spPr>
          <a:xfrm>
            <a:off x="2676040" y="5589722"/>
            <a:ext cx="6916149" cy="6463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Athletics accounts for half of Africa’s medals.</a:t>
            </a:r>
          </a:p>
          <a:p>
            <a:pPr algn="ctr"/>
            <a:r>
              <a:rPr lang="en-US" dirty="0" smtClean="0">
                <a:latin typeface="+mj-lt"/>
              </a:rPr>
              <a:t>Such inordinate performance in a single sport is clearly unique to Africa.</a:t>
            </a:r>
            <a:endParaRPr lang="en-GB" dirty="0">
              <a:latin typeface="+mj-lt"/>
            </a:endParaRPr>
          </a:p>
        </p:txBody>
      </p:sp>
      <p:sp>
        <p:nvSpPr>
          <p:cNvPr id="80" name="Slide Number Placeholder 79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pPr algn="l"/>
            <a:fld id="{B1F52508-6456-4CB9-83A8-5638CEE7035F}" type="slidenum">
              <a:rPr lang="en-GB" smtClean="0">
                <a:solidFill>
                  <a:schemeClr val="bg1">
                    <a:lumMod val="85000"/>
                  </a:schemeClr>
                </a:solidFill>
              </a:rPr>
              <a:pPr algn="l"/>
              <a:t>9</a:t>
            </a:fld>
            <a:endParaRPr lang="en-GB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2333" y="141466"/>
            <a:ext cx="1728487" cy="369332"/>
          </a:xfrm>
          <a:prstGeom prst="rect">
            <a:avLst/>
          </a:prstGeom>
          <a:solidFill>
            <a:schemeClr val="bg1">
              <a:lumMod val="85000"/>
              <a:alpha val="90000"/>
            </a:schemeClr>
          </a:solidFill>
          <a:effectLst/>
        </p:spPr>
        <p:txBody>
          <a:bodyPr wrap="none" rtlCol="0">
            <a:spAutoFit/>
          </a:bodyPr>
          <a:lstStyle/>
          <a:p>
            <a:r>
              <a:rPr lang="en-US" b="1" dirty="0" smtClean="0"/>
              <a:t>Further Analysis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43364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2458</TotalTime>
  <Words>673</Words>
  <Application>Microsoft Office PowerPoint</Application>
  <PresentationFormat>Widescreen</PresentationFormat>
  <Paragraphs>136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Leslie Nwangwu</dc:creator>
  <cp:lastModifiedBy>Leslie Nwangwu</cp:lastModifiedBy>
  <cp:revision>113</cp:revision>
  <cp:lastPrinted>2021-06-30T16:15:00Z</cp:lastPrinted>
  <dcterms:created xsi:type="dcterms:W3CDTF">2021-06-07T11:46:06Z</dcterms:created>
  <dcterms:modified xsi:type="dcterms:W3CDTF">2021-07-01T08:19:05Z</dcterms:modified>
</cp:coreProperties>
</file>