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9"/>
  </p:notesMasterIdLst>
  <p:sldIdLst>
    <p:sldId id="256" r:id="rId3"/>
    <p:sldId id="319" r:id="rId4"/>
    <p:sldId id="343" r:id="rId5"/>
    <p:sldId id="345" r:id="rId6"/>
    <p:sldId id="346" r:id="rId7"/>
    <p:sldId id="347" r:id="rId8"/>
    <p:sldId id="327" r:id="rId9"/>
    <p:sldId id="334" r:id="rId10"/>
    <p:sldId id="330" r:id="rId11"/>
    <p:sldId id="331" r:id="rId12"/>
    <p:sldId id="332" r:id="rId13"/>
    <p:sldId id="335" r:id="rId14"/>
    <p:sldId id="340" r:id="rId15"/>
    <p:sldId id="326" r:id="rId16"/>
    <p:sldId id="344" r:id="rId17"/>
    <p:sldId id="341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>
      <p:cViewPr varScale="1">
        <p:scale>
          <a:sx n="127" d="100"/>
          <a:sy n="127" d="100"/>
        </p:scale>
        <p:origin x="83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4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CD1FFE-2E66-4035-9356-FDB066F91ECF}" type="slidenum">
              <a:rPr lang="en-US" sz="1200" i="0"/>
              <a:pPr/>
              <a:t>2</a:t>
            </a:fld>
            <a:endParaRPr lang="en-US" sz="1200" i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3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95588D-5759-4F4E-B850-74476E45A095}" type="slidenum">
              <a:rPr lang="en-US" sz="1200" i="0"/>
              <a:pPr/>
              <a:t>7</a:t>
            </a:fld>
            <a:endParaRPr lang="en-US" sz="1200" i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7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36618A-149B-4D44-965D-18CD3AE7177F}" type="slidenum">
              <a:rPr lang="ru-RU"/>
              <a:pPr eaLnBrk="1" hangingPunct="1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89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1ECC3E-062D-451A-A76C-950B4B44BA1B}" type="slidenum">
              <a:rPr lang="en-US" sz="1200" i="0"/>
              <a:pPr/>
              <a:t>9</a:t>
            </a:fld>
            <a:endParaRPr lang="en-US" sz="1200" i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0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EBB169-268C-4098-B7EB-9D1C7372CC1D}" type="slidenum">
              <a:rPr lang="en-US" sz="1200" i="0"/>
              <a:pPr/>
              <a:t>10</a:t>
            </a:fld>
            <a:endParaRPr lang="en-US" sz="1200" i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9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7AE469-EEEC-4464-95E7-7F588D19F401}" type="slidenum">
              <a:rPr lang="en-US" sz="1200" i="0"/>
              <a:pPr/>
              <a:t>11</a:t>
            </a:fld>
            <a:endParaRPr lang="en-US" sz="1200" i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9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13BBFB-0B1F-4594-91C4-416463130891}" type="slidenum">
              <a:rPr lang="en-US" sz="1200" i="0"/>
              <a:pPr/>
              <a:t>14</a:t>
            </a:fld>
            <a:endParaRPr lang="en-US" sz="1200" i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7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fld id="{6C3A6AC8-C126-41DF-A50B-8FE5CB5BE2FF}" type="datetime8">
              <a:rPr lang="en-US" smtClean="0"/>
              <a:t>8/24/2017 7:18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43AE-3373-4C31-ABB0-9265C9A40653}" type="datetime8">
              <a:rPr lang="en-US" smtClean="0">
                <a:solidFill>
                  <a:schemeClr val="tx2"/>
                </a:solidFill>
              </a:rPr>
              <a:t>8/24/2017 7:18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4A86073-D930-40FB-9A99-DD0D3299F1B7}" type="datetime8">
              <a:rPr lang="en-US" smtClean="0">
                <a:solidFill>
                  <a:schemeClr val="tx2"/>
                </a:solidFill>
              </a:rPr>
              <a:t>8/24/2017 7:18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B91169FD-2393-4AB7-845A-F73F54446CE7}" type="datetime8">
              <a:rPr lang="en-US" smtClean="0"/>
              <a:t>8/24/2017 7:18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F8AF62D6-AEEF-414A-90BF-7A05B153DBBF}" type="datetime8">
              <a:rPr lang="en-US" smtClean="0"/>
              <a:t>8/24/2017 7:18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7197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719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D539DEDC-FED4-46F4-87B3-6201DC576666}" type="datetime8">
              <a:rPr lang="en-US" smtClean="0"/>
              <a:t>8/24/2017 7:18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36E83AB6-029A-4A58-B6F2-DA4B6DE23F16}" type="datetime8">
              <a:rPr lang="en-US" smtClean="0"/>
              <a:t>8/24/2017 7:18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34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905E8257-DB76-4B57-9A6E-F92ADD20C35C}" type="datetime8">
              <a:rPr lang="en-US" smtClean="0"/>
              <a:t>8/24/2017 7:18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C58BFB5E-818F-4915-8C57-9F90A822F0AF}" type="datetime8">
              <a:rPr lang="en-US" smtClean="0"/>
              <a:t>8/24/2017 7:18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432376"/>
            <a:ext cx="533400" cy="381000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33FBD8A5-223C-4E95-A48C-F1361DEBCF10}" type="datetime8">
              <a:rPr lang="en-US" smtClean="0"/>
              <a:t>8/24/2017 7:18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628728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6287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E6E0093-347B-471C-839F-8AE6E5F9B656}" type="datetime8">
              <a:rPr lang="en-US" smtClean="0"/>
              <a:t>8/24/2017 7:18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20BC94B0-566B-44DF-8D50-D36A053B9D0B}" type="datetime8">
              <a:rPr lang="en-US" smtClean="0">
                <a:solidFill>
                  <a:schemeClr val="tx2"/>
                </a:solidFill>
              </a:rPr>
              <a:t>8/24/2017 7:18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#browse" TargetMode="External"/><Relationship Id="rId2" Type="http://schemas.openxmlformats.org/officeDocument/2006/relationships/hyperlink" Target="http://repo1.maven.org/maven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etterexplained.com/articles/a-visual-guide-to-version-contro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guides/introduction/introduction-to-the-standard-directory-layou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420-517-DW</a:t>
            </a:r>
            <a:br>
              <a:rPr lang="en-US" dirty="0"/>
            </a:br>
            <a:r>
              <a:rPr lang="en-US" dirty="0"/>
              <a:t>Software Development Project – Java III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Repositories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200" dirty="0"/>
              <a:t>Holds build artifacts/modules of various types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/>
              <a:t>Local or remote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/>
              <a:t>If an artifact is not found locally then remote is accessed</a:t>
            </a:r>
          </a:p>
        </p:txBody>
      </p:sp>
    </p:spTree>
    <p:extLst>
      <p:ext uri="{BB962C8B-B14F-4D97-AF65-F5344CB8AC3E}">
        <p14:creationId xmlns:p14="http://schemas.microsoft.com/office/powerpoint/2010/main" val="173283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Snapshot Builds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200" dirty="0"/>
              <a:t>Version of a project not yet been released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/>
              <a:t>Version number ends with </a:t>
            </a:r>
            <a:r>
              <a:rPr lang="en-US" altLang="en-US" sz="3200" dirty="0"/>
              <a:t>“</a:t>
            </a:r>
            <a:r>
              <a:rPr lang="en-US" sz="3200" dirty="0"/>
              <a:t>-SNAPSHOT</a:t>
            </a:r>
            <a:r>
              <a:rPr lang="en-US" altLang="en-US" sz="3200" dirty="0"/>
              <a:t>”</a:t>
            </a:r>
            <a:endParaRPr lang="en-US" sz="3200" dirty="0"/>
          </a:p>
          <a:p>
            <a:pPr eaLnBrk="1" hangingPunct="1">
              <a:lnSpc>
                <a:spcPct val="150000"/>
              </a:lnSpc>
            </a:pPr>
            <a:r>
              <a:rPr lang="en-US" sz="3200" dirty="0"/>
              <a:t>Define a project Snapshot until ready for  production</a:t>
            </a:r>
          </a:p>
        </p:txBody>
      </p:sp>
    </p:spTree>
    <p:extLst>
      <p:ext uri="{BB962C8B-B14F-4D97-AF65-F5344CB8AC3E}">
        <p14:creationId xmlns:p14="http://schemas.microsoft.com/office/powerpoint/2010/main" val="12575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POM - </a:t>
            </a:r>
            <a:r>
              <a:rPr lang="en-US" dirty="0"/>
              <a:t>Project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Describes a project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3200" b="1" dirty="0"/>
              <a:t>Name and Version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3200" b="1" dirty="0"/>
              <a:t>Artifact Type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3200" b="1" dirty="0"/>
              <a:t>Source Code Locations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3200" b="1" dirty="0"/>
              <a:t>Dependencies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3200" b="1" dirty="0" err="1"/>
              <a:t>Plugins</a:t>
            </a:r>
            <a:endParaRPr lang="en-US" sz="3200" b="1" dirty="0"/>
          </a:p>
          <a:p>
            <a:pPr lvl="1" fontAlgn="auto">
              <a:spcAft>
                <a:spcPts val="0"/>
              </a:spcAft>
              <a:defRPr/>
            </a:pPr>
            <a:r>
              <a:rPr lang="en-US" sz="3200" b="1" dirty="0"/>
              <a:t>Profiles</a:t>
            </a:r>
            <a:r>
              <a:rPr lang="en-US" sz="3200" dirty="0"/>
              <a:t> (Alternate build configurations)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Written as an XML file</a:t>
            </a:r>
          </a:p>
        </p:txBody>
      </p:sp>
    </p:spTree>
    <p:extLst>
      <p:ext uri="{BB962C8B-B14F-4D97-AF65-F5344CB8AC3E}">
        <p14:creationId xmlns:p14="http://schemas.microsoft.com/office/powerpoint/2010/main" val="400294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709120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2000"/>
              </a:spcAft>
              <a:defRPr/>
            </a:pPr>
            <a:r>
              <a:rPr lang="en-US" sz="3200" dirty="0"/>
              <a:t>Dependencies downloaded from repositories via http</a:t>
            </a:r>
          </a:p>
          <a:p>
            <a:pPr>
              <a:spcBef>
                <a:spcPts val="0"/>
              </a:spcBef>
              <a:spcAft>
                <a:spcPts val="2000"/>
              </a:spcAft>
              <a:defRPr/>
            </a:pPr>
            <a:r>
              <a:rPr lang="en-US" sz="3200" dirty="0"/>
              <a:t>Usually found in </a:t>
            </a:r>
            <a:r>
              <a:rPr lang="en-US" sz="3200" b="1" dirty="0">
                <a:latin typeface="Consolas" panose="020B0609020204030204" pitchFamily="49" charset="0"/>
              </a:rPr>
              <a:t>${</a:t>
            </a:r>
            <a:r>
              <a:rPr lang="en-US" sz="3200" b="1" dirty="0" err="1">
                <a:latin typeface="Consolas" panose="020B0609020204030204" pitchFamily="49" charset="0"/>
              </a:rPr>
              <a:t>user.home</a:t>
            </a:r>
            <a:r>
              <a:rPr lang="en-US" sz="3200" b="1" dirty="0">
                <a:latin typeface="Consolas" panose="020B0609020204030204" pitchFamily="49" charset="0"/>
              </a:rPr>
              <a:t>}/.m2/repository</a:t>
            </a:r>
          </a:p>
        </p:txBody>
      </p:sp>
    </p:spTree>
    <p:extLst>
      <p:ext uri="{BB962C8B-B14F-4D97-AF65-F5344CB8AC3E}">
        <p14:creationId xmlns:p14="http://schemas.microsoft.com/office/powerpoint/2010/main" val="35262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Maven Coordinates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423848" cy="470912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/>
              <a:t>All projects are uniquely identified by a set of Maven Coordinates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Group ID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Artifact ID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Version</a:t>
            </a:r>
          </a:p>
          <a:p>
            <a:pPr eaLnBrk="1" hangingPunct="1"/>
            <a:r>
              <a:rPr lang="en-US" sz="3200" dirty="0" err="1">
                <a:latin typeface="Consolas" panose="020B0609020204030204" pitchFamily="49" charset="0"/>
              </a:rPr>
              <a:t>group-id:artifact-id:version</a:t>
            </a:r>
            <a:endParaRPr lang="en-US" sz="3200" dirty="0">
              <a:latin typeface="Consolas" panose="020B0609020204030204" pitchFamily="49" charset="0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</a:rPr>
              <a:t>junit:junit:4.11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</a:rPr>
              <a:t>org.kuali.rice:core-api:2.2.1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</a:rPr>
              <a:t>com.kfcstandard:fxfishtable:1.12</a:t>
            </a:r>
          </a:p>
        </p:txBody>
      </p:sp>
    </p:spTree>
    <p:extLst>
      <p:ext uri="{BB962C8B-B14F-4D97-AF65-F5344CB8AC3E}">
        <p14:creationId xmlns:p14="http://schemas.microsoft.com/office/powerpoint/2010/main" val="10361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Repositories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Maven Central is primary community repo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3200" dirty="0">
                <a:hlinkClick r:id="rId2"/>
              </a:rPr>
              <a:t>http://repo1.maven.org/maven2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The Central Repository can be searched at:</a:t>
            </a:r>
          </a:p>
          <a:p>
            <a:pPr lvl="1">
              <a:defRPr/>
            </a:pPr>
            <a:r>
              <a:rPr lang="en-CA" sz="3200" dirty="0">
                <a:hlinkClick r:id="rId3"/>
              </a:rPr>
              <a:t>http://search.maven.org/#browse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335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Bibliography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75776" cy="4709120"/>
          </a:xfrm>
        </p:spPr>
        <p:txBody>
          <a:bodyPr>
            <a:normAutofit/>
          </a:bodyPr>
          <a:lstStyle/>
          <a:p>
            <a:r>
              <a:rPr lang="en-US" sz="3200" dirty="0"/>
              <a:t>Maven Homepage</a:t>
            </a:r>
          </a:p>
          <a:p>
            <a:pPr lvl="1"/>
            <a:r>
              <a:rPr lang="en-US" sz="3200" dirty="0"/>
              <a:t>http://maven.apache.org</a:t>
            </a:r>
          </a:p>
          <a:p>
            <a:pPr lvl="2"/>
            <a:r>
              <a:rPr lang="en-US" sz="3200" dirty="0"/>
              <a:t>Reference Documentation for Maven</a:t>
            </a:r>
          </a:p>
          <a:p>
            <a:pPr lvl="2"/>
            <a:r>
              <a:rPr lang="en-US" sz="3200" dirty="0"/>
              <a:t>Reference Documentation for core Plugins</a:t>
            </a:r>
          </a:p>
          <a:p>
            <a:r>
              <a:rPr lang="en-US" sz="3200" dirty="0"/>
              <a:t>Description of the pom.xml that must be used in this course</a:t>
            </a:r>
          </a:p>
          <a:p>
            <a:pPr lvl="1"/>
            <a:r>
              <a:rPr lang="en-US" sz="3200" dirty="0"/>
              <a:t>https://www.omnijava.com/2017/08/23/the-kfcstandard-pom-xml-file-update/</a:t>
            </a:r>
            <a:endParaRPr lang="en-US" sz="3200" dirty="0"/>
          </a:p>
          <a:p>
            <a:endParaRPr lang="en-CA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80231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382000" cy="3200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4000" dirty="0"/>
              <a:t>“</a:t>
            </a:r>
            <a:r>
              <a:rPr lang="en-US" sz="4000" dirty="0"/>
              <a:t>A software project management and comprehension tool</a:t>
            </a:r>
            <a:r>
              <a:rPr lang="en-US" altLang="en-US" sz="4000" dirty="0"/>
              <a:t>”</a:t>
            </a:r>
            <a:endParaRPr lang="en-US" sz="4000" dirty="0"/>
          </a:p>
          <a:p>
            <a:pPr marL="0" indent="0" eaLnBrk="1" hangingPunct="1">
              <a:buFontTx/>
              <a:buNone/>
            </a:pPr>
            <a:endParaRPr lang="en-US" sz="4000" dirty="0"/>
          </a:p>
        </p:txBody>
      </p:sp>
      <p:pic>
        <p:nvPicPr>
          <p:cNvPr id="17410" name="Picture 2" descr="maven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6712"/>
            <a:ext cx="3810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5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Maven Build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3200" dirty="0"/>
              <a:t>Ensures that the right library jars are in the build path of a project</a:t>
            </a:r>
          </a:p>
          <a:p>
            <a:pPr>
              <a:lnSpc>
                <a:spcPct val="150000"/>
              </a:lnSpc>
            </a:pPr>
            <a:r>
              <a:rPr lang="en-CA" sz="3200" dirty="0"/>
              <a:t>Manages compiling/building</a:t>
            </a:r>
          </a:p>
          <a:p>
            <a:pPr>
              <a:lnSpc>
                <a:spcPct val="150000"/>
              </a:lnSpc>
            </a:pPr>
            <a:r>
              <a:rPr lang="en-CA" sz="3200" dirty="0"/>
              <a:t>Executes unit tests</a:t>
            </a:r>
          </a:p>
          <a:p>
            <a:pPr>
              <a:lnSpc>
                <a:spcPct val="150000"/>
              </a:lnSpc>
            </a:pPr>
            <a:r>
              <a:rPr lang="en-CA" sz="3200" dirty="0"/>
              <a:t>Projects can be used in different IDEs </a:t>
            </a:r>
          </a:p>
        </p:txBody>
      </p:sp>
    </p:spTree>
    <p:extLst>
      <p:ext uri="{BB962C8B-B14F-4D97-AF65-F5344CB8AC3E}">
        <p14:creationId xmlns:p14="http://schemas.microsoft.com/office/powerpoint/2010/main" val="139344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Project Directory Layout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3200" dirty="0" err="1">
                <a:latin typeface="Consolas" panose="020B0609020204030204" pitchFamily="49" charset="0"/>
              </a:rPr>
              <a:t>src</a:t>
            </a:r>
            <a:endParaRPr lang="en-CA" sz="3200" dirty="0">
              <a:latin typeface="Consolas" panose="020B0609020204030204" pitchFamily="49" charset="0"/>
            </a:endParaRPr>
          </a:p>
          <a:p>
            <a:pPr lvl="1"/>
            <a:r>
              <a:rPr lang="en-CA" sz="3200" dirty="0"/>
              <a:t>contains all of the source material for building the project</a:t>
            </a:r>
          </a:p>
          <a:p>
            <a:r>
              <a:rPr lang="en-CA" sz="3200" dirty="0" err="1">
                <a:latin typeface="Consolas" panose="020B0609020204030204" pitchFamily="49" charset="0"/>
              </a:rPr>
              <a:t>src</a:t>
            </a:r>
            <a:r>
              <a:rPr lang="en-CA" sz="3200" dirty="0">
                <a:latin typeface="Consolas" panose="020B0609020204030204" pitchFamily="49" charset="0"/>
              </a:rPr>
              <a:t>/main/java</a:t>
            </a:r>
          </a:p>
          <a:p>
            <a:pPr lvl="1"/>
            <a:r>
              <a:rPr lang="en-CA" sz="3200" dirty="0"/>
              <a:t>Java source files</a:t>
            </a:r>
          </a:p>
          <a:p>
            <a:r>
              <a:rPr lang="en-CA" sz="3200" dirty="0" err="1">
                <a:latin typeface="Consolas" panose="020B0609020204030204" pitchFamily="49" charset="0"/>
              </a:rPr>
              <a:t>src</a:t>
            </a:r>
            <a:r>
              <a:rPr lang="en-CA" sz="3200" dirty="0">
                <a:latin typeface="Consolas" panose="020B0609020204030204" pitchFamily="49" charset="0"/>
              </a:rPr>
              <a:t>/main/resources</a:t>
            </a:r>
          </a:p>
          <a:p>
            <a:pPr lvl="1"/>
            <a:r>
              <a:rPr lang="en-CA" sz="3200" dirty="0"/>
              <a:t>Non code resources such as CSS, images, etc.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36433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Project Directory Layout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3200" dirty="0" err="1">
                <a:latin typeface="Consolas" panose="020B0609020204030204" pitchFamily="49" charset="0"/>
              </a:rPr>
              <a:t>src</a:t>
            </a:r>
            <a:r>
              <a:rPr lang="en-CA" sz="3200" dirty="0">
                <a:latin typeface="Consolas" panose="020B0609020204030204" pitchFamily="49" charset="0"/>
              </a:rPr>
              <a:t>/test/java</a:t>
            </a:r>
          </a:p>
          <a:p>
            <a:pPr lvl="1"/>
            <a:r>
              <a:rPr lang="en-CA" sz="3200" dirty="0"/>
              <a:t>Java source code for tests</a:t>
            </a:r>
          </a:p>
          <a:p>
            <a:r>
              <a:rPr lang="en-CA" sz="3200" dirty="0" err="1">
                <a:latin typeface="Consolas" panose="020B0609020204030204" pitchFamily="49" charset="0"/>
              </a:rPr>
              <a:t>src</a:t>
            </a:r>
            <a:r>
              <a:rPr lang="en-CA" sz="3200" dirty="0">
                <a:latin typeface="Consolas" panose="020B0609020204030204" pitchFamily="49" charset="0"/>
              </a:rPr>
              <a:t>/test/resources</a:t>
            </a:r>
          </a:p>
          <a:p>
            <a:pPr lvl="1"/>
            <a:r>
              <a:rPr lang="en-CA" sz="3200" dirty="0"/>
              <a:t>Non code resources used only for tests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197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Project Directory Layout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3200" dirty="0" err="1">
                <a:latin typeface="Consolas" panose="020B0609020204030204" pitchFamily="49" charset="0"/>
              </a:rPr>
              <a:t>src</a:t>
            </a:r>
            <a:r>
              <a:rPr lang="en-CA" sz="3200" dirty="0">
                <a:latin typeface="Consolas" panose="020B0609020204030204" pitchFamily="49" charset="0"/>
              </a:rPr>
              <a:t>/main/</a:t>
            </a:r>
            <a:r>
              <a:rPr lang="en-CA" sz="3200" dirty="0" err="1">
                <a:latin typeface="Consolas" panose="020B0609020204030204" pitchFamily="49" charset="0"/>
              </a:rPr>
              <a:t>webapp</a:t>
            </a:r>
            <a:endParaRPr lang="en-CA" sz="3200" dirty="0">
              <a:latin typeface="Consolas" panose="020B0609020204030204" pitchFamily="49" charset="0"/>
            </a:endParaRPr>
          </a:p>
          <a:p>
            <a:pPr lvl="1"/>
            <a:r>
              <a:rPr lang="en-CA" sz="3200" dirty="0"/>
              <a:t>Root folder of a web application, home to HTML, JSF, etc.</a:t>
            </a:r>
          </a:p>
          <a:p>
            <a:pPr lvl="1"/>
            <a:r>
              <a:rPr lang="en-CA" sz="3200" dirty="0"/>
              <a:t>Will be used next semester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target</a:t>
            </a:r>
          </a:p>
          <a:p>
            <a:pPr lvl="1"/>
            <a:r>
              <a:rPr lang="en-CA" sz="3200" dirty="0"/>
              <a:t>used to house all output of the build</a:t>
            </a:r>
          </a:p>
          <a:p>
            <a:r>
              <a:rPr lang="en-CA" dirty="0"/>
              <a:t>For more information on the standard directory structure see </a:t>
            </a:r>
            <a:r>
              <a:rPr lang="en-CA" dirty="0">
                <a:hlinkClick r:id="rId2"/>
              </a:rPr>
              <a:t>https://maven.apache.org/guides/introduction/introduction-to-the-standard-directory-layout.html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32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Build Lifecycle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/>
              <a:t>Only three build lifecycles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clean</a:t>
            </a:r>
            <a:r>
              <a:rPr lang="en-US" sz="3200" dirty="0"/>
              <a:t> –project cleaning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default</a:t>
            </a:r>
            <a:r>
              <a:rPr lang="en-US" sz="3200" dirty="0"/>
              <a:t> –building and deploying project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site</a:t>
            </a:r>
            <a:r>
              <a:rPr lang="en-US" sz="3200" dirty="0"/>
              <a:t> – generation of project documentation</a:t>
            </a:r>
          </a:p>
          <a:p>
            <a:pPr eaLnBrk="1" hangingPunct="1"/>
            <a:r>
              <a:rPr lang="en-US" sz="3200" dirty="0"/>
              <a:t>Lifecycles are broken down into build phases</a:t>
            </a:r>
          </a:p>
          <a:p>
            <a:pPr eaLnBrk="1" hangingPunct="1"/>
            <a:r>
              <a:rPr lang="en-US" sz="3200" dirty="0"/>
              <a:t>Phases are made up of goals</a:t>
            </a:r>
          </a:p>
        </p:txBody>
      </p:sp>
    </p:spTree>
    <p:extLst>
      <p:ext uri="{BB962C8B-B14F-4D97-AF65-F5344CB8AC3E}">
        <p14:creationId xmlns:p14="http://schemas.microsoft.com/office/powerpoint/2010/main" val="33526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Phases for Default Lifecycle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D454E4-A13E-4E64-BA9D-2213B193D7B2}" type="slidenum">
              <a:rPr 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0723" name="Content Placeholder 18"/>
          <p:cNvSpPr>
            <a:spLocks noGrp="1"/>
          </p:cNvSpPr>
          <p:nvPr>
            <p:ph sz="quarter" idx="1"/>
          </p:nvPr>
        </p:nvSpPr>
        <p:spPr>
          <a:xfrm>
            <a:off x="612648" y="1816224"/>
            <a:ext cx="8279832" cy="4709120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 	</a:t>
            </a:r>
            <a:r>
              <a:rPr lang="en-US" sz="3200" dirty="0">
                <a:cs typeface="Arial" panose="020B0604020202020204" pitchFamily="34" charset="0"/>
              </a:rPr>
              <a:t>check pom.xml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	</a:t>
            </a:r>
            <a:r>
              <a:rPr lang="en-US" sz="3200" dirty="0">
                <a:cs typeface="Arial" panose="020B0604020202020204" pitchFamily="34" charset="0"/>
              </a:rPr>
              <a:t>compile the source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		</a:t>
            </a:r>
            <a:r>
              <a:rPr lang="en-US" sz="3200" dirty="0">
                <a:cs typeface="Arial" panose="020B0604020202020204" pitchFamily="34" charset="0"/>
              </a:rPr>
              <a:t>run unit tests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	</a:t>
            </a:r>
            <a:r>
              <a:rPr lang="en-US" sz="3200" dirty="0">
                <a:cs typeface="Arial" panose="020B0604020202020204" pitchFamily="34" charset="0"/>
              </a:rPr>
              <a:t>create jar/war/...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		</a:t>
            </a:r>
            <a:r>
              <a:rPr lang="en-US" sz="3200" dirty="0">
                <a:cs typeface="Arial" panose="020B0604020202020204" pitchFamily="34" charset="0"/>
              </a:rPr>
              <a:t>verify the package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		</a:t>
            </a:r>
            <a:r>
              <a:rPr lang="en-US" sz="3200" dirty="0">
                <a:cs typeface="Arial" panose="020B0604020202020204" pitchFamily="34" charset="0"/>
              </a:rPr>
              <a:t>publish package to local repo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		</a:t>
            </a:r>
            <a:r>
              <a:rPr lang="en-US" sz="3200" dirty="0">
                <a:cs typeface="Arial" panose="020B0604020202020204" pitchFamily="34" charset="0"/>
              </a:rPr>
              <a:t>publish package to remote repo</a:t>
            </a:r>
          </a:p>
        </p:txBody>
      </p:sp>
    </p:spTree>
    <p:extLst>
      <p:ext uri="{BB962C8B-B14F-4D97-AF65-F5344CB8AC3E}">
        <p14:creationId xmlns:p14="http://schemas.microsoft.com/office/powerpoint/2010/main" val="345461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Plugins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600200"/>
            <a:ext cx="8370512" cy="470912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200" dirty="0"/>
              <a:t>Artifacts/modules that extend what Maven does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/>
              <a:t>Large library of plugins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/>
              <a:t>Can write your own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/>
              <a:t>Bound to different lifecycle phases</a:t>
            </a:r>
          </a:p>
        </p:txBody>
      </p:sp>
    </p:spTree>
    <p:extLst>
      <p:ext uri="{BB962C8B-B14F-4D97-AF65-F5344CB8AC3E}">
        <p14:creationId xmlns:p14="http://schemas.microsoft.com/office/powerpoint/2010/main" val="367455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Theme" id="{A2FC0CAA-ED14-43E1-8D47-279A6E4231C9}" vid="{74A0C7D5-ADD3-4F4F-A716-564514F0F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CourseTheme</Template>
  <TotalTime>0</TotalTime>
  <Words>467</Words>
  <Application>Microsoft Office PowerPoint</Application>
  <PresentationFormat>On-screen Show (4:3)</PresentationFormat>
  <Paragraphs>104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PGothic</vt:lpstr>
      <vt:lpstr>Arial</vt:lpstr>
      <vt:lpstr>Calibri</vt:lpstr>
      <vt:lpstr>Consolas</vt:lpstr>
      <vt:lpstr>Tw Cen MT</vt:lpstr>
      <vt:lpstr>Wingdings</vt:lpstr>
      <vt:lpstr>Wingdings 2</vt:lpstr>
      <vt:lpstr>CourseTheme</vt:lpstr>
      <vt:lpstr>420-517-DW Software Development Project – Java III</vt:lpstr>
      <vt:lpstr>PowerPoint Presentation</vt:lpstr>
      <vt:lpstr>Maven Build System</vt:lpstr>
      <vt:lpstr>Standard Project Directory Layout</vt:lpstr>
      <vt:lpstr>Standard Project Directory Layout</vt:lpstr>
      <vt:lpstr>Standard Project Directory Layout</vt:lpstr>
      <vt:lpstr>Build Lifecycle</vt:lpstr>
      <vt:lpstr>Build Phases for Default Lifecycle</vt:lpstr>
      <vt:lpstr>Plugins</vt:lpstr>
      <vt:lpstr>Repositories</vt:lpstr>
      <vt:lpstr>Snapshot Builds</vt:lpstr>
      <vt:lpstr>Maven POM - Project Object Model</vt:lpstr>
      <vt:lpstr>Maven Repositories</vt:lpstr>
      <vt:lpstr>Maven Coordinates</vt:lpstr>
      <vt:lpstr>Maven Repositories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2013-09-17T21:00:21Z</dcterms:created>
  <dcterms:modified xsi:type="dcterms:W3CDTF">2017-08-25T00:50:23Z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