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8" r:id="rId5"/>
    <p:sldId id="263" r:id="rId6"/>
    <p:sldId id="261" r:id="rId7"/>
    <p:sldId id="260" r:id="rId8"/>
    <p:sldId id="259" r:id="rId9"/>
    <p:sldId id="274" r:id="rId10"/>
    <p:sldId id="277" r:id="rId11"/>
    <p:sldId id="276" r:id="rId12"/>
    <p:sldId id="270" r:id="rId13"/>
    <p:sldId id="269" r:id="rId14"/>
    <p:sldId id="257" r:id="rId15"/>
    <p:sldId id="272" r:id="rId16"/>
    <p:sldId id="267" r:id="rId17"/>
    <p:sldId id="266" r:id="rId18"/>
    <p:sldId id="262" r:id="rId19"/>
    <p:sldId id="258"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24F0-E8E8-4B7D-8B4A-1B8AF0F3D2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9085D7-6060-404E-B5FF-A461813B1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365A13-87B0-4AEC-8500-A01250C282EB}"/>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5" name="Footer Placeholder 4">
            <a:extLst>
              <a:ext uri="{FF2B5EF4-FFF2-40B4-BE49-F238E27FC236}">
                <a16:creationId xmlns:a16="http://schemas.microsoft.com/office/drawing/2014/main" id="{3699FE39-3482-4C31-992F-0B2D44A11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13A97-1F0D-48A2-B4F5-14307C67CDE6}"/>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263913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46B1-62F8-4F22-8FCA-3BCFAF9395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9FD91-C1F8-40E4-82F3-3A313175E8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372FA-AC3F-446E-808C-F2DFD6A1F41B}"/>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5" name="Footer Placeholder 4">
            <a:extLst>
              <a:ext uri="{FF2B5EF4-FFF2-40B4-BE49-F238E27FC236}">
                <a16:creationId xmlns:a16="http://schemas.microsoft.com/office/drawing/2014/main" id="{D2598F2E-715F-4C49-A623-2D170D378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6DC9B-D5F3-4BC8-84D9-7CA095533FEF}"/>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49627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32D04-5983-45D2-A95B-52A8A3881D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4FE6AB-6BD1-4FF5-BCEE-04643C8E95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39CA5-A3BA-4EB7-AF12-2DC76D2045B9}"/>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5" name="Footer Placeholder 4">
            <a:extLst>
              <a:ext uri="{FF2B5EF4-FFF2-40B4-BE49-F238E27FC236}">
                <a16:creationId xmlns:a16="http://schemas.microsoft.com/office/drawing/2014/main" id="{4088ADBB-8BB8-406C-8356-0C216FD77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F12E2-80F3-49E2-A157-DFE75017CB45}"/>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118410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EBE7-DE77-46D6-9D65-0F0F59F4E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5A07C-6038-477E-B98A-07D0D2128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C9D9B-29F1-4485-B89B-2EAADD2B8CAE}"/>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5" name="Footer Placeholder 4">
            <a:extLst>
              <a:ext uri="{FF2B5EF4-FFF2-40B4-BE49-F238E27FC236}">
                <a16:creationId xmlns:a16="http://schemas.microsoft.com/office/drawing/2014/main" id="{AC50A398-5598-45A9-A327-13FB61504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DCAE5-47B9-49B5-9E15-321E5E6D5AE7}"/>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156852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5BF3-B58F-4CF8-9759-9D7A2A0E5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B53BF-9C1F-43B9-B50B-576D1F38C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79ABB-35DE-4B65-93FE-4C68FB525CB8}"/>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5" name="Footer Placeholder 4">
            <a:extLst>
              <a:ext uri="{FF2B5EF4-FFF2-40B4-BE49-F238E27FC236}">
                <a16:creationId xmlns:a16="http://schemas.microsoft.com/office/drawing/2014/main" id="{A511FF28-5118-4010-AB17-6678873A8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86D5C-B50A-4A73-908E-F12D1505F04C}"/>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22742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36E1-84A9-4A7E-91F9-0B9DFCE97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BD21B-A240-4F3D-8151-013E771BC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070FB-ABA8-48CE-8991-643D74E5D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05F78-7CDF-4580-8D93-FB8F4C2692E5}"/>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6" name="Footer Placeholder 5">
            <a:extLst>
              <a:ext uri="{FF2B5EF4-FFF2-40B4-BE49-F238E27FC236}">
                <a16:creationId xmlns:a16="http://schemas.microsoft.com/office/drawing/2014/main" id="{5025D9CC-77F6-47FE-8A0E-3AEA3E275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43A27-7A00-450D-8E93-959671F60B98}"/>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107587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13B-680E-45A7-B580-EA3A9DB12C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99655-9A5A-4352-AC45-4496A3470D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7BCB2-47E0-4C3D-B4AD-A8759EECDC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E02C9D-2349-4837-A01C-804C0D891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FF2F26-E7B9-4ED7-9ED5-CFAC5AD79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B4D46-4724-411D-A17F-4B8BE1BD5872}"/>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8" name="Footer Placeholder 7">
            <a:extLst>
              <a:ext uri="{FF2B5EF4-FFF2-40B4-BE49-F238E27FC236}">
                <a16:creationId xmlns:a16="http://schemas.microsoft.com/office/drawing/2014/main" id="{6E6DA530-34B9-4BED-BA8C-C2E6B31E3F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6ED8B-98BC-49EC-A00A-6E1BB58429C9}"/>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391309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6191-7A1A-4EED-A992-482B3EA817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18ECE2-F0F0-47B1-AFB1-4A4776306EBD}"/>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4" name="Footer Placeholder 3">
            <a:extLst>
              <a:ext uri="{FF2B5EF4-FFF2-40B4-BE49-F238E27FC236}">
                <a16:creationId xmlns:a16="http://schemas.microsoft.com/office/drawing/2014/main" id="{A270DEC5-A3B2-4F85-BA43-917701FD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AC440F-CFC8-4C47-A324-D74CEE0D2FB8}"/>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72303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5E012-C0C0-4AF9-BBA4-57CA53C01EE6}"/>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3" name="Footer Placeholder 2">
            <a:extLst>
              <a:ext uri="{FF2B5EF4-FFF2-40B4-BE49-F238E27FC236}">
                <a16:creationId xmlns:a16="http://schemas.microsoft.com/office/drawing/2014/main" id="{C3850EEA-F1E3-4D89-A787-9EB57E5E17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AADE87-C332-4E4C-90CD-7D075D58180F}"/>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301580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F1F7-1842-4615-8E9B-28789499F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835106-050A-4285-B311-730E09485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4F6D4-10CE-44A5-A08E-74FCF2910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B0472-2894-49CC-B6AE-5F2AABFE9200}"/>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6" name="Footer Placeholder 5">
            <a:extLst>
              <a:ext uri="{FF2B5EF4-FFF2-40B4-BE49-F238E27FC236}">
                <a16:creationId xmlns:a16="http://schemas.microsoft.com/office/drawing/2014/main" id="{01921AA8-760E-420E-AC02-A2EF3750D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E5189-0CFF-4E05-9472-D0550BBBE7CB}"/>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135926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8D39-F332-44DA-93EB-8548A5ABB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D1B75-D911-4620-B0B3-C33B0E37D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5C20A4-68BE-4D70-911F-C765DE6F2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285C4-2498-4C46-B392-661722912758}"/>
              </a:ext>
            </a:extLst>
          </p:cNvPr>
          <p:cNvSpPr>
            <a:spLocks noGrp="1"/>
          </p:cNvSpPr>
          <p:nvPr>
            <p:ph type="dt" sz="half" idx="10"/>
          </p:nvPr>
        </p:nvSpPr>
        <p:spPr/>
        <p:txBody>
          <a:bodyPr/>
          <a:lstStyle/>
          <a:p>
            <a:fld id="{935F2A93-B5DC-4A96-B578-05ADC68927B6}" type="datetimeFigureOut">
              <a:rPr lang="en-US" smtClean="0"/>
              <a:t>12/2/2019</a:t>
            </a:fld>
            <a:endParaRPr lang="en-US"/>
          </a:p>
        </p:txBody>
      </p:sp>
      <p:sp>
        <p:nvSpPr>
          <p:cNvPr id="6" name="Footer Placeholder 5">
            <a:extLst>
              <a:ext uri="{FF2B5EF4-FFF2-40B4-BE49-F238E27FC236}">
                <a16:creationId xmlns:a16="http://schemas.microsoft.com/office/drawing/2014/main" id="{1C3AB429-B3B0-42CA-817E-D9E1FD5D2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DD41B-B0D4-4482-9540-AD94A7735A09}"/>
              </a:ext>
            </a:extLst>
          </p:cNvPr>
          <p:cNvSpPr>
            <a:spLocks noGrp="1"/>
          </p:cNvSpPr>
          <p:nvPr>
            <p:ph type="sldNum" sz="quarter" idx="12"/>
          </p:nvPr>
        </p:nvSpPr>
        <p:spPr/>
        <p:txBody>
          <a:bodyPr/>
          <a:lstStyle/>
          <a:p>
            <a:fld id="{9665BF7B-44AB-4A83-8AD5-88BB562E66EA}" type="slidenum">
              <a:rPr lang="en-US" smtClean="0"/>
              <a:t>‹#›</a:t>
            </a:fld>
            <a:endParaRPr lang="en-US"/>
          </a:p>
        </p:txBody>
      </p:sp>
    </p:spTree>
    <p:extLst>
      <p:ext uri="{BB962C8B-B14F-4D97-AF65-F5344CB8AC3E}">
        <p14:creationId xmlns:p14="http://schemas.microsoft.com/office/powerpoint/2010/main" val="316240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3018E-543A-4901-997D-5FF923FCE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F36E4-B1DA-47B5-BA9D-AAF98F676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BA099-7648-4EEE-A181-369106339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F2A93-B5DC-4A96-B578-05ADC68927B6}" type="datetimeFigureOut">
              <a:rPr lang="en-US" smtClean="0"/>
              <a:t>12/2/2019</a:t>
            </a:fld>
            <a:endParaRPr lang="en-US"/>
          </a:p>
        </p:txBody>
      </p:sp>
      <p:sp>
        <p:nvSpPr>
          <p:cNvPr id="5" name="Footer Placeholder 4">
            <a:extLst>
              <a:ext uri="{FF2B5EF4-FFF2-40B4-BE49-F238E27FC236}">
                <a16:creationId xmlns:a16="http://schemas.microsoft.com/office/drawing/2014/main" id="{E07868DD-5022-48FC-886B-B3D1994AD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F28C62-D98D-4A6C-B025-BD3B05A649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5BF7B-44AB-4A83-8AD5-88BB562E66EA}" type="slidenum">
              <a:rPr lang="en-US" smtClean="0"/>
              <a:t>‹#›</a:t>
            </a:fld>
            <a:endParaRPr lang="en-US"/>
          </a:p>
        </p:txBody>
      </p:sp>
    </p:spTree>
    <p:extLst>
      <p:ext uri="{BB962C8B-B14F-4D97-AF65-F5344CB8AC3E}">
        <p14:creationId xmlns:p14="http://schemas.microsoft.com/office/powerpoint/2010/main" val="113538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utomation" TargetMode="External"/><Relationship Id="rId7" Type="http://schemas.openxmlformats.org/officeDocument/2006/relationships/hyperlink" Target="https://en.wikipedia.org/wiki/Graphical_user_interface" TargetMode="External"/><Relationship Id="rId2" Type="http://schemas.openxmlformats.org/officeDocument/2006/relationships/hyperlink" Target="https://en.wikipedia.org/wiki/Workflow" TargetMode="External"/><Relationship Id="rId1" Type="http://schemas.openxmlformats.org/officeDocument/2006/relationships/slideLayout" Target="../slideLayouts/slideLayout2.xml"/><Relationship Id="rId6" Type="http://schemas.openxmlformats.org/officeDocument/2006/relationships/hyperlink" Target="https://en.wikipedia.org/wiki/Scripting_language" TargetMode="External"/><Relationship Id="rId5" Type="http://schemas.openxmlformats.org/officeDocument/2006/relationships/hyperlink" Target="https://en.wikipedia.org/wiki/Application_programming_interfaces" TargetMode="External"/><Relationship Id="rId4" Type="http://schemas.openxmlformats.org/officeDocument/2006/relationships/hyperlink" Target="https://en.wikipedia.org/wiki/Software_develop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FD2E-7A3D-431E-8D9F-1154FB46E799}"/>
              </a:ext>
            </a:extLst>
          </p:cNvPr>
          <p:cNvSpPr>
            <a:spLocks noGrp="1"/>
          </p:cNvSpPr>
          <p:nvPr>
            <p:ph type="ctrTitle"/>
          </p:nvPr>
        </p:nvSpPr>
        <p:spPr/>
        <p:txBody>
          <a:bodyPr/>
          <a:lstStyle/>
          <a:p>
            <a:r>
              <a:rPr lang="en-US" dirty="0"/>
              <a:t>Insight into RPA (spectrum)&amp; </a:t>
            </a:r>
            <a:r>
              <a:rPr lang="en-US" dirty="0" err="1"/>
              <a:t>UiPath</a:t>
            </a:r>
            <a:endParaRPr lang="en-US" dirty="0"/>
          </a:p>
        </p:txBody>
      </p:sp>
      <p:sp>
        <p:nvSpPr>
          <p:cNvPr id="3" name="Subtitle 2">
            <a:extLst>
              <a:ext uri="{FF2B5EF4-FFF2-40B4-BE49-F238E27FC236}">
                <a16:creationId xmlns:a16="http://schemas.microsoft.com/office/drawing/2014/main" id="{A1529A12-82EE-4F84-A80C-C53DBBAFA75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167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3C56-F07B-4FA0-B9E2-9026196FA329}"/>
              </a:ext>
            </a:extLst>
          </p:cNvPr>
          <p:cNvSpPr>
            <a:spLocks noGrp="1"/>
          </p:cNvSpPr>
          <p:nvPr>
            <p:ph type="title"/>
          </p:nvPr>
        </p:nvSpPr>
        <p:spPr/>
        <p:txBody>
          <a:bodyPr>
            <a:noAutofit/>
          </a:bodyPr>
          <a:lstStyle/>
          <a:p>
            <a:pPr algn="ctr"/>
            <a:br>
              <a:rPr lang="en-US" sz="4000" dirty="0"/>
            </a:br>
            <a:r>
              <a:rPr lang="en-US" sz="4000" dirty="0"/>
              <a:t>RPA by Acronym</a:t>
            </a:r>
            <a:br>
              <a:rPr lang="en-US" sz="4000" dirty="0"/>
            </a:br>
            <a:r>
              <a:rPr lang="en-US" sz="2000" dirty="0"/>
              <a:t>Mimicking human actions to do activities without human intervention</a:t>
            </a:r>
            <a:br>
              <a:rPr lang="en-US" sz="4000" dirty="0"/>
            </a:br>
            <a:endParaRPr lang="en-US" sz="4000" dirty="0"/>
          </a:p>
        </p:txBody>
      </p:sp>
      <p:sp>
        <p:nvSpPr>
          <p:cNvPr id="3" name="Content Placeholder 2">
            <a:extLst>
              <a:ext uri="{FF2B5EF4-FFF2-40B4-BE49-F238E27FC236}">
                <a16:creationId xmlns:a16="http://schemas.microsoft.com/office/drawing/2014/main" id="{DBDFDFDA-0969-4DD5-8F58-D27694CF7B3B}"/>
              </a:ext>
            </a:extLst>
          </p:cNvPr>
          <p:cNvSpPr>
            <a:spLocks noGrp="1"/>
          </p:cNvSpPr>
          <p:nvPr>
            <p:ph idx="1"/>
          </p:nvPr>
        </p:nvSpPr>
        <p:spPr>
          <a:xfrm>
            <a:off x="838200" y="1359017"/>
            <a:ext cx="10515600" cy="5133858"/>
          </a:xfrm>
        </p:spPr>
        <p:txBody>
          <a:bodyPr>
            <a:normAutofit lnSpcReduction="10000"/>
          </a:bodyPr>
          <a:lstStyle/>
          <a:p>
            <a:pPr marL="0" indent="0">
              <a:buNone/>
            </a:pPr>
            <a:endParaRPr lang="en-US" dirty="0"/>
          </a:p>
          <a:p>
            <a:pPr marL="0" indent="0">
              <a:buNone/>
            </a:pPr>
            <a:r>
              <a:rPr lang="en-US" dirty="0"/>
              <a:t>Robotics</a:t>
            </a:r>
          </a:p>
          <a:p>
            <a:r>
              <a:rPr lang="en-US" dirty="0"/>
              <a:t>Entity which is capable of being programmed by computer to Mimic human actions are robotic.</a:t>
            </a:r>
          </a:p>
          <a:p>
            <a:pPr marL="0" indent="0">
              <a:buNone/>
            </a:pPr>
            <a:endParaRPr lang="en-US" dirty="0"/>
          </a:p>
          <a:p>
            <a:pPr marL="0" indent="0">
              <a:buNone/>
            </a:pPr>
            <a:r>
              <a:rPr lang="en-US" dirty="0"/>
              <a:t>Process</a:t>
            </a:r>
          </a:p>
          <a:p>
            <a:r>
              <a:rPr lang="en-US" dirty="0"/>
              <a:t>Sequence of steps that lead to a meaningful activity otherwise be done by a human worker.</a:t>
            </a:r>
          </a:p>
          <a:p>
            <a:pPr marL="0" indent="0">
              <a:buNone/>
            </a:pPr>
            <a:endParaRPr lang="en-US" dirty="0"/>
          </a:p>
          <a:p>
            <a:pPr marL="0" indent="0">
              <a:buNone/>
            </a:pPr>
            <a:r>
              <a:rPr lang="en-US" dirty="0"/>
              <a:t>Automation</a:t>
            </a:r>
          </a:p>
          <a:p>
            <a:r>
              <a:rPr lang="en-US" dirty="0"/>
              <a:t>When a task happens automatically or without human intervention</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98424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3C56-F07B-4FA0-B9E2-9026196FA329}"/>
              </a:ext>
            </a:extLst>
          </p:cNvPr>
          <p:cNvSpPr>
            <a:spLocks noGrp="1"/>
          </p:cNvSpPr>
          <p:nvPr>
            <p:ph type="title"/>
          </p:nvPr>
        </p:nvSpPr>
        <p:spPr/>
        <p:txBody>
          <a:bodyPr>
            <a:noAutofit/>
          </a:bodyPr>
          <a:lstStyle/>
          <a:p>
            <a:pPr algn="ctr"/>
            <a:r>
              <a:rPr lang="en-US" sz="4000" dirty="0"/>
              <a:t>RPA by Pinnacle</a:t>
            </a:r>
            <a:br>
              <a:rPr lang="en-US" sz="4000" dirty="0"/>
            </a:br>
            <a:r>
              <a:rPr lang="en-US" sz="2000" dirty="0"/>
              <a:t>The use of software to handle high volume and repeatable task that previously required humans to perform.</a:t>
            </a:r>
            <a:endParaRPr lang="en-US" sz="4000" dirty="0"/>
          </a:p>
        </p:txBody>
      </p:sp>
      <p:sp>
        <p:nvSpPr>
          <p:cNvPr id="3" name="Content Placeholder 2">
            <a:extLst>
              <a:ext uri="{FF2B5EF4-FFF2-40B4-BE49-F238E27FC236}">
                <a16:creationId xmlns:a16="http://schemas.microsoft.com/office/drawing/2014/main" id="{DBDFDFDA-0969-4DD5-8F58-D27694CF7B3B}"/>
              </a:ext>
            </a:extLst>
          </p:cNvPr>
          <p:cNvSpPr>
            <a:spLocks noGrp="1"/>
          </p:cNvSpPr>
          <p:nvPr>
            <p:ph idx="1"/>
          </p:nvPr>
        </p:nvSpPr>
        <p:spPr>
          <a:xfrm>
            <a:off x="838200" y="1577130"/>
            <a:ext cx="10515600" cy="5133858"/>
          </a:xfrm>
        </p:spPr>
        <p:txBody>
          <a:bodyPr>
            <a:normAutofit/>
          </a:bodyPr>
          <a:lstStyle/>
          <a:p>
            <a:r>
              <a:rPr lang="en-US" dirty="0"/>
              <a:t>Emerging form of business process automation technology based on notion of software robots or AI workers(computer vision) </a:t>
            </a:r>
            <a:r>
              <a:rPr lang="en-US" dirty="0">
                <a:highlight>
                  <a:srgbClr val="C0C0C0"/>
                </a:highlight>
              </a:rPr>
              <a:t>within a graphical user </a:t>
            </a:r>
            <a:r>
              <a:rPr lang="en-US" dirty="0" err="1">
                <a:highlight>
                  <a:srgbClr val="C0C0C0"/>
                </a:highlight>
              </a:rPr>
              <a:t>infertace</a:t>
            </a:r>
            <a:r>
              <a:rPr lang="en-US" dirty="0">
                <a:highlight>
                  <a:srgbClr val="C0C0C0"/>
                </a:highlight>
              </a:rPr>
              <a:t>(GUI)</a:t>
            </a:r>
            <a:r>
              <a:rPr lang="en-US" dirty="0"/>
              <a:t>.</a:t>
            </a:r>
          </a:p>
          <a:p>
            <a:endParaRPr lang="en-US" dirty="0"/>
          </a:p>
          <a:p>
            <a:r>
              <a:rPr lang="en-US" dirty="0"/>
              <a:t>RPA’s root value driver is that the technology allows the user to automate with any type of application whether it is web, windows, </a:t>
            </a:r>
            <a:r>
              <a:rPr lang="en-US" dirty="0" err="1"/>
              <a:t>wpf</a:t>
            </a:r>
            <a:r>
              <a:rPr lang="en-US" dirty="0"/>
              <a:t>, Java, PDF, Citrix.  </a:t>
            </a:r>
          </a:p>
          <a:p>
            <a:endParaRPr lang="en-US" dirty="0"/>
          </a:p>
          <a:p>
            <a:pPr marL="0" indent="0" algn="ctr">
              <a:buNone/>
            </a:pPr>
            <a:r>
              <a:rPr lang="en-US" dirty="0"/>
              <a:t>To appreciate current state of RPA we need to understand what came before it.</a:t>
            </a:r>
          </a:p>
          <a:p>
            <a:endParaRPr lang="en-US" dirty="0"/>
          </a:p>
        </p:txBody>
      </p:sp>
    </p:spTree>
    <p:extLst>
      <p:ext uri="{BB962C8B-B14F-4D97-AF65-F5344CB8AC3E}">
        <p14:creationId xmlns:p14="http://schemas.microsoft.com/office/powerpoint/2010/main" val="420771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72B5-4968-40C0-B810-64F247C0BB07}"/>
              </a:ext>
            </a:extLst>
          </p:cNvPr>
          <p:cNvSpPr>
            <a:spLocks noGrp="1"/>
          </p:cNvSpPr>
          <p:nvPr>
            <p:ph type="title"/>
          </p:nvPr>
        </p:nvSpPr>
        <p:spPr/>
        <p:txBody>
          <a:bodyPr/>
          <a:lstStyle/>
          <a:p>
            <a:r>
              <a:rPr lang="en-US" dirty="0"/>
              <a:t>RPA - Building Blocks</a:t>
            </a:r>
          </a:p>
        </p:txBody>
      </p:sp>
      <p:sp>
        <p:nvSpPr>
          <p:cNvPr id="3" name="Content Placeholder 2">
            <a:extLst>
              <a:ext uri="{FF2B5EF4-FFF2-40B4-BE49-F238E27FC236}">
                <a16:creationId xmlns:a16="http://schemas.microsoft.com/office/drawing/2014/main" id="{1C89C042-1AB9-428A-82D9-A769DB3EE52D}"/>
              </a:ext>
            </a:extLst>
          </p:cNvPr>
          <p:cNvSpPr>
            <a:spLocks noGrp="1"/>
          </p:cNvSpPr>
          <p:nvPr>
            <p:ph idx="1"/>
          </p:nvPr>
        </p:nvSpPr>
        <p:spPr/>
        <p:txBody>
          <a:bodyPr/>
          <a:lstStyle/>
          <a:p>
            <a:r>
              <a:rPr lang="en-US" dirty="0"/>
              <a:t>Screen scraping tools and software</a:t>
            </a:r>
          </a:p>
          <a:p>
            <a:r>
              <a:rPr lang="en-US" dirty="0"/>
              <a:t>AI(capable of rewriting themselves in response to environment or data)</a:t>
            </a:r>
          </a:p>
          <a:p>
            <a:r>
              <a:rPr lang="en-US" dirty="0"/>
              <a:t>Workflow automation and management tools</a:t>
            </a:r>
          </a:p>
          <a:p>
            <a:r>
              <a:rPr lang="en-US" dirty="0"/>
              <a:t>Desktop Macros</a:t>
            </a:r>
          </a:p>
          <a:p>
            <a:pPr marL="0" indent="0">
              <a:buNone/>
            </a:pPr>
            <a:endParaRPr lang="en-US" dirty="0"/>
          </a:p>
          <a:p>
            <a:pPr marL="0" indent="0" algn="ctr">
              <a:buNone/>
            </a:pPr>
            <a:r>
              <a:rPr lang="en-US" dirty="0"/>
              <a:t>RPA relies on these technologies but uplifts the process and significantly improves to ability to automate for the user.</a:t>
            </a:r>
          </a:p>
        </p:txBody>
      </p:sp>
    </p:spTree>
    <p:extLst>
      <p:ext uri="{BB962C8B-B14F-4D97-AF65-F5344CB8AC3E}">
        <p14:creationId xmlns:p14="http://schemas.microsoft.com/office/powerpoint/2010/main" val="158525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7973-925D-4FBB-BCFB-16036CE8851D}"/>
              </a:ext>
            </a:extLst>
          </p:cNvPr>
          <p:cNvSpPr>
            <a:spLocks noGrp="1"/>
          </p:cNvSpPr>
          <p:nvPr>
            <p:ph type="title"/>
          </p:nvPr>
        </p:nvSpPr>
        <p:spPr/>
        <p:txBody>
          <a:bodyPr/>
          <a:lstStyle/>
          <a:p>
            <a:r>
              <a:rPr lang="en-US" dirty="0"/>
              <a:t>What is RPA – Where automation meets CV</a:t>
            </a:r>
          </a:p>
        </p:txBody>
      </p:sp>
      <p:sp>
        <p:nvSpPr>
          <p:cNvPr id="3" name="Content Placeholder 2">
            <a:extLst>
              <a:ext uri="{FF2B5EF4-FFF2-40B4-BE49-F238E27FC236}">
                <a16:creationId xmlns:a16="http://schemas.microsoft.com/office/drawing/2014/main" id="{95539D70-A5E5-48BB-AE0D-CEDE07567203}"/>
              </a:ext>
            </a:extLst>
          </p:cNvPr>
          <p:cNvSpPr>
            <a:spLocks noGrp="1"/>
          </p:cNvSpPr>
          <p:nvPr>
            <p:ph idx="1"/>
          </p:nvPr>
        </p:nvSpPr>
        <p:spPr/>
        <p:txBody>
          <a:bodyPr>
            <a:normAutofit fontScale="85000" lnSpcReduction="20000"/>
          </a:bodyPr>
          <a:lstStyle/>
          <a:p>
            <a:r>
              <a:rPr lang="en-US" dirty="0"/>
              <a:t>Robotics Process Automation</a:t>
            </a:r>
          </a:p>
          <a:p>
            <a:pPr lvl="1"/>
            <a:r>
              <a:rPr lang="en-US" dirty="0"/>
              <a:t>Mimicking human actions to do activities without human intervention</a:t>
            </a:r>
          </a:p>
          <a:p>
            <a:pPr lvl="1"/>
            <a:endParaRPr lang="en-US" dirty="0"/>
          </a:p>
          <a:p>
            <a:r>
              <a:rPr lang="en-US" dirty="0"/>
              <a:t>The use of software to handle high volume and repeatable task that previously required humans to perform.</a:t>
            </a:r>
          </a:p>
          <a:p>
            <a:r>
              <a:rPr lang="en-US" dirty="0"/>
              <a:t>As a tool</a:t>
            </a:r>
          </a:p>
          <a:p>
            <a:pPr lvl="1"/>
            <a:r>
              <a:rPr lang="en-US" dirty="0"/>
              <a:t>Technology that allows persons to configure computer software or a robot to capture and interpret applications</a:t>
            </a:r>
          </a:p>
          <a:p>
            <a:r>
              <a:rPr lang="en-US" dirty="0"/>
              <a:t>As a term</a:t>
            </a:r>
          </a:p>
          <a:p>
            <a:pPr lvl="1"/>
            <a:r>
              <a:rPr lang="en-US" dirty="0"/>
              <a:t>Mimicking human actions to do activities without human intervention</a:t>
            </a:r>
          </a:p>
          <a:p>
            <a:r>
              <a:rPr lang="en-US" dirty="0"/>
              <a:t>Any type of system or application</a:t>
            </a:r>
          </a:p>
          <a:p>
            <a:r>
              <a:rPr lang="en-US" dirty="0"/>
              <a:t>RPA’s root value driver is that the technology allows the user to interact with any type of application whether it is web, windows classic, </a:t>
            </a:r>
            <a:r>
              <a:rPr lang="en-US" dirty="0" err="1"/>
              <a:t>wpf</a:t>
            </a:r>
            <a:r>
              <a:rPr lang="en-US" dirty="0"/>
              <a:t>, Java, PDF, Citrix.  </a:t>
            </a:r>
          </a:p>
          <a:p>
            <a:endParaRPr lang="en-US" dirty="0"/>
          </a:p>
          <a:p>
            <a:endParaRPr lang="en-US" dirty="0"/>
          </a:p>
        </p:txBody>
      </p:sp>
    </p:spTree>
    <p:extLst>
      <p:ext uri="{BB962C8B-B14F-4D97-AF65-F5344CB8AC3E}">
        <p14:creationId xmlns:p14="http://schemas.microsoft.com/office/powerpoint/2010/main" val="229667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7973-925D-4FBB-BCFB-16036CE8851D}"/>
              </a:ext>
            </a:extLst>
          </p:cNvPr>
          <p:cNvSpPr>
            <a:spLocks noGrp="1"/>
          </p:cNvSpPr>
          <p:nvPr>
            <p:ph type="title"/>
          </p:nvPr>
        </p:nvSpPr>
        <p:spPr/>
        <p:txBody>
          <a:bodyPr/>
          <a:lstStyle/>
          <a:p>
            <a:r>
              <a:rPr lang="en-US"/>
              <a:t>Pinnacle of RPA</a:t>
            </a:r>
            <a:endParaRPr lang="en-US" dirty="0"/>
          </a:p>
        </p:txBody>
      </p:sp>
      <p:sp>
        <p:nvSpPr>
          <p:cNvPr id="3" name="Content Placeholder 2">
            <a:extLst>
              <a:ext uri="{FF2B5EF4-FFF2-40B4-BE49-F238E27FC236}">
                <a16:creationId xmlns:a16="http://schemas.microsoft.com/office/drawing/2014/main" id="{95539D70-A5E5-48BB-AE0D-CEDE07567203}"/>
              </a:ext>
            </a:extLst>
          </p:cNvPr>
          <p:cNvSpPr>
            <a:spLocks noGrp="1"/>
          </p:cNvSpPr>
          <p:nvPr>
            <p:ph idx="1"/>
          </p:nvPr>
        </p:nvSpPr>
        <p:spPr/>
        <p:txBody>
          <a:bodyPr/>
          <a:lstStyle/>
          <a:p>
            <a:r>
              <a:rPr lang="en-US" dirty="0"/>
              <a:t>Robotics Process Automation</a:t>
            </a:r>
          </a:p>
          <a:p>
            <a:r>
              <a:rPr lang="en-US" dirty="0"/>
              <a:t>Mimicking human actions to do </a:t>
            </a:r>
            <a:r>
              <a:rPr lang="en-US" dirty="0" err="1"/>
              <a:t>activites</a:t>
            </a:r>
            <a:r>
              <a:rPr lang="en-US" dirty="0"/>
              <a:t> without human intervention</a:t>
            </a:r>
          </a:p>
          <a:p>
            <a:r>
              <a:rPr lang="en-US" dirty="0"/>
              <a:t>Any type of system or application</a:t>
            </a:r>
          </a:p>
          <a:p>
            <a:r>
              <a:rPr lang="en-US" dirty="0"/>
              <a:t>Emerging form of business process automation technology based on notion of software robots or AI workers(computer vision).</a:t>
            </a:r>
          </a:p>
          <a:p>
            <a:endParaRPr lang="en-US" dirty="0"/>
          </a:p>
        </p:txBody>
      </p:sp>
    </p:spTree>
    <p:extLst>
      <p:ext uri="{BB962C8B-B14F-4D97-AF65-F5344CB8AC3E}">
        <p14:creationId xmlns:p14="http://schemas.microsoft.com/office/powerpoint/2010/main" val="300693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7973-925D-4FBB-BCFB-16036CE8851D}"/>
              </a:ext>
            </a:extLst>
          </p:cNvPr>
          <p:cNvSpPr>
            <a:spLocks noGrp="1"/>
          </p:cNvSpPr>
          <p:nvPr>
            <p:ph type="title"/>
          </p:nvPr>
        </p:nvSpPr>
        <p:spPr/>
        <p:txBody>
          <a:bodyPr/>
          <a:lstStyle/>
          <a:p>
            <a:r>
              <a:rPr lang="en-US" dirty="0"/>
              <a:t>What is RPA</a:t>
            </a:r>
          </a:p>
        </p:txBody>
      </p:sp>
      <p:sp>
        <p:nvSpPr>
          <p:cNvPr id="3" name="Content Placeholder 2">
            <a:extLst>
              <a:ext uri="{FF2B5EF4-FFF2-40B4-BE49-F238E27FC236}">
                <a16:creationId xmlns:a16="http://schemas.microsoft.com/office/drawing/2014/main" id="{95539D70-A5E5-48BB-AE0D-CEDE07567203}"/>
              </a:ext>
            </a:extLst>
          </p:cNvPr>
          <p:cNvSpPr>
            <a:spLocks noGrp="1"/>
          </p:cNvSpPr>
          <p:nvPr>
            <p:ph idx="1"/>
          </p:nvPr>
        </p:nvSpPr>
        <p:spPr/>
        <p:txBody>
          <a:bodyPr>
            <a:normAutofit fontScale="92500" lnSpcReduction="20000"/>
          </a:bodyPr>
          <a:lstStyle/>
          <a:p>
            <a:r>
              <a:rPr lang="en-US" dirty="0"/>
              <a:t>Robotics Process Automation</a:t>
            </a:r>
          </a:p>
          <a:p>
            <a:r>
              <a:rPr lang="en-US" dirty="0"/>
              <a:t>The use of software to handle high volume and repeatable task that previously required humans to perform.</a:t>
            </a:r>
          </a:p>
          <a:p>
            <a:r>
              <a:rPr lang="en-US" dirty="0"/>
              <a:t>As a tool</a:t>
            </a:r>
          </a:p>
          <a:p>
            <a:pPr lvl="1"/>
            <a:r>
              <a:rPr lang="en-US" dirty="0"/>
              <a:t>Technology that allows persons to configure computer software or a robot to capture and interpret applications</a:t>
            </a:r>
          </a:p>
          <a:p>
            <a:r>
              <a:rPr lang="en-US" dirty="0"/>
              <a:t>As a term</a:t>
            </a:r>
          </a:p>
          <a:p>
            <a:pPr lvl="1"/>
            <a:r>
              <a:rPr lang="en-US" dirty="0"/>
              <a:t>Mimicking human actions to do activities without human intervention</a:t>
            </a:r>
          </a:p>
          <a:p>
            <a:r>
              <a:rPr lang="en-US" dirty="0"/>
              <a:t>Any type of system or application</a:t>
            </a:r>
          </a:p>
          <a:p>
            <a:r>
              <a:rPr lang="en-US" dirty="0"/>
              <a:t>RPA’s root value driver is that the technology allows the user to interact with any type of application whether it is web, windows classic, </a:t>
            </a:r>
            <a:r>
              <a:rPr lang="en-US" dirty="0" err="1"/>
              <a:t>wpf</a:t>
            </a:r>
            <a:r>
              <a:rPr lang="en-US" dirty="0"/>
              <a:t>, Java, PDF, Citrix.  </a:t>
            </a:r>
          </a:p>
          <a:p>
            <a:endParaRPr lang="en-US" dirty="0"/>
          </a:p>
          <a:p>
            <a:endParaRPr lang="en-US" dirty="0"/>
          </a:p>
        </p:txBody>
      </p:sp>
    </p:spTree>
    <p:extLst>
      <p:ext uri="{BB962C8B-B14F-4D97-AF65-F5344CB8AC3E}">
        <p14:creationId xmlns:p14="http://schemas.microsoft.com/office/powerpoint/2010/main" val="2899040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AA95-777A-49DC-8FBF-4A48CEA3719E}"/>
              </a:ext>
            </a:extLst>
          </p:cNvPr>
          <p:cNvSpPr>
            <a:spLocks noGrp="1"/>
          </p:cNvSpPr>
          <p:nvPr>
            <p:ph type="title"/>
          </p:nvPr>
        </p:nvSpPr>
        <p:spPr/>
        <p:txBody>
          <a:bodyPr/>
          <a:lstStyle/>
          <a:p>
            <a:r>
              <a:rPr lang="en-US" dirty="0"/>
              <a:t>RPA Tool</a:t>
            </a:r>
          </a:p>
        </p:txBody>
      </p:sp>
      <p:sp>
        <p:nvSpPr>
          <p:cNvPr id="3" name="Content Placeholder 2">
            <a:extLst>
              <a:ext uri="{FF2B5EF4-FFF2-40B4-BE49-F238E27FC236}">
                <a16:creationId xmlns:a16="http://schemas.microsoft.com/office/drawing/2014/main" id="{8AC08857-D055-4A2F-B387-8BBC92DAA26C}"/>
              </a:ext>
            </a:extLst>
          </p:cNvPr>
          <p:cNvSpPr>
            <a:spLocks noGrp="1"/>
          </p:cNvSpPr>
          <p:nvPr>
            <p:ph idx="1"/>
          </p:nvPr>
        </p:nvSpPr>
        <p:spPr/>
        <p:txBody>
          <a:bodyPr>
            <a:normAutofit fontScale="92500" lnSpcReduction="10000"/>
          </a:bodyPr>
          <a:lstStyle/>
          <a:p>
            <a:r>
              <a:rPr lang="en-US" dirty="0"/>
              <a:t>The tool should be able to interact with various system either through screen scraping/ API integrations</a:t>
            </a:r>
          </a:p>
          <a:p>
            <a:r>
              <a:rPr lang="en-US" dirty="0"/>
              <a:t>The tool should be able to make decision and determine its actions based on inputs gathered from other systems</a:t>
            </a:r>
          </a:p>
          <a:p>
            <a:r>
              <a:rPr lang="en-US" dirty="0"/>
              <a:t>Tool should have an interface to program the bot.</a:t>
            </a:r>
          </a:p>
          <a:p>
            <a:endParaRPr lang="en-US" dirty="0"/>
          </a:p>
          <a:p>
            <a:endParaRPr lang="en-US" dirty="0"/>
          </a:p>
          <a:p>
            <a:r>
              <a:rPr lang="en-US" dirty="0" err="1"/>
              <a:t>Screenscaping</a:t>
            </a:r>
            <a:endParaRPr lang="en-US" dirty="0"/>
          </a:p>
          <a:p>
            <a:r>
              <a:rPr lang="en-US" dirty="0" err="1"/>
              <a:t>Workfolow</a:t>
            </a:r>
            <a:r>
              <a:rPr lang="en-US" dirty="0"/>
              <a:t> automation and </a:t>
            </a:r>
            <a:r>
              <a:rPr lang="en-US" dirty="0" err="1"/>
              <a:t>maangment</a:t>
            </a:r>
            <a:endParaRPr lang="en-US" dirty="0"/>
          </a:p>
          <a:p>
            <a:r>
              <a:rPr lang="en-US" dirty="0"/>
              <a:t>Artificial Intelligence</a:t>
            </a:r>
          </a:p>
        </p:txBody>
      </p:sp>
    </p:spTree>
    <p:extLst>
      <p:ext uri="{BB962C8B-B14F-4D97-AF65-F5344CB8AC3E}">
        <p14:creationId xmlns:p14="http://schemas.microsoft.com/office/powerpoint/2010/main" val="156976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B3AA-B5BB-4DF0-B7B3-58F0B9340C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9A3C45-9CB8-4FC6-BFEB-51BEBD729040}"/>
              </a:ext>
            </a:extLst>
          </p:cNvPr>
          <p:cNvSpPr>
            <a:spLocks noGrp="1"/>
          </p:cNvSpPr>
          <p:nvPr>
            <p:ph idx="1"/>
          </p:nvPr>
        </p:nvSpPr>
        <p:spPr/>
        <p:txBody>
          <a:bodyPr/>
          <a:lstStyle/>
          <a:p>
            <a:r>
              <a:rPr lang="en-US" dirty="0"/>
              <a:t>Processing queries</a:t>
            </a:r>
          </a:p>
          <a:p>
            <a:r>
              <a:rPr lang="en-US" dirty="0"/>
              <a:t>Data Extraction</a:t>
            </a:r>
          </a:p>
          <a:p>
            <a:r>
              <a:rPr lang="en-US" dirty="0"/>
              <a:t>Validating files</a:t>
            </a:r>
          </a:p>
          <a:p>
            <a:r>
              <a:rPr lang="en-US" dirty="0"/>
              <a:t>Maintain customer data</a:t>
            </a:r>
          </a:p>
          <a:p>
            <a:r>
              <a:rPr lang="en-US" dirty="0"/>
              <a:t>Software Migrations</a:t>
            </a:r>
          </a:p>
          <a:p>
            <a:r>
              <a:rPr lang="en-US" dirty="0"/>
              <a:t>No Down time</a:t>
            </a:r>
          </a:p>
        </p:txBody>
      </p:sp>
    </p:spTree>
    <p:extLst>
      <p:ext uri="{BB962C8B-B14F-4D97-AF65-F5344CB8AC3E}">
        <p14:creationId xmlns:p14="http://schemas.microsoft.com/office/powerpoint/2010/main" val="154413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3C00-04E8-43BB-949C-54BB8196991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41C8038-0E8C-4CE7-AD91-DEE9E980C638}"/>
              </a:ext>
            </a:extLst>
          </p:cNvPr>
          <p:cNvSpPr>
            <a:spLocks noGrp="1"/>
          </p:cNvSpPr>
          <p:nvPr>
            <p:ph idx="1"/>
          </p:nvPr>
        </p:nvSpPr>
        <p:spPr/>
        <p:txBody>
          <a:bodyPr/>
          <a:lstStyle/>
          <a:p>
            <a:r>
              <a:rPr lang="en-US" dirty="0"/>
              <a:t>Employees in factory must carry boxes from A to B. Assembly line process can be automated. RPA and scripting tools can automated the control process.</a:t>
            </a:r>
          </a:p>
          <a:p>
            <a:endParaRPr lang="en-US" dirty="0"/>
          </a:p>
          <a:p>
            <a:r>
              <a:rPr lang="en-US" dirty="0"/>
              <a:t>Example 2</a:t>
            </a:r>
          </a:p>
          <a:p>
            <a:endParaRPr lang="en-US" dirty="0"/>
          </a:p>
        </p:txBody>
      </p:sp>
    </p:spTree>
    <p:extLst>
      <p:ext uri="{BB962C8B-B14F-4D97-AF65-F5344CB8AC3E}">
        <p14:creationId xmlns:p14="http://schemas.microsoft.com/office/powerpoint/2010/main" val="175666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5B4-D616-48D5-8796-F4C4F00120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070C69-21F0-4C5C-9F63-A06B237C6011}"/>
              </a:ext>
            </a:extLst>
          </p:cNvPr>
          <p:cNvSpPr>
            <a:spLocks noGrp="1"/>
          </p:cNvSpPr>
          <p:nvPr>
            <p:ph idx="1"/>
          </p:nvPr>
        </p:nvSpPr>
        <p:spPr/>
        <p:txBody>
          <a:bodyPr/>
          <a:lstStyle/>
          <a:p>
            <a:r>
              <a:rPr lang="en-US" dirty="0"/>
              <a:t>Robotic process automation (RPA) is the application of technology that allows employees in a company to configure computer software or a “robot” to capture and interpret existing applications for processing a transaction, manipulating data, triggering responses and communicating with other digital systems.</a:t>
            </a:r>
          </a:p>
        </p:txBody>
      </p:sp>
    </p:spTree>
    <p:extLst>
      <p:ext uri="{BB962C8B-B14F-4D97-AF65-F5344CB8AC3E}">
        <p14:creationId xmlns:p14="http://schemas.microsoft.com/office/powerpoint/2010/main" val="223935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22578-81C4-4000-82CD-ED50266841BB}"/>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RPA</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obot">
            <a:extLst>
              <a:ext uri="{FF2B5EF4-FFF2-40B4-BE49-F238E27FC236}">
                <a16:creationId xmlns:a16="http://schemas.microsoft.com/office/drawing/2014/main" id="{B72F19B7-21EA-4058-82EC-F6BF346E6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617488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5256-936B-4D68-B534-E94ADBE3EDD0}"/>
              </a:ext>
            </a:extLst>
          </p:cNvPr>
          <p:cNvSpPr>
            <a:spLocks noGrp="1"/>
          </p:cNvSpPr>
          <p:nvPr>
            <p:ph type="title"/>
          </p:nvPr>
        </p:nvSpPr>
        <p:spPr/>
        <p:txBody>
          <a:bodyPr/>
          <a:lstStyle/>
          <a:p>
            <a:r>
              <a:rPr lang="en-US" dirty="0"/>
              <a:t>RPA Tools</a:t>
            </a:r>
          </a:p>
        </p:txBody>
      </p:sp>
      <p:sp>
        <p:nvSpPr>
          <p:cNvPr id="3" name="Content Placeholder 2">
            <a:extLst>
              <a:ext uri="{FF2B5EF4-FFF2-40B4-BE49-F238E27FC236}">
                <a16:creationId xmlns:a16="http://schemas.microsoft.com/office/drawing/2014/main" id="{B1A42278-258D-48A6-BA70-7DF7EA64FBE5}"/>
              </a:ext>
            </a:extLst>
          </p:cNvPr>
          <p:cNvSpPr>
            <a:spLocks noGrp="1"/>
          </p:cNvSpPr>
          <p:nvPr>
            <p:ph idx="1"/>
          </p:nvPr>
        </p:nvSpPr>
        <p:spPr/>
        <p:txBody>
          <a:bodyPr/>
          <a:lstStyle/>
          <a:p>
            <a:r>
              <a:rPr lang="en-US" dirty="0" err="1"/>
              <a:t>UIPath</a:t>
            </a:r>
            <a:endParaRPr lang="en-US" dirty="0"/>
          </a:p>
          <a:p>
            <a:r>
              <a:rPr lang="en-US" dirty="0" err="1"/>
              <a:t>Blueprism</a:t>
            </a:r>
            <a:endParaRPr lang="en-US" dirty="0"/>
          </a:p>
          <a:p>
            <a:r>
              <a:rPr lang="en-US" dirty="0"/>
              <a:t>Automation anywhere</a:t>
            </a:r>
          </a:p>
        </p:txBody>
      </p:sp>
    </p:spTree>
    <p:extLst>
      <p:ext uri="{BB962C8B-B14F-4D97-AF65-F5344CB8AC3E}">
        <p14:creationId xmlns:p14="http://schemas.microsoft.com/office/powerpoint/2010/main" val="81165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CFDC-B4D7-4F56-99A5-D38860940C5F}"/>
              </a:ext>
            </a:extLst>
          </p:cNvPr>
          <p:cNvSpPr>
            <a:spLocks noGrp="1"/>
          </p:cNvSpPr>
          <p:nvPr>
            <p:ph type="title"/>
          </p:nvPr>
        </p:nvSpPr>
        <p:spPr/>
        <p:txBody>
          <a:bodyPr/>
          <a:lstStyle/>
          <a:p>
            <a:r>
              <a:rPr lang="en-US" dirty="0"/>
              <a:t>Practical Use Case</a:t>
            </a:r>
          </a:p>
        </p:txBody>
      </p:sp>
      <p:sp>
        <p:nvSpPr>
          <p:cNvPr id="3" name="Content Placeholder 2">
            <a:extLst>
              <a:ext uri="{FF2B5EF4-FFF2-40B4-BE49-F238E27FC236}">
                <a16:creationId xmlns:a16="http://schemas.microsoft.com/office/drawing/2014/main" id="{A00E254E-DAE0-48F5-BBC5-F44A13425DEF}"/>
              </a:ext>
            </a:extLst>
          </p:cNvPr>
          <p:cNvSpPr>
            <a:spLocks noGrp="1"/>
          </p:cNvSpPr>
          <p:nvPr>
            <p:ph idx="1"/>
          </p:nvPr>
        </p:nvSpPr>
        <p:spPr/>
        <p:txBody>
          <a:bodyPr/>
          <a:lstStyle/>
          <a:p>
            <a:r>
              <a:rPr lang="en-US" dirty="0"/>
              <a:t>Task requires the use of multiple applications.</a:t>
            </a:r>
          </a:p>
          <a:p>
            <a:r>
              <a:rPr lang="en-US" dirty="0"/>
              <a:t>Redshift query.</a:t>
            </a:r>
          </a:p>
          <a:p>
            <a:r>
              <a:rPr lang="en-US" dirty="0"/>
              <a:t>Extract query results into excel sheet</a:t>
            </a:r>
          </a:p>
          <a:p>
            <a:r>
              <a:rPr lang="en-US" dirty="0"/>
              <a:t>Calculator results</a:t>
            </a:r>
          </a:p>
          <a:p>
            <a:r>
              <a:rPr lang="en-US" dirty="0"/>
              <a:t>Modify Admin based on results</a:t>
            </a:r>
          </a:p>
        </p:txBody>
      </p:sp>
    </p:spTree>
    <p:extLst>
      <p:ext uri="{BB962C8B-B14F-4D97-AF65-F5344CB8AC3E}">
        <p14:creationId xmlns:p14="http://schemas.microsoft.com/office/powerpoint/2010/main" val="126758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02BF-EFA9-41B7-BBBD-1990795628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182121-6DE0-49F1-A3B9-653BC8D382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19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EE1-FA5D-4F1E-90E7-91BFDE39173B}"/>
              </a:ext>
            </a:extLst>
          </p:cNvPr>
          <p:cNvSpPr>
            <a:spLocks noGrp="1"/>
          </p:cNvSpPr>
          <p:nvPr>
            <p:ph type="title"/>
          </p:nvPr>
        </p:nvSpPr>
        <p:spPr/>
        <p:txBody>
          <a:bodyPr>
            <a:normAutofit/>
          </a:bodyPr>
          <a:lstStyle/>
          <a:p>
            <a:r>
              <a:rPr lang="en-US" dirty="0"/>
              <a:t>			        The RPA in</a:t>
            </a:r>
            <a:br>
              <a:rPr lang="en-US" dirty="0"/>
            </a:br>
            <a:r>
              <a:rPr lang="en-US" dirty="0"/>
              <a:t>Robotics		   Process	         Automation</a:t>
            </a:r>
          </a:p>
        </p:txBody>
      </p:sp>
      <p:sp>
        <p:nvSpPr>
          <p:cNvPr id="4" name="Content Placeholder 2">
            <a:extLst>
              <a:ext uri="{FF2B5EF4-FFF2-40B4-BE49-F238E27FC236}">
                <a16:creationId xmlns:a16="http://schemas.microsoft.com/office/drawing/2014/main" id="{F37155B6-5084-4BB8-97DB-163CE564EB1B}"/>
              </a:ext>
            </a:extLst>
          </p:cNvPr>
          <p:cNvSpPr>
            <a:spLocks noGrp="1"/>
          </p:cNvSpPr>
          <p:nvPr>
            <p:ph idx="1"/>
          </p:nvPr>
        </p:nvSpPr>
        <p:spPr>
          <a:xfrm>
            <a:off x="137719" y="2282824"/>
            <a:ext cx="3868024" cy="4210051"/>
          </a:xfrm>
        </p:spPr>
        <p:txBody>
          <a:bodyPr>
            <a:normAutofit fontScale="47500" lnSpcReduction="20000"/>
          </a:bodyPr>
          <a:lstStyle/>
          <a:p>
            <a:pPr marL="0" indent="0" algn="ctr">
              <a:buNone/>
            </a:pPr>
            <a:r>
              <a:rPr lang="en-US" dirty="0"/>
              <a:t>Entity which is capable of being programmed by computer to Mimic human actions are robotic.</a:t>
            </a:r>
          </a:p>
          <a:p>
            <a:pPr marL="0" indent="0">
              <a:buNone/>
            </a:pPr>
            <a:r>
              <a:rPr lang="en-US" u="sng" dirty="0"/>
              <a:t>Robot Classes </a:t>
            </a:r>
          </a:p>
          <a:p>
            <a:pPr marL="0" indent="0">
              <a:buNone/>
            </a:pPr>
            <a:r>
              <a:rPr lang="en-US" b="1" dirty="0"/>
              <a:t>Physical Robots </a:t>
            </a:r>
            <a:r>
              <a:rPr lang="en-US" dirty="0"/>
              <a:t>– Mechanical prioritized machines that utilizes sensory feedback or actuators for mimicked real-world labor.</a:t>
            </a:r>
          </a:p>
          <a:p>
            <a:pPr lvl="1"/>
            <a:r>
              <a:rPr lang="en-US" dirty="0"/>
              <a:t>Autonomous  Vehicles</a:t>
            </a:r>
          </a:p>
          <a:p>
            <a:pPr lvl="1"/>
            <a:r>
              <a:rPr lang="en-US" dirty="0"/>
              <a:t>Industrial Machines</a:t>
            </a:r>
          </a:p>
          <a:p>
            <a:pPr lvl="1"/>
            <a:r>
              <a:rPr lang="en-US" dirty="0"/>
              <a:t>Drones</a:t>
            </a:r>
          </a:p>
          <a:p>
            <a:pPr lvl="1"/>
            <a:r>
              <a:rPr lang="en-US" dirty="0"/>
              <a:t>Surgical Bots</a:t>
            </a:r>
          </a:p>
          <a:p>
            <a:pPr marL="0" indent="0">
              <a:buNone/>
            </a:pPr>
            <a:r>
              <a:rPr lang="en-US" b="1" dirty="0"/>
              <a:t>Software Robots </a:t>
            </a:r>
            <a:r>
              <a:rPr lang="en-US" dirty="0"/>
              <a:t>– Automates human activity on a digital platform.</a:t>
            </a:r>
          </a:p>
          <a:p>
            <a:pPr lvl="1"/>
            <a:r>
              <a:rPr lang="en-US" dirty="0"/>
              <a:t>RPA programs</a:t>
            </a:r>
          </a:p>
          <a:p>
            <a:pPr lvl="1"/>
            <a:r>
              <a:rPr lang="en-US" dirty="0"/>
              <a:t>Scripts and macros such as Webcrawlers</a:t>
            </a:r>
          </a:p>
          <a:p>
            <a:pPr lvl="1"/>
            <a:r>
              <a:rPr lang="en-US" dirty="0"/>
              <a:t>Farming bots used in popular games.</a:t>
            </a:r>
          </a:p>
          <a:p>
            <a:pPr lvl="1"/>
            <a:r>
              <a:rPr lang="en-US" dirty="0"/>
              <a:t>IoT Systems</a:t>
            </a:r>
          </a:p>
          <a:p>
            <a:pPr lvl="1"/>
            <a:r>
              <a:rPr lang="en-US" dirty="0"/>
              <a:t>Siri/ Alexa</a:t>
            </a:r>
          </a:p>
          <a:p>
            <a:pPr lvl="1"/>
            <a:r>
              <a:rPr lang="en-US" dirty="0"/>
              <a:t>Machine Learning, AI, computer vision</a:t>
            </a:r>
          </a:p>
          <a:p>
            <a:pPr marL="457200" lvl="1" indent="0">
              <a:buNone/>
            </a:pPr>
            <a:endParaRPr lang="en-US" dirty="0"/>
          </a:p>
          <a:p>
            <a:pPr marL="0" indent="0">
              <a:buNone/>
            </a:pPr>
            <a:r>
              <a:rPr lang="en-US" dirty="0"/>
              <a:t>In short – Robots are developed to automate some work rather its physical or a digital task. As technology progresses so does the conceptual meaning of robots.</a:t>
            </a:r>
          </a:p>
        </p:txBody>
      </p:sp>
      <p:sp>
        <p:nvSpPr>
          <p:cNvPr id="6" name="Content Placeholder 2">
            <a:extLst>
              <a:ext uri="{FF2B5EF4-FFF2-40B4-BE49-F238E27FC236}">
                <a16:creationId xmlns:a16="http://schemas.microsoft.com/office/drawing/2014/main" id="{64102D8E-28B7-4D30-9786-8839DF23DC51}"/>
              </a:ext>
            </a:extLst>
          </p:cNvPr>
          <p:cNvSpPr txBox="1">
            <a:spLocks/>
          </p:cNvSpPr>
          <p:nvPr/>
        </p:nvSpPr>
        <p:spPr>
          <a:xfrm>
            <a:off x="4363324" y="3725067"/>
            <a:ext cx="3465352"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Sequence of steps that lead to a meaningful activity otherwise be done by a human worker.</a:t>
            </a:r>
          </a:p>
          <a:p>
            <a:pPr algn="ctr"/>
            <a:r>
              <a:rPr lang="en-US" sz="1400" dirty="0"/>
              <a:t>This process can range from fully mechanical to fully virtual activities.</a:t>
            </a:r>
          </a:p>
        </p:txBody>
      </p:sp>
      <p:sp>
        <p:nvSpPr>
          <p:cNvPr id="7" name="Content Placeholder 2">
            <a:extLst>
              <a:ext uri="{FF2B5EF4-FFF2-40B4-BE49-F238E27FC236}">
                <a16:creationId xmlns:a16="http://schemas.microsoft.com/office/drawing/2014/main" id="{48132AFB-9EDE-4324-872D-ABE4CBEC8870}"/>
              </a:ext>
            </a:extLst>
          </p:cNvPr>
          <p:cNvSpPr txBox="1">
            <a:spLocks/>
          </p:cNvSpPr>
          <p:nvPr/>
        </p:nvSpPr>
        <p:spPr>
          <a:xfrm>
            <a:off x="8543839" y="2282824"/>
            <a:ext cx="3027726" cy="42100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dirty="0"/>
              <a:t>How a task happens automatically or without human intervention</a:t>
            </a:r>
          </a:p>
          <a:p>
            <a:r>
              <a:rPr lang="en-US" sz="1500" dirty="0"/>
              <a:t>RPA vs Traditional Automation</a:t>
            </a:r>
          </a:p>
          <a:p>
            <a:pPr lvl="1">
              <a:buFont typeface="Wingdings" panose="05000000000000000000" pitchFamily="2" charset="2"/>
              <a:buChar char="§"/>
            </a:pPr>
            <a:r>
              <a:rPr lang="en-US" sz="1100" dirty="0"/>
              <a:t>Automation is not a new thing.</a:t>
            </a:r>
          </a:p>
          <a:p>
            <a:pPr lvl="1">
              <a:buFont typeface="Wingdings" panose="05000000000000000000" pitchFamily="2" charset="2"/>
              <a:buChar char="§"/>
            </a:pPr>
            <a:r>
              <a:rPr lang="en-US" sz="1100" dirty="0"/>
              <a:t>RPA is a new approach to automate business processes.</a:t>
            </a:r>
          </a:p>
          <a:p>
            <a:r>
              <a:rPr lang="en-US" sz="1500" dirty="0"/>
              <a:t>Code-free</a:t>
            </a:r>
          </a:p>
          <a:p>
            <a:r>
              <a:rPr lang="en-US" sz="1500" dirty="0"/>
              <a:t>User interface and process control</a:t>
            </a:r>
          </a:p>
          <a:p>
            <a:pPr marL="0" indent="0">
              <a:buNone/>
            </a:pPr>
            <a:endParaRPr lang="en-US" sz="1500" dirty="0"/>
          </a:p>
          <a:p>
            <a:r>
              <a:rPr lang="en-US" sz="1500" dirty="0"/>
              <a:t>Industrial Automation – Using physical machines and control systems to automate task(Scripting)</a:t>
            </a:r>
          </a:p>
          <a:p>
            <a:r>
              <a:rPr lang="en-US" sz="1500" dirty="0"/>
              <a:t>Software Automation – carry out task which humans usually do when using a computer program. (scripting &amp; RPA) </a:t>
            </a:r>
          </a:p>
        </p:txBody>
      </p:sp>
    </p:spTree>
    <p:extLst>
      <p:ext uri="{BB962C8B-B14F-4D97-AF65-F5344CB8AC3E}">
        <p14:creationId xmlns:p14="http://schemas.microsoft.com/office/powerpoint/2010/main" val="379737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30F0-C754-4AA3-AF6E-BC5708D64D36}"/>
              </a:ext>
            </a:extLst>
          </p:cNvPr>
          <p:cNvSpPr>
            <a:spLocks noGrp="1"/>
          </p:cNvSpPr>
          <p:nvPr>
            <p:ph type="title"/>
          </p:nvPr>
        </p:nvSpPr>
        <p:spPr/>
        <p:txBody>
          <a:bodyPr/>
          <a:lstStyle/>
          <a:p>
            <a:r>
              <a:rPr lang="en-US" dirty="0"/>
              <a:t>Scripting, Workflow automation tools and RPA</a:t>
            </a:r>
          </a:p>
        </p:txBody>
      </p:sp>
      <p:sp>
        <p:nvSpPr>
          <p:cNvPr id="3" name="Content Placeholder 2">
            <a:extLst>
              <a:ext uri="{FF2B5EF4-FFF2-40B4-BE49-F238E27FC236}">
                <a16:creationId xmlns:a16="http://schemas.microsoft.com/office/drawing/2014/main" id="{5A0D8B23-1BAE-4F5E-938F-46F779770F1A}"/>
              </a:ext>
            </a:extLst>
          </p:cNvPr>
          <p:cNvSpPr>
            <a:spLocks noGrp="1"/>
          </p:cNvSpPr>
          <p:nvPr>
            <p:ph idx="1"/>
          </p:nvPr>
        </p:nvSpPr>
        <p:spPr/>
        <p:txBody>
          <a:bodyPr>
            <a:normAutofit fontScale="85000" lnSpcReduction="20000"/>
          </a:bodyPr>
          <a:lstStyle/>
          <a:p>
            <a:r>
              <a:rPr lang="en-US" dirty="0"/>
              <a:t>In traditional </a:t>
            </a:r>
            <a:r>
              <a:rPr lang="en-US" dirty="0">
                <a:hlinkClick r:id="rId2" tooltip="Workflow"/>
              </a:rPr>
              <a:t>workflow</a:t>
            </a:r>
            <a:r>
              <a:rPr lang="en-US" dirty="0"/>
              <a:t> </a:t>
            </a:r>
            <a:r>
              <a:rPr lang="en-US" dirty="0">
                <a:hlinkClick r:id="rId3" tooltip="Automation"/>
              </a:rPr>
              <a:t>automation</a:t>
            </a:r>
            <a:r>
              <a:rPr lang="en-US" dirty="0"/>
              <a:t> tools, a </a:t>
            </a:r>
            <a:r>
              <a:rPr lang="en-US" dirty="0">
                <a:hlinkClick r:id="rId4" tooltip="Software developer"/>
              </a:rPr>
              <a:t>software developer</a:t>
            </a:r>
            <a:r>
              <a:rPr lang="en-US" dirty="0"/>
              <a:t> produces a list of actions to automate a task and interface to the back-end system using internal </a:t>
            </a:r>
            <a:r>
              <a:rPr lang="en-US" dirty="0">
                <a:hlinkClick r:id="rId5" tooltip="Application programming interfaces"/>
              </a:rPr>
              <a:t>application programming interfaces</a:t>
            </a:r>
            <a:r>
              <a:rPr lang="en-US" dirty="0"/>
              <a:t> (APIs) or dedicated </a:t>
            </a:r>
            <a:r>
              <a:rPr lang="en-US" dirty="0">
                <a:hlinkClick r:id="rId6" tooltip="Scripting language"/>
              </a:rPr>
              <a:t>scripting language</a:t>
            </a:r>
            <a:r>
              <a:rPr lang="en-US" dirty="0"/>
              <a:t>. In contrast, RPA systems develop the action list by watching the user perform that task in the application's </a:t>
            </a:r>
            <a:r>
              <a:rPr lang="en-US" dirty="0">
                <a:hlinkClick r:id="rId7" tooltip="Graphical user interface"/>
              </a:rPr>
              <a:t>graphical user interface</a:t>
            </a:r>
            <a:r>
              <a:rPr lang="en-US" dirty="0"/>
              <a:t> (GUI), and then perform the automation by repeating those tasks directly in the GUI.</a:t>
            </a:r>
          </a:p>
          <a:p>
            <a:r>
              <a:rPr lang="en-US" dirty="0" err="1"/>
              <a:t>Tradiontional</a:t>
            </a:r>
            <a:r>
              <a:rPr lang="en-US" dirty="0"/>
              <a:t> RPA + Computer Vision</a:t>
            </a:r>
          </a:p>
          <a:p>
            <a:r>
              <a:rPr lang="en-US" dirty="0"/>
              <a:t>Are macros and scripts considered RPA?</a:t>
            </a:r>
          </a:p>
          <a:p>
            <a:r>
              <a:rPr lang="en-US" dirty="0"/>
              <a:t>RPA’s root value driver is that the technology allows the user to interact with any type of application whether it is web, windows classic, </a:t>
            </a:r>
            <a:r>
              <a:rPr lang="en-US" dirty="0" err="1"/>
              <a:t>wpf</a:t>
            </a:r>
            <a:r>
              <a:rPr lang="en-US" dirty="0"/>
              <a:t>, Java, PDF, Citrix.  </a:t>
            </a:r>
          </a:p>
          <a:p>
            <a:r>
              <a:rPr lang="en-US" dirty="0"/>
              <a:t>Where you might need multiple scripting tools to create scripts to perform in your various applications, RPA can interact with multiple applications at once at the object layer.  It can be applied to virtually any application, and multiple applications at a time.</a:t>
            </a:r>
          </a:p>
        </p:txBody>
      </p:sp>
    </p:spTree>
    <p:extLst>
      <p:ext uri="{BB962C8B-B14F-4D97-AF65-F5344CB8AC3E}">
        <p14:creationId xmlns:p14="http://schemas.microsoft.com/office/powerpoint/2010/main" val="188282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C43C-6B8F-4173-9DD5-C7CFCD7B672B}"/>
              </a:ext>
            </a:extLst>
          </p:cNvPr>
          <p:cNvSpPr>
            <a:spLocks noGrp="1"/>
          </p:cNvSpPr>
          <p:nvPr>
            <p:ph type="title"/>
          </p:nvPr>
        </p:nvSpPr>
        <p:spPr/>
        <p:txBody>
          <a:bodyPr/>
          <a:lstStyle/>
          <a:p>
            <a:r>
              <a:rPr lang="en-US" dirty="0"/>
              <a:t>Robotics and RPA</a:t>
            </a:r>
          </a:p>
        </p:txBody>
      </p:sp>
      <p:sp>
        <p:nvSpPr>
          <p:cNvPr id="3" name="Content Placeholder 2">
            <a:extLst>
              <a:ext uri="{FF2B5EF4-FFF2-40B4-BE49-F238E27FC236}">
                <a16:creationId xmlns:a16="http://schemas.microsoft.com/office/drawing/2014/main" id="{28C23A26-099F-4B67-A713-8D617E6BA0C1}"/>
              </a:ext>
            </a:extLst>
          </p:cNvPr>
          <p:cNvSpPr>
            <a:spLocks noGrp="1"/>
          </p:cNvSpPr>
          <p:nvPr>
            <p:ph idx="1"/>
          </p:nvPr>
        </p:nvSpPr>
        <p:spPr/>
        <p:txBody>
          <a:bodyPr>
            <a:normAutofit fontScale="47500" lnSpcReduction="20000"/>
          </a:bodyPr>
          <a:lstStyle/>
          <a:p>
            <a:r>
              <a:rPr lang="en-US" dirty="0"/>
              <a:t>Entity which is capable of being programmed by computer to Mimic human actions are robotic.</a:t>
            </a:r>
          </a:p>
          <a:p>
            <a:r>
              <a:rPr lang="en-US" dirty="0"/>
              <a:t>Robot Classes </a:t>
            </a:r>
          </a:p>
          <a:p>
            <a:pPr marL="514350" indent="-514350">
              <a:buFont typeface="+mj-lt"/>
              <a:buAutoNum type="arabicPeriod"/>
            </a:pPr>
            <a:r>
              <a:rPr lang="en-US" dirty="0"/>
              <a:t>Physical Robots – Mechanical prioritized machines that utilizes sensory feedback or actuators for mimicked real-world labor.</a:t>
            </a:r>
          </a:p>
          <a:p>
            <a:pPr marL="971550" lvl="1" indent="-514350">
              <a:buFont typeface="+mj-lt"/>
              <a:buAutoNum type="arabicPeriod"/>
            </a:pPr>
            <a:r>
              <a:rPr lang="en-US" dirty="0"/>
              <a:t>Autonomous  Vehicles</a:t>
            </a:r>
          </a:p>
          <a:p>
            <a:pPr marL="971550" lvl="1" indent="-514350">
              <a:buFont typeface="+mj-lt"/>
              <a:buAutoNum type="arabicPeriod"/>
            </a:pPr>
            <a:r>
              <a:rPr lang="en-US" dirty="0"/>
              <a:t>Industrial Machines</a:t>
            </a:r>
          </a:p>
          <a:p>
            <a:pPr marL="971550" lvl="1" indent="-514350">
              <a:buFont typeface="+mj-lt"/>
              <a:buAutoNum type="arabicPeriod"/>
            </a:pPr>
            <a:r>
              <a:rPr lang="en-US" dirty="0"/>
              <a:t>Drones</a:t>
            </a:r>
          </a:p>
          <a:p>
            <a:pPr marL="971550" lvl="1" indent="-514350">
              <a:buFont typeface="+mj-lt"/>
              <a:buAutoNum type="arabicPeriod"/>
            </a:pPr>
            <a:r>
              <a:rPr lang="en-US" dirty="0"/>
              <a:t>Surgical Bots</a:t>
            </a:r>
          </a:p>
          <a:p>
            <a:pPr marL="514350" indent="-514350">
              <a:buFont typeface="+mj-lt"/>
              <a:buAutoNum type="arabicPeriod"/>
            </a:pPr>
            <a:r>
              <a:rPr lang="en-US" dirty="0"/>
              <a:t>Software Robots – Automates human activity on a digital platform.</a:t>
            </a:r>
          </a:p>
          <a:p>
            <a:pPr marL="971550" lvl="1" indent="-514350">
              <a:buFont typeface="+mj-lt"/>
              <a:buAutoNum type="arabicPeriod"/>
            </a:pPr>
            <a:r>
              <a:rPr lang="en-US" dirty="0"/>
              <a:t>RPA programs</a:t>
            </a:r>
          </a:p>
          <a:p>
            <a:pPr marL="971550" lvl="1" indent="-514350">
              <a:buFont typeface="+mj-lt"/>
              <a:buAutoNum type="arabicPeriod"/>
            </a:pPr>
            <a:r>
              <a:rPr lang="en-US" dirty="0"/>
              <a:t>Scripts and macros such as Webcrawlers</a:t>
            </a:r>
          </a:p>
          <a:p>
            <a:pPr marL="971550" lvl="1" indent="-514350">
              <a:buFont typeface="+mj-lt"/>
              <a:buAutoNum type="arabicPeriod"/>
            </a:pPr>
            <a:r>
              <a:rPr lang="en-US" dirty="0"/>
              <a:t>Farming bots used in popular games.</a:t>
            </a:r>
          </a:p>
          <a:p>
            <a:pPr marL="971550" lvl="1" indent="-514350">
              <a:buFont typeface="+mj-lt"/>
              <a:buAutoNum type="arabicPeriod"/>
            </a:pPr>
            <a:r>
              <a:rPr lang="en-US" dirty="0"/>
              <a:t>IoT Systems</a:t>
            </a:r>
          </a:p>
          <a:p>
            <a:pPr marL="971550" lvl="1" indent="-514350">
              <a:buFont typeface="+mj-lt"/>
              <a:buAutoNum type="arabicPeriod"/>
            </a:pPr>
            <a:r>
              <a:rPr lang="en-US" dirty="0"/>
              <a:t>Siri/ Alexa</a:t>
            </a:r>
          </a:p>
          <a:p>
            <a:pPr marL="971550" lvl="1" indent="-514350">
              <a:buFont typeface="+mj-lt"/>
              <a:buAutoNum type="arabicPeriod"/>
            </a:pPr>
            <a:r>
              <a:rPr lang="en-US" dirty="0"/>
              <a:t>Machine Learning, AI, computer vision</a:t>
            </a:r>
          </a:p>
          <a:p>
            <a:pPr marL="457200" lvl="1" indent="0">
              <a:buNone/>
            </a:pPr>
            <a:endParaRPr lang="en-US" dirty="0"/>
          </a:p>
          <a:p>
            <a:pPr marL="0" indent="0">
              <a:buNone/>
            </a:pPr>
            <a:r>
              <a:rPr lang="en-US" dirty="0"/>
              <a:t>In short – Robots are developed to automate some work rather its physical or a digital task. As technology progresses so does the conceptual meaning of robots.</a:t>
            </a:r>
          </a:p>
          <a:p>
            <a:pPr marL="0" indent="0">
              <a:buNone/>
            </a:pPr>
            <a:endParaRPr lang="en-US" dirty="0"/>
          </a:p>
          <a:p>
            <a:r>
              <a:rPr lang="en-US" dirty="0">
                <a:highlight>
                  <a:srgbClr val="FF0000"/>
                </a:highlight>
              </a:rPr>
              <a:t>Robot – Machine </a:t>
            </a:r>
            <a:r>
              <a:rPr lang="en-US" dirty="0" err="1">
                <a:highlight>
                  <a:srgbClr val="FF0000"/>
                </a:highlight>
              </a:rPr>
              <a:t>capabple</a:t>
            </a:r>
            <a:r>
              <a:rPr lang="en-US" dirty="0">
                <a:highlight>
                  <a:srgbClr val="FF0000"/>
                </a:highlight>
              </a:rPr>
              <a:t> of </a:t>
            </a:r>
            <a:r>
              <a:rPr lang="en-US" dirty="0" err="1">
                <a:highlight>
                  <a:srgbClr val="FF0000"/>
                </a:highlight>
              </a:rPr>
              <a:t>carring</a:t>
            </a:r>
            <a:r>
              <a:rPr lang="en-US" dirty="0">
                <a:highlight>
                  <a:srgbClr val="FF0000"/>
                </a:highlight>
              </a:rPr>
              <a:t> out series of actions automatically.</a:t>
            </a:r>
          </a:p>
          <a:p>
            <a:r>
              <a:rPr lang="en-US" dirty="0">
                <a:highlight>
                  <a:srgbClr val="FF0000"/>
                </a:highlight>
              </a:rPr>
              <a:t>Interact with the physical world</a:t>
            </a:r>
          </a:p>
        </p:txBody>
      </p:sp>
    </p:spTree>
    <p:extLst>
      <p:ext uri="{BB962C8B-B14F-4D97-AF65-F5344CB8AC3E}">
        <p14:creationId xmlns:p14="http://schemas.microsoft.com/office/powerpoint/2010/main" val="247942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C333-193F-419A-A6BB-B6DD22315002}"/>
              </a:ext>
            </a:extLst>
          </p:cNvPr>
          <p:cNvSpPr>
            <a:spLocks noGrp="1"/>
          </p:cNvSpPr>
          <p:nvPr>
            <p:ph type="title"/>
          </p:nvPr>
        </p:nvSpPr>
        <p:spPr/>
        <p:txBody>
          <a:bodyPr/>
          <a:lstStyle/>
          <a:p>
            <a:r>
              <a:rPr lang="en-US" dirty="0"/>
              <a:t>Process and RPA</a:t>
            </a:r>
          </a:p>
        </p:txBody>
      </p:sp>
      <p:sp>
        <p:nvSpPr>
          <p:cNvPr id="3" name="Content Placeholder 2">
            <a:extLst>
              <a:ext uri="{FF2B5EF4-FFF2-40B4-BE49-F238E27FC236}">
                <a16:creationId xmlns:a16="http://schemas.microsoft.com/office/drawing/2014/main" id="{912CCDFA-4443-46F0-9894-98003F44217F}"/>
              </a:ext>
            </a:extLst>
          </p:cNvPr>
          <p:cNvSpPr>
            <a:spLocks noGrp="1"/>
          </p:cNvSpPr>
          <p:nvPr>
            <p:ph idx="1"/>
          </p:nvPr>
        </p:nvSpPr>
        <p:spPr>
          <a:xfrm>
            <a:off x="838200" y="1825625"/>
            <a:ext cx="9404555" cy="3535414"/>
          </a:xfrm>
        </p:spPr>
        <p:txBody>
          <a:bodyPr>
            <a:normAutofit lnSpcReduction="10000"/>
          </a:bodyPr>
          <a:lstStyle/>
          <a:p>
            <a:r>
              <a:rPr lang="en-US" dirty="0"/>
              <a:t>Sequence of steps that lead to a meaningful activity otherwise be done by a human worker.</a:t>
            </a:r>
          </a:p>
          <a:p>
            <a:r>
              <a:rPr lang="en-US" dirty="0"/>
              <a:t>This process can range from fully mechanical to fully virtual activities.</a:t>
            </a:r>
          </a:p>
          <a:p>
            <a:endParaRPr lang="en-US" dirty="0"/>
          </a:p>
          <a:p>
            <a:r>
              <a:rPr lang="en-US" dirty="0"/>
              <a:t>You make noodles.</a:t>
            </a:r>
          </a:p>
          <a:p>
            <a:r>
              <a:rPr lang="en-US" dirty="0"/>
              <a:t>First step is to pour water into pot. Let it bowl then mix </a:t>
            </a:r>
            <a:r>
              <a:rPr lang="en-US" dirty="0" err="1"/>
              <a:t>noddles</a:t>
            </a:r>
            <a:r>
              <a:rPr lang="en-US" dirty="0"/>
              <a:t>, stir..</a:t>
            </a:r>
            <a:r>
              <a:rPr lang="en-US" dirty="0" err="1"/>
              <a:t>etc</a:t>
            </a:r>
            <a:endParaRPr lang="en-US" dirty="0"/>
          </a:p>
        </p:txBody>
      </p:sp>
    </p:spTree>
    <p:extLst>
      <p:ext uri="{BB962C8B-B14F-4D97-AF65-F5344CB8AC3E}">
        <p14:creationId xmlns:p14="http://schemas.microsoft.com/office/powerpoint/2010/main" val="283371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8DD3-23A0-429B-8E01-8904E760F954}"/>
              </a:ext>
            </a:extLst>
          </p:cNvPr>
          <p:cNvSpPr>
            <a:spLocks noGrp="1"/>
          </p:cNvSpPr>
          <p:nvPr>
            <p:ph type="title"/>
          </p:nvPr>
        </p:nvSpPr>
        <p:spPr/>
        <p:txBody>
          <a:bodyPr/>
          <a:lstStyle/>
          <a:p>
            <a:r>
              <a:rPr lang="en-US" dirty="0"/>
              <a:t>Automation and RPA</a:t>
            </a:r>
          </a:p>
        </p:txBody>
      </p:sp>
      <p:sp>
        <p:nvSpPr>
          <p:cNvPr id="3" name="Content Placeholder 2">
            <a:extLst>
              <a:ext uri="{FF2B5EF4-FFF2-40B4-BE49-F238E27FC236}">
                <a16:creationId xmlns:a16="http://schemas.microsoft.com/office/drawing/2014/main" id="{DE8C1791-B90B-4DDB-BDA8-89D8E047C055}"/>
              </a:ext>
            </a:extLst>
          </p:cNvPr>
          <p:cNvSpPr>
            <a:spLocks noGrp="1"/>
          </p:cNvSpPr>
          <p:nvPr>
            <p:ph idx="1"/>
          </p:nvPr>
        </p:nvSpPr>
        <p:spPr/>
        <p:txBody>
          <a:bodyPr/>
          <a:lstStyle/>
          <a:p>
            <a:r>
              <a:rPr lang="en-US" dirty="0"/>
              <a:t>How a task happens automatically or without human intervention</a:t>
            </a:r>
          </a:p>
          <a:p>
            <a:r>
              <a:rPr lang="en-US" dirty="0"/>
              <a:t>RPA vs Scripting tools</a:t>
            </a:r>
          </a:p>
          <a:p>
            <a:r>
              <a:rPr lang="en-US" dirty="0"/>
              <a:t>Code-free</a:t>
            </a:r>
          </a:p>
          <a:p>
            <a:r>
              <a:rPr lang="en-US" dirty="0"/>
              <a:t>User interface and process control</a:t>
            </a:r>
          </a:p>
          <a:p>
            <a:endParaRPr lang="en-US" dirty="0"/>
          </a:p>
          <a:p>
            <a:r>
              <a:rPr lang="en-US" dirty="0"/>
              <a:t>Industrial Automation – Using physical machines and control systems to automate task(Scripting)</a:t>
            </a:r>
          </a:p>
          <a:p>
            <a:r>
              <a:rPr lang="en-US" dirty="0"/>
              <a:t>Software Automation – carry out task which humans usually do when using a computer program. (scripting &amp; RPA) </a:t>
            </a:r>
          </a:p>
        </p:txBody>
      </p:sp>
    </p:spTree>
    <p:extLst>
      <p:ext uri="{BB962C8B-B14F-4D97-AF65-F5344CB8AC3E}">
        <p14:creationId xmlns:p14="http://schemas.microsoft.com/office/powerpoint/2010/main" val="64057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3C56-F07B-4FA0-B9E2-9026196FA329}"/>
              </a:ext>
            </a:extLst>
          </p:cNvPr>
          <p:cNvSpPr>
            <a:spLocks noGrp="1"/>
          </p:cNvSpPr>
          <p:nvPr>
            <p:ph type="title"/>
          </p:nvPr>
        </p:nvSpPr>
        <p:spPr/>
        <p:txBody>
          <a:bodyPr>
            <a:noAutofit/>
          </a:bodyPr>
          <a:lstStyle/>
          <a:p>
            <a:pPr algn="ctr"/>
            <a:br>
              <a:rPr lang="en-US" sz="4000" dirty="0"/>
            </a:br>
            <a:r>
              <a:rPr lang="en-US" sz="4000" dirty="0"/>
              <a:t>RPA by Acronym</a:t>
            </a:r>
            <a:br>
              <a:rPr lang="en-US" sz="4000" dirty="0"/>
            </a:br>
            <a:r>
              <a:rPr lang="en-US" sz="2000" dirty="0"/>
              <a:t>Mimicking human actions to do activities without human intervention</a:t>
            </a:r>
            <a:br>
              <a:rPr lang="en-US" sz="4000" dirty="0"/>
            </a:br>
            <a:endParaRPr lang="en-US" sz="4000" dirty="0"/>
          </a:p>
        </p:txBody>
      </p:sp>
      <p:sp>
        <p:nvSpPr>
          <p:cNvPr id="3" name="Content Placeholder 2">
            <a:extLst>
              <a:ext uri="{FF2B5EF4-FFF2-40B4-BE49-F238E27FC236}">
                <a16:creationId xmlns:a16="http://schemas.microsoft.com/office/drawing/2014/main" id="{DBDFDFDA-0969-4DD5-8F58-D27694CF7B3B}"/>
              </a:ext>
            </a:extLst>
          </p:cNvPr>
          <p:cNvSpPr>
            <a:spLocks noGrp="1"/>
          </p:cNvSpPr>
          <p:nvPr>
            <p:ph idx="1"/>
          </p:nvPr>
        </p:nvSpPr>
        <p:spPr>
          <a:xfrm>
            <a:off x="838200" y="1359017"/>
            <a:ext cx="10515600" cy="5133858"/>
          </a:xfrm>
        </p:spPr>
        <p:txBody>
          <a:bodyPr>
            <a:normAutofit lnSpcReduction="10000"/>
          </a:bodyPr>
          <a:lstStyle/>
          <a:p>
            <a:pPr marL="0" indent="0">
              <a:buNone/>
            </a:pPr>
            <a:endParaRPr lang="en-US" dirty="0"/>
          </a:p>
          <a:p>
            <a:pPr marL="0" indent="0">
              <a:buNone/>
            </a:pPr>
            <a:r>
              <a:rPr lang="en-US" dirty="0"/>
              <a:t>Robotics</a:t>
            </a:r>
          </a:p>
          <a:p>
            <a:r>
              <a:rPr lang="en-US" dirty="0"/>
              <a:t>Entity which is capable of being programmed by computer to Mimic human actions are robotic.</a:t>
            </a:r>
          </a:p>
          <a:p>
            <a:pPr marL="0" indent="0">
              <a:buNone/>
            </a:pPr>
            <a:endParaRPr lang="en-US" dirty="0"/>
          </a:p>
          <a:p>
            <a:pPr marL="0" indent="0">
              <a:buNone/>
            </a:pPr>
            <a:r>
              <a:rPr lang="en-US" dirty="0"/>
              <a:t>Process</a:t>
            </a:r>
          </a:p>
          <a:p>
            <a:r>
              <a:rPr lang="en-US" dirty="0"/>
              <a:t>Sequence of steps that lead to a meaningful activity otherwise be done by a human worker.</a:t>
            </a:r>
          </a:p>
          <a:p>
            <a:pPr marL="0" indent="0">
              <a:buNone/>
            </a:pPr>
            <a:endParaRPr lang="en-US" dirty="0"/>
          </a:p>
          <a:p>
            <a:pPr marL="0" indent="0">
              <a:buNone/>
            </a:pPr>
            <a:r>
              <a:rPr lang="en-US" dirty="0"/>
              <a:t>Automation</a:t>
            </a:r>
          </a:p>
          <a:p>
            <a:r>
              <a:rPr lang="en-US" dirty="0"/>
              <a:t>When a task happens automatically or without human intervention</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327409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1345</Words>
  <Application>Microsoft Office PowerPoint</Application>
  <PresentationFormat>Widescreen</PresentationFormat>
  <Paragraphs>160</Paragraphs>
  <Slides>21</Slides>
  <Notes>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Insight into RPA (spectrum)&amp; UiPath</vt:lpstr>
      <vt:lpstr>RPA</vt:lpstr>
      <vt:lpstr>PowerPoint Presentation</vt:lpstr>
      <vt:lpstr>           The RPA in Robotics     Process          Automation</vt:lpstr>
      <vt:lpstr>Scripting, Workflow automation tools and RPA</vt:lpstr>
      <vt:lpstr>Robotics and RPA</vt:lpstr>
      <vt:lpstr>Process and RPA</vt:lpstr>
      <vt:lpstr>Automation and RPA</vt:lpstr>
      <vt:lpstr> RPA by Acronym Mimicking human actions to do activities without human intervention </vt:lpstr>
      <vt:lpstr> RPA by Acronym Mimicking human actions to do activities without human intervention </vt:lpstr>
      <vt:lpstr>RPA by Pinnacle The use of software to handle high volume and repeatable task that previously required humans to perform.</vt:lpstr>
      <vt:lpstr>RPA - Building Blocks</vt:lpstr>
      <vt:lpstr>What is RPA – Where automation meets CV</vt:lpstr>
      <vt:lpstr>Pinnacle of RPA</vt:lpstr>
      <vt:lpstr>What is RPA</vt:lpstr>
      <vt:lpstr>RPA Tool</vt:lpstr>
      <vt:lpstr>PowerPoint Presentation</vt:lpstr>
      <vt:lpstr>Examples</vt:lpstr>
      <vt:lpstr>PowerPoint Presentation</vt:lpstr>
      <vt:lpstr>RPA Tools</vt:lpstr>
      <vt:lpstr>Practical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into RPA (spectrum)&amp; UiPath</dc:title>
  <dc:creator>Shakir, Zyris</dc:creator>
  <cp:lastModifiedBy>Shakir, Zyris</cp:lastModifiedBy>
  <cp:revision>12</cp:revision>
  <dcterms:created xsi:type="dcterms:W3CDTF">2019-11-15T20:37:13Z</dcterms:created>
  <dcterms:modified xsi:type="dcterms:W3CDTF">2019-12-02T19:33:40Z</dcterms:modified>
</cp:coreProperties>
</file>