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A601E-983A-43B7-8D23-58934F43A4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1B7F4B-E2E6-4830-9792-0152C9DDC1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E98A30-7DE3-467E-8E78-4D318E3AAE01}"/>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58DF84E4-A983-47AF-A7D4-C970D1BA1F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C3460E-4F2E-4275-BAEE-07158DBF32EC}"/>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17554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3EFAB-51C5-4F77-8C5E-F797EB9FD5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035EEB3-AC9B-4093-BD74-B401A295CE0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4D7054-EE80-4D9F-973F-299CA90CB4E6}"/>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B658503E-B10E-4B26-871E-1D175EEE86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E494C-EB39-4C08-8471-7EC1ADF7E8B7}"/>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294235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3C98FA2-F069-4391-9292-D4F11A48123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1EEAF3-1416-4B73-B01B-77EC2ED4FE8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3C7F33-FF20-437C-B5D5-85477F6C03F8}"/>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FE910AD8-D149-4999-9A50-8C15BE081C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1B0FC4-F254-4B82-8C82-E2C361F68121}"/>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285150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F054E9-8F39-4A57-92A1-A11DB09A3A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F54C2FB-0EBD-4733-ABEA-CE9BF0E3A84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E1F0E7-FDD6-428E-8B3C-98E1144D8742}"/>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6D5C8D5D-1CB0-4B8A-8949-A67553B62C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DB0F9A-3359-4CF4-A151-A6B543A7A0EA}"/>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295227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FA519-94CB-42AB-A023-8E47AB433DA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9C2D2E-D209-4D3C-8DE4-06230D30E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66CBB2F-CCD1-4ACD-85CD-93974B7578FA}"/>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4361D40B-952F-41DF-8C93-E6FF7786EC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282145-D6E4-436C-8CFD-D1352E366CA5}"/>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204452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C9BF5-031B-477E-860A-9A1BAD950D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C59E565-1EEA-4AB1-9D85-5B57992029D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A14DC92-8119-4D51-BD8C-3976A9BA74C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7234CCE-651C-4EC0-B493-DD23EE2AE050}"/>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6" name="Espace réservé du pied de page 5">
            <a:extLst>
              <a:ext uri="{FF2B5EF4-FFF2-40B4-BE49-F238E27FC236}">
                <a16:creationId xmlns:a16="http://schemas.microsoft.com/office/drawing/2014/main" id="{F2CC5E54-56C9-4960-96DD-0F852E808BE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25BD77-5964-4B20-9167-6472C275C951}"/>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428295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FE525-6303-4DFA-970A-9AAA7ED9BBF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E7131DA-6C97-4992-8ED3-50D2895F3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EEA7819-3F3B-4A8B-9E4A-70EF679FA2F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0F8FCC7-D4F5-4D3A-927B-27EE1AEF7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6035DC9-213D-4EC5-AB66-FA198D6D1F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8413CB3-E7EC-4B53-B612-1BB728DD6FA5}"/>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8" name="Espace réservé du pied de page 7">
            <a:extLst>
              <a:ext uri="{FF2B5EF4-FFF2-40B4-BE49-F238E27FC236}">
                <a16:creationId xmlns:a16="http://schemas.microsoft.com/office/drawing/2014/main" id="{986784E3-10BA-498B-A1B6-DB61D135E8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308E399-EC34-4ED6-AEB6-485EC3693388}"/>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40465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52EC9-D013-41D5-9915-E20F3C05D79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A3CD5C6-A562-49AD-AD56-46719D924D97}"/>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4" name="Espace réservé du pied de page 3">
            <a:extLst>
              <a:ext uri="{FF2B5EF4-FFF2-40B4-BE49-F238E27FC236}">
                <a16:creationId xmlns:a16="http://schemas.microsoft.com/office/drawing/2014/main" id="{543BDD64-9430-4F49-B583-5191EF8E668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3E19D16-82D6-41AF-90B3-DDDA6C856B7C}"/>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272310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E122FC5-C0BD-4571-A049-A4C0DBB8A690}"/>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3" name="Espace réservé du pied de page 2">
            <a:extLst>
              <a:ext uri="{FF2B5EF4-FFF2-40B4-BE49-F238E27FC236}">
                <a16:creationId xmlns:a16="http://schemas.microsoft.com/office/drawing/2014/main" id="{6F9EFAEB-182C-43C7-8A31-D3860EA3930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6270CCD-3EEA-4D0E-81A8-931319068486}"/>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127000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278FA4-CEF0-4064-8C0E-FF37C6F69B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ADB566-2D42-435E-ABDA-2CA6989D6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D52B1D-0525-4EF6-B977-F9EBB111C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F0D5C7-1022-481A-A33D-F5AD55CFC3F2}"/>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6" name="Espace réservé du pied de page 5">
            <a:extLst>
              <a:ext uri="{FF2B5EF4-FFF2-40B4-BE49-F238E27FC236}">
                <a16:creationId xmlns:a16="http://schemas.microsoft.com/office/drawing/2014/main" id="{713519C7-1403-469A-A046-143FECD402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E00D3E-0A3B-44E7-B2CB-35830B227667}"/>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39751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480CE-332A-4986-8E8A-CDFF041DF3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9A240E9-5BD5-44B6-9BA6-AAA41BDAB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D9ECB4B-5546-4F65-B37E-B4EDCD074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F0A3B98-B181-43CB-9149-9005B53D4C7B}"/>
              </a:ext>
            </a:extLst>
          </p:cNvPr>
          <p:cNvSpPr>
            <a:spLocks noGrp="1"/>
          </p:cNvSpPr>
          <p:nvPr>
            <p:ph type="dt" sz="half" idx="10"/>
          </p:nvPr>
        </p:nvSpPr>
        <p:spPr/>
        <p:txBody>
          <a:bodyPr/>
          <a:lstStyle/>
          <a:p>
            <a:fld id="{222CDC8C-8488-4781-B19A-449ACC3968E6}" type="datetimeFigureOut">
              <a:rPr lang="fr-FR" smtClean="0"/>
              <a:t>26/07/2022</a:t>
            </a:fld>
            <a:endParaRPr lang="fr-FR"/>
          </a:p>
        </p:txBody>
      </p:sp>
      <p:sp>
        <p:nvSpPr>
          <p:cNvPr id="6" name="Espace réservé du pied de page 5">
            <a:extLst>
              <a:ext uri="{FF2B5EF4-FFF2-40B4-BE49-F238E27FC236}">
                <a16:creationId xmlns:a16="http://schemas.microsoft.com/office/drawing/2014/main" id="{E6F50A9E-23F6-41EF-B558-8D661B299E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D04B84-BFC1-413B-96AB-B97D76BF8752}"/>
              </a:ext>
            </a:extLst>
          </p:cNvPr>
          <p:cNvSpPr>
            <a:spLocks noGrp="1"/>
          </p:cNvSpPr>
          <p:nvPr>
            <p:ph type="sldNum" sz="quarter" idx="12"/>
          </p:nvPr>
        </p:nvSpPr>
        <p:spPr/>
        <p:txBody>
          <a:bodyPr/>
          <a:lstStyle/>
          <a:p>
            <a:fld id="{BC7672DF-B464-40CD-B544-3AFB3E71EF84}" type="slidenum">
              <a:rPr lang="fr-FR" smtClean="0"/>
              <a:t>‹N°›</a:t>
            </a:fld>
            <a:endParaRPr lang="fr-FR"/>
          </a:p>
        </p:txBody>
      </p:sp>
    </p:spTree>
    <p:extLst>
      <p:ext uri="{BB962C8B-B14F-4D97-AF65-F5344CB8AC3E}">
        <p14:creationId xmlns:p14="http://schemas.microsoft.com/office/powerpoint/2010/main" val="145745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285E2C4-3668-441E-8753-7F495C712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BEA991-D2CB-48AD-85DF-80F81E9BF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4EC8B8-F73D-440C-A08D-35AB5439F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CDC8C-8488-4781-B19A-449ACC3968E6}"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C6299A2C-761B-4F5C-9F93-3E477585B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1647A8E-3891-42A7-968C-4BAEBC559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672DF-B464-40CD-B544-3AFB3E71EF84}" type="slidenum">
              <a:rPr lang="fr-FR" smtClean="0"/>
              <a:t>‹N°›</a:t>
            </a:fld>
            <a:endParaRPr lang="fr-FR"/>
          </a:p>
        </p:txBody>
      </p:sp>
    </p:spTree>
    <p:extLst>
      <p:ext uri="{BB962C8B-B14F-4D97-AF65-F5344CB8AC3E}">
        <p14:creationId xmlns:p14="http://schemas.microsoft.com/office/powerpoint/2010/main" val="3795880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pwork.com/resources/nosql-vs-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DA8EE1-EEA0-4103-9531-AE1A9E269083}"/>
              </a:ext>
            </a:extLst>
          </p:cNvPr>
          <p:cNvSpPr>
            <a:spLocks noGrp="1"/>
          </p:cNvSpPr>
          <p:nvPr>
            <p:ph type="ctrTitle"/>
          </p:nvPr>
        </p:nvSpPr>
        <p:spPr>
          <a:xfrm>
            <a:off x="1285461" y="2968487"/>
            <a:ext cx="9144000" cy="2279375"/>
          </a:xfrm>
        </p:spPr>
        <p:txBody>
          <a:bodyPr>
            <a:normAutofit fontScale="90000"/>
          </a:bodyPr>
          <a:lstStyle/>
          <a:p>
            <a:r>
              <a:rPr lang="en-US" dirty="0"/>
              <a:t>Which Relational Database is Right for You?</a:t>
            </a:r>
            <a:br>
              <a:rPr lang="en-US" dirty="0"/>
            </a:br>
            <a:endParaRPr lang="fr-FR" dirty="0"/>
          </a:p>
        </p:txBody>
      </p:sp>
    </p:spTree>
    <p:extLst>
      <p:ext uri="{BB962C8B-B14F-4D97-AF65-F5344CB8AC3E}">
        <p14:creationId xmlns:p14="http://schemas.microsoft.com/office/powerpoint/2010/main" val="177909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B3B34-C4F0-463A-AFBA-88936B882DCA}"/>
              </a:ext>
            </a:extLst>
          </p:cNvPr>
          <p:cNvSpPr>
            <a:spLocks noGrp="1"/>
          </p:cNvSpPr>
          <p:nvPr>
            <p:ph type="title"/>
          </p:nvPr>
        </p:nvSpPr>
        <p:spPr/>
        <p:txBody>
          <a:bodyPr>
            <a:normAutofit/>
          </a:bodyPr>
          <a:lstStyle/>
          <a:p>
            <a:pPr algn="ctr"/>
            <a:r>
              <a:rPr lang="fr-FR" sz="6000" b="1" dirty="0"/>
              <a:t>Introduction </a:t>
            </a:r>
          </a:p>
        </p:txBody>
      </p:sp>
      <p:sp>
        <p:nvSpPr>
          <p:cNvPr id="3" name="Espace réservé du contenu 2">
            <a:extLst>
              <a:ext uri="{FF2B5EF4-FFF2-40B4-BE49-F238E27FC236}">
                <a16:creationId xmlns:a16="http://schemas.microsoft.com/office/drawing/2014/main" id="{77AEDBBC-1D5E-4754-845B-BA5119CA7272}"/>
              </a:ext>
            </a:extLst>
          </p:cNvPr>
          <p:cNvSpPr>
            <a:spLocks noGrp="1"/>
          </p:cNvSpPr>
          <p:nvPr>
            <p:ph idx="1"/>
          </p:nvPr>
        </p:nvSpPr>
        <p:spPr/>
        <p:txBody>
          <a:bodyPr/>
          <a:lstStyle/>
          <a:p>
            <a:pPr marL="0" indent="0">
              <a:buNone/>
            </a:pPr>
            <a:r>
              <a:rPr lang="en-US" dirty="0"/>
              <a:t>Structured query language (SQL) is the language of relational databases. It stores, secures, and retrieves all the data for your applications. Several database platforms use SQL, but with slight variations—each tends to have a slightly different syntax. Microsoft SQL and MySQL are two of the most common operating systems on the web</a:t>
            </a:r>
            <a:endParaRPr lang="fr-FR" dirty="0"/>
          </a:p>
        </p:txBody>
      </p:sp>
    </p:spTree>
    <p:extLst>
      <p:ext uri="{BB962C8B-B14F-4D97-AF65-F5344CB8AC3E}">
        <p14:creationId xmlns:p14="http://schemas.microsoft.com/office/powerpoint/2010/main" val="91502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5EAF6A-6975-4C9F-AE56-8BA901B4F556}"/>
              </a:ext>
            </a:extLst>
          </p:cNvPr>
          <p:cNvSpPr>
            <a:spLocks noGrp="1"/>
          </p:cNvSpPr>
          <p:nvPr>
            <p:ph type="title"/>
          </p:nvPr>
        </p:nvSpPr>
        <p:spPr/>
        <p:txBody>
          <a:bodyPr>
            <a:normAutofit fontScale="90000"/>
          </a:bodyPr>
          <a:lstStyle/>
          <a:p>
            <a:pPr algn="ctr"/>
            <a:r>
              <a:rPr lang="en-US" sz="5400" b="1" dirty="0"/>
              <a:t>PostgreSQL</a:t>
            </a:r>
            <a:br>
              <a:rPr lang="en-US" dirty="0"/>
            </a:br>
            <a:endParaRPr lang="fr-FR" dirty="0"/>
          </a:p>
        </p:txBody>
      </p:sp>
      <p:sp>
        <p:nvSpPr>
          <p:cNvPr id="3" name="Espace réservé du contenu 2">
            <a:extLst>
              <a:ext uri="{FF2B5EF4-FFF2-40B4-BE49-F238E27FC236}">
                <a16:creationId xmlns:a16="http://schemas.microsoft.com/office/drawing/2014/main" id="{F39BA467-31AD-4BEC-8231-F353D11832C2}"/>
              </a:ext>
            </a:extLst>
          </p:cNvPr>
          <p:cNvSpPr>
            <a:spLocks noGrp="1"/>
          </p:cNvSpPr>
          <p:nvPr>
            <p:ph idx="1"/>
          </p:nvPr>
        </p:nvSpPr>
        <p:spPr>
          <a:xfrm>
            <a:off x="1076739" y="2859295"/>
            <a:ext cx="10515600" cy="1460914"/>
          </a:xfrm>
        </p:spPr>
        <p:txBody>
          <a:bodyPr/>
          <a:lstStyle/>
          <a:p>
            <a:r>
              <a:rPr lang="en-US" dirty="0">
                <a:solidFill>
                  <a:schemeClr val="accent1"/>
                </a:solidFill>
              </a:rPr>
              <a:t>PostgreSQL</a:t>
            </a:r>
            <a:r>
              <a:rPr lang="en-US" dirty="0"/>
              <a:t> is an open-source database option supported by multiple </a:t>
            </a:r>
            <a:r>
              <a:rPr lang="en-US" dirty="0">
                <a:hlinkClick r:id="rId2"/>
              </a:rPr>
              <a:t>SQL and NoSQL</a:t>
            </a:r>
            <a:r>
              <a:rPr lang="en-US" dirty="0"/>
              <a:t> models. It’s scalable and offers significant savings since it doesn’t require a commercial license.</a:t>
            </a:r>
          </a:p>
          <a:p>
            <a:endParaRPr lang="fr-FR" dirty="0"/>
          </a:p>
        </p:txBody>
      </p:sp>
    </p:spTree>
    <p:extLst>
      <p:ext uri="{BB962C8B-B14F-4D97-AF65-F5344CB8AC3E}">
        <p14:creationId xmlns:p14="http://schemas.microsoft.com/office/powerpoint/2010/main" val="170885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AAB8D-EA12-46DD-B943-96AF5975A5DF}"/>
              </a:ext>
            </a:extLst>
          </p:cNvPr>
          <p:cNvSpPr>
            <a:spLocks noGrp="1"/>
          </p:cNvSpPr>
          <p:nvPr>
            <p:ph type="title"/>
          </p:nvPr>
        </p:nvSpPr>
        <p:spPr/>
        <p:txBody>
          <a:bodyPr>
            <a:normAutofit/>
          </a:bodyPr>
          <a:lstStyle/>
          <a:p>
            <a:pPr algn="ctr"/>
            <a:r>
              <a:rPr lang="fr-FR" sz="5400" b="1" dirty="0"/>
              <a:t>SQL server </a:t>
            </a:r>
          </a:p>
        </p:txBody>
      </p:sp>
      <p:sp>
        <p:nvSpPr>
          <p:cNvPr id="3" name="Espace réservé du contenu 2">
            <a:extLst>
              <a:ext uri="{FF2B5EF4-FFF2-40B4-BE49-F238E27FC236}">
                <a16:creationId xmlns:a16="http://schemas.microsoft.com/office/drawing/2014/main" id="{BB6CDBA6-CF25-4D83-8894-44FCCDA873B9}"/>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3439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2141A5-58FF-4B32-8FB5-02510C32CE91}"/>
              </a:ext>
            </a:extLst>
          </p:cNvPr>
          <p:cNvSpPr>
            <a:spLocks noGrp="1"/>
          </p:cNvSpPr>
          <p:nvPr>
            <p:ph type="title"/>
          </p:nvPr>
        </p:nvSpPr>
        <p:spPr/>
        <p:txBody>
          <a:bodyPr>
            <a:normAutofit/>
          </a:bodyPr>
          <a:lstStyle/>
          <a:p>
            <a:pPr algn="ctr"/>
            <a:r>
              <a:rPr lang="fr-FR" sz="5400" b="1" dirty="0"/>
              <a:t>MYSQL</a:t>
            </a:r>
          </a:p>
        </p:txBody>
      </p:sp>
      <p:sp>
        <p:nvSpPr>
          <p:cNvPr id="3" name="Espace réservé du contenu 2">
            <a:extLst>
              <a:ext uri="{FF2B5EF4-FFF2-40B4-BE49-F238E27FC236}">
                <a16:creationId xmlns:a16="http://schemas.microsoft.com/office/drawing/2014/main" id="{7B9D993A-B95E-42F9-B7C1-FC04A66B7F92}"/>
              </a:ext>
            </a:extLst>
          </p:cNvPr>
          <p:cNvSpPr>
            <a:spLocks noGrp="1"/>
          </p:cNvSpPr>
          <p:nvPr>
            <p:ph idx="1"/>
          </p:nvPr>
        </p:nvSpPr>
        <p:spPr>
          <a:xfrm>
            <a:off x="838200" y="2594251"/>
            <a:ext cx="10515600" cy="2415071"/>
          </a:xfrm>
        </p:spPr>
        <p:txBody>
          <a:bodyPr/>
          <a:lstStyle/>
          <a:p>
            <a:pPr marL="0" indent="0">
              <a:buNone/>
            </a:pPr>
            <a:r>
              <a:rPr lang="en-US" dirty="0"/>
              <a:t>The </a:t>
            </a:r>
            <a:r>
              <a:rPr lang="en-US" dirty="0">
                <a:solidFill>
                  <a:schemeClr val="accent1"/>
                </a:solidFill>
              </a:rPr>
              <a:t>MySQL server </a:t>
            </a:r>
            <a:r>
              <a:rPr lang="en-US" dirty="0"/>
              <a:t>provides a database management system with</a:t>
            </a:r>
          </a:p>
          <a:p>
            <a:pPr marL="0" indent="0">
              <a:buNone/>
            </a:pPr>
            <a:r>
              <a:rPr lang="en-US" dirty="0"/>
              <a:t> querying and connectivity capabilities, as well as the ability to have</a:t>
            </a:r>
          </a:p>
          <a:p>
            <a:pPr marL="0" indent="0">
              <a:buNone/>
            </a:pPr>
            <a:r>
              <a:rPr lang="en-US" dirty="0"/>
              <a:t> excellent data structure and integration with many different platform</a:t>
            </a:r>
          </a:p>
          <a:p>
            <a:endParaRPr lang="fr-FR" dirty="0"/>
          </a:p>
        </p:txBody>
      </p:sp>
    </p:spTree>
    <p:extLst>
      <p:ext uri="{BB962C8B-B14F-4D97-AF65-F5344CB8AC3E}">
        <p14:creationId xmlns:p14="http://schemas.microsoft.com/office/powerpoint/2010/main" val="55811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3A7CA4A8-6FD9-46BC-BA19-E3D3FAC8337A}"/>
              </a:ext>
            </a:extLst>
          </p:cNvPr>
          <p:cNvGraphicFramePr>
            <a:graphicFrameLocks noGrp="1"/>
          </p:cNvGraphicFramePr>
          <p:nvPr>
            <p:extLst>
              <p:ext uri="{D42A27DB-BD31-4B8C-83A1-F6EECF244321}">
                <p14:modId xmlns:p14="http://schemas.microsoft.com/office/powerpoint/2010/main" val="997576882"/>
              </p:ext>
            </p:extLst>
          </p:nvPr>
        </p:nvGraphicFramePr>
        <p:xfrm>
          <a:off x="0" y="0"/>
          <a:ext cx="12191996" cy="7111736"/>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3770101140"/>
                    </a:ext>
                  </a:extLst>
                </a:gridCol>
                <a:gridCol w="3047999">
                  <a:extLst>
                    <a:ext uri="{9D8B030D-6E8A-4147-A177-3AD203B41FA5}">
                      <a16:colId xmlns:a16="http://schemas.microsoft.com/office/drawing/2014/main" val="3366655582"/>
                    </a:ext>
                  </a:extLst>
                </a:gridCol>
                <a:gridCol w="3047999">
                  <a:extLst>
                    <a:ext uri="{9D8B030D-6E8A-4147-A177-3AD203B41FA5}">
                      <a16:colId xmlns:a16="http://schemas.microsoft.com/office/drawing/2014/main" val="313574890"/>
                    </a:ext>
                  </a:extLst>
                </a:gridCol>
                <a:gridCol w="3047999">
                  <a:extLst>
                    <a:ext uri="{9D8B030D-6E8A-4147-A177-3AD203B41FA5}">
                      <a16:colId xmlns:a16="http://schemas.microsoft.com/office/drawing/2014/main" val="1230703118"/>
                    </a:ext>
                  </a:extLst>
                </a:gridCol>
              </a:tblGrid>
              <a:tr h="645934">
                <a:tc>
                  <a:txBody>
                    <a:bodyPr/>
                    <a:lstStyle/>
                    <a:p>
                      <a:endParaRPr lang="fr-FR"/>
                    </a:p>
                  </a:txBody>
                  <a:tcPr/>
                </a:tc>
                <a:tc>
                  <a:txBody>
                    <a:bodyPr/>
                    <a:lstStyle/>
                    <a:p>
                      <a:pPr algn="ctr"/>
                      <a:r>
                        <a:rPr lang="fr-FR" dirty="0" err="1"/>
                        <a:t>Sql</a:t>
                      </a:r>
                      <a:r>
                        <a:rPr lang="fr-FR" dirty="0"/>
                        <a:t> Server</a:t>
                      </a:r>
                    </a:p>
                  </a:txBody>
                  <a:tcPr/>
                </a:tc>
                <a:tc>
                  <a:txBody>
                    <a:bodyPr/>
                    <a:lstStyle/>
                    <a:p>
                      <a:pPr algn="ctr"/>
                      <a:r>
                        <a:rPr lang="fr-FR" sz="1800" b="0" i="0" kern="1200" dirty="0">
                          <a:solidFill>
                            <a:schemeClr val="lt1"/>
                          </a:solidFill>
                          <a:effectLst/>
                          <a:latin typeface="+mn-lt"/>
                          <a:ea typeface="+mn-ea"/>
                          <a:cs typeface="+mn-cs"/>
                        </a:rPr>
                        <a:t> </a:t>
                      </a:r>
                      <a:r>
                        <a:rPr lang="fr-FR" sz="1800" b="1" kern="1200" dirty="0">
                          <a:solidFill>
                            <a:schemeClr val="lt1"/>
                          </a:solidFill>
                          <a:latin typeface="+mn-lt"/>
                          <a:ea typeface="+mn-ea"/>
                          <a:cs typeface="+mn-cs"/>
                        </a:rPr>
                        <a:t>PostgreSQL</a:t>
                      </a:r>
                    </a:p>
                  </a:txBody>
                  <a:tcPr/>
                </a:tc>
                <a:tc>
                  <a:txBody>
                    <a:bodyPr/>
                    <a:lstStyle/>
                    <a:p>
                      <a:pPr algn="ctr"/>
                      <a:r>
                        <a:rPr lang="fr-FR" sz="1800" b="1" kern="1200" dirty="0">
                          <a:solidFill>
                            <a:schemeClr val="lt1"/>
                          </a:solidFill>
                          <a:latin typeface="+mn-lt"/>
                          <a:ea typeface="+mn-ea"/>
                          <a:cs typeface="+mn-cs"/>
                        </a:rPr>
                        <a:t>MySQL</a:t>
                      </a:r>
                    </a:p>
                  </a:txBody>
                  <a:tcPr/>
                </a:tc>
                <a:extLst>
                  <a:ext uri="{0D108BD9-81ED-4DB2-BD59-A6C34878D82A}">
                    <a16:rowId xmlns:a16="http://schemas.microsoft.com/office/drawing/2014/main" val="2514828651"/>
                  </a:ext>
                </a:extLst>
              </a:tr>
              <a:tr h="1485817">
                <a:tc>
                  <a:txBody>
                    <a:bodyPr/>
                    <a:lstStyle/>
                    <a:p>
                      <a:r>
                        <a:rPr lang="fr-FR" dirty="0" err="1"/>
                        <a:t>Data_base</a:t>
                      </a:r>
                      <a:r>
                        <a:rPr lang="fr-FR" dirty="0"/>
                        <a:t> type </a:t>
                      </a:r>
                    </a:p>
                  </a:txBody>
                  <a:tcPr/>
                </a:tc>
                <a:tc>
                  <a:txBody>
                    <a:bodyPr/>
                    <a:lstStyle/>
                    <a:p>
                      <a:r>
                        <a:rPr lang="en-US" sz="1800" b="0" i="0" kern="1200" dirty="0">
                          <a:solidFill>
                            <a:schemeClr val="dk1"/>
                          </a:solidFill>
                          <a:effectLst/>
                          <a:latin typeface="+mn-lt"/>
                          <a:ea typeface="+mn-ea"/>
                          <a:cs typeface="+mn-cs"/>
                        </a:rPr>
                        <a:t>T-SQL (Transact-SQL) is a set of programming extensions</a:t>
                      </a:r>
                      <a:endParaRPr lang="fr-FR" dirty="0"/>
                    </a:p>
                  </a:txBody>
                  <a:tcPr/>
                </a:tc>
                <a:tc>
                  <a:txBody>
                    <a:bodyPr/>
                    <a:lstStyle/>
                    <a:p>
                      <a:r>
                        <a:rPr lang="fr-FR" dirty="0"/>
                        <a:t>Open source </a:t>
                      </a:r>
                      <a:r>
                        <a:rPr lang="fr-FR" dirty="0" err="1">
                          <a:solidFill>
                            <a:srgbClr val="FF0000"/>
                          </a:solidFill>
                        </a:rPr>
                        <a:t>object</a:t>
                      </a:r>
                      <a:r>
                        <a:rPr lang="fr-FR" dirty="0">
                          <a:solidFill>
                            <a:srgbClr val="FF0000"/>
                          </a:solidFill>
                        </a:rPr>
                        <a:t> -</a:t>
                      </a:r>
                      <a:r>
                        <a:rPr lang="fr-FR" dirty="0" err="1">
                          <a:solidFill>
                            <a:srgbClr val="FF0000"/>
                          </a:solidFill>
                        </a:rPr>
                        <a:t>relational</a:t>
                      </a:r>
                      <a:r>
                        <a:rPr lang="fr-FR" dirty="0">
                          <a:solidFill>
                            <a:srgbClr val="FF0000"/>
                          </a:solidFill>
                        </a:rPr>
                        <a:t>  </a:t>
                      </a:r>
                      <a:r>
                        <a:rPr lang="fr-FR" sz="1800" kern="1200" dirty="0" err="1">
                          <a:solidFill>
                            <a:schemeClr val="dk1"/>
                          </a:solidFill>
                          <a:latin typeface="+mn-lt"/>
                          <a:ea typeface="+mn-ea"/>
                          <a:cs typeface="+mn-cs"/>
                        </a:rPr>
                        <a:t>database</a:t>
                      </a:r>
                      <a:r>
                        <a:rPr lang="fr-FR" sz="1800" kern="1200" dirty="0">
                          <a:solidFill>
                            <a:schemeClr val="dk1"/>
                          </a:solidFill>
                          <a:latin typeface="+mn-lt"/>
                          <a:ea typeface="+mn-ea"/>
                          <a:cs typeface="+mn-cs"/>
                        </a:rPr>
                        <a:t> management system (ORDBMS)</a:t>
                      </a:r>
                    </a:p>
                  </a:txBody>
                  <a:tcPr/>
                </a:tc>
                <a:tc>
                  <a:txBody>
                    <a:bodyPr/>
                    <a:lstStyle/>
                    <a:p>
                      <a:r>
                        <a:rPr lang="fr-FR" dirty="0"/>
                        <a:t>Open source </a:t>
                      </a:r>
                      <a:r>
                        <a:rPr lang="fr-FR" dirty="0" err="1">
                          <a:solidFill>
                            <a:srgbClr val="FF0000"/>
                          </a:solidFill>
                        </a:rPr>
                        <a:t>relational</a:t>
                      </a:r>
                      <a:r>
                        <a:rPr lang="fr-FR" dirty="0"/>
                        <a:t> </a:t>
                      </a:r>
                      <a:r>
                        <a:rPr lang="fr-FR" dirty="0" err="1"/>
                        <a:t>database</a:t>
                      </a:r>
                      <a:r>
                        <a:rPr lang="fr-FR" dirty="0"/>
                        <a:t> management system (RDBMS)</a:t>
                      </a:r>
                    </a:p>
                  </a:txBody>
                  <a:tcPr/>
                </a:tc>
                <a:extLst>
                  <a:ext uri="{0D108BD9-81ED-4DB2-BD59-A6C34878D82A}">
                    <a16:rowId xmlns:a16="http://schemas.microsoft.com/office/drawing/2014/main" val="984469482"/>
                  </a:ext>
                </a:extLst>
              </a:tr>
              <a:tr h="2171579">
                <a:tc>
                  <a:txBody>
                    <a:bodyPr/>
                    <a:lstStyle/>
                    <a:p>
                      <a:r>
                        <a:rPr lang="fr-FR" dirty="0"/>
                        <a:t>Run </a:t>
                      </a:r>
                      <a:r>
                        <a:rPr lang="fr-FR" sz="1800" b="0" i="0" kern="1200" dirty="0" err="1">
                          <a:solidFill>
                            <a:schemeClr val="dk1"/>
                          </a:solidFill>
                          <a:effectLst/>
                          <a:latin typeface="+mn-lt"/>
                          <a:ea typeface="+mn-ea"/>
                          <a:cs typeface="+mn-cs"/>
                        </a:rPr>
                        <a:t>environment</a:t>
                      </a:r>
                      <a:endParaRPr lang="fr-FR" dirty="0"/>
                    </a:p>
                  </a:txBody>
                  <a:tcPr/>
                </a:tc>
                <a:tc>
                  <a:txBody>
                    <a:bodyPr/>
                    <a:lstStyle/>
                    <a:p>
                      <a:r>
                        <a:rPr lang="en-US" sz="1800" b="0" i="0" kern="1200" dirty="0">
                          <a:solidFill>
                            <a:schemeClr val="dk1"/>
                          </a:solidFill>
                          <a:effectLst/>
                          <a:latin typeface="+mn-lt"/>
                          <a:ea typeface="+mn-ea"/>
                          <a:cs typeface="+mn-cs"/>
                        </a:rPr>
                        <a:t>runs on Windows and is usually a part of a Windows </a:t>
                      </a:r>
                      <a:r>
                        <a:rPr lang="en-US" sz="1800" b="0" i="0" kern="1200" dirty="0" err="1">
                          <a:solidFill>
                            <a:schemeClr val="dk1"/>
                          </a:solidFill>
                          <a:effectLst/>
                          <a:latin typeface="+mn-lt"/>
                          <a:ea typeface="+mn-ea"/>
                          <a:cs typeface="+mn-cs"/>
                        </a:rPr>
                        <a:t>environmen</a:t>
                      </a:r>
                      <a:endParaRPr lang="fr-FR" dirty="0"/>
                    </a:p>
                  </a:txBody>
                  <a:tcPr/>
                </a:tc>
                <a:tc>
                  <a:txBody>
                    <a:bodyPr/>
                    <a:lstStyle/>
                    <a:p>
                      <a:r>
                        <a:rPr lang="fr-FR" sz="1800" b="1" i="0" kern="1200" dirty="0">
                          <a:solidFill>
                            <a:schemeClr val="dk1"/>
                          </a:solidFill>
                          <a:effectLst/>
                          <a:latin typeface="+mn-lt"/>
                          <a:ea typeface="+mn-ea"/>
                          <a:cs typeface="+mn-cs"/>
                        </a:rPr>
                        <a:t> runs on</a:t>
                      </a:r>
                      <a:r>
                        <a:rPr lang="fr-FR" sz="1800" b="0" i="0" kern="1200" dirty="0">
                          <a:solidFill>
                            <a:schemeClr val="dk1"/>
                          </a:solidFill>
                          <a:effectLst/>
                          <a:latin typeface="+mn-lt"/>
                          <a:ea typeface="+mn-ea"/>
                          <a:cs typeface="+mn-cs"/>
                        </a:rPr>
                        <a:t> all major operating </a:t>
                      </a:r>
                      <a:r>
                        <a:rPr lang="fr-FR" sz="1800" b="0" i="0" kern="1200" dirty="0" err="1">
                          <a:solidFill>
                            <a:schemeClr val="dk1"/>
                          </a:solidFill>
                          <a:effectLst/>
                          <a:latin typeface="+mn-lt"/>
                          <a:ea typeface="+mn-ea"/>
                          <a:cs typeface="+mn-cs"/>
                        </a:rPr>
                        <a:t>systems</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including</a:t>
                      </a:r>
                      <a:r>
                        <a:rPr lang="fr-FR" sz="1800" b="0" i="0" kern="1200" dirty="0">
                          <a:solidFill>
                            <a:schemeClr val="dk1"/>
                          </a:solidFill>
                          <a:effectLst/>
                          <a:latin typeface="+mn-lt"/>
                          <a:ea typeface="+mn-ea"/>
                          <a:cs typeface="+mn-cs"/>
                        </a:rPr>
                        <a:t> Linux, UNIX (AIX, BSD, HP-UX, SGI IRIX, Mac OS X, Solaris, Tru64), and Windows.</a:t>
                      </a:r>
                      <a:endParaRPr lang="fr-FR" dirty="0"/>
                    </a:p>
                  </a:txBody>
                  <a:tcPr/>
                </a:tc>
                <a:tc>
                  <a:txBody>
                    <a:bodyPr/>
                    <a:lstStyle/>
                    <a:p>
                      <a:r>
                        <a:rPr lang="en-US" sz="1800" b="0" i="0" kern="1200" dirty="0">
                          <a:solidFill>
                            <a:schemeClr val="dk1"/>
                          </a:solidFill>
                          <a:effectLst/>
                          <a:latin typeface="+mn-lt"/>
                          <a:ea typeface="+mn-ea"/>
                          <a:cs typeface="+mn-cs"/>
                        </a:rPr>
                        <a:t> runs on either Windows or Linux, typically as a part of a LAMP environment</a:t>
                      </a:r>
                      <a:endParaRPr lang="fr-FR" dirty="0"/>
                    </a:p>
                  </a:txBody>
                  <a:tcPr/>
                </a:tc>
                <a:extLst>
                  <a:ext uri="{0D108BD9-81ED-4DB2-BD59-A6C34878D82A}">
                    <a16:rowId xmlns:a16="http://schemas.microsoft.com/office/drawing/2014/main" val="1875223964"/>
                  </a:ext>
                </a:extLst>
              </a:tr>
              <a:tr h="1516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Native compatibility</a:t>
                      </a:r>
                    </a:p>
                    <a:p>
                      <a:endParaRPr lang="fr-FR" dirty="0"/>
                    </a:p>
                  </a:txBody>
                  <a:tcPr/>
                </a:tc>
                <a:tc>
                  <a:txBody>
                    <a:bodyPr/>
                    <a:lstStyle/>
                    <a:p>
                      <a:r>
                        <a:rPr lang="fr-FR" sz="1800" b="0" i="0" kern="1200" dirty="0" err="1">
                          <a:solidFill>
                            <a:schemeClr val="dk1"/>
                          </a:solidFill>
                          <a:effectLst/>
                          <a:latin typeface="+mn-lt"/>
                          <a:ea typeface="+mn-ea"/>
                          <a:cs typeface="+mn-cs"/>
                        </a:rPr>
                        <a:t>mainly</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used</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with</a:t>
                      </a:r>
                      <a:r>
                        <a:rPr lang="fr-FR" sz="1800" b="0" i="0" kern="1200" dirty="0">
                          <a:solidFill>
                            <a:schemeClr val="dk1"/>
                          </a:solidFill>
                          <a:effectLst/>
                          <a:latin typeface="+mn-lt"/>
                          <a:ea typeface="+mn-ea"/>
                          <a:cs typeface="+mn-cs"/>
                        </a:rPr>
                        <a:t> .NET , Windows </a:t>
                      </a:r>
                      <a:r>
                        <a:rPr lang="fr-FR" sz="1800" b="0" i="0" kern="1200" dirty="0" err="1">
                          <a:solidFill>
                            <a:schemeClr val="dk1"/>
                          </a:solidFill>
                          <a:effectLst/>
                          <a:latin typeface="+mn-lt"/>
                          <a:ea typeface="+mn-ea"/>
                          <a:cs typeface="+mn-cs"/>
                        </a:rPr>
                        <a:t>projects</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err="1">
                          <a:solidFill>
                            <a:schemeClr val="dk1"/>
                          </a:solidFill>
                          <a:effectLst/>
                          <a:latin typeface="+mn-lt"/>
                          <a:ea typeface="+mn-ea"/>
                          <a:cs typeface="+mn-cs"/>
                        </a:rPr>
                        <a:t>used</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with</a:t>
                      </a:r>
                      <a:r>
                        <a:rPr lang="fr-FR" sz="1800" b="0" i="0" kern="1200" dirty="0">
                          <a:solidFill>
                            <a:schemeClr val="dk1"/>
                          </a:solidFill>
                          <a:effectLst/>
                          <a:latin typeface="+mn-lt"/>
                          <a:ea typeface="+mn-ea"/>
                          <a:cs typeface="+mn-cs"/>
                        </a:rPr>
                        <a:t> .NET </a:t>
                      </a:r>
                      <a:endParaRPr lang="fr-FR" dirty="0"/>
                    </a:p>
                  </a:txBody>
                  <a:tcPr/>
                </a:tc>
                <a:tc>
                  <a:txBody>
                    <a:bodyPr/>
                    <a:lstStyle/>
                    <a:p>
                      <a:r>
                        <a:rPr lang="fr-FR" sz="1800" b="0" i="0" kern="1200" dirty="0" err="1">
                          <a:solidFill>
                            <a:schemeClr val="dk1"/>
                          </a:solidFill>
                          <a:effectLst/>
                          <a:latin typeface="+mn-lt"/>
                          <a:ea typeface="+mn-ea"/>
                          <a:cs typeface="+mn-cs"/>
                        </a:rPr>
                        <a:t>natively</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with</a:t>
                      </a:r>
                      <a:r>
                        <a:rPr lang="fr-FR" sz="1800" b="0" i="0" kern="1200" dirty="0">
                          <a:solidFill>
                            <a:schemeClr val="dk1"/>
                          </a:solidFill>
                          <a:effectLst/>
                          <a:latin typeface="+mn-lt"/>
                          <a:ea typeface="+mn-ea"/>
                          <a:cs typeface="+mn-cs"/>
                        </a:rPr>
                        <a:t> PHP , </a:t>
                      </a:r>
                      <a:r>
                        <a:rPr lang="fr-FR" sz="1800" b="0" i="0" kern="1200" dirty="0" err="1">
                          <a:solidFill>
                            <a:schemeClr val="dk1"/>
                          </a:solidFill>
                          <a:effectLst/>
                          <a:latin typeface="+mn-lt"/>
                          <a:ea typeface="+mn-ea"/>
                          <a:cs typeface="+mn-cs"/>
                        </a:rPr>
                        <a:t>integration</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simpler</a:t>
                      </a:r>
                      <a:endParaRPr lang="fr-FR" dirty="0"/>
                    </a:p>
                  </a:txBody>
                  <a:tcPr/>
                </a:tc>
                <a:extLst>
                  <a:ext uri="{0D108BD9-81ED-4DB2-BD59-A6C34878D82A}">
                    <a16:rowId xmlns:a16="http://schemas.microsoft.com/office/drawing/2014/main" val="1363091001"/>
                  </a:ext>
                </a:extLst>
              </a:tr>
              <a:tr h="645934">
                <a:tc>
                  <a:txBody>
                    <a:bodyPr/>
                    <a:lstStyle/>
                    <a:p>
                      <a:r>
                        <a:rPr lang="fr-FR" dirty="0" err="1"/>
                        <a:t>Companie</a:t>
                      </a:r>
                      <a:r>
                        <a:rPr lang="fr-FR" dirty="0"/>
                        <a:t> </a:t>
                      </a:r>
                      <a:r>
                        <a:rPr lang="fr-FR" dirty="0" err="1"/>
                        <a:t>that</a:t>
                      </a:r>
                      <a:r>
                        <a:rPr lang="fr-FR" dirty="0"/>
                        <a:t> use </a:t>
                      </a:r>
                    </a:p>
                  </a:txBody>
                  <a:tcPr/>
                </a:tc>
                <a:tc>
                  <a:txBody>
                    <a:bodyPr/>
                    <a:lstStyle/>
                    <a:p>
                      <a:endParaRPr lang="fr-FR"/>
                    </a:p>
                  </a:txBody>
                  <a:tcPr/>
                </a:tc>
                <a:tc>
                  <a:txBody>
                    <a:bodyPr/>
                    <a:lstStyle/>
                    <a:p>
                      <a:r>
                        <a:rPr lang="fr-FR" dirty="0" err="1"/>
                        <a:t>Appel,skype,Cisco,IMDB</a:t>
                      </a:r>
                      <a:endParaRPr lang="fr-FR" dirty="0"/>
                    </a:p>
                  </a:txBody>
                  <a:tcPr/>
                </a:tc>
                <a:tc>
                  <a:txBody>
                    <a:bodyPr/>
                    <a:lstStyle/>
                    <a:p>
                      <a:r>
                        <a:rPr lang="fr-FR" dirty="0"/>
                        <a:t>GitHub, </a:t>
                      </a:r>
                      <a:r>
                        <a:rPr lang="fr-FR" dirty="0" err="1"/>
                        <a:t>google,Facebook,Netflix</a:t>
                      </a:r>
                      <a:endParaRPr lang="fr-FR" dirty="0"/>
                    </a:p>
                  </a:txBody>
                  <a:tcPr/>
                </a:tc>
                <a:extLst>
                  <a:ext uri="{0D108BD9-81ED-4DB2-BD59-A6C34878D82A}">
                    <a16:rowId xmlns:a16="http://schemas.microsoft.com/office/drawing/2014/main" val="652443447"/>
                  </a:ext>
                </a:extLst>
              </a:tr>
              <a:tr h="645934">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656372738"/>
                  </a:ext>
                </a:extLst>
              </a:tr>
            </a:tbl>
          </a:graphicData>
        </a:graphic>
      </p:graphicFrame>
    </p:spTree>
    <p:extLst>
      <p:ext uri="{BB962C8B-B14F-4D97-AF65-F5344CB8AC3E}">
        <p14:creationId xmlns:p14="http://schemas.microsoft.com/office/powerpoint/2010/main" val="25799109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276</Words>
  <Application>Microsoft Office PowerPoint</Application>
  <PresentationFormat>Grand écran</PresentationFormat>
  <Paragraphs>28</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Which Relational Database is Right for You? </vt:lpstr>
      <vt:lpstr>Introduction </vt:lpstr>
      <vt:lpstr>PostgreSQL </vt:lpstr>
      <vt:lpstr>SQL server </vt:lpstr>
      <vt:lpstr>MYSQL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Client</dc:creator>
  <cp:lastModifiedBy>Client</cp:lastModifiedBy>
  <cp:revision>18</cp:revision>
  <dcterms:created xsi:type="dcterms:W3CDTF">2022-07-26T15:47:28Z</dcterms:created>
  <dcterms:modified xsi:type="dcterms:W3CDTF">2022-07-26T16:57:28Z</dcterms:modified>
</cp:coreProperties>
</file>