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3" r:id="rId4"/>
    <p:sldId id="282" r:id="rId5"/>
    <p:sldId id="283" r:id="rId6"/>
    <p:sldId id="265" r:id="rId7"/>
    <p:sldId id="284" r:id="rId8"/>
    <p:sldId id="267" r:id="rId9"/>
    <p:sldId id="268" r:id="rId10"/>
    <p:sldId id="269" r:id="rId11"/>
    <p:sldId id="270" r:id="rId12"/>
    <p:sldId id="271" r:id="rId13"/>
    <p:sldId id="272" r:id="rId14"/>
    <p:sldId id="273" r:id="rId15"/>
    <p:sldId id="279" r:id="rId16"/>
    <p:sldId id="280" r:id="rId17"/>
    <p:sldId id="276" r:id="rId18"/>
    <p:sldId id="277" r:id="rId19"/>
    <p:sldId id="278" r:id="rId20"/>
    <p:sldId id="28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yamini"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106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26EB6E-FD53-43A4-8353-36400E0D1648}"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B98A-332C-4597-903A-870B7F283D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6EB6E-FD53-43A4-8353-36400E0D1648}"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B98A-332C-4597-903A-870B7F283D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6EB6E-FD53-43A4-8353-36400E0D1648}"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B98A-332C-4597-903A-870B7F283D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6EB6E-FD53-43A4-8353-36400E0D1648}"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B98A-332C-4597-903A-870B7F283D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26EB6E-FD53-43A4-8353-36400E0D1648}" type="datetimeFigureOut">
              <a:rPr lang="en-US" smtClean="0"/>
              <a:pPr/>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7CB98A-332C-4597-903A-870B7F283D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A26EB6E-FD53-43A4-8353-36400E0D1648}"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B98A-332C-4597-903A-870B7F283D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26EB6E-FD53-43A4-8353-36400E0D1648}" type="datetimeFigureOut">
              <a:rPr lang="en-US" smtClean="0"/>
              <a:pPr/>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7CB98A-332C-4597-903A-870B7F283D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A26EB6E-FD53-43A4-8353-36400E0D1648}" type="datetimeFigureOut">
              <a:rPr lang="en-US" smtClean="0"/>
              <a:pPr/>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7CB98A-332C-4597-903A-870B7F283D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6EB6E-FD53-43A4-8353-36400E0D1648}" type="datetimeFigureOut">
              <a:rPr lang="en-US" smtClean="0"/>
              <a:pPr/>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7CB98A-332C-4597-903A-870B7F283D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26EB6E-FD53-43A4-8353-36400E0D1648}"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B98A-332C-4597-903A-870B7F283D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26EB6E-FD53-43A4-8353-36400E0D1648}" type="datetimeFigureOut">
              <a:rPr lang="en-US" smtClean="0"/>
              <a:pPr/>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7CB98A-332C-4597-903A-870B7F283D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6EB6E-FD53-43A4-8353-36400E0D1648}" type="datetimeFigureOut">
              <a:rPr lang="en-US" smtClean="0"/>
              <a:pPr/>
              <a:t>10/14/2024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CB98A-332C-4597-903A-870B7F283D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video" Target="file:///C:\Users\siraa\Videos\Captures\access%20app.js%20-%20Untitled%20(Workspace)%20-%20Visual%20Studio%20Code%202024-09-17%2022-08-03.mp4" TargetMode="External"/><Relationship Id="rId7" Type="http://schemas.openxmlformats.org/officeDocument/2006/relationships/image" Target="../media/image7.png"/><Relationship Id="rId2" Type="http://schemas.openxmlformats.org/officeDocument/2006/relationships/video" Target="file:///C:\Users\siraa\Videos\Captures\access%20style.css%20-%20Untitled%20(Workspace)%20-%20Visual%20Studio%20Code%202024-09-17%2022-06-58.mp4" TargetMode="External"/><Relationship Id="rId1" Type="http://schemas.openxmlformats.org/officeDocument/2006/relationships/video" Target="file:///C:\Users\siraa\Videos\Captures\access.html%20-%20Untitled%20(Workspace)%20-%20Visual%20Studio%20Code%202024-09-17%2022-06-18.mp4" TargetMode="Externa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ideo" Target="file:///C:\Users\siraa\Videos\Captures\Mainpage%20-%20Google%20Chrome%202024-09-18%2020-01-55.mp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mailto:2.Tulasisatyasir026@gmail.com" TargetMode="External"/><Relationship Id="rId2" Type="http://schemas.openxmlformats.org/officeDocument/2006/relationships/hyperlink" Target="mailto:1.praveensaikirshna016@gmail.com" TargetMode="External"/><Relationship Id="rId1" Type="http://schemas.openxmlformats.org/officeDocument/2006/relationships/slideLayout" Target="../slideLayouts/slideLayout2.xml"/><Relationship Id="rId6" Type="http://schemas.openxmlformats.org/officeDocument/2006/relationships/hyperlink" Target="mailto:5.shaiksiraaj052@gmail.com" TargetMode="External"/><Relationship Id="rId5" Type="http://schemas.openxmlformats.org/officeDocument/2006/relationships/hyperlink" Target="mailto:4.Sathyravipati045@gmail.com" TargetMode="External"/><Relationship Id="rId4" Type="http://schemas.openxmlformats.org/officeDocument/2006/relationships/hyperlink" Target="mailto:3.Yaminikollaparthi027@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descr="C:\Users\SVEC\Desktop\Diploma copy.jpg"/>
          <p:cNvPicPr>
            <a:picLocks noChangeAspect="1" noChangeArrowheads="1"/>
          </p:cNvPicPr>
          <p:nvPr/>
        </p:nvPicPr>
        <p:blipFill>
          <a:blip r:embed="rId2"/>
          <a:srcRect/>
          <a:stretch>
            <a:fillRect/>
          </a:stretch>
        </p:blipFill>
        <p:spPr bwMode="auto">
          <a:xfrm>
            <a:off x="-182166" y="0"/>
            <a:ext cx="9386888" cy="6877050"/>
          </a:xfrm>
          <a:prstGeom prst="rect">
            <a:avLst/>
          </a:prstGeom>
          <a:noFill/>
          <a:ln w="9525">
            <a:noFill/>
            <a:miter lim="800000"/>
            <a:headEnd/>
            <a:tailEnd/>
          </a:ln>
        </p:spPr>
      </p:pic>
      <p:sp>
        <p:nvSpPr>
          <p:cNvPr id="7" name="Rounded Rectangle 6"/>
          <p:cNvSpPr/>
          <p:nvPr/>
        </p:nvSpPr>
        <p:spPr>
          <a:xfrm>
            <a:off x="838200" y="2895600"/>
            <a:ext cx="7620000" cy="9906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eaLnBrk="1" fontAlgn="auto" hangingPunct="1">
              <a:lnSpc>
                <a:spcPct val="150000"/>
              </a:lnSpc>
              <a:spcBef>
                <a:spcPts val="0"/>
              </a:spcBef>
              <a:spcAft>
                <a:spcPts val="0"/>
              </a:spcAft>
              <a:defRPr/>
            </a:pPr>
            <a:r>
              <a:rPr lang="en-US" b="1" dirty="0"/>
              <a:t>Batch No: 4</a:t>
            </a:r>
          </a:p>
          <a:p>
            <a:pPr eaLnBrk="1" fontAlgn="auto" hangingPunct="1">
              <a:lnSpc>
                <a:spcPct val="150000"/>
              </a:lnSpc>
              <a:spcBef>
                <a:spcPts val="0"/>
              </a:spcBef>
              <a:spcAft>
                <a:spcPts val="0"/>
              </a:spcAft>
              <a:defRPr/>
            </a:pPr>
            <a:r>
              <a:rPr lang="en-US" b="1" dirty="0"/>
              <a:t>Project Title: E-Commerce</a:t>
            </a:r>
          </a:p>
        </p:txBody>
      </p:sp>
      <p:graphicFrame>
        <p:nvGraphicFramePr>
          <p:cNvPr id="13" name="Table 12"/>
          <p:cNvGraphicFramePr>
            <a:graphicFrameLocks noGrp="1"/>
          </p:cNvGraphicFramePr>
          <p:nvPr/>
        </p:nvGraphicFramePr>
        <p:xfrm>
          <a:off x="523374" y="4340860"/>
          <a:ext cx="4953000" cy="2118360"/>
        </p:xfrm>
        <a:graphic>
          <a:graphicData uri="http://schemas.openxmlformats.org/drawingml/2006/table">
            <a:tbl>
              <a:tblPr firstRow="1" bandRow="1">
                <a:tableStyleId>{08FB837D-C827-4EFA-A057-4D05807E0F7C}</a:tableStyleId>
              </a:tblPr>
              <a:tblGrid>
                <a:gridCol w="730770">
                  <a:extLst>
                    <a:ext uri="{9D8B030D-6E8A-4147-A177-3AD203B41FA5}">
                      <a16:colId xmlns:a16="http://schemas.microsoft.com/office/drawing/2014/main" val="20000"/>
                    </a:ext>
                  </a:extLst>
                </a:gridCol>
                <a:gridCol w="163143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370840">
                <a:tc>
                  <a:txBody>
                    <a:bodyPr/>
                    <a:lstStyle/>
                    <a:p>
                      <a:pPr algn="ctr"/>
                      <a:r>
                        <a:rPr lang="en-US" sz="1400" dirty="0" err="1">
                          <a:solidFill>
                            <a:schemeClr val="tx1">
                              <a:lumMod val="95000"/>
                              <a:lumOff val="5000"/>
                            </a:schemeClr>
                          </a:solidFill>
                        </a:rPr>
                        <a:t>S.No</a:t>
                      </a:r>
                      <a:endParaRPr lang="en-US" sz="1400" i="0" dirty="0">
                        <a:solidFill>
                          <a:schemeClr val="tx1">
                            <a:lumMod val="95000"/>
                            <a:lumOff val="5000"/>
                          </a:schemeClr>
                        </a:solidFill>
                      </a:endParaRPr>
                    </a:p>
                  </a:txBody>
                  <a:tcPr>
                    <a:solidFill>
                      <a:srgbClr val="00B0F0"/>
                    </a:solidFill>
                  </a:tcPr>
                </a:tc>
                <a:tc>
                  <a:txBody>
                    <a:bodyPr/>
                    <a:lstStyle/>
                    <a:p>
                      <a:pPr algn="ctr"/>
                      <a:r>
                        <a:rPr lang="en-US" sz="1400" dirty="0">
                          <a:solidFill>
                            <a:schemeClr val="tx1">
                              <a:lumMod val="95000"/>
                              <a:lumOff val="5000"/>
                            </a:schemeClr>
                          </a:solidFill>
                        </a:rPr>
                        <a:t>PIN-NO</a:t>
                      </a:r>
                      <a:endParaRPr lang="en-US" sz="1400" i="0" dirty="0">
                        <a:solidFill>
                          <a:schemeClr val="tx1">
                            <a:lumMod val="95000"/>
                            <a:lumOff val="5000"/>
                          </a:schemeClr>
                        </a:solidFill>
                      </a:endParaRPr>
                    </a:p>
                  </a:txBody>
                  <a:tcPr>
                    <a:solidFill>
                      <a:srgbClr val="00B0F0"/>
                    </a:solidFill>
                  </a:tcPr>
                </a:tc>
                <a:tc>
                  <a:txBody>
                    <a:bodyPr/>
                    <a:lstStyle/>
                    <a:p>
                      <a:pPr algn="ctr"/>
                      <a:r>
                        <a:rPr lang="en-US" sz="1400" dirty="0">
                          <a:solidFill>
                            <a:schemeClr val="tx1">
                              <a:lumMod val="95000"/>
                              <a:lumOff val="5000"/>
                            </a:schemeClr>
                          </a:solidFill>
                        </a:rPr>
                        <a:t>Student </a:t>
                      </a:r>
                      <a:r>
                        <a:rPr lang="en-US" sz="1400" baseline="0" dirty="0">
                          <a:solidFill>
                            <a:schemeClr val="tx1">
                              <a:lumMod val="95000"/>
                              <a:lumOff val="5000"/>
                            </a:schemeClr>
                          </a:solidFill>
                        </a:rPr>
                        <a:t> Name</a:t>
                      </a:r>
                      <a:endParaRPr lang="en-US" sz="1400" i="0" dirty="0">
                        <a:solidFill>
                          <a:schemeClr val="tx1">
                            <a:lumMod val="95000"/>
                            <a:lumOff val="5000"/>
                          </a:schemeClr>
                        </a:solidFill>
                      </a:endParaRPr>
                    </a:p>
                  </a:txBody>
                  <a:tcPr>
                    <a:solidFill>
                      <a:srgbClr val="00B0F0"/>
                    </a:solidFill>
                  </a:tcPr>
                </a:tc>
                <a:extLst>
                  <a:ext uri="{0D108BD9-81ED-4DB2-BD59-A6C34878D82A}">
                    <a16:rowId xmlns:a16="http://schemas.microsoft.com/office/drawing/2014/main" val="10000"/>
                  </a:ext>
                </a:extLst>
              </a:tr>
              <a:tr h="370840">
                <a:tc>
                  <a:txBody>
                    <a:bodyPr/>
                    <a:lstStyle/>
                    <a:p>
                      <a:pPr algn="ctr"/>
                      <a:r>
                        <a:rPr lang="en-IN" sz="1400" dirty="0"/>
                        <a:t>1</a:t>
                      </a:r>
                      <a:endParaRPr lang="en-US" sz="14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t>22243-CM-016</a:t>
                      </a:r>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t>G. Praveen</a:t>
                      </a:r>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1"/>
                  </a:ext>
                </a:extLst>
              </a:tr>
              <a:tr h="370840">
                <a:tc>
                  <a:txBody>
                    <a:bodyPr/>
                    <a:lstStyle/>
                    <a:p>
                      <a:pPr algn="ctr"/>
                      <a:r>
                        <a:rPr lang="en-IN" sz="1400" dirty="0"/>
                        <a:t>2</a:t>
                      </a:r>
                      <a:endParaRPr lang="en-US" sz="14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t>22243-CM-026</a:t>
                      </a:r>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t>K. Tulasi</a:t>
                      </a:r>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2"/>
                  </a:ext>
                </a:extLst>
              </a:tr>
              <a:tr h="335280">
                <a:tc>
                  <a:txBody>
                    <a:bodyPr/>
                    <a:lstStyle/>
                    <a:p>
                      <a:pPr algn="ctr"/>
                      <a:r>
                        <a:rPr lang="en-IN" sz="1400" dirty="0"/>
                        <a:t>3</a:t>
                      </a:r>
                      <a:endParaRPr lang="en-US" sz="14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t>22243-CM-027</a:t>
                      </a:r>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t>K. Yamini</a:t>
                      </a:r>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3"/>
                  </a:ext>
                </a:extLst>
              </a:tr>
              <a:tr h="335280">
                <a:tc>
                  <a:txBody>
                    <a:bodyPr/>
                    <a:lstStyle/>
                    <a:p>
                      <a:pPr algn="ctr"/>
                      <a:r>
                        <a:rPr lang="en-IN" sz="1400" dirty="0"/>
                        <a:t>4</a:t>
                      </a:r>
                      <a:endParaRPr lang="en-US" sz="14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t>22243-CM-045</a:t>
                      </a:r>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t>R. Satya</a:t>
                      </a:r>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4"/>
                  </a:ext>
                </a:extLst>
              </a:tr>
              <a:tr h="335280">
                <a:tc>
                  <a:txBody>
                    <a:bodyPr/>
                    <a:lstStyle/>
                    <a:p>
                      <a:pPr algn="ctr"/>
                      <a:r>
                        <a:rPr lang="en-US" sz="1400" dirty="0"/>
                        <a:t>5</a:t>
                      </a:r>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t>22243-CM-052</a:t>
                      </a:r>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tc>
                  <a:txBody>
                    <a:bodyPr/>
                    <a:lstStyle/>
                    <a:p>
                      <a:pPr algn="ctr"/>
                      <a:r>
                        <a:rPr lang="en-US" sz="1400" dirty="0"/>
                        <a:t>Sk. </a:t>
                      </a:r>
                      <a:r>
                        <a:rPr lang="en-US" sz="1400" dirty="0" err="1"/>
                        <a:t>Siraaj</a:t>
                      </a:r>
                      <a:endParaRPr lang="en-US" sz="1400" dirty="0"/>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lin ang="5400000" scaled="1"/>
                      <a:tileRect/>
                    </a:gradFill>
                  </a:tcPr>
                </a:tc>
                <a:extLst>
                  <a:ext uri="{0D108BD9-81ED-4DB2-BD59-A6C34878D82A}">
                    <a16:rowId xmlns:a16="http://schemas.microsoft.com/office/drawing/2014/main" val="10005"/>
                  </a:ext>
                </a:extLst>
              </a:tr>
            </a:tbl>
          </a:graphicData>
        </a:graphic>
      </p:graphicFrame>
      <p:graphicFrame>
        <p:nvGraphicFramePr>
          <p:cNvPr id="15" name="Table 14"/>
          <p:cNvGraphicFramePr>
            <a:graphicFrameLocks noGrp="1"/>
          </p:cNvGraphicFramePr>
          <p:nvPr/>
        </p:nvGraphicFramePr>
        <p:xfrm>
          <a:off x="5943600" y="5029200"/>
          <a:ext cx="2362200" cy="741680"/>
        </p:xfrm>
        <a:graphic>
          <a:graphicData uri="http://schemas.openxmlformats.org/drawingml/2006/table">
            <a:tbl>
              <a:tblPr firstRow="1" bandRow="1">
                <a:tableStyleId>{08FB837D-C827-4EFA-A057-4D05807E0F7C}</a:tableStyleId>
              </a:tblPr>
              <a:tblGrid>
                <a:gridCol w="2362200">
                  <a:extLst>
                    <a:ext uri="{9D8B030D-6E8A-4147-A177-3AD203B41FA5}">
                      <a16:colId xmlns:a16="http://schemas.microsoft.com/office/drawing/2014/main" val="20000"/>
                    </a:ext>
                  </a:extLst>
                </a:gridCol>
              </a:tblGrid>
              <a:tr h="370840">
                <a:tc>
                  <a:txBody>
                    <a:bodyPr/>
                    <a:lstStyle/>
                    <a:p>
                      <a:pPr algn="ctr"/>
                      <a:r>
                        <a:rPr lang="en-US" sz="1600" dirty="0">
                          <a:solidFill>
                            <a:schemeClr val="tx1">
                              <a:lumMod val="95000"/>
                              <a:lumOff val="5000"/>
                            </a:schemeClr>
                          </a:solidFill>
                        </a:rPr>
                        <a:t>Project Guide:</a:t>
                      </a:r>
                    </a:p>
                  </a:txBody>
                  <a:tcPr>
                    <a:solidFill>
                      <a:srgbClr val="00B0F0"/>
                    </a:solidFill>
                  </a:tcPr>
                </a:tc>
                <a:extLst>
                  <a:ext uri="{0D108BD9-81ED-4DB2-BD59-A6C34878D82A}">
                    <a16:rowId xmlns:a16="http://schemas.microsoft.com/office/drawing/2014/main" val="10000"/>
                  </a:ext>
                </a:extLst>
              </a:tr>
              <a:tr h="370840">
                <a:tc>
                  <a:txBody>
                    <a:bodyPr/>
                    <a:lstStyle/>
                    <a:p>
                      <a:pPr algn="ctr"/>
                      <a:r>
                        <a:rPr lang="en-US" dirty="0"/>
                        <a:t>M. Sai Durga Lakshmi</a:t>
                      </a:r>
                    </a:p>
                  </a:txBody>
                  <a:tcPr>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t="100000" r="100000"/>
                      </a:path>
                      <a:tileRect l="-100000" b="-100000"/>
                    </a:gradFill>
                  </a:tcPr>
                </a:tc>
                <a:extLst>
                  <a:ext uri="{0D108BD9-81ED-4DB2-BD59-A6C34878D82A}">
                    <a16:rowId xmlns:a16="http://schemas.microsoft.com/office/drawing/2014/main" val="10001"/>
                  </a:ext>
                </a:extLst>
              </a:tr>
            </a:tbl>
          </a:graphicData>
        </a:graphic>
      </p:graphicFrame>
      <p:sp>
        <p:nvSpPr>
          <p:cNvPr id="3078" name="Rectangle 15"/>
          <p:cNvSpPr>
            <a:spLocks noChangeArrowheads="1"/>
          </p:cNvSpPr>
          <p:nvPr/>
        </p:nvSpPr>
        <p:spPr bwMode="auto">
          <a:xfrm>
            <a:off x="3076575" y="2209801"/>
            <a:ext cx="4467225" cy="523875"/>
          </a:xfrm>
          <a:prstGeom prst="rect">
            <a:avLst/>
          </a:prstGeom>
          <a:noFill/>
          <a:ln w="9525">
            <a:noFill/>
            <a:miter lim="800000"/>
            <a:headEnd/>
            <a:tailEnd/>
          </a:ln>
        </p:spPr>
        <p:txBody>
          <a:bodyPr>
            <a:spAutoFit/>
          </a:bodyPr>
          <a:lstStyle/>
          <a:p>
            <a:pPr eaLnBrk="1" hangingPunct="1"/>
            <a:r>
              <a:rPr lang="en-US" altLang="en-US" b="1">
                <a:solidFill>
                  <a:srgbClr val="0070C0"/>
                </a:solidFill>
                <a:latin typeface="Calisto MT" pitchFamily="18" charset="0"/>
              </a:rPr>
              <a:t>               </a:t>
            </a:r>
            <a:r>
              <a:rPr lang="en-US" altLang="en-US" sz="2800" b="1">
                <a:solidFill>
                  <a:srgbClr val="0070C0"/>
                </a:solidFill>
                <a:latin typeface="Calisto MT" pitchFamily="18" charset="0"/>
              </a:rPr>
              <a:t>Project Work</a:t>
            </a:r>
            <a:endParaRPr lang="en-US" altLang="en-US" sz="2400">
              <a:latin typeface="Calibri"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b="1" dirty="0">
                <a:latin typeface="Times New Roman" pitchFamily="18" charset="0"/>
                <a:cs typeface="Times New Roman" pitchFamily="18" charset="0"/>
              </a:rPr>
              <a:t>Requirement analysis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5029200"/>
          </a:xfrm>
        </p:spPr>
        <p:txBody>
          <a:bodyPr>
            <a:normAutofit/>
          </a:bodyPr>
          <a:lstStyle/>
          <a:p>
            <a:pPr marL="514350" indent="-514350">
              <a:lnSpc>
                <a:spcPts val="3000"/>
              </a:lnSpc>
              <a:buNone/>
            </a:pPr>
            <a:r>
              <a:rPr lang="en-IN" altLang="en-US" sz="2000" b="1" dirty="0">
                <a:latin typeface="Times New Roman" pitchFamily="18" charset="0"/>
                <a:cs typeface="Times New Roman" pitchFamily="18" charset="0"/>
              </a:rPr>
              <a:t>1.Functional Requirements:</a:t>
            </a:r>
            <a:endParaRPr lang="en-IN" altLang="en-US" b="1" dirty="0">
              <a:latin typeface="Times New Roman" pitchFamily="18" charset="0"/>
              <a:cs typeface="Times New Roman" pitchFamily="18" charset="0"/>
            </a:endParaRPr>
          </a:p>
          <a:p>
            <a:pPr lvl="0">
              <a:lnSpc>
                <a:spcPts val="3000"/>
              </a:lnSpc>
            </a:pPr>
            <a:r>
              <a:rPr lang="en-IN" sz="1800" dirty="0">
                <a:latin typeface="Times New Roman" pitchFamily="18" charset="0"/>
                <a:cs typeface="Times New Roman" pitchFamily="18" charset="0"/>
              </a:rPr>
              <a:t>Product Details</a:t>
            </a:r>
          </a:p>
          <a:p>
            <a:pPr lvl="0">
              <a:lnSpc>
                <a:spcPts val="3000"/>
              </a:lnSpc>
            </a:pPr>
            <a:r>
              <a:rPr lang="en-IN" sz="1800" dirty="0">
                <a:latin typeface="Times New Roman" pitchFamily="18" charset="0"/>
                <a:cs typeface="Times New Roman" pitchFamily="18" charset="0"/>
              </a:rPr>
              <a:t>Promotions and Discounts</a:t>
            </a:r>
          </a:p>
          <a:p>
            <a:pPr lvl="0">
              <a:lnSpc>
                <a:spcPts val="3000"/>
              </a:lnSpc>
            </a:pPr>
            <a:r>
              <a:rPr lang="en-IN" sz="1800" dirty="0">
                <a:latin typeface="Times New Roman" pitchFamily="18" charset="0"/>
                <a:cs typeface="Times New Roman" pitchFamily="18" charset="0"/>
              </a:rPr>
              <a:t>Customer Care and Support</a:t>
            </a:r>
          </a:p>
          <a:p>
            <a:pPr lvl="0">
              <a:lnSpc>
                <a:spcPts val="3000"/>
              </a:lnSpc>
            </a:pPr>
            <a:r>
              <a:rPr lang="en-IN" sz="1800" dirty="0">
                <a:latin typeface="Times New Roman" pitchFamily="18" charset="0"/>
                <a:cs typeface="Times New Roman" pitchFamily="18" charset="0"/>
              </a:rPr>
              <a:t>Social Media Integration</a:t>
            </a:r>
          </a:p>
          <a:p>
            <a:pPr>
              <a:lnSpc>
                <a:spcPts val="3000"/>
              </a:lnSpc>
              <a:buNone/>
            </a:pPr>
            <a:r>
              <a:rPr lang="en-IN" sz="2000" b="1" dirty="0">
                <a:latin typeface="Times New Roman" pitchFamily="18" charset="0"/>
                <a:cs typeface="Times New Roman" pitchFamily="18" charset="0"/>
              </a:rPr>
              <a:t>2.</a:t>
            </a:r>
            <a:r>
              <a:rPr lang="en-IN" altLang="en-US" sz="2000" b="1" u="sng" dirty="0">
                <a:latin typeface="Times New Roman" pitchFamily="18" charset="0"/>
                <a:cs typeface="Times New Roman" pitchFamily="18" charset="0"/>
              </a:rPr>
              <a:t> </a:t>
            </a:r>
            <a:r>
              <a:rPr lang="en-IN" altLang="en-US" sz="2000" b="1" dirty="0">
                <a:latin typeface="Times New Roman" pitchFamily="18" charset="0"/>
                <a:cs typeface="Times New Roman" pitchFamily="18" charset="0"/>
              </a:rPr>
              <a:t>Non-Functional Requirements:</a:t>
            </a:r>
          </a:p>
          <a:p>
            <a:pPr lvl="0">
              <a:lnSpc>
                <a:spcPts val="3000"/>
              </a:lnSpc>
            </a:pPr>
            <a:r>
              <a:rPr lang="en-US" sz="1800" dirty="0">
                <a:latin typeface="Times New Roman" pitchFamily="18" charset="0"/>
                <a:cs typeface="Times New Roman" pitchFamily="18" charset="0"/>
              </a:rPr>
              <a:t>Performance</a:t>
            </a:r>
            <a:endParaRPr lang="en-IN" sz="1800" dirty="0">
              <a:latin typeface="Times New Roman" pitchFamily="18" charset="0"/>
              <a:cs typeface="Times New Roman" pitchFamily="18" charset="0"/>
            </a:endParaRPr>
          </a:p>
          <a:p>
            <a:pPr lvl="0">
              <a:lnSpc>
                <a:spcPts val="3000"/>
              </a:lnSpc>
            </a:pPr>
            <a:r>
              <a:rPr lang="en-US" sz="1800" dirty="0">
                <a:latin typeface="Times New Roman" pitchFamily="18" charset="0"/>
                <a:cs typeface="Times New Roman" pitchFamily="18" charset="0"/>
              </a:rPr>
              <a:t>Usability</a:t>
            </a:r>
            <a:endParaRPr lang="en-IN" sz="1800" dirty="0">
              <a:latin typeface="Times New Roman" pitchFamily="18" charset="0"/>
              <a:cs typeface="Times New Roman" pitchFamily="18" charset="0"/>
            </a:endParaRPr>
          </a:p>
          <a:p>
            <a:pPr lvl="0">
              <a:lnSpc>
                <a:spcPts val="3000"/>
              </a:lnSpc>
            </a:pPr>
            <a:r>
              <a:rPr lang="en-IN" sz="1800" dirty="0">
                <a:latin typeface="Times New Roman" pitchFamily="18" charset="0"/>
                <a:cs typeface="Times New Roman" pitchFamily="18" charset="0"/>
              </a:rPr>
              <a:t>Maintainability</a:t>
            </a:r>
          </a:p>
          <a:p>
            <a:pPr lvl="0">
              <a:lnSpc>
                <a:spcPts val="3000"/>
              </a:lnSpc>
            </a:pPr>
            <a:r>
              <a:rPr lang="en-IN" sz="1800" dirty="0">
                <a:latin typeface="Times New Roman" pitchFamily="18" charset="0"/>
                <a:cs typeface="Times New Roman" pitchFamily="18" charset="0"/>
              </a:rPr>
              <a:t>Security</a:t>
            </a:r>
          </a:p>
          <a:p>
            <a:pPr>
              <a:buNone/>
            </a:pPr>
            <a:endParaRPr lang="en-IN" altLang="en-US" sz="1800" b="1" dirty="0"/>
          </a:p>
          <a:p>
            <a:pPr lvl="0">
              <a:buNone/>
            </a:pPr>
            <a:endParaRPr lang="en-IN" sz="1800" dirty="0"/>
          </a:p>
          <a:p>
            <a:pPr marL="514350" indent="-514350">
              <a:buNone/>
            </a:pPr>
            <a:endParaRPr lang="en-IN" altLang="en-US" dirty="0"/>
          </a:p>
          <a:p>
            <a:pPr marL="514350" indent="-514350">
              <a:buNone/>
            </a:pPr>
            <a:endParaRPr lang="en-IN" altLang="en-US" dirty="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b="1" dirty="0">
                <a:latin typeface="Times New Roman" pitchFamily="18" charset="0"/>
                <a:cs typeface="Times New Roman" pitchFamily="18" charset="0"/>
              </a:rPr>
              <a:t>Software Requirements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nSpc>
                <a:spcPts val="4320"/>
              </a:lnSpc>
              <a:buNone/>
            </a:pPr>
            <a:r>
              <a:rPr lang="en-US" sz="2400" b="1" dirty="0">
                <a:latin typeface="Times New Roman" pitchFamily="18" charset="0"/>
                <a:cs typeface="Times New Roman" pitchFamily="18" charset="0"/>
              </a:rPr>
              <a:t>Front end Development</a:t>
            </a:r>
            <a:endParaRPr lang="en-IN" sz="2400" b="1" dirty="0">
              <a:latin typeface="Times New Roman" pitchFamily="18" charset="0"/>
              <a:cs typeface="Times New Roman" pitchFamily="18" charset="0"/>
            </a:endParaRPr>
          </a:p>
          <a:p>
            <a:pPr lvl="0">
              <a:lnSpc>
                <a:spcPts val="4320"/>
              </a:lnSpc>
            </a:pPr>
            <a:r>
              <a:rPr lang="en-US" sz="2000" dirty="0">
                <a:latin typeface="Times New Roman" pitchFamily="18" charset="0"/>
                <a:cs typeface="Times New Roman" pitchFamily="18" charset="0"/>
              </a:rPr>
              <a:t>Java</a:t>
            </a:r>
            <a:r>
              <a:rPr lang="en-US" sz="3600" dirty="0">
                <a:latin typeface="Times New Roman" pitchFamily="18" charset="0"/>
                <a:cs typeface="Times New Roman" pitchFamily="18" charset="0"/>
              </a:rPr>
              <a:t> </a:t>
            </a:r>
            <a:r>
              <a:rPr lang="en-US" sz="1800" dirty="0">
                <a:latin typeface="Times New Roman" pitchFamily="18" charset="0"/>
                <a:cs typeface="Times New Roman" pitchFamily="18" charset="0"/>
              </a:rPr>
              <a:t>Script</a:t>
            </a:r>
            <a:endParaRPr lang="en-IN" sz="1800" dirty="0">
              <a:latin typeface="Times New Roman" pitchFamily="18" charset="0"/>
              <a:cs typeface="Times New Roman" pitchFamily="18" charset="0"/>
            </a:endParaRPr>
          </a:p>
          <a:p>
            <a:pPr lvl="0">
              <a:lnSpc>
                <a:spcPts val="4320"/>
              </a:lnSpc>
            </a:pPr>
            <a:r>
              <a:rPr lang="en-IN" sz="1800" dirty="0">
                <a:latin typeface="Times New Roman" pitchFamily="18" charset="0"/>
                <a:cs typeface="Times New Roman" pitchFamily="18" charset="0"/>
              </a:rPr>
              <a:t>HTML</a:t>
            </a:r>
            <a:r>
              <a:rPr lang="en-IN" sz="1800" b="1" dirty="0">
                <a:latin typeface="Times New Roman" pitchFamily="18" charset="0"/>
                <a:cs typeface="Times New Roman" pitchFamily="18" charset="0"/>
              </a:rPr>
              <a:t>, </a:t>
            </a:r>
            <a:r>
              <a:rPr lang="en-IN" sz="1800" dirty="0">
                <a:latin typeface="Times New Roman" pitchFamily="18" charset="0"/>
                <a:cs typeface="Times New Roman" pitchFamily="18" charset="0"/>
              </a:rPr>
              <a:t>CSS.</a:t>
            </a:r>
          </a:p>
          <a:p>
            <a:pPr lvl="0">
              <a:lnSpc>
                <a:spcPts val="4320"/>
              </a:lnSpc>
              <a:buNone/>
            </a:pPr>
            <a:r>
              <a:rPr lang="en-US" sz="2400" b="1" dirty="0">
                <a:latin typeface="Times New Roman" pitchFamily="18" charset="0"/>
                <a:cs typeface="Times New Roman" pitchFamily="18" charset="0"/>
              </a:rPr>
              <a:t>Back End Development</a:t>
            </a:r>
          </a:p>
          <a:p>
            <a:pPr lvl="0">
              <a:lnSpc>
                <a:spcPts val="4320"/>
              </a:lnSpc>
            </a:pPr>
            <a:r>
              <a:rPr lang="en-US" sz="1800" dirty="0">
                <a:latin typeface="Times New Roman" pitchFamily="18" charset="0"/>
                <a:cs typeface="Times New Roman" pitchFamily="18" charset="0"/>
              </a:rPr>
              <a:t>Web Server</a:t>
            </a:r>
            <a:endParaRPr lang="en-IN" sz="1800" dirty="0">
              <a:latin typeface="Times New Roman" pitchFamily="18" charset="0"/>
              <a:cs typeface="Times New Roman" pitchFamily="18" charset="0"/>
            </a:endParaRPr>
          </a:p>
          <a:p>
            <a:pPr lvl="0">
              <a:lnSpc>
                <a:spcPts val="4320"/>
              </a:lnSpc>
            </a:pPr>
            <a:r>
              <a:rPr lang="en-IN" sz="1800" dirty="0">
                <a:latin typeface="Times New Roman" pitchFamily="18" charset="0"/>
                <a:cs typeface="Times New Roman" pitchFamily="18" charset="0"/>
              </a:rPr>
              <a:t>Programming language like PHP</a:t>
            </a:r>
          </a:p>
          <a:p>
            <a:pPr>
              <a:buNone/>
            </a:pPr>
            <a:endParaRPr lang="en-IN" sz="2400" b="1" dirty="0"/>
          </a:p>
          <a:p>
            <a:pPr lvl="0">
              <a:buNone/>
            </a:pPr>
            <a:endParaRPr lang="en-IN" sz="1800" dirty="0"/>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200" b="1" dirty="0" err="1">
                <a:latin typeface="Times New Roman" pitchFamily="18" charset="0"/>
                <a:cs typeface="Times New Roman" pitchFamily="18" charset="0"/>
              </a:rPr>
              <a:t>HardWare</a:t>
            </a:r>
            <a:r>
              <a:rPr lang="en-IN" sz="3200" b="1" dirty="0">
                <a:latin typeface="Times New Roman" pitchFamily="18" charset="0"/>
                <a:cs typeface="Times New Roman" pitchFamily="18" charset="0"/>
              </a:rPr>
              <a:t> Requirements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lvl="0" algn="just">
              <a:lnSpc>
                <a:spcPts val="3000"/>
              </a:lnSpc>
              <a:buNone/>
            </a:pPr>
            <a:r>
              <a:rPr lang="en-US" sz="2000" b="1" dirty="0">
                <a:latin typeface="Times New Roman" pitchFamily="18" charset="0"/>
                <a:cs typeface="Times New Roman" pitchFamily="18" charset="0"/>
              </a:rPr>
              <a:t>1.Server:</a:t>
            </a:r>
            <a:endParaRPr lang="en-IN" sz="2000" dirty="0">
              <a:latin typeface="Times New Roman" pitchFamily="18" charset="0"/>
              <a:cs typeface="Times New Roman" pitchFamily="18" charset="0"/>
            </a:endParaRPr>
          </a:p>
          <a:p>
            <a:pPr lvl="0" algn="just">
              <a:lnSpc>
                <a:spcPts val="3000"/>
              </a:lnSpc>
            </a:pPr>
            <a:r>
              <a:rPr lang="en-US" sz="2000" b="1" dirty="0">
                <a:latin typeface="Times New Roman" pitchFamily="18" charset="0"/>
                <a:cs typeface="Times New Roman" pitchFamily="18" charset="0"/>
              </a:rPr>
              <a:t>Processor:</a:t>
            </a:r>
            <a:r>
              <a:rPr lang="en-US" sz="2000" dirty="0">
                <a:latin typeface="Times New Roman" pitchFamily="18" charset="0"/>
                <a:cs typeface="Times New Roman" pitchFamily="18" charset="0"/>
              </a:rPr>
              <a:t> </a:t>
            </a:r>
            <a:r>
              <a:rPr lang="en-US" sz="1900" dirty="0">
                <a:latin typeface="Times New Roman" pitchFamily="18" charset="0"/>
                <a:cs typeface="Times New Roman" pitchFamily="18" charset="0"/>
              </a:rPr>
              <a:t>A multi-core processor with at least 2 cores is recommended for handling multiple requests simultaneously.</a:t>
            </a:r>
            <a:endParaRPr lang="en-IN" sz="1900" dirty="0">
              <a:latin typeface="Times New Roman" pitchFamily="18" charset="0"/>
              <a:cs typeface="Times New Roman" pitchFamily="18" charset="0"/>
            </a:endParaRPr>
          </a:p>
          <a:p>
            <a:pPr lvl="0" algn="just">
              <a:lnSpc>
                <a:spcPts val="3000"/>
              </a:lnSpc>
            </a:pPr>
            <a:r>
              <a:rPr lang="en-US" sz="2000" b="1" dirty="0">
                <a:latin typeface="Times New Roman" pitchFamily="18" charset="0"/>
                <a:cs typeface="Times New Roman" pitchFamily="18" charset="0"/>
              </a:rPr>
              <a:t>RAM:</a:t>
            </a:r>
            <a:r>
              <a:rPr lang="en-US" sz="2000" dirty="0">
                <a:latin typeface="Times New Roman" pitchFamily="18" charset="0"/>
                <a:cs typeface="Times New Roman" pitchFamily="18" charset="0"/>
              </a:rPr>
              <a:t> </a:t>
            </a:r>
            <a:r>
              <a:rPr lang="en-US" sz="1900" dirty="0">
                <a:latin typeface="Times New Roman" pitchFamily="18" charset="0"/>
                <a:cs typeface="Times New Roman" pitchFamily="18" charset="0"/>
              </a:rPr>
              <a:t>At least 4GB of RAM is necessary for efficient operation.</a:t>
            </a:r>
            <a:endParaRPr lang="en-IN" sz="1900" dirty="0">
              <a:latin typeface="Times New Roman" pitchFamily="18" charset="0"/>
              <a:cs typeface="Times New Roman" pitchFamily="18" charset="0"/>
            </a:endParaRPr>
          </a:p>
          <a:p>
            <a:pPr lvl="0" algn="just">
              <a:lnSpc>
                <a:spcPts val="3000"/>
              </a:lnSpc>
            </a:pPr>
            <a:r>
              <a:rPr lang="en-US" sz="2000" b="1" dirty="0">
                <a:latin typeface="Times New Roman" pitchFamily="18" charset="0"/>
                <a:cs typeface="Times New Roman" pitchFamily="18" charset="0"/>
              </a:rPr>
              <a:t>Storage:</a:t>
            </a:r>
            <a:r>
              <a:rPr lang="en-US" sz="2000" dirty="0">
                <a:latin typeface="Times New Roman" pitchFamily="18" charset="0"/>
                <a:cs typeface="Times New Roman" pitchFamily="18" charset="0"/>
              </a:rPr>
              <a:t> </a:t>
            </a:r>
            <a:r>
              <a:rPr lang="en-US" sz="1900" dirty="0">
                <a:latin typeface="Times New Roman" pitchFamily="18" charset="0"/>
                <a:cs typeface="Times New Roman" pitchFamily="18" charset="0"/>
              </a:rPr>
              <a:t>A solid-state drive (SSD) is preferable for faster data access and improved website performance. Consider starting with a minimum of 128GB of storage.</a:t>
            </a:r>
            <a:endParaRPr lang="en-IN" dirty="0">
              <a:latin typeface="Times New Roman" pitchFamily="18" charset="0"/>
              <a:cs typeface="Times New Roman" pitchFamily="18" charset="0"/>
            </a:endParaRPr>
          </a:p>
          <a:p>
            <a:pPr lvl="0" algn="just">
              <a:lnSpc>
                <a:spcPts val="3000"/>
              </a:lnSpc>
              <a:buNone/>
            </a:pPr>
            <a:r>
              <a:rPr lang="en-US" sz="2000" b="1" dirty="0">
                <a:latin typeface="Times New Roman" pitchFamily="18" charset="0"/>
                <a:cs typeface="Times New Roman" pitchFamily="18" charset="0"/>
              </a:rPr>
              <a:t>2.Network:</a:t>
            </a:r>
            <a:endParaRPr lang="en-IN" sz="2000" dirty="0">
              <a:latin typeface="Times New Roman" pitchFamily="18" charset="0"/>
              <a:cs typeface="Times New Roman" pitchFamily="18" charset="0"/>
            </a:endParaRPr>
          </a:p>
          <a:p>
            <a:pPr lvl="0" algn="just">
              <a:lnSpc>
                <a:spcPts val="3000"/>
              </a:lnSpc>
            </a:pPr>
            <a:r>
              <a:rPr lang="en-US" sz="2000" b="1" dirty="0">
                <a:latin typeface="Times New Roman" pitchFamily="18" charset="0"/>
                <a:cs typeface="Times New Roman" pitchFamily="18" charset="0"/>
              </a:rPr>
              <a:t>Internet connection:</a:t>
            </a:r>
            <a:r>
              <a:rPr lang="en-US" sz="2000" dirty="0">
                <a:latin typeface="Times New Roman" pitchFamily="18" charset="0"/>
                <a:cs typeface="Times New Roman" pitchFamily="18" charset="0"/>
              </a:rPr>
              <a:t> </a:t>
            </a:r>
            <a:r>
              <a:rPr lang="en-US" sz="1800" dirty="0">
                <a:latin typeface="Times New Roman" pitchFamily="18" charset="0"/>
                <a:cs typeface="Times New Roman" pitchFamily="18" charset="0"/>
              </a:rPr>
              <a:t>A reliable broadband connection with a minimum upload and download speed of 10 Mbps is recommended</a:t>
            </a:r>
            <a:endParaRPr lang="en-IN" dirty="0">
              <a:latin typeface="Times New Roman" pitchFamily="18" charset="0"/>
              <a:cs typeface="Times New Roman" pitchFamily="18" charset="0"/>
            </a:endParaRP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sz="3200" dirty="0">
                <a:latin typeface="Times New Roman" pitchFamily="18" charset="0"/>
                <a:cs typeface="Times New Roman" pitchFamily="18" charset="0"/>
              </a:rPr>
              <a:t>Apps Used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nSpc>
                <a:spcPts val="3000"/>
              </a:lnSpc>
            </a:pPr>
            <a:r>
              <a:rPr lang="en-IN" sz="1800" dirty="0">
                <a:latin typeface="Times New Roman" pitchFamily="18" charset="0"/>
                <a:cs typeface="Times New Roman" pitchFamily="18" charset="0"/>
              </a:rPr>
              <a:t>Canva For Editing</a:t>
            </a:r>
          </a:p>
          <a:p>
            <a:pPr lvl="0">
              <a:lnSpc>
                <a:spcPts val="3000"/>
              </a:lnSpc>
            </a:pPr>
            <a:r>
              <a:rPr lang="en-IN" sz="1800" dirty="0">
                <a:latin typeface="Times New Roman" pitchFamily="18" charset="0"/>
                <a:cs typeface="Times New Roman" pitchFamily="18" charset="0"/>
              </a:rPr>
              <a:t>VS Code For Coding</a:t>
            </a:r>
          </a:p>
          <a:p>
            <a:pPr lvl="0">
              <a:lnSpc>
                <a:spcPts val="3000"/>
              </a:lnSpc>
            </a:pPr>
            <a:r>
              <a:rPr lang="en-IN" sz="1800" dirty="0">
                <a:latin typeface="Times New Roman" pitchFamily="18" charset="0"/>
                <a:cs typeface="Times New Roman" pitchFamily="18" charset="0"/>
              </a:rPr>
              <a:t>Pinterest For Information Gathering</a:t>
            </a:r>
          </a:p>
          <a:p>
            <a:pPr lvl="0">
              <a:lnSpc>
                <a:spcPts val="3000"/>
              </a:lnSpc>
            </a:pPr>
            <a:r>
              <a:rPr lang="en-IN" sz="1800" dirty="0">
                <a:latin typeface="Times New Roman" pitchFamily="18" charset="0"/>
                <a:cs typeface="Times New Roman" pitchFamily="18" charset="0"/>
              </a:rPr>
              <a:t>Google For </a:t>
            </a:r>
            <a:r>
              <a:rPr lang="en-IN" sz="1800" b="1" dirty="0">
                <a:latin typeface="Times New Roman" pitchFamily="18" charset="0"/>
                <a:cs typeface="Times New Roman" pitchFamily="18" charset="0"/>
              </a:rPr>
              <a:t>Literature Survey</a:t>
            </a:r>
            <a:endParaRPr lang="en-IN" sz="1800" dirty="0">
              <a:latin typeface="Times New Roman" pitchFamily="18" charset="0"/>
              <a:cs typeface="Times New Roman" pitchFamily="18" charset="0"/>
            </a:endParaRPr>
          </a:p>
          <a:p>
            <a:pPr lvl="0">
              <a:lnSpc>
                <a:spcPts val="3000"/>
              </a:lnSpc>
            </a:pPr>
            <a:r>
              <a:rPr lang="en-IN" sz="1800" dirty="0" err="1">
                <a:latin typeface="Times New Roman" pitchFamily="18" charset="0"/>
                <a:cs typeface="Times New Roman" pitchFamily="18" charset="0"/>
              </a:rPr>
              <a:t>Xmpp</a:t>
            </a:r>
            <a:r>
              <a:rPr lang="en-IN" sz="1800" dirty="0">
                <a:latin typeface="Times New Roman" pitchFamily="18" charset="0"/>
                <a:cs typeface="Times New Roman" pitchFamily="18" charset="0"/>
              </a:rPr>
              <a:t> For Data Base Operations</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latin typeface="Times New Roman" pitchFamily="18" charset="0"/>
                <a:cs typeface="Times New Roman" pitchFamily="18" charset="0"/>
              </a:rPr>
              <a:t>System Architecture</a:t>
            </a:r>
            <a:endParaRPr lang="en-US" sz="3200" dirty="0">
              <a:latin typeface="Times New Roman" pitchFamily="18" charset="0"/>
              <a:cs typeface="Times New Roman" pitchFamily="18" charset="0"/>
            </a:endParaRPr>
          </a:p>
        </p:txBody>
      </p:sp>
      <p:pic>
        <p:nvPicPr>
          <p:cNvPr id="4" name="Content Placeholder 3" descr="arc.jpg"/>
          <p:cNvPicPr>
            <a:picLocks noGrp="1" noChangeAspect="1"/>
          </p:cNvPicPr>
          <p:nvPr>
            <p:ph idx="1"/>
          </p:nvPr>
        </p:nvPicPr>
        <p:blipFill>
          <a:blip r:embed="rId2" cstate="print"/>
          <a:stretch>
            <a:fillRect/>
          </a:stretch>
        </p:blipFill>
        <p:spPr>
          <a:xfrm>
            <a:off x="800364" y="1600200"/>
            <a:ext cx="7543272" cy="4525963"/>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nvSpPr>
        <p:spPr bwMode="auto">
          <a:xfrm>
            <a:off x="429816" y="150814"/>
            <a:ext cx="7886700" cy="808037"/>
          </a:xfrm>
          <a:prstGeom prst="rect">
            <a:avLst/>
          </a:prstGeom>
          <a:noFill/>
          <a:ln w="9525">
            <a:noFill/>
            <a:miter lim="800000"/>
            <a:headEnd/>
            <a:tailEnd/>
          </a:ln>
        </p:spPr>
        <p:txBody>
          <a:bodyPr/>
          <a:lstStyle/>
          <a:p>
            <a:pPr defTabSz="457200" eaLnBrk="1" hangingPunct="1"/>
            <a:r>
              <a:rPr lang="en-US" sz="4400" b="1" dirty="0">
                <a:solidFill>
                  <a:schemeClr val="tx2"/>
                </a:solidFill>
                <a:latin typeface="Times New Roman" pitchFamily="18" charset="0"/>
                <a:cs typeface="Times New Roman" pitchFamily="18" charset="0"/>
              </a:rPr>
              <a:t>Design</a:t>
            </a:r>
            <a:endParaRPr lang="en-IN" sz="4200" dirty="0">
              <a:solidFill>
                <a:schemeClr val="tx2"/>
              </a:solidFill>
              <a:latin typeface="Calibri Light" pitchFamily="34" charset="0"/>
            </a:endParaRPr>
          </a:p>
        </p:txBody>
      </p:sp>
      <p:sp>
        <p:nvSpPr>
          <p:cNvPr id="7" name="Oval 6"/>
          <p:cNvSpPr/>
          <p:nvPr/>
        </p:nvSpPr>
        <p:spPr>
          <a:xfrm>
            <a:off x="3429000" y="228600"/>
            <a:ext cx="2362200" cy="64008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a:p>
        </p:txBody>
      </p:sp>
      <p:sp>
        <p:nvSpPr>
          <p:cNvPr id="16388" name="TextBox 4"/>
          <p:cNvSpPr txBox="1">
            <a:spLocks noChangeArrowheads="1"/>
          </p:cNvSpPr>
          <p:nvPr/>
        </p:nvSpPr>
        <p:spPr bwMode="auto">
          <a:xfrm>
            <a:off x="3998119" y="990600"/>
            <a:ext cx="1254382" cy="4801314"/>
          </a:xfrm>
          <a:prstGeom prst="rect">
            <a:avLst/>
          </a:prstGeom>
          <a:noFill/>
          <a:ln w="9525">
            <a:noFill/>
            <a:miter lim="800000"/>
            <a:headEnd/>
            <a:tailEnd/>
          </a:ln>
        </p:spPr>
        <p:txBody>
          <a:bodyPr wrap="square">
            <a:spAutoFit/>
          </a:bodyPr>
          <a:lstStyle/>
          <a:p>
            <a:pPr algn="ctr" defTabSz="457200" eaLnBrk="1" hangingPunct="1"/>
            <a:endParaRPr lang="en-IN" dirty="0">
              <a:latin typeface="Calibri" pitchFamily="34" charset="0"/>
            </a:endParaRPr>
          </a:p>
          <a:p>
            <a:pPr algn="ctr" defTabSz="457200" eaLnBrk="1" hangingPunct="1"/>
            <a:r>
              <a:rPr lang="en-IN" dirty="0">
                <a:latin typeface="Calibri" pitchFamily="34" charset="0"/>
              </a:rPr>
              <a:t>login</a:t>
            </a:r>
          </a:p>
          <a:p>
            <a:pPr algn="ctr" defTabSz="457200" eaLnBrk="1" hangingPunct="1"/>
            <a:endParaRPr lang="en-IN" dirty="0">
              <a:latin typeface="Calibri" pitchFamily="34" charset="0"/>
            </a:endParaRPr>
          </a:p>
          <a:p>
            <a:pPr algn="ctr" defTabSz="457200" eaLnBrk="1" hangingPunct="1"/>
            <a:endParaRPr lang="en-IN" dirty="0">
              <a:latin typeface="Calibri" pitchFamily="34" charset="0"/>
            </a:endParaRPr>
          </a:p>
          <a:p>
            <a:pPr algn="ctr" defTabSz="457200" eaLnBrk="1" hangingPunct="1"/>
            <a:r>
              <a:rPr lang="en-IN" dirty="0">
                <a:latin typeface="Calibri" pitchFamily="34" charset="0"/>
              </a:rPr>
              <a:t>Order</a:t>
            </a:r>
          </a:p>
          <a:p>
            <a:pPr algn="ctr" defTabSz="457200" eaLnBrk="1" hangingPunct="1"/>
            <a:endParaRPr lang="en-IN" dirty="0">
              <a:latin typeface="Calibri" pitchFamily="34" charset="0"/>
            </a:endParaRPr>
          </a:p>
          <a:p>
            <a:pPr algn="ctr" defTabSz="457200" eaLnBrk="1" hangingPunct="1"/>
            <a:endParaRPr lang="en-IN" dirty="0">
              <a:latin typeface="Calibri" pitchFamily="34" charset="0"/>
            </a:endParaRPr>
          </a:p>
          <a:p>
            <a:pPr algn="ctr" defTabSz="457200" eaLnBrk="1" hangingPunct="1"/>
            <a:endParaRPr lang="en-IN" dirty="0">
              <a:latin typeface="Calibri" pitchFamily="34" charset="0"/>
            </a:endParaRPr>
          </a:p>
          <a:p>
            <a:pPr algn="ctr" defTabSz="457200" eaLnBrk="1" hangingPunct="1"/>
            <a:r>
              <a:rPr lang="en-IN" dirty="0">
                <a:latin typeface="Calibri" pitchFamily="34" charset="0"/>
              </a:rPr>
              <a:t>Cancel</a:t>
            </a:r>
          </a:p>
          <a:p>
            <a:pPr algn="ctr" defTabSz="457200" eaLnBrk="1" hangingPunct="1"/>
            <a:endParaRPr lang="en-IN" dirty="0">
              <a:latin typeface="Calibri" pitchFamily="34" charset="0"/>
            </a:endParaRPr>
          </a:p>
          <a:p>
            <a:pPr algn="ctr" defTabSz="457200" eaLnBrk="1" hangingPunct="1"/>
            <a:endParaRPr lang="en-IN" dirty="0">
              <a:latin typeface="Calibri" pitchFamily="34" charset="0"/>
            </a:endParaRPr>
          </a:p>
          <a:p>
            <a:pPr algn="ctr" defTabSz="457200" eaLnBrk="1" hangingPunct="1"/>
            <a:endParaRPr lang="en-IN" dirty="0">
              <a:latin typeface="Calibri" pitchFamily="34" charset="0"/>
            </a:endParaRPr>
          </a:p>
          <a:p>
            <a:pPr algn="ctr" defTabSz="457200" eaLnBrk="1" hangingPunct="1"/>
            <a:r>
              <a:rPr lang="en-IN" dirty="0">
                <a:latin typeface="Calibri" pitchFamily="34" charset="0"/>
              </a:rPr>
              <a:t>View</a:t>
            </a:r>
          </a:p>
          <a:p>
            <a:pPr algn="ctr" defTabSz="457200" eaLnBrk="1" hangingPunct="1"/>
            <a:endParaRPr lang="en-IN" dirty="0">
              <a:latin typeface="Calibri" pitchFamily="34" charset="0"/>
            </a:endParaRPr>
          </a:p>
          <a:p>
            <a:pPr algn="ctr" defTabSz="457200" eaLnBrk="1" hangingPunct="1"/>
            <a:endParaRPr lang="en-IN" dirty="0">
              <a:latin typeface="Calibri" pitchFamily="34" charset="0"/>
            </a:endParaRPr>
          </a:p>
          <a:p>
            <a:pPr algn="ctr" defTabSz="457200" eaLnBrk="1" hangingPunct="1"/>
            <a:endParaRPr lang="en-IN" dirty="0">
              <a:latin typeface="Calibri" pitchFamily="34" charset="0"/>
            </a:endParaRPr>
          </a:p>
          <a:p>
            <a:pPr algn="ctr" defTabSz="457200" eaLnBrk="1" hangingPunct="1"/>
            <a:r>
              <a:rPr lang="en-IN" dirty="0">
                <a:latin typeface="Calibri" pitchFamily="34" charset="0"/>
              </a:rPr>
              <a:t>Verification</a:t>
            </a:r>
          </a:p>
        </p:txBody>
      </p:sp>
      <p:sp>
        <p:nvSpPr>
          <p:cNvPr id="9" name="Rectangle 8"/>
          <p:cNvSpPr/>
          <p:nvPr/>
        </p:nvSpPr>
        <p:spPr>
          <a:xfrm>
            <a:off x="4114800" y="1295400"/>
            <a:ext cx="990600" cy="533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a:p>
        </p:txBody>
      </p:sp>
      <p:sp>
        <p:nvSpPr>
          <p:cNvPr id="10" name="Rectangle 9"/>
          <p:cNvSpPr/>
          <p:nvPr/>
        </p:nvSpPr>
        <p:spPr>
          <a:xfrm>
            <a:off x="4038600" y="2057401"/>
            <a:ext cx="1066800" cy="533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a:p>
        </p:txBody>
      </p:sp>
      <p:sp>
        <p:nvSpPr>
          <p:cNvPr id="11" name="Rectangle 10"/>
          <p:cNvSpPr/>
          <p:nvPr/>
        </p:nvSpPr>
        <p:spPr>
          <a:xfrm>
            <a:off x="4114800" y="3124200"/>
            <a:ext cx="990600" cy="533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a:p>
        </p:txBody>
      </p:sp>
      <p:sp>
        <p:nvSpPr>
          <p:cNvPr id="12" name="Rectangle 11"/>
          <p:cNvSpPr/>
          <p:nvPr/>
        </p:nvSpPr>
        <p:spPr>
          <a:xfrm>
            <a:off x="4114801" y="4191000"/>
            <a:ext cx="914400" cy="5334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a:p>
        </p:txBody>
      </p:sp>
      <p:sp>
        <p:nvSpPr>
          <p:cNvPr id="14" name="Rectangle 13"/>
          <p:cNvSpPr/>
          <p:nvPr/>
        </p:nvSpPr>
        <p:spPr>
          <a:xfrm>
            <a:off x="4038600" y="5257801"/>
            <a:ext cx="1219200" cy="53339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a:p>
        </p:txBody>
      </p:sp>
      <p:sp>
        <p:nvSpPr>
          <p:cNvPr id="16" name="Cylinder 15"/>
          <p:cNvSpPr/>
          <p:nvPr/>
        </p:nvSpPr>
        <p:spPr>
          <a:xfrm>
            <a:off x="7578329" y="2392363"/>
            <a:ext cx="1135856" cy="2374900"/>
          </a:xfrm>
          <a:prstGeom prst="can">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en-IN"/>
          </a:p>
        </p:txBody>
      </p:sp>
      <p:sp>
        <p:nvSpPr>
          <p:cNvPr id="16395" name="TextBox 12"/>
          <p:cNvSpPr txBox="1">
            <a:spLocks noChangeArrowheads="1"/>
          </p:cNvSpPr>
          <p:nvPr/>
        </p:nvSpPr>
        <p:spPr bwMode="auto">
          <a:xfrm>
            <a:off x="7677151" y="3463925"/>
            <a:ext cx="1058175" cy="369332"/>
          </a:xfrm>
          <a:prstGeom prst="rect">
            <a:avLst/>
          </a:prstGeom>
          <a:noFill/>
          <a:ln w="9525">
            <a:noFill/>
            <a:miter lim="800000"/>
            <a:headEnd/>
            <a:tailEnd/>
          </a:ln>
        </p:spPr>
        <p:txBody>
          <a:bodyPr wrap="none">
            <a:spAutoFit/>
          </a:bodyPr>
          <a:lstStyle/>
          <a:p>
            <a:pPr defTabSz="457200" eaLnBrk="1" hangingPunct="1"/>
            <a:r>
              <a:rPr lang="en-IN">
                <a:latin typeface="Calibri" pitchFamily="34" charset="0"/>
              </a:rPr>
              <a:t>Database</a:t>
            </a:r>
          </a:p>
        </p:txBody>
      </p:sp>
      <p:pic>
        <p:nvPicPr>
          <p:cNvPr id="16396" name="Picture 17" descr="Admin Icon Images – Browse 37,991 Stock ..."/>
          <p:cNvPicPr>
            <a:picLocks noChangeAspect="1" noChangeArrowheads="1"/>
          </p:cNvPicPr>
          <p:nvPr/>
        </p:nvPicPr>
        <p:blipFill>
          <a:blip r:embed="rId2"/>
          <a:srcRect l="20535" t="12508" r="17348"/>
          <a:stretch>
            <a:fillRect/>
          </a:stretch>
        </p:blipFill>
        <p:spPr bwMode="auto">
          <a:xfrm>
            <a:off x="1059656" y="2109788"/>
            <a:ext cx="682229" cy="933450"/>
          </a:xfrm>
          <a:prstGeom prst="rect">
            <a:avLst/>
          </a:prstGeom>
          <a:noFill/>
          <a:ln w="9525">
            <a:noFill/>
            <a:miter lim="800000"/>
            <a:headEnd/>
            <a:tailEnd/>
          </a:ln>
        </p:spPr>
      </p:pic>
      <p:pic>
        <p:nvPicPr>
          <p:cNvPr id="16397" name="Picture 18" descr="Job symbol on student flat Royalty Free ..."/>
          <p:cNvPicPr>
            <a:picLocks noChangeAspect="1" noChangeArrowheads="1"/>
          </p:cNvPicPr>
          <p:nvPr/>
        </p:nvPicPr>
        <p:blipFill>
          <a:blip r:embed="rId3"/>
          <a:srcRect l="7864" t="6493" r="4008" b="12183"/>
          <a:stretch>
            <a:fillRect/>
          </a:stretch>
        </p:blipFill>
        <p:spPr bwMode="auto">
          <a:xfrm>
            <a:off x="1070373" y="3794126"/>
            <a:ext cx="626269" cy="830263"/>
          </a:xfrm>
          <a:prstGeom prst="rect">
            <a:avLst/>
          </a:prstGeom>
          <a:noFill/>
          <a:ln w="9525">
            <a:noFill/>
            <a:miter lim="800000"/>
            <a:headEnd/>
            <a:tailEnd/>
          </a:ln>
        </p:spPr>
      </p:pic>
      <p:cxnSp>
        <p:nvCxnSpPr>
          <p:cNvPr id="20" name="Straight Arrow Connector 19"/>
          <p:cNvCxnSpPr>
            <a:cxnSpLocks/>
          </p:cNvCxnSpPr>
          <p:nvPr/>
        </p:nvCxnSpPr>
        <p:spPr>
          <a:xfrm flipV="1">
            <a:off x="1633537" y="1447800"/>
            <a:ext cx="2405063" cy="85883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p:cNvCxnSpPr>
            <a:cxnSpLocks/>
          </p:cNvCxnSpPr>
          <p:nvPr/>
        </p:nvCxnSpPr>
        <p:spPr>
          <a:xfrm>
            <a:off x="1671637" y="2638425"/>
            <a:ext cx="2366963" cy="185737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p:cNvCxnSpPr>
            <a:cxnSpLocks/>
          </p:cNvCxnSpPr>
          <p:nvPr/>
        </p:nvCxnSpPr>
        <p:spPr>
          <a:xfrm rot="16200000" flipH="1">
            <a:off x="1438672" y="2886472"/>
            <a:ext cx="2730500" cy="23169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p:cNvCxnSpPr>
            <a:cxnSpLocks/>
          </p:cNvCxnSpPr>
          <p:nvPr/>
        </p:nvCxnSpPr>
        <p:spPr>
          <a:xfrm>
            <a:off x="1696641" y="4067175"/>
            <a:ext cx="2418159" cy="20002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7" name="Straight Arrow Connector 26"/>
          <p:cNvCxnSpPr>
            <a:cxnSpLocks/>
          </p:cNvCxnSpPr>
          <p:nvPr/>
        </p:nvCxnSpPr>
        <p:spPr>
          <a:xfrm>
            <a:off x="1726407" y="4335463"/>
            <a:ext cx="2235993" cy="115093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p:cNvCxnSpPr>
            <a:stCxn id="9" idx="3"/>
          </p:cNvCxnSpPr>
          <p:nvPr/>
        </p:nvCxnSpPr>
        <p:spPr>
          <a:xfrm>
            <a:off x="5105400" y="1562100"/>
            <a:ext cx="2472929" cy="1020764"/>
          </a:xfrm>
          <a:prstGeom prst="straightConnector1">
            <a:avLst/>
          </a:prstGeom>
          <a:ln>
            <a:headEnd type="triangle"/>
            <a:tailEnd type="triangle"/>
          </a:ln>
        </p:spPr>
        <p:style>
          <a:lnRef idx="3">
            <a:schemeClr val="accent4"/>
          </a:lnRef>
          <a:fillRef idx="0">
            <a:schemeClr val="accent4"/>
          </a:fillRef>
          <a:effectRef idx="2">
            <a:schemeClr val="accent4"/>
          </a:effectRef>
          <a:fontRef idx="minor">
            <a:schemeClr val="tx1"/>
          </a:fontRef>
        </p:style>
      </p:cxnSp>
      <p:cxnSp>
        <p:nvCxnSpPr>
          <p:cNvPr id="29" name="Straight Arrow Connector 28"/>
          <p:cNvCxnSpPr>
            <a:cxnSpLocks/>
            <a:stCxn id="10" idx="3"/>
          </p:cNvCxnSpPr>
          <p:nvPr/>
        </p:nvCxnSpPr>
        <p:spPr>
          <a:xfrm>
            <a:off x="5105400" y="2324101"/>
            <a:ext cx="2438400" cy="1028699"/>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0" name="Straight Arrow Connector 29"/>
          <p:cNvCxnSpPr>
            <a:cxnSpLocks/>
            <a:stCxn id="16388" idx="3"/>
            <a:endCxn id="16" idx="2"/>
          </p:cNvCxnSpPr>
          <p:nvPr/>
        </p:nvCxnSpPr>
        <p:spPr>
          <a:xfrm>
            <a:off x="5252501" y="3391257"/>
            <a:ext cx="2325828" cy="18855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1" name="Straight Arrow Connector 30"/>
          <p:cNvCxnSpPr>
            <a:cxnSpLocks/>
          </p:cNvCxnSpPr>
          <p:nvPr/>
        </p:nvCxnSpPr>
        <p:spPr>
          <a:xfrm rot="10800000" flipV="1">
            <a:off x="5105400" y="3984624"/>
            <a:ext cx="2458642" cy="434976"/>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Straight Arrow Connector 31"/>
          <p:cNvCxnSpPr>
            <a:cxnSpLocks/>
            <a:endCxn id="14" idx="3"/>
          </p:cNvCxnSpPr>
          <p:nvPr/>
        </p:nvCxnSpPr>
        <p:spPr>
          <a:xfrm rot="10800000" flipV="1">
            <a:off x="5257801" y="4325937"/>
            <a:ext cx="2320531" cy="1198564"/>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16408" name="TextBox 29695"/>
          <p:cNvSpPr txBox="1">
            <a:spLocks noChangeArrowheads="1"/>
          </p:cNvSpPr>
          <p:nvPr/>
        </p:nvSpPr>
        <p:spPr bwMode="auto">
          <a:xfrm>
            <a:off x="1057275" y="3005139"/>
            <a:ext cx="798617" cy="369332"/>
          </a:xfrm>
          <a:prstGeom prst="rect">
            <a:avLst/>
          </a:prstGeom>
          <a:noFill/>
          <a:ln w="9525">
            <a:noFill/>
            <a:miter lim="800000"/>
            <a:headEnd/>
            <a:tailEnd/>
          </a:ln>
        </p:spPr>
        <p:txBody>
          <a:bodyPr wrap="none">
            <a:spAutoFit/>
          </a:bodyPr>
          <a:lstStyle/>
          <a:p>
            <a:pPr defTabSz="457200" eaLnBrk="1" hangingPunct="1"/>
            <a:r>
              <a:rPr lang="en-IN">
                <a:latin typeface="Calibri" pitchFamily="34" charset="0"/>
              </a:rPr>
              <a:t>Admin</a:t>
            </a:r>
          </a:p>
        </p:txBody>
      </p:sp>
      <p:sp>
        <p:nvSpPr>
          <p:cNvPr id="16409" name="TextBox 29696"/>
          <p:cNvSpPr txBox="1">
            <a:spLocks noChangeArrowheads="1"/>
          </p:cNvSpPr>
          <p:nvPr/>
        </p:nvSpPr>
        <p:spPr bwMode="auto">
          <a:xfrm>
            <a:off x="1019176" y="4649788"/>
            <a:ext cx="1093569" cy="369332"/>
          </a:xfrm>
          <a:prstGeom prst="rect">
            <a:avLst/>
          </a:prstGeom>
          <a:noFill/>
          <a:ln w="9525">
            <a:noFill/>
            <a:miter lim="800000"/>
            <a:headEnd/>
            <a:tailEnd/>
          </a:ln>
        </p:spPr>
        <p:txBody>
          <a:bodyPr wrap="none">
            <a:spAutoFit/>
          </a:bodyPr>
          <a:lstStyle/>
          <a:p>
            <a:pPr defTabSz="457200" eaLnBrk="1" hangingPunct="1"/>
            <a:r>
              <a:rPr lang="en-IN">
                <a:latin typeface="Calibri" pitchFamily="34" charset="0"/>
              </a:rPr>
              <a:t>Customer</a:t>
            </a:r>
          </a:p>
        </p:txBody>
      </p:sp>
      <p:cxnSp>
        <p:nvCxnSpPr>
          <p:cNvPr id="36" name="Straight Arrow Connector 35"/>
          <p:cNvCxnSpPr/>
          <p:nvPr/>
        </p:nvCxnSpPr>
        <p:spPr>
          <a:xfrm flipV="1">
            <a:off x="1726407" y="2362200"/>
            <a:ext cx="2235993" cy="143192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p:cNvCxnSpPr>
            <a:cxnSpLocks/>
          </p:cNvCxnSpPr>
          <p:nvPr/>
        </p:nvCxnSpPr>
        <p:spPr>
          <a:xfrm flipV="1">
            <a:off x="1726407" y="3581400"/>
            <a:ext cx="2312193" cy="40322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1"/>
            <a:ext cx="7886700" cy="1325563"/>
          </a:xfrm>
        </p:spPr>
        <p:txBody>
          <a:bodyPr/>
          <a:lstStyle/>
          <a:p>
            <a:r>
              <a:rPr lang="en-IN" altLang="en-US" dirty="0">
                <a:latin typeface="Times New Roman" pitchFamily="18" charset="0"/>
                <a:cs typeface="Times New Roman" pitchFamily="18" charset="0"/>
              </a:rPr>
              <a:t>Coding:</a:t>
            </a:r>
          </a:p>
        </p:txBody>
      </p:sp>
      <p:pic>
        <p:nvPicPr>
          <p:cNvPr id="6" name="access.html - Untitled (Workspace) - Visual Studio Code 2024-09-17 22-06-18.mp4">
            <a:hlinkClick r:id="" action="ppaction://media"/>
          </p:cNvPr>
          <p:cNvPicPr>
            <a:picLocks noGrp="1" noRot="1" noChangeAspect="1" noChangeArrowheads="1"/>
          </p:cNvPicPr>
          <p:nvPr>
            <p:ph idx="1"/>
            <a:videoFile r:link="rId1"/>
          </p:nvPr>
        </p:nvPicPr>
        <p:blipFill>
          <a:blip r:embed="rId5"/>
          <a:srcRect/>
          <a:stretch>
            <a:fillRect/>
          </a:stretch>
        </p:blipFill>
        <p:spPr>
          <a:xfrm>
            <a:off x="0" y="2516188"/>
            <a:ext cx="3130154" cy="3130550"/>
          </a:xfrm>
        </p:spPr>
      </p:pic>
      <p:pic>
        <p:nvPicPr>
          <p:cNvPr id="7" name="access style.css - Untitled (Workspace) - Visual Studio Code 2024-09-17 22-06-58.mp4">
            <a:hlinkClick r:id="" action="ppaction://media"/>
          </p:cNvPr>
          <p:cNvPicPr>
            <a:picLocks noRot="1" noChangeAspect="1" noChangeArrowheads="1"/>
          </p:cNvPicPr>
          <p:nvPr>
            <a:videoFile r:link="rId2"/>
          </p:nvPr>
        </p:nvPicPr>
        <p:blipFill>
          <a:blip r:embed="rId6"/>
          <a:srcRect/>
          <a:stretch>
            <a:fillRect/>
          </a:stretch>
        </p:blipFill>
        <p:spPr bwMode="auto">
          <a:xfrm>
            <a:off x="3130154" y="2516188"/>
            <a:ext cx="3130153" cy="3130550"/>
          </a:xfrm>
          <a:prstGeom prst="rect">
            <a:avLst/>
          </a:prstGeom>
          <a:noFill/>
          <a:ln w="9525">
            <a:noFill/>
            <a:miter lim="800000"/>
            <a:headEnd/>
            <a:tailEnd/>
          </a:ln>
        </p:spPr>
      </p:pic>
      <p:pic>
        <p:nvPicPr>
          <p:cNvPr id="8" name="access app.js - Untitled (Workspace) - Visual Studio Code 2024-09-17 22-08-03.mp4">
            <a:hlinkClick r:id="" action="ppaction://media"/>
          </p:cNvPr>
          <p:cNvPicPr>
            <a:picLocks noRot="1" noChangeAspect="1" noChangeArrowheads="1"/>
          </p:cNvPicPr>
          <p:nvPr>
            <a:videoFile r:link="rId3"/>
          </p:nvPr>
        </p:nvPicPr>
        <p:blipFill>
          <a:blip r:embed="rId7"/>
          <a:srcRect/>
          <a:stretch>
            <a:fillRect/>
          </a:stretch>
        </p:blipFill>
        <p:spPr bwMode="auto">
          <a:xfrm>
            <a:off x="6301979" y="2516188"/>
            <a:ext cx="2883694" cy="3130550"/>
          </a:xfrm>
          <a:prstGeom prst="rect">
            <a:avLst/>
          </a:prstGeom>
          <a:noFill/>
          <a:ln w="9525">
            <a:noFill/>
            <a:miter lim="800000"/>
            <a:headEnd/>
            <a:tailEnd/>
          </a:ln>
        </p:spPr>
      </p:pic>
      <p:sp>
        <p:nvSpPr>
          <p:cNvPr id="17414" name="TextBox 8"/>
          <p:cNvSpPr txBox="1">
            <a:spLocks noChangeArrowheads="1"/>
          </p:cNvSpPr>
          <p:nvPr/>
        </p:nvSpPr>
        <p:spPr bwMode="auto">
          <a:xfrm>
            <a:off x="234554" y="2109788"/>
            <a:ext cx="2772965" cy="368300"/>
          </a:xfrm>
          <a:prstGeom prst="rect">
            <a:avLst/>
          </a:prstGeom>
          <a:noFill/>
          <a:ln w="9525">
            <a:noFill/>
            <a:miter lim="800000"/>
            <a:headEnd/>
            <a:tailEnd/>
          </a:ln>
        </p:spPr>
        <p:txBody>
          <a:bodyPr>
            <a:spAutoFit/>
          </a:bodyPr>
          <a:lstStyle/>
          <a:p>
            <a:pPr eaLnBrk="1" hangingPunct="1"/>
            <a:r>
              <a:rPr lang="en-IN" altLang="en-US"/>
              <a:t>HTML CODE:</a:t>
            </a:r>
          </a:p>
        </p:txBody>
      </p:sp>
      <p:sp>
        <p:nvSpPr>
          <p:cNvPr id="17415" name="TextBox 9"/>
          <p:cNvSpPr txBox="1">
            <a:spLocks noChangeArrowheads="1"/>
          </p:cNvSpPr>
          <p:nvPr/>
        </p:nvSpPr>
        <p:spPr bwMode="auto">
          <a:xfrm>
            <a:off x="3429001" y="2109788"/>
            <a:ext cx="2584847" cy="368300"/>
          </a:xfrm>
          <a:prstGeom prst="rect">
            <a:avLst/>
          </a:prstGeom>
          <a:noFill/>
          <a:ln w="9525">
            <a:noFill/>
            <a:miter lim="800000"/>
            <a:headEnd/>
            <a:tailEnd/>
          </a:ln>
        </p:spPr>
        <p:txBody>
          <a:bodyPr>
            <a:spAutoFit/>
          </a:bodyPr>
          <a:lstStyle/>
          <a:p>
            <a:pPr eaLnBrk="1" hangingPunct="1"/>
            <a:r>
              <a:rPr lang="en-IN" altLang="en-US"/>
              <a:t>CSS CODE:</a:t>
            </a:r>
          </a:p>
        </p:txBody>
      </p:sp>
      <p:sp>
        <p:nvSpPr>
          <p:cNvPr id="17416" name="TextBox 10"/>
          <p:cNvSpPr txBox="1">
            <a:spLocks noChangeArrowheads="1"/>
          </p:cNvSpPr>
          <p:nvPr/>
        </p:nvSpPr>
        <p:spPr bwMode="auto">
          <a:xfrm>
            <a:off x="6435329" y="2109788"/>
            <a:ext cx="2351484" cy="368300"/>
          </a:xfrm>
          <a:prstGeom prst="rect">
            <a:avLst/>
          </a:prstGeom>
          <a:noFill/>
          <a:ln w="9525">
            <a:noFill/>
            <a:miter lim="800000"/>
            <a:headEnd/>
            <a:tailEnd/>
          </a:ln>
        </p:spPr>
        <p:txBody>
          <a:bodyPr>
            <a:spAutoFit/>
          </a:bodyPr>
          <a:lstStyle/>
          <a:p>
            <a:pPr eaLnBrk="1" hangingPunct="1"/>
            <a:r>
              <a:rPr lang="en-IN" altLang="en-US"/>
              <a:t>JS CODE: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28245" fill="hold"/>
                                        <p:tgtEl>
                                          <p:spTgt spid="6"/>
                                        </p:tgtEl>
                                      </p:cBhvr>
                                    </p:cmd>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mediacall" presetSubtype="0" fill="hold" nodeType="clickEffect">
                                  <p:stCondLst>
                                    <p:cond delay="0"/>
                                  </p:stCondLst>
                                  <p:childTnLst>
                                    <p:cmd type="call" cmd="playFrom(0.0)">
                                      <p:cBhvr>
                                        <p:cTn id="10" dur="47359"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fullScrn="1">
              <p:cMediaNode vol="80000">
                <p:cTn id="11" fill="hold" display="0">
                  <p:stCondLst>
                    <p:cond delay="indefinite"/>
                  </p:stCondLst>
                </p:cTn>
                <p:tgtEl>
                  <p:spTgt spid="6"/>
                </p:tgtEl>
              </p:cMediaNode>
            </p:video>
            <p:seq concurrent="1" nextAc="seek">
              <p:cTn id="12" restart="whenNotActive" fill="hold" evtFilter="cancelBubble" nodeType="interactiveSeq">
                <p:stCondLst>
                  <p:cond evt="onClick" delay="0">
                    <p:tgtEl>
                      <p:spTgt spid="6"/>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2" presetClass="mediacall" presetSubtype="0" fill="hold" nodeType="clickEffect">
                                  <p:stCondLst>
                                    <p:cond delay="0"/>
                                  </p:stCondLst>
                                  <p:childTnLst>
                                    <p:cmd type="call" cmd="togglePause">
                                      <p:cBhvr>
                                        <p:cTn id="16" dur="1" fill="hold"/>
                                        <p:tgtEl>
                                          <p:spTgt spid="6"/>
                                        </p:tgtEl>
                                      </p:cBhvr>
                                    </p:cmd>
                                  </p:childTnLst>
                                </p:cTn>
                              </p:par>
                            </p:childTnLst>
                          </p:cTn>
                        </p:par>
                      </p:childTnLst>
                    </p:cTn>
                  </p:par>
                </p:childTnLst>
              </p:cTn>
              <p:nextCondLst>
                <p:cond evt="onClick" delay="0">
                  <p:tgtEl>
                    <p:spTgt spid="6"/>
                  </p:tgtEl>
                </p:cond>
              </p:nextCondLst>
            </p:seq>
            <p:video fullScrn="1">
              <p:cMediaNode vol="80000">
                <p:cTn id="17" fill="hold" display="0">
                  <p:stCondLst>
                    <p:cond delay="indefinite"/>
                  </p:stCondLst>
                </p:cTn>
                <p:tgtEl>
                  <p:spTgt spid="7"/>
                </p:tgtEl>
              </p:cMediaNode>
            </p:video>
            <p:seq concurrent="1" nextAc="seek">
              <p:cTn id="18" restart="whenNotActive" fill="hold" evtFilter="cancelBubble" nodeType="interactiveSeq">
                <p:stCondLst>
                  <p:cond evt="onClick" delay="0">
                    <p:tgtEl>
                      <p:spTgt spid="7"/>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2" presetClass="mediacall" presetSubtype="0" fill="hold" nodeType="clickEffect">
                                  <p:stCondLst>
                                    <p:cond delay="0"/>
                                  </p:stCondLst>
                                  <p:childTnLst>
                                    <p:cmd type="call" cmd="togglePause">
                                      <p:cBhvr>
                                        <p:cTn id="22" dur="1" fill="hold"/>
                                        <p:tgtEl>
                                          <p:spTgt spid="7"/>
                                        </p:tgtEl>
                                      </p:cBhvr>
                                    </p:cmd>
                                  </p:childTnLst>
                                </p:cTn>
                              </p:par>
                            </p:childTnLst>
                          </p:cTn>
                        </p:par>
                      </p:childTnLst>
                    </p:cTn>
                  </p:par>
                </p:childTnLst>
              </p:cTn>
              <p:nextCondLst>
                <p:cond evt="onClick" delay="0">
                  <p:tgtEl>
                    <p:spTgt spid="7"/>
                  </p:tgtEl>
                </p:cond>
              </p:nextCondLst>
            </p:seq>
            <p:seq concurrent="1" nextAc="seek">
              <p:cTn id="23" restart="whenNotActive" fill="hold" evtFilter="cancelBubble" nodeType="interactiveSeq">
                <p:stCondLst>
                  <p:cond evt="onClick" delay="0">
                    <p:tgtEl>
                      <p:spTgt spid="8"/>
                    </p:tgtEl>
                  </p:cond>
                </p:stCondLst>
                <p:endSync evt="end" delay="0">
                  <p:rtn val="all"/>
                </p:endSync>
                <p:childTnLst>
                  <p:par>
                    <p:cTn id="24" fill="hold" nodeType="clickPar">
                      <p:stCondLst>
                        <p:cond delay="0"/>
                      </p:stCondLst>
                      <p:childTnLst>
                        <p:par>
                          <p:cTn id="25" fill="hold" nodeType="withGroup">
                            <p:stCondLst>
                              <p:cond delay="0"/>
                            </p:stCondLst>
                            <p:childTnLst>
                              <p:par>
                                <p:cTn id="26" presetID="2" presetClass="mediacall" presetSubtype="0" fill="hold" nodeType="clickEffect">
                                  <p:stCondLst>
                                    <p:cond delay="0"/>
                                  </p:stCondLst>
                                  <p:childTnLst>
                                    <p:cmd type="call" cmd="togglePause">
                                      <p:cBhvr>
                                        <p:cTn id="27" dur="1" fill="hold"/>
                                        <p:tgtEl>
                                          <p:spTgt spid="8"/>
                                        </p:tgtEl>
                                      </p:cBhvr>
                                    </p:cmd>
                                  </p:childTnLst>
                                </p:cTn>
                              </p:par>
                            </p:childTnLst>
                          </p:cTn>
                        </p:par>
                      </p:childTnLst>
                    </p:cTn>
                  </p:par>
                </p:childTnLst>
              </p:cTn>
              <p:nextCondLst>
                <p:cond evt="onClick" delay="0">
                  <p:tgtEl>
                    <p:spTgt spid="8"/>
                  </p:tgtEl>
                </p:cond>
              </p:nextCondLst>
            </p:seq>
            <p:video fullScrn="1">
              <p:cMediaNode vol="80000">
                <p:cTn id="28" fill="hold" display="0">
                  <p:stCondLst>
                    <p:cond delay="indefinite"/>
                  </p:stCondLst>
                </p:cTn>
                <p:tgtEl>
                  <p:spTgt spid="8"/>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3200" b="1" dirty="0">
                <a:latin typeface="Times New Roman" pitchFamily="18" charset="0"/>
                <a:cs typeface="Times New Roman" pitchFamily="18" charset="0"/>
              </a:rPr>
              <a:t>Implementation</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nSpc>
                <a:spcPts val="3000"/>
              </a:lnSpc>
            </a:pPr>
            <a:r>
              <a:rPr lang="en-US" sz="1800" dirty="0">
                <a:latin typeface="Times New Roman" pitchFamily="18" charset="0"/>
                <a:cs typeface="Times New Roman" pitchFamily="18" charset="0"/>
              </a:rPr>
              <a:t>Planning</a:t>
            </a:r>
            <a:endParaRPr lang="en-IN" sz="1800" dirty="0">
              <a:latin typeface="Times New Roman" pitchFamily="18" charset="0"/>
              <a:cs typeface="Times New Roman" pitchFamily="18" charset="0"/>
            </a:endParaRPr>
          </a:p>
          <a:p>
            <a:pPr lvl="0">
              <a:lnSpc>
                <a:spcPts val="3000"/>
              </a:lnSpc>
            </a:pPr>
            <a:r>
              <a:rPr lang="en-US" sz="1800" dirty="0">
                <a:latin typeface="Times New Roman" pitchFamily="18" charset="0"/>
                <a:cs typeface="Times New Roman" pitchFamily="18" charset="0"/>
              </a:rPr>
              <a:t>Developing</a:t>
            </a:r>
            <a:endParaRPr lang="en-IN" sz="1800" dirty="0">
              <a:latin typeface="Times New Roman" pitchFamily="18" charset="0"/>
              <a:cs typeface="Times New Roman" pitchFamily="18" charset="0"/>
            </a:endParaRPr>
          </a:p>
          <a:p>
            <a:pPr lvl="0">
              <a:lnSpc>
                <a:spcPts val="3000"/>
              </a:lnSpc>
            </a:pPr>
            <a:r>
              <a:rPr lang="en-US" sz="1800" dirty="0">
                <a:latin typeface="Times New Roman" pitchFamily="18" charset="0"/>
                <a:cs typeface="Times New Roman" pitchFamily="18" charset="0"/>
              </a:rPr>
              <a:t>Testing </a:t>
            </a:r>
            <a:endParaRPr lang="en-IN" sz="1800" dirty="0">
              <a:latin typeface="Times New Roman" pitchFamily="18" charset="0"/>
              <a:cs typeface="Times New Roman" pitchFamily="18" charset="0"/>
            </a:endParaRPr>
          </a:p>
          <a:p>
            <a:pPr lvl="0">
              <a:lnSpc>
                <a:spcPts val="3000"/>
              </a:lnSpc>
            </a:pPr>
            <a:r>
              <a:rPr lang="en-US" sz="1800" dirty="0">
                <a:latin typeface="Times New Roman" pitchFamily="18" charset="0"/>
                <a:cs typeface="Times New Roman" pitchFamily="18" charset="0"/>
              </a:rPr>
              <a:t>Deployment</a:t>
            </a:r>
            <a:endParaRPr lang="en-IN" sz="1800" dirty="0">
              <a:latin typeface="Times New Roman" pitchFamily="18" charset="0"/>
              <a:cs typeface="Times New Roman" pitchFamily="18" charset="0"/>
            </a:endParaRPr>
          </a:p>
          <a:p>
            <a:pPr lvl="0">
              <a:lnSpc>
                <a:spcPts val="3000"/>
              </a:lnSpc>
            </a:pPr>
            <a:r>
              <a:rPr lang="en-US" sz="1800" dirty="0">
                <a:latin typeface="Times New Roman" pitchFamily="18" charset="0"/>
                <a:cs typeface="Times New Roman" pitchFamily="18" charset="0"/>
              </a:rPr>
              <a:t>Maintenance And Updates</a:t>
            </a:r>
            <a:endParaRPr lang="en-IN" sz="18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sz="4000" dirty="0">
                <a:latin typeface="Times New Roman" pitchFamily="18" charset="0"/>
                <a:cs typeface="Times New Roman" pitchFamily="18" charset="0"/>
              </a:rPr>
              <a:t>Result:</a:t>
            </a:r>
            <a:endParaRPr lang="en-US" sz="3200" dirty="0">
              <a:latin typeface="Times New Roman" pitchFamily="18" charset="0"/>
              <a:cs typeface="Times New Roman" pitchFamily="18" charset="0"/>
            </a:endParaRPr>
          </a:p>
        </p:txBody>
      </p:sp>
      <p:pic>
        <p:nvPicPr>
          <p:cNvPr id="7" name="Mainpage - Google Chrome 2024-09-18 20-01-55.mp4">
            <a:hlinkClick r:id="" action="ppaction://media"/>
          </p:cNvPr>
          <p:cNvPicPr>
            <a:picLocks noGrp="1" noRot="1" noChangeAspect="1" noChangeArrowheads="1"/>
          </p:cNvPicPr>
          <p:nvPr>
            <p:ph idx="1"/>
            <a:videoFile r:link="rId1"/>
          </p:nvPr>
        </p:nvPicPr>
        <p:blipFill>
          <a:blip r:embed="rId3" cstate="print"/>
          <a:srcRect/>
          <a:stretch>
            <a:fillRect/>
          </a:stretch>
        </p:blipFill>
        <p:spPr>
          <a:xfrm>
            <a:off x="1148292" y="1295400"/>
            <a:ext cx="7081308" cy="5310981"/>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69209"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7"/>
                                        </p:tgtEl>
                                      </p:cBhvr>
                                    </p:cmd>
                                  </p:childTnLst>
                                </p:cTn>
                              </p:par>
                            </p:childTnLst>
                          </p:cTn>
                        </p:par>
                      </p:childTnLst>
                    </p:cTn>
                  </p:par>
                </p:childTnLst>
              </p:cTn>
              <p:nextCondLst>
                <p:cond evt="onClick" delay="0">
                  <p:tgtEl>
                    <p:spTgt spid="7"/>
                  </p:tgtEl>
                </p:cond>
              </p:nextCondLst>
            </p:seq>
            <p:video>
              <p:cMediaNode vol="80000">
                <p:cTn id="12" fill="hold" display="0">
                  <p:stCondLst>
                    <p:cond delay="indefinite"/>
                  </p:stCondLst>
                </p:cTn>
                <p:tgtEl>
                  <p:spTgt spid="7"/>
                </p:tgtEl>
              </p:cMediaNode>
            </p:vide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Times New Roman" pitchFamily="18" charset="0"/>
                <a:cs typeface="Times New Roman" pitchFamily="18" charset="0"/>
              </a:rPr>
              <a:t>Conclusion</a:t>
            </a:r>
            <a:endParaRPr lang="en-US" dirty="0"/>
          </a:p>
        </p:txBody>
      </p:sp>
      <p:sp>
        <p:nvSpPr>
          <p:cNvPr id="3" name="Content Placeholder 2"/>
          <p:cNvSpPr>
            <a:spLocks noGrp="1"/>
          </p:cNvSpPr>
          <p:nvPr>
            <p:ph idx="1"/>
          </p:nvPr>
        </p:nvSpPr>
        <p:spPr/>
        <p:txBody>
          <a:bodyPr>
            <a:normAutofit/>
          </a:bodyPr>
          <a:lstStyle/>
          <a:p>
            <a:pPr algn="just">
              <a:defRPr/>
            </a:pPr>
            <a:r>
              <a:rPr lang="en-IN" sz="1800" dirty="0">
                <a:latin typeface="Times New Roman" pitchFamily="18" charset="0"/>
                <a:cs typeface="Times New Roman" pitchFamily="18" charset="0"/>
              </a:rPr>
              <a:t>Our Website Provides Seamless Engaging Shopping Experience.</a:t>
            </a:r>
          </a:p>
          <a:p>
            <a:pPr marL="0" indent="0" algn="just">
              <a:buNone/>
              <a:defRPr/>
            </a:pPr>
            <a:endParaRPr lang="en-IN" sz="1800" dirty="0">
              <a:latin typeface="Times New Roman" pitchFamily="18" charset="0"/>
              <a:cs typeface="Times New Roman" pitchFamily="18" charset="0"/>
            </a:endParaRPr>
          </a:p>
          <a:p>
            <a:pPr algn="just">
              <a:lnSpc>
                <a:spcPts val="3000"/>
              </a:lnSpc>
              <a:defRPr/>
            </a:pPr>
            <a:r>
              <a:rPr lang="en-IN" sz="1800" dirty="0">
                <a:latin typeface="Times New Roman" pitchFamily="18" charset="0"/>
                <a:cs typeface="Times New Roman" pitchFamily="18" charset="0"/>
              </a:rPr>
              <a:t>Through our Website Makes the Shopping More easier and Comfortable to Customers.</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p:cNvSpPr>
            <a:spLocks noGrp="1" noRot="1" noChangeAspect="1" noMove="1" noResize="1" noEditPoints="1" noAdjustHandles="1" noChangeArrowheads="1" noChangeShapeType="1" noTextEdit="1"/>
          </p:cNvSpPr>
          <p:nvPr/>
        </p:nvSpPr>
        <p:spPr>
          <a:xfrm>
            <a:off x="0" y="0"/>
            <a:ext cx="977265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664369" y="122238"/>
            <a:ext cx="8059341" cy="628650"/>
          </a:xfrm>
        </p:spPr>
        <p:txBody>
          <a:bodyPr rtlCol="0" anchor="t">
            <a:normAutofit fontScale="90000"/>
          </a:bodyPr>
          <a:lstStyle/>
          <a:p>
            <a:pPr eaLnBrk="1" fontAlgn="auto" hangingPunct="1">
              <a:spcAft>
                <a:spcPts val="0"/>
              </a:spcAft>
              <a:defRPr/>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CONTENTS</a:t>
            </a:r>
            <a:b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4" name="Group 22"/>
          <p:cNvGrpSpPr>
            <a:grpSpLocks noGrp="1" noUngrp="1" noRot="1" noChangeAspect="1" noMove="1" noResize="1"/>
          </p:cNvGrpSpPr>
          <p:nvPr/>
        </p:nvGrpSpPr>
        <p:grpSpPr bwMode="auto">
          <a:xfrm>
            <a:off x="0" y="0"/>
            <a:ext cx="664369" cy="6858000"/>
            <a:chOff x="0" y="0"/>
            <a:chExt cx="885825" cy="6858000"/>
          </a:xfrm>
        </p:grpSpPr>
        <p:sp>
          <p:nvSpPr>
            <p:cNvPr id="4102" name="Freeform 6"/>
            <p:cNvSpPr>
              <a:spLocks/>
            </p:cNvSpPr>
            <p:nvPr/>
          </p:nvSpPr>
          <p:spPr bwMode="auto">
            <a:xfrm>
              <a:off x="0" y="0"/>
              <a:ext cx="885825" cy="6858000"/>
            </a:xfrm>
            <a:custGeom>
              <a:avLst/>
              <a:gdLst>
                <a:gd name="T0" fmla="*/ 2147483646 w 558"/>
                <a:gd name="T1" fmla="*/ 2147483646 h 4320"/>
                <a:gd name="T2" fmla="*/ 2147483646 w 558"/>
                <a:gd name="T3" fmla="*/ 2147483646 h 4320"/>
                <a:gd name="T4" fmla="*/ 2147483646 w 558"/>
                <a:gd name="T5" fmla="*/ 2147483646 h 4320"/>
                <a:gd name="T6" fmla="*/ 2147483646 w 558"/>
                <a:gd name="T7" fmla="*/ 2147483646 h 4320"/>
                <a:gd name="T8" fmla="*/ 2147483646 w 558"/>
                <a:gd name="T9" fmla="*/ 2147483646 h 4320"/>
                <a:gd name="T10" fmla="*/ 2147483646 w 558"/>
                <a:gd name="T11" fmla="*/ 2147483646 h 4320"/>
                <a:gd name="T12" fmla="*/ 2147483646 w 558"/>
                <a:gd name="T13" fmla="*/ 2147483646 h 4320"/>
                <a:gd name="T14" fmla="*/ 2147483646 w 558"/>
                <a:gd name="T15" fmla="*/ 2147483646 h 4320"/>
                <a:gd name="T16" fmla="*/ 2147483646 w 558"/>
                <a:gd name="T17" fmla="*/ 2147483646 h 4320"/>
                <a:gd name="T18" fmla="*/ 2147483646 w 558"/>
                <a:gd name="T19" fmla="*/ 2147483646 h 4320"/>
                <a:gd name="T20" fmla="*/ 2147483646 w 558"/>
                <a:gd name="T21" fmla="*/ 2147483646 h 4320"/>
                <a:gd name="T22" fmla="*/ 2147483646 w 558"/>
                <a:gd name="T23" fmla="*/ 2147483646 h 4320"/>
                <a:gd name="T24" fmla="*/ 2147483646 w 558"/>
                <a:gd name="T25" fmla="*/ 2147483646 h 4320"/>
                <a:gd name="T26" fmla="*/ 2147483646 w 558"/>
                <a:gd name="T27" fmla="*/ 2147483646 h 4320"/>
                <a:gd name="T28" fmla="*/ 2147483646 w 558"/>
                <a:gd name="T29" fmla="*/ 2147483646 h 4320"/>
                <a:gd name="T30" fmla="*/ 2147483646 w 558"/>
                <a:gd name="T31" fmla="*/ 2147483646 h 4320"/>
                <a:gd name="T32" fmla="*/ 2147483646 w 558"/>
                <a:gd name="T33" fmla="*/ 2147483646 h 4320"/>
                <a:gd name="T34" fmla="*/ 2147483646 w 558"/>
                <a:gd name="T35" fmla="*/ 2147483646 h 4320"/>
                <a:gd name="T36" fmla="*/ 2147483646 w 558"/>
                <a:gd name="T37" fmla="*/ 2147483646 h 4320"/>
                <a:gd name="T38" fmla="*/ 2147483646 w 558"/>
                <a:gd name="T39" fmla="*/ 2147483646 h 4320"/>
                <a:gd name="T40" fmla="*/ 2147483646 w 558"/>
                <a:gd name="T41" fmla="*/ 2147483646 h 4320"/>
                <a:gd name="T42" fmla="*/ 2147483646 w 558"/>
                <a:gd name="T43" fmla="*/ 2147483646 h 4320"/>
                <a:gd name="T44" fmla="*/ 2147483646 w 558"/>
                <a:gd name="T45" fmla="*/ 2147483646 h 4320"/>
                <a:gd name="T46" fmla="*/ 2147483646 w 558"/>
                <a:gd name="T47" fmla="*/ 2147483646 h 4320"/>
                <a:gd name="T48" fmla="*/ 2147483646 w 558"/>
                <a:gd name="T49" fmla="*/ 2147483646 h 4320"/>
                <a:gd name="T50" fmla="*/ 2147483646 w 558"/>
                <a:gd name="T51" fmla="*/ 2147483646 h 4320"/>
                <a:gd name="T52" fmla="*/ 2147483646 w 558"/>
                <a:gd name="T53" fmla="*/ 2147483646 h 4320"/>
                <a:gd name="T54" fmla="*/ 2147483646 w 558"/>
                <a:gd name="T55" fmla="*/ 2147483646 h 4320"/>
                <a:gd name="T56" fmla="*/ 2147483646 w 558"/>
                <a:gd name="T57" fmla="*/ 2147483646 h 4320"/>
                <a:gd name="T58" fmla="*/ 2147483646 w 558"/>
                <a:gd name="T59" fmla="*/ 2147483646 h 4320"/>
                <a:gd name="T60" fmla="*/ 2147483646 w 558"/>
                <a:gd name="T61" fmla="*/ 2147483646 h 4320"/>
                <a:gd name="T62" fmla="*/ 2147483646 w 558"/>
                <a:gd name="T63" fmla="*/ 2147483646 h 4320"/>
                <a:gd name="T64" fmla="*/ 2147483646 w 558"/>
                <a:gd name="T65" fmla="*/ 2147483646 h 4320"/>
                <a:gd name="T66" fmla="*/ 2147483646 w 558"/>
                <a:gd name="T67" fmla="*/ 2147483646 h 4320"/>
                <a:gd name="T68" fmla="*/ 2147483646 w 558"/>
                <a:gd name="T69" fmla="*/ 2147483646 h 4320"/>
                <a:gd name="T70" fmla="*/ 2147483646 w 558"/>
                <a:gd name="T71" fmla="*/ 2147483646 h 4320"/>
                <a:gd name="T72" fmla="*/ 2147483646 w 558"/>
                <a:gd name="T73" fmla="*/ 2147483646 h 4320"/>
                <a:gd name="T74" fmla="*/ 2147483646 w 558"/>
                <a:gd name="T75" fmla="*/ 2147483646 h 4320"/>
                <a:gd name="T76" fmla="*/ 2147483646 w 558"/>
                <a:gd name="T77" fmla="*/ 2147483646 h 4320"/>
                <a:gd name="T78" fmla="*/ 2147483646 w 558"/>
                <a:gd name="T79" fmla="*/ 2147483646 h 4320"/>
                <a:gd name="T80" fmla="*/ 2147483646 w 558"/>
                <a:gd name="T81" fmla="*/ 2147483646 h 4320"/>
                <a:gd name="T82" fmla="*/ 2147483646 w 558"/>
                <a:gd name="T83" fmla="*/ 2147483646 h 4320"/>
                <a:gd name="T84" fmla="*/ 2147483646 w 558"/>
                <a:gd name="T85" fmla="*/ 2147483646 h 4320"/>
                <a:gd name="T86" fmla="*/ 2147483646 w 558"/>
                <a:gd name="T87" fmla="*/ 2147483646 h 4320"/>
                <a:gd name="T88" fmla="*/ 2147483646 w 558"/>
                <a:gd name="T89" fmla="*/ 2147483646 h 4320"/>
                <a:gd name="T90" fmla="*/ 2147483646 w 558"/>
                <a:gd name="T91" fmla="*/ 2147483646 h 4320"/>
                <a:gd name="T92" fmla="*/ 2147483646 w 558"/>
                <a:gd name="T93" fmla="*/ 2147483646 h 432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558"/>
                <a:gd name="T142" fmla="*/ 0 h 4320"/>
                <a:gd name="T143" fmla="*/ 558 w 558"/>
                <a:gd name="T144" fmla="*/ 4320 h 4320"/>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rgbClr val="FFFFFF"/>
            </a:solidFill>
            <a:ln w="0">
              <a:noFill/>
              <a:round/>
              <a:headEnd/>
              <a:tailEnd/>
            </a:ln>
          </p:spPr>
          <p:txBody>
            <a:bodyPr/>
            <a:lstStyle/>
            <a:p>
              <a:endParaRPr lang="en-US"/>
            </a:p>
          </p:txBody>
        </p:sp>
        <p:sp>
          <p:nvSpPr>
            <p:cNvPr id="25" name="Freeform 6"/>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lumMod val="50000"/>
                <a:alpha val="25000"/>
              </a:schemeClr>
            </a:solidFill>
            <a:ln w="0">
              <a:noFill/>
              <a:prstDash val="solid"/>
              <a:round/>
              <a:headEnd/>
              <a:tailEnd/>
            </a:ln>
          </p:spPr>
        </p:sp>
      </p:grpSp>
      <p:sp>
        <p:nvSpPr>
          <p:cNvPr id="3" name="Content Placeholder 2"/>
          <p:cNvSpPr>
            <a:spLocks noGrp="1"/>
          </p:cNvSpPr>
          <p:nvPr>
            <p:ph idx="1"/>
          </p:nvPr>
        </p:nvSpPr>
        <p:spPr>
          <a:xfrm>
            <a:off x="215078" y="669472"/>
            <a:ext cx="9342494" cy="6188528"/>
          </a:xfrm>
        </p:spPr>
        <p:txBody>
          <a:bodyPr rtlCol="0">
            <a:normAutofit/>
          </a:bodyPr>
          <a:lstStyle/>
          <a:p>
            <a:pPr eaLnBrk="1" fontAlgn="auto" hangingPunct="1">
              <a:spcAft>
                <a:spcPts val="0"/>
              </a:spcAft>
              <a:buFont typeface="Arial" panose="020B0604020202020204" pitchFamily="34" charset="0"/>
              <a:buChar char="•"/>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a:p>
            <a:pPr eaLnBrk="1" fontAlgn="auto" hangingPunct="1">
              <a:spcAft>
                <a:spcPts val="0"/>
              </a:spcAft>
              <a:buFont typeface="Arial" panose="020B0604020202020204" pitchFamily="34" charset="0"/>
              <a:buChar char="•"/>
              <a:defRPr/>
            </a:pPr>
            <a:r>
              <a:rPr lang="en-IN" sz="1500" b="1" dirty="0">
                <a:latin typeface="Times New Roman" panose="02020603050405020304" pitchFamily="18" charset="0"/>
                <a:cs typeface="Times New Roman" panose="02020603050405020304" pitchFamily="18" charset="0"/>
              </a:rPr>
              <a:t>Abstract</a:t>
            </a:r>
          </a:p>
          <a:p>
            <a:pPr eaLnBrk="1" fontAlgn="auto" hangingPunct="1">
              <a:spcAft>
                <a:spcPts val="0"/>
              </a:spcAft>
              <a:buFont typeface="Arial" panose="020B0604020202020204" pitchFamily="34" charset="0"/>
              <a:buChar char="•"/>
              <a:defRPr/>
            </a:pPr>
            <a:r>
              <a:rPr lang="en-IN" sz="1500" b="1" dirty="0">
                <a:latin typeface="Times New Roman" panose="02020603050405020304" pitchFamily="18" charset="0"/>
                <a:cs typeface="Times New Roman" panose="02020603050405020304" pitchFamily="18" charset="0"/>
              </a:rPr>
              <a:t>Introduction</a:t>
            </a:r>
          </a:p>
          <a:p>
            <a:pPr eaLnBrk="1" fontAlgn="auto" hangingPunct="1">
              <a:spcAft>
                <a:spcPts val="0"/>
              </a:spcAft>
              <a:buFont typeface="Arial" panose="020B0604020202020204" pitchFamily="34" charset="0"/>
              <a:buChar char="•"/>
              <a:defRPr/>
            </a:pPr>
            <a:r>
              <a:rPr lang="en-IN" sz="1500" b="1" dirty="0">
                <a:latin typeface="Times New Roman" panose="02020603050405020304" pitchFamily="18" charset="0"/>
                <a:cs typeface="Times New Roman" panose="02020603050405020304" pitchFamily="18" charset="0"/>
              </a:rPr>
              <a:t>Literature Survey</a:t>
            </a:r>
          </a:p>
          <a:p>
            <a:pPr eaLnBrk="1" fontAlgn="auto" hangingPunct="1">
              <a:spcAft>
                <a:spcPts val="0"/>
              </a:spcAft>
              <a:buFont typeface="Arial" panose="020B0604020202020204" pitchFamily="34" charset="0"/>
              <a:buChar char="•"/>
              <a:defRPr/>
            </a:pPr>
            <a:r>
              <a:rPr lang="en-IN" sz="1500" b="1" dirty="0">
                <a:latin typeface="Times New Roman" panose="02020603050405020304" pitchFamily="18" charset="0"/>
                <a:cs typeface="Times New Roman" panose="02020603050405020304" pitchFamily="18" charset="0"/>
              </a:rPr>
              <a:t>Problems in Existing System</a:t>
            </a:r>
          </a:p>
          <a:p>
            <a:pPr eaLnBrk="1" fontAlgn="auto" hangingPunct="1">
              <a:spcAft>
                <a:spcPts val="0"/>
              </a:spcAft>
              <a:buFont typeface="Arial" panose="020B0604020202020204" pitchFamily="34" charset="0"/>
              <a:buChar char="•"/>
              <a:defRPr/>
            </a:pPr>
            <a:r>
              <a:rPr lang="en-IN" sz="1500" b="1" dirty="0">
                <a:latin typeface="Times New Roman" panose="02020603050405020304" pitchFamily="18" charset="0"/>
                <a:cs typeface="Times New Roman" panose="02020603050405020304" pitchFamily="18" charset="0"/>
              </a:rPr>
              <a:t>Proposed System</a:t>
            </a:r>
          </a:p>
          <a:p>
            <a:pPr eaLnBrk="1" fontAlgn="auto" hangingPunct="1">
              <a:spcAft>
                <a:spcPts val="0"/>
              </a:spcAft>
              <a:buFont typeface="Arial" panose="020B0604020202020204" pitchFamily="34" charset="0"/>
              <a:buChar char="•"/>
              <a:defRPr/>
            </a:pPr>
            <a:r>
              <a:rPr lang="en-IN" sz="1500" b="1" dirty="0">
                <a:latin typeface="Times New Roman" panose="02020603050405020304" pitchFamily="18" charset="0"/>
                <a:cs typeface="Times New Roman" panose="02020603050405020304" pitchFamily="18" charset="0"/>
              </a:rPr>
              <a:t>Advantages of  proposed  system </a:t>
            </a:r>
            <a:endParaRPr lang="en-US" sz="1500" b="1" dirty="0">
              <a:latin typeface="Times New Roman" panose="02020603050405020304" pitchFamily="18" charset="0"/>
              <a:cs typeface="Times New Roman" panose="02020603050405020304" pitchFamily="18" charset="0"/>
            </a:endParaRPr>
          </a:p>
          <a:p>
            <a:pPr marL="342900" indent="-342900" eaLnBrk="1" hangingPunct="1">
              <a:spcBef>
                <a:spcPts val="480"/>
              </a:spcBef>
              <a:spcAft>
                <a:spcPts val="0"/>
              </a:spcAft>
              <a:buClr>
                <a:schemeClr val="tx1"/>
              </a:buClr>
              <a:buSzPts val="2400"/>
              <a:defRPr/>
            </a:pPr>
            <a:r>
              <a:rPr lang="en-US" sz="1500" b="1" dirty="0">
                <a:latin typeface="Times New Roman" panose="02020603050405020304" pitchFamily="18" charset="0"/>
                <a:cs typeface="Times New Roman" panose="02020603050405020304" pitchFamily="18" charset="0"/>
              </a:rPr>
              <a:t>Requirement analysis</a:t>
            </a:r>
          </a:p>
          <a:p>
            <a:pPr marL="800100" lvl="1" indent="-342900" eaLnBrk="1" hangingPunct="1">
              <a:spcBef>
                <a:spcPts val="480"/>
              </a:spcBef>
              <a:spcAft>
                <a:spcPts val="0"/>
              </a:spcAft>
              <a:buClr>
                <a:schemeClr val="lt1"/>
              </a:buClr>
              <a:buSzPts val="2400"/>
              <a:buFont typeface="Arial" panose="020B0604020202020204" pitchFamily="34" charset="0"/>
              <a:buChar char="•"/>
              <a:defRPr/>
            </a:pPr>
            <a:r>
              <a:rPr lang="en-US" sz="1500" b="1" dirty="0">
                <a:latin typeface="Times New Roman" panose="02020603050405020304" pitchFamily="18" charset="0"/>
                <a:cs typeface="Times New Roman" panose="02020603050405020304" pitchFamily="18" charset="0"/>
              </a:rPr>
              <a:t>- Functional Requirements</a:t>
            </a:r>
          </a:p>
          <a:p>
            <a:pPr marL="800100" lvl="1" indent="-342900" eaLnBrk="1" hangingPunct="1">
              <a:spcBef>
                <a:spcPts val="480"/>
              </a:spcBef>
              <a:spcAft>
                <a:spcPts val="0"/>
              </a:spcAft>
              <a:buClr>
                <a:schemeClr val="lt1"/>
              </a:buClr>
              <a:buSzPts val="2400"/>
              <a:buFont typeface="Arial" panose="020B0604020202020204" pitchFamily="34" charset="0"/>
              <a:buChar char="•"/>
              <a:defRPr/>
            </a:pPr>
            <a:r>
              <a:rPr lang="en-US" sz="1500" b="1" dirty="0">
                <a:latin typeface="Times New Roman" panose="02020603050405020304" pitchFamily="18" charset="0"/>
                <a:cs typeface="Times New Roman" panose="02020603050405020304" pitchFamily="18" charset="0"/>
              </a:rPr>
              <a:t>- Non-Functional Requirements</a:t>
            </a:r>
          </a:p>
          <a:p>
            <a:pPr marL="800100" lvl="1" indent="-342900" eaLnBrk="1" hangingPunct="1">
              <a:spcBef>
                <a:spcPts val="480"/>
              </a:spcBef>
              <a:spcAft>
                <a:spcPts val="0"/>
              </a:spcAft>
              <a:buClr>
                <a:schemeClr val="lt1"/>
              </a:buClr>
              <a:buSzPts val="2400"/>
              <a:buFont typeface="Arial" panose="020B0604020202020204" pitchFamily="34" charset="0"/>
              <a:buChar char="•"/>
              <a:defRPr/>
            </a:pPr>
            <a:r>
              <a:rPr lang="en-US" sz="1500" b="1" dirty="0">
                <a:latin typeface="Times New Roman" panose="02020603050405020304" pitchFamily="18" charset="0"/>
                <a:cs typeface="Times New Roman" panose="02020603050405020304" pitchFamily="18" charset="0"/>
              </a:rPr>
              <a:t>- Software Requirements</a:t>
            </a:r>
          </a:p>
          <a:p>
            <a:pPr marL="800100" lvl="1" indent="-342900" eaLnBrk="1" hangingPunct="1">
              <a:spcBef>
                <a:spcPts val="480"/>
              </a:spcBef>
              <a:spcAft>
                <a:spcPts val="0"/>
              </a:spcAft>
              <a:buClr>
                <a:schemeClr val="lt1"/>
              </a:buClr>
              <a:buSzPts val="2400"/>
              <a:buFont typeface="Arial" panose="020B0604020202020204" pitchFamily="34" charset="0"/>
              <a:buChar char="•"/>
              <a:defRPr/>
            </a:pPr>
            <a:r>
              <a:rPr lang="en-US" sz="1500" b="1" dirty="0">
                <a:latin typeface="Times New Roman" panose="02020603050405020304" pitchFamily="18" charset="0"/>
                <a:cs typeface="Times New Roman" panose="02020603050405020304" pitchFamily="18" charset="0"/>
              </a:rPr>
              <a:t>- Hardware Requirements</a:t>
            </a:r>
          </a:p>
          <a:p>
            <a:pPr eaLnBrk="1" hangingPunct="1">
              <a:defRPr/>
            </a:pPr>
            <a:r>
              <a:rPr lang="en-US" sz="1500" b="1" dirty="0">
                <a:latin typeface="Times New Roman" panose="02020603050405020304" pitchFamily="18" charset="0"/>
                <a:cs typeface="Times New Roman" panose="02020603050405020304" pitchFamily="18" charset="0"/>
              </a:rPr>
              <a:t>System Architecture</a:t>
            </a:r>
          </a:p>
          <a:p>
            <a:pPr eaLnBrk="1" hangingPunct="1">
              <a:defRPr/>
            </a:pPr>
            <a:r>
              <a:rPr lang="en-US" sz="1500" b="1" dirty="0">
                <a:latin typeface="Times New Roman" panose="02020603050405020304" pitchFamily="18" charset="0"/>
                <a:cs typeface="Times New Roman" panose="02020603050405020304" pitchFamily="18" charset="0"/>
              </a:rPr>
              <a:t>Design and Code</a:t>
            </a:r>
          </a:p>
          <a:p>
            <a:pPr eaLnBrk="1" hangingPunct="1">
              <a:defRPr/>
            </a:pPr>
            <a:r>
              <a:rPr lang="en-US" sz="1500" b="1" dirty="0">
                <a:latin typeface="Times New Roman" panose="02020603050405020304" pitchFamily="18" charset="0"/>
                <a:cs typeface="Times New Roman" panose="02020603050405020304" pitchFamily="18" charset="0"/>
              </a:rPr>
              <a:t>Implementation</a:t>
            </a:r>
          </a:p>
          <a:p>
            <a:pPr eaLnBrk="1" hangingPunct="1">
              <a:defRPr/>
            </a:pPr>
            <a:r>
              <a:rPr lang="en-US" sz="1500" b="1" dirty="0">
                <a:latin typeface="Times New Roman" panose="02020603050405020304" pitchFamily="18" charset="0"/>
                <a:cs typeface="Times New Roman" panose="02020603050405020304" pitchFamily="18" charset="0"/>
              </a:rPr>
              <a:t>Result Analysis</a:t>
            </a:r>
          </a:p>
          <a:p>
            <a:pPr eaLnBrk="1" hangingPunct="1">
              <a:defRPr/>
            </a:pPr>
            <a:r>
              <a:rPr lang="en-US" sz="1500" b="1" dirty="0">
                <a:latin typeface="Times New Roman" panose="02020603050405020304" pitchFamily="18" charset="0"/>
                <a:cs typeface="Times New Roman" panose="02020603050405020304" pitchFamily="18" charset="0"/>
              </a:rPr>
              <a:t>Conclusion</a:t>
            </a:r>
          </a:p>
          <a:p>
            <a:pPr eaLnBrk="1" fontAlgn="auto" hangingPunct="1">
              <a:spcAft>
                <a:spcPts val="0"/>
              </a:spcAft>
              <a:buFont typeface="Arial" charset="0"/>
              <a:buNone/>
              <a:defRPr/>
            </a:pPr>
            <a:endParaRPr lang="en-IN" b="1" dirty="0">
              <a:latin typeface="Times New Roman" panose="02020603050405020304" pitchFamily="18" charset="0"/>
              <a:cs typeface="Times New Roman" panose="02020603050405020304" pitchFamily="18" charset="0"/>
            </a:endParaRPr>
          </a:p>
          <a:p>
            <a:pPr eaLnBrk="1" fontAlgn="auto" hangingPunct="1">
              <a:spcAft>
                <a:spcPts val="0"/>
              </a:spcAft>
              <a:buFont typeface="Arial" charset="0"/>
              <a:buNone/>
              <a:defRPr/>
            </a:pPr>
            <a:endParaRPr lang="en-IN" sz="2000" dirty="0">
              <a:solidFill>
                <a:schemeClr val="tx1">
                  <a:alpha val="60000"/>
                </a:schemeClr>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229600" cy="1143000"/>
          </a:xfrm>
        </p:spPr>
        <p:txBody>
          <a:bodyPr>
            <a:normAutofit/>
          </a:bodyPr>
          <a:lstStyle/>
          <a:p>
            <a:pPr lvl="0"/>
            <a:r>
              <a:rPr lang="en-US" dirty="0">
                <a:latin typeface="Times New Roman" pitchFamily="18" charset="0"/>
                <a:cs typeface="Times New Roman" pitchFamily="18" charset="0"/>
              </a:rPr>
              <a:t>Thank you</a:t>
            </a:r>
          </a:p>
        </p:txBody>
      </p:sp>
      <p:sp>
        <p:nvSpPr>
          <p:cNvPr id="3" name="Content Placeholder 2"/>
          <p:cNvSpPr>
            <a:spLocks noGrp="1"/>
          </p:cNvSpPr>
          <p:nvPr>
            <p:ph idx="1"/>
          </p:nvPr>
        </p:nvSpPr>
        <p:spPr>
          <a:xfrm>
            <a:off x="533400" y="4038600"/>
            <a:ext cx="8153400" cy="2239963"/>
          </a:xfrm>
        </p:spPr>
        <p:txBody>
          <a:bodyPr>
            <a:normAutofit fontScale="92500" lnSpcReduction="20000"/>
          </a:bodyPr>
          <a:lstStyle/>
          <a:p>
            <a:pPr lvl="0" algn="just">
              <a:buNone/>
            </a:pPr>
            <a:r>
              <a:rPr lang="en-US" sz="2000" dirty="0">
                <a:latin typeface="Times New Roman" pitchFamily="18" charset="0"/>
                <a:cs typeface="Times New Roman" pitchFamily="18" charset="0"/>
              </a:rPr>
              <a:t>Any Quires You Can Contact Us:-</a:t>
            </a:r>
          </a:p>
          <a:p>
            <a:pPr algn="just">
              <a:buNone/>
            </a:pPr>
            <a:endParaRPr lang="en-US" altLang="en-US" sz="2000" dirty="0">
              <a:latin typeface="Times New Roman" pitchFamily="18" charset="0"/>
              <a:cs typeface="Times New Roman" pitchFamily="18" charset="0"/>
              <a:hlinkClick r:id="rId2"/>
            </a:endParaRPr>
          </a:p>
          <a:p>
            <a:pPr algn="just">
              <a:buNone/>
            </a:pPr>
            <a:r>
              <a:rPr lang="en-US" altLang="en-US" sz="2000" dirty="0">
                <a:latin typeface="Times New Roman" pitchFamily="18" charset="0"/>
                <a:cs typeface="Times New Roman" pitchFamily="18" charset="0"/>
                <a:hlinkClick r:id="rId2"/>
              </a:rPr>
              <a:t>1.praveensaikirshna016@gmail.com</a:t>
            </a:r>
            <a:endParaRPr lang="en-US" altLang="en-US" sz="2000" dirty="0">
              <a:latin typeface="Times New Roman" pitchFamily="18" charset="0"/>
              <a:cs typeface="Times New Roman" pitchFamily="18" charset="0"/>
            </a:endParaRPr>
          </a:p>
          <a:p>
            <a:pPr algn="just">
              <a:buNone/>
            </a:pPr>
            <a:r>
              <a:rPr lang="en-US" altLang="en-US" sz="2000" dirty="0">
                <a:latin typeface="Times New Roman" pitchFamily="18" charset="0"/>
                <a:cs typeface="Times New Roman" pitchFamily="18" charset="0"/>
                <a:hlinkClick r:id="rId3"/>
              </a:rPr>
              <a:t>2.Tulasisatyasri026@gmail.com</a:t>
            </a:r>
            <a:endParaRPr lang="en-US" altLang="en-US" sz="2000" dirty="0">
              <a:latin typeface="Times New Roman" pitchFamily="18" charset="0"/>
              <a:cs typeface="Times New Roman" pitchFamily="18" charset="0"/>
            </a:endParaRPr>
          </a:p>
          <a:p>
            <a:pPr algn="just">
              <a:buNone/>
            </a:pPr>
            <a:r>
              <a:rPr lang="en-US" altLang="en-US" sz="2000" dirty="0">
                <a:latin typeface="Times New Roman" pitchFamily="18" charset="0"/>
                <a:cs typeface="Times New Roman" pitchFamily="18" charset="0"/>
                <a:hlinkClick r:id="rId4"/>
              </a:rPr>
              <a:t>3.Yaminikollaparthi027@gmail.com</a:t>
            </a:r>
            <a:endParaRPr lang="en-US" altLang="en-US" sz="2000" dirty="0">
              <a:latin typeface="Times New Roman" pitchFamily="18" charset="0"/>
              <a:cs typeface="Times New Roman" pitchFamily="18" charset="0"/>
            </a:endParaRPr>
          </a:p>
          <a:p>
            <a:pPr algn="just">
              <a:buNone/>
            </a:pPr>
            <a:r>
              <a:rPr lang="en-US" altLang="en-US" sz="2000" dirty="0">
                <a:latin typeface="Times New Roman" pitchFamily="18" charset="0"/>
                <a:cs typeface="Times New Roman" pitchFamily="18" charset="0"/>
                <a:hlinkClick r:id="rId5"/>
              </a:rPr>
              <a:t>4.Sathyravipati045@gmail.com</a:t>
            </a:r>
            <a:endParaRPr lang="en-US" altLang="en-US" sz="2000" dirty="0">
              <a:latin typeface="Times New Roman" pitchFamily="18" charset="0"/>
              <a:cs typeface="Times New Roman" pitchFamily="18" charset="0"/>
            </a:endParaRPr>
          </a:p>
          <a:p>
            <a:pPr algn="just">
              <a:buNone/>
            </a:pPr>
            <a:r>
              <a:rPr lang="en-US" altLang="en-US" sz="2000" dirty="0">
                <a:latin typeface="Times New Roman" pitchFamily="18" charset="0"/>
                <a:cs typeface="Times New Roman" pitchFamily="18" charset="0"/>
                <a:hlinkClick r:id="rId6"/>
              </a:rPr>
              <a:t>5. shaiksiraaj052@gmail.com</a:t>
            </a:r>
            <a:endParaRPr lang="en-US" altLang="en-US" sz="2000" dirty="0">
              <a:latin typeface="Times New Roman" pitchFamily="18" charset="0"/>
              <a:cs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990600"/>
            <a:ext cx="7772400" cy="1470025"/>
          </a:xfrm>
        </p:spPr>
        <p:txBody>
          <a:bodyPr>
            <a:normAutofit/>
          </a:bodyPr>
          <a:lstStyle/>
          <a:p>
            <a:r>
              <a:rPr lang="en-US" altLang="en-US" sz="3200" dirty="0">
                <a:latin typeface="Times New Roman" pitchFamily="18" charset="0"/>
                <a:cs typeface="Times New Roman" pitchFamily="18" charset="0"/>
              </a:rPr>
              <a:t>Abstract:</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304800" y="2133600"/>
            <a:ext cx="8382000" cy="4267200"/>
          </a:xfrm>
        </p:spPr>
        <p:txBody>
          <a:bodyPr>
            <a:normAutofit/>
          </a:bodyPr>
          <a:lstStyle/>
          <a:p>
            <a:pPr marL="12700" algn="just">
              <a:lnSpc>
                <a:spcPts val="3600"/>
              </a:lnSpc>
              <a:spcBef>
                <a:spcPts val="63"/>
              </a:spcBef>
            </a:pPr>
            <a:r>
              <a:rPr lang="en-US" altLang="en-US" sz="1800" dirty="0">
                <a:solidFill>
                  <a:srgbClr val="332C2C"/>
                </a:solidFill>
                <a:latin typeface="Times New Roman" pitchFamily="18" charset="0"/>
                <a:cs typeface="Times New Roman" pitchFamily="18" charset="0"/>
              </a:rPr>
              <a:t>E-commerce(electronic commerce) is the  buying and selling of goods and services,  or the transmitting of funds or data, over  an electronic network, primarily the  internet. Customers use their own devices  to access online stores. They can browse  products and services those stores offer and place orders.</a:t>
            </a:r>
            <a:endParaRPr lang="en-US" altLang="en-US" sz="1800" dirty="0">
              <a:latin typeface="Times New Roman" pitchFamily="18" charset="0"/>
              <a:cs typeface="Times New Roman" pitchFamily="18" charset="0"/>
            </a:endParaRPr>
          </a:p>
          <a:p>
            <a:pPr marL="12700" algn="just">
              <a:lnSpc>
                <a:spcPts val="3600"/>
              </a:lnSpc>
              <a:spcBef>
                <a:spcPts val="88"/>
              </a:spcBef>
            </a:pPr>
            <a:r>
              <a:rPr lang="en-US" altLang="en-US" sz="1800" dirty="0">
                <a:solidFill>
                  <a:srgbClr val="332C2C"/>
                </a:solidFill>
                <a:latin typeface="Times New Roman" pitchFamily="18" charset="0"/>
                <a:cs typeface="Times New Roman" pitchFamily="18" charset="0"/>
              </a:rPr>
              <a:t>E-commerce is a cutting-edge</a:t>
            </a:r>
            <a:r>
              <a:rPr lang="en-US" altLang="en-US" sz="1800" dirty="0">
                <a:latin typeface="Times New Roman" pitchFamily="18" charset="0"/>
                <a:cs typeface="Times New Roman" pitchFamily="18" charset="0"/>
              </a:rPr>
              <a:t> </a:t>
            </a:r>
            <a:r>
              <a:rPr lang="en-US" altLang="en-US" sz="1800" dirty="0">
                <a:solidFill>
                  <a:srgbClr val="332C2C"/>
                </a:solidFill>
                <a:latin typeface="Times New Roman" pitchFamily="18" charset="0"/>
                <a:cs typeface="Times New Roman" pitchFamily="18" charset="0"/>
              </a:rPr>
              <a:t>online platform dedicated to providing a  seamless shopping experience for a diverse range of products. Catering to a  global audience, the website offers a  curated selection options of spanning  fashion like, shoes, backpacks, track suits  and more.</a:t>
            </a:r>
            <a:endParaRPr lang="en-US" altLang="en-US" sz="1800" dirty="0">
              <a:latin typeface="Times New Roman" pitchFamily="18" charset="0"/>
              <a:cs typeface="Times New Roman" pitchFamily="18" charset="0"/>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b="1" dirty="0">
                <a:latin typeface="Times New Roman" pitchFamily="18" charset="0"/>
                <a:cs typeface="Times New Roman" pitchFamily="18" charset="0"/>
              </a:rPr>
              <a:t>Introduction</a:t>
            </a:r>
            <a:endParaRPr lang="en-US" sz="3200" dirty="0"/>
          </a:p>
        </p:txBody>
      </p:sp>
      <p:sp>
        <p:nvSpPr>
          <p:cNvPr id="3" name="Content Placeholder 2"/>
          <p:cNvSpPr>
            <a:spLocks noGrp="1"/>
          </p:cNvSpPr>
          <p:nvPr>
            <p:ph idx="1"/>
          </p:nvPr>
        </p:nvSpPr>
        <p:spPr/>
        <p:txBody>
          <a:bodyPr>
            <a:normAutofit fontScale="55000" lnSpcReduction="20000"/>
          </a:bodyPr>
          <a:lstStyle/>
          <a:p>
            <a:pPr algn="just">
              <a:lnSpc>
                <a:spcPts val="2600"/>
              </a:lnSpc>
            </a:pPr>
            <a:r>
              <a:rPr lang="en-US" b="1" u="sng" dirty="0">
                <a:latin typeface="Times New Roman" pitchFamily="18" charset="0"/>
                <a:cs typeface="Times New Roman" pitchFamily="18" charset="0"/>
              </a:rPr>
              <a:t>Definition:-</a:t>
            </a:r>
          </a:p>
          <a:p>
            <a:pPr algn="just">
              <a:lnSpc>
                <a:spcPts val="2600"/>
              </a:lnSpc>
            </a:pPr>
            <a:r>
              <a:rPr lang="en-US" dirty="0">
                <a:latin typeface="Times New Roman" pitchFamily="18" charset="0"/>
                <a:cs typeface="Times New Roman" pitchFamily="18" charset="0"/>
              </a:rPr>
              <a:t>E-commerce or electronic commerce , refer to the buying and selling of goods and services over the internet , encompassing a wide range of online transactions  that facilitate commercial activities without the need for physical storefronts.</a:t>
            </a:r>
          </a:p>
          <a:p>
            <a:pPr algn="just">
              <a:lnSpc>
                <a:spcPts val="2600"/>
              </a:lnSpc>
            </a:pPr>
            <a:r>
              <a:rPr lang="en-US" b="1" u="sng" dirty="0">
                <a:latin typeface="Times New Roman" pitchFamily="18" charset="0"/>
                <a:cs typeface="Times New Roman" pitchFamily="18" charset="0"/>
              </a:rPr>
              <a:t>Key components:-</a:t>
            </a:r>
          </a:p>
          <a:p>
            <a:pPr algn="just">
              <a:lnSpc>
                <a:spcPts val="2600"/>
              </a:lnSpc>
            </a:pPr>
            <a:r>
              <a:rPr lang="en-US" dirty="0">
                <a:latin typeface="Times New Roman" pitchFamily="18" charset="0"/>
                <a:cs typeface="Times New Roman" pitchFamily="18" charset="0"/>
              </a:rPr>
              <a:t>The e-commerce ecosystem include various elements such as online retail platform , payment gateways , digital marketing strategies and customer service system , all working together to create a seamless shopping experience for consumers.</a:t>
            </a:r>
          </a:p>
          <a:p>
            <a:pPr algn="just">
              <a:lnSpc>
                <a:spcPts val="2600"/>
              </a:lnSpc>
            </a:pPr>
            <a:r>
              <a:rPr lang="en-US" b="1" u="sng" dirty="0">
                <a:latin typeface="Times New Roman" pitchFamily="18" charset="0"/>
                <a:cs typeface="Times New Roman" pitchFamily="18" charset="0"/>
              </a:rPr>
              <a:t>Market growth:-</a:t>
            </a:r>
          </a:p>
          <a:p>
            <a:pPr algn="just">
              <a:lnSpc>
                <a:spcPts val="2600"/>
              </a:lnSpc>
            </a:pPr>
            <a:r>
              <a:rPr lang="en-US" dirty="0">
                <a:latin typeface="Times New Roman" pitchFamily="18" charset="0"/>
                <a:cs typeface="Times New Roman" pitchFamily="18" charset="0"/>
              </a:rPr>
              <a:t>The e-commerce sector has experienced exponential growth in recent years , driven by advancements in technology , increased internet accessibility and changing consumer behaviors , making it  a vital component of the global economy.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Literature survey</a:t>
            </a:r>
            <a:endParaRPr lang="en-US" sz="3200" b="1" dirty="0"/>
          </a:p>
        </p:txBody>
      </p:sp>
      <p:sp>
        <p:nvSpPr>
          <p:cNvPr id="3" name="Content Placeholder 2"/>
          <p:cNvSpPr>
            <a:spLocks noGrp="1"/>
          </p:cNvSpPr>
          <p:nvPr>
            <p:ph idx="1"/>
          </p:nvPr>
        </p:nvSpPr>
        <p:spPr/>
        <p:txBody>
          <a:bodyPr>
            <a:normAutofit/>
          </a:bodyPr>
          <a:lstStyle/>
          <a:p>
            <a:pPr algn="just">
              <a:buNone/>
              <a:defRPr/>
            </a:pPr>
            <a:r>
              <a:rPr lang="en-US" sz="2000" b="1" u="sng" dirty="0">
                <a:latin typeface="Times New Roman" pitchFamily="18" charset="0"/>
                <a:cs typeface="Times New Roman" pitchFamily="18" charset="0"/>
              </a:rPr>
              <a:t>The Role of e-Commerce:</a:t>
            </a:r>
          </a:p>
          <a:p>
            <a:pPr marL="400050" indent="-400050" algn="just">
              <a:lnSpc>
                <a:spcPts val="3600"/>
              </a:lnSpc>
              <a:buFont typeface="+mj-lt"/>
              <a:buAutoNum type="romanLcPeriod"/>
              <a:defRPr/>
            </a:pPr>
            <a:r>
              <a:rPr lang="en-US" sz="1900" dirty="0">
                <a:latin typeface="Times New Roman" pitchFamily="18" charset="0"/>
                <a:cs typeface="Times New Roman" pitchFamily="18" charset="0"/>
              </a:rPr>
              <a:t>In This the Survey was taken by the 28 literature Survey</a:t>
            </a:r>
          </a:p>
          <a:p>
            <a:pPr marL="400050" indent="-400050" algn="just">
              <a:lnSpc>
                <a:spcPts val="3600"/>
              </a:lnSpc>
              <a:buFont typeface="+mj-lt"/>
              <a:buAutoNum type="romanLcPeriod"/>
              <a:defRPr/>
            </a:pPr>
            <a:r>
              <a:rPr lang="en-US" sz="1900" dirty="0">
                <a:latin typeface="Times New Roman" pitchFamily="18" charset="0"/>
                <a:cs typeface="Times New Roman" pitchFamily="18" charset="0"/>
              </a:rPr>
              <a:t>According to this Survey Many of the people are interested to buy the Products from there Home and The would like to enjoy the shopping.</a:t>
            </a:r>
          </a:p>
          <a:p>
            <a:pPr marL="400050" indent="-400050" algn="just">
              <a:lnSpc>
                <a:spcPts val="3600"/>
              </a:lnSpc>
              <a:buFont typeface="+mj-lt"/>
              <a:buAutoNum type="romanLcPeriod"/>
              <a:defRPr/>
            </a:pPr>
            <a:r>
              <a:rPr lang="en-US" sz="1900" dirty="0">
                <a:latin typeface="Times New Roman" pitchFamily="18" charset="0"/>
                <a:cs typeface="Times New Roman" pitchFamily="18" charset="0"/>
              </a:rPr>
              <a:t>Many of the Shop Retails are also get there products sold out and get good recognized in the society</a:t>
            </a: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Type of E-commerce</a:t>
            </a:r>
          </a:p>
        </p:txBody>
      </p:sp>
      <p:sp>
        <p:nvSpPr>
          <p:cNvPr id="3" name="Content Placeholder 2"/>
          <p:cNvSpPr>
            <a:spLocks noGrp="1"/>
          </p:cNvSpPr>
          <p:nvPr>
            <p:ph idx="1"/>
          </p:nvPr>
        </p:nvSpPr>
        <p:spPr/>
        <p:txBody>
          <a:bodyPr>
            <a:normAutofit/>
          </a:bodyPr>
          <a:lstStyle/>
          <a:p>
            <a:pPr algn="just">
              <a:lnSpc>
                <a:spcPts val="3200"/>
              </a:lnSpc>
            </a:pPr>
            <a:r>
              <a:rPr lang="en-US" sz="1800" dirty="0">
                <a:latin typeface="Times New Roman" pitchFamily="18" charset="0"/>
                <a:cs typeface="Times New Roman" pitchFamily="18" charset="0"/>
              </a:rPr>
              <a:t>Business to business</a:t>
            </a:r>
          </a:p>
          <a:p>
            <a:pPr algn="just">
              <a:lnSpc>
                <a:spcPts val="3200"/>
              </a:lnSpc>
            </a:pPr>
            <a:r>
              <a:rPr lang="en-US" sz="1800" dirty="0">
                <a:latin typeface="Times New Roman" pitchFamily="18" charset="0"/>
                <a:cs typeface="Times New Roman" pitchFamily="18" charset="0"/>
              </a:rPr>
              <a:t>Business to consumer</a:t>
            </a:r>
          </a:p>
          <a:p>
            <a:pPr algn="just">
              <a:lnSpc>
                <a:spcPts val="3200"/>
              </a:lnSpc>
            </a:pPr>
            <a:r>
              <a:rPr lang="en-US" sz="1800" dirty="0">
                <a:latin typeface="Times New Roman" pitchFamily="18" charset="0"/>
                <a:cs typeface="Times New Roman" pitchFamily="18" charset="0"/>
              </a:rPr>
              <a:t>Business to government </a:t>
            </a:r>
          </a:p>
          <a:p>
            <a:pPr algn="just">
              <a:lnSpc>
                <a:spcPts val="3200"/>
              </a:lnSpc>
            </a:pPr>
            <a:r>
              <a:rPr lang="en-US" sz="1800" dirty="0">
                <a:latin typeface="Times New Roman" pitchFamily="18" charset="0"/>
                <a:cs typeface="Times New Roman" pitchFamily="18" charset="0"/>
              </a:rPr>
              <a:t>Consumer to consumer</a:t>
            </a:r>
          </a:p>
          <a:p>
            <a:pPr algn="just">
              <a:lnSpc>
                <a:spcPts val="3200"/>
              </a:lnSpc>
            </a:pPr>
            <a:r>
              <a:rPr lang="en-US" sz="1800" dirty="0">
                <a:latin typeface="Times New Roman" pitchFamily="18" charset="0"/>
                <a:cs typeface="Times New Roman" pitchFamily="18" charset="0"/>
              </a:rPr>
              <a:t>Consumer to business </a:t>
            </a:r>
          </a:p>
          <a:p>
            <a:pPr algn="just">
              <a:lnSpc>
                <a:spcPts val="3200"/>
              </a:lnSpc>
            </a:pPr>
            <a:r>
              <a:rPr lang="en-US" sz="1800" dirty="0">
                <a:latin typeface="Times New Roman" pitchFamily="18" charset="0"/>
                <a:cs typeface="Times New Roman" pitchFamily="18" charset="0"/>
              </a:rPr>
              <a:t>Consumer to government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200" b="1" dirty="0">
                <a:latin typeface="Times New Roman" pitchFamily="18" charset="0"/>
                <a:cs typeface="Times New Roman" pitchFamily="18" charset="0"/>
              </a:rPr>
              <a:t>Problems in Existing System</a:t>
            </a:r>
            <a:endParaRPr lang="en-US" sz="3200" dirty="0"/>
          </a:p>
        </p:txBody>
      </p:sp>
      <p:sp>
        <p:nvSpPr>
          <p:cNvPr id="3" name="Content Placeholder 2"/>
          <p:cNvSpPr>
            <a:spLocks noGrp="1"/>
          </p:cNvSpPr>
          <p:nvPr>
            <p:ph idx="1"/>
          </p:nvPr>
        </p:nvSpPr>
        <p:spPr/>
        <p:txBody>
          <a:bodyPr/>
          <a:lstStyle/>
          <a:p>
            <a:pPr algn="just">
              <a:lnSpc>
                <a:spcPts val="4000"/>
              </a:lnSpc>
              <a:buNone/>
            </a:pPr>
            <a:r>
              <a:rPr lang="en-US" sz="2000" b="1" dirty="0">
                <a:latin typeface="Times New Roman" pitchFamily="18" charset="0"/>
                <a:cs typeface="Times New Roman" pitchFamily="18" charset="0"/>
              </a:rPr>
              <a:t>1.Techinical issues:</a:t>
            </a:r>
          </a:p>
          <a:p>
            <a:pPr algn="just">
              <a:lnSpc>
                <a:spcPts val="4000"/>
              </a:lnSpc>
            </a:pPr>
            <a:r>
              <a:rPr lang="en-US" sz="1800" dirty="0">
                <a:latin typeface="Times New Roman" pitchFamily="18" charset="0"/>
                <a:cs typeface="Times New Roman" pitchFamily="18" charset="0"/>
              </a:rPr>
              <a:t>Slow website speed</a:t>
            </a:r>
          </a:p>
          <a:p>
            <a:pPr algn="just">
              <a:lnSpc>
                <a:spcPts val="4000"/>
              </a:lnSpc>
              <a:buNone/>
            </a:pPr>
            <a:r>
              <a:rPr lang="en-US" sz="2000" b="1" dirty="0">
                <a:latin typeface="Times New Roman" pitchFamily="18" charset="0"/>
                <a:cs typeface="Times New Roman" pitchFamily="18" charset="0"/>
              </a:rPr>
              <a:t>2.User experience issues:-</a:t>
            </a:r>
          </a:p>
          <a:p>
            <a:pPr marL="571500" indent="-571500" algn="just">
              <a:lnSpc>
                <a:spcPts val="4000"/>
              </a:lnSpc>
            </a:pPr>
            <a:r>
              <a:rPr lang="en-US" sz="1800" dirty="0">
                <a:latin typeface="Times New Roman" pitchFamily="18" charset="0"/>
                <a:cs typeface="Times New Roman" pitchFamily="18" charset="0"/>
              </a:rPr>
              <a:t>Confusing the navigation</a:t>
            </a:r>
          </a:p>
          <a:p>
            <a:pPr marL="571500" indent="-571500" algn="just">
              <a:lnSpc>
                <a:spcPts val="4000"/>
              </a:lnSpc>
            </a:pPr>
            <a:r>
              <a:rPr lang="en-US" sz="1800" dirty="0">
                <a:latin typeface="Times New Roman" pitchFamily="18" charset="0"/>
                <a:cs typeface="Times New Roman" pitchFamily="18" charset="0"/>
              </a:rPr>
              <a:t>Insufficient product information</a:t>
            </a:r>
          </a:p>
          <a:p>
            <a:pPr marL="571500" indent="-571500" algn="just">
              <a:lnSpc>
                <a:spcPts val="4000"/>
              </a:lnSpc>
            </a:pPr>
            <a:r>
              <a:rPr lang="en-US" sz="1800" dirty="0">
                <a:latin typeface="Times New Roman" pitchFamily="18" charset="0"/>
                <a:cs typeface="Times New Roman" pitchFamily="18" charset="0"/>
              </a:rPr>
              <a:t>Poor customer service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Proposed system</a:t>
            </a:r>
          </a:p>
        </p:txBody>
      </p:sp>
      <p:sp>
        <p:nvSpPr>
          <p:cNvPr id="3" name="Content Placeholder 2"/>
          <p:cNvSpPr>
            <a:spLocks noGrp="1"/>
          </p:cNvSpPr>
          <p:nvPr>
            <p:ph idx="1"/>
          </p:nvPr>
        </p:nvSpPr>
        <p:spPr>
          <a:xfrm>
            <a:off x="457200" y="1295400"/>
            <a:ext cx="8229600" cy="4830763"/>
          </a:xfrm>
        </p:spPr>
        <p:txBody>
          <a:bodyPr>
            <a:normAutofit/>
          </a:bodyPr>
          <a:lstStyle/>
          <a:p>
            <a:pPr>
              <a:lnSpc>
                <a:spcPts val="2400"/>
              </a:lnSpc>
              <a:buNone/>
            </a:pPr>
            <a:r>
              <a:rPr lang="en-US" sz="2000" b="1" dirty="0">
                <a:latin typeface="Times New Roman" pitchFamily="18" charset="0"/>
                <a:cs typeface="Times New Roman" pitchFamily="18" charset="0"/>
              </a:rPr>
              <a:t>1 .  To reduce technical issues we use:-</a:t>
            </a:r>
          </a:p>
          <a:p>
            <a:pPr>
              <a:lnSpc>
                <a:spcPts val="2400"/>
              </a:lnSpc>
              <a:buNone/>
            </a:pPr>
            <a:r>
              <a:rPr lang="en-US" sz="2000" b="1" dirty="0">
                <a:latin typeface="Times New Roman" pitchFamily="18" charset="0"/>
                <a:cs typeface="Times New Roman" pitchFamily="18" charset="0"/>
              </a:rPr>
              <a:t>Optimize images</a:t>
            </a:r>
          </a:p>
          <a:p>
            <a:pPr>
              <a:lnSpc>
                <a:spcPts val="2400"/>
              </a:lnSpc>
            </a:pPr>
            <a:r>
              <a:rPr lang="en-US" sz="2000" dirty="0">
                <a:latin typeface="Times New Roman" pitchFamily="18" charset="0"/>
                <a:cs typeface="Times New Roman" pitchFamily="18" charset="0"/>
              </a:rPr>
              <a:t>Compress images</a:t>
            </a:r>
            <a:endParaRPr lang="en-US" sz="2400" dirty="0">
              <a:latin typeface="Times New Roman" pitchFamily="18" charset="0"/>
              <a:cs typeface="Times New Roman" pitchFamily="18" charset="0"/>
            </a:endParaRPr>
          </a:p>
          <a:p>
            <a:pPr>
              <a:lnSpc>
                <a:spcPts val="2400"/>
              </a:lnSpc>
            </a:pPr>
            <a:r>
              <a:rPr lang="en-US" sz="2000" dirty="0">
                <a:latin typeface="Times New Roman" pitchFamily="18" charset="0"/>
                <a:cs typeface="Times New Roman" pitchFamily="18" charset="0"/>
              </a:rPr>
              <a:t>Use appropriate formats</a:t>
            </a:r>
            <a:endParaRPr lang="en-US" sz="1800" dirty="0">
              <a:latin typeface="Times New Roman" pitchFamily="18" charset="0"/>
              <a:cs typeface="Times New Roman" pitchFamily="18" charset="0"/>
            </a:endParaRPr>
          </a:p>
          <a:p>
            <a:pPr>
              <a:lnSpc>
                <a:spcPts val="2400"/>
              </a:lnSpc>
            </a:pPr>
            <a:r>
              <a:rPr lang="en-US" sz="2000" dirty="0">
                <a:latin typeface="Times New Roman" pitchFamily="18" charset="0"/>
                <a:cs typeface="Times New Roman" pitchFamily="18" charset="0"/>
              </a:rPr>
              <a:t>Lazy loading</a:t>
            </a:r>
            <a:endParaRPr lang="en-US" sz="5400" dirty="0">
              <a:latin typeface="Times New Roman" pitchFamily="18" charset="0"/>
              <a:cs typeface="Times New Roman" pitchFamily="18" charset="0"/>
            </a:endParaRPr>
          </a:p>
          <a:p>
            <a:pPr>
              <a:lnSpc>
                <a:spcPts val="2400"/>
              </a:lnSpc>
              <a:buNone/>
            </a:pPr>
            <a:r>
              <a:rPr lang="en-US" sz="2000" b="1" dirty="0">
                <a:latin typeface="Times New Roman" pitchFamily="18" charset="0"/>
                <a:cs typeface="Times New Roman" pitchFamily="18" charset="0"/>
              </a:rPr>
              <a:t>Minify CSS and JavaScript :-</a:t>
            </a:r>
          </a:p>
          <a:p>
            <a:pPr>
              <a:lnSpc>
                <a:spcPts val="2400"/>
              </a:lnSpc>
            </a:pPr>
            <a:r>
              <a:rPr lang="en-US" sz="2000" dirty="0">
                <a:latin typeface="Times New Roman" pitchFamily="18" charset="0"/>
                <a:cs typeface="Times New Roman" pitchFamily="18" charset="0"/>
              </a:rPr>
              <a:t>Reduce file size</a:t>
            </a:r>
            <a:endParaRPr lang="en-US" sz="1800" dirty="0">
              <a:latin typeface="Times New Roman" pitchFamily="18" charset="0"/>
              <a:cs typeface="Times New Roman" pitchFamily="18" charset="0"/>
            </a:endParaRPr>
          </a:p>
          <a:p>
            <a:pPr>
              <a:lnSpc>
                <a:spcPts val="2400"/>
              </a:lnSpc>
            </a:pPr>
            <a:r>
              <a:rPr lang="en-US" sz="1800" dirty="0">
                <a:latin typeface="Times New Roman" pitchFamily="18" charset="0"/>
                <a:cs typeface="Times New Roman" pitchFamily="18" charset="0"/>
              </a:rPr>
              <a:t>Combine files</a:t>
            </a:r>
          </a:p>
          <a:p>
            <a:pPr>
              <a:lnSpc>
                <a:spcPts val="2400"/>
              </a:lnSpc>
            </a:pPr>
            <a:r>
              <a:rPr lang="en-US" sz="2000" dirty="0">
                <a:latin typeface="Times New Roman" pitchFamily="18" charset="0"/>
                <a:cs typeface="Times New Roman" pitchFamily="18" charset="0"/>
              </a:rPr>
              <a:t>Use CDN</a:t>
            </a:r>
            <a:endParaRPr lang="en-US" sz="4400" dirty="0">
              <a:latin typeface="Times New Roman" pitchFamily="18" charset="0"/>
              <a:cs typeface="Times New Roman" pitchFamily="18" charset="0"/>
            </a:endParaRPr>
          </a:p>
          <a:p>
            <a:pPr>
              <a:lnSpc>
                <a:spcPts val="2400"/>
              </a:lnSpc>
              <a:buNone/>
            </a:pPr>
            <a:r>
              <a:rPr lang="en-US" sz="2000" b="1" dirty="0">
                <a:latin typeface="Times New Roman" pitchFamily="18" charset="0"/>
                <a:cs typeface="Times New Roman" pitchFamily="18" charset="0"/>
              </a:rPr>
              <a:t>2 . For user interface issues :-</a:t>
            </a:r>
          </a:p>
          <a:p>
            <a:pPr>
              <a:lnSpc>
                <a:spcPts val="2400"/>
              </a:lnSpc>
            </a:pPr>
            <a:r>
              <a:rPr lang="en-US" sz="2000" dirty="0">
                <a:latin typeface="Times New Roman" pitchFamily="18" charset="0"/>
                <a:cs typeface="Times New Roman" pitchFamily="18" charset="0"/>
              </a:rPr>
              <a:t>Improve navigation</a:t>
            </a:r>
            <a:endParaRPr lang="en-US" sz="1800" dirty="0">
              <a:latin typeface="Times New Roman" pitchFamily="18" charset="0"/>
              <a:cs typeface="Times New Roman" pitchFamily="18" charset="0"/>
            </a:endParaRPr>
          </a:p>
          <a:p>
            <a:pPr>
              <a:lnSpc>
                <a:spcPts val="2400"/>
              </a:lnSpc>
            </a:pPr>
            <a:r>
              <a:rPr lang="en-US" sz="2000" dirty="0">
                <a:latin typeface="Times New Roman" pitchFamily="18" charset="0"/>
                <a:cs typeface="Times New Roman" pitchFamily="18" charset="0"/>
              </a:rPr>
              <a:t>Provide detailed product information</a:t>
            </a:r>
            <a:endParaRPr lang="en-US" sz="1800" dirty="0">
              <a:latin typeface="Times New Roman" pitchFamily="18" charset="0"/>
              <a:cs typeface="Times New Roman" pitchFamily="18" charset="0"/>
            </a:endParaRPr>
          </a:p>
          <a:p>
            <a:pPr>
              <a:lnSpc>
                <a:spcPts val="2400"/>
              </a:lnSpc>
            </a:pPr>
            <a:r>
              <a:rPr lang="en-US" sz="2000" dirty="0">
                <a:latin typeface="Times New Roman" pitchFamily="18" charset="0"/>
                <a:cs typeface="Times New Roman" pitchFamily="18" charset="0"/>
              </a:rPr>
              <a:t>Prioritize customer support</a:t>
            </a:r>
            <a:endParaRPr lang="en-US" sz="2800" dirty="0">
              <a:latin typeface="Times New Roman" pitchFamily="18" charset="0"/>
              <a:cs typeface="Times New Roman" pitchFamily="18" charset="0"/>
            </a:endParaRPr>
          </a:p>
          <a:p>
            <a:pPr>
              <a:lnSpc>
                <a:spcPts val="2100"/>
              </a:lnSpc>
              <a:buNone/>
            </a:pPr>
            <a:endParaRPr lang="en-US" sz="4800" dirty="0"/>
          </a:p>
          <a:p>
            <a:pPr>
              <a:lnSpc>
                <a:spcPts val="2100"/>
              </a:lnSpc>
              <a:buNone/>
            </a:pPr>
            <a:endParaRPr lang="en-US" sz="4000" dirty="0"/>
          </a:p>
          <a:p>
            <a:endParaRPr lang="en-US" sz="28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Advantages of proposed system</a:t>
            </a:r>
          </a:p>
        </p:txBody>
      </p:sp>
      <p:sp>
        <p:nvSpPr>
          <p:cNvPr id="3" name="Content Placeholder 2"/>
          <p:cNvSpPr>
            <a:spLocks noGrp="1"/>
          </p:cNvSpPr>
          <p:nvPr>
            <p:ph idx="1"/>
          </p:nvPr>
        </p:nvSpPr>
        <p:spPr/>
        <p:txBody>
          <a:bodyPr/>
          <a:lstStyle/>
          <a:p>
            <a:pPr algn="just">
              <a:lnSpc>
                <a:spcPts val="3000"/>
              </a:lnSpc>
            </a:pPr>
            <a:r>
              <a:rPr lang="en-US" sz="1800" dirty="0">
                <a:latin typeface="Times New Roman" pitchFamily="18" charset="0"/>
                <a:cs typeface="Times New Roman" pitchFamily="18" charset="0"/>
              </a:rPr>
              <a:t>User can easily navigate to the different pages.</a:t>
            </a:r>
          </a:p>
          <a:p>
            <a:pPr algn="just">
              <a:lnSpc>
                <a:spcPts val="3000"/>
              </a:lnSpc>
            </a:pPr>
            <a:r>
              <a:rPr lang="en-US" sz="1800" dirty="0">
                <a:latin typeface="Times New Roman" pitchFamily="18" charset="0"/>
                <a:cs typeface="Times New Roman" pitchFamily="18" charset="0"/>
              </a:rPr>
              <a:t>For giving the detail product information . We will use high quality images , videos and informative descriptions.</a:t>
            </a:r>
          </a:p>
          <a:p>
            <a:pPr algn="just">
              <a:lnSpc>
                <a:spcPts val="3000"/>
              </a:lnSpc>
            </a:pPr>
            <a:r>
              <a:rPr lang="en-US" sz="1800" dirty="0">
                <a:latin typeface="Times New Roman" pitchFamily="18" charset="0"/>
                <a:cs typeface="Times New Roman" pitchFamily="18" charset="0"/>
              </a:rPr>
              <a:t>We will giving the main priority for the customers since they are the main reason for gaining the profit.</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778</Words>
  <Application>Microsoft Office PowerPoint</Application>
  <PresentationFormat>On-screen Show (4:3)</PresentationFormat>
  <Paragraphs>170</Paragraphs>
  <Slides>20</Slides>
  <Notes>0</Notes>
  <HiddenSlides>0</HiddenSlides>
  <MMClips>4</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Calisto MT</vt:lpstr>
      <vt:lpstr>Times New Roman</vt:lpstr>
      <vt:lpstr>Office Theme</vt:lpstr>
      <vt:lpstr>PowerPoint Presentation</vt:lpstr>
      <vt:lpstr> CONTENTS </vt:lpstr>
      <vt:lpstr>Abstract:</vt:lpstr>
      <vt:lpstr>Introduction</vt:lpstr>
      <vt:lpstr>Literature survey</vt:lpstr>
      <vt:lpstr>Type of E-commerce</vt:lpstr>
      <vt:lpstr>Problems in Existing System</vt:lpstr>
      <vt:lpstr>Proposed system</vt:lpstr>
      <vt:lpstr>Advantages of proposed system</vt:lpstr>
      <vt:lpstr>Requirement analysis</vt:lpstr>
      <vt:lpstr>Software Requirements</vt:lpstr>
      <vt:lpstr>HardWare Requirements</vt:lpstr>
      <vt:lpstr>Apps Used</vt:lpstr>
      <vt:lpstr>System Architecture</vt:lpstr>
      <vt:lpstr>PowerPoint Presentation</vt:lpstr>
      <vt:lpstr>Coding:</vt:lpstr>
      <vt:lpstr>Implementation</vt:lpstr>
      <vt:lpstr>Result: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yamini</dc:creator>
  <cp:lastModifiedBy>SIRAAJ SK</cp:lastModifiedBy>
  <cp:revision>51</cp:revision>
  <dcterms:created xsi:type="dcterms:W3CDTF">2024-09-24T16:22:53Z</dcterms:created>
  <dcterms:modified xsi:type="dcterms:W3CDTF">2024-10-14T14:17:58Z</dcterms:modified>
</cp:coreProperties>
</file>