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16"/>
  </p:notesMasterIdLst>
  <p:sldIdLst>
    <p:sldId id="256" r:id="rId5"/>
    <p:sldId id="257" r:id="rId6"/>
    <p:sldId id="258" r:id="rId7"/>
    <p:sldId id="264" r:id="rId8"/>
    <p:sldId id="265" r:id="rId9"/>
    <p:sldId id="260" r:id="rId10"/>
    <p:sldId id="262" r:id="rId11"/>
    <p:sldId id="263" r:id="rId12"/>
    <p:sldId id="26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F9D8-1164-4EFE-AFB0-0C3B2B548086}" v="37" dt="2022-02-14T01:30:27.450"/>
    <p1510:client id="{2F6CC7C0-354D-4E0C-961F-C10BE6A07096}" v="260" dt="2022-02-13T20:46:23.822"/>
    <p1510:client id="{655C4F17-565F-4D41-8B5C-72394A03968D}" v="943" dt="2022-02-14T01:01:26.253"/>
    <p1510:client id="{75FE61CA-9978-433B-B5C2-E1928C7B4F23}" v="18" vWet="20" dt="2022-02-13T22:09:36.671"/>
    <p1510:client id="{8518DD00-37FE-4958-8EDE-289B884978A8}" v="599" dt="2022-02-14T03:18:40.623"/>
    <p1510:client id="{C2309182-C9C0-402A-8417-33A79DCDF72F}" v="1921" dt="2022-02-14T03:25:0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sam\Desktop\DHL%20ALI\DHL_Value_pro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1400" b="1" i="0" u="sng" strike="noStrike" baseline="0">
                <a:solidFill>
                  <a:schemeClr val="tx1"/>
                </a:solidFill>
                <a:effectLst/>
              </a:rPr>
              <a:t>Global video game market</a:t>
            </a:r>
            <a:endParaRPr lang="en-CA" b="1" u="sng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'Calculation strat'!$E$6:$E$11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'Calculation strat'!$F$6:$F$11</c:f>
              <c:numCache>
                <c:formatCode>0\ "G$"</c:formatCode>
                <c:ptCount val="6"/>
                <c:pt idx="0">
                  <c:v>156</c:v>
                </c:pt>
                <c:pt idx="1">
                  <c:v>167</c:v>
                </c:pt>
                <c:pt idx="2">
                  <c:v>182</c:v>
                </c:pt>
                <c:pt idx="3">
                  <c:v>202</c:v>
                </c:pt>
                <c:pt idx="4">
                  <c:v>227</c:v>
                </c:pt>
                <c:pt idx="5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9-4BAF-BD8A-FBE5E925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8232799"/>
        <c:axId val="1038218239"/>
      </c:barChart>
      <c:catAx>
        <c:axId val="103823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218239"/>
        <c:crosses val="autoZero"/>
        <c:auto val="1"/>
        <c:lblAlgn val="ctr"/>
        <c:lblOffset val="100"/>
        <c:noMultiLvlLbl val="0"/>
      </c:catAx>
      <c:valAx>
        <c:axId val="103821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 &quot;G$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23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3789-2F82-4DED-A521-B511E13FED45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236C-BF89-41B5-BA8F-CAF4CF21A9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2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45 seconds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6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1:15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3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6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0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1 min</a:t>
            </a:r>
          </a:p>
          <a:p>
            <a:r>
              <a:rPr lang="en-CA"/>
              <a:t>1.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Since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vader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used to compute our attribute specific sentiment scores, one could argue that the model’s poor performance could be attributed to that. </a:t>
            </a:r>
            <a:endParaRPr lang="en-CA"/>
          </a:p>
          <a:p>
            <a:r>
              <a:rPr lang="en-CA"/>
              <a:t>2.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Performing sentiment analysis on review snippets may fail to capture the true sentiment of critic reviewers for a given game.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50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1 </a:t>
            </a:r>
            <a:r>
              <a:rPr lang="en-CA" err="1"/>
              <a:t>mintue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30 seconds to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4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30 seconds to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1236C-BF89-41B5-BA8F-CAF4CF21A9C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79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5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2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0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28"/>
          </a:xfrm>
        </p:spPr>
        <p:txBody>
          <a:bodyPr/>
          <a:lstStyle>
            <a:lvl1pPr>
              <a:defRPr b="1">
                <a:latin typeface="Neue Haas Grotesk Tex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78"/>
            <a:ext cx="10515600" cy="5054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4" y="6492875"/>
            <a:ext cx="714665" cy="36512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D10EB-9295-4ABB-9F92-4810B4D56E75}"/>
              </a:ext>
            </a:extLst>
          </p:cNvPr>
          <p:cNvCxnSpPr/>
          <p:nvPr userDrawn="1"/>
        </p:nvCxnSpPr>
        <p:spPr>
          <a:xfrm>
            <a:off x="838200" y="1030932"/>
            <a:ext cx="10740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58;p64">
            <a:extLst>
              <a:ext uri="{FF2B5EF4-FFF2-40B4-BE49-F238E27FC236}">
                <a16:creationId xmlns:a16="http://schemas.microsoft.com/office/drawing/2014/main" id="{A251D22D-4C05-4124-A9C1-DDB07366BE8E}"/>
              </a:ext>
            </a:extLst>
          </p:cNvPr>
          <p:cNvSpPr txBox="1"/>
          <p:nvPr userDrawn="1"/>
        </p:nvSpPr>
        <p:spPr>
          <a:xfrm>
            <a:off x="11578856" y="6365322"/>
            <a:ext cx="440151" cy="2638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2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4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0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10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28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31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44130F4-5BBA-4A61-9F64-20A2DE0CA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652"/>
          <a:stretch/>
        </p:blipFill>
        <p:spPr>
          <a:xfrm>
            <a:off x="6541053" y="564058"/>
            <a:ext cx="4777381" cy="55571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4" name="Arc 1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D0A3F-E16C-4265-BADC-033F782E3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79493"/>
            <a:ext cx="7141028" cy="29495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000" b="1" kern="1200">
                <a:solidFill>
                  <a:schemeClr val="tx1"/>
                </a:solidFill>
                <a:latin typeface="Neue Haas Grotesk Text Pro" panose="020B0504020202020204" pitchFamily="34" charset="0"/>
              </a:rPr>
              <a:t>INSY 669</a:t>
            </a:r>
            <a:br>
              <a:rPr lang="en-US" sz="5000" b="1" kern="1200">
                <a:solidFill>
                  <a:schemeClr val="tx1"/>
                </a:solidFill>
                <a:latin typeface="Neue Haas Grotesk Text Pro" panose="020B0504020202020204" pitchFamily="34" charset="0"/>
              </a:rPr>
            </a:br>
            <a:r>
              <a:rPr lang="en-US" sz="5000" b="1" kern="1200">
                <a:solidFill>
                  <a:schemeClr val="tx1"/>
                </a:solidFill>
                <a:latin typeface="Neue Haas Grotesk Text Pro" panose="020B0504020202020204" pitchFamily="34" charset="0"/>
              </a:rPr>
              <a:t>Text Analytics</a:t>
            </a:r>
            <a:br>
              <a:rPr lang="en-US" sz="5000" b="1" kern="1200">
                <a:solidFill>
                  <a:schemeClr val="tx1"/>
                </a:solidFill>
                <a:latin typeface="Neue Haas Grotesk Text Pro" panose="020B0504020202020204" pitchFamily="34" charset="0"/>
              </a:rPr>
            </a:br>
            <a:r>
              <a:rPr lang="en-US" sz="5000" b="1" kern="1200">
                <a:solidFill>
                  <a:schemeClr val="tx1"/>
                </a:solidFill>
                <a:latin typeface="Neue Haas Grotesk Text Pro" panose="020B0504020202020204" pitchFamily="34" charset="0"/>
              </a:rPr>
              <a:t>Group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BA704-6E0A-4355-8DFF-0B31BBCA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268421"/>
            <a:ext cx="5257800" cy="23874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Neue Haas Grotesk Text Pro" panose="020B0504020202020204" pitchFamily="34" charset="0"/>
              </a:rPr>
              <a:t>Ali Al Samuraee </a:t>
            </a:r>
          </a:p>
          <a:p>
            <a:pPr algn="l"/>
            <a:r>
              <a:rPr lang="en-US">
                <a:latin typeface="Neue Haas Grotesk Text Pro" panose="020B0504020202020204" pitchFamily="34" charset="0"/>
              </a:rPr>
              <a:t>Cristina Esposito </a:t>
            </a:r>
          </a:p>
          <a:p>
            <a:pPr algn="l"/>
            <a:r>
              <a:rPr lang="en-US" err="1">
                <a:latin typeface="Neue Haas Grotesk Text Pro" panose="020B0504020202020204" pitchFamily="34" charset="0"/>
              </a:rPr>
              <a:t>Alya</a:t>
            </a:r>
            <a:r>
              <a:rPr lang="en-US">
                <a:latin typeface="Neue Haas Grotesk Text Pro" panose="020B0504020202020204" pitchFamily="34" charset="0"/>
              </a:rPr>
              <a:t> </a:t>
            </a:r>
            <a:r>
              <a:rPr lang="en-US" err="1">
                <a:latin typeface="Neue Haas Grotesk Text Pro" panose="020B0504020202020204" pitchFamily="34" charset="0"/>
              </a:rPr>
              <a:t>Gabsi</a:t>
            </a:r>
            <a:endParaRPr lang="en-US">
              <a:latin typeface="Neue Haas Grotesk Text Pro" panose="020B0504020202020204" pitchFamily="34" charset="0"/>
            </a:endParaRPr>
          </a:p>
          <a:p>
            <a:pPr algn="l"/>
            <a:r>
              <a:rPr lang="en-US">
                <a:latin typeface="Neue Haas Grotesk Text Pro" panose="020B0504020202020204" pitchFamily="34" charset="0"/>
              </a:rPr>
              <a:t>Siraj </a:t>
            </a:r>
            <a:r>
              <a:rPr lang="en-US" err="1">
                <a:latin typeface="Neue Haas Grotesk Text Pro" panose="020B0504020202020204" pitchFamily="34" charset="0"/>
              </a:rPr>
              <a:t>Hatoum</a:t>
            </a:r>
            <a:endParaRPr lang="en-US">
              <a:latin typeface="Neue Haas Grotesk Text Pro" panose="020B0504020202020204" pitchFamily="34" charset="0"/>
            </a:endParaRPr>
          </a:p>
          <a:p>
            <a:pPr algn="l"/>
            <a:r>
              <a:rPr lang="en-US" err="1">
                <a:latin typeface="Neue Haas Grotesk Text Pro" panose="020B0504020202020204" pitchFamily="34" charset="0"/>
              </a:rPr>
              <a:t>Yashica</a:t>
            </a:r>
            <a:r>
              <a:rPr lang="en-US">
                <a:latin typeface="Neue Haas Grotesk Text Pro" panose="020B050402020202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379929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44130F4-5BBA-4A61-9F64-20A2DE0CA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8648" r="-1" b="36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D0A3F-E16C-4265-BADC-033F782E3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Neue Haas Grotesk Text Pro" panose="020B0504020202020204" pitchFamily="34" charset="0"/>
              </a:rPr>
              <a:t>Questions?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Appendix: Modeling Analysis</a:t>
            </a:r>
          </a:p>
        </p:txBody>
      </p:sp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728F068D-4957-429D-B660-2E3F59D6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242121"/>
            <a:ext cx="6134100" cy="51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E1E44E-0D79-4700-9FCE-6D374F43ECE8}"/>
              </a:ext>
            </a:extLst>
          </p:cNvPr>
          <p:cNvGrpSpPr/>
          <p:nvPr/>
        </p:nvGrpSpPr>
        <p:grpSpPr>
          <a:xfrm>
            <a:off x="693919" y="2566930"/>
            <a:ext cx="4774933" cy="2632647"/>
            <a:chOff x="609600" y="3238046"/>
            <a:chExt cx="4572000" cy="274320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A4DE5015-BC1A-42F4-9E07-DF7BCA98AC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0885773"/>
                </p:ext>
              </p:extLst>
            </p:nvPr>
          </p:nvGraphicFramePr>
          <p:xfrm>
            <a:off x="609600" y="323804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618C1AD-B605-4A6D-939B-ACA1BD668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209" y="3833468"/>
              <a:ext cx="3444949" cy="77617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1F4D7D-6BB7-4912-88F4-0D5EC22D85C2}"/>
                </a:ext>
              </a:extLst>
            </p:cNvPr>
            <p:cNvSpPr txBox="1"/>
            <p:nvPr/>
          </p:nvSpPr>
          <p:spPr>
            <a:xfrm rot="20656716">
              <a:off x="2331089" y="3776110"/>
              <a:ext cx="8399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/>
                <a:t>10.5%</a:t>
              </a:r>
            </a:p>
          </p:txBody>
        </p:sp>
      </p:grpSp>
      <p:sp>
        <p:nvSpPr>
          <p:cNvPr id="10" name="Google Shape;1702;p43">
            <a:extLst>
              <a:ext uri="{FF2B5EF4-FFF2-40B4-BE49-F238E27FC236}">
                <a16:creationId xmlns:a16="http://schemas.microsoft.com/office/drawing/2014/main" id="{6FA26195-0A76-4EDC-9072-EF2B4CA982FA}"/>
              </a:ext>
            </a:extLst>
          </p:cNvPr>
          <p:cNvSpPr txBox="1"/>
          <p:nvPr/>
        </p:nvSpPr>
        <p:spPr>
          <a:xfrm>
            <a:off x="226538" y="1606281"/>
            <a:ext cx="5734848" cy="90139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spcFirstLastPara="1" wrap="square" lIns="91030" tIns="91030" rIns="91030" bIns="91030" anchor="ctr" anchorCtr="0">
            <a:noAutofit/>
          </a:bodyPr>
          <a:lstStyle/>
          <a:p>
            <a:pPr algn="just" defTabSz="910476">
              <a:defRPr/>
            </a:pPr>
            <a:r>
              <a:rPr lang="en-CA" sz="1400">
                <a:latin typeface="Neue Haas Grotesk Text Pro" panose="020B0504020202020204" pitchFamily="34" charset="0"/>
              </a:rPr>
              <a:t>In recent years the growth of the industry </a:t>
            </a:r>
            <a:r>
              <a:rPr lang="en-CA" sz="1400" b="1">
                <a:latin typeface="Neue Haas Grotesk Text Pro" panose="020B0504020202020204" pitchFamily="34" charset="0"/>
              </a:rPr>
              <a:t>has accelerated due to Covid </a:t>
            </a:r>
            <a:r>
              <a:rPr lang="en-CA" sz="1400">
                <a:latin typeface="Neue Haas Grotesk Text Pro" panose="020B0504020202020204" pitchFamily="34" charset="0"/>
              </a:rPr>
              <a:t>related to stay-at-home advisories and lockdowns. </a:t>
            </a:r>
            <a:r>
              <a:rPr lang="en-CA" sz="1400" b="1">
                <a:latin typeface="Neue Haas Grotesk Text Pro" panose="020B0504020202020204" pitchFamily="34" charset="0"/>
              </a:rPr>
              <a:t>Video games emerged as a tool </a:t>
            </a:r>
            <a:r>
              <a:rPr lang="en-CA" sz="1400">
                <a:latin typeface="Neue Haas Grotesk Text Pro" panose="020B0504020202020204" pitchFamily="34" charset="0"/>
              </a:rPr>
              <a:t>to “connect with friends remotely and socialize online.”</a:t>
            </a:r>
            <a:r>
              <a:rPr lang="en-US" sz="1400">
                <a:latin typeface="Neue Haas Grotesk Text Pro" panose="020B0504020202020204" pitchFamily="34" charset="0"/>
              </a:rPr>
              <a:t> </a:t>
            </a:r>
            <a:r>
              <a:rPr lang="en-US" sz="1000">
                <a:latin typeface="Neue Haas Grotesk Text Pro" panose="020B0504020202020204" pitchFamily="34" charset="0"/>
              </a:rPr>
              <a:t>(Statista, 2020)</a:t>
            </a:r>
            <a:endParaRPr lang="en-CA" sz="1000">
              <a:latin typeface="Neue Haas Grotesk Tex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70F2D-F606-4527-B255-89F3DA23A547}"/>
              </a:ext>
            </a:extLst>
          </p:cNvPr>
          <p:cNvSpPr txBox="1"/>
          <p:nvPr/>
        </p:nvSpPr>
        <p:spPr>
          <a:xfrm>
            <a:off x="201386" y="5329919"/>
            <a:ext cx="5760000" cy="113307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spcFirstLastPara="1" wrap="square" lIns="91030" tIns="91030" rIns="91030" bIns="91030" anchor="ctr" anchorCtr="0">
            <a:noAutofit/>
          </a:bodyPr>
          <a:lstStyle>
            <a:defPPr>
              <a:defRPr lang="en-US"/>
            </a:defPPr>
            <a:lvl1pPr algn="just" defTabSz="910476">
              <a:defRPr sz="1400">
                <a:latin typeface="Neue Haas Grotesk Text Pro" panose="020B0504020202020204" pitchFamily="34" charset="0"/>
              </a:defRPr>
            </a:lvl1pPr>
          </a:lstStyle>
          <a:p>
            <a:r>
              <a:rPr lang="en-CA"/>
              <a:t>One popular source of consumer information is the </a:t>
            </a:r>
            <a:r>
              <a:rPr lang="en-CA" b="1"/>
              <a:t>published game review</a:t>
            </a:r>
            <a:r>
              <a:rPr lang="en-CA"/>
              <a:t>, which provides in-depth analysis of gameplay experience from an experienced journalist. A survey conducted in 2016 revealed that </a:t>
            </a:r>
            <a:r>
              <a:rPr lang="en-CA" b="1"/>
              <a:t>26%</a:t>
            </a:r>
            <a:r>
              <a:rPr lang="en-CA"/>
              <a:t> of participants frequent these gaming publications to </a:t>
            </a:r>
            <a:r>
              <a:rPr lang="en-CA" b="1"/>
              <a:t>inform their purchasing decisions.</a:t>
            </a:r>
            <a:r>
              <a:rPr lang="en-US" b="1"/>
              <a:t> </a:t>
            </a:r>
            <a:r>
              <a:rPr lang="en-US" sz="1000"/>
              <a:t>(Statista, 2017)</a:t>
            </a:r>
            <a:endParaRPr lang="en-CA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AEDCC-AB57-476F-9216-5EFC9E75742F}"/>
              </a:ext>
            </a:extLst>
          </p:cNvPr>
          <p:cNvSpPr txBox="1"/>
          <p:nvPr/>
        </p:nvSpPr>
        <p:spPr>
          <a:xfrm>
            <a:off x="6230613" y="4662854"/>
            <a:ext cx="5765443" cy="107344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spcFirstLastPara="1" wrap="square" lIns="91030" tIns="91030" rIns="91030" bIns="91030" anchor="ctr" anchorCtr="0">
            <a:noAutofit/>
          </a:bodyPr>
          <a:lstStyle>
            <a:defPPr>
              <a:defRPr lang="en-US"/>
            </a:defPPr>
            <a:lvl1pPr algn="just" defTabSz="910476">
              <a:defRPr sz="1400">
                <a:latin typeface="Neue Haas Grotesk Text Pro" panose="020B0504020202020204" pitchFamily="34" charset="0"/>
              </a:defRPr>
            </a:lvl1pPr>
          </a:lstStyle>
          <a:p>
            <a:r>
              <a:rPr lang="en-CA" b="1"/>
              <a:t>Metacritic</a:t>
            </a:r>
            <a:r>
              <a:rPr lang="en-CA"/>
              <a:t> is a review aggregator much like Rotten Tomatoes, that generates an overall rating (</a:t>
            </a:r>
            <a:r>
              <a:rPr lang="en-CA" err="1"/>
              <a:t>metascore</a:t>
            </a:r>
            <a:r>
              <a:rPr lang="en-CA"/>
              <a:t>) </a:t>
            </a:r>
            <a:r>
              <a:rPr lang="en-CA" b="1"/>
              <a:t>based on the mean rating provided by multiple independent publications</a:t>
            </a:r>
            <a:r>
              <a:rPr lang="en-CA"/>
              <a:t>. Through incorporating the outlook of multiple sources, this </a:t>
            </a:r>
            <a:r>
              <a:rPr lang="en-CA" i="1"/>
              <a:t>reduces potential bias </a:t>
            </a:r>
            <a:r>
              <a:rPr lang="en-CA"/>
              <a:t>and </a:t>
            </a:r>
            <a:r>
              <a:rPr lang="en-CA" i="1"/>
              <a:t>increase reader confidence</a:t>
            </a:r>
            <a:r>
              <a:rPr lang="en-CA"/>
              <a:t> in the critic score.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7B2E87-7A2F-4949-B31C-1CDEE002C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 r="37232" b="11094"/>
          <a:stretch/>
        </p:blipFill>
        <p:spPr>
          <a:xfrm>
            <a:off x="6873192" y="1658423"/>
            <a:ext cx="4480608" cy="2632647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General Overview </a:t>
            </a:r>
          </a:p>
        </p:txBody>
      </p:sp>
      <p:sp>
        <p:nvSpPr>
          <p:cNvPr id="18" name="Google Shape;806;p36">
            <a:extLst>
              <a:ext uri="{FF2B5EF4-FFF2-40B4-BE49-F238E27FC236}">
                <a16:creationId xmlns:a16="http://schemas.microsoft.com/office/drawing/2014/main" id="{E372B848-5F32-4781-9CAA-65FE3618F811}"/>
              </a:ext>
            </a:extLst>
          </p:cNvPr>
          <p:cNvSpPr/>
          <p:nvPr/>
        </p:nvSpPr>
        <p:spPr>
          <a:xfrm>
            <a:off x="6230614" y="1143218"/>
            <a:ext cx="5760000" cy="36734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Data Generator</a:t>
            </a:r>
            <a:endParaRPr lang="en-CA"/>
          </a:p>
        </p:txBody>
      </p:sp>
      <p:sp>
        <p:nvSpPr>
          <p:cNvPr id="19" name="Google Shape;806;p36">
            <a:extLst>
              <a:ext uri="{FF2B5EF4-FFF2-40B4-BE49-F238E27FC236}">
                <a16:creationId xmlns:a16="http://schemas.microsoft.com/office/drawing/2014/main" id="{8D83EE8D-6082-4732-BC9F-348EE38FA1E2}"/>
              </a:ext>
            </a:extLst>
          </p:cNvPr>
          <p:cNvSpPr/>
          <p:nvPr/>
        </p:nvSpPr>
        <p:spPr>
          <a:xfrm>
            <a:off x="201386" y="1133741"/>
            <a:ext cx="5760000" cy="36734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>
                <a:solidFill>
                  <a:schemeClr val="lt1"/>
                </a:solidFill>
                <a:latin typeface="Arial"/>
                <a:cs typeface="Arial"/>
              </a:rPr>
              <a:t>Industry Context</a:t>
            </a:r>
            <a:endParaRPr sz="1400" b="1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55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Overview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BDCF7-BAB0-4F38-9733-CC6C3F19A1BA}"/>
              </a:ext>
            </a:extLst>
          </p:cNvPr>
          <p:cNvSpPr txBox="1"/>
          <p:nvPr/>
        </p:nvSpPr>
        <p:spPr>
          <a:xfrm>
            <a:off x="206828" y="4156491"/>
            <a:ext cx="5135193" cy="23363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/>
              <a:t>Improve UX of Metacritic readers</a:t>
            </a:r>
          </a:p>
          <a:p>
            <a:endParaRPr lang="en-CA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0"/>
              <a:t>By providing separate ratings on a number of game attributes (e.g. visuals, narrative, technical performance) based on each game’s review blurbs. </a:t>
            </a:r>
          </a:p>
          <a:p>
            <a:endParaRPr lang="en-CA" b="0"/>
          </a:p>
          <a:p>
            <a:r>
              <a:rPr lang="en-CA" b="0"/>
              <a:t>The feature will be implemented </a:t>
            </a:r>
            <a:r>
              <a:rPr lang="en-CA"/>
              <a:t>using text analytics techniques</a:t>
            </a:r>
            <a:r>
              <a:rPr lang="en-CA" b="0"/>
              <a:t> to </a:t>
            </a:r>
            <a:r>
              <a:rPr lang="en-CA"/>
              <a:t>automate the process </a:t>
            </a:r>
            <a:r>
              <a:rPr lang="en-CA" b="0"/>
              <a:t>and </a:t>
            </a:r>
            <a:r>
              <a:rPr lang="en-CA"/>
              <a:t>reduce overhead cost of updating and maintaining these scores</a:t>
            </a:r>
            <a:r>
              <a:rPr lang="en-CA" b="0"/>
              <a:t>.</a:t>
            </a:r>
          </a:p>
        </p:txBody>
      </p:sp>
      <p:sp>
        <p:nvSpPr>
          <p:cNvPr id="18" name="Google Shape;806;p36">
            <a:extLst>
              <a:ext uri="{FF2B5EF4-FFF2-40B4-BE49-F238E27FC236}">
                <a16:creationId xmlns:a16="http://schemas.microsoft.com/office/drawing/2014/main" id="{431F4AF7-067C-45E4-B057-1B37DE654E98}"/>
              </a:ext>
            </a:extLst>
          </p:cNvPr>
          <p:cNvSpPr/>
          <p:nvPr/>
        </p:nvSpPr>
        <p:spPr>
          <a:xfrm>
            <a:off x="5485696" y="1133741"/>
            <a:ext cx="6504918" cy="36734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Solution Approach</a:t>
            </a:r>
            <a:endParaRPr lang="en-CA"/>
          </a:p>
        </p:txBody>
      </p:sp>
      <p:sp>
        <p:nvSpPr>
          <p:cNvPr id="19" name="Google Shape;806;p36">
            <a:extLst>
              <a:ext uri="{FF2B5EF4-FFF2-40B4-BE49-F238E27FC236}">
                <a16:creationId xmlns:a16="http://schemas.microsoft.com/office/drawing/2014/main" id="{C1CEF182-44A3-4EA3-8588-596D7C17B16B}"/>
              </a:ext>
            </a:extLst>
          </p:cNvPr>
          <p:cNvSpPr/>
          <p:nvPr/>
        </p:nvSpPr>
        <p:spPr>
          <a:xfrm>
            <a:off x="201386" y="1133741"/>
            <a:ext cx="5140049" cy="36734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>
                <a:solidFill>
                  <a:schemeClr val="lt1"/>
                </a:solidFill>
                <a:latin typeface="Arial"/>
                <a:cs typeface="Arial"/>
              </a:rPr>
              <a:t>Problem Statement</a:t>
            </a:r>
            <a:endParaRPr sz="1400" b="1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1" name="Google Shape;899;p40">
            <a:extLst>
              <a:ext uri="{FF2B5EF4-FFF2-40B4-BE49-F238E27FC236}">
                <a16:creationId xmlns:a16="http://schemas.microsoft.com/office/drawing/2014/main" id="{8B496BC9-8CCC-4AC1-9911-DCECB22B593B}"/>
              </a:ext>
            </a:extLst>
          </p:cNvPr>
          <p:cNvSpPr/>
          <p:nvPr/>
        </p:nvSpPr>
        <p:spPr>
          <a:xfrm>
            <a:off x="201386" y="1606170"/>
            <a:ext cx="5135193" cy="19311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CA"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using the </a:t>
            </a:r>
            <a:r>
              <a:rPr lang="en-CA" sz="1400" err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key metric </a:t>
            </a:r>
          </a:p>
          <a:p>
            <a:endParaRPr lang="en-CA" sz="1400" b="1">
              <a:solidFill>
                <a:schemeClr val="bg1"/>
              </a:solidFill>
              <a:latin typeface="Neue Haas Grotesk Text Pro" panose="020B05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400" b="1">
                <a:solidFill>
                  <a:schemeClr val="bg1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oes not provide enough information to guide consumer purchase decisions</a:t>
            </a:r>
          </a:p>
          <a:p>
            <a:endParaRPr lang="en-CA" sz="1400" b="1">
              <a:solidFill>
                <a:schemeClr val="bg1"/>
              </a:solidFill>
              <a:effectLst/>
              <a:latin typeface="Neue Haas Grotesk Text Pro" panose="020B05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Absence regarding </a:t>
            </a:r>
            <a:r>
              <a:rPr lang="en-CA"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strength and weaknesses 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game which are often weighted differently based on customer preference</a:t>
            </a:r>
          </a:p>
        </p:txBody>
      </p:sp>
      <p:sp>
        <p:nvSpPr>
          <p:cNvPr id="22" name="Google Shape;806;p36">
            <a:extLst>
              <a:ext uri="{FF2B5EF4-FFF2-40B4-BE49-F238E27FC236}">
                <a16:creationId xmlns:a16="http://schemas.microsoft.com/office/drawing/2014/main" id="{096764CC-2298-4B6E-8707-A744AA82D15E}"/>
              </a:ext>
            </a:extLst>
          </p:cNvPr>
          <p:cNvSpPr/>
          <p:nvPr/>
        </p:nvSpPr>
        <p:spPr>
          <a:xfrm>
            <a:off x="201386" y="3699312"/>
            <a:ext cx="5140049" cy="36734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>
                <a:solidFill>
                  <a:schemeClr val="lt1"/>
                </a:solidFill>
                <a:latin typeface="Arial"/>
                <a:cs typeface="Arial"/>
              </a:rPr>
              <a:t>Project Objective</a:t>
            </a:r>
            <a:endParaRPr sz="1400" b="1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5B0D8-C9B2-4FB6-9DDC-183B6165C017}"/>
              </a:ext>
            </a:extLst>
          </p:cNvPr>
          <p:cNvSpPr txBox="1"/>
          <p:nvPr/>
        </p:nvSpPr>
        <p:spPr>
          <a:xfrm>
            <a:off x="5486400" y="1596692"/>
            <a:ext cx="6498772" cy="489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>
                <a:solidFill>
                  <a:schemeClr val="tx1"/>
                </a:solidFill>
              </a:rPr>
              <a:t>Topic modeling:</a:t>
            </a:r>
            <a:r>
              <a:rPr lang="en-CA" b="0">
                <a:solidFill>
                  <a:schemeClr val="tx1"/>
                </a:solidFill>
              </a:rPr>
              <a:t> Identify a list of game-defining attributes and the words most associated with them in critic reviews. </a:t>
            </a:r>
          </a:p>
          <a:p>
            <a:endParaRPr lang="en-CA" b="0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Topic-to-word mapping:</a:t>
            </a:r>
            <a:r>
              <a:rPr lang="en-CA" b="0">
                <a:solidFill>
                  <a:schemeClr val="tx1"/>
                </a:solidFill>
              </a:rPr>
              <a:t> Extract text segments that are related to each topic. </a:t>
            </a:r>
          </a:p>
          <a:p>
            <a:endParaRPr lang="en-CA" b="0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Sentiment analysis: </a:t>
            </a:r>
            <a:r>
              <a:rPr lang="en-CA" b="0">
                <a:solidFill>
                  <a:schemeClr val="tx1"/>
                </a:solidFill>
              </a:rPr>
              <a:t>Produce a sentiment score on each segment, then aggregated by game to arrive at a rating for each identified attribute.</a:t>
            </a:r>
          </a:p>
          <a:p>
            <a:endParaRPr lang="en-CA" b="0">
              <a:solidFill>
                <a:schemeClr val="tx1"/>
              </a:solidFill>
            </a:endParaRPr>
          </a:p>
          <a:p>
            <a:pPr lvl="4"/>
            <a:r>
              <a:rPr lang="en-CA" sz="1400" b="1">
                <a:solidFill>
                  <a:schemeClr val="tx1"/>
                </a:solidFill>
                <a:latin typeface="Neue Haas Grotesk Text Pro" panose="020B0504020202020204" pitchFamily="34" charset="0"/>
                <a:sym typeface="Wingdings" panose="05000000000000000000" pitchFamily="2" charset="2"/>
              </a:rPr>
              <a:t> </a:t>
            </a:r>
            <a:r>
              <a:rPr lang="en-CA" sz="1400" b="1" i="1">
                <a:solidFill>
                  <a:schemeClr val="tx1"/>
                </a:solidFill>
                <a:latin typeface="Neue Haas Grotesk Text Pro" panose="020B0504020202020204" pitchFamily="34" charset="0"/>
                <a:sym typeface="Wingdings" panose="05000000000000000000" pitchFamily="2" charset="2"/>
              </a:rPr>
              <a:t>Attribute values (AV)</a:t>
            </a:r>
            <a:endParaRPr lang="en-CA" sz="1400" b="1" i="1">
              <a:solidFill>
                <a:schemeClr val="tx1"/>
              </a:solidFill>
              <a:latin typeface="Neue Haas Grotesk Text Pro" panose="020B0504020202020204" pitchFamily="34" charset="0"/>
            </a:endParaRPr>
          </a:p>
          <a:p>
            <a:endParaRPr lang="en-CA" b="0">
              <a:solidFill>
                <a:schemeClr val="tx1"/>
              </a:solidFill>
            </a:endParaRPr>
          </a:p>
          <a:p>
            <a:r>
              <a:rPr lang="en-CA" err="1">
                <a:solidFill>
                  <a:schemeClr val="tx1"/>
                </a:solidFill>
              </a:rPr>
              <a:t>Metascore</a:t>
            </a:r>
            <a:r>
              <a:rPr lang="en-CA">
                <a:solidFill>
                  <a:schemeClr val="tx1"/>
                </a:solidFill>
              </a:rPr>
              <a:t> prediction modeling: </a:t>
            </a:r>
            <a:r>
              <a:rPr lang="en-US" b="0">
                <a:solidFill>
                  <a:schemeClr val="tx1"/>
                </a:solidFill>
              </a:rPr>
              <a:t>Enhance a baseline prediction model using attribute values and compare feature importance. </a:t>
            </a:r>
          </a:p>
          <a:p>
            <a:r>
              <a:rPr lang="en-US" b="0" i="1">
                <a:solidFill>
                  <a:schemeClr val="tx1"/>
                </a:solidFill>
              </a:rPr>
              <a:t>Goal</a:t>
            </a:r>
            <a:r>
              <a:rPr lang="en-US" b="0">
                <a:solidFill>
                  <a:schemeClr val="tx1"/>
                </a:solidFill>
              </a:rPr>
              <a:t>: Assess predictive value of insights and relative importance of each game attribute in perceived quality</a:t>
            </a:r>
          </a:p>
          <a:p>
            <a:endParaRPr lang="en-US" b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Game clustering and recommendation: </a:t>
            </a:r>
            <a:r>
              <a:rPr lang="en-US" b="0">
                <a:solidFill>
                  <a:schemeClr val="tx1"/>
                </a:solidFill>
              </a:rPr>
              <a:t>Perform clustering and similarity analysis using attribute values.</a:t>
            </a:r>
          </a:p>
          <a:p>
            <a:r>
              <a:rPr lang="en-US" b="0" i="1">
                <a:solidFill>
                  <a:schemeClr val="tx1"/>
                </a:solidFill>
              </a:rPr>
              <a:t>Goal</a:t>
            </a:r>
            <a:r>
              <a:rPr lang="en-US" b="0">
                <a:solidFill>
                  <a:schemeClr val="tx1"/>
                </a:solidFill>
              </a:rPr>
              <a:t>: Evaluate validity of the insights as features for user recommendations</a:t>
            </a:r>
          </a:p>
          <a:p>
            <a:endParaRPr lang="en-US" b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Time series analysis:</a:t>
            </a:r>
            <a:r>
              <a:rPr lang="en-US" b="0">
                <a:solidFill>
                  <a:schemeClr val="tx1"/>
                </a:solidFill>
              </a:rPr>
              <a:t> Descriptive analysis of multiple releases of a game franchise.</a:t>
            </a:r>
          </a:p>
          <a:p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i="1">
                <a:solidFill>
                  <a:schemeClr val="tx1"/>
                </a:solidFill>
              </a:rPr>
              <a:t>Goal</a:t>
            </a:r>
            <a:r>
              <a:rPr lang="en-US" b="0">
                <a:solidFill>
                  <a:schemeClr val="tx1"/>
                </a:solidFill>
              </a:rPr>
              <a:t>: Provide insights into the evolution of a brand.</a:t>
            </a:r>
            <a:endParaRPr lang="en-CA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Attribute values process results </a:t>
            </a:r>
          </a:p>
        </p:txBody>
      </p:sp>
      <p:sp>
        <p:nvSpPr>
          <p:cNvPr id="8" name="Google Shape;899;p40">
            <a:extLst>
              <a:ext uri="{FF2B5EF4-FFF2-40B4-BE49-F238E27FC236}">
                <a16:creationId xmlns:a16="http://schemas.microsoft.com/office/drawing/2014/main" id="{380A1D0C-93D0-430A-8D29-02C31D233E6F}"/>
              </a:ext>
            </a:extLst>
          </p:cNvPr>
          <p:cNvSpPr/>
          <p:nvPr/>
        </p:nvSpPr>
        <p:spPr>
          <a:xfrm>
            <a:off x="1280293" y="1300620"/>
            <a:ext cx="5078275" cy="504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Neue Haas Grotesk Text Pro" panose="020B0504020202020204" pitchFamily="34" charset="0"/>
              </a:rPr>
              <a:t>Topic to-word-mapping</a:t>
            </a:r>
          </a:p>
        </p:txBody>
      </p:sp>
      <p:sp>
        <p:nvSpPr>
          <p:cNvPr id="10" name="Google Shape;901;p40">
            <a:extLst>
              <a:ext uri="{FF2B5EF4-FFF2-40B4-BE49-F238E27FC236}">
                <a16:creationId xmlns:a16="http://schemas.microsoft.com/office/drawing/2014/main" id="{BF351125-FF7B-4E8D-8494-77A10D9F9007}"/>
              </a:ext>
            </a:extLst>
          </p:cNvPr>
          <p:cNvSpPr/>
          <p:nvPr/>
        </p:nvSpPr>
        <p:spPr>
          <a:xfrm>
            <a:off x="6565524" y="1300620"/>
            <a:ext cx="5078275" cy="50411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Sentiment Analysis</a:t>
            </a:r>
            <a:endParaRPr sz="1400" b="1">
              <a:solidFill>
                <a:schemeClr val="lt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02;p40">
            <a:extLst>
              <a:ext uri="{FF2B5EF4-FFF2-40B4-BE49-F238E27FC236}">
                <a16:creationId xmlns:a16="http://schemas.microsoft.com/office/drawing/2014/main" id="{C21A5BBB-7F54-48E2-AB40-474BD58F3D4C}"/>
              </a:ext>
            </a:extLst>
          </p:cNvPr>
          <p:cNvSpPr/>
          <p:nvPr/>
        </p:nvSpPr>
        <p:spPr>
          <a:xfrm rot="10800000">
            <a:off x="1280291" y="1847213"/>
            <a:ext cx="5078275" cy="38507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4;p40">
            <a:extLst>
              <a:ext uri="{FF2B5EF4-FFF2-40B4-BE49-F238E27FC236}">
                <a16:creationId xmlns:a16="http://schemas.microsoft.com/office/drawing/2014/main" id="{3A2C02DA-1B29-464F-B990-18E335C0D154}"/>
              </a:ext>
            </a:extLst>
          </p:cNvPr>
          <p:cNvSpPr txBox="1"/>
          <p:nvPr/>
        </p:nvSpPr>
        <p:spPr>
          <a:xfrm rot="16200000">
            <a:off x="275863" y="3806895"/>
            <a:ext cx="14772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APPROACH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15" name="Google Shape;906;p40">
            <a:extLst>
              <a:ext uri="{FF2B5EF4-FFF2-40B4-BE49-F238E27FC236}">
                <a16:creationId xmlns:a16="http://schemas.microsoft.com/office/drawing/2014/main" id="{DF99CC4C-60AA-4F1D-B109-0825925CF4FC}"/>
              </a:ext>
            </a:extLst>
          </p:cNvPr>
          <p:cNvSpPr/>
          <p:nvPr/>
        </p:nvSpPr>
        <p:spPr>
          <a:xfrm rot="10800000">
            <a:off x="6565523" y="1847215"/>
            <a:ext cx="5078275" cy="38507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07;p40">
            <a:extLst>
              <a:ext uri="{FF2B5EF4-FFF2-40B4-BE49-F238E27FC236}">
                <a16:creationId xmlns:a16="http://schemas.microsoft.com/office/drawing/2014/main" id="{75106317-C970-4C91-985B-B3CB6A9F33E2}"/>
              </a:ext>
            </a:extLst>
          </p:cNvPr>
          <p:cNvSpPr txBox="1"/>
          <p:nvPr/>
        </p:nvSpPr>
        <p:spPr>
          <a:xfrm>
            <a:off x="1280293" y="3310855"/>
            <a:ext cx="5078275" cy="13387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Apply topic modelling to the processed critic reviews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Manually inspect the topic groupings to validate topic number parameter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Define generated topics based on their associated words and extracted topics that are related to game attributes</a:t>
            </a:r>
            <a:endParaRPr sz="1400">
              <a:solidFill>
                <a:srgbClr val="000000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12;p40">
            <a:extLst>
              <a:ext uri="{FF2B5EF4-FFF2-40B4-BE49-F238E27FC236}">
                <a16:creationId xmlns:a16="http://schemas.microsoft.com/office/drawing/2014/main" id="{4205932E-97E3-44F6-AE22-FEC8B37EA1DE}"/>
              </a:ext>
            </a:extLst>
          </p:cNvPr>
          <p:cNvSpPr txBox="1"/>
          <p:nvPr/>
        </p:nvSpPr>
        <p:spPr>
          <a:xfrm>
            <a:off x="6565524" y="3310855"/>
            <a:ext cx="5078275" cy="13387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CA" sz="1400"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Develop the attribute specific sentiment scores for each game using VADER with neighboring words (5-grams)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CA" sz="1400">
                <a:latin typeface="Neue Haas Grotesk Text Pro" panose="020B0504020202020204" pitchFamily="34" charset="0"/>
                <a:ea typeface="Times New Roman" panose="02020603050405020304" pitchFamily="18" charset="0"/>
              </a:rPr>
              <a:t>Aggregation of scores to compute the average sentiment score per attribute per game</a:t>
            </a:r>
            <a:endParaRPr lang="en-CA" sz="1400">
              <a:effectLst/>
              <a:latin typeface="Neue Haas Grotesk Text Pro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" name="Google Shape;907;p40">
            <a:extLst>
              <a:ext uri="{FF2B5EF4-FFF2-40B4-BE49-F238E27FC236}">
                <a16:creationId xmlns:a16="http://schemas.microsoft.com/office/drawing/2014/main" id="{552F69E0-D404-42F0-8FF4-DAD464CEDDB2}"/>
              </a:ext>
            </a:extLst>
          </p:cNvPr>
          <p:cNvSpPr txBox="1"/>
          <p:nvPr/>
        </p:nvSpPr>
        <p:spPr>
          <a:xfrm>
            <a:off x="1280293" y="2330015"/>
            <a:ext cx="5078275" cy="68909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400">
                <a:solidFill>
                  <a:srgbClr val="000000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Identify the game attributes most frequently discussed in critic reviews and the words that are related to them  </a:t>
            </a:r>
            <a:endParaRPr sz="1400">
              <a:solidFill>
                <a:srgbClr val="000000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12;p40">
            <a:extLst>
              <a:ext uri="{FF2B5EF4-FFF2-40B4-BE49-F238E27FC236}">
                <a16:creationId xmlns:a16="http://schemas.microsoft.com/office/drawing/2014/main" id="{061BD65C-9C5B-46C6-A80D-30D2B3F4B640}"/>
              </a:ext>
            </a:extLst>
          </p:cNvPr>
          <p:cNvSpPr txBox="1"/>
          <p:nvPr/>
        </p:nvSpPr>
        <p:spPr>
          <a:xfrm>
            <a:off x="6565524" y="2330016"/>
            <a:ext cx="5078275" cy="68909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CA" sz="1400">
                <a:latin typeface="Neue Haas Grotesk Text Pro" panose="020B0504020202020204" pitchFamily="34" charset="0"/>
                <a:ea typeface="Times New Roman" panose="02020603050405020304" pitchFamily="18" charset="0"/>
              </a:rPr>
              <a:t>P</a:t>
            </a:r>
            <a:r>
              <a:rPr lang="en-CA" sz="1400"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rovide Metacritic readers with a deeper understanding of the different components of games through attribute specific sentiment scoring</a:t>
            </a:r>
            <a:endParaRPr sz="1400">
              <a:latin typeface="Neue Haas Grotesk Text Pro" panose="020B0504020202020204" pitchFamily="34" charset="0"/>
            </a:endParaRPr>
          </a:p>
        </p:txBody>
      </p:sp>
      <p:sp>
        <p:nvSpPr>
          <p:cNvPr id="28" name="Google Shape;904;p40">
            <a:extLst>
              <a:ext uri="{FF2B5EF4-FFF2-40B4-BE49-F238E27FC236}">
                <a16:creationId xmlns:a16="http://schemas.microsoft.com/office/drawing/2014/main" id="{C73EB6A2-40A6-419F-9F84-970D5D5E1A5D}"/>
              </a:ext>
            </a:extLst>
          </p:cNvPr>
          <p:cNvSpPr txBox="1"/>
          <p:nvPr/>
        </p:nvSpPr>
        <p:spPr>
          <a:xfrm rot="16200000">
            <a:off x="311538" y="2450853"/>
            <a:ext cx="13918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OBJECTIVE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29" name="Google Shape;904;p40">
            <a:extLst>
              <a:ext uri="{FF2B5EF4-FFF2-40B4-BE49-F238E27FC236}">
                <a16:creationId xmlns:a16="http://schemas.microsoft.com/office/drawing/2014/main" id="{71ABD09A-D272-41D8-AE88-6EFEBEE4EC7B}"/>
              </a:ext>
            </a:extLst>
          </p:cNvPr>
          <p:cNvSpPr txBox="1"/>
          <p:nvPr/>
        </p:nvSpPr>
        <p:spPr>
          <a:xfrm rot="16200000">
            <a:off x="275862" y="5260993"/>
            <a:ext cx="14772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OUTCOME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30" name="Google Shape;907;p40">
            <a:extLst>
              <a:ext uri="{FF2B5EF4-FFF2-40B4-BE49-F238E27FC236}">
                <a16:creationId xmlns:a16="http://schemas.microsoft.com/office/drawing/2014/main" id="{9915DB6D-8D94-4652-A004-3C7923D7D294}"/>
              </a:ext>
            </a:extLst>
          </p:cNvPr>
          <p:cNvSpPr txBox="1"/>
          <p:nvPr/>
        </p:nvSpPr>
        <p:spPr>
          <a:xfrm>
            <a:off x="1280293" y="4830082"/>
            <a:ext cx="5078275" cy="1144833"/>
          </a:xfrm>
          <a:prstGeom prst="rect">
            <a:avLst/>
          </a:prstGeom>
          <a:solidFill>
            <a:srgbClr val="0D0D0D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5725" indent="-85725"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400">
                <a:solidFill>
                  <a:schemeClr val="bg1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Generate topic to word-mapping (17 attributes) for attribute specific scoring</a:t>
            </a:r>
          </a:p>
        </p:txBody>
      </p:sp>
      <p:sp>
        <p:nvSpPr>
          <p:cNvPr id="31" name="Google Shape;912;p40">
            <a:extLst>
              <a:ext uri="{FF2B5EF4-FFF2-40B4-BE49-F238E27FC236}">
                <a16:creationId xmlns:a16="http://schemas.microsoft.com/office/drawing/2014/main" id="{3840F394-1232-4B7D-A16C-A632FB898264}"/>
              </a:ext>
            </a:extLst>
          </p:cNvPr>
          <p:cNvSpPr txBox="1"/>
          <p:nvPr/>
        </p:nvSpPr>
        <p:spPr>
          <a:xfrm>
            <a:off x="6565524" y="4830082"/>
            <a:ext cx="5078275" cy="11448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CA" sz="1400">
                <a:solidFill>
                  <a:schemeClr val="bg1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</a:rPr>
              <a:t>P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ositive score: </a:t>
            </a:r>
            <a:r>
              <a:rPr lang="en-US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Metacritic users that critic reviewers are positively judging that game’s attribute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400">
              <a:solidFill>
                <a:schemeClr val="bg1"/>
              </a:solidFill>
              <a:latin typeface="Neue Haas Grotesk Text Pro" panose="020B0504020202020204" pitchFamily="34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Negative score: 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Metacritic users that critic reviewers are negatively judging that game’s attribute</a:t>
            </a:r>
          </a:p>
        </p:txBody>
      </p:sp>
    </p:spTree>
    <p:extLst>
      <p:ext uri="{BB962C8B-B14F-4D97-AF65-F5344CB8AC3E}">
        <p14:creationId xmlns:p14="http://schemas.microsoft.com/office/powerpoint/2010/main" val="137005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Attribute values process results </a:t>
            </a:r>
          </a:p>
        </p:txBody>
      </p:sp>
      <p:sp>
        <p:nvSpPr>
          <p:cNvPr id="18" name="Google Shape;899;p40">
            <a:extLst>
              <a:ext uri="{FF2B5EF4-FFF2-40B4-BE49-F238E27FC236}">
                <a16:creationId xmlns:a16="http://schemas.microsoft.com/office/drawing/2014/main" id="{C03D6E46-73D8-4048-B60B-F8890209CA64}"/>
              </a:ext>
            </a:extLst>
          </p:cNvPr>
          <p:cNvSpPr/>
          <p:nvPr/>
        </p:nvSpPr>
        <p:spPr>
          <a:xfrm>
            <a:off x="459829" y="1300620"/>
            <a:ext cx="5520368" cy="504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b="1">
                <a:latin typeface="Neue Haas Grotesk Text Pro" panose="020B0504020202020204" pitchFamily="34" charset="0"/>
              </a:rPr>
              <a:t>Topic to-word-mapping</a:t>
            </a:r>
          </a:p>
        </p:txBody>
      </p:sp>
      <p:sp>
        <p:nvSpPr>
          <p:cNvPr id="19" name="Google Shape;901;p40">
            <a:extLst>
              <a:ext uri="{FF2B5EF4-FFF2-40B4-BE49-F238E27FC236}">
                <a16:creationId xmlns:a16="http://schemas.microsoft.com/office/drawing/2014/main" id="{5D851DB9-1973-4903-944A-91ED4568A552}"/>
              </a:ext>
            </a:extLst>
          </p:cNvPr>
          <p:cNvSpPr/>
          <p:nvPr/>
        </p:nvSpPr>
        <p:spPr>
          <a:xfrm>
            <a:off x="6123432" y="1300620"/>
            <a:ext cx="5520368" cy="50411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Neue Haas Grotesk Text Pro" panose="020B0504020202020204" pitchFamily="34" charset="0"/>
                <a:ea typeface="Arial"/>
                <a:cs typeface="Arial"/>
                <a:sym typeface="Arial"/>
              </a:rPr>
              <a:t>Sentiment Analysis</a:t>
            </a:r>
            <a:endParaRPr sz="1400" b="1">
              <a:solidFill>
                <a:schemeClr val="lt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395130-4D20-44CE-AD76-85106A59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39" y="4199540"/>
            <a:ext cx="5143019" cy="25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AE40FB5-2092-43F3-9E45-FB1D4CD8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29" y="1804737"/>
            <a:ext cx="2813320" cy="213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F7740EF-5849-46BB-838D-402F053E1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49" y="1852562"/>
            <a:ext cx="2813320" cy="209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8CA77-2E15-4E7A-AD5E-57D248F9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91803"/>
              </p:ext>
            </p:extLst>
          </p:nvPr>
        </p:nvGraphicFramePr>
        <p:xfrm>
          <a:off x="459828" y="1852562"/>
          <a:ext cx="5520368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9948">
                  <a:extLst>
                    <a:ext uri="{9D8B030D-6E8A-4147-A177-3AD203B41FA5}">
                      <a16:colId xmlns:a16="http://schemas.microsoft.com/office/drawing/2014/main" val="406134728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660599009"/>
                    </a:ext>
                  </a:extLst>
                </a:gridCol>
                <a:gridCol w="1627652">
                  <a:extLst>
                    <a:ext uri="{9D8B030D-6E8A-4147-A177-3AD203B41FA5}">
                      <a16:colId xmlns:a16="http://schemas.microsoft.com/office/drawing/2014/main" val="22031279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1" kern="120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CA" sz="1400" b="1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1" kern="1200">
                          <a:solidFill>
                            <a:schemeClr val="tx1"/>
                          </a:solidFill>
                        </a:rPr>
                        <a:t>Related Words</a:t>
                      </a:r>
                      <a:endParaRPr lang="en-CA" sz="1400" b="1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1" kern="12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CA" sz="1400" b="1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544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game design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gameplay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8934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innovative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inspiration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43146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enjoyment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fun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9149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tone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sad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8772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technical performance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20713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skill based gameplay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shooter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2985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narrative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storyline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54425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world building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openworld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89346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visuals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aesthetic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2789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strategy based gameplay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90078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playthrough time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9040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difficulty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challenge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34595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money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95649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multiplayer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coop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461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sound track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0" kern="1200">
                          <a:solidFill>
                            <a:schemeClr val="tx1"/>
                          </a:solidFill>
                        </a:rPr>
                        <a:t>music</a:t>
                      </a:r>
                      <a:endParaRPr lang="en-CA" sz="1400" b="0" kern="1200">
                        <a:solidFill>
                          <a:schemeClr val="tx1"/>
                        </a:solidFill>
                        <a:latin typeface="Neue Haas Grotesk Text Pro" panose="020B050402020202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2987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35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Prediction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C93B8-AA76-467D-844D-3CDB8D62D3E1}"/>
              </a:ext>
            </a:extLst>
          </p:cNvPr>
          <p:cNvSpPr txBox="1"/>
          <p:nvPr/>
        </p:nvSpPr>
        <p:spPr>
          <a:xfrm>
            <a:off x="838200" y="1230371"/>
            <a:ext cx="10670177" cy="52322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spcFirstLastPara="1" wrap="square" lIns="91030" tIns="91030" rIns="91030" bIns="91030" anchor="ctr" anchorCtr="0">
            <a:noAutofit/>
          </a:bodyPr>
          <a:lstStyle>
            <a:defPPr>
              <a:defRPr lang="en-US"/>
            </a:defPPr>
            <a:lvl1pPr algn="just" defTabSz="910476">
              <a:defRPr sz="1400">
                <a:latin typeface="Neue Haas Grotesk Text Pro" panose="020B0504020202020204" pitchFamily="34" charset="0"/>
              </a:defRPr>
            </a:lvl1pPr>
          </a:lstStyle>
          <a:p>
            <a:r>
              <a:rPr lang="en-CA">
                <a:latin typeface="Neue Haas Grotesk Text Pro"/>
              </a:rPr>
              <a:t>To validate the value of insights provided by the attribute-specific sentiment scores per game, we have decided to run a multivariate linear regression model based on our 15 ranking metrics.</a:t>
            </a:r>
          </a:p>
        </p:txBody>
      </p:sp>
      <p:sp>
        <p:nvSpPr>
          <p:cNvPr id="7" name="Google Shape;912;p40">
            <a:extLst>
              <a:ext uri="{FF2B5EF4-FFF2-40B4-BE49-F238E27FC236}">
                <a16:creationId xmlns:a16="http://schemas.microsoft.com/office/drawing/2014/main" id="{060A2408-E825-49A0-B445-22DA689AB156}"/>
              </a:ext>
            </a:extLst>
          </p:cNvPr>
          <p:cNvSpPr txBox="1"/>
          <p:nvPr/>
        </p:nvSpPr>
        <p:spPr>
          <a:xfrm>
            <a:off x="838200" y="2228207"/>
            <a:ext cx="2330281" cy="5232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CA" sz="1400" err="1">
                <a:solidFill>
                  <a:schemeClr val="bg1"/>
                </a:solidFill>
                <a:effectLst/>
                <a:latin typeface="Neue Haas Grotesk Text Pro"/>
                <a:ea typeface="Times New Roman" panose="02020603050405020304" pitchFamily="18" charset="0"/>
              </a:rPr>
              <a:t>Rsquared</a:t>
            </a:r>
            <a:r>
              <a:rPr lang="en-CA" sz="1400">
                <a:solidFill>
                  <a:schemeClr val="bg1"/>
                </a:solidFill>
                <a:effectLst/>
                <a:latin typeface="Neue Haas Grotesk Text Pro"/>
                <a:ea typeface="Times New Roman" panose="02020603050405020304" pitchFamily="18" charset="0"/>
              </a:rPr>
              <a:t> : </a:t>
            </a:r>
            <a:r>
              <a:rPr lang="en-CA" sz="1400">
                <a:solidFill>
                  <a:schemeClr val="bg1"/>
                </a:solidFill>
                <a:latin typeface="Neue Haas Grotesk Text Pro"/>
                <a:ea typeface="Times New Roman" panose="02020603050405020304" pitchFamily="18" charset="0"/>
              </a:rPr>
              <a:t>0.080</a:t>
            </a:r>
            <a:endParaRPr lang="en-CA" sz="1400">
              <a:solidFill>
                <a:schemeClr val="bg1"/>
              </a:solidFill>
              <a:effectLst/>
              <a:latin typeface="Neue Haas Grotesk Text Pro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2D1F73-E99C-4EE7-B413-D41BEF01E8F0}"/>
              </a:ext>
            </a:extLst>
          </p:cNvPr>
          <p:cNvSpPr/>
          <p:nvPr/>
        </p:nvSpPr>
        <p:spPr>
          <a:xfrm>
            <a:off x="3329847" y="2220681"/>
            <a:ext cx="602074" cy="530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9" name="Google Shape;533;p15">
            <a:extLst>
              <a:ext uri="{FF2B5EF4-FFF2-40B4-BE49-F238E27FC236}">
                <a16:creationId xmlns:a16="http://schemas.microsoft.com/office/drawing/2014/main" id="{05EB37C8-8A3E-49A9-9467-0ADFD0728360}"/>
              </a:ext>
            </a:extLst>
          </p:cNvPr>
          <p:cNvSpPr/>
          <p:nvPr/>
        </p:nvSpPr>
        <p:spPr>
          <a:xfrm>
            <a:off x="4304678" y="1962836"/>
            <a:ext cx="432000" cy="432000"/>
          </a:xfrm>
          <a:prstGeom prst="rect">
            <a:avLst/>
          </a:prstGeom>
          <a:solidFill>
            <a:srgbClr val="DA251C"/>
          </a:solidFill>
          <a:ln w="9525" cap="flat" cmpd="sng">
            <a:solidFill>
              <a:srgbClr val="DA25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37;p15">
            <a:extLst>
              <a:ext uri="{FF2B5EF4-FFF2-40B4-BE49-F238E27FC236}">
                <a16:creationId xmlns:a16="http://schemas.microsoft.com/office/drawing/2014/main" id="{B9B8C595-2E52-4E1A-8299-D67D1AACCA4B}"/>
              </a:ext>
            </a:extLst>
          </p:cNvPr>
          <p:cNvSpPr txBox="1"/>
          <p:nvPr/>
        </p:nvSpPr>
        <p:spPr>
          <a:xfrm>
            <a:off x="4869860" y="1962834"/>
            <a:ext cx="6638515" cy="426437"/>
          </a:xfrm>
          <a:prstGeom prst="rect">
            <a:avLst/>
          </a:prstGeom>
          <a:solidFill>
            <a:srgbClr val="DA251C">
              <a:alpha val="8235"/>
            </a:srgbClr>
          </a:solidFill>
          <a:ln w="9525" cap="flat" cmpd="sng">
            <a:solidFill>
              <a:srgbClr val="DA25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+mj-lt"/>
                <a:ea typeface="Arial"/>
                <a:cs typeface="Arial"/>
              </a:defRPr>
            </a:lvl1pPr>
          </a:lstStyle>
          <a:p>
            <a:r>
              <a:rPr lang="en-US">
                <a:latin typeface="Neue Haas Grotesk Text Pro" panose="020B0504020202020204" pitchFamily="34" charset="0"/>
                <a:ea typeface="Times New Roman" panose="02020603050405020304" pitchFamily="18" charset="0"/>
              </a:rPr>
              <a:t>VADER</a:t>
            </a:r>
            <a:r>
              <a:rPr lang="en-US"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</a:rPr>
              <a:t> fails multiple times at identifying the true sentiment of reviews</a:t>
            </a:r>
            <a:endParaRPr lang="en-US" b="1">
              <a:latin typeface="Neue Haas Grotesk Text Pro" panose="020B0504020202020204" pitchFamily="34" charset="0"/>
              <a:sym typeface="Arial"/>
            </a:endParaRPr>
          </a:p>
        </p:txBody>
      </p:sp>
      <p:sp>
        <p:nvSpPr>
          <p:cNvPr id="12" name="Google Shape;538;p15">
            <a:extLst>
              <a:ext uri="{FF2B5EF4-FFF2-40B4-BE49-F238E27FC236}">
                <a16:creationId xmlns:a16="http://schemas.microsoft.com/office/drawing/2014/main" id="{FF06ACA7-494B-4B4E-8DE8-FBF25B852F93}"/>
              </a:ext>
            </a:extLst>
          </p:cNvPr>
          <p:cNvSpPr txBox="1"/>
          <p:nvPr/>
        </p:nvSpPr>
        <p:spPr>
          <a:xfrm>
            <a:off x="4869859" y="2486055"/>
            <a:ext cx="6638517" cy="426437"/>
          </a:xfrm>
          <a:prstGeom prst="rect">
            <a:avLst/>
          </a:prstGeom>
          <a:solidFill>
            <a:srgbClr val="DA251C">
              <a:alpha val="8235"/>
            </a:srgbClr>
          </a:solidFill>
          <a:ln w="9525" cap="flat" cmpd="sng">
            <a:solidFill>
              <a:srgbClr val="DA25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  <a:cs typeface="Arial"/>
              </a:defRPr>
            </a:lvl1pPr>
          </a:lstStyle>
          <a:p>
            <a:r>
              <a:rPr lang="en-US">
                <a:sym typeface="Arial"/>
              </a:rPr>
              <a:t>We have performed our text analysis on review snippets and not on full reviews</a:t>
            </a:r>
          </a:p>
        </p:txBody>
      </p:sp>
      <p:sp>
        <p:nvSpPr>
          <p:cNvPr id="13" name="Google Shape;533;p15">
            <a:extLst>
              <a:ext uri="{FF2B5EF4-FFF2-40B4-BE49-F238E27FC236}">
                <a16:creationId xmlns:a16="http://schemas.microsoft.com/office/drawing/2014/main" id="{5671A4B4-3C63-409D-B7F2-6EC05248A37B}"/>
              </a:ext>
            </a:extLst>
          </p:cNvPr>
          <p:cNvSpPr/>
          <p:nvPr/>
        </p:nvSpPr>
        <p:spPr>
          <a:xfrm>
            <a:off x="4304678" y="2486054"/>
            <a:ext cx="432000" cy="432000"/>
          </a:xfrm>
          <a:prstGeom prst="rect">
            <a:avLst/>
          </a:prstGeom>
          <a:solidFill>
            <a:srgbClr val="DA251C"/>
          </a:solidFill>
          <a:ln w="9525" cap="flat" cmpd="sng">
            <a:solidFill>
              <a:srgbClr val="DA25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" name="Google Shape;759;p32">
            <a:extLst>
              <a:ext uri="{FF2B5EF4-FFF2-40B4-BE49-F238E27FC236}">
                <a16:creationId xmlns:a16="http://schemas.microsoft.com/office/drawing/2014/main" id="{F1C09FBE-639C-42E8-83D0-D6DD663E5744}"/>
              </a:ext>
            </a:extLst>
          </p:cNvPr>
          <p:cNvSpPr txBox="1"/>
          <p:nvPr/>
        </p:nvSpPr>
        <p:spPr>
          <a:xfrm>
            <a:off x="660399" y="3588655"/>
            <a:ext cx="10847976" cy="4638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defRPr sz="1400">
                <a:solidFill>
                  <a:srgbClr val="000000"/>
                </a:solidFill>
                <a:latin typeface="Neue Haas Grotesk Text Pro" panose="020B0504020202020204" pitchFamily="34" charset="0"/>
                <a:ea typeface="Arial"/>
                <a:cs typeface="Arial"/>
              </a:defRPr>
            </a:lvl1pPr>
          </a:lstStyle>
          <a:p>
            <a:pPr algn="ctr"/>
            <a:r>
              <a:rPr lang="en-US" sz="1350">
                <a:latin typeface="Neue Haas Grotesk Text Pro"/>
              </a:rPr>
              <a:t>Although, a low R square, the model is significant at 5% level, we assume that our model is incomplete and missing other attributes. </a:t>
            </a:r>
            <a:endParaRPr lang="en-US" sz="1350"/>
          </a:p>
          <a:p>
            <a:pPr algn="ctr"/>
            <a:r>
              <a:rPr lang="en-US" sz="1350">
                <a:latin typeface="Neue Haas Grotesk Text Pro"/>
              </a:rPr>
              <a:t>However, </a:t>
            </a:r>
            <a:r>
              <a:rPr lang="en-US" sz="1350" b="1">
                <a:latin typeface="Neue Haas Grotesk Text Pro"/>
              </a:rPr>
              <a:t>three attributes stand out as relevant</a:t>
            </a:r>
            <a:r>
              <a:rPr lang="en-US" sz="1350">
                <a:latin typeface="Neue Haas Grotesk Text Pro"/>
              </a:rPr>
              <a:t>. </a:t>
            </a:r>
            <a:endParaRPr sz="1350"/>
          </a:p>
        </p:txBody>
      </p:sp>
      <p:sp>
        <p:nvSpPr>
          <p:cNvPr id="21" name="Google Shape;760;p32">
            <a:extLst>
              <a:ext uri="{FF2B5EF4-FFF2-40B4-BE49-F238E27FC236}">
                <a16:creationId xmlns:a16="http://schemas.microsoft.com/office/drawing/2014/main" id="{4193F8F1-3EC4-4697-AE1D-B097C440CAD7}"/>
              </a:ext>
            </a:extLst>
          </p:cNvPr>
          <p:cNvSpPr/>
          <p:nvPr/>
        </p:nvSpPr>
        <p:spPr>
          <a:xfrm>
            <a:off x="838199" y="4354586"/>
            <a:ext cx="3557631" cy="393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bg1"/>
                </a:solidFill>
                <a:effectLst/>
                <a:latin typeface="Neue Haas Grotesk Text Pro"/>
                <a:ea typeface="Times New Roman" panose="02020603050405020304" pitchFamily="18" charset="0"/>
              </a:rPr>
              <a:t>Strategy-based gameplay (</a:t>
            </a:r>
            <a:r>
              <a:rPr lang="en-CA" sz="1400" b="1">
                <a:solidFill>
                  <a:schemeClr val="bg1"/>
                </a:solidFill>
                <a:latin typeface="Neue Haas Grotesk Text Pro"/>
                <a:ea typeface="Times New Roman" panose="02020603050405020304" pitchFamily="18" charset="0"/>
              </a:rPr>
              <a:t>7.0%)</a:t>
            </a:r>
            <a:endParaRPr sz="1400">
              <a:solidFill>
                <a:schemeClr val="bg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2" name="Google Shape;761;p32">
            <a:extLst>
              <a:ext uri="{FF2B5EF4-FFF2-40B4-BE49-F238E27FC236}">
                <a16:creationId xmlns:a16="http://schemas.microsoft.com/office/drawing/2014/main" id="{BA99786D-5C41-485B-ACF8-6928388C3BE6}"/>
              </a:ext>
            </a:extLst>
          </p:cNvPr>
          <p:cNvSpPr/>
          <p:nvPr/>
        </p:nvSpPr>
        <p:spPr>
          <a:xfrm>
            <a:off x="660400" y="4329186"/>
            <a:ext cx="380705" cy="4066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4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" name="Google Shape;762;p32">
            <a:extLst>
              <a:ext uri="{FF2B5EF4-FFF2-40B4-BE49-F238E27FC236}">
                <a16:creationId xmlns:a16="http://schemas.microsoft.com/office/drawing/2014/main" id="{85873C85-A937-40F4-82A5-1934B712D59C}"/>
              </a:ext>
            </a:extLst>
          </p:cNvPr>
          <p:cNvSpPr/>
          <p:nvPr/>
        </p:nvSpPr>
        <p:spPr>
          <a:xfrm>
            <a:off x="838199" y="5053364"/>
            <a:ext cx="3557631" cy="393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>
                <a:solidFill>
                  <a:schemeClr val="bg1"/>
                </a:solidFill>
                <a:latin typeface="Neue Haas Grotesk Text Pro"/>
                <a:sym typeface="Arial"/>
              </a:rPr>
              <a:t>Innovative (8.1%)</a:t>
            </a:r>
            <a:endParaRPr lang="en-CA" sz="1400" b="1">
              <a:solidFill>
                <a:schemeClr val="bg1"/>
              </a:solidFill>
              <a:latin typeface="Neue Haas Grotesk Text Pro"/>
            </a:endParaRPr>
          </a:p>
        </p:txBody>
      </p:sp>
      <p:sp>
        <p:nvSpPr>
          <p:cNvPr id="25" name="Google Shape;763;p32">
            <a:extLst>
              <a:ext uri="{FF2B5EF4-FFF2-40B4-BE49-F238E27FC236}">
                <a16:creationId xmlns:a16="http://schemas.microsoft.com/office/drawing/2014/main" id="{27C96C76-511A-4355-A1B3-1DA0AE133770}"/>
              </a:ext>
            </a:extLst>
          </p:cNvPr>
          <p:cNvSpPr/>
          <p:nvPr/>
        </p:nvSpPr>
        <p:spPr>
          <a:xfrm>
            <a:off x="660400" y="5027964"/>
            <a:ext cx="380705" cy="4066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4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" name="Google Shape;764;p32">
            <a:extLst>
              <a:ext uri="{FF2B5EF4-FFF2-40B4-BE49-F238E27FC236}">
                <a16:creationId xmlns:a16="http://schemas.microsoft.com/office/drawing/2014/main" id="{B94AE305-6515-41A7-92C3-981424F3FFF5}"/>
              </a:ext>
            </a:extLst>
          </p:cNvPr>
          <p:cNvSpPr/>
          <p:nvPr/>
        </p:nvSpPr>
        <p:spPr>
          <a:xfrm>
            <a:off x="838199" y="5753508"/>
            <a:ext cx="3557631" cy="393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Neue Haas Grotesk Text Pro"/>
                <a:sym typeface="Arial"/>
              </a:rPr>
              <a:t>Technical performance (0.8%)</a:t>
            </a:r>
          </a:p>
        </p:txBody>
      </p:sp>
      <p:sp>
        <p:nvSpPr>
          <p:cNvPr id="27" name="Google Shape;765;p32">
            <a:extLst>
              <a:ext uri="{FF2B5EF4-FFF2-40B4-BE49-F238E27FC236}">
                <a16:creationId xmlns:a16="http://schemas.microsoft.com/office/drawing/2014/main" id="{1EB598F1-B566-4239-A9D8-7A91D6057EA9}"/>
              </a:ext>
            </a:extLst>
          </p:cNvPr>
          <p:cNvSpPr/>
          <p:nvPr/>
        </p:nvSpPr>
        <p:spPr>
          <a:xfrm>
            <a:off x="660400" y="5728108"/>
            <a:ext cx="380705" cy="4066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34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" name="Google Shape;538;p15">
            <a:extLst>
              <a:ext uri="{FF2B5EF4-FFF2-40B4-BE49-F238E27FC236}">
                <a16:creationId xmlns:a16="http://schemas.microsoft.com/office/drawing/2014/main" id="{4D4FE5F9-F530-45F9-A2BF-AE8C468E0889}"/>
              </a:ext>
            </a:extLst>
          </p:cNvPr>
          <p:cNvSpPr txBox="1"/>
          <p:nvPr/>
        </p:nvSpPr>
        <p:spPr>
          <a:xfrm>
            <a:off x="4573629" y="4338218"/>
            <a:ext cx="6934747" cy="393700"/>
          </a:xfrm>
          <a:prstGeom prst="rect">
            <a:avLst/>
          </a:prstGeom>
          <a:solidFill>
            <a:schemeClr val="accent4">
              <a:lumMod val="75000"/>
              <a:alpha val="8235"/>
            </a:schemeClr>
          </a:solidFill>
          <a:ln w="952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  <a:cs typeface="Arial"/>
              </a:defRPr>
            </a:lvl1pPr>
          </a:lstStyle>
          <a:p>
            <a:r>
              <a:rPr lang="en-US">
                <a:latin typeface="Neue Haas Grotesk Text Pro"/>
                <a:sym typeface="Arial"/>
              </a:rPr>
              <a:t>0.1116</a:t>
            </a:r>
            <a:r>
              <a:rPr lang="en-US">
                <a:latin typeface="Consolas"/>
                <a:sym typeface="Arial"/>
              </a:rPr>
              <a:t> </a:t>
            </a:r>
            <a:r>
              <a:rPr lang="en-US">
                <a:latin typeface="Neue Haas Grotesk Text Pro"/>
                <a:sym typeface="Arial"/>
              </a:rPr>
              <a:t>: The more a game is positively seen as being strategy focused, the more likely it is given a higher score by critic reviewers </a:t>
            </a:r>
            <a:endParaRPr lang="en-US">
              <a:latin typeface="Neue Haas Grotesk Text Pro"/>
            </a:endParaRPr>
          </a:p>
        </p:txBody>
      </p:sp>
      <p:sp>
        <p:nvSpPr>
          <p:cNvPr id="19" name="Google Shape;538;p15">
            <a:extLst>
              <a:ext uri="{FF2B5EF4-FFF2-40B4-BE49-F238E27FC236}">
                <a16:creationId xmlns:a16="http://schemas.microsoft.com/office/drawing/2014/main" id="{120D53A7-80DF-4FE9-A70E-3A93E4692AAB}"/>
              </a:ext>
            </a:extLst>
          </p:cNvPr>
          <p:cNvSpPr txBox="1"/>
          <p:nvPr/>
        </p:nvSpPr>
        <p:spPr>
          <a:xfrm>
            <a:off x="4573629" y="5034453"/>
            <a:ext cx="6934747" cy="393700"/>
          </a:xfrm>
          <a:prstGeom prst="rect">
            <a:avLst/>
          </a:prstGeom>
          <a:solidFill>
            <a:schemeClr val="accent4">
              <a:lumMod val="75000"/>
              <a:alpha val="8235"/>
            </a:schemeClr>
          </a:solidFill>
          <a:ln w="952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  <a:cs typeface="Arial"/>
              </a:defRPr>
            </a:lvl1pPr>
          </a:lstStyle>
          <a:p>
            <a:r>
              <a:rPr lang="en-US">
                <a:latin typeface="Neue Haas Grotesk Text Pro"/>
                <a:sym typeface="Arial"/>
              </a:rPr>
              <a:t>-0.1008: The more a game is positively seen as being innovative, the less likely it is given a higher score by critic reviewers</a:t>
            </a:r>
          </a:p>
        </p:txBody>
      </p:sp>
      <p:sp>
        <p:nvSpPr>
          <p:cNvPr id="23" name="Google Shape;538;p15">
            <a:extLst>
              <a:ext uri="{FF2B5EF4-FFF2-40B4-BE49-F238E27FC236}">
                <a16:creationId xmlns:a16="http://schemas.microsoft.com/office/drawing/2014/main" id="{882EA9FC-940E-4C53-A1AB-834AAFC66379}"/>
              </a:ext>
            </a:extLst>
          </p:cNvPr>
          <p:cNvSpPr txBox="1"/>
          <p:nvPr/>
        </p:nvSpPr>
        <p:spPr>
          <a:xfrm>
            <a:off x="4573629" y="5753508"/>
            <a:ext cx="6934747" cy="393700"/>
          </a:xfrm>
          <a:prstGeom prst="rect">
            <a:avLst/>
          </a:prstGeom>
          <a:solidFill>
            <a:schemeClr val="accent4">
              <a:lumMod val="75000"/>
              <a:alpha val="8235"/>
            </a:schemeClr>
          </a:solidFill>
          <a:ln w="952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Neue Haas Grotesk Text Pro" panose="020B0504020202020204" pitchFamily="34" charset="0"/>
                <a:ea typeface="Times New Roman" panose="02020603050405020304" pitchFamily="18" charset="0"/>
                <a:cs typeface="Arial"/>
              </a:defRPr>
            </a:lvl1pPr>
          </a:lstStyle>
          <a:p>
            <a:r>
              <a:rPr lang="en-US">
                <a:latin typeface="Neue Haas Grotesk Text Pro"/>
                <a:sym typeface="Arial"/>
              </a:rPr>
              <a:t>-0.1515: The more a game is seen as having less technical issues, the less likely it is given a higher score by critic reviewers</a:t>
            </a:r>
          </a:p>
        </p:txBody>
      </p:sp>
    </p:spTree>
    <p:extLst>
      <p:ext uri="{BB962C8B-B14F-4D97-AF65-F5344CB8AC3E}">
        <p14:creationId xmlns:p14="http://schemas.microsoft.com/office/powerpoint/2010/main" val="22497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8" grpId="0" animBg="1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User Search Recommendation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5B0D8-C9B2-4FB6-9DDC-183B6165C017}"/>
              </a:ext>
            </a:extLst>
          </p:cNvPr>
          <p:cNvSpPr txBox="1"/>
          <p:nvPr/>
        </p:nvSpPr>
        <p:spPr>
          <a:xfrm>
            <a:off x="8712200" y="2477096"/>
            <a:ext cx="2806700" cy="16839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>
                <a:solidFill>
                  <a:schemeClr val="tx1"/>
                </a:solidFill>
              </a:rPr>
              <a:t>Process</a:t>
            </a:r>
            <a:r>
              <a:rPr lang="en-CA" b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Get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Count vectorizer on lemmatized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Output positive reviews that are most similar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46CBF-1841-4ED5-A8E8-6F275782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1366"/>
            <a:ext cx="6753225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59538-C3F2-4E68-9473-E13E3A92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9392"/>
            <a:ext cx="7785100" cy="3110695"/>
          </a:xfrm>
          <a:prstGeom prst="rect">
            <a:avLst/>
          </a:prstGeom>
        </p:spPr>
      </p:pic>
      <p:sp>
        <p:nvSpPr>
          <p:cNvPr id="11" name="Google Shape;806;p36">
            <a:extLst>
              <a:ext uri="{FF2B5EF4-FFF2-40B4-BE49-F238E27FC236}">
                <a16:creationId xmlns:a16="http://schemas.microsoft.com/office/drawing/2014/main" id="{6C395327-FCE6-4A78-A805-543764A82AF9}"/>
              </a:ext>
            </a:extLst>
          </p:cNvPr>
          <p:cNvSpPr/>
          <p:nvPr/>
        </p:nvSpPr>
        <p:spPr>
          <a:xfrm>
            <a:off x="838200" y="5609450"/>
            <a:ext cx="10680700" cy="435749"/>
          </a:xfrm>
          <a:prstGeom prst="rect">
            <a:avLst/>
          </a:prstGeom>
          <a:solidFill>
            <a:srgbClr val="0D0D0D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Overall benefit: </a:t>
            </a:r>
            <a:r>
              <a:rPr lang="en-CA" sz="1400">
                <a:solidFill>
                  <a:schemeClr val="lt1"/>
                </a:solidFill>
                <a:latin typeface="Arial"/>
                <a:cs typeface="Arial"/>
                <a:sym typeface="Arial"/>
              </a:rPr>
              <a:t>improves user experience on Metacritic by allowing users to broaden their search criteria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4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Clustering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2FCE6-E9A0-4038-833F-EEC2B55AE002}"/>
              </a:ext>
            </a:extLst>
          </p:cNvPr>
          <p:cNvSpPr txBox="1"/>
          <p:nvPr/>
        </p:nvSpPr>
        <p:spPr>
          <a:xfrm>
            <a:off x="8496300" y="2055303"/>
            <a:ext cx="3035300" cy="26024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effectLst/>
                <a:latin typeface="Neue Haas Grotesk Tex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>
                <a:solidFill>
                  <a:schemeClr val="tx1"/>
                </a:solidFill>
              </a:rPr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Count vectorizer on lemmatized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Filter for positive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Group word frequencies by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Kmeans cluster with elbow method (3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>
                <a:solidFill>
                  <a:schemeClr val="tx1"/>
                </a:solidFill>
              </a:rPr>
              <a:t>Plot clusters based on similarity</a:t>
            </a:r>
          </a:p>
        </p:txBody>
      </p:sp>
      <p:sp>
        <p:nvSpPr>
          <p:cNvPr id="7" name="Google Shape;806;p36">
            <a:extLst>
              <a:ext uri="{FF2B5EF4-FFF2-40B4-BE49-F238E27FC236}">
                <a16:creationId xmlns:a16="http://schemas.microsoft.com/office/drawing/2014/main" id="{03FDC5EA-D4B7-415F-9BDE-FA3C1FC43103}"/>
              </a:ext>
            </a:extLst>
          </p:cNvPr>
          <p:cNvSpPr/>
          <p:nvPr/>
        </p:nvSpPr>
        <p:spPr>
          <a:xfrm>
            <a:off x="838200" y="5609450"/>
            <a:ext cx="10680700" cy="435749"/>
          </a:xfrm>
          <a:prstGeom prst="rect">
            <a:avLst/>
          </a:prstGeom>
          <a:solidFill>
            <a:srgbClr val="0D0D0D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Overall benefit: </a:t>
            </a:r>
            <a:r>
              <a:rPr lang="en-CA" sz="1400">
                <a:solidFill>
                  <a:schemeClr val="lt1"/>
                </a:solidFill>
                <a:latin typeface="Arial"/>
                <a:cs typeface="Arial"/>
                <a:sym typeface="Arial"/>
              </a:rPr>
              <a:t>allows user to search games with similar cluster topics</a:t>
            </a:r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2907A9-0239-4D29-901E-73A2FBDB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2475"/>
            <a:ext cx="7460988" cy="401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F8D0781-72FC-49ED-9071-7FA2729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Time Series Analysis</a:t>
            </a:r>
          </a:p>
        </p:txBody>
      </p:sp>
      <p:sp>
        <p:nvSpPr>
          <p:cNvPr id="6" name="Google Shape;899;p40">
            <a:extLst>
              <a:ext uri="{FF2B5EF4-FFF2-40B4-BE49-F238E27FC236}">
                <a16:creationId xmlns:a16="http://schemas.microsoft.com/office/drawing/2014/main" id="{892D0505-768B-470A-85F5-A5AE03EE36B4}"/>
              </a:ext>
            </a:extLst>
          </p:cNvPr>
          <p:cNvSpPr/>
          <p:nvPr/>
        </p:nvSpPr>
        <p:spPr>
          <a:xfrm>
            <a:off x="1280293" y="1300620"/>
            <a:ext cx="5078275" cy="504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Neue Haas Grotesk Text Pro" panose="020B0504020202020204" pitchFamily="34" charset="0"/>
              </a:rPr>
              <a:t>Time series analysis</a:t>
            </a:r>
          </a:p>
        </p:txBody>
      </p:sp>
      <p:sp>
        <p:nvSpPr>
          <p:cNvPr id="7" name="Google Shape;902;p40">
            <a:extLst>
              <a:ext uri="{FF2B5EF4-FFF2-40B4-BE49-F238E27FC236}">
                <a16:creationId xmlns:a16="http://schemas.microsoft.com/office/drawing/2014/main" id="{B4537068-B2C8-4D71-9EB2-8F4B27EDDA42}"/>
              </a:ext>
            </a:extLst>
          </p:cNvPr>
          <p:cNvSpPr/>
          <p:nvPr/>
        </p:nvSpPr>
        <p:spPr>
          <a:xfrm rot="10800000">
            <a:off x="1280291" y="1847213"/>
            <a:ext cx="5078275" cy="38507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Neue Haas Grotesk Text Pro" panose="020B05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904;p40">
            <a:extLst>
              <a:ext uri="{FF2B5EF4-FFF2-40B4-BE49-F238E27FC236}">
                <a16:creationId xmlns:a16="http://schemas.microsoft.com/office/drawing/2014/main" id="{6950013A-C90D-4C45-B151-9973F45B00AE}"/>
              </a:ext>
            </a:extLst>
          </p:cNvPr>
          <p:cNvSpPr txBox="1"/>
          <p:nvPr/>
        </p:nvSpPr>
        <p:spPr>
          <a:xfrm rot="16200000">
            <a:off x="275863" y="3806895"/>
            <a:ext cx="14772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APPROACH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9" name="Google Shape;907;p40">
            <a:extLst>
              <a:ext uri="{FF2B5EF4-FFF2-40B4-BE49-F238E27FC236}">
                <a16:creationId xmlns:a16="http://schemas.microsoft.com/office/drawing/2014/main" id="{2866C7F0-FC3F-49AC-846B-C9A6883E9880}"/>
              </a:ext>
            </a:extLst>
          </p:cNvPr>
          <p:cNvSpPr txBox="1"/>
          <p:nvPr/>
        </p:nvSpPr>
        <p:spPr>
          <a:xfrm>
            <a:off x="1280293" y="3310855"/>
            <a:ext cx="5078275" cy="13387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>
              <a:buClr>
                <a:srgbClr val="000000"/>
              </a:buClr>
              <a:buSzPts val="1200"/>
              <a:defRPr sz="1400">
                <a:solidFill>
                  <a:srgbClr val="000000"/>
                </a:solidFill>
                <a:latin typeface="Neue Haas Grotesk Text Pro"/>
                <a:ea typeface="Arial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/>
              <a:t>Scrape reviews for all releases and apply topic modelling to the processed critic reviews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Sentiment analysis on the extracted topics that are related to game attributes.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Plot the sentiment score for game releases over the year</a:t>
            </a:r>
          </a:p>
        </p:txBody>
      </p:sp>
      <p:sp>
        <p:nvSpPr>
          <p:cNvPr id="10" name="Google Shape;907;p40">
            <a:extLst>
              <a:ext uri="{FF2B5EF4-FFF2-40B4-BE49-F238E27FC236}">
                <a16:creationId xmlns:a16="http://schemas.microsoft.com/office/drawing/2014/main" id="{BEB14407-3798-4E1A-B8CA-34BFF1089006}"/>
              </a:ext>
            </a:extLst>
          </p:cNvPr>
          <p:cNvSpPr txBox="1"/>
          <p:nvPr/>
        </p:nvSpPr>
        <p:spPr>
          <a:xfrm>
            <a:off x="1280293" y="2330015"/>
            <a:ext cx="5078275" cy="68909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GB" sz="1400">
                <a:solidFill>
                  <a:srgbClr val="000000"/>
                </a:solidFill>
                <a:latin typeface="Neue Haas Grotesk Text Pro"/>
                <a:ea typeface="Arial"/>
                <a:cs typeface="Arial"/>
              </a:rPr>
              <a:t>Analyse the improvements in the game attributes for a game, in this case Grand Theft Auto, over the years. </a:t>
            </a:r>
            <a:endParaRPr lang="en-GB" sz="1400" err="1">
              <a:solidFill>
                <a:srgbClr val="000000"/>
              </a:solidFill>
              <a:latin typeface="Neue Haas Grotesk Text Pro" panose="020B0504020202020204" pitchFamily="34" charset="0"/>
              <a:ea typeface="Arial"/>
              <a:cs typeface="Arial"/>
            </a:endParaRPr>
          </a:p>
        </p:txBody>
      </p:sp>
      <p:sp>
        <p:nvSpPr>
          <p:cNvPr id="11" name="Google Shape;904;p40">
            <a:extLst>
              <a:ext uri="{FF2B5EF4-FFF2-40B4-BE49-F238E27FC236}">
                <a16:creationId xmlns:a16="http://schemas.microsoft.com/office/drawing/2014/main" id="{B7C30F68-5665-479A-9970-77D6286DABC1}"/>
              </a:ext>
            </a:extLst>
          </p:cNvPr>
          <p:cNvSpPr txBox="1"/>
          <p:nvPr/>
        </p:nvSpPr>
        <p:spPr>
          <a:xfrm rot="16200000">
            <a:off x="311538" y="2450853"/>
            <a:ext cx="13918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OBJECTIVE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12" name="Google Shape;904;p40">
            <a:extLst>
              <a:ext uri="{FF2B5EF4-FFF2-40B4-BE49-F238E27FC236}">
                <a16:creationId xmlns:a16="http://schemas.microsoft.com/office/drawing/2014/main" id="{1A84F0A7-4CF4-4873-87F4-6A0A73267EF7}"/>
              </a:ext>
            </a:extLst>
          </p:cNvPr>
          <p:cNvSpPr txBox="1"/>
          <p:nvPr/>
        </p:nvSpPr>
        <p:spPr>
          <a:xfrm rot="16200000">
            <a:off x="275862" y="5260993"/>
            <a:ext cx="14772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>
                <a:solidFill>
                  <a:srgbClr val="000000"/>
                </a:solidFill>
                <a:latin typeface="Neue Haas Grotesk Text Pro" panose="020B0504020202020204" pitchFamily="34" charset="0"/>
                <a:cs typeface="Arial"/>
                <a:sym typeface="Arial"/>
              </a:rPr>
              <a:t>OUTCOME</a:t>
            </a:r>
            <a:endParaRPr sz="1600">
              <a:latin typeface="Neue Haas Grotesk Text Pro" panose="020B0504020202020204" pitchFamily="34" charset="0"/>
            </a:endParaRPr>
          </a:p>
        </p:txBody>
      </p:sp>
      <p:sp>
        <p:nvSpPr>
          <p:cNvPr id="13" name="Google Shape;907;p40">
            <a:extLst>
              <a:ext uri="{FF2B5EF4-FFF2-40B4-BE49-F238E27FC236}">
                <a16:creationId xmlns:a16="http://schemas.microsoft.com/office/drawing/2014/main" id="{DD50FFC0-BAFA-44A7-A053-38BDAA900D3D}"/>
              </a:ext>
            </a:extLst>
          </p:cNvPr>
          <p:cNvSpPr txBox="1"/>
          <p:nvPr/>
        </p:nvSpPr>
        <p:spPr>
          <a:xfrm>
            <a:off x="1280293" y="4830082"/>
            <a:ext cx="5078275" cy="1144833"/>
          </a:xfrm>
          <a:prstGeom prst="rect">
            <a:avLst/>
          </a:prstGeom>
          <a:solidFill>
            <a:srgbClr val="0D0D0D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5725" indent="-85725"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CA" sz="1400">
                <a:solidFill>
                  <a:schemeClr val="bg1"/>
                </a:solidFill>
                <a:latin typeface="Neue Haas Grotesk Text Pro"/>
                <a:cs typeface="Arial"/>
              </a:rPr>
              <a:t>The technical performance has improved over the years. Game design seems to be an important attribute for critics. The overall value of the latest release has a high sentiment score compared to those launched before 2012.</a:t>
            </a:r>
            <a:endParaRPr lang="en-CA" sz="1400">
              <a:solidFill>
                <a:schemeClr val="bg1"/>
              </a:solidFill>
              <a:latin typeface="Neue Haas Grotesk Text Pro" panose="020B0504020202020204" pitchFamily="34" charset="0"/>
              <a:cs typeface="Arial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D38386E-8F82-4FE2-B49F-D39A2FC0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75"/>
          <a:stretch/>
        </p:blipFill>
        <p:spPr>
          <a:xfrm>
            <a:off x="7311707" y="1300620"/>
            <a:ext cx="3600000" cy="1398651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D743B8-8BF8-471F-B9FB-291AF9E64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5" r="15850" b="321"/>
          <a:stretch/>
        </p:blipFill>
        <p:spPr>
          <a:xfrm>
            <a:off x="7311707" y="2929778"/>
            <a:ext cx="3600000" cy="1325368"/>
          </a:xfrm>
          <a:prstGeom prst="rect">
            <a:avLst/>
          </a:prstGeom>
        </p:spPr>
      </p:pic>
      <p:pic>
        <p:nvPicPr>
          <p:cNvPr id="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4529621-D722-418B-AA42-871C68989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64" r="23120" b="286"/>
          <a:stretch/>
        </p:blipFill>
        <p:spPr>
          <a:xfrm>
            <a:off x="7311707" y="4485653"/>
            <a:ext cx="3600000" cy="1499953"/>
          </a:xfrm>
          <a:prstGeom prst="rect">
            <a:avLst/>
          </a:prstGeom>
        </p:spPr>
      </p:pic>
      <p:pic>
        <p:nvPicPr>
          <p:cNvPr id="1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C59F590-E626-40B4-A8B6-6D5129D26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62" t="16995" r="-1256" b="75418"/>
          <a:stretch/>
        </p:blipFill>
        <p:spPr>
          <a:xfrm>
            <a:off x="10911707" y="1552678"/>
            <a:ext cx="1179119" cy="170077"/>
          </a:xfrm>
          <a:prstGeom prst="rect">
            <a:avLst/>
          </a:prstGeom>
        </p:spPr>
      </p:pic>
      <p:pic>
        <p:nvPicPr>
          <p:cNvPr id="18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94105C9-EDBA-44AC-8365-2D746DBA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62" t="16995" r="-1256" b="75418"/>
          <a:stretch/>
        </p:blipFill>
        <p:spPr>
          <a:xfrm>
            <a:off x="10911707" y="3225816"/>
            <a:ext cx="1179119" cy="170077"/>
          </a:xfrm>
          <a:prstGeom prst="rect">
            <a:avLst/>
          </a:prstGeom>
        </p:spPr>
      </p:pic>
      <p:pic>
        <p:nvPicPr>
          <p:cNvPr id="19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5454F87-5837-4B7B-A6FE-01B0E113D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62" t="16995" r="-1256" b="75418"/>
          <a:stretch/>
        </p:blipFill>
        <p:spPr>
          <a:xfrm>
            <a:off x="10911707" y="4745043"/>
            <a:ext cx="1179119" cy="1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84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10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002060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11CF85635B94BADB4AF584B048089" ma:contentTypeVersion="4" ma:contentTypeDescription="Create a new document." ma:contentTypeScope="" ma:versionID="908f16bd8cf886c00675eb55998066f8">
  <xsd:schema xmlns:xsd="http://www.w3.org/2001/XMLSchema" xmlns:xs="http://www.w3.org/2001/XMLSchema" xmlns:p="http://schemas.microsoft.com/office/2006/metadata/properties" xmlns:ns2="9ae5dd16-11f6-4f36-af25-8906576364cb" targetNamespace="http://schemas.microsoft.com/office/2006/metadata/properties" ma:root="true" ma:fieldsID="a117f246b6b988bb109481ffc9b86895" ns2:_="">
    <xsd:import namespace="9ae5dd16-11f6-4f36-af25-8906576364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5dd16-11f6-4f36-af25-890657636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D92C3F-0CD7-4A65-8318-F47911FF5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4A9FF-B2C5-4A73-B6E6-84DBC976309E}">
  <ds:schemaRefs>
    <ds:schemaRef ds:uri="9ae5dd16-11f6-4f36-af25-8906576364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4DD9F5-2BE6-4E77-A1F4-E228E0583777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9ae5dd16-11f6-4f36-af25-8906576364c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Office PowerPoint</Application>
  <PresentationFormat>Widescreen</PresentationFormat>
  <Paragraphs>174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Consolas</vt:lpstr>
      <vt:lpstr>Neue Haas Grotesk Text Pro</vt:lpstr>
      <vt:lpstr>Times New Roman</vt:lpstr>
      <vt:lpstr>Wingdings</vt:lpstr>
      <vt:lpstr>ShapesVTI</vt:lpstr>
      <vt:lpstr>INSY 669 Text Analytics Group Assignment 2</vt:lpstr>
      <vt:lpstr>General Overview </vt:lpstr>
      <vt:lpstr>Project Overview </vt:lpstr>
      <vt:lpstr>Attribute values process results </vt:lpstr>
      <vt:lpstr>Attribute values process results </vt:lpstr>
      <vt:lpstr>Prediction Modeling</vt:lpstr>
      <vt:lpstr>User Search Recommendation</vt:lpstr>
      <vt:lpstr>Clustering Recommendation</vt:lpstr>
      <vt:lpstr>Time Series Analysis</vt:lpstr>
      <vt:lpstr>Questions?</vt:lpstr>
      <vt:lpstr>Appendix: Modeling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INSY 669 Text Analytics Group Assignment 2</dc:title>
  <dc:creator>Ali ALSAMURAEE</dc:creator>
  <cp:lastModifiedBy>Siraj Hatoum</cp:lastModifiedBy>
  <cp:revision>2</cp:revision>
  <dcterms:created xsi:type="dcterms:W3CDTF">2022-02-09T00:28:17Z</dcterms:created>
  <dcterms:modified xsi:type="dcterms:W3CDTF">2022-03-02T22:05:59Z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0x010100BA511CF85635B94BADB4AF584B048089</vt:lpwstr>
  </property>
</Properties>
</file>