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7" r:id="rId10"/>
    <p:sldId id="268" r:id="rId11"/>
    <p:sldId id="269"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D1E27506-A819-4851-A061-FF21A6AEBADC}" type="datetimeFigureOut">
              <a:rPr lang="fr-FR" smtClean="0"/>
              <a:t>15/09/2020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A9A86E-1251-4A95-B896-9D8E7958E501}" type="slidenum">
              <a:rPr lang="fr-FR" smtClean="0"/>
              <a:t>‹#›</a:t>
            </a:fld>
            <a:endParaRPr lang="fr-FR"/>
          </a:p>
        </p:txBody>
      </p:sp>
    </p:spTree>
    <p:extLst>
      <p:ext uri="{BB962C8B-B14F-4D97-AF65-F5344CB8AC3E}">
        <p14:creationId xmlns:p14="http://schemas.microsoft.com/office/powerpoint/2010/main" val="3350153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D1E27506-A819-4851-A061-FF21A6AEBADC}" type="datetimeFigureOut">
              <a:rPr lang="fr-FR" smtClean="0"/>
              <a:t>15/09/2020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A9A86E-1251-4A95-B896-9D8E7958E501}" type="slidenum">
              <a:rPr lang="fr-FR" smtClean="0"/>
              <a:t>‹#›</a:t>
            </a:fld>
            <a:endParaRPr lang="fr-FR"/>
          </a:p>
        </p:txBody>
      </p:sp>
    </p:spTree>
    <p:extLst>
      <p:ext uri="{BB962C8B-B14F-4D97-AF65-F5344CB8AC3E}">
        <p14:creationId xmlns:p14="http://schemas.microsoft.com/office/powerpoint/2010/main" val="1890355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D1E27506-A819-4851-A061-FF21A6AEBADC}" type="datetimeFigureOut">
              <a:rPr lang="fr-FR" smtClean="0"/>
              <a:t>15/09/2020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A9A86E-1251-4A95-B896-9D8E7958E501}" type="slidenum">
              <a:rPr lang="fr-FR" smtClean="0"/>
              <a:t>‹#›</a:t>
            </a:fld>
            <a:endParaRPr lang="fr-FR"/>
          </a:p>
        </p:txBody>
      </p:sp>
    </p:spTree>
    <p:extLst>
      <p:ext uri="{BB962C8B-B14F-4D97-AF65-F5344CB8AC3E}">
        <p14:creationId xmlns:p14="http://schemas.microsoft.com/office/powerpoint/2010/main" val="151689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D1E27506-A819-4851-A061-FF21A6AEBADC}" type="datetimeFigureOut">
              <a:rPr lang="fr-FR" smtClean="0"/>
              <a:t>15/09/2020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A9A86E-1251-4A95-B896-9D8E7958E501}" type="slidenum">
              <a:rPr lang="fr-FR" smtClean="0"/>
              <a:t>‹#›</a:t>
            </a:fld>
            <a:endParaRPr lang="fr-FR"/>
          </a:p>
        </p:txBody>
      </p:sp>
    </p:spTree>
    <p:extLst>
      <p:ext uri="{BB962C8B-B14F-4D97-AF65-F5344CB8AC3E}">
        <p14:creationId xmlns:p14="http://schemas.microsoft.com/office/powerpoint/2010/main" val="219153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E27506-A819-4851-A061-FF21A6AEBADC}" type="datetimeFigureOut">
              <a:rPr lang="fr-FR" smtClean="0"/>
              <a:t>15/09/2020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A9A86E-1251-4A95-B896-9D8E7958E501}" type="slidenum">
              <a:rPr lang="fr-FR" smtClean="0"/>
              <a:t>‹#›</a:t>
            </a:fld>
            <a:endParaRPr lang="fr-FR"/>
          </a:p>
        </p:txBody>
      </p:sp>
    </p:spTree>
    <p:extLst>
      <p:ext uri="{BB962C8B-B14F-4D97-AF65-F5344CB8AC3E}">
        <p14:creationId xmlns:p14="http://schemas.microsoft.com/office/powerpoint/2010/main" val="863778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D1E27506-A819-4851-A061-FF21A6AEBADC}" type="datetimeFigureOut">
              <a:rPr lang="fr-FR" smtClean="0"/>
              <a:t>15/09/2020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1A9A86E-1251-4A95-B896-9D8E7958E501}" type="slidenum">
              <a:rPr lang="fr-FR" smtClean="0"/>
              <a:t>‹#›</a:t>
            </a:fld>
            <a:endParaRPr lang="fr-FR"/>
          </a:p>
        </p:txBody>
      </p:sp>
    </p:spTree>
    <p:extLst>
      <p:ext uri="{BB962C8B-B14F-4D97-AF65-F5344CB8AC3E}">
        <p14:creationId xmlns:p14="http://schemas.microsoft.com/office/powerpoint/2010/main" val="130910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D1E27506-A819-4851-A061-FF21A6AEBADC}" type="datetimeFigureOut">
              <a:rPr lang="fr-FR" smtClean="0"/>
              <a:t>15/09/2020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1A9A86E-1251-4A95-B896-9D8E7958E501}" type="slidenum">
              <a:rPr lang="fr-FR" smtClean="0"/>
              <a:t>‹#›</a:t>
            </a:fld>
            <a:endParaRPr lang="fr-FR"/>
          </a:p>
        </p:txBody>
      </p:sp>
    </p:spTree>
    <p:extLst>
      <p:ext uri="{BB962C8B-B14F-4D97-AF65-F5344CB8AC3E}">
        <p14:creationId xmlns:p14="http://schemas.microsoft.com/office/powerpoint/2010/main" val="2971386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D1E27506-A819-4851-A061-FF21A6AEBADC}" type="datetimeFigureOut">
              <a:rPr lang="fr-FR" smtClean="0"/>
              <a:t>15/09/2020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1A9A86E-1251-4A95-B896-9D8E7958E501}" type="slidenum">
              <a:rPr lang="fr-FR" smtClean="0"/>
              <a:t>‹#›</a:t>
            </a:fld>
            <a:endParaRPr lang="fr-FR"/>
          </a:p>
        </p:txBody>
      </p:sp>
    </p:spTree>
    <p:extLst>
      <p:ext uri="{BB962C8B-B14F-4D97-AF65-F5344CB8AC3E}">
        <p14:creationId xmlns:p14="http://schemas.microsoft.com/office/powerpoint/2010/main" val="224219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E27506-A819-4851-A061-FF21A6AEBADC}" type="datetimeFigureOut">
              <a:rPr lang="fr-FR" smtClean="0"/>
              <a:t>15/09/2020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1A9A86E-1251-4A95-B896-9D8E7958E501}" type="slidenum">
              <a:rPr lang="fr-FR" smtClean="0"/>
              <a:t>‹#›</a:t>
            </a:fld>
            <a:endParaRPr lang="fr-FR"/>
          </a:p>
        </p:txBody>
      </p:sp>
    </p:spTree>
    <p:extLst>
      <p:ext uri="{BB962C8B-B14F-4D97-AF65-F5344CB8AC3E}">
        <p14:creationId xmlns:p14="http://schemas.microsoft.com/office/powerpoint/2010/main" val="265551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E27506-A819-4851-A061-FF21A6AEBADC}" type="datetimeFigureOut">
              <a:rPr lang="fr-FR" smtClean="0"/>
              <a:t>15/09/2020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1A9A86E-1251-4A95-B896-9D8E7958E501}" type="slidenum">
              <a:rPr lang="fr-FR" smtClean="0"/>
              <a:t>‹#›</a:t>
            </a:fld>
            <a:endParaRPr lang="fr-FR"/>
          </a:p>
        </p:txBody>
      </p:sp>
    </p:spTree>
    <p:extLst>
      <p:ext uri="{BB962C8B-B14F-4D97-AF65-F5344CB8AC3E}">
        <p14:creationId xmlns:p14="http://schemas.microsoft.com/office/powerpoint/2010/main" val="338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E27506-A819-4851-A061-FF21A6AEBADC}" type="datetimeFigureOut">
              <a:rPr lang="fr-FR" smtClean="0"/>
              <a:t>15/09/2020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1A9A86E-1251-4A95-B896-9D8E7958E501}" type="slidenum">
              <a:rPr lang="fr-FR" smtClean="0"/>
              <a:t>‹#›</a:t>
            </a:fld>
            <a:endParaRPr lang="fr-FR"/>
          </a:p>
        </p:txBody>
      </p:sp>
    </p:spTree>
    <p:extLst>
      <p:ext uri="{BB962C8B-B14F-4D97-AF65-F5344CB8AC3E}">
        <p14:creationId xmlns:p14="http://schemas.microsoft.com/office/powerpoint/2010/main" val="1527984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27506-A819-4851-A061-FF21A6AEBADC}" type="datetimeFigureOut">
              <a:rPr lang="fr-FR" smtClean="0"/>
              <a:t>15/09/2020</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9A86E-1251-4A95-B896-9D8E7958E501}" type="slidenum">
              <a:rPr lang="fr-FR" smtClean="0"/>
              <a:t>‹#›</a:t>
            </a:fld>
            <a:endParaRPr lang="fr-FR"/>
          </a:p>
        </p:txBody>
      </p:sp>
    </p:spTree>
    <p:extLst>
      <p:ext uri="{BB962C8B-B14F-4D97-AF65-F5344CB8AC3E}">
        <p14:creationId xmlns:p14="http://schemas.microsoft.com/office/powerpoint/2010/main" val="3523528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SQL" TargetMode="External"/><Relationship Id="rId2" Type="http://schemas.openxmlformats.org/officeDocument/2006/relationships/hyperlink" Target="https://en.wikipedia.org/wiki/Database_server" TargetMode="External"/><Relationship Id="rId1" Type="http://schemas.openxmlformats.org/officeDocument/2006/relationships/slideLayout" Target="../slideLayouts/slideLayout2.xml"/><Relationship Id="rId6" Type="http://schemas.openxmlformats.org/officeDocument/2006/relationships/hyperlink" Target="https://en.wikipedia.org/wiki/SQL_Server_(magazine)" TargetMode="External"/><Relationship Id="rId5" Type="http://schemas.openxmlformats.org/officeDocument/2006/relationships/hyperlink" Target="https://en.wikipedia.org/wiki/Sybase_SQL_Server" TargetMode="External"/><Relationship Id="rId4" Type="http://schemas.openxmlformats.org/officeDocument/2006/relationships/hyperlink" Target="https://en.wikipedia.org/wiki/Microsoft_SQL_Serv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oracle.com/in/database/what-is-database.html"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On-premises_software" TargetMode="External"/><Relationship Id="rId13" Type="http://schemas.openxmlformats.org/officeDocument/2006/relationships/hyperlink" Target="https://en.wikipedia.org/wiki/Oracle_Database#cite_note-6" TargetMode="External"/><Relationship Id="rId3" Type="http://schemas.openxmlformats.org/officeDocument/2006/relationships/hyperlink" Target="https://en.wikipedia.org/wiki/Oracle_Database#cite_note-4" TargetMode="External"/><Relationship Id="rId7" Type="http://schemas.openxmlformats.org/officeDocument/2006/relationships/hyperlink" Target="https://en.wikipedia.org/wiki/Data_warehouse" TargetMode="External"/><Relationship Id="rId12" Type="http://schemas.openxmlformats.org/officeDocument/2006/relationships/hyperlink" Target="https://en.wikipedia.org/wiki/Oracle_Database#cite_note-5" TargetMode="External"/><Relationship Id="rId2" Type="http://schemas.openxmlformats.org/officeDocument/2006/relationships/hyperlink" Target="https://en.wikipedia.org/wiki/Multi-model_database" TargetMode="External"/><Relationship Id="rId1" Type="http://schemas.openxmlformats.org/officeDocument/2006/relationships/slideLayout" Target="../slideLayouts/slideLayout2.xml"/><Relationship Id="rId6" Type="http://schemas.openxmlformats.org/officeDocument/2006/relationships/hyperlink" Target="https://en.wikipedia.org/wiki/Online_transaction_processing" TargetMode="External"/><Relationship Id="rId11" Type="http://schemas.openxmlformats.org/officeDocument/2006/relationships/hyperlink" Target="https://en.wikipedia.org/wiki/Oracle_Cloud" TargetMode="External"/><Relationship Id="rId5" Type="http://schemas.openxmlformats.org/officeDocument/2006/relationships/hyperlink" Target="https://en.wikipedia.org/wiki/Oracle_Corporation" TargetMode="External"/><Relationship Id="rId10" Type="http://schemas.openxmlformats.org/officeDocument/2006/relationships/hyperlink" Target="https://en.wikipedia.org/wiki/Oracle_Exadata" TargetMode="External"/><Relationship Id="rId4" Type="http://schemas.openxmlformats.org/officeDocument/2006/relationships/hyperlink" Target="https://en.wikipedia.org/wiki/Database_management_system" TargetMode="External"/><Relationship Id="rId9" Type="http://schemas.openxmlformats.org/officeDocument/2006/relationships/hyperlink" Target="https://en.wikipedia.org/wiki/Cloud_compu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8558" y="77637"/>
            <a:ext cx="9144000" cy="1560393"/>
          </a:xfrm>
          <a:solidFill>
            <a:srgbClr val="FF0000"/>
          </a:solidFill>
        </p:spPr>
        <p:txBody>
          <a:bodyPr/>
          <a:lstStyle/>
          <a:p>
            <a:r>
              <a:rPr lang="fr-FR" dirty="0" err="1" smtClean="0"/>
              <a:t>Presentation</a:t>
            </a:r>
            <a:r>
              <a:rPr lang="fr-FR" dirty="0" smtClean="0"/>
              <a:t> </a:t>
            </a:r>
            <a:r>
              <a:rPr lang="fr-FR" dirty="0" err="1"/>
              <a:t>Databases</a:t>
            </a:r>
            <a:endParaRPr lang="fr-FR" dirty="0"/>
          </a:p>
        </p:txBody>
      </p:sp>
      <p:sp>
        <p:nvSpPr>
          <p:cNvPr id="3" name="Subtitle 2"/>
          <p:cNvSpPr>
            <a:spLocks noGrp="1"/>
          </p:cNvSpPr>
          <p:nvPr>
            <p:ph type="subTitle" idx="1"/>
          </p:nvPr>
        </p:nvSpPr>
        <p:spPr>
          <a:xfrm>
            <a:off x="923026" y="1638030"/>
            <a:ext cx="9302150" cy="4719638"/>
          </a:xfrm>
        </p:spPr>
        <p:txBody>
          <a:bodyPr>
            <a:normAutofit/>
          </a:bodyPr>
          <a:lstStyle/>
          <a:p>
            <a:endParaRPr lang="en-US" sz="2000" dirty="0" smtClean="0"/>
          </a:p>
          <a:p>
            <a:pPr algn="l"/>
            <a:r>
              <a:rPr lang="en-US" sz="2000" dirty="0" smtClean="0"/>
              <a:t>1-WHAT IS A DATABASE?</a:t>
            </a:r>
            <a:endParaRPr lang="en-US" sz="2000" dirty="0"/>
          </a:p>
          <a:p>
            <a:endParaRPr lang="en-US" sz="2000" dirty="0" smtClean="0"/>
          </a:p>
          <a:p>
            <a:pPr algn="l"/>
            <a:r>
              <a:rPr lang="en-US" sz="2000" dirty="0" smtClean="0"/>
              <a:t>A</a:t>
            </a:r>
            <a:r>
              <a:rPr lang="en-US" sz="2000" dirty="0"/>
              <a:t> </a:t>
            </a:r>
            <a:r>
              <a:rPr lang="en-US" sz="2000" b="1" dirty="0"/>
              <a:t>database</a:t>
            </a:r>
            <a:r>
              <a:rPr lang="en-US" sz="2000" dirty="0"/>
              <a:t> is an organized collection of structured information, or data, typically stored electronically in a computer system. A </a:t>
            </a:r>
            <a:r>
              <a:rPr lang="en-US" sz="2000" b="1" dirty="0"/>
              <a:t>database</a:t>
            </a:r>
            <a:r>
              <a:rPr lang="en-US" sz="2000" dirty="0"/>
              <a:t> is usually controlled by a </a:t>
            </a:r>
            <a:r>
              <a:rPr lang="en-US" sz="2000" b="1" dirty="0"/>
              <a:t>database</a:t>
            </a:r>
            <a:r>
              <a:rPr lang="en-US" sz="2000" dirty="0"/>
              <a:t> management system (DBMS). ... Most </a:t>
            </a:r>
            <a:r>
              <a:rPr lang="en-US" sz="2000" b="1" dirty="0"/>
              <a:t>databases</a:t>
            </a:r>
            <a:r>
              <a:rPr lang="en-US" sz="2000" dirty="0"/>
              <a:t> use structured query language (SQL) for writing and querying data.</a:t>
            </a:r>
            <a:endParaRPr lang="fr-FR" sz="2000" dirty="0"/>
          </a:p>
        </p:txBody>
      </p:sp>
    </p:spTree>
    <p:extLst>
      <p:ext uri="{BB962C8B-B14F-4D97-AF65-F5344CB8AC3E}">
        <p14:creationId xmlns:p14="http://schemas.microsoft.com/office/powerpoint/2010/main" val="1067248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a:t>
            </a:r>
            <a:r>
              <a:rPr lang="fr-FR" b="1" dirty="0" smtClean="0"/>
              <a:t>SQL Server</a:t>
            </a:r>
            <a:endParaRPr lang="fr-FR" dirty="0"/>
          </a:p>
        </p:txBody>
      </p:sp>
      <p:sp>
        <p:nvSpPr>
          <p:cNvPr id="3" name="Content Placeholder 2"/>
          <p:cNvSpPr>
            <a:spLocks noGrp="1"/>
          </p:cNvSpPr>
          <p:nvPr>
            <p:ph idx="1"/>
          </p:nvPr>
        </p:nvSpPr>
        <p:spPr/>
        <p:txBody>
          <a:bodyPr/>
          <a:lstStyle/>
          <a:p>
            <a:r>
              <a:rPr lang="fr-FR" b="1" dirty="0"/>
              <a:t>SQL Server</a:t>
            </a:r>
            <a:r>
              <a:rPr lang="fr-FR" dirty="0"/>
              <a:t> </a:t>
            </a:r>
            <a:r>
              <a:rPr lang="fr-FR" dirty="0" err="1"/>
              <a:t>may</a:t>
            </a:r>
            <a:r>
              <a:rPr lang="fr-FR" dirty="0"/>
              <a:t> </a:t>
            </a:r>
            <a:r>
              <a:rPr lang="fr-FR" dirty="0" err="1"/>
              <a:t>refer</a:t>
            </a:r>
            <a:r>
              <a:rPr lang="fr-FR" dirty="0"/>
              <a:t> to:</a:t>
            </a:r>
          </a:p>
          <a:p>
            <a:r>
              <a:rPr lang="fr-FR" dirty="0" err="1"/>
              <a:t>Any</a:t>
            </a:r>
            <a:r>
              <a:rPr lang="fr-FR" dirty="0"/>
              <a:t> </a:t>
            </a:r>
            <a:r>
              <a:rPr lang="fr-FR" dirty="0" err="1">
                <a:hlinkClick r:id="rId2" tooltip="Database server"/>
              </a:rPr>
              <a:t>database</a:t>
            </a:r>
            <a:r>
              <a:rPr lang="fr-FR" dirty="0">
                <a:hlinkClick r:id="rId2" tooltip="Database server"/>
              </a:rPr>
              <a:t> server</a:t>
            </a:r>
            <a:r>
              <a:rPr lang="fr-FR" dirty="0"/>
              <a:t> </a:t>
            </a:r>
            <a:r>
              <a:rPr lang="fr-FR" dirty="0" err="1"/>
              <a:t>that</a:t>
            </a:r>
            <a:r>
              <a:rPr lang="fr-FR" dirty="0"/>
              <a:t> </a:t>
            </a:r>
            <a:r>
              <a:rPr lang="fr-FR" dirty="0" err="1"/>
              <a:t>implements</a:t>
            </a:r>
            <a:r>
              <a:rPr lang="fr-FR" dirty="0"/>
              <a:t> the </a:t>
            </a:r>
            <a:r>
              <a:rPr lang="fr-FR" dirty="0" err="1"/>
              <a:t>structured</a:t>
            </a:r>
            <a:r>
              <a:rPr lang="fr-FR" dirty="0"/>
              <a:t> </a:t>
            </a:r>
            <a:r>
              <a:rPr lang="fr-FR" dirty="0" err="1"/>
              <a:t>query</a:t>
            </a:r>
            <a:r>
              <a:rPr lang="fr-FR" dirty="0"/>
              <a:t> </a:t>
            </a:r>
            <a:r>
              <a:rPr lang="fr-FR" dirty="0" err="1"/>
              <a:t>language</a:t>
            </a:r>
            <a:r>
              <a:rPr lang="fr-FR" dirty="0"/>
              <a:t> (</a:t>
            </a:r>
            <a:r>
              <a:rPr lang="fr-FR" dirty="0">
                <a:hlinkClick r:id="rId3" tooltip="SQL"/>
              </a:rPr>
              <a:t>SQL</a:t>
            </a:r>
            <a:r>
              <a:rPr lang="fr-FR" dirty="0"/>
              <a:t>)</a:t>
            </a:r>
          </a:p>
          <a:p>
            <a:r>
              <a:rPr lang="fr-FR" dirty="0">
                <a:hlinkClick r:id="rId4" tooltip="Microsoft SQL Server"/>
              </a:rPr>
              <a:t>Microsoft SQL Server</a:t>
            </a:r>
            <a:r>
              <a:rPr lang="fr-FR" dirty="0"/>
              <a:t>, a </a:t>
            </a:r>
            <a:r>
              <a:rPr lang="fr-FR" dirty="0" err="1"/>
              <a:t>relational</a:t>
            </a:r>
            <a:r>
              <a:rPr lang="fr-FR" dirty="0"/>
              <a:t> </a:t>
            </a:r>
            <a:r>
              <a:rPr lang="fr-FR" dirty="0" err="1"/>
              <a:t>database</a:t>
            </a:r>
            <a:r>
              <a:rPr lang="fr-FR" dirty="0"/>
              <a:t> server </a:t>
            </a:r>
            <a:r>
              <a:rPr lang="fr-FR" dirty="0" err="1"/>
              <a:t>from</a:t>
            </a:r>
            <a:r>
              <a:rPr lang="fr-FR" dirty="0"/>
              <a:t> Microsoft</a:t>
            </a:r>
          </a:p>
          <a:p>
            <a:r>
              <a:rPr lang="fr-FR" dirty="0">
                <a:hlinkClick r:id="rId5" tooltip="Sybase SQL Server"/>
              </a:rPr>
              <a:t>Sybase SQL Server</a:t>
            </a:r>
            <a:r>
              <a:rPr lang="fr-FR" dirty="0"/>
              <a:t>, a </a:t>
            </a:r>
            <a:r>
              <a:rPr lang="fr-FR" dirty="0" err="1"/>
              <a:t>relational</a:t>
            </a:r>
            <a:r>
              <a:rPr lang="fr-FR" dirty="0"/>
              <a:t> </a:t>
            </a:r>
            <a:r>
              <a:rPr lang="fr-FR" dirty="0" err="1"/>
              <a:t>database</a:t>
            </a:r>
            <a:r>
              <a:rPr lang="fr-FR" dirty="0"/>
              <a:t> server </a:t>
            </a:r>
            <a:r>
              <a:rPr lang="fr-FR" dirty="0" err="1"/>
              <a:t>developed</a:t>
            </a:r>
            <a:r>
              <a:rPr lang="fr-FR" dirty="0"/>
              <a:t> by Sybase</a:t>
            </a:r>
          </a:p>
          <a:p>
            <a:r>
              <a:rPr lang="fr-FR" i="1" dirty="0">
                <a:hlinkClick r:id="rId6" tooltip="SQL Server (magazine)"/>
              </a:rPr>
              <a:t>SQL Server</a:t>
            </a:r>
            <a:r>
              <a:rPr lang="fr-FR" dirty="0">
                <a:hlinkClick r:id="rId6" tooltip="SQL Server (magazine)"/>
              </a:rPr>
              <a:t> (magazine)</a:t>
            </a:r>
            <a:r>
              <a:rPr lang="fr-FR" dirty="0"/>
              <a:t>, a </a:t>
            </a:r>
            <a:r>
              <a:rPr lang="fr-FR" dirty="0" err="1"/>
              <a:t>trade</a:t>
            </a:r>
            <a:r>
              <a:rPr lang="fr-FR" dirty="0"/>
              <a:t> publication and web site </a:t>
            </a:r>
            <a:r>
              <a:rPr lang="fr-FR" dirty="0" err="1"/>
              <a:t>owned</a:t>
            </a:r>
            <a:r>
              <a:rPr lang="fr-FR" dirty="0"/>
              <a:t> by </a:t>
            </a:r>
            <a:r>
              <a:rPr lang="fr-FR" dirty="0" err="1"/>
              <a:t>Penton</a:t>
            </a:r>
            <a:r>
              <a:rPr lang="fr-FR" dirty="0"/>
              <a:t> Media</a:t>
            </a:r>
          </a:p>
        </p:txBody>
      </p:sp>
    </p:spTree>
    <p:extLst>
      <p:ext uri="{BB962C8B-B14F-4D97-AF65-F5344CB8AC3E}">
        <p14:creationId xmlns:p14="http://schemas.microsoft.com/office/powerpoint/2010/main" val="3927006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a:t>
            </a:r>
            <a:r>
              <a:rPr lang="fr-FR" smtClean="0"/>
              <a:t>SQLite</a:t>
            </a:r>
            <a:endParaRPr lang="fr-FR" dirty="0"/>
          </a:p>
        </p:txBody>
      </p:sp>
      <p:sp>
        <p:nvSpPr>
          <p:cNvPr id="3" name="Content Placeholder 2"/>
          <p:cNvSpPr>
            <a:spLocks noGrp="1"/>
          </p:cNvSpPr>
          <p:nvPr>
            <p:ph idx="1"/>
          </p:nvPr>
        </p:nvSpPr>
        <p:spPr/>
        <p:txBody>
          <a:bodyPr>
            <a:normAutofit fontScale="70000" lnSpcReduction="20000"/>
          </a:bodyPr>
          <a:lstStyle/>
          <a:p>
            <a:r>
              <a:rPr lang="en-US" dirty="0" smtClean="0"/>
              <a:t>is a relational database management system (RDBMS) contained in a C library. In contrast to many other database management systems, SQLite is not a client–server database engine. Rather, it is embedded into the end program.</a:t>
            </a:r>
          </a:p>
          <a:p>
            <a:endParaRPr lang="en-US" dirty="0" smtClean="0"/>
          </a:p>
          <a:p>
            <a:r>
              <a:rPr lang="en-US" dirty="0" smtClean="0"/>
              <a:t>SQLite is ACID-compliant and implements most of the SQL standard, generally following PostgreSQL syntax. However, SQLite uses a dynamically and weakly typed SQL syntax that does not guarantee the domain integrity. This means that one can, for example, insert a string into a column defined as an integer. SQLite will attempt to convert data between formats where appropriate, the string "123" into an integer in this case, but does not guarantee such conversions and will store the data as-is if such a conversion is not possible.</a:t>
            </a:r>
          </a:p>
          <a:p>
            <a:endParaRPr lang="en-US" dirty="0" smtClean="0"/>
          </a:p>
          <a:p>
            <a:r>
              <a:rPr lang="en-US" dirty="0" smtClean="0"/>
              <a:t>SQLite is a popular choice as embedded database software for local/client storage in application software such as web browsers. It is arguably the most widely deployed database engine, as it is used today by several widespread browsers, operating systems, and embedded systems (such as mobile phones), among </a:t>
            </a:r>
            <a:r>
              <a:rPr lang="en-US" dirty="0" err="1" smtClean="0"/>
              <a:t>othersSQLite</a:t>
            </a:r>
            <a:r>
              <a:rPr lang="en-US" dirty="0" smtClean="0"/>
              <a:t> has bindings to many programming languages.</a:t>
            </a:r>
            <a:endParaRPr lang="fr-FR" dirty="0"/>
          </a:p>
        </p:txBody>
      </p:sp>
    </p:spTree>
    <p:extLst>
      <p:ext uri="{BB962C8B-B14F-4D97-AF65-F5344CB8AC3E}">
        <p14:creationId xmlns:p14="http://schemas.microsoft.com/office/powerpoint/2010/main" val="1352278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 Relational Database Is</a:t>
            </a:r>
            <a:endParaRPr lang="en-US" b="1" dirty="0"/>
          </a:p>
        </p:txBody>
      </p:sp>
      <p:sp>
        <p:nvSpPr>
          <p:cNvPr id="3" name="Content Placeholder 2"/>
          <p:cNvSpPr>
            <a:spLocks noGrp="1"/>
          </p:cNvSpPr>
          <p:nvPr>
            <p:ph sz="half" idx="1"/>
          </p:nvPr>
        </p:nvSpPr>
        <p:spPr>
          <a:xfrm>
            <a:off x="838200" y="1825625"/>
            <a:ext cx="11100758" cy="4351338"/>
          </a:xfrm>
        </p:spPr>
        <p:txBody>
          <a:bodyPr>
            <a:normAutofit/>
          </a:bodyPr>
          <a:lstStyle/>
          <a:p>
            <a:r>
              <a:rPr lang="en-US" dirty="0" smtClean="0"/>
              <a:t>A</a:t>
            </a:r>
            <a:r>
              <a:rPr lang="en-US" dirty="0"/>
              <a:t> </a:t>
            </a:r>
            <a:r>
              <a:rPr lang="en-US" i="1" dirty="0"/>
              <a:t>relational database</a:t>
            </a:r>
            <a:r>
              <a:rPr lang="en-US" dirty="0"/>
              <a:t> is a type of </a:t>
            </a:r>
            <a:r>
              <a:rPr lang="en-US" dirty="0">
                <a:hlinkClick r:id="rId2"/>
              </a:rPr>
              <a:t>database</a:t>
            </a:r>
            <a:r>
              <a:rPr lang="en-US" dirty="0"/>
              <a:t> that stores and provides access to data points that are related to one another. Relational databases are based on the relational model, an intuitive, straightforward way of representing data in tables. In a relational database, each row in the table is a record with a unique ID called the </a:t>
            </a:r>
            <a:r>
              <a:rPr lang="en-US" i="1" dirty="0"/>
              <a:t>key</a:t>
            </a:r>
            <a:r>
              <a:rPr lang="en-US" dirty="0"/>
              <a:t>. The columns of the table hold attributes of the data, and each record usually has a value for each attribute, making it easy to establish the relationships among data points.</a:t>
            </a:r>
          </a:p>
        </p:txBody>
      </p:sp>
    </p:spTree>
    <p:extLst>
      <p:ext uri="{BB962C8B-B14F-4D97-AF65-F5344CB8AC3E}">
        <p14:creationId xmlns:p14="http://schemas.microsoft.com/office/powerpoint/2010/main" val="3610722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Relational Databases Are Structured</a:t>
            </a:r>
            <a:br>
              <a:rPr lang="en-US" b="1" dirty="0"/>
            </a:br>
            <a:r>
              <a:rPr lang="en-US" dirty="0" smtClean="0"/>
              <a:t/>
            </a:r>
            <a:br>
              <a:rPr lang="en-US" dirty="0" smtClean="0"/>
            </a:br>
            <a:endParaRPr lang="fr-FR" dirty="0"/>
          </a:p>
        </p:txBody>
      </p:sp>
      <p:sp>
        <p:nvSpPr>
          <p:cNvPr id="3" name="Content Placeholder 2"/>
          <p:cNvSpPr>
            <a:spLocks noGrp="1"/>
          </p:cNvSpPr>
          <p:nvPr>
            <p:ph idx="1"/>
          </p:nvPr>
        </p:nvSpPr>
        <p:spPr/>
        <p:txBody>
          <a:bodyPr>
            <a:normAutofit fontScale="85000" lnSpcReduction="20000"/>
          </a:bodyPr>
          <a:lstStyle/>
          <a:p>
            <a:r>
              <a:rPr lang="en-US" dirty="0"/>
              <a:t>The relational model means that the logical data structures—the data tables, views, and indexes—are separate from the physical storage structures. This separation means that database administrators can manage physical data storage without affecting access to that data as a logical structure. For example, renaming a database file does not rename the tables stored within it.</a:t>
            </a:r>
          </a:p>
          <a:p>
            <a:r>
              <a:rPr lang="en-US" dirty="0"/>
              <a:t>The distinction between logical and physical also applies to database operations, which are clearly defined actions that enable applications to manipulate the data and structures of the database. Logical operations allow an application to specify the content it needs, and physical operations determine how that data should be accessed and then carries out the task.</a:t>
            </a:r>
          </a:p>
          <a:p>
            <a:r>
              <a:rPr lang="en-US" dirty="0"/>
              <a:t>To ensure that data is always accurate and accessible, relational databases follow certain integrity rules. For example, an integrity rule can specify that duplicate rows are not allowed in a table in order to eliminate the potential for erroneous information entering the database.</a:t>
            </a:r>
          </a:p>
        </p:txBody>
      </p:sp>
    </p:spTree>
    <p:extLst>
      <p:ext uri="{BB962C8B-B14F-4D97-AF65-F5344CB8AC3E}">
        <p14:creationId xmlns:p14="http://schemas.microsoft.com/office/powerpoint/2010/main" val="279000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b="1" cap="all" dirty="0"/>
              <a:t>TABLES: ROWS AND COLUMNS</a:t>
            </a:r>
            <a:br>
              <a:rPr lang="fr-FR" b="1" cap="all" dirty="0"/>
            </a:br>
            <a:r>
              <a:rPr lang="fr-FR" dirty="0" smtClean="0"/>
              <a:t/>
            </a:r>
            <a:br>
              <a:rPr lang="fr-FR" dirty="0" smtClean="0"/>
            </a:br>
            <a:endParaRPr lang="fr-FR" dirty="0"/>
          </a:p>
        </p:txBody>
      </p:sp>
      <p:sp>
        <p:nvSpPr>
          <p:cNvPr id="3" name="Content Placeholder 2"/>
          <p:cNvSpPr>
            <a:spLocks noGrp="1"/>
          </p:cNvSpPr>
          <p:nvPr>
            <p:ph idx="1"/>
          </p:nvPr>
        </p:nvSpPr>
        <p:spPr/>
        <p:txBody>
          <a:bodyPr/>
          <a:lstStyle/>
          <a:p>
            <a:r>
              <a:rPr lang="en-US" dirty="0"/>
              <a:t>In computer science terminology, </a:t>
            </a:r>
            <a:r>
              <a:rPr lang="en-US" b="1" dirty="0"/>
              <a:t>rows</a:t>
            </a:r>
            <a:r>
              <a:rPr lang="en-US" dirty="0"/>
              <a:t> are sometimes </a:t>
            </a:r>
            <a:r>
              <a:rPr lang="en-US" b="1" dirty="0"/>
              <a:t>called</a:t>
            </a:r>
            <a:r>
              <a:rPr lang="en-US" dirty="0"/>
              <a:t> "tuples," </a:t>
            </a:r>
            <a:r>
              <a:rPr lang="en-US" b="1" dirty="0"/>
              <a:t>columns</a:t>
            </a:r>
            <a:r>
              <a:rPr lang="en-US" dirty="0"/>
              <a:t> may be referred to as "attributes," and the tables themselves may be </a:t>
            </a:r>
            <a:r>
              <a:rPr lang="en-US" b="1" dirty="0"/>
              <a:t>called</a:t>
            </a:r>
            <a:r>
              <a:rPr lang="en-US" dirty="0"/>
              <a:t> "relations." A table can be visualized as a matrix of </a:t>
            </a:r>
            <a:r>
              <a:rPr lang="en-US" b="1" dirty="0"/>
              <a:t>rows and columns</a:t>
            </a:r>
            <a:r>
              <a:rPr lang="en-US" dirty="0"/>
              <a:t>, where each intersection of a </a:t>
            </a:r>
            <a:r>
              <a:rPr lang="en-US" b="1" dirty="0"/>
              <a:t>row and column</a:t>
            </a:r>
            <a:r>
              <a:rPr lang="en-US" dirty="0"/>
              <a:t> contains a specific value</a:t>
            </a:r>
            <a:endParaRPr lang="fr-FR" dirty="0"/>
          </a:p>
        </p:txBody>
      </p:sp>
      <p:pic>
        <p:nvPicPr>
          <p:cNvPr id="4" name="Picture 3"/>
          <p:cNvPicPr>
            <a:picLocks noChangeAspect="1"/>
          </p:cNvPicPr>
          <p:nvPr/>
        </p:nvPicPr>
        <p:blipFill>
          <a:blip r:embed="rId2"/>
          <a:stretch>
            <a:fillRect/>
          </a:stretch>
        </p:blipFill>
        <p:spPr>
          <a:xfrm>
            <a:off x="3973557" y="3894251"/>
            <a:ext cx="3968840" cy="2658086"/>
          </a:xfrm>
          <a:prstGeom prst="rect">
            <a:avLst/>
          </a:prstGeom>
        </p:spPr>
      </p:pic>
    </p:spTree>
    <p:extLst>
      <p:ext uri="{BB962C8B-B14F-4D97-AF65-F5344CB8AC3E}">
        <p14:creationId xmlns:p14="http://schemas.microsoft.com/office/powerpoint/2010/main" val="1083039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IS A RELATIONAL DATABASE MANAGEMENT SYSTEM (RDBMS)?</a:t>
            </a:r>
            <a:endParaRPr lang="fr-FR" sz="3200" dirty="0"/>
          </a:p>
        </p:txBody>
      </p:sp>
      <p:sp>
        <p:nvSpPr>
          <p:cNvPr id="5" name="Content Placeholder 4"/>
          <p:cNvSpPr>
            <a:spLocks noGrp="1"/>
          </p:cNvSpPr>
          <p:nvPr>
            <p:ph idx="1"/>
          </p:nvPr>
        </p:nvSpPr>
        <p:spPr/>
        <p:txBody>
          <a:bodyPr/>
          <a:lstStyle/>
          <a:p>
            <a:r>
              <a:rPr lang="en-US" dirty="0"/>
              <a:t>A relational database management system (RDBMS) is a program that allows you to create, update, and administer a relational database. Most relational database management systems use the SQL language to access the database.</a:t>
            </a:r>
            <a:endParaRPr lang="fr-FR" dirty="0"/>
          </a:p>
        </p:txBody>
      </p:sp>
    </p:spTree>
    <p:extLst>
      <p:ext uri="{BB962C8B-B14F-4D97-AF65-F5344CB8AC3E}">
        <p14:creationId xmlns:p14="http://schemas.microsoft.com/office/powerpoint/2010/main" val="150986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368725" y="239060"/>
            <a:ext cx="9144000" cy="478123"/>
          </a:xfrm>
        </p:spPr>
        <p:txBody>
          <a:bodyPr>
            <a:normAutofit fontScale="90000"/>
          </a:bodyPr>
          <a:lstStyle/>
          <a:p>
            <a:r>
              <a:rPr lang="fr-FR" dirty="0" smtClean="0"/>
              <a:t>SQL</a:t>
            </a:r>
            <a:endParaRPr lang="fr-FR"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406426" y="3028201"/>
            <a:ext cx="2981325" cy="1533525"/>
          </a:xfrm>
        </p:spPr>
      </p:pic>
      <p:sp>
        <p:nvSpPr>
          <p:cNvPr id="9" name="AutoShape 4" descr="Comment importer un fichier SQL dans MySQL en ligne de commande ?"/>
          <p:cNvSpPr>
            <a:spLocks noGrp="1" noChangeAspect="1" noChangeArrowheads="1"/>
          </p:cNvSpPr>
          <p:nvPr>
            <p:ph type="subTitle" idx="1"/>
          </p:nvPr>
        </p:nvSpPr>
        <p:spPr bwMode="auto">
          <a:xfrm>
            <a:off x="284563" y="888042"/>
            <a:ext cx="9555302" cy="17302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algn="l"/>
            <a:r>
              <a:rPr lang="en-US" sz="1400" dirty="0"/>
              <a:t>SQL is a standard language for accessing and manipulating databases.</a:t>
            </a:r>
          </a:p>
          <a:p>
            <a:pPr algn="l"/>
            <a:r>
              <a:rPr lang="en-US" sz="1400" dirty="0"/>
              <a:t>SQL stands for Structured Query Language</a:t>
            </a:r>
          </a:p>
          <a:p>
            <a:pPr algn="l"/>
            <a:r>
              <a:rPr lang="en-US" sz="1400" dirty="0"/>
              <a:t>SQL lets you access and manipulate databases</a:t>
            </a:r>
          </a:p>
          <a:p>
            <a:pPr algn="l"/>
            <a:r>
              <a:rPr lang="en-US" sz="1400" dirty="0"/>
              <a:t>SQL became a standard of the American National Standards Institute (ANSI) in 1986, and of the International Organization for Standardization (ISO) in 1987</a:t>
            </a:r>
          </a:p>
          <a:p>
            <a:pPr algn="l"/>
            <a:r>
              <a:rPr lang="en-US" sz="1400" dirty="0" smtClean="0"/>
              <a:t/>
            </a:r>
            <a:br>
              <a:rPr lang="en-US" sz="1400" dirty="0" smtClean="0"/>
            </a:br>
            <a:r>
              <a:rPr lang="en-US" sz="1400" dirty="0">
                <a:solidFill>
                  <a:schemeClr val="accent1"/>
                </a:solidFill>
              </a:rPr>
              <a:t>What Can SQL do?</a:t>
            </a:r>
          </a:p>
          <a:p>
            <a:pPr algn="l"/>
            <a:r>
              <a:rPr lang="en-US" sz="1400" dirty="0"/>
              <a:t>SQL can execute queries against a database</a:t>
            </a:r>
          </a:p>
          <a:p>
            <a:pPr algn="l"/>
            <a:r>
              <a:rPr lang="en-US" sz="1400" dirty="0"/>
              <a:t>SQL can retrieve data from a database</a:t>
            </a:r>
          </a:p>
          <a:p>
            <a:pPr algn="l"/>
            <a:r>
              <a:rPr lang="en-US" sz="1400" dirty="0"/>
              <a:t>SQL can insert records in a database</a:t>
            </a:r>
          </a:p>
          <a:p>
            <a:pPr algn="l"/>
            <a:r>
              <a:rPr lang="en-US" sz="1400" dirty="0"/>
              <a:t>SQL can update records in a database</a:t>
            </a:r>
          </a:p>
          <a:p>
            <a:pPr algn="l"/>
            <a:r>
              <a:rPr lang="en-US" sz="1400" dirty="0"/>
              <a:t>SQL can delete records from a database</a:t>
            </a:r>
          </a:p>
          <a:p>
            <a:pPr algn="l"/>
            <a:r>
              <a:rPr lang="en-US" sz="1400" dirty="0"/>
              <a:t>SQL can create new databases</a:t>
            </a:r>
          </a:p>
          <a:p>
            <a:pPr algn="l"/>
            <a:r>
              <a:rPr lang="en-US" sz="1400" dirty="0"/>
              <a:t>SQL can create new tables in a database</a:t>
            </a:r>
          </a:p>
          <a:p>
            <a:pPr algn="l"/>
            <a:r>
              <a:rPr lang="en-US" sz="1400" dirty="0"/>
              <a:t>SQL can create stored procedures in a database</a:t>
            </a:r>
          </a:p>
          <a:p>
            <a:pPr algn="l"/>
            <a:r>
              <a:rPr lang="en-US" sz="1400" dirty="0"/>
              <a:t>SQL can create views in a database</a:t>
            </a:r>
          </a:p>
          <a:p>
            <a:pPr algn="l"/>
            <a:r>
              <a:rPr lang="en-US" sz="1400" dirty="0"/>
              <a:t>SQL can set permissions on tables, procedures, and views</a:t>
            </a:r>
          </a:p>
          <a:p>
            <a:pPr algn="l"/>
            <a:r>
              <a:rPr lang="en-US" sz="1400" dirty="0" smtClean="0"/>
              <a:t/>
            </a:r>
            <a:br>
              <a:rPr lang="en-US" sz="1400" dirty="0" smtClean="0"/>
            </a:br>
            <a:endParaRPr lang="fr-FR" sz="1400" dirty="0"/>
          </a:p>
        </p:txBody>
      </p:sp>
    </p:spTree>
    <p:extLst>
      <p:ext uri="{BB962C8B-B14F-4D97-AF65-F5344CB8AC3E}">
        <p14:creationId xmlns:p14="http://schemas.microsoft.com/office/powerpoint/2010/main" val="2492850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 </a:t>
            </a:r>
            <a:r>
              <a:rPr lang="fr-FR" dirty="0" err="1" smtClean="0"/>
              <a:t>what</a:t>
            </a:r>
            <a:r>
              <a:rPr lang="fr-FR" dirty="0" smtClean="0"/>
              <a:t> </a:t>
            </a:r>
            <a:r>
              <a:rPr lang="fr-FR" dirty="0" err="1" smtClean="0"/>
              <a:t>is</a:t>
            </a:r>
            <a:r>
              <a:rPr lang="fr-FR" dirty="0" smtClean="0"/>
              <a:t> </a:t>
            </a:r>
            <a:r>
              <a:rPr lang="fr-FR" dirty="0" err="1" smtClean="0"/>
              <a:t>My</a:t>
            </a:r>
            <a:r>
              <a:rPr lang="fr-FR" dirty="0" smtClean="0"/>
              <a:t> SQL </a:t>
            </a:r>
            <a:endParaRPr lang="fr-FR" dirty="0"/>
          </a:p>
        </p:txBody>
      </p:sp>
      <p:sp>
        <p:nvSpPr>
          <p:cNvPr id="3" name="Content Placeholder 2"/>
          <p:cNvSpPr>
            <a:spLocks noGrp="1"/>
          </p:cNvSpPr>
          <p:nvPr>
            <p:ph idx="1"/>
          </p:nvPr>
        </p:nvSpPr>
        <p:spPr/>
        <p:txBody>
          <a:bodyPr>
            <a:normAutofit fontScale="62500" lnSpcReduction="20000"/>
          </a:bodyPr>
          <a:lstStyle/>
          <a:p>
            <a:r>
              <a:rPr lang="en-US" b="1" dirty="0" smtClean="0"/>
              <a:t>MySQL ( "My S-Q-L")[5] is an open-source relational database management system (RDBMS).[5][6] Its name is a combination of "My", the name of co-founder Michael </a:t>
            </a:r>
            <a:r>
              <a:rPr lang="en-US" b="1" dirty="0" err="1" smtClean="0"/>
              <a:t>Widenius's</a:t>
            </a:r>
            <a:r>
              <a:rPr lang="en-US" b="1" dirty="0" smtClean="0"/>
              <a:t> daughter,[7] and "SQL", the abbreviation for Structured Query Language. A relational database organizes data into one or more data tables in which data types may be related to each other; these relations help structure the data. SQL is a language programmers use to create, modify and extract data from the relational database, as well as control user access to the database. In addition to relational databases and SQL, an RDBMS like MySQL works with an operating system to implement a relational database in a computer's storage system, manages users, allows for network access and facilitates testing database integrity and creation of backups.</a:t>
            </a:r>
          </a:p>
          <a:p>
            <a:r>
              <a:rPr lang="en-US" b="1" dirty="0" smtClean="0"/>
              <a:t>MySQL is free and open-source software under the terms of the GNU General Public License, and is also available under a variety of proprietary licenses. MySQL was owned and sponsored by the Swedish company MySQL AB, which was bought by Sun Microsystems (now Oracle Corporation).[8] In 2010, when Oracle acquired Sun, </a:t>
            </a:r>
            <a:r>
              <a:rPr lang="en-US" b="1" dirty="0" err="1" smtClean="0"/>
              <a:t>Widenius</a:t>
            </a:r>
            <a:r>
              <a:rPr lang="en-US" b="1" dirty="0" smtClean="0"/>
              <a:t> forked the open-source MySQL project to create </a:t>
            </a:r>
            <a:r>
              <a:rPr lang="en-US" b="1" dirty="0" err="1" smtClean="0"/>
              <a:t>MariaDB</a:t>
            </a:r>
            <a:r>
              <a:rPr lang="en-US" b="1" dirty="0" smtClean="0"/>
              <a:t>.[9]</a:t>
            </a:r>
          </a:p>
          <a:p>
            <a:r>
              <a:rPr lang="en-US" b="1" dirty="0" smtClean="0"/>
              <a:t>MySQL has stand-alone clients that allow users to interact directly with a MySQL database using SQL, but more often MySQL is used with other programs to implement applications that need relational database capability. MySQL is a component of the LAMP web application software stack (and others), which is an acronym for Linux, Apache, MySQL, Perl/PHP/Python. MySQL is used by many database-driven web applications, including Drupal, Joomla, </a:t>
            </a:r>
            <a:r>
              <a:rPr lang="en-US" b="1" dirty="0" err="1" smtClean="0"/>
              <a:t>phpBB</a:t>
            </a:r>
            <a:r>
              <a:rPr lang="en-US" b="1" dirty="0" smtClean="0"/>
              <a:t>, and WordPress. MySQL is also used by many popular websites, including Facebook,[10][11] Flickr,[12] </a:t>
            </a:r>
            <a:r>
              <a:rPr lang="en-US" b="1" dirty="0" err="1" smtClean="0"/>
              <a:t>MediaWiki</a:t>
            </a:r>
            <a:r>
              <a:rPr lang="en-US" b="1" dirty="0" smtClean="0"/>
              <a:t>,[13] Twitter,[14] and YouTube.[15]</a:t>
            </a:r>
            <a:endParaRPr lang="en-US" b="1" dirty="0"/>
          </a:p>
        </p:txBody>
      </p:sp>
    </p:spTree>
    <p:extLst>
      <p:ext uri="{BB962C8B-B14F-4D97-AF65-F5344CB8AC3E}">
        <p14:creationId xmlns:p14="http://schemas.microsoft.com/office/powerpoint/2010/main" val="398640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a:t>
            </a:r>
            <a:r>
              <a:rPr lang="fr-FR" b="1" dirty="0" smtClean="0"/>
              <a:t>PostgreSQL</a:t>
            </a:r>
            <a:endParaRPr lang="fr-FR" dirty="0"/>
          </a:p>
        </p:txBody>
      </p:sp>
      <p:sp>
        <p:nvSpPr>
          <p:cNvPr id="3" name="Content Placeholder 2"/>
          <p:cNvSpPr>
            <a:spLocks noGrp="1"/>
          </p:cNvSpPr>
          <p:nvPr>
            <p:ph idx="1"/>
          </p:nvPr>
        </p:nvSpPr>
        <p:spPr/>
        <p:txBody>
          <a:bodyPr>
            <a:normAutofit fontScale="85000" lnSpcReduction="20000"/>
          </a:bodyPr>
          <a:lstStyle/>
          <a:p>
            <a:r>
              <a:rPr lang="fr-FR" b="1" dirty="0"/>
              <a:t>PostgreSQL</a:t>
            </a:r>
            <a:r>
              <a:rPr lang="en-US" dirty="0" smtClean="0"/>
              <a:t>also known as Postgres, is a free and open-source relational database management system (RDBMS) emphasizing extensibility and SQL compliance. It was originally named POSTGRES, referring to its origins as a successor to the Ingres database developed at the University of California, Berkeley.[13][14] In 1996, the project was renamed to PostgreSQL to reflect its support for SQL. After a review in 2007, the development team decided to keep the name PostgreSQL and the alias Postgres.[15]</a:t>
            </a:r>
          </a:p>
          <a:p>
            <a:endParaRPr lang="en-US" dirty="0" smtClean="0"/>
          </a:p>
          <a:p>
            <a:r>
              <a:rPr lang="en-US" dirty="0" smtClean="0"/>
              <a:t>PostgreSQL features transactions with Atomicity, Consistency, Isolation, Durability (ACID) properties, automatically updatable views, materialized views, triggers, foreign keys, and stored procedures.[16] It is designed to handle a range of workloads, from single machines to data warehouses or Web services with many concurrent users. It is the default database for </a:t>
            </a:r>
            <a:r>
              <a:rPr lang="en-US" dirty="0" err="1" smtClean="0"/>
              <a:t>macOS</a:t>
            </a:r>
            <a:r>
              <a:rPr lang="en-US" dirty="0" smtClean="0"/>
              <a:t> Server,[17][18][19] and is also available for Linux, FreeBSD, </a:t>
            </a:r>
            <a:r>
              <a:rPr lang="en-US" dirty="0" err="1" smtClean="0"/>
              <a:t>OpenBSD</a:t>
            </a:r>
            <a:r>
              <a:rPr lang="en-US" dirty="0" smtClean="0"/>
              <a:t>, and Windows.</a:t>
            </a:r>
            <a:endParaRPr lang="fr-FR" dirty="0"/>
          </a:p>
        </p:txBody>
      </p:sp>
    </p:spTree>
    <p:extLst>
      <p:ext uri="{BB962C8B-B14F-4D97-AF65-F5344CB8AC3E}">
        <p14:creationId xmlns:p14="http://schemas.microsoft.com/office/powerpoint/2010/main" val="1381073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a:t>
            </a:r>
            <a:r>
              <a:rPr lang="en-US" b="1" dirty="0" smtClean="0"/>
              <a:t>Oracle Database</a:t>
            </a:r>
            <a:endParaRPr lang="fr-FR" dirty="0"/>
          </a:p>
        </p:txBody>
      </p:sp>
      <p:sp>
        <p:nvSpPr>
          <p:cNvPr id="3" name="Content Placeholder 2"/>
          <p:cNvSpPr>
            <a:spLocks noGrp="1"/>
          </p:cNvSpPr>
          <p:nvPr>
            <p:ph idx="1"/>
          </p:nvPr>
        </p:nvSpPr>
        <p:spPr/>
        <p:txBody>
          <a:bodyPr>
            <a:normAutofit lnSpcReduction="10000"/>
          </a:bodyPr>
          <a:lstStyle/>
          <a:p>
            <a:r>
              <a:rPr lang="en-US" b="1" dirty="0"/>
              <a:t>Oracle Database</a:t>
            </a:r>
            <a:r>
              <a:rPr lang="en-US" dirty="0"/>
              <a:t> (commonly referred to as </a:t>
            </a:r>
            <a:r>
              <a:rPr lang="en-US" b="1" dirty="0"/>
              <a:t>Oracle DBMS</a:t>
            </a:r>
            <a:r>
              <a:rPr lang="en-US" dirty="0"/>
              <a:t> or simply as </a:t>
            </a:r>
            <a:r>
              <a:rPr lang="en-US" b="1" dirty="0"/>
              <a:t>Oracle</a:t>
            </a:r>
            <a:r>
              <a:rPr lang="en-US" dirty="0"/>
              <a:t>) is a </a:t>
            </a:r>
            <a:r>
              <a:rPr lang="en-US" dirty="0">
                <a:hlinkClick r:id="rId2" tooltip="Multi-model database"/>
              </a:rPr>
              <a:t>multi-model</a:t>
            </a:r>
            <a:r>
              <a:rPr lang="en-US" baseline="30000" dirty="0">
                <a:hlinkClick r:id="rId3"/>
              </a:rPr>
              <a:t>[4]</a:t>
            </a:r>
            <a:r>
              <a:rPr lang="en-US" dirty="0"/>
              <a:t> </a:t>
            </a:r>
            <a:r>
              <a:rPr lang="en-US" dirty="0">
                <a:hlinkClick r:id="rId4" tooltip="Database management system"/>
              </a:rPr>
              <a:t>database management system</a:t>
            </a:r>
            <a:r>
              <a:rPr lang="en-US" dirty="0"/>
              <a:t> produced and marketed by </a:t>
            </a:r>
            <a:r>
              <a:rPr lang="en-US" dirty="0">
                <a:hlinkClick r:id="rId5" tooltip="Oracle Corporation"/>
              </a:rPr>
              <a:t>Oracle Corporation</a:t>
            </a:r>
            <a:r>
              <a:rPr lang="en-US" dirty="0"/>
              <a:t>.</a:t>
            </a:r>
          </a:p>
          <a:p>
            <a:r>
              <a:rPr lang="en-US" dirty="0"/>
              <a:t>It is a database commonly used for running </a:t>
            </a:r>
            <a:r>
              <a:rPr lang="en-US" dirty="0">
                <a:hlinkClick r:id="rId6" tooltip="Online transaction processing"/>
              </a:rPr>
              <a:t>online transaction processing</a:t>
            </a:r>
            <a:r>
              <a:rPr lang="en-US" dirty="0"/>
              <a:t> (OLTP), </a:t>
            </a:r>
            <a:r>
              <a:rPr lang="en-US" dirty="0">
                <a:hlinkClick r:id="rId7" tooltip="Data warehouse"/>
              </a:rPr>
              <a:t>data warehousing</a:t>
            </a:r>
            <a:r>
              <a:rPr lang="en-US" dirty="0"/>
              <a:t> (DW) and mixed (OLTP &amp; DW) database workloads. Oracle Database is available by </a:t>
            </a:r>
            <a:r>
              <a:rPr lang="en-US" dirty="0" err="1"/>
              <a:t>serveral</a:t>
            </a:r>
            <a:r>
              <a:rPr lang="en-US" dirty="0"/>
              <a:t> service providers </a:t>
            </a:r>
            <a:r>
              <a:rPr lang="en-US" dirty="0">
                <a:hlinkClick r:id="rId8" tooltip="On-premises software"/>
              </a:rPr>
              <a:t>on-</a:t>
            </a:r>
            <a:r>
              <a:rPr lang="en-US" dirty="0" err="1">
                <a:hlinkClick r:id="rId8" tooltip="On-premises software"/>
              </a:rPr>
              <a:t>prem</a:t>
            </a:r>
            <a:r>
              <a:rPr lang="en-US" dirty="0"/>
              <a:t>, </a:t>
            </a:r>
            <a:r>
              <a:rPr lang="en-US" dirty="0">
                <a:hlinkClick r:id="rId9" tooltip="Cloud computing"/>
              </a:rPr>
              <a:t>on-cloud</a:t>
            </a:r>
            <a:r>
              <a:rPr lang="en-US" dirty="0"/>
              <a:t>, or as hybrid cloud installation. It may be run on third party servers as well as on Oracle hardware (</a:t>
            </a:r>
            <a:r>
              <a:rPr lang="en-US" dirty="0" err="1">
                <a:hlinkClick r:id="rId10" tooltip="Oracle Exadata"/>
              </a:rPr>
              <a:t>Exadata</a:t>
            </a:r>
            <a:r>
              <a:rPr lang="en-US" dirty="0"/>
              <a:t> on-</a:t>
            </a:r>
            <a:r>
              <a:rPr lang="en-US" dirty="0" err="1"/>
              <a:t>prem</a:t>
            </a:r>
            <a:r>
              <a:rPr lang="en-US" dirty="0"/>
              <a:t>, on </a:t>
            </a:r>
            <a:r>
              <a:rPr lang="en-US" dirty="0">
                <a:hlinkClick r:id="rId11" tooltip="Oracle Cloud"/>
              </a:rPr>
              <a:t>Oracle Cloud</a:t>
            </a:r>
            <a:r>
              <a:rPr lang="en-US" dirty="0"/>
              <a:t> or at Cloud at Customer </a:t>
            </a:r>
            <a:r>
              <a:rPr lang="en-US" baseline="30000" dirty="0">
                <a:hlinkClick r:id="rId12"/>
              </a:rPr>
              <a:t>[5]</a:t>
            </a:r>
            <a:r>
              <a:rPr lang="en-US" dirty="0"/>
              <a:t>). Exclusively for Cloud customers Oracle offers Oracle Autonomous Database </a:t>
            </a:r>
            <a:r>
              <a:rPr lang="en-US" baseline="30000" dirty="0">
                <a:hlinkClick r:id="rId13"/>
              </a:rPr>
              <a:t>[6]</a:t>
            </a:r>
            <a:r>
              <a:rPr lang="en-US" dirty="0"/>
              <a:t> providing fully automated operation procedures.</a:t>
            </a:r>
          </a:p>
          <a:p>
            <a:endParaRPr lang="fr-FR" dirty="0"/>
          </a:p>
        </p:txBody>
      </p:sp>
    </p:spTree>
    <p:extLst>
      <p:ext uri="{BB962C8B-B14F-4D97-AF65-F5344CB8AC3E}">
        <p14:creationId xmlns:p14="http://schemas.microsoft.com/office/powerpoint/2010/main" val="2523580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702</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Presentation Databases</vt:lpstr>
      <vt:lpstr>What a Relational Database Is</vt:lpstr>
      <vt:lpstr>How Relational Databases Are Structured  </vt:lpstr>
      <vt:lpstr>TABLES: ROWS AND COLUMNS  </vt:lpstr>
      <vt:lpstr>WHAT IS A RELATIONAL DATABASE MANAGEMENT SYSTEM (RDBMS)?</vt:lpstr>
      <vt:lpstr>SQL</vt:lpstr>
      <vt:lpstr> what is My SQL </vt:lpstr>
      <vt:lpstr>What is PostgreSQL</vt:lpstr>
      <vt:lpstr>What is Oracle Database</vt:lpstr>
      <vt:lpstr>What is SQL Server</vt:lpstr>
      <vt:lpstr>What is SQLite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Databases</dc:title>
  <dc:creator>Sofien Saidan</dc:creator>
  <cp:lastModifiedBy>Sofien Saidan</cp:lastModifiedBy>
  <cp:revision>6</cp:revision>
  <dcterms:created xsi:type="dcterms:W3CDTF">2020-09-15T19:19:16Z</dcterms:created>
  <dcterms:modified xsi:type="dcterms:W3CDTF">2020-09-15T20:16:48Z</dcterms:modified>
</cp:coreProperties>
</file>