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8eb7dcf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8eb7dcf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8eb7dcf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8eb7dcf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8eb7dcf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8eb7dcf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8eb7dcf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8eb7dcf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8eb7dcf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8eb7dcf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a169aa8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a169aa8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8eb7dcf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8eb7dcf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1100" y="175850"/>
            <a:ext cx="8902200" cy="49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Logo </a:t>
            </a:r>
            <a:endParaRPr sz="1800">
              <a:solidFill>
                <a:schemeClr val="dk2"/>
              </a:solidFill>
            </a:endParaRPr>
          </a:p>
          <a:p>
            <a:pPr indent="0" lvl="0" marL="0" rtl="0" algn="ctr">
              <a:spcBef>
                <a:spcPts val="0"/>
              </a:spcBef>
              <a:spcAft>
                <a:spcPts val="0"/>
              </a:spcAft>
              <a:buNone/>
            </a:pPr>
            <a:r>
              <a:rPr lang="en" sz="1800">
                <a:solidFill>
                  <a:schemeClr val="dk2"/>
                </a:solidFill>
              </a:rPr>
              <a:t>The Crazy Startup </a:t>
            </a:r>
            <a:br>
              <a:rPr lang="en" sz="1800">
                <a:solidFill>
                  <a:schemeClr val="dk2"/>
                </a:solidFill>
              </a:rPr>
            </a:br>
            <a:r>
              <a:rPr lang="en" sz="1800">
                <a:solidFill>
                  <a:schemeClr val="dk2"/>
                </a:solidFill>
              </a:rPr>
              <a:t>Reality Show for Creators and Startups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2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Shark Tank + Big Brother + The Apprentice = The Crazy Startup</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t/>
            </a:r>
            <a:endParaRPr b="1" i="1" sz="1200">
              <a:solidFill>
                <a:schemeClr val="dk1"/>
              </a:solidFill>
            </a:endParaRPr>
          </a:p>
          <a:p>
            <a:pPr indent="0" lvl="0" marL="0" rtl="0" algn="just">
              <a:spcBef>
                <a:spcPts val="1200"/>
              </a:spcBef>
              <a:spcAft>
                <a:spcPts val="0"/>
              </a:spcAft>
              <a:buClr>
                <a:schemeClr val="dk1"/>
              </a:buClr>
              <a:buSzPts val="1100"/>
              <a:buFont typeface="Arial"/>
              <a:buNone/>
            </a:pPr>
            <a:r>
              <a:rPr b="1" i="1" lang="en" sz="1200">
                <a:solidFill>
                  <a:schemeClr val="dk1"/>
                </a:solidFill>
              </a:rPr>
              <a:t>What is The Crazy Startup?</a:t>
            </a:r>
            <a:endParaRPr b="1" i="1" sz="1200">
              <a:solidFill>
                <a:schemeClr val="dk1"/>
              </a:solidFill>
            </a:endParaRPr>
          </a:p>
          <a:p>
            <a:pPr indent="0" lvl="0" marL="0" rtl="0" algn="just">
              <a:spcBef>
                <a:spcPts val="1200"/>
              </a:spcBef>
              <a:spcAft>
                <a:spcPts val="0"/>
              </a:spcAft>
              <a:buClr>
                <a:schemeClr val="dk1"/>
              </a:buClr>
              <a:buSzPts val="1100"/>
              <a:buFont typeface="Arial"/>
              <a:buNone/>
            </a:pPr>
            <a:r>
              <a:rPr lang="en" sz="1200">
                <a:solidFill>
                  <a:srgbClr val="111111"/>
                </a:solidFill>
                <a:highlight>
                  <a:srgbClr val="FFFFFF"/>
                </a:highlight>
              </a:rPr>
              <a:t>The Crazy Startup (TCS) introduces an innovative reality show concept for creators and startups, where the audience can actively engage, collaborate, and invest. </a:t>
            </a:r>
            <a:endParaRPr sz="1200">
              <a:solidFill>
                <a:srgbClr val="111111"/>
              </a:solidFill>
            </a:endParaRPr>
          </a:p>
          <a:p>
            <a:pPr indent="0" lvl="0" marL="0" rtl="0" algn="just">
              <a:spcBef>
                <a:spcPts val="900"/>
              </a:spcBef>
              <a:spcAft>
                <a:spcPts val="0"/>
              </a:spcAft>
              <a:buClr>
                <a:schemeClr val="dk1"/>
              </a:buClr>
              <a:buSzPts val="1100"/>
              <a:buFont typeface="Arial"/>
              <a:buNone/>
            </a:pPr>
            <a:r>
              <a:rPr lang="en" sz="1200">
                <a:solidFill>
                  <a:srgbClr val="111111"/>
                </a:solidFill>
              </a:rPr>
              <a:t>The show’s premise is simple yet revolutionary: creators and startups would battle it out, not just for fame and fortune, but for something far more valuable—the chance to turn their dreams into reality. </a:t>
            </a:r>
            <a:endParaRPr sz="1200">
              <a:solidFill>
                <a:schemeClr val="dk1"/>
              </a:solidFill>
            </a:endParaRPr>
          </a:p>
          <a:p>
            <a:pPr indent="0" lvl="0" marL="0" rtl="0" algn="just">
              <a:spcBef>
                <a:spcPts val="1200"/>
              </a:spcBef>
              <a:spcAft>
                <a:spcPts val="0"/>
              </a:spcAft>
              <a:buClr>
                <a:schemeClr val="dk1"/>
              </a:buClr>
              <a:buSzPts val="1100"/>
              <a:buFont typeface="Arial"/>
              <a:buNone/>
            </a:pPr>
            <a:r>
              <a:rPr lang="en" sz="1200">
                <a:solidFill>
                  <a:schemeClr val="dk1"/>
                </a:solidFill>
              </a:rPr>
              <a:t>The goal is to launch </a:t>
            </a:r>
            <a:r>
              <a:rPr b="1" lang="en" sz="1200">
                <a:solidFill>
                  <a:schemeClr val="dk1"/>
                </a:solidFill>
              </a:rPr>
              <a:t>creators and successful businesses to the market backed</a:t>
            </a:r>
            <a:r>
              <a:rPr lang="en" sz="1200">
                <a:solidFill>
                  <a:schemeClr val="dk1"/>
                </a:solidFill>
              </a:rPr>
              <a:t> by a decentralised community while </a:t>
            </a:r>
            <a:r>
              <a:rPr b="1" lang="en" sz="1200">
                <a:solidFill>
                  <a:schemeClr val="dk1"/>
                </a:solidFill>
              </a:rPr>
              <a:t>educating the public about investment opportunities and entrepreneurship</a:t>
            </a:r>
            <a:r>
              <a:rPr lang="en" sz="1200">
                <a:solidFill>
                  <a:schemeClr val="dk1"/>
                </a:solidFill>
              </a:rPr>
              <a:t>. </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Clr>
                <a:schemeClr val="dk1"/>
              </a:buClr>
              <a:buSzPts val="1100"/>
              <a:buFont typeface="Arial"/>
              <a:buNone/>
            </a:pPr>
            <a:r>
              <a:rPr b="1" lang="en" sz="1200"/>
              <a:t>The Crazy Startup</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900"/>
              </a:spcBef>
              <a:spcAft>
                <a:spcPts val="0"/>
              </a:spcAft>
              <a:buClr>
                <a:srgbClr val="111111"/>
              </a:buClr>
              <a:buSzPct val="100000"/>
              <a:buFont typeface="Roboto"/>
              <a:buAutoNum type="arabicPeriod"/>
            </a:pPr>
            <a:r>
              <a:rPr b="1" lang="en" sz="1200">
                <a:solidFill>
                  <a:srgbClr val="111111"/>
                </a:solidFill>
              </a:rPr>
              <a:t>The Auditions:</a:t>
            </a:r>
            <a:r>
              <a:rPr lang="en" sz="1200">
                <a:solidFill>
                  <a:srgbClr val="111111"/>
                </a:solidFill>
              </a:rPr>
              <a:t> Aspiring entrepreneurs, artists, and visionaries from all walks of life apply for the auditions. </a:t>
            </a:r>
            <a:endParaRPr sz="1200">
              <a:solidFill>
                <a:srgbClr val="111111"/>
              </a:solidFill>
            </a:endParaRPr>
          </a:p>
          <a:p>
            <a:pPr indent="-287655" lvl="0" marL="457200" rtl="0" algn="l">
              <a:spcBef>
                <a:spcPts val="0"/>
              </a:spcBef>
              <a:spcAft>
                <a:spcPts val="0"/>
              </a:spcAft>
              <a:buClr>
                <a:srgbClr val="111111"/>
              </a:buClr>
              <a:buSzPct val="100000"/>
              <a:buFont typeface="Roboto"/>
              <a:buAutoNum type="arabicPeriod"/>
            </a:pPr>
            <a:r>
              <a:rPr b="1" lang="en" sz="1200">
                <a:solidFill>
                  <a:srgbClr val="111111"/>
                </a:solidFill>
              </a:rPr>
              <a:t>The Collaborative Challenges</a:t>
            </a:r>
            <a:r>
              <a:rPr lang="en" sz="1200">
                <a:solidFill>
                  <a:srgbClr val="111111"/>
                </a:solidFill>
              </a:rPr>
              <a:t>: Instead of cutthroat eliminations, contestants faced collaborative challenges. Picture this: a coder teaming up with a designer, a chef brainstorming with an engineer, and a musician collaborating with a data scientist. The results are nothing short of magical.</a:t>
            </a:r>
            <a:endParaRPr sz="1200">
              <a:solidFill>
                <a:srgbClr val="111111"/>
              </a:solidFill>
            </a:endParaRPr>
          </a:p>
          <a:p>
            <a:pPr indent="-287655" lvl="0" marL="457200" rtl="0" algn="l">
              <a:spcBef>
                <a:spcPts val="0"/>
              </a:spcBef>
              <a:spcAft>
                <a:spcPts val="0"/>
              </a:spcAft>
              <a:buClr>
                <a:srgbClr val="111111"/>
              </a:buClr>
              <a:buSzPct val="100000"/>
              <a:buFont typeface="Roboto"/>
              <a:buAutoNum type="arabicPeriod"/>
            </a:pPr>
            <a:r>
              <a:rPr b="1" lang="en" sz="1200">
                <a:solidFill>
                  <a:srgbClr val="111111"/>
                </a:solidFill>
              </a:rPr>
              <a:t>Public Engagement:</a:t>
            </a:r>
            <a:r>
              <a:rPr lang="en" sz="1200">
                <a:solidFill>
                  <a:srgbClr val="111111"/>
                </a:solidFill>
              </a:rPr>
              <a:t> </a:t>
            </a:r>
            <a:r>
              <a:rPr lang="en" sz="1200">
                <a:solidFill>
                  <a:srgbClr val="111111"/>
                </a:solidFill>
              </a:rPr>
              <a:t>Viewers are not passive spectators; they become active participants. They can vote, comment, and invest in creators/projects. The show’s hashtag will trend worldwide.</a:t>
            </a:r>
            <a:endParaRPr sz="1200">
              <a:solidFill>
                <a:srgbClr val="111111"/>
              </a:solidFill>
            </a:endParaRPr>
          </a:p>
          <a:p>
            <a:pPr indent="-287655" lvl="0" marL="457200" rtl="0" algn="l">
              <a:spcBef>
                <a:spcPts val="0"/>
              </a:spcBef>
              <a:spcAft>
                <a:spcPts val="0"/>
              </a:spcAft>
              <a:buClr>
                <a:srgbClr val="111111"/>
              </a:buClr>
              <a:buSzPct val="100000"/>
              <a:buFont typeface="Roboto"/>
              <a:buAutoNum type="arabicPeriod"/>
            </a:pPr>
            <a:r>
              <a:rPr b="1" lang="en" sz="1200">
                <a:solidFill>
                  <a:srgbClr val="111111"/>
                </a:solidFill>
              </a:rPr>
              <a:t>The Investment Rounds:</a:t>
            </a:r>
            <a:r>
              <a:rPr lang="en" sz="1200">
                <a:solidFill>
                  <a:srgbClr val="111111"/>
                </a:solidFill>
              </a:rPr>
              <a:t> the audience is not just there for entertainment. They are potential backers/investors. </a:t>
            </a:r>
            <a:endParaRPr sz="1200">
              <a:solidFill>
                <a:srgbClr val="111111"/>
              </a:solidFill>
            </a:endParaRPr>
          </a:p>
          <a:p>
            <a:pPr indent="-287655" lvl="0" marL="457200" rtl="0" algn="l">
              <a:spcBef>
                <a:spcPts val="0"/>
              </a:spcBef>
              <a:spcAft>
                <a:spcPts val="0"/>
              </a:spcAft>
              <a:buClr>
                <a:srgbClr val="111111"/>
              </a:buClr>
              <a:buSzPct val="100000"/>
              <a:buFont typeface="Roboto"/>
              <a:buAutoNum type="arabicPeriod"/>
            </a:pPr>
            <a:r>
              <a:rPr b="1" lang="en" sz="1200">
                <a:solidFill>
                  <a:srgbClr val="111111"/>
                </a:solidFill>
              </a:rPr>
              <a:t>The Grand Finale: </a:t>
            </a:r>
            <a:r>
              <a:rPr lang="en" sz="1200">
                <a:solidFill>
                  <a:srgbClr val="111111"/>
                </a:solidFill>
              </a:rPr>
              <a:t>As the season reaches its climax, the remaining startups face their ultimate challenge. The grand prize? Real-world funding, mentorship, and a chance to pitch at the main stage of the Web Summit.  </a:t>
            </a:r>
            <a:endParaRPr sz="12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200" u="sng">
                <a:solidFill>
                  <a:schemeClr val="dk1"/>
                </a:solidFill>
              </a:rPr>
              <a:t>The three types of Tokens</a:t>
            </a:r>
            <a:r>
              <a:rPr lang="en"/>
              <a:t> </a:t>
            </a:r>
            <a:br>
              <a:rPr lang="en"/>
            </a:br>
            <a:r>
              <a:rPr b="1" lang="en" sz="1150">
                <a:solidFill>
                  <a:schemeClr val="dk1"/>
                </a:solidFill>
                <a:highlight>
                  <a:schemeClr val="lt1"/>
                </a:highlight>
              </a:rPr>
              <a:t>Creator Tokens:</a:t>
            </a:r>
            <a:r>
              <a:rPr lang="en" sz="1150">
                <a:solidFill>
                  <a:schemeClr val="dk1"/>
                </a:solidFill>
                <a:highlight>
                  <a:schemeClr val="lt1"/>
                </a:highlight>
              </a:rPr>
              <a:t> Linked to individuals, offering fans exclusive content and interactions.</a:t>
            </a:r>
            <a:endParaRPr sz="1150">
              <a:solidFill>
                <a:schemeClr val="dk1"/>
              </a:solidFill>
              <a:highlight>
                <a:schemeClr val="lt1"/>
              </a:highlight>
            </a:endParaRPr>
          </a:p>
          <a:p>
            <a:pPr indent="0" lvl="0" marL="0" rtl="0" algn="l">
              <a:spcBef>
                <a:spcPts val="1200"/>
              </a:spcBef>
              <a:spcAft>
                <a:spcPts val="0"/>
              </a:spcAft>
              <a:buNone/>
            </a:pPr>
            <a:r>
              <a:rPr b="1" lang="en" sz="1150">
                <a:solidFill>
                  <a:schemeClr val="dk1"/>
                </a:solidFill>
                <a:highlight>
                  <a:schemeClr val="lt1"/>
                </a:highlight>
              </a:rPr>
              <a:t>Community Tokens:</a:t>
            </a:r>
            <a:r>
              <a:rPr lang="en" sz="1150">
                <a:solidFill>
                  <a:schemeClr val="dk1"/>
                </a:solidFill>
                <a:highlight>
                  <a:schemeClr val="lt1"/>
                </a:highlight>
              </a:rPr>
              <a:t> Enable holder participation in decentralized governance of Web3 projects.</a:t>
            </a:r>
            <a:endParaRPr sz="1150">
              <a:solidFill>
                <a:schemeClr val="dk1"/>
              </a:solidFill>
              <a:highlight>
                <a:schemeClr val="lt1"/>
              </a:highlight>
            </a:endParaRPr>
          </a:p>
          <a:p>
            <a:pPr indent="0" lvl="0" marL="0" rtl="0" algn="l">
              <a:spcBef>
                <a:spcPts val="1500"/>
              </a:spcBef>
              <a:spcAft>
                <a:spcPts val="0"/>
              </a:spcAft>
              <a:buNone/>
            </a:pPr>
            <a:r>
              <a:rPr b="1" lang="en" sz="1150">
                <a:solidFill>
                  <a:schemeClr val="dk1"/>
                </a:solidFill>
                <a:highlight>
                  <a:schemeClr val="lt1"/>
                </a:highlight>
              </a:rPr>
              <a:t>Platform Tokens: </a:t>
            </a:r>
            <a:r>
              <a:rPr lang="en" sz="1150">
                <a:solidFill>
                  <a:schemeClr val="dk1"/>
                </a:solidFill>
                <a:highlight>
                  <a:schemeClr val="lt1"/>
                </a:highlight>
              </a:rPr>
              <a:t>Facilitate engagement in platforms like The Crazy Startup, allowing for tipping, voting, and payments.</a:t>
            </a:r>
            <a:endParaRPr sz="1150">
              <a:solidFill>
                <a:schemeClr val="dk1"/>
              </a:solidFill>
              <a:highlight>
                <a:schemeClr val="lt1"/>
              </a:highlight>
            </a:endParaRPr>
          </a:p>
          <a:p>
            <a:pPr indent="0" lvl="0" marL="0" rtl="0" algn="l">
              <a:spcBef>
                <a:spcPts val="1500"/>
              </a:spcBef>
              <a:spcAft>
                <a:spcPts val="1200"/>
              </a:spcAft>
              <a:buNone/>
            </a:pPr>
            <a:r>
              <a:t/>
            </a:r>
            <a:endParaRPr sz="115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91666"/>
              <a:buFont typeface="Arial"/>
              <a:buNone/>
            </a:pPr>
            <a:r>
              <a:rPr b="1" i="1" lang="en" sz="1200">
                <a:solidFill>
                  <a:schemeClr val="dk1"/>
                </a:solidFill>
              </a:rPr>
              <a:t>Why The Crazy Startup? </a:t>
            </a:r>
            <a:endParaRPr b="1" i="1" sz="1200">
              <a:solidFill>
                <a:schemeClr val="dk1"/>
              </a:solidFill>
            </a:endParaRPr>
          </a:p>
          <a:p>
            <a:pPr indent="0" lvl="0" marL="0" rtl="0" algn="l">
              <a:spcBef>
                <a:spcPts val="0"/>
              </a:spcBef>
              <a:spcAft>
                <a:spcPts val="0"/>
              </a:spcAft>
              <a:buClr>
                <a:schemeClr val="dk1"/>
              </a:buClr>
              <a:buSzPct val="91666"/>
              <a:buFont typeface="Arial"/>
              <a:buNone/>
            </a:pPr>
            <a:r>
              <a:t/>
            </a:r>
            <a:endParaRPr b="1" sz="1200">
              <a:solidFill>
                <a:schemeClr val="dk1"/>
              </a:solidFill>
            </a:endParaRPr>
          </a:p>
          <a:p>
            <a:pPr indent="0" lvl="0" marL="0" rtl="0" algn="l">
              <a:spcBef>
                <a:spcPts val="0"/>
              </a:spcBef>
              <a:spcAft>
                <a:spcPts val="0"/>
              </a:spcAft>
              <a:buClr>
                <a:schemeClr val="dk1"/>
              </a:buClr>
              <a:buSzPct val="91666"/>
              <a:buFont typeface="Arial"/>
              <a:buNone/>
            </a:pPr>
            <a:r>
              <a:rPr lang="en" sz="1200">
                <a:solidFill>
                  <a:srgbClr val="111111"/>
                </a:solidFill>
                <a:highlight>
                  <a:srgbClr val="FFFFFF"/>
                </a:highlight>
              </a:rPr>
              <a:t>The Crazy Startup - a disruptor, a maverick in the content game. </a:t>
            </a:r>
            <a:endParaRPr sz="1200">
              <a:solidFill>
                <a:srgbClr val="111111"/>
              </a:solidFill>
              <a:highlight>
                <a:srgbClr val="FFFFFF"/>
              </a:highlight>
            </a:endParaRPr>
          </a:p>
          <a:p>
            <a:pPr indent="0" lvl="0" marL="0" rtl="0" algn="l">
              <a:spcBef>
                <a:spcPts val="0"/>
              </a:spcBef>
              <a:spcAft>
                <a:spcPts val="0"/>
              </a:spcAft>
              <a:buClr>
                <a:schemeClr val="dk1"/>
              </a:buClr>
              <a:buSzPct val="91666"/>
              <a:buFont typeface="Arial"/>
              <a:buNone/>
            </a:pPr>
            <a:r>
              <a:t/>
            </a:r>
            <a:endParaRPr sz="1200">
              <a:solidFill>
                <a:srgbClr val="111111"/>
              </a:solidFill>
              <a:highlight>
                <a:srgbClr val="FFFFFF"/>
              </a:highlight>
            </a:endParaRPr>
          </a:p>
          <a:p>
            <a:pPr indent="0" lvl="0" marL="0" rtl="0" algn="l">
              <a:spcBef>
                <a:spcPts val="0"/>
              </a:spcBef>
              <a:spcAft>
                <a:spcPts val="0"/>
              </a:spcAft>
              <a:buClr>
                <a:schemeClr val="dk1"/>
              </a:buClr>
              <a:buSzPct val="91666"/>
              <a:buFont typeface="Arial"/>
              <a:buNone/>
            </a:pPr>
            <a:r>
              <a:rPr lang="en" sz="1200">
                <a:solidFill>
                  <a:srgbClr val="111111"/>
                </a:solidFill>
                <a:highlight>
                  <a:srgbClr val="FFFFFF"/>
                </a:highlight>
              </a:rPr>
              <a:t>Our mission? To revolutionise the entertainment industry</a:t>
            </a:r>
            <a:br>
              <a:rPr lang="en" sz="1200">
                <a:solidFill>
                  <a:srgbClr val="111111"/>
                </a:solidFill>
                <a:highlight>
                  <a:srgbClr val="FFFFFF"/>
                </a:highlight>
              </a:rPr>
            </a:br>
            <a:br>
              <a:rPr lang="en" sz="1200">
                <a:solidFill>
                  <a:srgbClr val="111111"/>
                </a:solidFill>
                <a:highlight>
                  <a:srgbClr val="FFFFFF"/>
                </a:highlight>
              </a:rPr>
            </a:br>
            <a:r>
              <a:rPr lang="en" sz="1200">
                <a:solidFill>
                  <a:srgbClr val="111111"/>
                </a:solidFill>
                <a:highlight>
                  <a:srgbClr val="FFFFFF"/>
                </a:highlight>
              </a:rPr>
              <a:t>Here’s our manifesto:</a:t>
            </a:r>
            <a:endParaRPr sz="1200">
              <a:solidFill>
                <a:srgbClr val="111111"/>
              </a:solidFill>
              <a:highlight>
                <a:srgbClr val="FFFFFF"/>
              </a:highlight>
            </a:endParaRPr>
          </a:p>
          <a:p>
            <a:pPr indent="0" lvl="0" marL="0" rtl="0" algn="l">
              <a:spcBef>
                <a:spcPts val="0"/>
              </a:spcBef>
              <a:spcAft>
                <a:spcPts val="0"/>
              </a:spcAft>
              <a:buClr>
                <a:schemeClr val="dk1"/>
              </a:buClr>
              <a:buSzPct val="91666"/>
              <a:buFont typeface="Arial"/>
              <a:buNone/>
            </a:pPr>
            <a:r>
              <a:t/>
            </a:r>
            <a:endParaRPr b="1" sz="1200">
              <a:solidFill>
                <a:srgbClr val="111111"/>
              </a:solidFill>
              <a:highlight>
                <a:srgbClr val="FFFFFF"/>
              </a:highlight>
            </a:endParaRPr>
          </a:p>
          <a:p>
            <a:pPr indent="-299085" lvl="0" marL="457200" rtl="0" algn="l">
              <a:spcBef>
                <a:spcPts val="0"/>
              </a:spcBef>
              <a:spcAft>
                <a:spcPts val="0"/>
              </a:spcAft>
              <a:buClr>
                <a:srgbClr val="111111"/>
              </a:buClr>
              <a:buSzPct val="100000"/>
              <a:buFont typeface="Arial"/>
              <a:buAutoNum type="arabicPeriod"/>
            </a:pPr>
            <a:r>
              <a:rPr b="1" lang="en" sz="1200">
                <a:solidFill>
                  <a:schemeClr val="dk1"/>
                </a:solidFill>
              </a:rPr>
              <a:t>Tailored Content:</a:t>
            </a:r>
            <a:r>
              <a:rPr lang="en" sz="1200">
                <a:solidFill>
                  <a:schemeClr val="dk1"/>
                </a:solidFill>
              </a:rPr>
              <a:t> We’re not serving up generic mush. We curate content that speaks to our viewers’ souls. Whether it’s bite-sized knowledge or deep dives, it’s relevant, actionable, and life-changing.</a:t>
            </a:r>
            <a:endParaRPr sz="1200">
              <a:solidFill>
                <a:schemeClr val="dk1"/>
              </a:solidFill>
            </a:endParaRPr>
          </a:p>
          <a:p>
            <a:pPr indent="0" lvl="0" marL="457200" rtl="0" algn="l">
              <a:spcBef>
                <a:spcPts val="0"/>
              </a:spcBef>
              <a:spcAft>
                <a:spcPts val="0"/>
              </a:spcAft>
              <a:buClr>
                <a:schemeClr val="dk1"/>
              </a:buClr>
              <a:buSzPct val="91666"/>
              <a:buFont typeface="Arial"/>
              <a:buNone/>
            </a:pPr>
            <a:r>
              <a:t/>
            </a:r>
            <a:endParaRPr sz="1200">
              <a:solidFill>
                <a:schemeClr val="dk1"/>
              </a:solidFill>
            </a:endParaRPr>
          </a:p>
          <a:p>
            <a:pPr indent="-299085" lvl="0" marL="457200" rtl="0" algn="l">
              <a:spcBef>
                <a:spcPts val="0"/>
              </a:spcBef>
              <a:spcAft>
                <a:spcPts val="0"/>
              </a:spcAft>
              <a:buClr>
                <a:srgbClr val="111111"/>
              </a:buClr>
              <a:buSzPct val="100000"/>
              <a:buFont typeface="Arial"/>
              <a:buAutoNum type="arabicPeriod"/>
            </a:pPr>
            <a:r>
              <a:rPr b="1" lang="en" sz="1200">
                <a:solidFill>
                  <a:schemeClr val="dk1"/>
                </a:solidFill>
              </a:rPr>
              <a:t>Viewer-Centric Approach:</a:t>
            </a:r>
            <a:r>
              <a:rPr lang="en" sz="1200">
                <a:solidFill>
                  <a:schemeClr val="dk1"/>
                </a:solidFill>
              </a:rPr>
              <a:t> We’re not the overlords; we’re the collaborators. </a:t>
            </a:r>
            <a:endParaRPr sz="1200">
              <a:solidFill>
                <a:schemeClr val="dk1"/>
              </a:solidFill>
            </a:endParaRPr>
          </a:p>
          <a:p>
            <a:pPr indent="0" lvl="0" marL="457200" rtl="0" algn="l">
              <a:spcBef>
                <a:spcPts val="0"/>
              </a:spcBef>
              <a:spcAft>
                <a:spcPts val="0"/>
              </a:spcAft>
              <a:buClr>
                <a:schemeClr val="dk1"/>
              </a:buClr>
              <a:buSzPct val="91666"/>
              <a:buFont typeface="Arial"/>
              <a:buNone/>
            </a:pPr>
            <a:r>
              <a:t/>
            </a:r>
            <a:endParaRPr sz="1200">
              <a:solidFill>
                <a:schemeClr val="dk1"/>
              </a:solidFill>
            </a:endParaRPr>
          </a:p>
          <a:p>
            <a:pPr indent="-299085" lvl="0" marL="457200" rtl="0" algn="l">
              <a:spcBef>
                <a:spcPts val="0"/>
              </a:spcBef>
              <a:spcAft>
                <a:spcPts val="0"/>
              </a:spcAft>
              <a:buClr>
                <a:srgbClr val="111111"/>
              </a:buClr>
              <a:buSzPct val="100000"/>
              <a:buFont typeface="Arial"/>
              <a:buAutoNum type="arabicPeriod"/>
            </a:pPr>
            <a:r>
              <a:rPr b="1" lang="en" sz="1200">
                <a:solidFill>
                  <a:schemeClr val="dk1"/>
                </a:solidFill>
              </a:rPr>
              <a:t>Wisdom, Not Noise:</a:t>
            </a:r>
            <a:r>
              <a:rPr lang="en" sz="1200">
                <a:solidFill>
                  <a:schemeClr val="dk1"/>
                </a:solidFill>
              </a:rPr>
              <a:t> Forget the noise. We’re in the business of wisdom. We sift through the data storms, distilling knowledge into something profound. Because wisdom is power, and power is change.</a:t>
            </a:r>
            <a:endParaRPr sz="1200">
              <a:solidFill>
                <a:schemeClr val="dk1"/>
              </a:solidFill>
            </a:endParaRPr>
          </a:p>
          <a:p>
            <a:pPr indent="0" lvl="0" marL="457200" rtl="0" algn="l">
              <a:spcBef>
                <a:spcPts val="0"/>
              </a:spcBef>
              <a:spcAft>
                <a:spcPts val="0"/>
              </a:spcAft>
              <a:buClr>
                <a:schemeClr val="dk1"/>
              </a:buClr>
              <a:buSzPct val="91666"/>
              <a:buFont typeface="Arial"/>
              <a:buNone/>
            </a:pPr>
            <a:r>
              <a:t/>
            </a:r>
            <a:endParaRPr sz="1200">
              <a:solidFill>
                <a:schemeClr val="dk1"/>
              </a:solidFill>
            </a:endParaRPr>
          </a:p>
          <a:p>
            <a:pPr indent="-299085" lvl="0" marL="457200" rtl="0" algn="l">
              <a:spcBef>
                <a:spcPts val="0"/>
              </a:spcBef>
              <a:spcAft>
                <a:spcPts val="0"/>
              </a:spcAft>
              <a:buClr>
                <a:srgbClr val="111111"/>
              </a:buClr>
              <a:buSzPct val="100000"/>
              <a:buFont typeface="Arial"/>
              <a:buAutoNum type="arabicPeriod"/>
            </a:pPr>
            <a:r>
              <a:rPr b="1" lang="en" sz="1200">
                <a:solidFill>
                  <a:schemeClr val="dk1"/>
                </a:solidFill>
              </a:rPr>
              <a:t>Socially Driven:</a:t>
            </a:r>
            <a:r>
              <a:rPr lang="en" sz="1200">
                <a:solidFill>
                  <a:schemeClr val="dk1"/>
                </a:solidFill>
              </a:rPr>
              <a:t> We’re not just a show; we’re a movement. Our viewers shape the narrative. They vote, comment, and steer the ship. It’s content democracy, and it’s beautiful chaos.</a:t>
            </a:r>
            <a:endParaRPr sz="1200">
              <a:solidFill>
                <a:schemeClr val="dk1"/>
              </a:solidFill>
            </a:endParaRPr>
          </a:p>
          <a:p>
            <a:pPr indent="0" lvl="0" marL="0" rtl="0" algn="l">
              <a:spcBef>
                <a:spcPts val="0"/>
              </a:spcBef>
              <a:spcAft>
                <a:spcPts val="1200"/>
              </a:spcAft>
              <a:buNone/>
            </a:pPr>
            <a:r>
              <a:t/>
            </a:r>
            <a:endParaRPr/>
          </a:p>
        </p:txBody>
      </p:sp>
      <p:sp>
        <p:nvSpPr>
          <p:cNvPr id="72" name="Google Shape;72;p16"/>
          <p:cNvSpPr txBox="1"/>
          <p:nvPr/>
        </p:nvSpPr>
        <p:spPr>
          <a:xfrm>
            <a:off x="1129800" y="1455125"/>
            <a:ext cx="379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206200" y="130375"/>
            <a:ext cx="8520600" cy="487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solidFill>
                  <a:schemeClr val="dk1"/>
                </a:solidFill>
              </a:rPr>
              <a:t>Vai precisar de 2 slides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rgbClr val="111111"/>
                </a:solidFill>
                <a:highlight>
                  <a:srgbClr val="FFFFFF"/>
                </a:highlight>
                <a:latin typeface="Roboto"/>
                <a:ea typeface="Roboto"/>
                <a:cs typeface="Roboto"/>
                <a:sym typeface="Roboto"/>
              </a:rPr>
              <a:t>What value do we contribute to the Solana ecosystem?</a:t>
            </a:r>
            <a:endParaRPr b="1" sz="1200">
              <a:solidFill>
                <a:schemeClr val="dk1"/>
              </a:solidFill>
            </a:endParaRPr>
          </a:p>
          <a:p>
            <a:pPr indent="0" lvl="0" marL="0" rtl="0" algn="ctr">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111111"/>
                </a:solidFill>
                <a:highlight>
                  <a:srgbClr val="FFFFFF"/>
                </a:highlight>
              </a:rPr>
              <a:t>The Crazy Startup (TCS) has the potential to greatly benefit Solana by offering novel engagement and investment avenues. Its distinctive reality show format, emphasizing active audience involvement in Web3 and AI sectors, perfectly aligns with Solana’s focus on cutting-edge technologies and decentralised communities. This collaboration could significantly boost Solana’s brand visibility and user base, tapping into the show’s tech-savvy audience with a keen interest in entrepreneurship and investment.</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Collaborative Content Creation:</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111111"/>
                </a:solidFill>
                <a:highlight>
                  <a:srgbClr val="FFFFFF"/>
                </a:highlight>
              </a:rPr>
              <a:t>The Crazy Startup (TCS) could create blockchain-focused reality shows and podcasts, while Solana sponsors or collaborates, offering expert insights and interviews</a:t>
            </a:r>
            <a:endParaRPr sz="1200">
              <a:solidFill>
                <a:schemeClr val="dk1"/>
              </a:solidFill>
            </a:endParaRPr>
          </a:p>
          <a:p>
            <a:pPr indent="-228600" lvl="0" marL="457200" rtl="0" algn="l">
              <a:spcBef>
                <a:spcPts val="0"/>
              </a:spcBef>
              <a:spcAft>
                <a:spcPts val="0"/>
              </a:spcAft>
              <a:buClr>
                <a:srgbClr val="D1D5DB"/>
              </a:buClr>
              <a:buSzPts val="12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Cross-Promotion and Marketing:</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111111"/>
                </a:solidFill>
                <a:highlight>
                  <a:srgbClr val="FFFFFF"/>
                </a:highlight>
              </a:rPr>
              <a:t>Both The Crazy Startup (TCS) and Solana can mutually promote their platforms via social media, newsletters, and website banners, with TCS highlighting Solana’s services and Solana showcasing TCS’s innovative startup opportunities, resulting in increased traffic and engagement for both.</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rgbClr val="0D0D0D"/>
              </a:solidFill>
              <a:highlight>
                <a:srgbClr val="FFFFFF"/>
              </a:highlight>
            </a:endParaRPr>
          </a:p>
          <a:p>
            <a:pPr indent="0" lvl="0" marL="0" rtl="0" algn="l">
              <a:spcBef>
                <a:spcPts val="0"/>
              </a:spcBef>
              <a:spcAft>
                <a:spcPts val="0"/>
              </a:spcAft>
              <a:buClr>
                <a:schemeClr val="dk1"/>
              </a:buClr>
              <a:buSzPts val="1100"/>
              <a:buFont typeface="Arial"/>
              <a:buNone/>
            </a:pPr>
            <a:r>
              <a:t/>
            </a:r>
            <a:endParaRPr i="1"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307375"/>
            <a:ext cx="8520600" cy="46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Mentors, Judges, Speakers and KOLs.</a:t>
            </a:r>
            <a:br>
              <a:rPr lang="en" sz="1200">
                <a:solidFill>
                  <a:schemeClr val="dk1"/>
                </a:solidFill>
              </a:rPr>
            </a:br>
            <a:r>
              <a:rPr lang="en" sz="1200">
                <a:solidFill>
                  <a:srgbClr val="0D0D0D"/>
                </a:solidFill>
                <a:highlight>
                  <a:schemeClr val="lt1"/>
                </a:highlight>
              </a:rPr>
              <a:t>Involving </a:t>
            </a:r>
            <a:r>
              <a:rPr lang="en" sz="1200">
                <a:solidFill>
                  <a:srgbClr val="111111"/>
                </a:solidFill>
                <a:highlight>
                  <a:schemeClr val="lt1"/>
                </a:highlight>
              </a:rPr>
              <a:t>renowned personalities like Mark Cuban, Kevin Hart, Kevin O’Leary, and Gary Vee bring expertise, credibility, and diverse engagement to the reality show and Solana. Their insights attract a knowledgeable audience interested in finance and entrepreneurship.</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Integration of SOL Token:</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rPr>
              <a:t>Integrating the SOL token into TCS's platform could offer benefits to contributors, fostering engagement with Solana's ecosystem and supporting TCS-featured startups, thereby creating mutual value for both entities and their communities.</a:t>
            </a:r>
            <a:endParaRPr sz="1200">
              <a:solidFill>
                <a:schemeClr val="dk1"/>
              </a:solidFill>
            </a:endParaRPr>
          </a:p>
          <a:p>
            <a:pPr indent="-228600" lvl="0" marL="457200" rtl="0" algn="l">
              <a:spcBef>
                <a:spcPts val="0"/>
              </a:spcBef>
              <a:spcAft>
                <a:spcPts val="0"/>
              </a:spcAft>
              <a:buClr>
                <a:srgbClr val="D1D5DB"/>
              </a:buClr>
              <a:buSzPts val="12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rgbClr val="111111"/>
                </a:solidFill>
                <a:highlight>
                  <a:srgbClr val="FFFFFF"/>
                </a:highlight>
              </a:rPr>
              <a:t>Collaborate on Web3 Education:</a:t>
            </a:r>
            <a:endParaRPr b="1" sz="1200">
              <a:solidFill>
                <a:srgbClr val="11111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Solana and TCS could jointly organize educational webinars and events on Web3, AI, and blockchain, featuring industry leaders to foster community engagement and growth.</a:t>
            </a:r>
            <a:br>
              <a:rPr lang="en" sz="1200">
                <a:solidFill>
                  <a:srgbClr val="0D0D0D"/>
                </a:solidFill>
                <a:highlight>
                  <a:srgbClr val="FFFFFF"/>
                </a:highlight>
                <a:latin typeface="Roboto"/>
                <a:ea typeface="Roboto"/>
                <a:cs typeface="Roboto"/>
                <a:sym typeface="Roboto"/>
              </a:rPr>
            </a:b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rgbClr val="0D0D0D"/>
                </a:solidFill>
                <a:highlight>
                  <a:srgbClr val="FFFFFF"/>
                </a:highlight>
                <a:latin typeface="Roboto"/>
                <a:ea typeface="Roboto"/>
                <a:cs typeface="Roboto"/>
                <a:sym typeface="Roboto"/>
              </a:rPr>
              <a:t>Solana Pay integration with The Crazy Platform </a:t>
            </a:r>
            <a:br>
              <a:rPr b="1"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Integrating Solana Pay with the Crazy Platform enables seamless transactions and asset management, secure user authentication, a crypto payment gateway for direct investments, smart contract-based transactions, and access to a vast DApp and Web3 ecosystem for enhanced user services.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393750"/>
            <a:ext cx="8520600" cy="41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D0D0D"/>
                </a:solidFill>
                <a:highlight>
                  <a:schemeClr val="lt1"/>
                </a:highlight>
                <a:latin typeface="Roboto"/>
                <a:ea typeface="Roboto"/>
                <a:cs typeface="Roboto"/>
                <a:sym typeface="Roboto"/>
              </a:rPr>
              <a:t>CRAZY Token on Solana’s Ecosystem</a:t>
            </a:r>
            <a:endParaRPr b="1" sz="1200">
              <a:solidFill>
                <a:srgbClr val="0D0D0D"/>
              </a:solidFill>
              <a:highlight>
                <a:schemeClr val="lt1"/>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chemeClr val="lt1"/>
              </a:highlight>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Viewer Voting</a:t>
            </a:r>
            <a:r>
              <a:rPr lang="en" sz="1200">
                <a:solidFill>
                  <a:srgbClr val="0D0D0D"/>
                </a:solidFill>
                <a:latin typeface="Roboto"/>
                <a:ea typeface="Roboto"/>
                <a:cs typeface="Roboto"/>
                <a:sym typeface="Roboto"/>
              </a:rPr>
              <a:t>: CRAZY Tokens could be used for viewer voting on various aspects of the show, such as selecting featured startups, determining winners, or influencing the direction of the program.</a:t>
            </a:r>
            <a:endParaRPr sz="1200">
              <a:solidFill>
                <a:srgbClr val="0D0D0D"/>
              </a:solidFill>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Direct Investment</a:t>
            </a:r>
            <a:r>
              <a:rPr lang="en" sz="1200">
                <a:solidFill>
                  <a:srgbClr val="0D0D0D"/>
                </a:solidFill>
                <a:latin typeface="Roboto"/>
                <a:ea typeface="Roboto"/>
                <a:cs typeface="Roboto"/>
                <a:sym typeface="Roboto"/>
              </a:rPr>
              <a:t>: Viewers could use CRAZY Tokens to directly invest in startups showcased on the show, leveraging Solana's fast and low-cost transactions for seamless investment opportunities.</a:t>
            </a:r>
            <a:endParaRPr sz="1200">
              <a:solidFill>
                <a:srgbClr val="0D0D0D"/>
              </a:solidFill>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Crowdfunding</a:t>
            </a:r>
            <a:r>
              <a:rPr lang="en" sz="1200">
                <a:solidFill>
                  <a:srgbClr val="0D0D0D"/>
                </a:solidFill>
                <a:latin typeface="Roboto"/>
                <a:ea typeface="Roboto"/>
                <a:cs typeface="Roboto"/>
                <a:sym typeface="Roboto"/>
              </a:rPr>
              <a:t>: CRAZY Tokens could facilitate equity crowdfunding campaigns for startups featured on the show, allowing viewers to contribute to the growth of promising projects.</a:t>
            </a:r>
            <a:endParaRPr sz="1200">
              <a:solidFill>
                <a:srgbClr val="0D0D0D"/>
              </a:solidFill>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Exclusive Access to Events and NFTs</a:t>
            </a:r>
            <a:r>
              <a:rPr lang="en" sz="1200">
                <a:solidFill>
                  <a:srgbClr val="0D0D0D"/>
                </a:solidFill>
                <a:latin typeface="Roboto"/>
                <a:ea typeface="Roboto"/>
                <a:cs typeface="Roboto"/>
                <a:sym typeface="Roboto"/>
              </a:rPr>
              <a:t>: CRAZY Tokens could grant holders exclusive access to special events, behind-the-scenes content, or limited edition NFTs related to The Crazy Startup show, incentivizing token ownership and participation.</a:t>
            </a:r>
            <a:endParaRPr sz="1200">
              <a:solidFill>
                <a:srgbClr val="0D0D0D"/>
              </a:solidFill>
              <a:latin typeface="Roboto"/>
              <a:ea typeface="Roboto"/>
              <a:cs typeface="Roboto"/>
              <a:sym typeface="Roboto"/>
            </a:endParaRPr>
          </a:p>
          <a:p>
            <a:pPr indent="-228600" lvl="0" marL="457200" rtl="0" algn="l">
              <a:spcBef>
                <a:spcPts val="0"/>
              </a:spcBef>
              <a:spcAft>
                <a:spcPts val="0"/>
              </a:spcAft>
              <a:buClr>
                <a:srgbClr val="0D0D0D"/>
              </a:buClr>
              <a:buSzPts val="1200"/>
              <a:buFont typeface="Roboto"/>
              <a:buNone/>
            </a:pPr>
            <a:r>
              <a:rPr b="1" lang="en" sz="1200">
                <a:solidFill>
                  <a:srgbClr val="0D0D0D"/>
                </a:solidFill>
                <a:latin typeface="Roboto"/>
                <a:ea typeface="Roboto"/>
                <a:cs typeface="Roboto"/>
                <a:sym typeface="Roboto"/>
              </a:rPr>
              <a:t>Fostering a Community-Driven Ecosystem</a:t>
            </a:r>
            <a:r>
              <a:rPr lang="en" sz="1200">
                <a:solidFill>
                  <a:srgbClr val="0D0D0D"/>
                </a:solidFill>
                <a:latin typeface="Roboto"/>
                <a:ea typeface="Roboto"/>
                <a:cs typeface="Roboto"/>
                <a:sym typeface="Roboto"/>
              </a:rPr>
              <a:t>: </a:t>
            </a:r>
            <a:r>
              <a:rPr lang="en" sz="1200">
                <a:solidFill>
                  <a:srgbClr val="0D0D0D"/>
                </a:solidFill>
                <a:highlight>
                  <a:srgbClr val="FFFFFF"/>
                </a:highlight>
                <a:latin typeface="Roboto"/>
                <a:ea typeface="Roboto"/>
                <a:cs typeface="Roboto"/>
                <a:sym typeface="Roboto"/>
              </a:rPr>
              <a:t>The Crazy token, serving as the gas of the ecosystem, is built on Solana, enabling seamless transactions and interactions within the community. This integration not only strengthens The Crazy Startup's platform but also contributes to the growth and vibrancy of Solana's ecosystem, as users engage in activities such as voting, direct investment, crowdfunding, and exclusive access to events and NFTs, all facilitated by the CRAZY token</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406650"/>
            <a:ext cx="8520600" cy="4162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The collaboration between The Crazy Startup and Solana harnesses their combined strengths to innovate and engage in the Web3, AI, and blockchain realms, promising a richer user experience and setting new benchmarks for digital finance and startups.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