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  <p:sldId id="265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09:22:02.714"/>
    </inkml:context>
    <inkml:brush xml:id="br0">
      <inkml:brushProperty name="width" value="0.10583" units="cm"/>
      <inkml:brushProperty name="height" value="0.10583" units="cm"/>
      <inkml:brushProperty name="color" value="#548235"/>
    </inkml:brush>
  </inkml:definitions>
  <inkml:traceGroup>
    <inkml:annotationXML>
      <emma:emma xmlns:emma="http://www.w3.org/2003/04/emma" version="1.0">
        <emma:interpretation id="{B43356B7-5BA2-451B-AA2A-D97560A56471}" emma:medium="tactile" emma:mode="ink">
          <msink:context xmlns:msink="http://schemas.microsoft.com/ink/2010/main" type="inkDrawing" rotatedBoundingBox="10507,6032 20345,4300 21613,11507 11776,13238" shapeName="Other">
            <msink:destinationLink direction="with" ref="{B75386F5-7A50-4601-8FF0-323E459C1110}"/>
          </msink:context>
        </emma:interpretation>
      </emma:emma>
    </inkml:annotationXML>
    <inkml:trace contextRef="#ctx0" brushRef="#br0">12038 13801 4992,'0'-14'1920,"0"14"-1024,14-28-704,0 13 544,-14 1-384,14 0-32,0 0 0,29-14 128,-15 0-256,14-15-256,15 1-96,-15 0 64,15-15 96,-1 1 96,0-15 32,1 15-64,13-1-64,1 1 576,0-1 320,13 1-320,-13-15-64,-1 1-320,15-1-64,14 1-64,0-1-64,-1 1-64,1-15 32,0 0-128,-14 1 32,13-1 192,1 0 128,14 1 96,-14-1 160,-15-14-128,15 15 64,0-15-224,-14 14-32,-1 0-64,1 1-64,0-1 32,-15 0 32,15 1-32,-29-15-32,15 14 32,-1-13-32,15 13 0,-14 0 0,-1 1 0,-13-15 0,-1 0 0,1 0 64,-15 0-96,0 15 0,-14-1 96,1 0 32,-1 1-32,0-1-64,-14 15 32,0-15-32,0 0 0,-14 15 64,15-1-32,-15-14-32,0 15 32,0 13 32,0-13 32,-15 13 96,-13 1 32,0 0 32,0-15-65,-15 15-31,15 13 96,-14-13 96,0-1-192,-1 1-32,-27-1 0,13 15 0,1-14-160,-1 13-32,-13 1-64,-1 0 96,1-1-64,-29 15-32,0-14 0,0 14 0,1-1 96,-1 1 64,-28 14 0,14-14 64,-14 14 0,14-15 32,-14 15-64,0 0-64,0-14 96,14 0 0,14 0-32,15-1-64,-1-13 32,0 14-32,29-15-96,-29-13 64,29 14-32,13-15-64,15 1-64,0 13 32,28-27 96,28 13 32,-14-13-64,29-15 64,13 15-128,1-1 32,13 1 64,1-1 32,42 15-63,-1-15-1,1 15 64,14-1 0,29-13 32,-1 27 64,0-13-32,28 13-32,-13 1-64,13 0-32,29 14-32,0-1 96,-15 15 64,29 0 128,14 1 0,0-2 63,0 15-63,-1 15 0,1-2-192,0 15-32,14 15-64,14-1 96,-14 14 64,14-13 64,1 27-128,-15-13 32,-15 13 0,30 15 64,-44 0 160,1 13 128,0 15-192,-29 0-96,-13 14-32,13 14-32,-27 0 0,-1 1 0,-28 13 0,0 14 64,0 15-96,-28-1 0,0 15 32,-42-15 64,-1 29-32,-13-1 64,-43 1 64,0 14 64,-28-15-32,-14 15-32,-15 0-32,-27-14 0,-15-1 0,0 15 0,-27-28 0,-1-1 0,-14 1 128,0-15 96,-14-13 160,14-1 64,-15-28-96,15 0 32,15-28-224,13-14-96,0-29-96,28 1-96,29-1-256,0-27-160,28-15-1280,0 0-544,28-14-2111,0-28-2081,0-14 2208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09:22:27.596"/>
    </inkml:context>
    <inkml:brush xml:id="br0">
      <inkml:brushProperty name="width" value="0.10583" units="cm"/>
      <inkml:brushProperty name="height" value="0.10583" units="cm"/>
      <inkml:brushProperty name="color" value="#C00000"/>
    </inkml:brush>
  </inkml:definitions>
  <inkml:traceGroup>
    <inkml:annotationXML>
      <emma:emma xmlns:emma="http://www.w3.org/2003/04/emma" version="1.0">
        <emma:interpretation id="{B75386F5-7A50-4601-8FF0-323E459C1110}" emma:medium="tactile" emma:mode="ink">
          <msink:context xmlns:msink="http://schemas.microsoft.com/ink/2010/main" type="inkDrawing" rotatedBoundingBox="11725,3534 22553,4535 21774,12966 10945,11965" semanticType="callout" shapeName="Other">
            <msink:sourceLink direction="with" ref="{B43356B7-5BA2-451B-AA2A-D97560A56471}"/>
          </msink:context>
        </emma:interpretation>
      </emma:emma>
    </inkml:annotationXML>
    <inkml:trace contextRef="#ctx0" brushRef="#br0">20264 13351 3968,'14'0'1568,"-14"-14"-832,14 0-928,0 14 192,0-14-256,14 14-64,-13-28-288,13 14 0,1-15 96,-1 1 160,14-14 256,0 14 128,0-15 160,1 1 32,-1-14 320,1 13 128,-15 1 0,28-15-32,-14 1-256,15-15-160,-14 15-64,13-15-32,14 15-64,1-29-128,0 15 32,13-15-32,0-14 0,-12 15 128,12-15 32,0 0-128,-13 0 32,0 1 128,-1-15 160,1 14 32,0-14 128,-15 0-160,0 14-32,-14-28-64,1 14-32,14 0-32,-15 0 64,0 0 32,0-14 96,0 0-32,1 0 64,-14 0 0,13 0 32,-14 0-64,-14 0 32,14-28 0,-14 14 32,-14 0 0,0-1 0,0 1-128,-14 0 0,0 14-32,-14 0 96,0 0 32,-29-14 96,15 14-96,-1 14 32,-27-14-161,14 0 33,-15 14-96,0 0 64,1 0-128,-29-14 0,14 14-32,-13 28 32,-1-28 0,-14 15 96,0-1-32,-14 0 64,14 0-128,-28 15 0,0-1 32,0-14 0,-15 15-64,16-1-64,-16 0 32,1 1 32,0-1-96,-1 14 0,-12 1-32,-2-1 0,14 1 0,-26-1 0,12 15 64,0-1 64,-27 1-32,14-1-32,-1 15 32,-14 0-32,15-1 0,0 15 0,-29 0 0,28 0 64,-13 14-96,0-15 0,13 29 32,-14-14 64,15 14-32,-14-14-32,13 14-64,14 14 32,-12-14-32,12 14 0,0 0 64,16 15 64,-16-15-32,15 28-32,0-14 32,13 15-32,2 13 0,-2 1 64,30-1-32,-2 15 64,-12-1-64,-2 1-32,2 27-64,12-13 32,16 28-32,-15-14 0,0 0 128,0 28 96,14-15-128,1 15-96,13 0 96,0 0 32,15 0-160,-15 15 0,14-15 96,1 0 64,0 28 0,-1-14-64,14 0-64,15 1-32,-14 13 64,14-14 64,-1 14 0,-14 14-32,15-13 32,14-1-32,-14 14-96,0-14 64,13 15 32,1 0 0,-1-15 0,-13 14 0,14-14 0,0 29 64,0-15-32,14 1-32,0-1-64,0-14-32,14 0 64,-15 1 64,15 13-64,0-13 0,0-1 32,0 0 0,0 0 64,0-14 32,-14 0-32,14-14-64,0 0 32,0-14-32,0 0 128,0-28 160,-14-15 32,14-13 64,0 13-128,-14-13-96,14-15-160,0-14-64,0-13-480,0-1-128,0 0-1280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AA99-36AE-4579-9809-446917AEEC3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70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Diagrams to Azure Networking Open Source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NVA routing and LB probes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90244" y="463938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961456" y="474503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.0/24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22742" y="42713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2522" y="44862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5335" y="428232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1561" y="448011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9538" y="3960744"/>
            <a:ext cx="65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nva-1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2462" y="3970520"/>
            <a:ext cx="65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nva-2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90244" y="3143519"/>
            <a:ext cx="4525963" cy="304800"/>
            <a:chOff x="1722437" y="4945062"/>
            <a:chExt cx="4191000" cy="304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031306" y="3250384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.0/24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841792" y="32807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1572" y="34956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594385" y="329172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30611" y="348951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pic>
        <p:nvPicPr>
          <p:cNvPr id="25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00" y="2308106"/>
            <a:ext cx="1580966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5200692" y="481740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22372" y="476569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26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10" y="5048266"/>
            <a:ext cx="1580966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642612" y="5293992"/>
            <a:ext cx="63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lb-int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9912" y="2525111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lb-ext</a:t>
            </a:r>
          </a:p>
        </p:txBody>
      </p:sp>
      <p:pic>
        <p:nvPicPr>
          <p:cNvPr id="1026" name="Picture 2" descr="http://www.powerframeworks.com/series/AV/025/av025_0301_v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38" y="5950936"/>
            <a:ext cx="2857500" cy="8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616055" y="6371211"/>
            <a:ext cx="160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Traffic from VMs</a:t>
            </a:r>
          </a:p>
        </p:txBody>
      </p: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514034" y="382429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279005" y="381812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powerframeworks.com/series/AV/025/av025_0301_v1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35442" y="1401695"/>
            <a:ext cx="2857500" cy="8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574294" y="1672702"/>
            <a:ext cx="190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Traffic from Internet</a:t>
            </a:r>
          </a:p>
        </p:txBody>
      </p:sp>
      <p:cxnSp>
        <p:nvCxnSpPr>
          <p:cNvPr id="35" name="Straight Arrow Connector 34"/>
          <p:cNvCxnSpPr>
            <a:endCxn id="22" idx="3"/>
          </p:cNvCxnSpPr>
          <p:nvPr/>
        </p:nvCxnSpPr>
        <p:spPr>
          <a:xfrm flipH="1">
            <a:off x="4350120" y="30734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67720" y="30734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267570" y="461645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61370" y="4622800"/>
            <a:ext cx="666380" cy="5915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499855">
            <a:off x="4441745" y="4724566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5" name="TextBox 44"/>
          <p:cNvSpPr txBox="1"/>
          <p:nvPr/>
        </p:nvSpPr>
        <p:spPr>
          <a:xfrm rot="2499855">
            <a:off x="5528307" y="3087158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6" name="TextBox 45"/>
          <p:cNvSpPr txBox="1"/>
          <p:nvPr/>
        </p:nvSpPr>
        <p:spPr>
          <a:xfrm rot="19068247">
            <a:off x="4379953" y="3050871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7" name="TextBox 46"/>
          <p:cNvSpPr txBox="1"/>
          <p:nvPr/>
        </p:nvSpPr>
        <p:spPr>
          <a:xfrm rot="19068247">
            <a:off x="5457376" y="4942706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6"/>
                </a:solidFill>
              </a:rPr>
              <a:t>Probe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2199" y="3480794"/>
            <a:ext cx="2487762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All LB probes (from both LBs) sourced from IP address </a:t>
            </a:r>
            <a:r>
              <a:rPr lang="en-US" b="1" dirty="0">
                <a:solidFill>
                  <a:schemeClr val="accent6"/>
                </a:solidFill>
              </a:rPr>
              <a:t>168.63.129.16</a:t>
            </a:r>
          </a:p>
        </p:txBody>
      </p:sp>
      <p:sp>
        <p:nvSpPr>
          <p:cNvPr id="48" name="Thought Bubble: Cloud 47"/>
          <p:cNvSpPr/>
          <p:nvPr/>
        </p:nvSpPr>
        <p:spPr>
          <a:xfrm>
            <a:off x="8217080" y="2433054"/>
            <a:ext cx="2901770" cy="1847758"/>
          </a:xfrm>
          <a:prstGeom prst="cloudCallout">
            <a:avLst>
              <a:gd name="adj1" fmla="val -74993"/>
              <a:gd name="adj2" fmla="val 3346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494847" y="2888400"/>
            <a:ext cx="2265439" cy="95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Should I send traffic back to 168.63.129.16 over eth0 or eth1?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24541" y="3476924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42138" y="4360153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2322" y="3520895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9919" y="4404124"/>
            <a:ext cx="56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83406" y="4616450"/>
            <a:ext cx="3541867" cy="147732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Answer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it depends on the interface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got the probe!</a:t>
            </a:r>
          </a:p>
          <a:p>
            <a:r>
              <a:rPr lang="en-US" b="1" dirty="0">
                <a:solidFill>
                  <a:srgbClr val="C00000"/>
                </a:solidFill>
              </a:rPr>
              <a:t>How do you do that?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Linux with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route tables (similar to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Policy-Based Routing)</a:t>
            </a:r>
          </a:p>
        </p:txBody>
      </p:sp>
    </p:spTree>
    <p:extLst>
      <p:ext uri="{BB962C8B-B14F-4D97-AF65-F5344CB8AC3E}">
        <p14:creationId xmlns:p14="http://schemas.microsoft.com/office/powerpoint/2010/main" val="274223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82593" y="1831235"/>
            <a:ext cx="1252829" cy="115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Curved Right 45"/>
          <p:cNvSpPr/>
          <p:nvPr/>
        </p:nvSpPr>
        <p:spPr>
          <a:xfrm rot="16200000" flipH="1">
            <a:off x="4691155" y="20415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80" y="-3435"/>
            <a:ext cx="10515600" cy="1325563"/>
          </a:xfrm>
        </p:spPr>
        <p:txBody>
          <a:bodyPr/>
          <a:lstStyle/>
          <a:p>
            <a:r>
              <a:rPr lang="de-DE" dirty="0"/>
              <a:t>NVA VM Scale Set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66434" y="3525449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35062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875286" y="30514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323990" y="2027048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41938" y="45766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45864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7723" y="5565315"/>
            <a:ext cx="522803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 in vnet1-subnet1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10.4.2.100 (for intra-subnet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10.2.0.0/16 -&gt; 10.4.2.100 (for inter-vnet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0.0.0.0/0 -&gt; 10.4.2.100 (for Internet outgoing traffic filtering)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725121" y="305775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7937" y="33596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515449" y="216862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5262561" y="2494294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593411" y="1301403"/>
            <a:ext cx="255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VMSS with Linux-based NVAs 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2211" y="2445447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LB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6348" y="2556558"/>
            <a:ext cx="3876843" cy="181588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SNAT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each firewall source-nats the traffic to its own address, in order to attract return traffic and thus prevent asymmetric routing</a:t>
            </a:r>
          </a:p>
          <a:p>
            <a:r>
              <a:rPr lang="de-DE" sz="1600" b="1" dirty="0">
                <a:solidFill>
                  <a:schemeClr val="accent1"/>
                </a:solidFill>
              </a:rPr>
              <a:t>DSR: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DSR rules (today port-specific) forward traffic to one of the NVAs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0805" y="1772192"/>
            <a:ext cx="224989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Single-NIC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VM Scale Sets support only single-NIC VMs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92077" y="231199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5283392" y="1530092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927621" y="146764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LB</a:t>
            </a:r>
          </a:p>
        </p:txBody>
      </p:sp>
      <p:cxnSp>
        <p:nvCxnSpPr>
          <p:cNvPr id="14" name="Straight Connector 13"/>
          <p:cNvCxnSpPr>
            <a:stCxn id="3078" idx="3"/>
            <a:endCxn id="53" idx="1"/>
          </p:cNvCxnSpPr>
          <p:nvPr/>
        </p:nvCxnSpPr>
        <p:spPr>
          <a:xfrm>
            <a:off x="6153739" y="2909298"/>
            <a:ext cx="1202609" cy="5552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80979" y="1233863"/>
            <a:ext cx="3691164" cy="107721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Incoming traffic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External LB used for incoming traffic from the internet over LB rules (today port-specific, cannot collide with ILB rules)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60" name="Straight Connector 59"/>
          <p:cNvCxnSpPr>
            <a:stCxn id="56" idx="3"/>
            <a:endCxn id="59" idx="1"/>
          </p:cNvCxnSpPr>
          <p:nvPr/>
        </p:nvCxnSpPr>
        <p:spPr>
          <a:xfrm flipV="1">
            <a:off x="6174570" y="1772472"/>
            <a:ext cx="1906409" cy="1726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0096" y="2784001"/>
            <a:ext cx="224989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As a consequence, both LBs must be associated to the same NIC in the NVA. Today that can be done only using non-overlapping TCP ports.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774394" y="5172745"/>
            <a:ext cx="2011363" cy="304800"/>
            <a:chOff x="1722437" y="4945062"/>
            <a:chExt cx="41910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064622" y="5178917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41272" y="501965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39365" y="5166573"/>
            <a:ext cx="2011363" cy="304800"/>
            <a:chOff x="1722437" y="4945062"/>
            <a:chExt cx="4191000" cy="3048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6829593" y="517274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6243" y="501348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985547" y="4715866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739918" y="4706253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44402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44340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485626" y="5572571"/>
            <a:ext cx="522803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 in vnet2-subnet1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10.4.2.100 (for intra-subnet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10.1.0.0/16 -&gt; 10.4.2.100 (for inter-vnet traffic filtering)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0.0.0.0/0 -&gt; 10.4.2.100 (for Internet outgoing traffic filtering)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B893FAC-79CE-48DA-82FA-8836923B6097}"/>
              </a:ext>
            </a:extLst>
          </p:cNvPr>
          <p:cNvGrpSpPr/>
          <p:nvPr/>
        </p:nvGrpSpPr>
        <p:grpSpPr>
          <a:xfrm>
            <a:off x="3261360" y="2143939"/>
            <a:ext cx="4196080" cy="3055601"/>
            <a:chOff x="8865181" y="365125"/>
            <a:chExt cx="3326819" cy="30556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E06C5EA-1F29-4B06-A0A3-EE93E55DC96C}"/>
                </a:ext>
              </a:extLst>
            </p:cNvPr>
            <p:cNvGrpSpPr/>
            <p:nvPr/>
          </p:nvGrpSpPr>
          <p:grpSpPr>
            <a:xfrm>
              <a:off x="8933201" y="365125"/>
              <a:ext cx="3258799" cy="2098675"/>
              <a:chOff x="8933201" y="365125"/>
              <a:chExt cx="3258799" cy="2098675"/>
            </a:xfrm>
          </p:grpSpPr>
          <p:sp>
            <p:nvSpPr>
              <p:cNvPr id="54" name="Arrow: Curved Right 53">
                <a:extLst>
                  <a:ext uri="{FF2B5EF4-FFF2-40B4-BE49-F238E27FC236}">
                    <a16:creationId xmlns:a16="http://schemas.microsoft.com/office/drawing/2014/main" id="{5C28C972-2CBF-4190-BFAC-4FCFEB0D3130}"/>
                  </a:ext>
                </a:extLst>
              </p:cNvPr>
              <p:cNvSpPr/>
              <p:nvPr/>
            </p:nvSpPr>
            <p:spPr>
              <a:xfrm rot="5400000" flipH="1" flipV="1">
                <a:off x="9809101" y="-451185"/>
                <a:ext cx="1507000" cy="3258799"/>
              </a:xfrm>
              <a:prstGeom prst="curved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3FFD70-3504-45AC-86D9-12A56CE5D182}"/>
                  </a:ext>
                </a:extLst>
              </p:cNvPr>
              <p:cNvSpPr/>
              <p:nvPr/>
            </p:nvSpPr>
            <p:spPr>
              <a:xfrm>
                <a:off x="8933201" y="365125"/>
                <a:ext cx="1516359" cy="2098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3DAC3A6-5BF0-48DF-BC9E-0E94F0AF6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r="52051"/>
            <a:stretch/>
          </p:blipFill>
          <p:spPr>
            <a:xfrm>
              <a:off x="8865181" y="1750277"/>
              <a:ext cx="1584379" cy="1670449"/>
            </a:xfrm>
            <a:prstGeom prst="rect">
              <a:avLst/>
            </a:prstGeom>
          </p:spPr>
        </p:pic>
      </p:grpSp>
      <p:sp>
        <p:nvSpPr>
          <p:cNvPr id="46" name="Arrow: Curved Right 45"/>
          <p:cNvSpPr/>
          <p:nvPr/>
        </p:nvSpPr>
        <p:spPr>
          <a:xfrm rot="16200000" flipH="1">
            <a:off x="4680995" y="2813718"/>
            <a:ext cx="1507000" cy="3258799"/>
          </a:xfrm>
          <a:prstGeom prst="curvedRightArrow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NVA Scale out with Internet Access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64235" y="6027493"/>
            <a:ext cx="1759638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54462" y="603366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96732" y="565941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56274" y="521240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6512" y="587440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749325" y="567043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21245" y="520623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806251" y="586822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656274" y="4297609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44972" y="427838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700806" y="382356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376884" y="345711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645372" y="412546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9724" y="5235519"/>
            <a:ext cx="1150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vnet2)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62513" y="5215881"/>
            <a:ext cx="1150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(vnet1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00361" y="3283016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19503" y="5791284"/>
            <a:ext cx="228780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10.1.0.0/16 -&gt; 10.4.2.100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0</a:t>
            </a:r>
            <a:r>
              <a:rPr lang="de-DE" sz="1600" dirty="0">
                <a:solidFill>
                  <a:schemeClr val="accent1"/>
                </a:solidFill>
              </a:rPr>
              <a:t>.0.0.0/0 -&gt; 10.4.2.100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285006" y="382991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843806" y="381086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66330" y="413816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97822" y="413181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507184" y="345076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4822446" y="3266454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534990" y="3347333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46140" y="2949183"/>
            <a:ext cx="477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22065" y="3347333"/>
            <a:ext cx="341621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SNAT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each firewall source-nats the Internet traffic to its own address, so that the ELB‘s outbound NAT rule will pick it up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7" name="Picture 6" descr="https://azure.microsoft.com/svghandler/load-balancer/?width=600&amp;height=315">
            <a:extLst>
              <a:ext uri="{FF2B5EF4-FFF2-40B4-BE49-F238E27FC236}">
                <a16:creationId xmlns:a16="http://schemas.microsoft.com/office/drawing/2014/main" id="{5FDE3C85-6600-4BB2-85A3-05204CA28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6529629" y="2488684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89794FE-687C-412F-94E4-29A3F3C5A429}"/>
              </a:ext>
            </a:extLst>
          </p:cNvPr>
          <p:cNvSpPr txBox="1"/>
          <p:nvPr/>
        </p:nvSpPr>
        <p:spPr>
          <a:xfrm>
            <a:off x="6117796" y="2648357"/>
            <a:ext cx="52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ELB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505560-2329-4CCA-B94D-8C54FC5B3A2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163345" y="3829911"/>
            <a:ext cx="2058720" cy="560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F7826F-3259-43BA-99D6-D92065576029}"/>
              </a:ext>
            </a:extLst>
          </p:cNvPr>
          <p:cNvSpPr txBox="1"/>
          <p:nvPr/>
        </p:nvSpPr>
        <p:spPr>
          <a:xfrm>
            <a:off x="8373598" y="1914773"/>
            <a:ext cx="341621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Oubound NAT Rule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An ELB associated to the same NIC as the ILB provides Internet access, by means of an outbound NAT roule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9BA13E-32BC-4B05-AE81-C1EAD6813FEE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7420807" y="2453382"/>
            <a:ext cx="952791" cy="4503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EEBDC4-7448-4C71-919E-355D740EA859}"/>
              </a:ext>
            </a:extLst>
          </p:cNvPr>
          <p:cNvGrpSpPr/>
          <p:nvPr/>
        </p:nvGrpSpPr>
        <p:grpSpPr>
          <a:xfrm>
            <a:off x="6117796" y="6044813"/>
            <a:ext cx="1759638" cy="304800"/>
            <a:chOff x="1722437" y="4945062"/>
            <a:chExt cx="4191000" cy="3048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FF4FD4-6501-481E-81C3-828D457B91E9}"/>
                </a:ext>
              </a:extLst>
            </p:cNvPr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A920F89-87A9-44C1-B187-365F67BA4D93}"/>
                </a:ext>
              </a:extLst>
            </p:cNvPr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5707892-3911-49FD-9844-71BC7F09C4F6}"/>
                </a:ext>
              </a:extLst>
            </p:cNvPr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4A54259-0BD0-42D5-84AB-BFDBBE7FBD4A}"/>
              </a:ext>
            </a:extLst>
          </p:cNvPr>
          <p:cNvSpPr txBox="1"/>
          <p:nvPr/>
        </p:nvSpPr>
        <p:spPr>
          <a:xfrm>
            <a:off x="6408023" y="605098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</p:spTree>
    <p:extLst>
      <p:ext uri="{BB962C8B-B14F-4D97-AF65-F5344CB8AC3E}">
        <p14:creationId xmlns:p14="http://schemas.microsoft.com/office/powerpoint/2010/main" val="367584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82593" y="1831235"/>
            <a:ext cx="1252829" cy="115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Curved Right 45"/>
          <p:cNvSpPr/>
          <p:nvPr/>
        </p:nvSpPr>
        <p:spPr>
          <a:xfrm rot="16200000" flipH="1">
            <a:off x="4691155" y="20415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80" y="-3435"/>
            <a:ext cx="10515600" cy="1325563"/>
          </a:xfrm>
        </p:spPr>
        <p:txBody>
          <a:bodyPr/>
          <a:lstStyle/>
          <a:p>
            <a:r>
              <a:rPr lang="de-DE" dirty="0"/>
              <a:t>NVA VM Scale Set with Internet access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66434" y="3525449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35062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875286" y="30514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323990" y="2027048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41938" y="45766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45864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725121" y="305775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7937" y="33596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515449" y="216862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5262561" y="2494294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593411" y="1301403"/>
            <a:ext cx="255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VMSS with Linux-based NVAs 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2211" y="2445447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LB</a:t>
            </a:r>
          </a:p>
        </p:txBody>
      </p:sp>
      <p:pic>
        <p:nvPicPr>
          <p:cNvPr id="5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92077" y="231199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5283392" y="1530092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927621" y="146764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LB</a:t>
            </a:r>
          </a:p>
        </p:txBody>
      </p:sp>
      <p:cxnSp>
        <p:nvCxnSpPr>
          <p:cNvPr id="14" name="Straight Connector 13"/>
          <p:cNvCxnSpPr>
            <a:cxnSpLocks/>
            <a:stCxn id="3078" idx="3"/>
          </p:cNvCxnSpPr>
          <p:nvPr/>
        </p:nvCxnSpPr>
        <p:spPr>
          <a:xfrm>
            <a:off x="6153739" y="2909298"/>
            <a:ext cx="1202609" cy="5552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6" idx="3"/>
          </p:cNvCxnSpPr>
          <p:nvPr/>
        </p:nvCxnSpPr>
        <p:spPr>
          <a:xfrm flipV="1">
            <a:off x="6174570" y="1772472"/>
            <a:ext cx="1906409" cy="1726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774394" y="5172745"/>
            <a:ext cx="2011363" cy="304800"/>
            <a:chOff x="1722437" y="4945062"/>
            <a:chExt cx="41910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064622" y="5178917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41272" y="501965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39365" y="5166573"/>
            <a:ext cx="2011363" cy="304800"/>
            <a:chOff x="1722437" y="4945062"/>
            <a:chExt cx="4191000" cy="3048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6829593" y="517274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6243" y="501348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985547" y="4715866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739918" y="4706253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44402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44340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1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82593" y="2704694"/>
            <a:ext cx="1252829" cy="1159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Curved Right 45"/>
          <p:cNvSpPr/>
          <p:nvPr/>
        </p:nvSpPr>
        <p:spPr>
          <a:xfrm rot="16200000" flipH="1">
            <a:off x="4691155" y="2915017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68" y="27595"/>
            <a:ext cx="6511119" cy="1325563"/>
          </a:xfrm>
        </p:spPr>
        <p:txBody>
          <a:bodyPr/>
          <a:lstStyle/>
          <a:p>
            <a:r>
              <a:rPr lang="de-DE" dirty="0"/>
              <a:t>NVA VM Scale Set: problem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66434" y="4398908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4379680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875286" y="3924860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323990" y="290050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41938" y="5450153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5459929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VM2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725121" y="3931210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37937" y="423311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515449" y="30420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5262561" y="3367753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593411" y="2174862"/>
            <a:ext cx="2552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VMSS with Linux-based NVAs 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54100" y="3312082"/>
            <a:ext cx="115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LB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DSR rule</a:t>
            </a:r>
          </a:p>
        </p:txBody>
      </p:sp>
      <p:pic>
        <p:nvPicPr>
          <p:cNvPr id="5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92077" y="3185450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3774394" y="6046204"/>
            <a:ext cx="2011363" cy="304800"/>
            <a:chOff x="1722437" y="4945062"/>
            <a:chExt cx="41910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064622" y="605237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41272" y="5893112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539365" y="6040032"/>
            <a:ext cx="2011363" cy="304800"/>
            <a:chOff x="1722437" y="4945062"/>
            <a:chExt cx="4191000" cy="3048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6829593" y="6046204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6243" y="588694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985547" y="5589325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739918" y="5579712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5313702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5307530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638800" y="384525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201060" y="2768239"/>
              <a:ext cx="3383460" cy="26519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981" y="2749160"/>
                <a:ext cx="3421258" cy="2689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3997840" y="2295739"/>
              <a:ext cx="3998160" cy="29619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8760" y="2276662"/>
                <a:ext cx="4035960" cy="2999693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6825872" y="5147997"/>
            <a:ext cx="100899" cy="1135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985519" y="5099400"/>
            <a:ext cx="19287" cy="1740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87936" y="4004077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8" name="Thought Bubble: Cloud 17"/>
          <p:cNvSpPr/>
          <p:nvPr/>
        </p:nvSpPr>
        <p:spPr>
          <a:xfrm>
            <a:off x="1243013" y="3452054"/>
            <a:ext cx="1990725" cy="1231401"/>
          </a:xfrm>
          <a:prstGeom prst="cloudCallout">
            <a:avLst>
              <a:gd name="adj1" fmla="val 75013"/>
              <a:gd name="adj2" fmla="val 4824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33557" y="3661435"/>
            <a:ext cx="1862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Packets disappear somewhere between the NVA and VM1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3881"/>
              </p:ext>
            </p:extLst>
          </p:nvPr>
        </p:nvGraphicFramePr>
        <p:xfrm>
          <a:off x="8410820" y="2174862"/>
          <a:ext cx="3609444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3148">
                  <a:extLst>
                    <a:ext uri="{9D8B030D-6E8A-4147-A177-3AD203B41FA5}">
                      <a16:colId xmlns:a16="http://schemas.microsoft.com/office/drawing/2014/main" val="3197029999"/>
                    </a:ext>
                  </a:extLst>
                </a:gridCol>
                <a:gridCol w="1203148">
                  <a:extLst>
                    <a:ext uri="{9D8B030D-6E8A-4147-A177-3AD203B41FA5}">
                      <a16:colId xmlns:a16="http://schemas.microsoft.com/office/drawing/2014/main" val="384455778"/>
                    </a:ext>
                  </a:extLst>
                </a:gridCol>
                <a:gridCol w="1203148">
                  <a:extLst>
                    <a:ext uri="{9D8B030D-6E8A-4147-A177-3AD203B41FA5}">
                      <a16:colId xmlns:a16="http://schemas.microsoft.com/office/drawing/2014/main" val="150276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Dst</a:t>
                      </a:r>
                      <a:r>
                        <a:rPr lang="en-US" sz="1400" baseline="0" dirty="0"/>
                        <a:t> IP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7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10.1.1.4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10.2.1.4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4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10.1.1.4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10.2.1.4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NVA_SRC_IP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10.2.1.4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1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10.2.1.4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NVA_SRC_IP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9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10.2.1.4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10.1.1.4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94534"/>
                  </a:ext>
                </a:extLst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4329433" y="4947175"/>
            <a:ext cx="344918" cy="461665"/>
            <a:chOff x="8696325" y="704345"/>
            <a:chExt cx="344918" cy="461665"/>
          </a:xfrm>
        </p:grpSpPr>
        <p:sp>
          <p:nvSpPr>
            <p:cNvPr id="77" name="Oval 76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73702" y="3191167"/>
            <a:ext cx="344918" cy="461665"/>
            <a:chOff x="8696325" y="704345"/>
            <a:chExt cx="344918" cy="461665"/>
          </a:xfrm>
        </p:grpSpPr>
        <p:sp>
          <p:nvSpPr>
            <p:cNvPr id="80" name="Oval 79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81280" y="2606331"/>
            <a:ext cx="344918" cy="461665"/>
            <a:chOff x="8696325" y="704345"/>
            <a:chExt cx="344918" cy="461665"/>
          </a:xfrm>
        </p:grpSpPr>
        <p:sp>
          <p:nvSpPr>
            <p:cNvPr id="83" name="Oval 82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372587" y="2640297"/>
            <a:ext cx="344918" cy="461665"/>
            <a:chOff x="8696325" y="704345"/>
            <a:chExt cx="344918" cy="461665"/>
          </a:xfrm>
          <a:solidFill>
            <a:srgbClr val="C00000"/>
          </a:solidFill>
        </p:grpSpPr>
        <p:sp>
          <p:nvSpPr>
            <p:cNvPr id="89" name="Oval 88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701085" y="704345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65785" y="3882902"/>
            <a:ext cx="344919" cy="461665"/>
            <a:chOff x="8696325" y="704345"/>
            <a:chExt cx="344919" cy="461665"/>
          </a:xfrm>
          <a:solidFill>
            <a:srgbClr val="C00000"/>
          </a:solidFill>
        </p:grpSpPr>
        <p:sp>
          <p:nvSpPr>
            <p:cNvPr id="92" name="Oval 91"/>
            <p:cNvSpPr/>
            <p:nvPr/>
          </p:nvSpPr>
          <p:spPr>
            <a:xfrm>
              <a:off x="8696325" y="767113"/>
              <a:ext cx="317310" cy="348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701085" y="704345"/>
              <a:ext cx="3401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06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design</a:t>
            </a:r>
            <a:endParaRPr lang="en-US" dirty="0"/>
          </a:p>
        </p:txBody>
      </p:sp>
      <p:cxnSp>
        <p:nvCxnSpPr>
          <p:cNvPr id="3" name="Straight Connector 2"/>
          <p:cNvCxnSpPr>
            <a:stCxn id="9" idx="0"/>
            <a:endCxn id="18" idx="0"/>
          </p:cNvCxnSpPr>
          <p:nvPr/>
        </p:nvCxnSpPr>
        <p:spPr>
          <a:xfrm>
            <a:off x="3728463" y="2190977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166863" y="2110495"/>
            <a:ext cx="0" cy="19007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232107" y="2219234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56545" y="3741374"/>
            <a:ext cx="10318" cy="2181815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966463" y="1733777"/>
            <a:ext cx="1499174" cy="996951"/>
            <a:chOff x="1417637" y="4183062"/>
            <a:chExt cx="1499174" cy="996951"/>
          </a:xfrm>
        </p:grpSpPr>
        <p:pic>
          <p:nvPicPr>
            <p:cNvPr id="8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446643" y="1733777"/>
            <a:ext cx="1499174" cy="996951"/>
            <a:chOff x="1417637" y="4183062"/>
            <a:chExt cx="1499174" cy="996951"/>
          </a:xfrm>
        </p:grpSpPr>
        <p:pic>
          <p:nvPicPr>
            <p:cNvPr id="11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8148063" y="1733777"/>
            <a:ext cx="1499174" cy="996951"/>
            <a:chOff x="1417637" y="4183062"/>
            <a:chExt cx="1499174" cy="996951"/>
          </a:xfrm>
        </p:grpSpPr>
        <p:pic>
          <p:nvPicPr>
            <p:cNvPr id="14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404863" y="3482095"/>
            <a:ext cx="1499174" cy="996951"/>
            <a:chOff x="1417637" y="4183062"/>
            <a:chExt cx="1499174" cy="996951"/>
          </a:xfrm>
        </p:grpSpPr>
        <p:pic>
          <p:nvPicPr>
            <p:cNvPr id="1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5608637" y="4177580"/>
            <a:ext cx="1021340" cy="698502"/>
            <a:chOff x="645581" y="2817813"/>
            <a:chExt cx="1585430" cy="996951"/>
          </a:xfrm>
        </p:grpSpPr>
        <p:grpSp>
          <p:nvGrpSpPr>
            <p:cNvPr id="20" name="Group 19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2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0435" y="5736937"/>
            <a:ext cx="1499174" cy="996951"/>
            <a:chOff x="1417637" y="4183062"/>
            <a:chExt cx="1499174" cy="996951"/>
          </a:xfrm>
        </p:grpSpPr>
        <p:pic>
          <p:nvPicPr>
            <p:cNvPr id="25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562753" y="5398063"/>
            <a:ext cx="1021340" cy="698502"/>
            <a:chOff x="645581" y="2817813"/>
            <a:chExt cx="1585430" cy="996951"/>
          </a:xfrm>
        </p:grpSpPr>
        <p:grpSp>
          <p:nvGrpSpPr>
            <p:cNvPr id="28" name="Group 27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30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518939" y="186292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myVnet3</a:t>
            </a:r>
            <a:b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8526" y="1859529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myVnet2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16896" y="187326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myVnet1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2731" y="370323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myVnet4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2731" y="5954117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myVnet5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7614" y="5462387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6193" y="4280450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219185">
            <a:off x="4649525" y="2795666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9402590">
            <a:off x="6925748" y="2657509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8413" y="490167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tunnel with BGP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589801" y="16410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930581" y="176622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VM1-1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600333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941113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VM2-1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8342426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683206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VM3-1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06870" y="59837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47650" y="61089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VM5-1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966346" y="35295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242380" y="3643474"/>
            <a:ext cx="18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ubuntu-based NVAs</a:t>
            </a: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(10.4.2.101, .102)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5837869" y="2858465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6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vnet internal design</a:t>
            </a:r>
            <a:endParaRPr lang="en-US" dirty="0"/>
          </a:p>
        </p:txBody>
      </p:sp>
      <p:sp>
        <p:nvSpPr>
          <p:cNvPr id="3" name="Rounded Rectangle 32"/>
          <p:cNvSpPr/>
          <p:nvPr/>
        </p:nvSpPr>
        <p:spPr bwMode="auto">
          <a:xfrm>
            <a:off x="1733323" y="2702604"/>
            <a:ext cx="8001000" cy="3382509"/>
          </a:xfrm>
          <a:prstGeom prst="round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1023" y="4388104"/>
            <a:ext cx="4191000" cy="304800"/>
            <a:chOff x="1722437" y="4945062"/>
            <a:chExt cx="4191000" cy="3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23923" y="4812428"/>
            <a:ext cx="4191000" cy="304800"/>
            <a:chOff x="1722437" y="4945062"/>
            <a:chExt cx="41910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33523" y="5236751"/>
            <a:ext cx="4191000" cy="304800"/>
            <a:chOff x="1722437" y="4945062"/>
            <a:chExt cx="41910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906062" y="1955039"/>
            <a:ext cx="2331407" cy="8710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“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MyVnet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 space: 10.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9492" y="4802468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2: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.2.0/24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10723" y="5239487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3: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.3.0/24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058897" y="3731964"/>
            <a:ext cx="828113" cy="7958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09923" y="3427448"/>
            <a:ext cx="2948" cy="153738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0"/>
          </p:cNvCxnSpPr>
          <p:nvPr/>
        </p:nvCxnSpPr>
        <p:spPr>
          <a:xfrm>
            <a:off x="5086123" y="3386173"/>
            <a:ext cx="958332" cy="199988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71251" y="4394276"/>
            <a:ext cx="194893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1: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.1.0/24</a:t>
            </a:r>
          </a:p>
        </p:txBody>
      </p:sp>
      <p:grpSp>
        <p:nvGrpSpPr>
          <p:cNvPr id="30" name="Group 29"/>
          <p:cNvGrpSpPr/>
          <p:nvPr/>
        </p:nvGrpSpPr>
        <p:grpSpPr>
          <a:xfrm rot="5400000">
            <a:off x="7256155" y="3908689"/>
            <a:ext cx="1983432" cy="304800"/>
            <a:chOff x="1722437" y="4945062"/>
            <a:chExt cx="4191000" cy="3048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5454127" y="3433425"/>
            <a:ext cx="2802623" cy="21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56750" y="4672701"/>
            <a:ext cx="1610505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GatewaySubnet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.0.0/24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24123" y="2928973"/>
            <a:ext cx="1499174" cy="996951"/>
            <a:chOff x="1417637" y="4183062"/>
            <a:chExt cx="1499174" cy="996951"/>
          </a:xfrm>
        </p:grpSpPr>
        <p:pic>
          <p:nvPicPr>
            <p:cNvPr id="2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217652" y="3706213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969820" y="3812409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626849" y="357845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901687" y="4240455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pic>
        <p:nvPicPr>
          <p:cNvPr id="2050" name="Picture 2" descr="http://www.cloudinspired.com/wp-content/uploads/2016/02/azurevnet-185x16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58" y="5483271"/>
            <a:ext cx="633687" cy="5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Curved Right 10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spoke-to-spoke over the VPN gateway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32685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61230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56186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94400" y="1988000"/>
            <a:ext cx="2276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gateway in mzVnet4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97642" y="5192247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74660" y="1860525"/>
            <a:ext cx="1021340" cy="698502"/>
            <a:chOff x="645581" y="2817813"/>
            <a:chExt cx="1585430" cy="996951"/>
          </a:xfrm>
        </p:grpSpPr>
        <p:grpSp>
          <p:nvGrpSpPr>
            <p:cNvPr id="47" name="Group 46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49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TextBox 47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40933" y="5176030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inter-vnet firewalling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1068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7040" y="185664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7249" y="5013105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1143" y="5017021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microsegmentation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7040" y="183759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49287" y="49988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5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flipH="1">
            <a:off x="4445313" y="3896060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33977" y="4005275"/>
            <a:ext cx="2455855" cy="6071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6131239" y="3245218"/>
            <a:ext cx="3449042" cy="2099594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connection without NVA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6627" y="4512561"/>
            <a:ext cx="1744264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H="1">
            <a:off x="1531637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1188666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8885" y="434449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63691" y="4536465"/>
            <a:ext cx="2011363" cy="304800"/>
            <a:chOff x="1722437" y="4945062"/>
            <a:chExt cx="4191000" cy="304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198702" y="3955327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855731" y="37213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30569" y="438337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4391" y="3399060"/>
            <a:ext cx="117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9188" y="387377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338861" y="3950539"/>
            <a:ext cx="1929605" cy="1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93089" y="3699542"/>
            <a:ext cx="1021340" cy="698502"/>
            <a:chOff x="645581" y="2817813"/>
            <a:chExt cx="1585430" cy="996951"/>
          </a:xfrm>
        </p:grpSpPr>
        <p:grpSp>
          <p:nvGrpSpPr>
            <p:cNvPr id="21" name="Group 20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3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94077" y="3697471"/>
            <a:ext cx="1021340" cy="698502"/>
            <a:chOff x="645581" y="2817813"/>
            <a:chExt cx="1585430" cy="996951"/>
          </a:xfrm>
        </p:grpSpPr>
        <p:grpSp>
          <p:nvGrpSpPr>
            <p:cNvPr id="26" name="Group 25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8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5578" y="4496641"/>
            <a:ext cx="1351928" cy="304800"/>
            <a:chOff x="1722437" y="4945062"/>
            <a:chExt cx="4191000" cy="3048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830676" y="4596582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10.5.1.0/24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1941" y="456162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6423" y="3598091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5833" y="352723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VPN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1611" y="2910760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9604" y="2894288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(Vnet5)</a:t>
            </a:r>
          </a:p>
        </p:txBody>
      </p:sp>
    </p:spTree>
    <p:extLst>
      <p:ext uri="{BB962C8B-B14F-4D97-AF65-F5344CB8AC3E}">
        <p14:creationId xmlns:p14="http://schemas.microsoft.com/office/powerpoint/2010/main" val="32496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row: Curved Right 44"/>
          <p:cNvSpPr/>
          <p:nvPr/>
        </p:nvSpPr>
        <p:spPr>
          <a:xfrm rot="16200000" flipH="1">
            <a:off x="224640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445313" y="3896060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33977" y="4005275"/>
            <a:ext cx="2455855" cy="6071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6131239" y="3245218"/>
            <a:ext cx="3449042" cy="2099594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connection with NVA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6627" y="4512561"/>
            <a:ext cx="1744264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H="1">
            <a:off x="1531637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1188666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8885" y="434449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63691" y="4536465"/>
            <a:ext cx="2011363" cy="304800"/>
            <a:chOff x="1722437" y="4945062"/>
            <a:chExt cx="4191000" cy="304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198702" y="3955327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855731" y="37213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30569" y="438337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4391" y="3399060"/>
            <a:ext cx="117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9188" y="387377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338861" y="3950539"/>
            <a:ext cx="1929605" cy="1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93089" y="3699542"/>
            <a:ext cx="1021340" cy="698502"/>
            <a:chOff x="645581" y="2817813"/>
            <a:chExt cx="1585430" cy="996951"/>
          </a:xfrm>
        </p:grpSpPr>
        <p:grpSp>
          <p:nvGrpSpPr>
            <p:cNvPr id="21" name="Group 20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3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94077" y="3697471"/>
            <a:ext cx="1021340" cy="698502"/>
            <a:chOff x="645581" y="2817813"/>
            <a:chExt cx="1585430" cy="996951"/>
          </a:xfrm>
        </p:grpSpPr>
        <p:grpSp>
          <p:nvGrpSpPr>
            <p:cNvPr id="26" name="Group 25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8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5578" y="4496641"/>
            <a:ext cx="1351928" cy="304800"/>
            <a:chOff x="1722437" y="4945062"/>
            <a:chExt cx="4191000" cy="3048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830676" y="4596582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10.5.1.0/24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1941" y="456162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6423" y="3598091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5833" y="352723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VPN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1611" y="2910760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9604" y="2894288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(Vnet5)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697954" y="2763449"/>
            <a:ext cx="2011363" cy="304800"/>
            <a:chOff x="1722437" y="4945062"/>
            <a:chExt cx="4191000" cy="3048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81038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93296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58999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86483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92290" y="183759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9835" y="4975025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10.5.0.0/16 -&gt;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42297" y="4984378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20415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NVA Scale out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52553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52615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06892" y="488725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44402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66672" y="51022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759485" y="489827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44340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816411" y="50960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666434" y="3525449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35062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710966" y="30514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387044" y="26849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655532" y="33533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1938" y="45766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74862" y="45864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10521" y="2510856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49287" y="57354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10.4.2.100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295166" y="305775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853966" y="30387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76490" y="33660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07982" y="33596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517344" y="267860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r="23142"/>
          <a:stretch/>
        </p:blipFill>
        <p:spPr bwMode="auto">
          <a:xfrm>
            <a:off x="4832606" y="2494294"/>
            <a:ext cx="891178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545150" y="2575173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2190" y="1913382"/>
            <a:ext cx="11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Load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6349" y="2556558"/>
            <a:ext cx="304417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SNAT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each firewall source-nats the traffic to its own address, in order to attract return traffic and thus prevent asymmetric routing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1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Widescreen</PresentationFormat>
  <Paragraphs>272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Office Theme</vt:lpstr>
      <vt:lpstr>Diagrams to Azure Networking Open Source Lab</vt:lpstr>
      <vt:lpstr>Overall design</vt:lpstr>
      <vt:lpstr>vnet internal design</vt:lpstr>
      <vt:lpstr>lab 1: spoke-to-spoke over the VPN gateway</vt:lpstr>
      <vt:lpstr>lab 1: inter-vnet firewalling</vt:lpstr>
      <vt:lpstr>lab 2: microsegmentation</vt:lpstr>
      <vt:lpstr>VPN connection without NVA</vt:lpstr>
      <vt:lpstr>VPN connection with NVA</vt:lpstr>
      <vt:lpstr>NVA Scale out</vt:lpstr>
      <vt:lpstr>NVA routing and LB probes</vt:lpstr>
      <vt:lpstr>NVA VM Scale Set</vt:lpstr>
      <vt:lpstr>NVA Scale out with Internet Access</vt:lpstr>
      <vt:lpstr>NVA VM Scale Set with Internet access</vt:lpstr>
      <vt:lpstr>NVA VM Scale Set: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Moreno</dc:creator>
  <cp:lastModifiedBy>Jose Moreno</cp:lastModifiedBy>
  <cp:revision>31</cp:revision>
  <dcterms:created xsi:type="dcterms:W3CDTF">2017-03-23T09:55:34Z</dcterms:created>
  <dcterms:modified xsi:type="dcterms:W3CDTF">2018-12-03T08:09:46Z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jomore@microsoft.com</vt:lpwstr>
  </property>
  <property fmtid="{D5CDD505-2E9C-101B-9397-08002B2CF9AE}" pid="5" name="MSIP_Label_f42aa342-8706-4288-bd11-ebb85995028c_SetDate">
    <vt:lpwstr>2018-12-03T07:56:50.1888166Z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