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72" r:id="rId1"/>
  </p:sldMasterIdLst>
  <p:notesMasterIdLst>
    <p:notesMasterId r:id="rId45"/>
  </p:notesMasterIdLst>
  <p:handoutMasterIdLst>
    <p:handoutMasterId r:id="rId46"/>
  </p:handoutMasterIdLst>
  <p:sldIdLst>
    <p:sldId id="273" r:id="rId2"/>
    <p:sldId id="353" r:id="rId3"/>
    <p:sldId id="354" r:id="rId4"/>
    <p:sldId id="355" r:id="rId5"/>
    <p:sldId id="356" r:id="rId6"/>
    <p:sldId id="315" r:id="rId7"/>
    <p:sldId id="316" r:id="rId8"/>
    <p:sldId id="317" r:id="rId9"/>
    <p:sldId id="318" r:id="rId10"/>
    <p:sldId id="319" r:id="rId11"/>
    <p:sldId id="321"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7" r:id="rId43"/>
    <p:sldId id="358" r:id="rId44"/>
  </p:sldIdLst>
  <p:sldSz cx="9144000" cy="6858000" type="screen4x3"/>
  <p:notesSz cx="7053263" cy="93091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35" autoAdjust="0"/>
  </p:normalViewPr>
  <p:slideViewPr>
    <p:cSldViewPr>
      <p:cViewPr varScale="1">
        <p:scale>
          <a:sx n="62" d="100"/>
          <a:sy n="62" d="100"/>
        </p:scale>
        <p:origin x="162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721" cy="466379"/>
          </a:xfrm>
          <a:prstGeom prst="rect">
            <a:avLst/>
          </a:prstGeom>
        </p:spPr>
        <p:txBody>
          <a:bodyPr vert="horz" lIns="88441" tIns="44220" rIns="88441" bIns="44220" rtlCol="0"/>
          <a:lstStyle>
            <a:lvl1pPr algn="l">
              <a:defRPr sz="1200"/>
            </a:lvl1pPr>
          </a:lstStyle>
          <a:p>
            <a:endParaRPr lang="en-US"/>
          </a:p>
        </p:txBody>
      </p:sp>
      <p:sp>
        <p:nvSpPr>
          <p:cNvPr id="3" name="Date Placeholder 2"/>
          <p:cNvSpPr>
            <a:spLocks noGrp="1"/>
          </p:cNvSpPr>
          <p:nvPr>
            <p:ph type="dt" sz="quarter" idx="1"/>
          </p:nvPr>
        </p:nvSpPr>
        <p:spPr>
          <a:xfrm>
            <a:off x="3995012" y="0"/>
            <a:ext cx="3056721" cy="466379"/>
          </a:xfrm>
          <a:prstGeom prst="rect">
            <a:avLst/>
          </a:prstGeom>
        </p:spPr>
        <p:txBody>
          <a:bodyPr vert="horz" lIns="88441" tIns="44220" rIns="88441" bIns="44220" rtlCol="0"/>
          <a:lstStyle>
            <a:lvl1pPr algn="r">
              <a:defRPr sz="1200"/>
            </a:lvl1pPr>
          </a:lstStyle>
          <a:p>
            <a:fld id="{06464F13-E17E-4EDA-B818-59F61D0542C6}" type="datetimeFigureOut">
              <a:rPr lang="en-US" smtClean="0"/>
              <a:t>05-Nov-20</a:t>
            </a:fld>
            <a:endParaRPr lang="en-US"/>
          </a:p>
        </p:txBody>
      </p:sp>
      <p:sp>
        <p:nvSpPr>
          <p:cNvPr id="4" name="Footer Placeholder 3"/>
          <p:cNvSpPr>
            <a:spLocks noGrp="1"/>
          </p:cNvSpPr>
          <p:nvPr>
            <p:ph type="ftr" sz="quarter" idx="2"/>
          </p:nvPr>
        </p:nvSpPr>
        <p:spPr>
          <a:xfrm>
            <a:off x="0" y="8842722"/>
            <a:ext cx="3056721" cy="466378"/>
          </a:xfrm>
          <a:prstGeom prst="rect">
            <a:avLst/>
          </a:prstGeom>
        </p:spPr>
        <p:txBody>
          <a:bodyPr vert="horz" lIns="88441" tIns="44220" rIns="88441" bIns="44220" rtlCol="0" anchor="b"/>
          <a:lstStyle>
            <a:lvl1pPr algn="l">
              <a:defRPr sz="1200"/>
            </a:lvl1pPr>
          </a:lstStyle>
          <a:p>
            <a:endParaRPr lang="en-US"/>
          </a:p>
        </p:txBody>
      </p:sp>
      <p:sp>
        <p:nvSpPr>
          <p:cNvPr id="5" name="Slide Number Placeholder 4"/>
          <p:cNvSpPr>
            <a:spLocks noGrp="1"/>
          </p:cNvSpPr>
          <p:nvPr>
            <p:ph type="sldNum" sz="quarter" idx="3"/>
          </p:nvPr>
        </p:nvSpPr>
        <p:spPr>
          <a:xfrm>
            <a:off x="3995012" y="8842722"/>
            <a:ext cx="3056721" cy="466378"/>
          </a:xfrm>
          <a:prstGeom prst="rect">
            <a:avLst/>
          </a:prstGeom>
        </p:spPr>
        <p:txBody>
          <a:bodyPr vert="horz" lIns="88441" tIns="44220" rIns="88441" bIns="44220" rtlCol="0" anchor="b"/>
          <a:lstStyle>
            <a:lvl1pPr algn="r">
              <a:defRPr sz="1200"/>
            </a:lvl1pPr>
          </a:lstStyle>
          <a:p>
            <a:fld id="{0BFDC237-B568-4141-84A7-9E0CD3197A68}" type="slidenum">
              <a:rPr lang="en-US" smtClean="0"/>
              <a:t>‹#›</a:t>
            </a:fld>
            <a:endParaRPr lang="en-US"/>
          </a:p>
        </p:txBody>
      </p:sp>
    </p:spTree>
    <p:extLst>
      <p:ext uri="{BB962C8B-B14F-4D97-AF65-F5344CB8AC3E}">
        <p14:creationId xmlns:p14="http://schemas.microsoft.com/office/powerpoint/2010/main" val="22028354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p:cNvSpPr>
            <a:spLocks noGrp="1" noChangeArrowheads="1"/>
          </p:cNvSpPr>
          <p:nvPr>
            <p:ph type="hdr" sz="quarter"/>
          </p:nvPr>
        </p:nvSpPr>
        <p:spPr bwMode="auto">
          <a:xfrm>
            <a:off x="0" y="1"/>
            <a:ext cx="3056721" cy="464839"/>
          </a:xfrm>
          <a:prstGeom prst="rect">
            <a:avLst/>
          </a:prstGeom>
          <a:noFill/>
          <a:ln w="9525">
            <a:noFill/>
            <a:miter lim="800000"/>
            <a:headEnd/>
            <a:tailEnd/>
          </a:ln>
          <a:effectLst/>
        </p:spPr>
        <p:txBody>
          <a:bodyPr vert="horz" wrap="square" lIns="93491" tIns="46746" rIns="93491" bIns="46746" numCol="1" anchor="t" anchorCtr="0" compatLnSpc="1">
            <a:prstTxWarp prst="textNoShape">
              <a:avLst/>
            </a:prstTxWarp>
          </a:bodyPr>
          <a:lstStyle>
            <a:lvl1pPr defTabSz="935077">
              <a:defRPr sz="1300">
                <a:latin typeface="Arial" charset="0"/>
                <a:cs typeface="Arial" charset="0"/>
              </a:defRPr>
            </a:lvl1pPr>
          </a:lstStyle>
          <a:p>
            <a:pPr>
              <a:defRPr/>
            </a:pPr>
            <a:endParaRPr lang="en-US"/>
          </a:p>
        </p:txBody>
      </p:sp>
      <p:sp>
        <p:nvSpPr>
          <p:cNvPr id="124931" name="Rectangle 3"/>
          <p:cNvSpPr>
            <a:spLocks noGrp="1" noChangeArrowheads="1"/>
          </p:cNvSpPr>
          <p:nvPr>
            <p:ph type="dt" idx="1"/>
          </p:nvPr>
        </p:nvSpPr>
        <p:spPr bwMode="auto">
          <a:xfrm>
            <a:off x="3995012" y="1"/>
            <a:ext cx="3056721" cy="464839"/>
          </a:xfrm>
          <a:prstGeom prst="rect">
            <a:avLst/>
          </a:prstGeom>
          <a:noFill/>
          <a:ln w="9525">
            <a:noFill/>
            <a:miter lim="800000"/>
            <a:headEnd/>
            <a:tailEnd/>
          </a:ln>
          <a:effectLst/>
        </p:spPr>
        <p:txBody>
          <a:bodyPr vert="horz" wrap="square" lIns="93491" tIns="46746" rIns="93491" bIns="46746" numCol="1" anchor="t" anchorCtr="0" compatLnSpc="1">
            <a:prstTxWarp prst="textNoShape">
              <a:avLst/>
            </a:prstTxWarp>
          </a:bodyPr>
          <a:lstStyle>
            <a:lvl1pPr algn="r" defTabSz="935077">
              <a:defRPr sz="1300">
                <a:latin typeface="Arial" charset="0"/>
                <a:cs typeface="Arial" charset="0"/>
              </a:defRPr>
            </a:lvl1pPr>
          </a:lstStyle>
          <a:p>
            <a:pPr>
              <a:defRPr/>
            </a:pPr>
            <a:endParaRPr lang="en-US"/>
          </a:p>
        </p:txBody>
      </p:sp>
      <p:sp>
        <p:nvSpPr>
          <p:cNvPr id="50180"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3" name="Rectangle 5"/>
          <p:cNvSpPr>
            <a:spLocks noGrp="1" noChangeArrowheads="1"/>
          </p:cNvSpPr>
          <p:nvPr>
            <p:ph type="body" sz="quarter" idx="3"/>
          </p:nvPr>
        </p:nvSpPr>
        <p:spPr bwMode="auto">
          <a:xfrm>
            <a:off x="705633" y="4422131"/>
            <a:ext cx="5641998" cy="4188171"/>
          </a:xfrm>
          <a:prstGeom prst="rect">
            <a:avLst/>
          </a:prstGeom>
          <a:noFill/>
          <a:ln w="9525">
            <a:noFill/>
            <a:miter lim="800000"/>
            <a:headEnd/>
            <a:tailEnd/>
          </a:ln>
          <a:effectLst/>
        </p:spPr>
        <p:txBody>
          <a:bodyPr vert="horz" wrap="square" lIns="93491" tIns="46746" rIns="93491" bIns="4674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24934" name="Rectangle 6"/>
          <p:cNvSpPr>
            <a:spLocks noGrp="1" noChangeArrowheads="1"/>
          </p:cNvSpPr>
          <p:nvPr>
            <p:ph type="ftr" sz="quarter" idx="4"/>
          </p:nvPr>
        </p:nvSpPr>
        <p:spPr bwMode="auto">
          <a:xfrm>
            <a:off x="0" y="8842723"/>
            <a:ext cx="3056721" cy="464839"/>
          </a:xfrm>
          <a:prstGeom prst="rect">
            <a:avLst/>
          </a:prstGeom>
          <a:noFill/>
          <a:ln w="9525">
            <a:noFill/>
            <a:miter lim="800000"/>
            <a:headEnd/>
            <a:tailEnd/>
          </a:ln>
          <a:effectLst/>
        </p:spPr>
        <p:txBody>
          <a:bodyPr vert="horz" wrap="square" lIns="93491" tIns="46746" rIns="93491" bIns="46746" numCol="1" anchor="b" anchorCtr="0" compatLnSpc="1">
            <a:prstTxWarp prst="textNoShape">
              <a:avLst/>
            </a:prstTxWarp>
          </a:bodyPr>
          <a:lstStyle>
            <a:lvl1pPr defTabSz="935077">
              <a:defRPr sz="1300">
                <a:latin typeface="Arial" charset="0"/>
                <a:cs typeface="Arial" charset="0"/>
              </a:defRPr>
            </a:lvl1pPr>
          </a:lstStyle>
          <a:p>
            <a:pPr>
              <a:defRPr/>
            </a:pPr>
            <a:endParaRPr lang="en-US"/>
          </a:p>
        </p:txBody>
      </p:sp>
      <p:sp>
        <p:nvSpPr>
          <p:cNvPr id="124935" name="Rectangle 7"/>
          <p:cNvSpPr>
            <a:spLocks noGrp="1" noChangeArrowheads="1"/>
          </p:cNvSpPr>
          <p:nvPr>
            <p:ph type="sldNum" sz="quarter" idx="5"/>
          </p:nvPr>
        </p:nvSpPr>
        <p:spPr bwMode="auto">
          <a:xfrm>
            <a:off x="3995012" y="8842723"/>
            <a:ext cx="3056721" cy="464839"/>
          </a:xfrm>
          <a:prstGeom prst="rect">
            <a:avLst/>
          </a:prstGeom>
          <a:noFill/>
          <a:ln w="9525">
            <a:noFill/>
            <a:miter lim="800000"/>
            <a:headEnd/>
            <a:tailEnd/>
          </a:ln>
          <a:effectLst/>
        </p:spPr>
        <p:txBody>
          <a:bodyPr vert="horz" wrap="square" lIns="93491" tIns="46746" rIns="93491" bIns="46746" numCol="1" anchor="b" anchorCtr="0" compatLnSpc="1">
            <a:prstTxWarp prst="textNoShape">
              <a:avLst/>
            </a:prstTxWarp>
          </a:bodyPr>
          <a:lstStyle>
            <a:lvl1pPr algn="r" defTabSz="935077">
              <a:defRPr sz="1300">
                <a:latin typeface="Arial" charset="0"/>
                <a:cs typeface="Arial" charset="0"/>
              </a:defRPr>
            </a:lvl1pPr>
          </a:lstStyle>
          <a:p>
            <a:pPr>
              <a:defRPr/>
            </a:pPr>
            <a:fld id="{2205C511-C242-48BD-ADEA-C55BAFD53265}" type="slidenum">
              <a:rPr lang="en-US"/>
              <a:pPr>
                <a:defRPr/>
              </a:pPr>
              <a:t>‹#›</a:t>
            </a:fld>
            <a:endParaRPr lang="en-US"/>
          </a:p>
        </p:txBody>
      </p:sp>
    </p:spTree>
    <p:extLst>
      <p:ext uri="{BB962C8B-B14F-4D97-AF65-F5344CB8AC3E}">
        <p14:creationId xmlns:p14="http://schemas.microsoft.com/office/powerpoint/2010/main" val="1693022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en.wikipedia.org/wiki/Aristippus" TargetMode="External"/><Relationship Id="rId3" Type="http://schemas.openxmlformats.org/officeDocument/2006/relationships/hyperlink" Target="http://en.wikipedia.org/wiki/Pleasure" TargetMode="External"/><Relationship Id="rId7" Type="http://schemas.openxmlformats.org/officeDocument/2006/relationships/hyperlink" Target="http://en.wikipedia.org/wiki/Socrates"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en.wikipedia.org/wiki/Pain" TargetMode="External"/><Relationship Id="rId5" Type="http://schemas.openxmlformats.org/officeDocument/2006/relationships/hyperlink" Target="http://en.wikipedia.org/wiki/Hedonism#cite_note-stanford-1" TargetMode="External"/><Relationship Id="rId4" Type="http://schemas.openxmlformats.org/officeDocument/2006/relationships/hyperlink" Target="http://en.wikipedia.org/wiki/Intrinsic_value_(ethic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77" eaLnBrk="0" hangingPunct="0">
              <a:defRPr>
                <a:solidFill>
                  <a:schemeClr val="tx1"/>
                </a:solidFill>
                <a:latin typeface="Arial" charset="0"/>
                <a:cs typeface="Arial" charset="0"/>
              </a:defRPr>
            </a:lvl1pPr>
            <a:lvl2pPr marL="718581" indent="-276377" defTabSz="935077" eaLnBrk="0" hangingPunct="0">
              <a:defRPr>
                <a:solidFill>
                  <a:schemeClr val="tx1"/>
                </a:solidFill>
                <a:latin typeface="Arial" charset="0"/>
                <a:cs typeface="Arial" charset="0"/>
              </a:defRPr>
            </a:lvl2pPr>
            <a:lvl3pPr marL="1105510" indent="-221102" defTabSz="935077" eaLnBrk="0" hangingPunct="0">
              <a:defRPr>
                <a:solidFill>
                  <a:schemeClr val="tx1"/>
                </a:solidFill>
                <a:latin typeface="Arial" charset="0"/>
                <a:cs typeface="Arial" charset="0"/>
              </a:defRPr>
            </a:lvl3pPr>
            <a:lvl4pPr marL="1547713" indent="-221102" defTabSz="935077" eaLnBrk="0" hangingPunct="0">
              <a:defRPr>
                <a:solidFill>
                  <a:schemeClr val="tx1"/>
                </a:solidFill>
                <a:latin typeface="Arial" charset="0"/>
                <a:cs typeface="Arial" charset="0"/>
              </a:defRPr>
            </a:lvl4pPr>
            <a:lvl5pPr marL="1989917" indent="-221102" defTabSz="935077" eaLnBrk="0" hangingPunct="0">
              <a:defRPr>
                <a:solidFill>
                  <a:schemeClr val="tx1"/>
                </a:solidFill>
                <a:latin typeface="Arial" charset="0"/>
                <a:cs typeface="Arial" charset="0"/>
              </a:defRPr>
            </a:lvl5pPr>
            <a:lvl6pPr marL="2432121" indent="-221102" defTabSz="935077" eaLnBrk="0" fontAlgn="base" hangingPunct="0">
              <a:spcBef>
                <a:spcPct val="0"/>
              </a:spcBef>
              <a:spcAft>
                <a:spcPct val="0"/>
              </a:spcAft>
              <a:defRPr>
                <a:solidFill>
                  <a:schemeClr val="tx1"/>
                </a:solidFill>
                <a:latin typeface="Arial" charset="0"/>
                <a:cs typeface="Arial" charset="0"/>
              </a:defRPr>
            </a:lvl6pPr>
            <a:lvl7pPr marL="2874325" indent="-221102" defTabSz="935077" eaLnBrk="0" fontAlgn="base" hangingPunct="0">
              <a:spcBef>
                <a:spcPct val="0"/>
              </a:spcBef>
              <a:spcAft>
                <a:spcPct val="0"/>
              </a:spcAft>
              <a:defRPr>
                <a:solidFill>
                  <a:schemeClr val="tx1"/>
                </a:solidFill>
                <a:latin typeface="Arial" charset="0"/>
                <a:cs typeface="Arial" charset="0"/>
              </a:defRPr>
            </a:lvl7pPr>
            <a:lvl8pPr marL="3316529" indent="-221102" defTabSz="935077" eaLnBrk="0" fontAlgn="base" hangingPunct="0">
              <a:spcBef>
                <a:spcPct val="0"/>
              </a:spcBef>
              <a:spcAft>
                <a:spcPct val="0"/>
              </a:spcAft>
              <a:defRPr>
                <a:solidFill>
                  <a:schemeClr val="tx1"/>
                </a:solidFill>
                <a:latin typeface="Arial" charset="0"/>
                <a:cs typeface="Arial" charset="0"/>
              </a:defRPr>
            </a:lvl8pPr>
            <a:lvl9pPr marL="3758733" indent="-221102" defTabSz="935077" eaLnBrk="0" fontAlgn="base" hangingPunct="0">
              <a:spcBef>
                <a:spcPct val="0"/>
              </a:spcBef>
              <a:spcAft>
                <a:spcPct val="0"/>
              </a:spcAft>
              <a:defRPr>
                <a:solidFill>
                  <a:schemeClr val="tx1"/>
                </a:solidFill>
                <a:latin typeface="Arial" charset="0"/>
                <a:cs typeface="Arial" charset="0"/>
              </a:defRPr>
            </a:lvl9pPr>
          </a:lstStyle>
          <a:p>
            <a:pPr eaLnBrk="1" hangingPunct="1"/>
            <a:fld id="{DFE69231-E35A-4BF6-B35A-2BB34A3C5A2B}" type="slidenum">
              <a:rPr lang="en-US" smtClean="0"/>
              <a:pPr eaLnBrk="1" hangingPunct="1"/>
              <a:t>1</a:t>
            </a:fld>
            <a:endParaRPr lang="en-US" smtClean="0"/>
          </a:p>
        </p:txBody>
      </p:sp>
    </p:spTree>
    <p:extLst>
      <p:ext uri="{BB962C8B-B14F-4D97-AF65-F5344CB8AC3E}">
        <p14:creationId xmlns:p14="http://schemas.microsoft.com/office/powerpoint/2010/main" val="318400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t>Ethical theories and principles are the foundations of ethical analysis because they are the viewpoints from which guidance can be obtained along the pathway to a decision. Each theory emphasizes different points such as predicting the outcome and following one's duties to others in order to reach an ethically correct decision. However, in order for an ethical theory to be useful, the theory must be directed towards a common set of goals. Ethical principles are the common goals that each theory tries to achieve in order to be successful. These goals include beneficence 1), least harm2) , justice3), and respect for autonomy4). </a:t>
            </a:r>
            <a:br>
              <a:rPr lang="en-US" smtClean="0"/>
            </a:br>
            <a:r>
              <a:rPr lang="en-US" smtClean="0"/>
              <a:t/>
            </a:r>
            <a:br>
              <a:rPr lang="en-US" smtClean="0"/>
            </a:br>
            <a:r>
              <a:rPr lang="en-US" smtClean="0"/>
              <a:t>1) An example of "doing good" is found in the practice of medicine in which the health of an individual is bettered by treatment from a physician; </a:t>
            </a:r>
            <a:br>
              <a:rPr lang="en-US" smtClean="0"/>
            </a:br>
            <a:r>
              <a:rPr lang="en-US" smtClean="0"/>
              <a:t>2) One could also reasonably argue that people have a greater responsibility to "do no harm" than to take steps to benefit others. For example, a person has a larger responsibility to simply walk past a person rather than to punch a person as they walk past with no justified reason; </a:t>
            </a:r>
            <a:br>
              <a:rPr lang="en-US" smtClean="0"/>
            </a:br>
            <a:r>
              <a:rPr lang="en-US" smtClean="0"/>
              <a:t>3) An ethical decision that contains justice within it has a consistent logical basis that supports the decision. For example a policeman is allowed to speed on the highway if he must arrive at the scene of a crime as quickly as possible in order to prevent a person from getting hurt. Although the policeman would normally have to obey the speed limit, he is allowed to speed in this unique situation because it is a justified under the extenuating circumstances. </a:t>
            </a:r>
            <a:br>
              <a:rPr lang="en-US" smtClean="0"/>
            </a:br>
            <a:r>
              <a:rPr lang="en-US" smtClean="0"/>
              <a:t>4) should allow people to reign over themselves and to be able to make decisions that apply to their lives. This means that people should have control over their lives as much as possible because they are the only people who completely understand their chosen type of lifestyle. </a:t>
            </a:r>
            <a:br>
              <a:rPr lang="en-US" smtClean="0"/>
            </a:br>
            <a:r>
              <a:rPr lang="en-US" smtClean="0"/>
              <a:t/>
            </a:r>
            <a:br>
              <a:rPr lang="en-US" smtClean="0"/>
            </a:br>
            <a:r>
              <a:rPr lang="en-US" smtClean="0"/>
              <a:t>Ethical theories and principles bring significant characteristics to the decision-making process. Although all of the ethical theories attempt to follow the ethical principles in order to be applicable and valid by themselves, each theory falls short with complex flaws and failings. However, these ethical theories can be used in combination in order to obtain the most ethically correct answer possible for each scenario. </a:t>
            </a:r>
            <a:br>
              <a:rPr lang="en-US" smtClean="0"/>
            </a:br>
            <a:r>
              <a:rPr lang="en-US" smtClean="0"/>
              <a:t>Each ethical theory attempts to adhere to the ethical principles that lead to success when trying to reach the best decision. When one understands each individual theory, including its strengths and weaknesses, one can make the most informed decision when trying to achieve an ethically correct answer to a dilemma. </a:t>
            </a:r>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77" eaLnBrk="0" hangingPunct="0">
              <a:defRPr>
                <a:solidFill>
                  <a:schemeClr val="tx1"/>
                </a:solidFill>
                <a:latin typeface="Arial" charset="0"/>
                <a:cs typeface="Arial" charset="0"/>
              </a:defRPr>
            </a:lvl1pPr>
            <a:lvl2pPr marL="718581" indent="-276377" defTabSz="935077" eaLnBrk="0" hangingPunct="0">
              <a:defRPr>
                <a:solidFill>
                  <a:schemeClr val="tx1"/>
                </a:solidFill>
                <a:latin typeface="Arial" charset="0"/>
                <a:cs typeface="Arial" charset="0"/>
              </a:defRPr>
            </a:lvl2pPr>
            <a:lvl3pPr marL="1105510" indent="-221102" defTabSz="935077" eaLnBrk="0" hangingPunct="0">
              <a:defRPr>
                <a:solidFill>
                  <a:schemeClr val="tx1"/>
                </a:solidFill>
                <a:latin typeface="Arial" charset="0"/>
                <a:cs typeface="Arial" charset="0"/>
              </a:defRPr>
            </a:lvl3pPr>
            <a:lvl4pPr marL="1547713" indent="-221102" defTabSz="935077" eaLnBrk="0" hangingPunct="0">
              <a:defRPr>
                <a:solidFill>
                  <a:schemeClr val="tx1"/>
                </a:solidFill>
                <a:latin typeface="Arial" charset="0"/>
                <a:cs typeface="Arial" charset="0"/>
              </a:defRPr>
            </a:lvl4pPr>
            <a:lvl5pPr marL="1989917" indent="-221102" defTabSz="935077" eaLnBrk="0" hangingPunct="0">
              <a:defRPr>
                <a:solidFill>
                  <a:schemeClr val="tx1"/>
                </a:solidFill>
                <a:latin typeface="Arial" charset="0"/>
                <a:cs typeface="Arial" charset="0"/>
              </a:defRPr>
            </a:lvl5pPr>
            <a:lvl6pPr marL="2432121" indent="-221102" defTabSz="935077" eaLnBrk="0" fontAlgn="base" hangingPunct="0">
              <a:spcBef>
                <a:spcPct val="0"/>
              </a:spcBef>
              <a:spcAft>
                <a:spcPct val="0"/>
              </a:spcAft>
              <a:defRPr>
                <a:solidFill>
                  <a:schemeClr val="tx1"/>
                </a:solidFill>
                <a:latin typeface="Arial" charset="0"/>
                <a:cs typeface="Arial" charset="0"/>
              </a:defRPr>
            </a:lvl6pPr>
            <a:lvl7pPr marL="2874325" indent="-221102" defTabSz="935077" eaLnBrk="0" fontAlgn="base" hangingPunct="0">
              <a:spcBef>
                <a:spcPct val="0"/>
              </a:spcBef>
              <a:spcAft>
                <a:spcPct val="0"/>
              </a:spcAft>
              <a:defRPr>
                <a:solidFill>
                  <a:schemeClr val="tx1"/>
                </a:solidFill>
                <a:latin typeface="Arial" charset="0"/>
                <a:cs typeface="Arial" charset="0"/>
              </a:defRPr>
            </a:lvl7pPr>
            <a:lvl8pPr marL="3316529" indent="-221102" defTabSz="935077" eaLnBrk="0" fontAlgn="base" hangingPunct="0">
              <a:spcBef>
                <a:spcPct val="0"/>
              </a:spcBef>
              <a:spcAft>
                <a:spcPct val="0"/>
              </a:spcAft>
              <a:defRPr>
                <a:solidFill>
                  <a:schemeClr val="tx1"/>
                </a:solidFill>
                <a:latin typeface="Arial" charset="0"/>
                <a:cs typeface="Arial" charset="0"/>
              </a:defRPr>
            </a:lvl8pPr>
            <a:lvl9pPr marL="3758733" indent="-221102" defTabSz="935077" eaLnBrk="0" fontAlgn="base" hangingPunct="0">
              <a:spcBef>
                <a:spcPct val="0"/>
              </a:spcBef>
              <a:spcAft>
                <a:spcPct val="0"/>
              </a:spcAft>
              <a:defRPr>
                <a:solidFill>
                  <a:schemeClr val="tx1"/>
                </a:solidFill>
                <a:latin typeface="Arial" charset="0"/>
                <a:cs typeface="Arial" charset="0"/>
              </a:defRPr>
            </a:lvl9pPr>
          </a:lstStyle>
          <a:p>
            <a:pPr eaLnBrk="1" hangingPunct="1"/>
            <a:fld id="{996D59E8-1223-47F3-9005-521C5ED07D2C}" type="slidenum">
              <a:rPr lang="en-US" smtClean="0"/>
              <a:pPr eaLnBrk="1" hangingPunct="1"/>
              <a:t>3</a:t>
            </a:fld>
            <a:endParaRPr lang="en-US" smtClean="0"/>
          </a:p>
        </p:txBody>
      </p:sp>
    </p:spTree>
    <p:extLst>
      <p:ext uri="{BB962C8B-B14F-4D97-AF65-F5344CB8AC3E}">
        <p14:creationId xmlns:p14="http://schemas.microsoft.com/office/powerpoint/2010/main" val="392701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77" eaLnBrk="0" hangingPunct="0">
              <a:defRPr>
                <a:solidFill>
                  <a:schemeClr val="tx1"/>
                </a:solidFill>
                <a:latin typeface="Arial" charset="0"/>
                <a:cs typeface="Arial" charset="0"/>
              </a:defRPr>
            </a:lvl1pPr>
            <a:lvl2pPr marL="718581" indent="-276377" defTabSz="935077" eaLnBrk="0" hangingPunct="0">
              <a:defRPr>
                <a:solidFill>
                  <a:schemeClr val="tx1"/>
                </a:solidFill>
                <a:latin typeface="Arial" charset="0"/>
                <a:cs typeface="Arial" charset="0"/>
              </a:defRPr>
            </a:lvl2pPr>
            <a:lvl3pPr marL="1105510" indent="-221102" defTabSz="935077" eaLnBrk="0" hangingPunct="0">
              <a:defRPr>
                <a:solidFill>
                  <a:schemeClr val="tx1"/>
                </a:solidFill>
                <a:latin typeface="Arial" charset="0"/>
                <a:cs typeface="Arial" charset="0"/>
              </a:defRPr>
            </a:lvl3pPr>
            <a:lvl4pPr marL="1547713" indent="-221102" defTabSz="935077" eaLnBrk="0" hangingPunct="0">
              <a:defRPr>
                <a:solidFill>
                  <a:schemeClr val="tx1"/>
                </a:solidFill>
                <a:latin typeface="Arial" charset="0"/>
                <a:cs typeface="Arial" charset="0"/>
              </a:defRPr>
            </a:lvl4pPr>
            <a:lvl5pPr marL="1989917" indent="-221102" defTabSz="935077" eaLnBrk="0" hangingPunct="0">
              <a:defRPr>
                <a:solidFill>
                  <a:schemeClr val="tx1"/>
                </a:solidFill>
                <a:latin typeface="Arial" charset="0"/>
                <a:cs typeface="Arial" charset="0"/>
              </a:defRPr>
            </a:lvl5pPr>
            <a:lvl6pPr marL="2432121" indent="-221102" defTabSz="935077" eaLnBrk="0" fontAlgn="base" hangingPunct="0">
              <a:spcBef>
                <a:spcPct val="0"/>
              </a:spcBef>
              <a:spcAft>
                <a:spcPct val="0"/>
              </a:spcAft>
              <a:defRPr>
                <a:solidFill>
                  <a:schemeClr val="tx1"/>
                </a:solidFill>
                <a:latin typeface="Arial" charset="0"/>
                <a:cs typeface="Arial" charset="0"/>
              </a:defRPr>
            </a:lvl6pPr>
            <a:lvl7pPr marL="2874325" indent="-221102" defTabSz="935077" eaLnBrk="0" fontAlgn="base" hangingPunct="0">
              <a:spcBef>
                <a:spcPct val="0"/>
              </a:spcBef>
              <a:spcAft>
                <a:spcPct val="0"/>
              </a:spcAft>
              <a:defRPr>
                <a:solidFill>
                  <a:schemeClr val="tx1"/>
                </a:solidFill>
                <a:latin typeface="Arial" charset="0"/>
                <a:cs typeface="Arial" charset="0"/>
              </a:defRPr>
            </a:lvl7pPr>
            <a:lvl8pPr marL="3316529" indent="-221102" defTabSz="935077" eaLnBrk="0" fontAlgn="base" hangingPunct="0">
              <a:spcBef>
                <a:spcPct val="0"/>
              </a:spcBef>
              <a:spcAft>
                <a:spcPct val="0"/>
              </a:spcAft>
              <a:defRPr>
                <a:solidFill>
                  <a:schemeClr val="tx1"/>
                </a:solidFill>
                <a:latin typeface="Arial" charset="0"/>
                <a:cs typeface="Arial" charset="0"/>
              </a:defRPr>
            </a:lvl8pPr>
            <a:lvl9pPr marL="3758733" indent="-221102" defTabSz="935077" eaLnBrk="0" fontAlgn="base" hangingPunct="0">
              <a:spcBef>
                <a:spcPct val="0"/>
              </a:spcBef>
              <a:spcAft>
                <a:spcPct val="0"/>
              </a:spcAft>
              <a:defRPr>
                <a:solidFill>
                  <a:schemeClr val="tx1"/>
                </a:solidFill>
                <a:latin typeface="Arial" charset="0"/>
                <a:cs typeface="Arial" charset="0"/>
              </a:defRPr>
            </a:lvl9pPr>
          </a:lstStyle>
          <a:p>
            <a:pPr eaLnBrk="1" hangingPunct="1"/>
            <a:fld id="{4051E776-EDB8-45D6-8D95-3933FC2D6F65}" type="slidenum">
              <a:rPr lang="en-US" smtClean="0"/>
              <a:pPr eaLnBrk="1" hangingPunct="1"/>
              <a:t>5</a:t>
            </a:fld>
            <a:endParaRPr lang="en-US" smtClean="0"/>
          </a:p>
        </p:txBody>
      </p:sp>
    </p:spTree>
    <p:extLst>
      <p:ext uri="{BB962C8B-B14F-4D97-AF65-F5344CB8AC3E}">
        <p14:creationId xmlns:p14="http://schemas.microsoft.com/office/powerpoint/2010/main" val="216751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77" eaLnBrk="0" hangingPunct="0">
              <a:defRPr>
                <a:solidFill>
                  <a:schemeClr val="tx1"/>
                </a:solidFill>
                <a:latin typeface="Arial" charset="0"/>
                <a:cs typeface="Arial" charset="0"/>
              </a:defRPr>
            </a:lvl1pPr>
            <a:lvl2pPr marL="718581" indent="-276377" defTabSz="935077" eaLnBrk="0" hangingPunct="0">
              <a:defRPr>
                <a:solidFill>
                  <a:schemeClr val="tx1"/>
                </a:solidFill>
                <a:latin typeface="Arial" charset="0"/>
                <a:cs typeface="Arial" charset="0"/>
              </a:defRPr>
            </a:lvl2pPr>
            <a:lvl3pPr marL="1105510" indent="-221102" defTabSz="935077" eaLnBrk="0" hangingPunct="0">
              <a:defRPr>
                <a:solidFill>
                  <a:schemeClr val="tx1"/>
                </a:solidFill>
                <a:latin typeface="Arial" charset="0"/>
                <a:cs typeface="Arial" charset="0"/>
              </a:defRPr>
            </a:lvl3pPr>
            <a:lvl4pPr marL="1547713" indent="-221102" defTabSz="935077" eaLnBrk="0" hangingPunct="0">
              <a:defRPr>
                <a:solidFill>
                  <a:schemeClr val="tx1"/>
                </a:solidFill>
                <a:latin typeface="Arial" charset="0"/>
                <a:cs typeface="Arial" charset="0"/>
              </a:defRPr>
            </a:lvl4pPr>
            <a:lvl5pPr marL="1989917" indent="-221102" defTabSz="935077" eaLnBrk="0" hangingPunct="0">
              <a:defRPr>
                <a:solidFill>
                  <a:schemeClr val="tx1"/>
                </a:solidFill>
                <a:latin typeface="Arial" charset="0"/>
                <a:cs typeface="Arial" charset="0"/>
              </a:defRPr>
            </a:lvl5pPr>
            <a:lvl6pPr marL="2432121" indent="-221102" defTabSz="935077" eaLnBrk="0" fontAlgn="base" hangingPunct="0">
              <a:spcBef>
                <a:spcPct val="0"/>
              </a:spcBef>
              <a:spcAft>
                <a:spcPct val="0"/>
              </a:spcAft>
              <a:defRPr>
                <a:solidFill>
                  <a:schemeClr val="tx1"/>
                </a:solidFill>
                <a:latin typeface="Arial" charset="0"/>
                <a:cs typeface="Arial" charset="0"/>
              </a:defRPr>
            </a:lvl6pPr>
            <a:lvl7pPr marL="2874325" indent="-221102" defTabSz="935077" eaLnBrk="0" fontAlgn="base" hangingPunct="0">
              <a:spcBef>
                <a:spcPct val="0"/>
              </a:spcBef>
              <a:spcAft>
                <a:spcPct val="0"/>
              </a:spcAft>
              <a:defRPr>
                <a:solidFill>
                  <a:schemeClr val="tx1"/>
                </a:solidFill>
                <a:latin typeface="Arial" charset="0"/>
                <a:cs typeface="Arial" charset="0"/>
              </a:defRPr>
            </a:lvl7pPr>
            <a:lvl8pPr marL="3316529" indent="-221102" defTabSz="935077" eaLnBrk="0" fontAlgn="base" hangingPunct="0">
              <a:spcBef>
                <a:spcPct val="0"/>
              </a:spcBef>
              <a:spcAft>
                <a:spcPct val="0"/>
              </a:spcAft>
              <a:defRPr>
                <a:solidFill>
                  <a:schemeClr val="tx1"/>
                </a:solidFill>
                <a:latin typeface="Arial" charset="0"/>
                <a:cs typeface="Arial" charset="0"/>
              </a:defRPr>
            </a:lvl8pPr>
            <a:lvl9pPr marL="3758733" indent="-221102" defTabSz="935077" eaLnBrk="0" fontAlgn="base" hangingPunct="0">
              <a:spcBef>
                <a:spcPct val="0"/>
              </a:spcBef>
              <a:spcAft>
                <a:spcPct val="0"/>
              </a:spcAft>
              <a:defRPr>
                <a:solidFill>
                  <a:schemeClr val="tx1"/>
                </a:solidFill>
                <a:latin typeface="Arial" charset="0"/>
                <a:cs typeface="Arial" charset="0"/>
              </a:defRPr>
            </a:lvl9pPr>
          </a:lstStyle>
          <a:p>
            <a:pPr eaLnBrk="1" hangingPunct="1"/>
            <a:fld id="{AEF4C187-FABC-4025-8098-D91E32D3E951}" type="slidenum">
              <a:rPr lang="en-US" smtClean="0"/>
              <a:pPr eaLnBrk="1" hangingPunct="1"/>
              <a:t>13</a:t>
            </a:fld>
            <a:endParaRPr lang="en-US" smtClean="0"/>
          </a:p>
        </p:txBody>
      </p:sp>
    </p:spTree>
    <p:extLst>
      <p:ext uri="{BB962C8B-B14F-4D97-AF65-F5344CB8AC3E}">
        <p14:creationId xmlns:p14="http://schemas.microsoft.com/office/powerpoint/2010/main" val="1880495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smtClean="0"/>
              <a:t>Hedonism</a:t>
            </a:r>
            <a:r>
              <a:rPr lang="en-US" smtClean="0"/>
              <a:t> is a school of thought that argues that </a:t>
            </a:r>
            <a:r>
              <a:rPr lang="en-US" smtClean="0">
                <a:hlinkClick r:id="rId3" tooltip="Pleasure"/>
              </a:rPr>
              <a:t>pleasure</a:t>
            </a:r>
            <a:r>
              <a:rPr lang="en-US" smtClean="0"/>
              <a:t> is the only </a:t>
            </a:r>
            <a:r>
              <a:rPr lang="en-US" smtClean="0">
                <a:hlinkClick r:id="rId4" tooltip="Intrinsic value (ethics)"/>
              </a:rPr>
              <a:t>intrinsic good</a:t>
            </a:r>
            <a:r>
              <a:rPr lang="en-US" smtClean="0"/>
              <a:t>.</a:t>
            </a:r>
            <a:r>
              <a:rPr lang="en-US" baseline="30000" smtClean="0">
                <a:hlinkClick r:id="rId5"/>
              </a:rPr>
              <a:t>[1]</a:t>
            </a:r>
            <a:r>
              <a:rPr lang="en-US" smtClean="0"/>
              <a:t> In very simple terms, a hedonist strives to maximize net pleasure (pleasure minus </a:t>
            </a:r>
            <a:r>
              <a:rPr lang="en-US" smtClean="0">
                <a:hlinkClick r:id="rId6" tooltip="Pain"/>
              </a:rPr>
              <a:t>pain</a:t>
            </a:r>
            <a:r>
              <a:rPr lang="en-US" smtClean="0"/>
              <a:t>).</a:t>
            </a:r>
          </a:p>
          <a:p>
            <a:r>
              <a:rPr lang="en-US" smtClean="0"/>
              <a:t>Ethical hedonism is the idea that all people have the right to do everything in their power to achieve the greatest amount of pleasure possible to them. It is also the idea that every person's pleasure should far surpass their amount of pain. Ethical hedonism is said to have been started by a student of </a:t>
            </a:r>
            <a:r>
              <a:rPr lang="en-US" smtClean="0">
                <a:hlinkClick r:id="rId7" tooltip="Socrates"/>
              </a:rPr>
              <a:t>Socrates</a:t>
            </a:r>
            <a:r>
              <a:rPr lang="en-US" smtClean="0"/>
              <a:t>, </a:t>
            </a:r>
            <a:r>
              <a:rPr lang="en-US" smtClean="0">
                <a:hlinkClick r:id="rId8" tooltip="Aristippus"/>
              </a:rPr>
              <a:t>Aristippus</a:t>
            </a:r>
            <a:r>
              <a:rPr lang="en-US" smtClean="0"/>
              <a:t> of Cyrene. He held the idea that pleasure is the highest good</a:t>
            </a:r>
          </a:p>
          <a:p>
            <a:endParaRPr lang="en-US" smtClean="0"/>
          </a:p>
          <a:p>
            <a:r>
              <a:rPr lang="en-US" smtClean="0"/>
              <a:t>Hedonism is the belief that people should do whatever makes them happy and nothing else - a good example would be someone who doesn't like doing homework so they go on the internet and try to get somebody else to write their paragraph while they go play video games and chat with their friends.</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77" eaLnBrk="0" hangingPunct="0">
              <a:defRPr>
                <a:solidFill>
                  <a:schemeClr val="tx1"/>
                </a:solidFill>
                <a:latin typeface="Arial" charset="0"/>
                <a:cs typeface="Arial" charset="0"/>
              </a:defRPr>
            </a:lvl1pPr>
            <a:lvl2pPr marL="718581" indent="-276377" defTabSz="935077" eaLnBrk="0" hangingPunct="0">
              <a:defRPr>
                <a:solidFill>
                  <a:schemeClr val="tx1"/>
                </a:solidFill>
                <a:latin typeface="Arial" charset="0"/>
                <a:cs typeface="Arial" charset="0"/>
              </a:defRPr>
            </a:lvl2pPr>
            <a:lvl3pPr marL="1105510" indent="-221102" defTabSz="935077" eaLnBrk="0" hangingPunct="0">
              <a:defRPr>
                <a:solidFill>
                  <a:schemeClr val="tx1"/>
                </a:solidFill>
                <a:latin typeface="Arial" charset="0"/>
                <a:cs typeface="Arial" charset="0"/>
              </a:defRPr>
            </a:lvl3pPr>
            <a:lvl4pPr marL="1547713" indent="-221102" defTabSz="935077" eaLnBrk="0" hangingPunct="0">
              <a:defRPr>
                <a:solidFill>
                  <a:schemeClr val="tx1"/>
                </a:solidFill>
                <a:latin typeface="Arial" charset="0"/>
                <a:cs typeface="Arial" charset="0"/>
              </a:defRPr>
            </a:lvl4pPr>
            <a:lvl5pPr marL="1989917" indent="-221102" defTabSz="935077" eaLnBrk="0" hangingPunct="0">
              <a:defRPr>
                <a:solidFill>
                  <a:schemeClr val="tx1"/>
                </a:solidFill>
                <a:latin typeface="Arial" charset="0"/>
                <a:cs typeface="Arial" charset="0"/>
              </a:defRPr>
            </a:lvl5pPr>
            <a:lvl6pPr marL="2432121" indent="-221102" defTabSz="935077" eaLnBrk="0" fontAlgn="base" hangingPunct="0">
              <a:spcBef>
                <a:spcPct val="0"/>
              </a:spcBef>
              <a:spcAft>
                <a:spcPct val="0"/>
              </a:spcAft>
              <a:defRPr>
                <a:solidFill>
                  <a:schemeClr val="tx1"/>
                </a:solidFill>
                <a:latin typeface="Arial" charset="0"/>
                <a:cs typeface="Arial" charset="0"/>
              </a:defRPr>
            </a:lvl6pPr>
            <a:lvl7pPr marL="2874325" indent="-221102" defTabSz="935077" eaLnBrk="0" fontAlgn="base" hangingPunct="0">
              <a:spcBef>
                <a:spcPct val="0"/>
              </a:spcBef>
              <a:spcAft>
                <a:spcPct val="0"/>
              </a:spcAft>
              <a:defRPr>
                <a:solidFill>
                  <a:schemeClr val="tx1"/>
                </a:solidFill>
                <a:latin typeface="Arial" charset="0"/>
                <a:cs typeface="Arial" charset="0"/>
              </a:defRPr>
            </a:lvl7pPr>
            <a:lvl8pPr marL="3316529" indent="-221102" defTabSz="935077" eaLnBrk="0" fontAlgn="base" hangingPunct="0">
              <a:spcBef>
                <a:spcPct val="0"/>
              </a:spcBef>
              <a:spcAft>
                <a:spcPct val="0"/>
              </a:spcAft>
              <a:defRPr>
                <a:solidFill>
                  <a:schemeClr val="tx1"/>
                </a:solidFill>
                <a:latin typeface="Arial" charset="0"/>
                <a:cs typeface="Arial" charset="0"/>
              </a:defRPr>
            </a:lvl8pPr>
            <a:lvl9pPr marL="3758733" indent="-221102" defTabSz="935077" eaLnBrk="0" fontAlgn="base" hangingPunct="0">
              <a:spcBef>
                <a:spcPct val="0"/>
              </a:spcBef>
              <a:spcAft>
                <a:spcPct val="0"/>
              </a:spcAft>
              <a:defRPr>
                <a:solidFill>
                  <a:schemeClr val="tx1"/>
                </a:solidFill>
                <a:latin typeface="Arial" charset="0"/>
                <a:cs typeface="Arial" charset="0"/>
              </a:defRPr>
            </a:lvl9pPr>
          </a:lstStyle>
          <a:p>
            <a:pPr eaLnBrk="1" hangingPunct="1"/>
            <a:fld id="{F8A48964-9D87-4C71-87EB-68E9A58BA5B2}" type="slidenum">
              <a:rPr lang="en-US" smtClean="0"/>
              <a:pPr eaLnBrk="1" hangingPunct="1"/>
              <a:t>14</a:t>
            </a:fld>
            <a:endParaRPr lang="en-US" smtClean="0"/>
          </a:p>
        </p:txBody>
      </p:sp>
    </p:spTree>
    <p:extLst>
      <p:ext uri="{BB962C8B-B14F-4D97-AF65-F5344CB8AC3E}">
        <p14:creationId xmlns:p14="http://schemas.microsoft.com/office/powerpoint/2010/main" val="3158110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en-US"/>
          </a:p>
        </p:txBody>
      </p:sp>
      <p:sp>
        <p:nvSpPr>
          <p:cNvPr id="5" name="Footer Placeholder 18"/>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6" name="Slide Number Placeholder 26"/>
          <p:cNvSpPr>
            <a:spLocks noGrp="1"/>
          </p:cNvSpPr>
          <p:nvPr>
            <p:ph type="sldNum" sz="quarter" idx="12"/>
          </p:nvPr>
        </p:nvSpPr>
        <p:spPr/>
        <p:txBody>
          <a:bodyPr/>
          <a:lstStyle>
            <a:lvl1pPr>
              <a:defRPr/>
            </a:lvl1pPr>
          </a:lstStyle>
          <a:p>
            <a:pPr>
              <a:defRPr/>
            </a:pPr>
            <a:fld id="{799AFB5E-8FB6-4E6A-8948-BB888A85D599}" type="slidenum">
              <a:rPr lang="en-US"/>
              <a:pPr>
                <a:defRPr/>
              </a:pPr>
              <a:t>‹#›</a:t>
            </a:fld>
            <a:endParaRPr lang="en-US"/>
          </a:p>
        </p:txBody>
      </p:sp>
    </p:spTree>
    <p:extLst>
      <p:ext uri="{BB962C8B-B14F-4D97-AF65-F5344CB8AC3E}">
        <p14:creationId xmlns:p14="http://schemas.microsoft.com/office/powerpoint/2010/main" val="17507347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6" name="Slide Number Placeholder 17"/>
          <p:cNvSpPr>
            <a:spLocks noGrp="1"/>
          </p:cNvSpPr>
          <p:nvPr>
            <p:ph type="sldNum" sz="quarter" idx="12"/>
          </p:nvPr>
        </p:nvSpPr>
        <p:spPr/>
        <p:txBody>
          <a:bodyPr/>
          <a:lstStyle>
            <a:lvl1pPr>
              <a:defRPr/>
            </a:lvl1pPr>
          </a:lstStyle>
          <a:p>
            <a:pPr>
              <a:defRPr/>
            </a:pPr>
            <a:fld id="{AD3FD5C6-8CA6-441E-B8AA-1F21A9F6CA41}" type="slidenum">
              <a:rPr lang="en-US"/>
              <a:pPr>
                <a:defRPr/>
              </a:pPr>
              <a:t>‹#›</a:t>
            </a:fld>
            <a:endParaRPr lang="en-US"/>
          </a:p>
        </p:txBody>
      </p:sp>
    </p:spTree>
    <p:extLst>
      <p:ext uri="{BB962C8B-B14F-4D97-AF65-F5344CB8AC3E}">
        <p14:creationId xmlns:p14="http://schemas.microsoft.com/office/powerpoint/2010/main" val="15572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6" name="Slide Number Placeholder 17"/>
          <p:cNvSpPr>
            <a:spLocks noGrp="1"/>
          </p:cNvSpPr>
          <p:nvPr>
            <p:ph type="sldNum" sz="quarter" idx="12"/>
          </p:nvPr>
        </p:nvSpPr>
        <p:spPr/>
        <p:txBody>
          <a:bodyPr/>
          <a:lstStyle>
            <a:lvl1pPr>
              <a:defRPr/>
            </a:lvl1pPr>
          </a:lstStyle>
          <a:p>
            <a:pPr>
              <a:defRPr/>
            </a:pPr>
            <a:fld id="{31AB161D-EAD0-44B4-B116-AD15F22A0786}" type="slidenum">
              <a:rPr lang="en-US"/>
              <a:pPr>
                <a:defRPr/>
              </a:pPr>
              <a:t>‹#›</a:t>
            </a:fld>
            <a:endParaRPr lang="en-US"/>
          </a:p>
        </p:txBody>
      </p:sp>
    </p:spTree>
    <p:extLst>
      <p:ext uri="{BB962C8B-B14F-4D97-AF65-F5344CB8AC3E}">
        <p14:creationId xmlns:p14="http://schemas.microsoft.com/office/powerpoint/2010/main" val="1994472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5263" y="228600"/>
            <a:ext cx="8015287"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388620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r>
              <a:rPr lang="en-US" smtClean="0"/>
              <a:t>IM Sciences, BS CS/SE 4th Handout                         </a:t>
            </a:r>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pPr>
              <a:defRPr/>
            </a:pPr>
            <a:fld id="{1A76D97C-9AFA-48F8-AD2B-FD2FCD753904}" type="slidenum">
              <a:rPr lang="en-US"/>
              <a:pPr>
                <a:defRPr/>
              </a:pPr>
              <a:t>‹#›</a:t>
            </a:fld>
            <a:endParaRPr lang="en-US"/>
          </a:p>
        </p:txBody>
      </p:sp>
    </p:spTree>
    <p:extLst>
      <p:ext uri="{BB962C8B-B14F-4D97-AF65-F5344CB8AC3E}">
        <p14:creationId xmlns:p14="http://schemas.microsoft.com/office/powerpoint/2010/main" val="2532222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6" name="Slide Number Placeholder 17"/>
          <p:cNvSpPr>
            <a:spLocks noGrp="1"/>
          </p:cNvSpPr>
          <p:nvPr>
            <p:ph type="sldNum" sz="quarter" idx="12"/>
          </p:nvPr>
        </p:nvSpPr>
        <p:spPr/>
        <p:txBody>
          <a:bodyPr/>
          <a:lstStyle>
            <a:lvl1pPr>
              <a:defRPr/>
            </a:lvl1pPr>
          </a:lstStyle>
          <a:p>
            <a:pPr>
              <a:defRPr/>
            </a:pPr>
            <a:fld id="{E79852C8-AD58-4109-B17C-B0EFE4ABAD2A}" type="slidenum">
              <a:rPr lang="en-US"/>
              <a:pPr>
                <a:defRPr/>
              </a:pPr>
              <a:t>‹#›</a:t>
            </a:fld>
            <a:endParaRPr lang="en-US"/>
          </a:p>
        </p:txBody>
      </p:sp>
    </p:spTree>
    <p:extLst>
      <p:ext uri="{BB962C8B-B14F-4D97-AF65-F5344CB8AC3E}">
        <p14:creationId xmlns:p14="http://schemas.microsoft.com/office/powerpoint/2010/main" val="115715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6" name="Slide Number Placeholder 5"/>
          <p:cNvSpPr>
            <a:spLocks noGrp="1"/>
          </p:cNvSpPr>
          <p:nvPr>
            <p:ph type="sldNum" sz="quarter" idx="12"/>
          </p:nvPr>
        </p:nvSpPr>
        <p:spPr/>
        <p:txBody>
          <a:bodyPr/>
          <a:lstStyle>
            <a:lvl1pPr>
              <a:defRPr/>
            </a:lvl1pPr>
          </a:lstStyle>
          <a:p>
            <a:pPr>
              <a:defRPr/>
            </a:pPr>
            <a:fld id="{1E59F147-2003-4A57-911E-D51D622237C5}" type="slidenum">
              <a:rPr lang="en-US"/>
              <a:pPr>
                <a:defRPr/>
              </a:pPr>
              <a:t>‹#›</a:t>
            </a:fld>
            <a:endParaRPr lang="en-US"/>
          </a:p>
        </p:txBody>
      </p:sp>
    </p:spTree>
    <p:extLst>
      <p:ext uri="{BB962C8B-B14F-4D97-AF65-F5344CB8AC3E}">
        <p14:creationId xmlns:p14="http://schemas.microsoft.com/office/powerpoint/2010/main" val="25395371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7" name="Slide Number Placeholder 17"/>
          <p:cNvSpPr>
            <a:spLocks noGrp="1"/>
          </p:cNvSpPr>
          <p:nvPr>
            <p:ph type="sldNum" sz="quarter" idx="12"/>
          </p:nvPr>
        </p:nvSpPr>
        <p:spPr/>
        <p:txBody>
          <a:bodyPr/>
          <a:lstStyle>
            <a:lvl1pPr>
              <a:defRPr/>
            </a:lvl1pPr>
          </a:lstStyle>
          <a:p>
            <a:pPr>
              <a:defRPr/>
            </a:pPr>
            <a:fld id="{C38B52D2-DCA6-40AF-95DD-10DA3E960F4E}" type="slidenum">
              <a:rPr lang="en-US"/>
              <a:pPr>
                <a:defRPr/>
              </a:pPr>
              <a:t>‹#›</a:t>
            </a:fld>
            <a:endParaRPr lang="en-US"/>
          </a:p>
        </p:txBody>
      </p:sp>
    </p:spTree>
    <p:extLst>
      <p:ext uri="{BB962C8B-B14F-4D97-AF65-F5344CB8AC3E}">
        <p14:creationId xmlns:p14="http://schemas.microsoft.com/office/powerpoint/2010/main" val="374424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en-US"/>
          </a:p>
        </p:txBody>
      </p:sp>
      <p:sp>
        <p:nvSpPr>
          <p:cNvPr id="8"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9" name="Slide Number Placeholder 17"/>
          <p:cNvSpPr>
            <a:spLocks noGrp="1"/>
          </p:cNvSpPr>
          <p:nvPr>
            <p:ph type="sldNum" sz="quarter" idx="12"/>
          </p:nvPr>
        </p:nvSpPr>
        <p:spPr/>
        <p:txBody>
          <a:bodyPr/>
          <a:lstStyle>
            <a:lvl1pPr>
              <a:defRPr/>
            </a:lvl1pPr>
          </a:lstStyle>
          <a:p>
            <a:pPr>
              <a:defRPr/>
            </a:pPr>
            <a:fld id="{86832C32-D7AD-4441-BCE8-213D824C2F05}" type="slidenum">
              <a:rPr lang="en-US"/>
              <a:pPr>
                <a:defRPr/>
              </a:pPr>
              <a:t>‹#›</a:t>
            </a:fld>
            <a:endParaRPr lang="en-US"/>
          </a:p>
        </p:txBody>
      </p:sp>
    </p:spTree>
    <p:extLst>
      <p:ext uri="{BB962C8B-B14F-4D97-AF65-F5344CB8AC3E}">
        <p14:creationId xmlns:p14="http://schemas.microsoft.com/office/powerpoint/2010/main" val="868713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5" name="Slide Number Placeholder 17"/>
          <p:cNvSpPr>
            <a:spLocks noGrp="1"/>
          </p:cNvSpPr>
          <p:nvPr>
            <p:ph type="sldNum" sz="quarter" idx="12"/>
          </p:nvPr>
        </p:nvSpPr>
        <p:spPr/>
        <p:txBody>
          <a:bodyPr/>
          <a:lstStyle>
            <a:lvl1pPr>
              <a:defRPr/>
            </a:lvl1pPr>
          </a:lstStyle>
          <a:p>
            <a:pPr>
              <a:defRPr/>
            </a:pPr>
            <a:fld id="{E8C448DC-FB64-458C-BA71-EECC7675C36A}" type="slidenum">
              <a:rPr lang="en-US"/>
              <a:pPr>
                <a:defRPr/>
              </a:pPr>
              <a:t>‹#›</a:t>
            </a:fld>
            <a:endParaRPr lang="en-US"/>
          </a:p>
        </p:txBody>
      </p:sp>
    </p:spTree>
    <p:extLst>
      <p:ext uri="{BB962C8B-B14F-4D97-AF65-F5344CB8AC3E}">
        <p14:creationId xmlns:p14="http://schemas.microsoft.com/office/powerpoint/2010/main" val="1766886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4" name="Slide Number Placeholder 17"/>
          <p:cNvSpPr>
            <a:spLocks noGrp="1"/>
          </p:cNvSpPr>
          <p:nvPr>
            <p:ph type="sldNum" sz="quarter" idx="12"/>
          </p:nvPr>
        </p:nvSpPr>
        <p:spPr/>
        <p:txBody>
          <a:bodyPr/>
          <a:lstStyle>
            <a:lvl1pPr>
              <a:defRPr/>
            </a:lvl1pPr>
          </a:lstStyle>
          <a:p>
            <a:pPr>
              <a:defRPr/>
            </a:pPr>
            <a:fld id="{9453753C-7C5E-4FC1-835A-B330D2F21671}" type="slidenum">
              <a:rPr lang="en-US"/>
              <a:pPr>
                <a:defRPr/>
              </a:pPr>
              <a:t>‹#›</a:t>
            </a:fld>
            <a:endParaRPr lang="en-US"/>
          </a:p>
        </p:txBody>
      </p:sp>
    </p:spTree>
    <p:extLst>
      <p:ext uri="{BB962C8B-B14F-4D97-AF65-F5344CB8AC3E}">
        <p14:creationId xmlns:p14="http://schemas.microsoft.com/office/powerpoint/2010/main" val="38655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7" name="Slide Number Placeholder 17"/>
          <p:cNvSpPr>
            <a:spLocks noGrp="1"/>
          </p:cNvSpPr>
          <p:nvPr>
            <p:ph type="sldNum" sz="quarter" idx="12"/>
          </p:nvPr>
        </p:nvSpPr>
        <p:spPr/>
        <p:txBody>
          <a:bodyPr/>
          <a:lstStyle>
            <a:lvl1pPr>
              <a:defRPr/>
            </a:lvl1pPr>
          </a:lstStyle>
          <a:p>
            <a:pPr>
              <a:defRPr/>
            </a:pPr>
            <a:fld id="{7FFF76B7-70EB-43A3-8342-581057DAB696}" type="slidenum">
              <a:rPr lang="en-US"/>
              <a:pPr>
                <a:defRPr/>
              </a:pPr>
              <a:t>‹#›</a:t>
            </a:fld>
            <a:endParaRPr lang="en-US"/>
          </a:p>
        </p:txBody>
      </p:sp>
    </p:spTree>
    <p:extLst>
      <p:ext uri="{BB962C8B-B14F-4D97-AF65-F5344CB8AC3E}">
        <p14:creationId xmlns:p14="http://schemas.microsoft.com/office/powerpoint/2010/main" val="3656754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en-US"/>
          </a:p>
        </p:txBody>
      </p:sp>
      <p:sp>
        <p:nvSpPr>
          <p:cNvPr id="10" name="Footer Placeholder 5"/>
          <p:cNvSpPr>
            <a:spLocks noGrp="1"/>
          </p:cNvSpPr>
          <p:nvPr>
            <p:ph type="ftr" sz="quarter" idx="11"/>
          </p:nvPr>
        </p:nvSpPr>
        <p:spPr/>
        <p:txBody>
          <a:bodyPr/>
          <a:lstStyle>
            <a:lvl1pPr>
              <a:defRPr/>
            </a:lvl1pPr>
          </a:lstStyle>
          <a:p>
            <a:pPr>
              <a:defRPr/>
            </a:pPr>
            <a:r>
              <a:rPr lang="en-US" smtClean="0"/>
              <a:t>IM Sciences, BS CS/SE 4th Handout                         </a:t>
            </a:r>
            <a:endParaRPr 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pPr>
              <a:defRPr/>
            </a:pPr>
            <a:fld id="{BE949E02-2460-424E-A784-CFBF639FEE33}" type="slidenum">
              <a:rPr lang="en-US"/>
              <a:pPr>
                <a:defRPr/>
              </a:pPr>
              <a:t>‹#›</a:t>
            </a:fld>
            <a:endParaRPr lang="en-US"/>
          </a:p>
        </p:txBody>
      </p:sp>
    </p:spTree>
    <p:extLst>
      <p:ext uri="{BB962C8B-B14F-4D97-AF65-F5344CB8AC3E}">
        <p14:creationId xmlns:p14="http://schemas.microsoft.com/office/powerpoint/2010/main" val="2627344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cs typeface="Arial" charset="0"/>
              </a:defRPr>
            </a:lvl1pPr>
          </a:lstStyle>
          <a:p>
            <a:pPr>
              <a:defRPr/>
            </a:pPr>
            <a:r>
              <a:rPr lang="en-US" smtClean="0"/>
              <a:t>IM Sciences, BS CS/SE 4th Handout                         </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latin typeface="Arial" charset="0"/>
                <a:cs typeface="Arial" charset="0"/>
              </a:defRPr>
            </a:lvl1pPr>
          </a:lstStyle>
          <a:p>
            <a:pPr>
              <a:defRPr/>
            </a:pPr>
            <a:fld id="{91D8B723-F235-405B-9064-23347ED44C5E}" type="slidenum">
              <a:rPr lang="en-US"/>
              <a:pPr>
                <a:defRPr/>
              </a:pPr>
              <a:t>‹#›</a:t>
            </a:fld>
            <a:endParaRPr 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4337" r:id="rId1"/>
    <p:sldLayoutId id="2147484329" r:id="rId2"/>
    <p:sldLayoutId id="2147484338" r:id="rId3"/>
    <p:sldLayoutId id="2147484330" r:id="rId4"/>
    <p:sldLayoutId id="2147484331" r:id="rId5"/>
    <p:sldLayoutId id="2147484332" r:id="rId6"/>
    <p:sldLayoutId id="2147484333" r:id="rId7"/>
    <p:sldLayoutId id="2147484334" r:id="rId8"/>
    <p:sldLayoutId id="2147484339" r:id="rId9"/>
    <p:sldLayoutId id="2147484335" r:id="rId10"/>
    <p:sldLayoutId id="2147484336" r:id="rId11"/>
    <p:sldLayoutId id="2147484340" r:id="rId12"/>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8600" y="1427163"/>
            <a:ext cx="8458200" cy="1609725"/>
          </a:xfrm>
          <a:ln>
            <a:miter lim="800000"/>
            <a:headEnd/>
            <a:tailEnd/>
          </a:ln>
          <a:extLst/>
        </p:spPr>
        <p:txBody>
          <a:bodyPr>
            <a:normAutofit fontScale="90000"/>
          </a:bodyPr>
          <a:lstStyle/>
          <a:p>
            <a:pPr algn="ctr" eaLnBrk="1" fontAlgn="auto" hangingPunct="1">
              <a:spcAft>
                <a:spcPts val="0"/>
              </a:spcAft>
              <a:defRPr/>
            </a:pPr>
            <a:r>
              <a:rPr lang="en-US" sz="3100" dirty="0">
                <a:solidFill>
                  <a:srgbClr val="C00000"/>
                </a:solidFill>
              </a:rPr>
              <a:t>Professional Issues in software engineering</a:t>
            </a:r>
            <a:r>
              <a:rPr lang="en-US" sz="3100" dirty="0" smtClean="0">
                <a:solidFill>
                  <a:srgbClr val="C00000"/>
                </a:solidFill>
              </a:rPr>
              <a:t/>
            </a:r>
            <a:br>
              <a:rPr lang="en-US" sz="3100" dirty="0" smtClean="0">
                <a:solidFill>
                  <a:srgbClr val="C00000"/>
                </a:solidFill>
              </a:rPr>
            </a:br>
            <a:r>
              <a:rPr lang="en-US" sz="4000" dirty="0" smtClean="0">
                <a:solidFill>
                  <a:srgbClr val="C00000"/>
                </a:solidFill>
              </a:rPr>
              <a:t/>
            </a:r>
            <a:br>
              <a:rPr lang="en-US" sz="4000" dirty="0" smtClean="0">
                <a:solidFill>
                  <a:srgbClr val="C00000"/>
                </a:solidFill>
              </a:rPr>
            </a:br>
            <a:r>
              <a:rPr lang="en-US" sz="4900" dirty="0" smtClean="0">
                <a:solidFill>
                  <a:srgbClr val="C00000"/>
                </a:solidFill>
              </a:rPr>
              <a:t> Ethical Decision Making</a:t>
            </a:r>
          </a:p>
        </p:txBody>
      </p:sp>
      <p:sp>
        <p:nvSpPr>
          <p:cNvPr id="133123" name="Rectangle 3"/>
          <p:cNvSpPr>
            <a:spLocks noGrp="1" noChangeArrowheads="1"/>
          </p:cNvSpPr>
          <p:nvPr>
            <p:ph type="subTitle" idx="1"/>
          </p:nvPr>
        </p:nvSpPr>
        <p:spPr>
          <a:xfrm>
            <a:off x="1066800" y="3657600"/>
            <a:ext cx="6629400" cy="1447800"/>
          </a:xfrm>
        </p:spPr>
        <p:txBody>
          <a:bodyPr/>
          <a:lstStyle/>
          <a:p>
            <a:pPr marR="0" eaLnBrk="1" hangingPunct="1">
              <a:lnSpc>
                <a:spcPct val="80000"/>
              </a:lnSpc>
            </a:pPr>
            <a:r>
              <a:rPr lang="en-US" sz="4400" b="1" dirty="0" smtClean="0"/>
              <a:t>Handout 4</a:t>
            </a:r>
          </a:p>
        </p:txBody>
      </p:sp>
      <p:sp>
        <p:nvSpPr>
          <p:cNvPr id="4" name="Subtitle 1"/>
          <p:cNvSpPr txBox="1">
            <a:spLocks/>
          </p:cNvSpPr>
          <p:nvPr/>
        </p:nvSpPr>
        <p:spPr bwMode="auto">
          <a:xfrm>
            <a:off x="533400" y="4953000"/>
            <a:ext cx="7854696"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18288" bIns="45720" numCol="1" anchor="t" anchorCtr="0" compatLnSpc="1">
            <a:prstTxWarp prst="textNoShape">
              <a:avLst/>
            </a:prstTxWarp>
          </a:bodyPr>
          <a:lstStyle>
            <a:lvl1pPr marL="0" marR="45720" indent="0" algn="r" rtl="0" eaLnBrk="0" fontAlgn="base" hangingPunct="0">
              <a:spcBef>
                <a:spcPct val="20000"/>
              </a:spcBef>
              <a:spcAft>
                <a:spcPct val="0"/>
              </a:spcAft>
              <a:buClr>
                <a:srgbClr val="0BD0D9"/>
              </a:buClr>
              <a:buSzPct val="95000"/>
              <a:buFont typeface="Wingdings 2" pitchFamily="18" charset="2"/>
              <a:buNone/>
              <a:defRPr sz="2600" kern="1200">
                <a:solidFill>
                  <a:schemeClr val="tx1"/>
                </a:solidFill>
                <a:latin typeface="+mn-lt"/>
                <a:ea typeface="+mn-ea"/>
                <a:cs typeface="+mn-cs"/>
              </a:defRPr>
            </a:lvl1pPr>
            <a:lvl2pPr marL="457200" indent="0" algn="ctr" rtl="0" eaLnBrk="0" fontAlgn="base" hangingPunct="0">
              <a:spcBef>
                <a:spcPct val="20000"/>
              </a:spcBef>
              <a:spcAft>
                <a:spcPct val="0"/>
              </a:spcAft>
              <a:buClr>
                <a:schemeClr val="accent1"/>
              </a:buClr>
              <a:buSzPct val="85000"/>
              <a:buFont typeface="Wingdings 2" pitchFamily="18" charset="2"/>
              <a:buNone/>
              <a:defRPr sz="2400" kern="1200">
                <a:solidFill>
                  <a:schemeClr val="tx1"/>
                </a:solidFill>
                <a:latin typeface="+mn-lt"/>
                <a:ea typeface="+mn-ea"/>
                <a:cs typeface="+mn-cs"/>
              </a:defRPr>
            </a:lvl2pPr>
            <a:lvl3pPr marL="914400" indent="0" algn="ctr" rtl="0" eaLnBrk="0" fontAlgn="base" hangingPunct="0">
              <a:spcBef>
                <a:spcPct val="20000"/>
              </a:spcBef>
              <a:spcAft>
                <a:spcPct val="0"/>
              </a:spcAft>
              <a:buClr>
                <a:schemeClr val="accent2"/>
              </a:buClr>
              <a:buSzPct val="70000"/>
              <a:buFont typeface="Wingdings 2" pitchFamily="18" charset="2"/>
              <a:buNone/>
              <a:defRPr sz="2100" kern="1200">
                <a:solidFill>
                  <a:schemeClr val="tx1"/>
                </a:solidFill>
                <a:latin typeface="+mn-lt"/>
                <a:ea typeface="+mn-ea"/>
                <a:cs typeface="+mn-cs"/>
              </a:defRPr>
            </a:lvl3pPr>
            <a:lvl4pPr marL="1371600" indent="0" algn="ctr" rtl="0" eaLnBrk="0" fontAlgn="base" hangingPunct="0">
              <a:spcBef>
                <a:spcPct val="20000"/>
              </a:spcBef>
              <a:spcAft>
                <a:spcPct val="0"/>
              </a:spcAft>
              <a:buClr>
                <a:srgbClr val="0BD0D9"/>
              </a:buClr>
              <a:buSzPct val="65000"/>
              <a:buFont typeface="Wingdings 2" pitchFamily="18" charset="2"/>
              <a:buNone/>
              <a:defRPr sz="2000" kern="1200">
                <a:solidFill>
                  <a:schemeClr val="tx1"/>
                </a:solidFill>
                <a:latin typeface="+mn-lt"/>
                <a:ea typeface="+mn-ea"/>
                <a:cs typeface="+mn-cs"/>
              </a:defRPr>
            </a:lvl4pPr>
            <a:lvl5pPr marL="1828800" indent="0" algn="ctr" rtl="0" eaLnBrk="0" fontAlgn="base" hangingPunct="0">
              <a:spcBef>
                <a:spcPct val="20000"/>
              </a:spcBef>
              <a:spcAft>
                <a:spcPct val="0"/>
              </a:spcAft>
              <a:buClr>
                <a:srgbClr val="10CF9B"/>
              </a:buClr>
              <a:buSzPct val="65000"/>
              <a:buFont typeface="Wingdings 2" pitchFamily="18" charset="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5"/>
              </a:buClr>
              <a:buSzPct val="80000"/>
              <a:buFont typeface="Wingdings 2"/>
              <a:buNone/>
              <a:defRPr kumimoji="0" sz="1800" kern="1200">
                <a:solidFill>
                  <a:schemeClr val="tx1"/>
                </a:solidFill>
                <a:latin typeface="+mn-lt"/>
                <a:ea typeface="+mn-ea"/>
                <a:cs typeface="+mn-cs"/>
              </a:defRPr>
            </a:lvl6pPr>
            <a:lvl7pPr marL="2743200" indent="0" algn="ctr" rtl="0" eaLnBrk="1" latinLnBrk="0" hangingPunct="1">
              <a:spcBef>
                <a:spcPct val="20000"/>
              </a:spcBef>
              <a:buClr>
                <a:schemeClr val="accent6"/>
              </a:buClr>
              <a:buSzPct val="80000"/>
              <a:buFont typeface="Wingdings 2"/>
              <a:buNone/>
              <a:defRPr kumimoji="0" sz="1600" kern="1200" baseline="0">
                <a:solidFill>
                  <a:schemeClr val="tx1"/>
                </a:solidFill>
                <a:latin typeface="+mn-lt"/>
                <a:ea typeface="+mn-ea"/>
                <a:cs typeface="+mn-cs"/>
              </a:defRPr>
            </a:lvl7pPr>
            <a:lvl8pPr marL="3200400" indent="0" algn="ctr" rtl="0" eaLnBrk="1" latinLnBrk="0" hangingPunct="1">
              <a:spcBef>
                <a:spcPct val="20000"/>
              </a:spcBef>
              <a:buClr>
                <a:schemeClr val="tx2"/>
              </a:buClr>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algn="ctr">
              <a:defRPr/>
            </a:pPr>
            <a:r>
              <a:rPr lang="en-US" sz="2000" dirty="0" smtClean="0">
                <a:solidFill>
                  <a:srgbClr val="002060"/>
                </a:solidFill>
                <a:ea typeface="ＭＳ Ｐゴシック" pitchFamily="29" charset="-128"/>
              </a:rPr>
              <a:t>(</a:t>
            </a:r>
            <a:r>
              <a:rPr lang="en-US" sz="2000" dirty="0" smtClean="0">
                <a:solidFill>
                  <a:srgbClr val="002060"/>
                </a:solidFill>
                <a:ea typeface="ＭＳ Ｐゴシック" pitchFamily="29" charset="-128"/>
              </a:rPr>
              <a:t>Assistant Prof. of Software Engineering)</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amond(in)">
                                      <p:cBhvr>
                                        <p:cTn id="7" dur="2000"/>
                                        <p:tgtEl>
                                          <p:spTgt spid="3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33123">
                                            <p:txEl>
                                              <p:pRg st="0" end="0"/>
                                            </p:txEl>
                                          </p:spTgt>
                                        </p:tgtEl>
                                        <p:attrNameLst>
                                          <p:attrName>style.visibility</p:attrName>
                                        </p:attrNameLst>
                                      </p:cBhvr>
                                      <p:to>
                                        <p:strVal val="visible"/>
                                      </p:to>
                                    </p:set>
                                    <p:animEffect transition="in" filter="diamond(in)">
                                      <p:cBhvr>
                                        <p:cTn id="12" dur="2000"/>
                                        <p:tgtEl>
                                          <p:spTgt spid="1331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533400"/>
            <a:ext cx="7848600" cy="685800"/>
          </a:xfrm>
        </p:spPr>
        <p:txBody>
          <a:bodyPr/>
          <a:lstStyle/>
          <a:p>
            <a:pPr eaLnBrk="1" hangingPunct="1"/>
            <a:r>
              <a:rPr lang="en-US" dirty="0" smtClean="0"/>
              <a:t>Ethical Decision Making</a:t>
            </a:r>
          </a:p>
        </p:txBody>
      </p:sp>
      <p:sp>
        <p:nvSpPr>
          <p:cNvPr id="204803" name="Rectangle 3"/>
          <p:cNvSpPr>
            <a:spLocks noGrp="1" noChangeArrowheads="1"/>
          </p:cNvSpPr>
          <p:nvPr>
            <p:ph idx="1"/>
          </p:nvPr>
        </p:nvSpPr>
        <p:spPr>
          <a:xfrm>
            <a:off x="304800" y="1219200"/>
            <a:ext cx="8534400" cy="5257800"/>
          </a:xfrm>
        </p:spPr>
        <p:txBody>
          <a:bodyPr/>
          <a:lstStyle/>
          <a:p>
            <a:pPr algn="just" eaLnBrk="1" hangingPunct="1">
              <a:lnSpc>
                <a:spcPct val="80000"/>
              </a:lnSpc>
            </a:pPr>
            <a:r>
              <a:rPr lang="en-US" sz="3200" b="1" dirty="0" smtClean="0"/>
              <a:t>Consequentialism Theory:</a:t>
            </a:r>
          </a:p>
          <a:p>
            <a:pPr lvl="1" algn="just" eaLnBrk="1" hangingPunct="1">
              <a:lnSpc>
                <a:spcPct val="80000"/>
              </a:lnSpc>
            </a:pPr>
            <a:r>
              <a:rPr lang="en-US" altLang="zh-CN" sz="2100" dirty="0" smtClean="0"/>
              <a:t>Human actions are judged good or bad, right or wrong, depending on the results, outcomes, ends, consequences of such actions</a:t>
            </a:r>
          </a:p>
          <a:p>
            <a:pPr lvl="1" eaLnBrk="1" hangingPunct="1">
              <a:lnSpc>
                <a:spcPct val="80000"/>
              </a:lnSpc>
            </a:pPr>
            <a:r>
              <a:rPr lang="en-US" sz="2100" dirty="0" smtClean="0"/>
              <a:t>Harm minimization (actual or potential) is used as standard for deciding right vs. wrong. It leads to less unsatisfactory ethical decisions.</a:t>
            </a:r>
          </a:p>
          <a:p>
            <a:pPr lvl="1" eaLnBrk="1" hangingPunct="1">
              <a:lnSpc>
                <a:spcPct val="80000"/>
              </a:lnSpc>
            </a:pPr>
            <a:r>
              <a:rPr lang="en-US" sz="2100" dirty="0" smtClean="0"/>
              <a:t>Greater good may also be considered; It leads to a more satisfactory decisions.</a:t>
            </a:r>
            <a:endParaRPr lang="en-US" altLang="zh-CN" sz="2100" dirty="0" smtClean="0"/>
          </a:p>
          <a:p>
            <a:pPr lvl="1" algn="just" eaLnBrk="1" hangingPunct="1">
              <a:lnSpc>
                <a:spcPct val="80000"/>
              </a:lnSpc>
            </a:pPr>
            <a:r>
              <a:rPr lang="en-US" altLang="zh-CN" sz="2100" b="1" dirty="0" smtClean="0"/>
              <a:t>Three Types:</a:t>
            </a:r>
            <a:r>
              <a:rPr lang="en-US" altLang="zh-CN" sz="2100" dirty="0" smtClean="0"/>
              <a:t> Egoism, Utilitarianism, Altruism</a:t>
            </a:r>
          </a:p>
          <a:p>
            <a:pPr lvl="1" algn="just" eaLnBrk="1" hangingPunct="1">
              <a:lnSpc>
                <a:spcPct val="80000"/>
              </a:lnSpc>
            </a:pPr>
            <a:r>
              <a:rPr lang="en-US" altLang="zh-CN" sz="2100" b="1" dirty="0" smtClean="0"/>
              <a:t>Egoism:</a:t>
            </a:r>
          </a:p>
          <a:p>
            <a:pPr lvl="2" algn="just" eaLnBrk="1" hangingPunct="1">
              <a:lnSpc>
                <a:spcPct val="80000"/>
              </a:lnSpc>
            </a:pPr>
            <a:r>
              <a:rPr lang="en-US" altLang="zh-CN" dirty="0" smtClean="0"/>
              <a:t>Puts an individual’s interests and happiness above everything else</a:t>
            </a:r>
          </a:p>
          <a:p>
            <a:pPr lvl="2" algn="just" eaLnBrk="1" hangingPunct="1">
              <a:lnSpc>
                <a:spcPct val="80000"/>
              </a:lnSpc>
            </a:pPr>
            <a:r>
              <a:rPr lang="en-US" altLang="zh-CN" dirty="0" smtClean="0"/>
              <a:t>Any action is good as long as it maximizes an individual’s overall happiness</a:t>
            </a:r>
          </a:p>
          <a:p>
            <a:pPr lvl="2" algn="just" eaLnBrk="1" hangingPunct="1">
              <a:lnSpc>
                <a:spcPct val="80000"/>
              </a:lnSpc>
            </a:pPr>
            <a:r>
              <a:rPr lang="en-US" altLang="zh-CN" dirty="0" smtClean="0"/>
              <a:t>Good for me / Least harm to me</a:t>
            </a:r>
          </a:p>
          <a:p>
            <a:pPr lvl="2" algn="just" eaLnBrk="1" hangingPunct="1">
              <a:lnSpc>
                <a:spcPct val="80000"/>
              </a:lnSpc>
            </a:pPr>
            <a:r>
              <a:rPr lang="en-US" dirty="0" smtClean="0"/>
              <a:t>It is operating when you wish to maximize benefit to yourself, or minimize harm to yourself, with less consideration given to others</a:t>
            </a:r>
            <a:endParaRPr lang="en-US" altLang="zh-CN" dirty="0" smtClean="0"/>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Effect transition="in" filter="blinds(horizontal)">
                                      <p:cBhvr>
                                        <p:cTn id="7" dur="500"/>
                                        <p:tgtEl>
                                          <p:spTgt spid="2048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03">
                                            <p:txEl>
                                              <p:pRg st="1" end="1"/>
                                            </p:txEl>
                                          </p:spTgt>
                                        </p:tgtEl>
                                        <p:attrNameLst>
                                          <p:attrName>style.visibility</p:attrName>
                                        </p:attrNameLst>
                                      </p:cBhvr>
                                      <p:to>
                                        <p:strVal val="visible"/>
                                      </p:to>
                                    </p:set>
                                    <p:animEffect transition="in" filter="blinds(horizontal)">
                                      <p:cBhvr>
                                        <p:cTn id="12" dur="500"/>
                                        <p:tgtEl>
                                          <p:spTgt spid="2048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Effect transition="in" filter="blinds(horizontal)">
                                      <p:cBhvr>
                                        <p:cTn id="17" dur="500"/>
                                        <p:tgtEl>
                                          <p:spTgt spid="2048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03">
                                            <p:txEl>
                                              <p:pRg st="3" end="3"/>
                                            </p:txEl>
                                          </p:spTgt>
                                        </p:tgtEl>
                                        <p:attrNameLst>
                                          <p:attrName>style.visibility</p:attrName>
                                        </p:attrNameLst>
                                      </p:cBhvr>
                                      <p:to>
                                        <p:strVal val="visible"/>
                                      </p:to>
                                    </p:set>
                                    <p:animEffect transition="in" filter="blinds(horizontal)">
                                      <p:cBhvr>
                                        <p:cTn id="22" dur="500"/>
                                        <p:tgtEl>
                                          <p:spTgt spid="2048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Effect transition="in" filter="blinds(horizontal)">
                                      <p:cBhvr>
                                        <p:cTn id="27" dur="500"/>
                                        <p:tgtEl>
                                          <p:spTgt spid="2048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3">
                                            <p:txEl>
                                              <p:pRg st="5" end="5"/>
                                            </p:txEl>
                                          </p:spTgt>
                                        </p:tgtEl>
                                        <p:attrNameLst>
                                          <p:attrName>style.visibility</p:attrName>
                                        </p:attrNameLst>
                                      </p:cBhvr>
                                      <p:to>
                                        <p:strVal val="visible"/>
                                      </p:to>
                                    </p:set>
                                    <p:animEffect transition="in" filter="blinds(horizontal)">
                                      <p:cBhvr>
                                        <p:cTn id="32" dur="500"/>
                                        <p:tgtEl>
                                          <p:spTgt spid="2048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Effect transition="in" filter="blinds(horizontal)">
                                      <p:cBhvr>
                                        <p:cTn id="37" dur="500"/>
                                        <p:tgtEl>
                                          <p:spTgt spid="2048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4803">
                                            <p:txEl>
                                              <p:pRg st="7" end="7"/>
                                            </p:txEl>
                                          </p:spTgt>
                                        </p:tgtEl>
                                        <p:attrNameLst>
                                          <p:attrName>style.visibility</p:attrName>
                                        </p:attrNameLst>
                                      </p:cBhvr>
                                      <p:to>
                                        <p:strVal val="visible"/>
                                      </p:to>
                                    </p:set>
                                    <p:animEffect transition="in" filter="blinds(horizontal)">
                                      <p:cBhvr>
                                        <p:cTn id="42" dur="500"/>
                                        <p:tgtEl>
                                          <p:spTgt spid="20480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Effect transition="in" filter="blinds(horizontal)">
                                      <p:cBhvr>
                                        <p:cTn id="47" dur="500"/>
                                        <p:tgtEl>
                                          <p:spTgt spid="20480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4803">
                                            <p:txEl>
                                              <p:pRg st="9" end="9"/>
                                            </p:txEl>
                                          </p:spTgt>
                                        </p:tgtEl>
                                        <p:attrNameLst>
                                          <p:attrName>style.visibility</p:attrName>
                                        </p:attrNameLst>
                                      </p:cBhvr>
                                      <p:to>
                                        <p:strVal val="visible"/>
                                      </p:to>
                                    </p:set>
                                    <p:animEffect transition="in" filter="blinds(horizontal)">
                                      <p:cBhvr>
                                        <p:cTn id="52" dur="500"/>
                                        <p:tgtEl>
                                          <p:spTgt spid="20480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76400" y="381000"/>
            <a:ext cx="5105400" cy="685800"/>
          </a:xfrm>
        </p:spPr>
        <p:txBody>
          <a:bodyPr/>
          <a:lstStyle/>
          <a:p>
            <a:pPr eaLnBrk="1" hangingPunct="1"/>
            <a:r>
              <a:rPr lang="en-US" sz="4000" dirty="0" smtClean="0"/>
              <a:t>Ethical Decision Making</a:t>
            </a:r>
          </a:p>
        </p:txBody>
      </p:sp>
      <p:sp>
        <p:nvSpPr>
          <p:cNvPr id="205827" name="Rectangle 3"/>
          <p:cNvSpPr>
            <a:spLocks noGrp="1" noChangeArrowheads="1"/>
          </p:cNvSpPr>
          <p:nvPr>
            <p:ph idx="1"/>
          </p:nvPr>
        </p:nvSpPr>
        <p:spPr>
          <a:xfrm>
            <a:off x="381000" y="1066800"/>
            <a:ext cx="8382000" cy="5410200"/>
          </a:xfrm>
        </p:spPr>
        <p:txBody>
          <a:bodyPr/>
          <a:lstStyle/>
          <a:p>
            <a:pPr algn="just" eaLnBrk="1" hangingPunct="1"/>
            <a:r>
              <a:rPr lang="en-US" sz="2000" b="1" dirty="0" smtClean="0"/>
              <a:t>Consequentialism Theory:</a:t>
            </a:r>
          </a:p>
          <a:p>
            <a:pPr lvl="1" algn="just" eaLnBrk="1" hangingPunct="1"/>
            <a:r>
              <a:rPr lang="en-US" altLang="zh-CN" sz="1800" b="1" dirty="0" smtClean="0"/>
              <a:t>Utilitarianism:</a:t>
            </a:r>
          </a:p>
          <a:p>
            <a:pPr lvl="2" algn="just" eaLnBrk="1" hangingPunct="1"/>
            <a:r>
              <a:rPr lang="en-US" altLang="zh-CN" sz="1900" dirty="0"/>
              <a:t>Unlike egoism, this theory puts a group’s interest and happiness above those of an individual, for the good of many</a:t>
            </a:r>
          </a:p>
          <a:p>
            <a:pPr lvl="2" algn="just" eaLnBrk="1" hangingPunct="1"/>
            <a:r>
              <a:rPr lang="en-US" altLang="zh-CN" sz="1900" dirty="0"/>
              <a:t>Thus, an action is good if it benefits the maximum number of people</a:t>
            </a:r>
          </a:p>
          <a:p>
            <a:pPr lvl="2" algn="just" eaLnBrk="1" hangingPunct="1"/>
            <a:r>
              <a:rPr lang="en-US" sz="1900" dirty="0"/>
              <a:t>Good for the group, Least harm for the group </a:t>
            </a:r>
          </a:p>
          <a:p>
            <a:pPr lvl="2" algn="just" eaLnBrk="1" hangingPunct="1"/>
            <a:r>
              <a:rPr lang="en-US" sz="1900" dirty="0"/>
              <a:t>It allows you to consider primarily the good (or harm) to others affected by your decisions. Your reasoning is not self-centered but group centered, seeking the maximum good for the group. You are usually part of the group.</a:t>
            </a:r>
            <a:r>
              <a:rPr lang="en-US" altLang="zh-CN" sz="1900" dirty="0"/>
              <a:t> </a:t>
            </a:r>
          </a:p>
          <a:p>
            <a:pPr lvl="1" algn="just" eaLnBrk="1" hangingPunct="1"/>
            <a:r>
              <a:rPr lang="en-US" altLang="zh-CN" sz="1800" b="1" dirty="0" smtClean="0"/>
              <a:t>Altruism: </a:t>
            </a:r>
          </a:p>
          <a:p>
            <a:pPr lvl="2" algn="just" eaLnBrk="1" hangingPunct="1"/>
            <a:r>
              <a:rPr lang="en-US" altLang="zh-CN" sz="1900" dirty="0"/>
              <a:t>An action is right if the consequences of that action are favorable to all except the actor.</a:t>
            </a:r>
          </a:p>
          <a:p>
            <a:pPr lvl="2" algn="just" eaLnBrk="1" hangingPunct="1"/>
            <a:r>
              <a:rPr lang="en-US" sz="1900" dirty="0"/>
              <a:t>Good for all, Some harm to me</a:t>
            </a:r>
          </a:p>
          <a:p>
            <a:pPr lvl="2" algn="just" eaLnBrk="1" hangingPunct="1"/>
            <a:r>
              <a:rPr lang="en-US" sz="1900" dirty="0"/>
              <a:t>It is invoked when you sacrifice something for the benefit of others. You may suffer some harm, but the interests of others are advanced.</a:t>
            </a:r>
            <a:endParaRPr lang="en-US" altLang="zh-CN" sz="1900" dirty="0"/>
          </a:p>
          <a:p>
            <a:pPr lvl="2" algn="just" eaLnBrk="1" hangingPunct="1">
              <a:lnSpc>
                <a:spcPct val="80000"/>
              </a:lnSpc>
            </a:pPr>
            <a:endParaRPr lang="en-US" altLang="zh-CN" sz="1800" dirty="0" smtClean="0"/>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blinds(horizontal)">
                                      <p:cBhvr>
                                        <p:cTn id="7" dur="500"/>
                                        <p:tgtEl>
                                          <p:spTgt spid="2058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7">
                                            <p:txEl>
                                              <p:pRg st="1" end="1"/>
                                            </p:txEl>
                                          </p:spTgt>
                                        </p:tgtEl>
                                        <p:attrNameLst>
                                          <p:attrName>style.visibility</p:attrName>
                                        </p:attrNameLst>
                                      </p:cBhvr>
                                      <p:to>
                                        <p:strVal val="visible"/>
                                      </p:to>
                                    </p:set>
                                    <p:animEffect transition="in" filter="blinds(horizontal)">
                                      <p:cBhvr>
                                        <p:cTn id="12" dur="500"/>
                                        <p:tgtEl>
                                          <p:spTgt spid="2058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Effect transition="in" filter="blinds(horizontal)">
                                      <p:cBhvr>
                                        <p:cTn id="17" dur="500"/>
                                        <p:tgtEl>
                                          <p:spTgt spid="20582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7">
                                            <p:txEl>
                                              <p:pRg st="3" end="3"/>
                                            </p:txEl>
                                          </p:spTgt>
                                        </p:tgtEl>
                                        <p:attrNameLst>
                                          <p:attrName>style.visibility</p:attrName>
                                        </p:attrNameLst>
                                      </p:cBhvr>
                                      <p:to>
                                        <p:strVal val="visible"/>
                                      </p:to>
                                    </p:set>
                                    <p:animEffect transition="in" filter="blinds(horizontal)">
                                      <p:cBhvr>
                                        <p:cTn id="22" dur="500"/>
                                        <p:tgtEl>
                                          <p:spTgt spid="20582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Effect transition="in" filter="blinds(horizontal)">
                                      <p:cBhvr>
                                        <p:cTn id="27" dur="500"/>
                                        <p:tgtEl>
                                          <p:spTgt spid="20582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5827">
                                            <p:txEl>
                                              <p:pRg st="5" end="5"/>
                                            </p:txEl>
                                          </p:spTgt>
                                        </p:tgtEl>
                                        <p:attrNameLst>
                                          <p:attrName>style.visibility</p:attrName>
                                        </p:attrNameLst>
                                      </p:cBhvr>
                                      <p:to>
                                        <p:strVal val="visible"/>
                                      </p:to>
                                    </p:set>
                                    <p:animEffect transition="in" filter="blinds(horizontal)">
                                      <p:cBhvr>
                                        <p:cTn id="32" dur="500"/>
                                        <p:tgtEl>
                                          <p:spTgt spid="20582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5827">
                                            <p:txEl>
                                              <p:pRg st="6" end="6"/>
                                            </p:txEl>
                                          </p:spTgt>
                                        </p:tgtEl>
                                        <p:attrNameLst>
                                          <p:attrName>style.visibility</p:attrName>
                                        </p:attrNameLst>
                                      </p:cBhvr>
                                      <p:to>
                                        <p:strVal val="visible"/>
                                      </p:to>
                                    </p:set>
                                    <p:animEffect transition="in" filter="blinds(horizontal)">
                                      <p:cBhvr>
                                        <p:cTn id="37" dur="500"/>
                                        <p:tgtEl>
                                          <p:spTgt spid="205827">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5827">
                                            <p:txEl>
                                              <p:pRg st="7" end="7"/>
                                            </p:txEl>
                                          </p:spTgt>
                                        </p:tgtEl>
                                        <p:attrNameLst>
                                          <p:attrName>style.visibility</p:attrName>
                                        </p:attrNameLst>
                                      </p:cBhvr>
                                      <p:to>
                                        <p:strVal val="visible"/>
                                      </p:to>
                                    </p:set>
                                    <p:animEffect transition="in" filter="blinds(horizontal)">
                                      <p:cBhvr>
                                        <p:cTn id="42" dur="500"/>
                                        <p:tgtEl>
                                          <p:spTgt spid="205827">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5827">
                                            <p:txEl>
                                              <p:pRg st="8" end="8"/>
                                            </p:txEl>
                                          </p:spTgt>
                                        </p:tgtEl>
                                        <p:attrNameLst>
                                          <p:attrName>style.visibility</p:attrName>
                                        </p:attrNameLst>
                                      </p:cBhvr>
                                      <p:to>
                                        <p:strVal val="visible"/>
                                      </p:to>
                                    </p:set>
                                    <p:animEffect transition="in" filter="blinds(horizontal)">
                                      <p:cBhvr>
                                        <p:cTn id="47" dur="500"/>
                                        <p:tgtEl>
                                          <p:spTgt spid="205827">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5827">
                                            <p:txEl>
                                              <p:pRg st="9" end="9"/>
                                            </p:txEl>
                                          </p:spTgt>
                                        </p:tgtEl>
                                        <p:attrNameLst>
                                          <p:attrName>style.visibility</p:attrName>
                                        </p:attrNameLst>
                                      </p:cBhvr>
                                      <p:to>
                                        <p:strVal val="visible"/>
                                      </p:to>
                                    </p:set>
                                    <p:animEffect transition="in" filter="blinds(horizontal)">
                                      <p:cBhvr>
                                        <p:cTn id="52" dur="500"/>
                                        <p:tgtEl>
                                          <p:spTgt spid="205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85800"/>
            <a:ext cx="7924800" cy="666750"/>
          </a:xfrm>
        </p:spPr>
        <p:txBody>
          <a:bodyPr/>
          <a:lstStyle/>
          <a:p>
            <a:pPr eaLnBrk="1" hangingPunct="1"/>
            <a:r>
              <a:rPr lang="en-US" sz="4400" dirty="0" smtClean="0"/>
              <a:t>Ethical Decision Making</a:t>
            </a:r>
          </a:p>
        </p:txBody>
      </p:sp>
      <p:sp>
        <p:nvSpPr>
          <p:cNvPr id="206851" name="Rectangle 3"/>
          <p:cNvSpPr>
            <a:spLocks noGrp="1" noChangeArrowheads="1"/>
          </p:cNvSpPr>
          <p:nvPr>
            <p:ph idx="1"/>
          </p:nvPr>
        </p:nvSpPr>
        <p:spPr>
          <a:xfrm>
            <a:off x="381000" y="1371600"/>
            <a:ext cx="8382000" cy="5181600"/>
          </a:xfrm>
        </p:spPr>
        <p:txBody>
          <a:bodyPr/>
          <a:lstStyle/>
          <a:p>
            <a:pPr algn="just" eaLnBrk="1" hangingPunct="1"/>
            <a:r>
              <a:rPr lang="en-US" sz="2400" b="1" dirty="0" smtClean="0"/>
              <a:t>Deontological Theory:</a:t>
            </a:r>
          </a:p>
          <a:p>
            <a:pPr lvl="1" algn="just" eaLnBrk="1" hangingPunct="1"/>
            <a:r>
              <a:rPr lang="en-US" altLang="zh-CN" sz="2200" dirty="0" smtClean="0"/>
              <a:t>Does not concern with the consequences of the action but rather with the will of the action</a:t>
            </a:r>
          </a:p>
          <a:p>
            <a:pPr lvl="1" algn="just" eaLnBrk="1" hangingPunct="1"/>
            <a:r>
              <a:rPr lang="en-US" altLang="zh-CN" sz="2200" dirty="0" smtClean="0"/>
              <a:t>An action is good or bad depending on the will inherent in it</a:t>
            </a:r>
          </a:p>
          <a:p>
            <a:pPr lvl="1" algn="just" eaLnBrk="1" hangingPunct="1"/>
            <a:r>
              <a:rPr lang="en-US" altLang="zh-CN" sz="2200" dirty="0" smtClean="0"/>
              <a:t>According to deontological theory, an act is considered good if the individual committing it had a good reason to do so</a:t>
            </a:r>
          </a:p>
          <a:p>
            <a:pPr lvl="1" algn="just" eaLnBrk="1" hangingPunct="1"/>
            <a:r>
              <a:rPr lang="en-US" altLang="zh-CN" sz="2200" dirty="0" smtClean="0"/>
              <a:t>This theory has a duty attached to it</a:t>
            </a:r>
          </a:p>
          <a:p>
            <a:pPr lvl="1" algn="just" eaLnBrk="1" hangingPunct="1"/>
            <a:r>
              <a:rPr lang="en-US" altLang="zh-CN" sz="2200" dirty="0" smtClean="0"/>
              <a:t>In fact, the word “deontology” comes from two Greek words, </a:t>
            </a:r>
            <a:r>
              <a:rPr lang="en-US" altLang="zh-CN" sz="2200" b="1" i="1" dirty="0" err="1" smtClean="0"/>
              <a:t>deon</a:t>
            </a:r>
            <a:r>
              <a:rPr lang="en-US" altLang="zh-CN" sz="2200" i="1" dirty="0" smtClean="0"/>
              <a:t> </a:t>
            </a:r>
            <a:r>
              <a:rPr lang="en-US" altLang="zh-CN" sz="2200" dirty="0" smtClean="0"/>
              <a:t>meaning duty, and </a:t>
            </a:r>
            <a:r>
              <a:rPr lang="en-US" altLang="zh-CN" sz="2200" b="1" i="1" dirty="0" smtClean="0"/>
              <a:t>logos</a:t>
            </a:r>
            <a:r>
              <a:rPr lang="en-US" altLang="zh-CN" sz="2200" i="1" dirty="0" smtClean="0"/>
              <a:t> </a:t>
            </a:r>
            <a:r>
              <a:rPr lang="en-US" altLang="zh-CN" sz="2200" dirty="0" smtClean="0"/>
              <a:t>meaning science </a:t>
            </a:r>
          </a:p>
          <a:p>
            <a:pPr lvl="1" algn="just" eaLnBrk="1" hangingPunct="1"/>
            <a:r>
              <a:rPr lang="en-US" altLang="zh-CN" sz="2200" dirty="0" smtClean="0"/>
              <a:t>E.g. We know that killing is bad, but if an armed intruder enters your house and you kill him or her, your action is good, according to deontologists. You did it because you had a duty to protect your family and property.</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blinds(horizontal)">
                                      <p:cBhvr>
                                        <p:cTn id="7" dur="500"/>
                                        <p:tgtEl>
                                          <p:spTgt spid="2068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6851">
                                            <p:txEl>
                                              <p:pRg st="1" end="1"/>
                                            </p:txEl>
                                          </p:spTgt>
                                        </p:tgtEl>
                                        <p:attrNameLst>
                                          <p:attrName>style.visibility</p:attrName>
                                        </p:attrNameLst>
                                      </p:cBhvr>
                                      <p:to>
                                        <p:strVal val="visible"/>
                                      </p:to>
                                    </p:set>
                                    <p:animEffect transition="in" filter="blinds(horizontal)">
                                      <p:cBhvr>
                                        <p:cTn id="12" dur="500"/>
                                        <p:tgtEl>
                                          <p:spTgt spid="2068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Effect transition="in" filter="blinds(horizontal)">
                                      <p:cBhvr>
                                        <p:cTn id="17" dur="500"/>
                                        <p:tgtEl>
                                          <p:spTgt spid="20685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6851">
                                            <p:txEl>
                                              <p:pRg st="3" end="3"/>
                                            </p:txEl>
                                          </p:spTgt>
                                        </p:tgtEl>
                                        <p:attrNameLst>
                                          <p:attrName>style.visibility</p:attrName>
                                        </p:attrNameLst>
                                      </p:cBhvr>
                                      <p:to>
                                        <p:strVal val="visible"/>
                                      </p:to>
                                    </p:set>
                                    <p:animEffect transition="in" filter="blinds(horizontal)">
                                      <p:cBhvr>
                                        <p:cTn id="22" dur="500"/>
                                        <p:tgtEl>
                                          <p:spTgt spid="20685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6851">
                                            <p:txEl>
                                              <p:pRg st="4" end="4"/>
                                            </p:txEl>
                                          </p:spTgt>
                                        </p:tgtEl>
                                        <p:attrNameLst>
                                          <p:attrName>style.visibility</p:attrName>
                                        </p:attrNameLst>
                                      </p:cBhvr>
                                      <p:to>
                                        <p:strVal val="visible"/>
                                      </p:to>
                                    </p:set>
                                    <p:animEffect transition="in" filter="blinds(horizontal)">
                                      <p:cBhvr>
                                        <p:cTn id="27" dur="500"/>
                                        <p:tgtEl>
                                          <p:spTgt spid="20685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6851">
                                            <p:txEl>
                                              <p:pRg st="5" end="5"/>
                                            </p:txEl>
                                          </p:spTgt>
                                        </p:tgtEl>
                                        <p:attrNameLst>
                                          <p:attrName>style.visibility</p:attrName>
                                        </p:attrNameLst>
                                      </p:cBhvr>
                                      <p:to>
                                        <p:strVal val="visible"/>
                                      </p:to>
                                    </p:set>
                                    <p:animEffect transition="in" filter="blinds(horizontal)">
                                      <p:cBhvr>
                                        <p:cTn id="32" dur="500"/>
                                        <p:tgtEl>
                                          <p:spTgt spid="20685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6851">
                                            <p:txEl>
                                              <p:pRg st="6" end="6"/>
                                            </p:txEl>
                                          </p:spTgt>
                                        </p:tgtEl>
                                        <p:attrNameLst>
                                          <p:attrName>style.visibility</p:attrName>
                                        </p:attrNameLst>
                                      </p:cBhvr>
                                      <p:to>
                                        <p:strVal val="visible"/>
                                      </p:to>
                                    </p:set>
                                    <p:animEffect transition="in" filter="blinds(horizontal)">
                                      <p:cBhvr>
                                        <p:cTn id="37" dur="500"/>
                                        <p:tgtEl>
                                          <p:spTgt spid="20685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14400" y="609600"/>
            <a:ext cx="5486400" cy="590550"/>
          </a:xfrm>
        </p:spPr>
        <p:txBody>
          <a:bodyPr/>
          <a:lstStyle/>
          <a:p>
            <a:pPr eaLnBrk="1" hangingPunct="1"/>
            <a:r>
              <a:rPr lang="en-US" sz="4000" b="1" dirty="0" smtClean="0"/>
              <a:t>Ethical Decision Making</a:t>
            </a:r>
          </a:p>
        </p:txBody>
      </p:sp>
      <p:sp>
        <p:nvSpPr>
          <p:cNvPr id="207875" name="Rectangle 3"/>
          <p:cNvSpPr>
            <a:spLocks noGrp="1" noChangeArrowheads="1"/>
          </p:cNvSpPr>
          <p:nvPr>
            <p:ph idx="1"/>
          </p:nvPr>
        </p:nvSpPr>
        <p:spPr>
          <a:xfrm>
            <a:off x="381000" y="1295400"/>
            <a:ext cx="8305800" cy="5181600"/>
          </a:xfrm>
        </p:spPr>
        <p:txBody>
          <a:bodyPr/>
          <a:lstStyle/>
          <a:p>
            <a:pPr algn="just" eaLnBrk="1" hangingPunct="1">
              <a:lnSpc>
                <a:spcPct val="80000"/>
              </a:lnSpc>
            </a:pPr>
            <a:r>
              <a:rPr lang="en-US" sz="2400" b="1" dirty="0" smtClean="0"/>
              <a:t>Human Nature Theory:</a:t>
            </a:r>
          </a:p>
          <a:p>
            <a:pPr lvl="1" algn="just" eaLnBrk="1" hangingPunct="1"/>
            <a:r>
              <a:rPr lang="en-US" altLang="zh-CN" sz="2000" dirty="0" smtClean="0"/>
              <a:t>Considers human beings as endowed with all faculties and capabilities to live in happiness. </a:t>
            </a:r>
          </a:p>
          <a:p>
            <a:pPr lvl="1" algn="just" eaLnBrk="1" hangingPunct="1"/>
            <a:r>
              <a:rPr lang="en-US" altLang="zh-CN" sz="2000" dirty="0" smtClean="0"/>
              <a:t>We are supposed to discover and then develop those capabilities. </a:t>
            </a:r>
          </a:p>
          <a:p>
            <a:pPr lvl="1" algn="just" eaLnBrk="1" hangingPunct="1"/>
            <a:r>
              <a:rPr lang="en-US" altLang="zh-CN" sz="2000" dirty="0" smtClean="0"/>
              <a:t>In turn, those capabilities become a benchmark for our actions, and our actions are then gauged and judged on how much they measure up to those capabilities. </a:t>
            </a:r>
          </a:p>
          <a:p>
            <a:pPr lvl="1" algn="just" eaLnBrk="1" hangingPunct="1"/>
            <a:r>
              <a:rPr lang="en-US" altLang="zh-CN" sz="2000" dirty="0" smtClean="0"/>
              <a:t>According to the famous Greek philosopher Aristotle, an individual committing an evil action is lacking in some capabilities.</a:t>
            </a:r>
          </a:p>
          <a:p>
            <a:pPr lvl="1" algn="just" eaLnBrk="1" hangingPunct="1">
              <a:lnSpc>
                <a:spcPct val="80000"/>
              </a:lnSpc>
              <a:buFont typeface="Wingdings 2" pitchFamily="18" charset="2"/>
              <a:buNone/>
            </a:pPr>
            <a:endParaRPr lang="en-US" altLang="zh-CN" sz="1200" dirty="0" smtClean="0"/>
          </a:p>
          <a:p>
            <a:pPr algn="just" eaLnBrk="1" hangingPunct="1">
              <a:lnSpc>
                <a:spcPct val="80000"/>
              </a:lnSpc>
            </a:pPr>
            <a:r>
              <a:rPr lang="en-US" altLang="zh-CN" sz="2400" b="1" dirty="0" smtClean="0"/>
              <a:t>Relativism Theory:</a:t>
            </a:r>
            <a:r>
              <a:rPr lang="en-US" altLang="zh-CN" sz="2400" i="1" dirty="0" smtClean="0"/>
              <a:t> </a:t>
            </a:r>
          </a:p>
          <a:p>
            <a:pPr lvl="1" algn="just" eaLnBrk="1" hangingPunct="1">
              <a:lnSpc>
                <a:spcPct val="80000"/>
              </a:lnSpc>
            </a:pPr>
            <a:r>
              <a:rPr lang="en-US" altLang="zh-CN" sz="2000" dirty="0"/>
              <a:t>Negatively formulated, denying the existence of universal moral norms.</a:t>
            </a:r>
          </a:p>
          <a:p>
            <a:pPr lvl="1" algn="just" eaLnBrk="1" hangingPunct="1">
              <a:lnSpc>
                <a:spcPct val="80000"/>
              </a:lnSpc>
            </a:pPr>
            <a:r>
              <a:rPr lang="en-US" altLang="zh-CN" sz="2000" dirty="0"/>
              <a:t>It takes right and wrong to be relative to society, culture, or the individual.</a:t>
            </a:r>
          </a:p>
          <a:p>
            <a:pPr lvl="1" algn="just" eaLnBrk="1" hangingPunct="1">
              <a:lnSpc>
                <a:spcPct val="80000"/>
              </a:lnSpc>
            </a:pPr>
            <a:r>
              <a:rPr lang="en-US" altLang="zh-CN" sz="2000" dirty="0"/>
              <a:t>Relativism also states that moral norms are not fixed in time.</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7875">
                                            <p:txEl>
                                              <p:pRg st="0" end="0"/>
                                            </p:txEl>
                                          </p:spTgt>
                                        </p:tgtEl>
                                        <p:attrNameLst>
                                          <p:attrName>style.visibility</p:attrName>
                                        </p:attrNameLst>
                                      </p:cBhvr>
                                      <p:to>
                                        <p:strVal val="visible"/>
                                      </p:to>
                                    </p:set>
                                    <p:animEffect transition="in" filter="blinds(horizontal)">
                                      <p:cBhvr>
                                        <p:cTn id="7" dur="500"/>
                                        <p:tgtEl>
                                          <p:spTgt spid="2078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7875">
                                            <p:txEl>
                                              <p:pRg st="1" end="1"/>
                                            </p:txEl>
                                          </p:spTgt>
                                        </p:tgtEl>
                                        <p:attrNameLst>
                                          <p:attrName>style.visibility</p:attrName>
                                        </p:attrNameLst>
                                      </p:cBhvr>
                                      <p:to>
                                        <p:strVal val="visible"/>
                                      </p:to>
                                    </p:set>
                                    <p:animEffect transition="in" filter="blinds(horizontal)">
                                      <p:cBhvr>
                                        <p:cTn id="12" dur="500"/>
                                        <p:tgtEl>
                                          <p:spTgt spid="2078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7875">
                                            <p:txEl>
                                              <p:pRg st="2" end="2"/>
                                            </p:txEl>
                                          </p:spTgt>
                                        </p:tgtEl>
                                        <p:attrNameLst>
                                          <p:attrName>style.visibility</p:attrName>
                                        </p:attrNameLst>
                                      </p:cBhvr>
                                      <p:to>
                                        <p:strVal val="visible"/>
                                      </p:to>
                                    </p:set>
                                    <p:animEffect transition="in" filter="blinds(horizontal)">
                                      <p:cBhvr>
                                        <p:cTn id="17" dur="500"/>
                                        <p:tgtEl>
                                          <p:spTgt spid="2078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7875">
                                            <p:txEl>
                                              <p:pRg st="3" end="3"/>
                                            </p:txEl>
                                          </p:spTgt>
                                        </p:tgtEl>
                                        <p:attrNameLst>
                                          <p:attrName>style.visibility</p:attrName>
                                        </p:attrNameLst>
                                      </p:cBhvr>
                                      <p:to>
                                        <p:strVal val="visible"/>
                                      </p:to>
                                    </p:set>
                                    <p:animEffect transition="in" filter="blinds(horizontal)">
                                      <p:cBhvr>
                                        <p:cTn id="22" dur="500"/>
                                        <p:tgtEl>
                                          <p:spTgt spid="2078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7875">
                                            <p:txEl>
                                              <p:pRg st="4" end="4"/>
                                            </p:txEl>
                                          </p:spTgt>
                                        </p:tgtEl>
                                        <p:attrNameLst>
                                          <p:attrName>style.visibility</p:attrName>
                                        </p:attrNameLst>
                                      </p:cBhvr>
                                      <p:to>
                                        <p:strVal val="visible"/>
                                      </p:to>
                                    </p:set>
                                    <p:animEffect transition="in" filter="blinds(horizontal)">
                                      <p:cBhvr>
                                        <p:cTn id="27" dur="500"/>
                                        <p:tgtEl>
                                          <p:spTgt spid="2078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7875">
                                            <p:txEl>
                                              <p:pRg st="6" end="6"/>
                                            </p:txEl>
                                          </p:spTgt>
                                        </p:tgtEl>
                                        <p:attrNameLst>
                                          <p:attrName>style.visibility</p:attrName>
                                        </p:attrNameLst>
                                      </p:cBhvr>
                                      <p:to>
                                        <p:strVal val="visible"/>
                                      </p:to>
                                    </p:set>
                                    <p:animEffect transition="in" filter="blinds(horizontal)">
                                      <p:cBhvr>
                                        <p:cTn id="32" dur="500"/>
                                        <p:tgtEl>
                                          <p:spTgt spid="20787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7875">
                                            <p:txEl>
                                              <p:pRg st="7" end="7"/>
                                            </p:txEl>
                                          </p:spTgt>
                                        </p:tgtEl>
                                        <p:attrNameLst>
                                          <p:attrName>style.visibility</p:attrName>
                                        </p:attrNameLst>
                                      </p:cBhvr>
                                      <p:to>
                                        <p:strVal val="visible"/>
                                      </p:to>
                                    </p:set>
                                    <p:animEffect transition="in" filter="blinds(horizontal)">
                                      <p:cBhvr>
                                        <p:cTn id="37" dur="500"/>
                                        <p:tgtEl>
                                          <p:spTgt spid="20787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7875">
                                            <p:txEl>
                                              <p:pRg st="8" end="8"/>
                                            </p:txEl>
                                          </p:spTgt>
                                        </p:tgtEl>
                                        <p:attrNameLst>
                                          <p:attrName>style.visibility</p:attrName>
                                        </p:attrNameLst>
                                      </p:cBhvr>
                                      <p:to>
                                        <p:strVal val="visible"/>
                                      </p:to>
                                    </p:set>
                                    <p:animEffect transition="in" filter="blinds(horizontal)">
                                      <p:cBhvr>
                                        <p:cTn id="42" dur="500"/>
                                        <p:tgtEl>
                                          <p:spTgt spid="207875">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7875">
                                            <p:txEl>
                                              <p:pRg st="9" end="9"/>
                                            </p:txEl>
                                          </p:spTgt>
                                        </p:tgtEl>
                                        <p:attrNameLst>
                                          <p:attrName>style.visibility</p:attrName>
                                        </p:attrNameLst>
                                      </p:cBhvr>
                                      <p:to>
                                        <p:strVal val="visible"/>
                                      </p:to>
                                    </p:set>
                                    <p:animEffect transition="in" filter="blinds(horizontal)">
                                      <p:cBhvr>
                                        <p:cTn id="47" dur="500"/>
                                        <p:tgtEl>
                                          <p:spTgt spid="2078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685800"/>
            <a:ext cx="5029200" cy="666750"/>
          </a:xfrm>
        </p:spPr>
        <p:txBody>
          <a:bodyPr/>
          <a:lstStyle/>
          <a:p>
            <a:pPr eaLnBrk="1" hangingPunct="1"/>
            <a:r>
              <a:rPr lang="en-US" sz="4000" b="1" dirty="0" smtClean="0"/>
              <a:t>Ethical Decision Making</a:t>
            </a:r>
          </a:p>
        </p:txBody>
      </p:sp>
      <p:sp>
        <p:nvSpPr>
          <p:cNvPr id="208899" name="Rectangle 3"/>
          <p:cNvSpPr>
            <a:spLocks noGrp="1" noChangeArrowheads="1"/>
          </p:cNvSpPr>
          <p:nvPr>
            <p:ph idx="1"/>
          </p:nvPr>
        </p:nvSpPr>
        <p:spPr>
          <a:xfrm>
            <a:off x="304800" y="1371600"/>
            <a:ext cx="8229600" cy="4876800"/>
          </a:xfrm>
        </p:spPr>
        <p:txBody>
          <a:bodyPr/>
          <a:lstStyle/>
          <a:p>
            <a:pPr algn="just" eaLnBrk="1" hangingPunct="1">
              <a:lnSpc>
                <a:spcPct val="80000"/>
              </a:lnSpc>
            </a:pPr>
            <a:r>
              <a:rPr lang="en-US" sz="2800" b="1" dirty="0" smtClean="0"/>
              <a:t>Hedonism Theory:</a:t>
            </a:r>
          </a:p>
          <a:p>
            <a:pPr lvl="1" algn="just" eaLnBrk="1" hangingPunct="1">
              <a:lnSpc>
                <a:spcPct val="80000"/>
              </a:lnSpc>
            </a:pPr>
            <a:r>
              <a:rPr lang="en-US" altLang="zh-CN" dirty="0" smtClean="0"/>
              <a:t>One of the oldest ethical theories. </a:t>
            </a:r>
          </a:p>
          <a:p>
            <a:pPr lvl="1" algn="just" eaLnBrk="1" hangingPunct="1"/>
            <a:r>
              <a:rPr lang="en-US" altLang="zh-CN" dirty="0" smtClean="0"/>
              <a:t>It claims that pleasure / happiness is the only good thing in human life, the end of life as the highest good. </a:t>
            </a:r>
          </a:p>
          <a:p>
            <a:pPr lvl="1" algn="just" eaLnBrk="1" hangingPunct="1"/>
            <a:r>
              <a:rPr lang="en-US" altLang="zh-CN" dirty="0" smtClean="0"/>
              <a:t>A hedonist acts only for maximum pleasure and whatever he or she does, it is done to maximize pleasure or minimize pain. </a:t>
            </a:r>
          </a:p>
          <a:p>
            <a:pPr lvl="1" algn="just" eaLnBrk="1" hangingPunct="1">
              <a:lnSpc>
                <a:spcPct val="80000"/>
              </a:lnSpc>
              <a:buFont typeface="Wingdings 2" pitchFamily="18" charset="2"/>
              <a:buNone/>
            </a:pPr>
            <a:endParaRPr lang="en-US" altLang="zh-CN" dirty="0" smtClean="0"/>
          </a:p>
          <a:p>
            <a:pPr algn="just" eaLnBrk="1" hangingPunct="1">
              <a:lnSpc>
                <a:spcPct val="80000"/>
              </a:lnSpc>
            </a:pPr>
            <a:r>
              <a:rPr lang="en-US" altLang="zh-CN" sz="2800" b="1" dirty="0" smtClean="0"/>
              <a:t>Emotivism Theory: </a:t>
            </a:r>
          </a:p>
          <a:p>
            <a:pPr lvl="1" algn="just" eaLnBrk="1" hangingPunct="1"/>
            <a:r>
              <a:rPr lang="en-US" altLang="zh-CN" dirty="0" smtClean="0"/>
              <a:t>This theory maintains that ethical statements are neither true nor false and cannot be proven; they are really only statements about how someone understand / feel</a:t>
            </a:r>
          </a:p>
          <a:p>
            <a:pPr lvl="1" algn="just" eaLnBrk="1" hangingPunct="1">
              <a:lnSpc>
                <a:spcPct val="80000"/>
              </a:lnSpc>
              <a:buFont typeface="Wingdings 2" pitchFamily="18" charset="2"/>
              <a:buNone/>
            </a:pPr>
            <a:endParaRPr lang="en-US" altLang="zh-CN" dirty="0" smtClean="0"/>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7" dur="500"/>
                                        <p:tgtEl>
                                          <p:spTgt spid="2088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2" dur="500"/>
                                        <p:tgtEl>
                                          <p:spTgt spid="2088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7" dur="500"/>
                                        <p:tgtEl>
                                          <p:spTgt spid="2088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22" dur="500"/>
                                        <p:tgtEl>
                                          <p:spTgt spid="2088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8899">
                                            <p:txEl>
                                              <p:pRg st="5" end="5"/>
                                            </p:txEl>
                                          </p:spTgt>
                                        </p:tgtEl>
                                        <p:attrNameLst>
                                          <p:attrName>style.visibility</p:attrName>
                                        </p:attrNameLst>
                                      </p:cBhvr>
                                      <p:to>
                                        <p:strVal val="visible"/>
                                      </p:to>
                                    </p:set>
                                    <p:animEffect transition="in" filter="blinds(horizontal)">
                                      <p:cBhvr>
                                        <p:cTn id="27" dur="500"/>
                                        <p:tgtEl>
                                          <p:spTgt spid="20889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8899">
                                            <p:txEl>
                                              <p:pRg st="6" end="6"/>
                                            </p:txEl>
                                          </p:spTgt>
                                        </p:tgtEl>
                                        <p:attrNameLst>
                                          <p:attrName>style.visibility</p:attrName>
                                        </p:attrNameLst>
                                      </p:cBhvr>
                                      <p:to>
                                        <p:strVal val="visible"/>
                                      </p:to>
                                    </p:set>
                                    <p:animEffect transition="in" filter="blinds(horizontal)">
                                      <p:cBhvr>
                                        <p:cTn id="32" dur="500"/>
                                        <p:tgtEl>
                                          <p:spTgt spid="2088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ctrTitle"/>
          </p:nvPr>
        </p:nvSpPr>
        <p:spPr>
          <a:xfrm>
            <a:off x="609600" y="1371600"/>
            <a:ext cx="8077200" cy="1673352"/>
          </a:xfrm>
          <a:ln>
            <a:miter lim="800000"/>
            <a:headEnd/>
            <a:tailEnd/>
          </a:ln>
          <a:extLst/>
        </p:spPr>
        <p:txBody>
          <a:bodyPr/>
          <a:lstStyle/>
          <a:p>
            <a:pPr algn="ctr">
              <a:defRPr/>
            </a:pPr>
            <a:r>
              <a:rPr lang="en-US" sz="3600" i="1" dirty="0"/>
              <a:t>Software Engineering Code of Ethics and</a:t>
            </a:r>
            <a:r>
              <a:rPr lang="en-US" sz="3600" dirty="0"/>
              <a:t>  </a:t>
            </a:r>
            <a:r>
              <a:rPr lang="en-US" sz="3600" i="1" dirty="0"/>
              <a:t>Professional Practice</a:t>
            </a:r>
            <a:r>
              <a:rPr lang="en-US" sz="4200" dirty="0"/>
              <a:t> </a:t>
            </a:r>
            <a:r>
              <a:rPr lang="en-US" sz="2400" dirty="0"/>
              <a:t>(Version 5.2)</a:t>
            </a:r>
          </a:p>
        </p:txBody>
      </p:sp>
      <p:sp>
        <p:nvSpPr>
          <p:cNvPr id="226309" name="Rectangle 5"/>
          <p:cNvSpPr>
            <a:spLocks noGrp="1" noChangeArrowheads="1"/>
          </p:cNvSpPr>
          <p:nvPr>
            <p:ph type="subTitle" idx="1"/>
          </p:nvPr>
        </p:nvSpPr>
        <p:spPr>
          <a:xfrm>
            <a:off x="1143000" y="3276600"/>
            <a:ext cx="7010400" cy="1676400"/>
          </a:xfrm>
        </p:spPr>
        <p:txBody>
          <a:bodyPr/>
          <a:lstStyle/>
          <a:p>
            <a:pPr marR="0">
              <a:lnSpc>
                <a:spcPct val="80000"/>
              </a:lnSpc>
            </a:pPr>
            <a:endParaRPr lang="en-US" sz="1800" smtClean="0"/>
          </a:p>
          <a:p>
            <a:pPr marR="0" algn="just">
              <a:lnSpc>
                <a:spcPct val="80000"/>
              </a:lnSpc>
              <a:buFont typeface="Wingdings" pitchFamily="2" charset="2"/>
              <a:buChar char="l"/>
            </a:pPr>
            <a:r>
              <a:rPr lang="en-US" sz="1800" smtClean="0"/>
              <a:t> </a:t>
            </a:r>
            <a:r>
              <a:rPr lang="en-US" sz="1800" b="1" smtClean="0"/>
              <a:t>Recommended by the IEEE-CS/ACM Joint Task Force on </a:t>
            </a:r>
            <a:br>
              <a:rPr lang="en-US" sz="1800" b="1" smtClean="0"/>
            </a:br>
            <a:r>
              <a:rPr lang="en-US" sz="1800" b="1" smtClean="0"/>
              <a:t>   Software Engineering Ethics and Professional Practices.</a:t>
            </a:r>
          </a:p>
          <a:p>
            <a:pPr marR="0" algn="just">
              <a:lnSpc>
                <a:spcPct val="80000"/>
              </a:lnSpc>
            </a:pPr>
            <a:endParaRPr lang="en-US" sz="1800" b="1" smtClean="0"/>
          </a:p>
          <a:p>
            <a:pPr marR="0" algn="just">
              <a:lnSpc>
                <a:spcPct val="80000"/>
              </a:lnSpc>
              <a:buFont typeface="Wingdings" pitchFamily="2" charset="2"/>
              <a:buChar char="l"/>
            </a:pPr>
            <a:r>
              <a:rPr lang="en-US" sz="1800" b="1" smtClean="0"/>
              <a:t> Jointly approved by the ACM and the IEEE-CS as the </a:t>
            </a:r>
            <a:br>
              <a:rPr lang="en-US" sz="1800" b="1" smtClean="0"/>
            </a:br>
            <a:r>
              <a:rPr lang="en-US" sz="1800" b="1" smtClean="0"/>
              <a:t>   standard for teaching and practicing software engineering.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6309">
                                            <p:txEl>
                                              <p:pRg st="1" end="1"/>
                                            </p:txEl>
                                          </p:spTgt>
                                        </p:tgtEl>
                                        <p:attrNameLst>
                                          <p:attrName>style.visibility</p:attrName>
                                        </p:attrNameLst>
                                      </p:cBhvr>
                                      <p:to>
                                        <p:strVal val="visible"/>
                                      </p:to>
                                    </p:set>
                                    <p:animEffect transition="in" filter="blinds(horizontal)">
                                      <p:cBhvr>
                                        <p:cTn id="7" dur="500"/>
                                        <p:tgtEl>
                                          <p:spTgt spid="22630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6309">
                                            <p:txEl>
                                              <p:pRg st="3" end="3"/>
                                            </p:txEl>
                                          </p:spTgt>
                                        </p:tgtEl>
                                        <p:attrNameLst>
                                          <p:attrName>style.visibility</p:attrName>
                                        </p:attrNameLst>
                                      </p:cBhvr>
                                      <p:to>
                                        <p:strVal val="visible"/>
                                      </p:to>
                                    </p:set>
                                    <p:animEffect transition="in" filter="blinds(horizontal)">
                                      <p:cBhvr>
                                        <p:cTn id="10" dur="500"/>
                                        <p:tgtEl>
                                          <p:spTgt spid="22630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990600"/>
            <a:ext cx="7696200" cy="666750"/>
          </a:xfrm>
        </p:spPr>
        <p:txBody>
          <a:bodyPr/>
          <a:lstStyle/>
          <a:p>
            <a:pPr algn="ctr"/>
            <a:r>
              <a:rPr lang="en-US" sz="3200" b="1" i="1" dirty="0" smtClean="0"/>
              <a:t>Software Engineering Code of Ethics and</a:t>
            </a:r>
            <a:r>
              <a:rPr lang="en-US" sz="3200" b="1" dirty="0" smtClean="0"/>
              <a:t>  </a:t>
            </a:r>
            <a:r>
              <a:rPr lang="en-US" sz="3200" b="1" i="1" dirty="0" smtClean="0"/>
              <a:t>Professional Practice</a:t>
            </a:r>
          </a:p>
        </p:txBody>
      </p:sp>
      <p:sp>
        <p:nvSpPr>
          <p:cNvPr id="233475" name="Rectangle 3"/>
          <p:cNvSpPr>
            <a:spLocks noGrp="1" noChangeArrowheads="1"/>
          </p:cNvSpPr>
          <p:nvPr>
            <p:ph type="body" idx="1"/>
          </p:nvPr>
        </p:nvSpPr>
        <p:spPr>
          <a:xfrm>
            <a:off x="457200" y="1676401"/>
            <a:ext cx="8229600" cy="4648200"/>
          </a:xfrm>
        </p:spPr>
        <p:txBody>
          <a:bodyPr/>
          <a:lstStyle/>
          <a:p>
            <a:pPr algn="just"/>
            <a:r>
              <a:rPr lang="en-US" sz="2800" b="1" dirty="0" smtClean="0"/>
              <a:t>Commitment:</a:t>
            </a:r>
          </a:p>
          <a:p>
            <a:pPr lvl="1" algn="just"/>
            <a:r>
              <a:rPr lang="en-US" dirty="0" smtClean="0"/>
              <a:t>Software Engineers shall commit themselves to making the analysis, specification, design, development, testing and maintenance of software a beneficial and respected profession. </a:t>
            </a:r>
          </a:p>
          <a:p>
            <a:pPr lvl="1" algn="just"/>
            <a:r>
              <a:rPr lang="en-US" dirty="0" smtClean="0"/>
              <a:t>In accordance with their commitment to the health, safety and welfare of the public, software engineers shall adhere to the Eight Principles.</a:t>
            </a:r>
          </a:p>
          <a:p>
            <a:pPr lvl="1" algn="just"/>
            <a:r>
              <a:rPr lang="en-US" dirty="0" smtClean="0"/>
              <a:t>“Public Interest” is central to the SE Code.</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3475">
                                            <p:txEl>
                                              <p:pRg st="0" end="0"/>
                                            </p:txEl>
                                          </p:spTgt>
                                        </p:tgtEl>
                                        <p:attrNameLst>
                                          <p:attrName>style.visibility</p:attrName>
                                        </p:attrNameLst>
                                      </p:cBhvr>
                                      <p:to>
                                        <p:strVal val="visible"/>
                                      </p:to>
                                    </p:set>
                                    <p:animEffect transition="in" filter="blinds(horizontal)">
                                      <p:cBhvr>
                                        <p:cTn id="7" dur="500"/>
                                        <p:tgtEl>
                                          <p:spTgt spid="233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3475">
                                            <p:txEl>
                                              <p:pRg st="1" end="1"/>
                                            </p:txEl>
                                          </p:spTgt>
                                        </p:tgtEl>
                                        <p:attrNameLst>
                                          <p:attrName>style.visibility</p:attrName>
                                        </p:attrNameLst>
                                      </p:cBhvr>
                                      <p:to>
                                        <p:strVal val="visible"/>
                                      </p:to>
                                    </p:set>
                                    <p:animEffect transition="in" filter="blinds(horizontal)">
                                      <p:cBhvr>
                                        <p:cTn id="12" dur="500"/>
                                        <p:tgtEl>
                                          <p:spTgt spid="233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3475">
                                            <p:txEl>
                                              <p:pRg st="2" end="2"/>
                                            </p:txEl>
                                          </p:spTgt>
                                        </p:tgtEl>
                                        <p:attrNameLst>
                                          <p:attrName>style.visibility</p:attrName>
                                        </p:attrNameLst>
                                      </p:cBhvr>
                                      <p:to>
                                        <p:strVal val="visible"/>
                                      </p:to>
                                    </p:set>
                                    <p:animEffect transition="in" filter="blinds(horizontal)">
                                      <p:cBhvr>
                                        <p:cTn id="17" dur="500"/>
                                        <p:tgtEl>
                                          <p:spTgt spid="2334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3475">
                                            <p:txEl>
                                              <p:pRg st="3" end="3"/>
                                            </p:txEl>
                                          </p:spTgt>
                                        </p:tgtEl>
                                        <p:attrNameLst>
                                          <p:attrName>style.visibility</p:attrName>
                                        </p:attrNameLst>
                                      </p:cBhvr>
                                      <p:to>
                                        <p:strVal val="visible"/>
                                      </p:to>
                                    </p:set>
                                    <p:animEffect transition="in" filter="blinds(horizontal)">
                                      <p:cBhvr>
                                        <p:cTn id="22" dur="500"/>
                                        <p:tgtEl>
                                          <p:spTgt spid="23347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4499" name="Rectangle 3"/>
          <p:cNvSpPr>
            <a:spLocks noGrp="1" noChangeArrowheads="1"/>
          </p:cNvSpPr>
          <p:nvPr>
            <p:ph type="body" idx="1"/>
          </p:nvPr>
        </p:nvSpPr>
        <p:spPr/>
        <p:txBody>
          <a:bodyPr/>
          <a:lstStyle/>
          <a:p>
            <a:pPr algn="just">
              <a:lnSpc>
                <a:spcPct val="90000"/>
              </a:lnSpc>
            </a:pPr>
            <a:r>
              <a:rPr lang="en-US" sz="2800" b="1" smtClean="0"/>
              <a:t>Eight Principles:</a:t>
            </a:r>
          </a:p>
          <a:p>
            <a:pPr lvl="1" algn="just">
              <a:lnSpc>
                <a:spcPct val="90000"/>
              </a:lnSpc>
              <a:buFont typeface="Wingdings" pitchFamily="2" charset="2"/>
              <a:buAutoNum type="arabicPeriod"/>
            </a:pPr>
            <a:r>
              <a:rPr lang="en-US" sz="2000" b="1" smtClean="0"/>
              <a:t>PUBLIC:</a:t>
            </a:r>
          </a:p>
          <a:p>
            <a:pPr lvl="2" algn="just">
              <a:lnSpc>
                <a:spcPct val="90000"/>
              </a:lnSpc>
            </a:pPr>
            <a:r>
              <a:rPr lang="en-US" sz="1800" smtClean="0"/>
              <a:t>Software engineers shall act consistently with the public interest. </a:t>
            </a:r>
          </a:p>
          <a:p>
            <a:pPr lvl="1" algn="just">
              <a:lnSpc>
                <a:spcPct val="90000"/>
              </a:lnSpc>
              <a:buFont typeface="Wingdings" pitchFamily="2" charset="2"/>
              <a:buAutoNum type="arabicPeriod"/>
            </a:pPr>
            <a:r>
              <a:rPr lang="en-US" sz="2000" b="1" smtClean="0"/>
              <a:t>CLIENT AND EMPLOYER: </a:t>
            </a:r>
          </a:p>
          <a:p>
            <a:pPr lvl="2" algn="just">
              <a:lnSpc>
                <a:spcPct val="90000"/>
              </a:lnSpc>
            </a:pPr>
            <a:r>
              <a:rPr lang="en-US" sz="1800" smtClean="0"/>
              <a:t>Software engineers shall act in a manner that is in the best interests of their client and employer, consistent with the public interest.</a:t>
            </a:r>
            <a:r>
              <a:rPr lang="en-US" sz="1800" b="1" smtClean="0"/>
              <a:t> </a:t>
            </a:r>
          </a:p>
          <a:p>
            <a:pPr lvl="1" algn="just">
              <a:lnSpc>
                <a:spcPct val="90000"/>
              </a:lnSpc>
              <a:buFont typeface="Wingdings" pitchFamily="2" charset="2"/>
              <a:buAutoNum type="arabicPeriod"/>
            </a:pPr>
            <a:r>
              <a:rPr lang="en-US" sz="2000" b="1" smtClean="0"/>
              <a:t>PRODUCT:</a:t>
            </a:r>
          </a:p>
          <a:p>
            <a:pPr lvl="2" algn="just">
              <a:lnSpc>
                <a:spcPct val="90000"/>
              </a:lnSpc>
            </a:pPr>
            <a:r>
              <a:rPr lang="en-US" sz="1800" smtClean="0"/>
              <a:t>Software engineers shall ensure that their products and related modifications meet the highest professional standards possible. </a:t>
            </a:r>
          </a:p>
          <a:p>
            <a:pPr lvl="1" algn="just">
              <a:lnSpc>
                <a:spcPct val="90000"/>
              </a:lnSpc>
              <a:buFont typeface="Wingdings" pitchFamily="2" charset="2"/>
              <a:buAutoNum type="arabicPeriod"/>
            </a:pPr>
            <a:r>
              <a:rPr lang="en-US" sz="2000" b="1" smtClean="0"/>
              <a:t>JUDGMENT:</a:t>
            </a:r>
          </a:p>
          <a:p>
            <a:pPr lvl="2" algn="just">
              <a:lnSpc>
                <a:spcPct val="90000"/>
              </a:lnSpc>
            </a:pPr>
            <a:r>
              <a:rPr lang="en-US" sz="1800" smtClean="0"/>
              <a:t>Software engineers shall maintain integrity and independence in their professional judgment.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blinds(horizontal)">
                                      <p:cBhvr>
                                        <p:cTn id="7" dur="500"/>
                                        <p:tgtEl>
                                          <p:spTgt spid="234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4499">
                                            <p:txEl>
                                              <p:pRg st="1" end="1"/>
                                            </p:txEl>
                                          </p:spTgt>
                                        </p:tgtEl>
                                        <p:attrNameLst>
                                          <p:attrName>style.visibility</p:attrName>
                                        </p:attrNameLst>
                                      </p:cBhvr>
                                      <p:to>
                                        <p:strVal val="visible"/>
                                      </p:to>
                                    </p:set>
                                    <p:animEffect transition="in" filter="blinds(horizontal)">
                                      <p:cBhvr>
                                        <p:cTn id="12" dur="500"/>
                                        <p:tgtEl>
                                          <p:spTgt spid="234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4499">
                                            <p:txEl>
                                              <p:pRg st="2" end="2"/>
                                            </p:txEl>
                                          </p:spTgt>
                                        </p:tgtEl>
                                        <p:attrNameLst>
                                          <p:attrName>style.visibility</p:attrName>
                                        </p:attrNameLst>
                                      </p:cBhvr>
                                      <p:to>
                                        <p:strVal val="visible"/>
                                      </p:to>
                                    </p:set>
                                    <p:animEffect transition="in" filter="blinds(horizontal)">
                                      <p:cBhvr>
                                        <p:cTn id="17" dur="500"/>
                                        <p:tgtEl>
                                          <p:spTgt spid="2344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4499">
                                            <p:txEl>
                                              <p:pRg st="3" end="3"/>
                                            </p:txEl>
                                          </p:spTgt>
                                        </p:tgtEl>
                                        <p:attrNameLst>
                                          <p:attrName>style.visibility</p:attrName>
                                        </p:attrNameLst>
                                      </p:cBhvr>
                                      <p:to>
                                        <p:strVal val="visible"/>
                                      </p:to>
                                    </p:set>
                                    <p:animEffect transition="in" filter="blinds(horizontal)">
                                      <p:cBhvr>
                                        <p:cTn id="22" dur="500"/>
                                        <p:tgtEl>
                                          <p:spTgt spid="23449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4499">
                                            <p:txEl>
                                              <p:pRg st="4" end="4"/>
                                            </p:txEl>
                                          </p:spTgt>
                                        </p:tgtEl>
                                        <p:attrNameLst>
                                          <p:attrName>style.visibility</p:attrName>
                                        </p:attrNameLst>
                                      </p:cBhvr>
                                      <p:to>
                                        <p:strVal val="visible"/>
                                      </p:to>
                                    </p:set>
                                    <p:animEffect transition="in" filter="blinds(horizontal)">
                                      <p:cBhvr>
                                        <p:cTn id="27" dur="500"/>
                                        <p:tgtEl>
                                          <p:spTgt spid="23449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4499">
                                            <p:txEl>
                                              <p:pRg st="5" end="5"/>
                                            </p:txEl>
                                          </p:spTgt>
                                        </p:tgtEl>
                                        <p:attrNameLst>
                                          <p:attrName>style.visibility</p:attrName>
                                        </p:attrNameLst>
                                      </p:cBhvr>
                                      <p:to>
                                        <p:strVal val="visible"/>
                                      </p:to>
                                    </p:set>
                                    <p:animEffect transition="in" filter="blinds(horizontal)">
                                      <p:cBhvr>
                                        <p:cTn id="32" dur="500"/>
                                        <p:tgtEl>
                                          <p:spTgt spid="23449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4499">
                                            <p:txEl>
                                              <p:pRg st="6" end="6"/>
                                            </p:txEl>
                                          </p:spTgt>
                                        </p:tgtEl>
                                        <p:attrNameLst>
                                          <p:attrName>style.visibility</p:attrName>
                                        </p:attrNameLst>
                                      </p:cBhvr>
                                      <p:to>
                                        <p:strVal val="visible"/>
                                      </p:to>
                                    </p:set>
                                    <p:animEffect transition="in" filter="blinds(horizontal)">
                                      <p:cBhvr>
                                        <p:cTn id="37" dur="500"/>
                                        <p:tgtEl>
                                          <p:spTgt spid="23449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34499">
                                            <p:txEl>
                                              <p:pRg st="7" end="7"/>
                                            </p:txEl>
                                          </p:spTgt>
                                        </p:tgtEl>
                                        <p:attrNameLst>
                                          <p:attrName>style.visibility</p:attrName>
                                        </p:attrNameLst>
                                      </p:cBhvr>
                                      <p:to>
                                        <p:strVal val="visible"/>
                                      </p:to>
                                    </p:set>
                                    <p:animEffect transition="in" filter="blinds(horizontal)">
                                      <p:cBhvr>
                                        <p:cTn id="42" dur="500"/>
                                        <p:tgtEl>
                                          <p:spTgt spid="23449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34499">
                                            <p:txEl>
                                              <p:pRg st="8" end="8"/>
                                            </p:txEl>
                                          </p:spTgt>
                                        </p:tgtEl>
                                        <p:attrNameLst>
                                          <p:attrName>style.visibility</p:attrName>
                                        </p:attrNameLst>
                                      </p:cBhvr>
                                      <p:to>
                                        <p:strVal val="visible"/>
                                      </p:to>
                                    </p:set>
                                    <p:animEffect transition="in" filter="blinds(horizontal)">
                                      <p:cBhvr>
                                        <p:cTn id="47" dur="500"/>
                                        <p:tgtEl>
                                          <p:spTgt spid="2344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5523" name="Rectangle 3"/>
          <p:cNvSpPr>
            <a:spLocks noGrp="1" noChangeArrowheads="1"/>
          </p:cNvSpPr>
          <p:nvPr>
            <p:ph type="body" idx="1"/>
          </p:nvPr>
        </p:nvSpPr>
        <p:spPr/>
        <p:txBody>
          <a:bodyPr/>
          <a:lstStyle/>
          <a:p>
            <a:pPr marL="457200" indent="-457200" algn="just">
              <a:lnSpc>
                <a:spcPct val="80000"/>
              </a:lnSpc>
            </a:pPr>
            <a:r>
              <a:rPr lang="en-US" sz="2800" b="1" dirty="0" smtClean="0"/>
              <a:t>Eight Principles:</a:t>
            </a:r>
          </a:p>
          <a:p>
            <a:pPr marL="838200" lvl="1" indent="-381000" algn="just">
              <a:lnSpc>
                <a:spcPct val="80000"/>
              </a:lnSpc>
              <a:buFont typeface="Wingdings" pitchFamily="2" charset="2"/>
              <a:buAutoNum type="arabicPeriod" startAt="5"/>
            </a:pPr>
            <a:r>
              <a:rPr lang="en-US" sz="2000" b="1" dirty="0" smtClean="0"/>
              <a:t>MANAGEMENT:</a:t>
            </a:r>
          </a:p>
          <a:p>
            <a:pPr marL="1257300" lvl="2" indent="-342900" algn="just">
              <a:lnSpc>
                <a:spcPct val="80000"/>
              </a:lnSpc>
            </a:pPr>
            <a:r>
              <a:rPr lang="en-US" sz="1800" dirty="0" smtClean="0"/>
              <a:t>Software engineering managers and leaders shall subscribe to and promote an ethical approach to the management of software development and maintenance.</a:t>
            </a:r>
            <a:r>
              <a:rPr lang="en-US" sz="1800" b="1" dirty="0" smtClean="0"/>
              <a:t> </a:t>
            </a:r>
          </a:p>
          <a:p>
            <a:pPr marL="838200" lvl="1" indent="-381000" algn="just">
              <a:lnSpc>
                <a:spcPct val="80000"/>
              </a:lnSpc>
              <a:buFont typeface="Wingdings" pitchFamily="2" charset="2"/>
              <a:buAutoNum type="arabicPeriod" startAt="5"/>
            </a:pPr>
            <a:r>
              <a:rPr lang="en-US" sz="2000" b="1" dirty="0" smtClean="0"/>
              <a:t>PROFESSION:</a:t>
            </a:r>
          </a:p>
          <a:p>
            <a:pPr marL="1257300" lvl="2" indent="-342900" algn="just">
              <a:lnSpc>
                <a:spcPct val="80000"/>
              </a:lnSpc>
            </a:pPr>
            <a:r>
              <a:rPr lang="en-US" sz="1800" dirty="0" smtClean="0"/>
              <a:t>Software engineers shall advance the integrity and reputation of the profession consistent with the public interest.</a:t>
            </a:r>
            <a:r>
              <a:rPr lang="en-US" sz="1800" b="1" dirty="0" smtClean="0"/>
              <a:t> </a:t>
            </a:r>
          </a:p>
          <a:p>
            <a:pPr marL="838200" lvl="1" indent="-381000" algn="just">
              <a:lnSpc>
                <a:spcPct val="80000"/>
              </a:lnSpc>
              <a:buFont typeface="Wingdings" pitchFamily="2" charset="2"/>
              <a:buAutoNum type="arabicPeriod" startAt="5"/>
            </a:pPr>
            <a:r>
              <a:rPr lang="en-US" sz="2000" b="1" dirty="0" smtClean="0"/>
              <a:t>COLLEAGUES:</a:t>
            </a:r>
          </a:p>
          <a:p>
            <a:pPr marL="1257300" lvl="2" indent="-342900" algn="just">
              <a:lnSpc>
                <a:spcPct val="80000"/>
              </a:lnSpc>
            </a:pPr>
            <a:r>
              <a:rPr lang="en-US" sz="1800" dirty="0" smtClean="0"/>
              <a:t>Software engineers shall be fair to and supportive of their colleagues. </a:t>
            </a:r>
          </a:p>
          <a:p>
            <a:pPr marL="838200" lvl="1" indent="-381000" algn="just">
              <a:lnSpc>
                <a:spcPct val="80000"/>
              </a:lnSpc>
              <a:buFont typeface="Wingdings" pitchFamily="2" charset="2"/>
              <a:buAutoNum type="arabicPeriod" startAt="5"/>
            </a:pPr>
            <a:r>
              <a:rPr lang="en-US" sz="2000" b="1" dirty="0" smtClean="0"/>
              <a:t>SELF:</a:t>
            </a:r>
          </a:p>
          <a:p>
            <a:pPr marL="1257300" lvl="2" indent="-342900" algn="just">
              <a:lnSpc>
                <a:spcPct val="80000"/>
              </a:lnSpc>
            </a:pPr>
            <a:r>
              <a:rPr lang="en-US" sz="1800" dirty="0" smtClean="0"/>
              <a:t>Software engineers shall participate in lifelong learning regarding the practice of their profession and shall promote an ethical approach to the practice of the profession.</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23">
                                            <p:txEl>
                                              <p:pRg st="1" end="1"/>
                                            </p:txEl>
                                          </p:spTgt>
                                        </p:tgtEl>
                                        <p:attrNameLst>
                                          <p:attrName>style.visibility</p:attrName>
                                        </p:attrNameLst>
                                      </p:cBhvr>
                                      <p:to>
                                        <p:strVal val="visible"/>
                                      </p:to>
                                    </p:set>
                                    <p:animEffect transition="in" filter="blinds(horizontal)">
                                      <p:cBhvr>
                                        <p:cTn id="7" dur="500"/>
                                        <p:tgtEl>
                                          <p:spTgt spid="2355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xEl>
                                              <p:pRg st="2" end="2"/>
                                            </p:txEl>
                                          </p:spTgt>
                                        </p:tgtEl>
                                        <p:attrNameLst>
                                          <p:attrName>style.visibility</p:attrName>
                                        </p:attrNameLst>
                                      </p:cBhvr>
                                      <p:to>
                                        <p:strVal val="visible"/>
                                      </p:to>
                                    </p:set>
                                    <p:animEffect transition="in" filter="blinds(horizontal)">
                                      <p:cBhvr>
                                        <p:cTn id="12" dur="500"/>
                                        <p:tgtEl>
                                          <p:spTgt spid="2355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23">
                                            <p:txEl>
                                              <p:pRg st="3" end="3"/>
                                            </p:txEl>
                                          </p:spTgt>
                                        </p:tgtEl>
                                        <p:attrNameLst>
                                          <p:attrName>style.visibility</p:attrName>
                                        </p:attrNameLst>
                                      </p:cBhvr>
                                      <p:to>
                                        <p:strVal val="visible"/>
                                      </p:to>
                                    </p:set>
                                    <p:animEffect transition="in" filter="blinds(horizontal)">
                                      <p:cBhvr>
                                        <p:cTn id="17" dur="500"/>
                                        <p:tgtEl>
                                          <p:spTgt spid="2355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5523">
                                            <p:txEl>
                                              <p:pRg st="4" end="4"/>
                                            </p:txEl>
                                          </p:spTgt>
                                        </p:tgtEl>
                                        <p:attrNameLst>
                                          <p:attrName>style.visibility</p:attrName>
                                        </p:attrNameLst>
                                      </p:cBhvr>
                                      <p:to>
                                        <p:strVal val="visible"/>
                                      </p:to>
                                    </p:set>
                                    <p:animEffect transition="in" filter="blinds(horizontal)">
                                      <p:cBhvr>
                                        <p:cTn id="22" dur="500"/>
                                        <p:tgtEl>
                                          <p:spTgt spid="2355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523">
                                            <p:txEl>
                                              <p:pRg st="5" end="5"/>
                                            </p:txEl>
                                          </p:spTgt>
                                        </p:tgtEl>
                                        <p:attrNameLst>
                                          <p:attrName>style.visibility</p:attrName>
                                        </p:attrNameLst>
                                      </p:cBhvr>
                                      <p:to>
                                        <p:strVal val="visible"/>
                                      </p:to>
                                    </p:set>
                                    <p:animEffect transition="in" filter="blinds(horizontal)">
                                      <p:cBhvr>
                                        <p:cTn id="27" dur="500"/>
                                        <p:tgtEl>
                                          <p:spTgt spid="2355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5523">
                                            <p:txEl>
                                              <p:pRg st="6" end="6"/>
                                            </p:txEl>
                                          </p:spTgt>
                                        </p:tgtEl>
                                        <p:attrNameLst>
                                          <p:attrName>style.visibility</p:attrName>
                                        </p:attrNameLst>
                                      </p:cBhvr>
                                      <p:to>
                                        <p:strVal val="visible"/>
                                      </p:to>
                                    </p:set>
                                    <p:animEffect transition="in" filter="blinds(horizontal)">
                                      <p:cBhvr>
                                        <p:cTn id="32" dur="500"/>
                                        <p:tgtEl>
                                          <p:spTgt spid="2355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35523">
                                            <p:txEl>
                                              <p:pRg st="7" end="7"/>
                                            </p:txEl>
                                          </p:spTgt>
                                        </p:tgtEl>
                                        <p:attrNameLst>
                                          <p:attrName>style.visibility</p:attrName>
                                        </p:attrNameLst>
                                      </p:cBhvr>
                                      <p:to>
                                        <p:strVal val="visible"/>
                                      </p:to>
                                    </p:set>
                                    <p:animEffect transition="in" filter="blinds(horizontal)">
                                      <p:cBhvr>
                                        <p:cTn id="37" dur="500"/>
                                        <p:tgtEl>
                                          <p:spTgt spid="235523">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35523">
                                            <p:txEl>
                                              <p:pRg st="8" end="8"/>
                                            </p:txEl>
                                          </p:spTgt>
                                        </p:tgtEl>
                                        <p:attrNameLst>
                                          <p:attrName>style.visibility</p:attrName>
                                        </p:attrNameLst>
                                      </p:cBhvr>
                                      <p:to>
                                        <p:strVal val="visible"/>
                                      </p:to>
                                    </p:set>
                                    <p:animEffect transition="in" filter="blinds(horizontal)">
                                      <p:cBhvr>
                                        <p:cTn id="42" dur="500"/>
                                        <p:tgtEl>
                                          <p:spTgt spid="235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6547" name="Rectangle 3"/>
          <p:cNvSpPr>
            <a:spLocks noGrp="1" noChangeArrowheads="1"/>
          </p:cNvSpPr>
          <p:nvPr>
            <p:ph type="body" idx="1"/>
          </p:nvPr>
        </p:nvSpPr>
        <p:spPr/>
        <p:txBody>
          <a:bodyPr/>
          <a:lstStyle/>
          <a:p>
            <a:pPr marL="609600" indent="-609600" algn="just">
              <a:lnSpc>
                <a:spcPct val="90000"/>
              </a:lnSpc>
              <a:buFont typeface="Wingdings" pitchFamily="2" charset="2"/>
              <a:buNone/>
            </a:pPr>
            <a:r>
              <a:rPr lang="en-US" sz="2800" b="1" dirty="0" smtClean="0"/>
              <a:t>1. Public:</a:t>
            </a:r>
          </a:p>
          <a:p>
            <a:pPr marL="990600" lvl="1" indent="-533400" algn="just">
              <a:lnSpc>
                <a:spcPct val="90000"/>
              </a:lnSpc>
            </a:pPr>
            <a:r>
              <a:rPr lang="en-US" sz="2000" b="1" dirty="0" smtClean="0"/>
              <a:t>Software engineers shall act consistently with the public interest. </a:t>
            </a:r>
          </a:p>
          <a:p>
            <a:pPr marL="990600" lvl="1" indent="-533400" algn="just">
              <a:lnSpc>
                <a:spcPct val="90000"/>
              </a:lnSpc>
            </a:pPr>
            <a:r>
              <a:rPr lang="en-US" sz="2000" b="1" dirty="0" smtClean="0"/>
              <a:t>In particular, software engineers shall, as appropriate:</a:t>
            </a:r>
            <a:r>
              <a:rPr lang="en-US" dirty="0" smtClean="0"/>
              <a:t> </a:t>
            </a:r>
          </a:p>
          <a:p>
            <a:pPr marL="990600" lvl="1" indent="-533400" algn="just">
              <a:lnSpc>
                <a:spcPct val="90000"/>
              </a:lnSpc>
              <a:buFont typeface="Wingdings" pitchFamily="2" charset="2"/>
              <a:buNone/>
            </a:pPr>
            <a:r>
              <a:rPr lang="en-US" dirty="0" smtClean="0"/>
              <a:t>	</a:t>
            </a:r>
            <a:r>
              <a:rPr lang="en-US" sz="1800" dirty="0" smtClean="0"/>
              <a:t>1.01. </a:t>
            </a:r>
            <a:r>
              <a:rPr lang="en-US" sz="1800" b="1" dirty="0" smtClean="0"/>
              <a:t>Accept full respo</a:t>
            </a:r>
            <a:r>
              <a:rPr lang="en-US" sz="1800" dirty="0" smtClean="0"/>
              <a:t>nsibility for their own work.</a:t>
            </a:r>
          </a:p>
          <a:p>
            <a:pPr marL="990600" lvl="1" indent="-533400" algn="just">
              <a:lnSpc>
                <a:spcPct val="90000"/>
              </a:lnSpc>
              <a:buFont typeface="Wingdings" pitchFamily="2" charset="2"/>
              <a:buNone/>
            </a:pPr>
            <a:endParaRPr lang="en-US" sz="1800" dirty="0" smtClean="0"/>
          </a:p>
          <a:p>
            <a:pPr marL="990600" lvl="1" indent="-533400" algn="just">
              <a:lnSpc>
                <a:spcPct val="90000"/>
              </a:lnSpc>
              <a:buFont typeface="Wingdings" pitchFamily="2" charset="2"/>
              <a:buNone/>
            </a:pPr>
            <a:r>
              <a:rPr lang="en-US" sz="1800" dirty="0" smtClean="0"/>
              <a:t>	1.02. </a:t>
            </a:r>
            <a:r>
              <a:rPr lang="en-US" sz="1800" b="1" dirty="0" smtClean="0"/>
              <a:t>Moderate the interests </a:t>
            </a:r>
            <a:r>
              <a:rPr lang="en-US" sz="1800" dirty="0" smtClean="0"/>
              <a:t>of the software engineer, the employer, the client and the users with the public good.</a:t>
            </a:r>
          </a:p>
          <a:p>
            <a:pPr marL="990600" lvl="1" indent="-533400" algn="just">
              <a:lnSpc>
                <a:spcPct val="90000"/>
              </a:lnSpc>
              <a:buFont typeface="Wingdings" pitchFamily="2" charset="2"/>
              <a:buNone/>
            </a:pPr>
            <a:r>
              <a:rPr lang="en-US" sz="1800" dirty="0" smtClean="0"/>
              <a:t/>
            </a:r>
            <a:br>
              <a:rPr lang="en-US" sz="1800" dirty="0" smtClean="0"/>
            </a:br>
            <a:r>
              <a:rPr lang="en-US" sz="1800" dirty="0" smtClean="0"/>
              <a:t>1.03.  </a:t>
            </a:r>
            <a:r>
              <a:rPr lang="en-US" sz="1800" b="1" dirty="0" smtClean="0"/>
              <a:t>Approve software </a:t>
            </a:r>
            <a:r>
              <a:rPr lang="en-US" sz="1800" dirty="0" smtClean="0"/>
              <a:t>only if they have a well-founded belief that it is safe, meets specifications, passes appropriate tests, and does not diminish quality of life, diminish privacy or harm the environment. The ultimate effect of the work should be to the public good.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6547">
                                            <p:txEl>
                                              <p:pRg st="3" end="3"/>
                                            </p:txEl>
                                          </p:spTgt>
                                        </p:tgtEl>
                                        <p:attrNameLst>
                                          <p:attrName>style.visibility</p:attrName>
                                        </p:attrNameLst>
                                      </p:cBhvr>
                                      <p:to>
                                        <p:strVal val="visible"/>
                                      </p:to>
                                    </p:set>
                                    <p:animEffect transition="in" filter="blinds(horizontal)">
                                      <p:cBhvr>
                                        <p:cTn id="7" dur="500"/>
                                        <p:tgtEl>
                                          <p:spTgt spid="23654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6547">
                                            <p:txEl>
                                              <p:pRg st="5" end="5"/>
                                            </p:txEl>
                                          </p:spTgt>
                                        </p:tgtEl>
                                        <p:attrNameLst>
                                          <p:attrName>style.visibility</p:attrName>
                                        </p:attrNameLst>
                                      </p:cBhvr>
                                      <p:to>
                                        <p:strVal val="visible"/>
                                      </p:to>
                                    </p:set>
                                    <p:animEffect transition="in" filter="blinds(horizontal)">
                                      <p:cBhvr>
                                        <p:cTn id="12" dur="500"/>
                                        <p:tgtEl>
                                          <p:spTgt spid="236547">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6547">
                                            <p:txEl>
                                              <p:pRg st="6" end="6"/>
                                            </p:txEl>
                                          </p:spTgt>
                                        </p:tgtEl>
                                        <p:attrNameLst>
                                          <p:attrName>style.visibility</p:attrName>
                                        </p:attrNameLst>
                                      </p:cBhvr>
                                      <p:to>
                                        <p:strVal val="visible"/>
                                      </p:to>
                                    </p:set>
                                    <p:animEffect transition="in" filter="blinds(horizontal)">
                                      <p:cBhvr>
                                        <p:cTn id="17" dur="500"/>
                                        <p:tgtEl>
                                          <p:spTgt spid="236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Ethical Decision Making</a:t>
            </a:r>
          </a:p>
        </p:txBody>
      </p:sp>
      <p:sp>
        <p:nvSpPr>
          <p:cNvPr id="210947" name="Rectangle 3"/>
          <p:cNvSpPr>
            <a:spLocks noGrp="1" noChangeArrowheads="1"/>
          </p:cNvSpPr>
          <p:nvPr>
            <p:ph idx="1"/>
          </p:nvPr>
        </p:nvSpPr>
        <p:spPr>
          <a:xfrm>
            <a:off x="457200" y="1905000"/>
            <a:ext cx="8077200" cy="3962400"/>
          </a:xfrm>
        </p:spPr>
        <p:txBody>
          <a:bodyPr/>
          <a:lstStyle/>
          <a:p>
            <a:pPr algn="just" eaLnBrk="1" hangingPunct="1">
              <a:lnSpc>
                <a:spcPct val="150000"/>
              </a:lnSpc>
            </a:pPr>
            <a:r>
              <a:rPr lang="en-US" b="1" dirty="0" smtClean="0"/>
              <a:t>Factors for consideration:</a:t>
            </a:r>
          </a:p>
          <a:p>
            <a:pPr lvl="1" eaLnBrk="1" hangingPunct="1">
              <a:lnSpc>
                <a:spcPct val="150000"/>
              </a:lnSpc>
            </a:pPr>
            <a:r>
              <a:rPr lang="en-US" altLang="zh-CN" dirty="0" smtClean="0"/>
              <a:t>Who is affected? What are their rights?</a:t>
            </a:r>
          </a:p>
          <a:p>
            <a:pPr lvl="1" eaLnBrk="1" hangingPunct="1">
              <a:lnSpc>
                <a:spcPct val="150000"/>
              </a:lnSpc>
            </a:pPr>
            <a:r>
              <a:rPr lang="en-US" altLang="zh-CN" dirty="0" smtClean="0"/>
              <a:t>What are risks or issues?</a:t>
            </a:r>
          </a:p>
          <a:p>
            <a:pPr lvl="1" eaLnBrk="1" hangingPunct="1">
              <a:lnSpc>
                <a:spcPct val="150000"/>
              </a:lnSpc>
            </a:pPr>
            <a:r>
              <a:rPr lang="en-US" altLang="zh-CN" dirty="0" smtClean="0"/>
              <a:t>What are benefits?</a:t>
            </a:r>
          </a:p>
          <a:p>
            <a:pPr lvl="1" eaLnBrk="1" hangingPunct="1">
              <a:lnSpc>
                <a:spcPct val="150000"/>
              </a:lnSpc>
            </a:pPr>
            <a:r>
              <a:rPr lang="en-US" altLang="zh-CN" dirty="0" smtClean="0"/>
              <a:t>What actions are possible?</a:t>
            </a:r>
          </a:p>
          <a:p>
            <a:pPr lvl="1" eaLnBrk="1" hangingPunct="1">
              <a:lnSpc>
                <a:spcPct val="150000"/>
              </a:lnSpc>
            </a:pPr>
            <a:r>
              <a:rPr lang="en-US" altLang="zh-CN" dirty="0" smtClean="0"/>
              <a:t>What are responsibilities of actors?</a:t>
            </a:r>
          </a:p>
          <a:p>
            <a:pPr lvl="1" eaLnBrk="1" hangingPunct="1">
              <a:lnSpc>
                <a:spcPct val="150000"/>
              </a:lnSpc>
            </a:pPr>
            <a:r>
              <a:rPr lang="en-US" altLang="zh-CN" dirty="0" smtClean="0"/>
              <a:t>What are ethically acceptable choices? </a:t>
            </a:r>
          </a:p>
        </p:txBody>
      </p:sp>
      <p:sp>
        <p:nvSpPr>
          <p:cNvPr id="5" name="Footer Placeholder 4"/>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blinds(horizontal)">
                                      <p:cBhvr>
                                        <p:cTn id="22" dur="500"/>
                                        <p:tgtEl>
                                          <p:spTgt spid="2109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blinds(horizontal)">
                                      <p:cBhvr>
                                        <p:cTn id="27" dur="500"/>
                                        <p:tgtEl>
                                          <p:spTgt spid="21094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blinds(horizontal)">
                                      <p:cBhvr>
                                        <p:cTn id="32" dur="500"/>
                                        <p:tgtEl>
                                          <p:spTgt spid="210947">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0947">
                                            <p:txEl>
                                              <p:pRg st="6" end="6"/>
                                            </p:txEl>
                                          </p:spTgt>
                                        </p:tgtEl>
                                        <p:attrNameLst>
                                          <p:attrName>style.visibility</p:attrName>
                                        </p:attrNameLst>
                                      </p:cBhvr>
                                      <p:to>
                                        <p:strVal val="visible"/>
                                      </p:to>
                                    </p:set>
                                    <p:animEffect transition="in" filter="blinds(horizontal)">
                                      <p:cBhvr>
                                        <p:cTn id="37" dur="500"/>
                                        <p:tgtEl>
                                          <p:spTgt spid="210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7571" name="Rectangle 3"/>
          <p:cNvSpPr>
            <a:spLocks noGrp="1" noChangeArrowheads="1"/>
          </p:cNvSpPr>
          <p:nvPr>
            <p:ph type="body" idx="1"/>
          </p:nvPr>
        </p:nvSpPr>
        <p:spPr>
          <a:xfrm>
            <a:off x="609600" y="1905000"/>
            <a:ext cx="7924800" cy="4419600"/>
          </a:xfrm>
        </p:spPr>
        <p:txBody>
          <a:bodyPr/>
          <a:lstStyle/>
          <a:p>
            <a:pPr marL="609600" indent="-609600" algn="just">
              <a:lnSpc>
                <a:spcPct val="80000"/>
              </a:lnSpc>
              <a:buFont typeface="Wingdings" pitchFamily="2" charset="2"/>
              <a:buNone/>
            </a:pPr>
            <a:r>
              <a:rPr lang="en-US" sz="2800" b="1" dirty="0" smtClean="0"/>
              <a:t>1. Public:</a:t>
            </a:r>
          </a:p>
          <a:p>
            <a:pPr marL="609600" indent="-609600" algn="just">
              <a:lnSpc>
                <a:spcPct val="80000"/>
              </a:lnSpc>
              <a:buFont typeface="Wingdings" pitchFamily="2" charset="2"/>
              <a:buNone/>
            </a:pPr>
            <a:r>
              <a:rPr lang="en-US" sz="1200" dirty="0" smtClean="0"/>
              <a:t>	</a:t>
            </a:r>
            <a:r>
              <a:rPr lang="en-US" sz="1600" dirty="0" smtClean="0"/>
              <a:t>1.04. </a:t>
            </a:r>
            <a:r>
              <a:rPr lang="en-US" sz="1600" b="1" dirty="0" smtClean="0"/>
              <a:t>Disclose to appropriate persons </a:t>
            </a:r>
            <a:r>
              <a:rPr lang="en-US" sz="1600" dirty="0" smtClean="0"/>
              <a:t>or authorities any actual or potential danger to the user, the public, or the environment, that they reasonably believe to be associated with software or related documents.</a:t>
            </a:r>
            <a:r>
              <a:rPr lang="en-US" sz="1400" dirty="0" smtClean="0"/>
              <a:t> </a:t>
            </a:r>
          </a:p>
          <a:p>
            <a:pPr marL="609600" indent="-609600" algn="just">
              <a:lnSpc>
                <a:spcPct val="80000"/>
              </a:lnSpc>
              <a:buFont typeface="Wingdings" pitchFamily="2" charset="2"/>
              <a:buNone/>
            </a:pPr>
            <a:endParaRPr lang="en-US" sz="1400" dirty="0" smtClean="0"/>
          </a:p>
          <a:p>
            <a:pPr marL="609600" indent="-609600" algn="just">
              <a:lnSpc>
                <a:spcPct val="80000"/>
              </a:lnSpc>
              <a:buFont typeface="Wingdings" pitchFamily="2" charset="2"/>
              <a:buNone/>
            </a:pPr>
            <a:r>
              <a:rPr lang="en-US" sz="1400" dirty="0" smtClean="0"/>
              <a:t>	</a:t>
            </a:r>
            <a:r>
              <a:rPr lang="en-US" sz="1600" dirty="0" smtClean="0"/>
              <a:t>1.05. </a:t>
            </a:r>
            <a:r>
              <a:rPr lang="en-US" sz="1600" b="1" dirty="0" smtClean="0"/>
              <a:t>Cooperate in efforts to address matters of grave public concern </a:t>
            </a:r>
            <a:r>
              <a:rPr lang="en-US" sz="1600" dirty="0" smtClean="0"/>
              <a:t>caused by software, its installation, maintenance, support or documentation.</a:t>
            </a:r>
            <a:r>
              <a:rPr lang="en-US" sz="1400" dirty="0" smtClean="0"/>
              <a:t> </a:t>
            </a:r>
          </a:p>
          <a:p>
            <a:pPr marL="609600" indent="-609600" algn="just">
              <a:lnSpc>
                <a:spcPct val="80000"/>
              </a:lnSpc>
              <a:buFont typeface="Wingdings" pitchFamily="2" charset="2"/>
              <a:buNone/>
            </a:pPr>
            <a:endParaRPr lang="en-US" sz="1400" dirty="0" smtClean="0"/>
          </a:p>
          <a:p>
            <a:pPr marL="609600" indent="-609600" algn="just">
              <a:lnSpc>
                <a:spcPct val="80000"/>
              </a:lnSpc>
              <a:buFont typeface="Wingdings" pitchFamily="2" charset="2"/>
              <a:buNone/>
            </a:pPr>
            <a:r>
              <a:rPr lang="en-US" sz="1400" dirty="0" smtClean="0"/>
              <a:t>	</a:t>
            </a:r>
            <a:r>
              <a:rPr lang="en-US" sz="1600" dirty="0" smtClean="0"/>
              <a:t>1.06.  </a:t>
            </a:r>
            <a:r>
              <a:rPr lang="en-US" sz="1600" b="1" dirty="0" smtClean="0"/>
              <a:t>Be fair and avoid deception</a:t>
            </a:r>
            <a:r>
              <a:rPr lang="en-US" sz="1600" dirty="0" smtClean="0"/>
              <a:t> in all statements, particularly public ones, concerning software or related documents, methods and tools.</a:t>
            </a:r>
            <a:r>
              <a:rPr lang="en-US" sz="1400" dirty="0" smtClean="0"/>
              <a:t> </a:t>
            </a:r>
          </a:p>
          <a:p>
            <a:pPr marL="609600" indent="-609600" algn="just">
              <a:lnSpc>
                <a:spcPct val="80000"/>
              </a:lnSpc>
              <a:buFont typeface="Wingdings" pitchFamily="2" charset="2"/>
              <a:buNone/>
            </a:pPr>
            <a:endParaRPr lang="en-US" sz="1400" dirty="0" smtClean="0"/>
          </a:p>
          <a:p>
            <a:pPr marL="609600" indent="-609600" algn="just">
              <a:lnSpc>
                <a:spcPct val="80000"/>
              </a:lnSpc>
              <a:buFont typeface="Wingdings" pitchFamily="2" charset="2"/>
              <a:buNone/>
            </a:pPr>
            <a:r>
              <a:rPr lang="en-US" sz="1400" dirty="0" smtClean="0"/>
              <a:t>	</a:t>
            </a:r>
            <a:r>
              <a:rPr lang="en-US" sz="1600" dirty="0" smtClean="0"/>
              <a:t>1.07. </a:t>
            </a:r>
            <a:r>
              <a:rPr lang="en-US" sz="1600" b="1" dirty="0" smtClean="0"/>
              <a:t>Consider issues of physical disabilities</a:t>
            </a:r>
            <a:r>
              <a:rPr lang="en-US" sz="1600" dirty="0" smtClean="0"/>
              <a:t>, allocation of  resources, economic disadvantage and other factors that can diminish access to the benefits of software.</a:t>
            </a:r>
            <a:r>
              <a:rPr lang="en-US" sz="1400" dirty="0" smtClean="0"/>
              <a:t> </a:t>
            </a:r>
          </a:p>
          <a:p>
            <a:pPr marL="609600" indent="-609600" algn="just">
              <a:lnSpc>
                <a:spcPct val="80000"/>
              </a:lnSpc>
              <a:buFont typeface="Wingdings" pitchFamily="2" charset="2"/>
              <a:buNone/>
            </a:pPr>
            <a:endParaRPr lang="en-US" sz="1400" dirty="0" smtClean="0"/>
          </a:p>
          <a:p>
            <a:pPr marL="609600" indent="-609600" algn="just">
              <a:lnSpc>
                <a:spcPct val="80000"/>
              </a:lnSpc>
              <a:buFont typeface="Wingdings" pitchFamily="2" charset="2"/>
              <a:buNone/>
            </a:pPr>
            <a:r>
              <a:rPr lang="en-US" sz="1400" dirty="0" smtClean="0"/>
              <a:t>	</a:t>
            </a:r>
            <a:r>
              <a:rPr lang="en-US" sz="1600" dirty="0" smtClean="0"/>
              <a:t>1.08.  Be </a:t>
            </a:r>
            <a:r>
              <a:rPr lang="en-US" sz="1600" b="1" dirty="0" smtClean="0"/>
              <a:t>encouraged to volunteer professional skills </a:t>
            </a:r>
            <a:r>
              <a:rPr lang="en-US" sz="1600" dirty="0" smtClean="0"/>
              <a:t>to good causes and to contribute to public education concerning the discipline.</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7571">
                                            <p:txEl>
                                              <p:pRg st="1" end="1"/>
                                            </p:txEl>
                                          </p:spTgt>
                                        </p:tgtEl>
                                        <p:attrNameLst>
                                          <p:attrName>style.visibility</p:attrName>
                                        </p:attrNameLst>
                                      </p:cBhvr>
                                      <p:to>
                                        <p:strVal val="visible"/>
                                      </p:to>
                                    </p:set>
                                    <p:animEffect transition="in" filter="blinds(horizontal)">
                                      <p:cBhvr>
                                        <p:cTn id="7" dur="500"/>
                                        <p:tgtEl>
                                          <p:spTgt spid="2375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7571">
                                            <p:txEl>
                                              <p:pRg st="3" end="3"/>
                                            </p:txEl>
                                          </p:spTgt>
                                        </p:tgtEl>
                                        <p:attrNameLst>
                                          <p:attrName>style.visibility</p:attrName>
                                        </p:attrNameLst>
                                      </p:cBhvr>
                                      <p:to>
                                        <p:strVal val="visible"/>
                                      </p:to>
                                    </p:set>
                                    <p:animEffect transition="in" filter="blinds(horizontal)">
                                      <p:cBhvr>
                                        <p:cTn id="12" dur="500"/>
                                        <p:tgtEl>
                                          <p:spTgt spid="23757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7571">
                                            <p:txEl>
                                              <p:pRg st="5" end="5"/>
                                            </p:txEl>
                                          </p:spTgt>
                                        </p:tgtEl>
                                        <p:attrNameLst>
                                          <p:attrName>style.visibility</p:attrName>
                                        </p:attrNameLst>
                                      </p:cBhvr>
                                      <p:to>
                                        <p:strVal val="visible"/>
                                      </p:to>
                                    </p:set>
                                    <p:animEffect transition="in" filter="blinds(horizontal)">
                                      <p:cBhvr>
                                        <p:cTn id="17" dur="500"/>
                                        <p:tgtEl>
                                          <p:spTgt spid="23757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7571">
                                            <p:txEl>
                                              <p:pRg st="7" end="7"/>
                                            </p:txEl>
                                          </p:spTgt>
                                        </p:tgtEl>
                                        <p:attrNameLst>
                                          <p:attrName>style.visibility</p:attrName>
                                        </p:attrNameLst>
                                      </p:cBhvr>
                                      <p:to>
                                        <p:strVal val="visible"/>
                                      </p:to>
                                    </p:set>
                                    <p:animEffect transition="in" filter="blinds(horizontal)">
                                      <p:cBhvr>
                                        <p:cTn id="22" dur="500"/>
                                        <p:tgtEl>
                                          <p:spTgt spid="237571">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7571">
                                            <p:txEl>
                                              <p:pRg st="9" end="9"/>
                                            </p:txEl>
                                          </p:spTgt>
                                        </p:tgtEl>
                                        <p:attrNameLst>
                                          <p:attrName>style.visibility</p:attrName>
                                        </p:attrNameLst>
                                      </p:cBhvr>
                                      <p:to>
                                        <p:strVal val="visible"/>
                                      </p:to>
                                    </p:set>
                                    <p:animEffect transition="in" filter="blinds(horizontal)">
                                      <p:cBhvr>
                                        <p:cTn id="27" dur="500"/>
                                        <p:tgtEl>
                                          <p:spTgt spid="2375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8595" name="Rectangle 3"/>
          <p:cNvSpPr>
            <a:spLocks noGrp="1" noChangeArrowheads="1"/>
          </p:cNvSpPr>
          <p:nvPr>
            <p:ph type="body" idx="1"/>
          </p:nvPr>
        </p:nvSpPr>
        <p:spPr>
          <a:xfrm>
            <a:off x="457200" y="1905000"/>
            <a:ext cx="8077200" cy="4343400"/>
          </a:xfrm>
        </p:spPr>
        <p:txBody>
          <a:bodyPr/>
          <a:lstStyle/>
          <a:p>
            <a:pPr marL="609600" indent="-609600" algn="just">
              <a:lnSpc>
                <a:spcPct val="90000"/>
              </a:lnSpc>
              <a:buFont typeface="Wingdings" pitchFamily="2" charset="2"/>
              <a:buNone/>
            </a:pPr>
            <a:r>
              <a:rPr lang="en-US" sz="2800" b="1" dirty="0" smtClean="0"/>
              <a:t>2. Client and Employer:</a:t>
            </a:r>
          </a:p>
          <a:p>
            <a:pPr marL="990600" lvl="1" indent="-533400" algn="just">
              <a:lnSpc>
                <a:spcPct val="90000"/>
              </a:lnSpc>
            </a:pPr>
            <a:r>
              <a:rPr lang="en-US" sz="2000" b="1" dirty="0" smtClean="0"/>
              <a:t>Software engineers shall act in a manner that is in the best interests of their client and employer, consistent with the public interest. </a:t>
            </a:r>
          </a:p>
          <a:p>
            <a:pPr marL="990600" lvl="1" indent="-533400" algn="just">
              <a:lnSpc>
                <a:spcPct val="90000"/>
              </a:lnSpc>
            </a:pPr>
            <a:r>
              <a:rPr lang="en-US" sz="2000" b="1" dirty="0" smtClean="0"/>
              <a:t>In particular, software engineers shall, as appropriate:</a:t>
            </a:r>
          </a:p>
          <a:p>
            <a:pPr marL="1371600" lvl="2" indent="-457200" algn="just">
              <a:lnSpc>
                <a:spcPct val="90000"/>
              </a:lnSpc>
              <a:buFont typeface="Wingdings" pitchFamily="2" charset="2"/>
              <a:buNone/>
            </a:pPr>
            <a:r>
              <a:rPr lang="en-US" sz="1800" dirty="0" smtClean="0"/>
              <a:t>2.01. Provide </a:t>
            </a:r>
            <a:r>
              <a:rPr lang="en-US" sz="1800" b="1" dirty="0" smtClean="0"/>
              <a:t>service in their areas of competence</a:t>
            </a:r>
            <a:r>
              <a:rPr lang="en-US" sz="1800" dirty="0" smtClean="0"/>
              <a:t>, being honest and forthright about any limitations of their experience and education. </a:t>
            </a:r>
          </a:p>
          <a:p>
            <a:pPr marL="1371600" lvl="2" indent="-457200" algn="just">
              <a:lnSpc>
                <a:spcPct val="90000"/>
              </a:lnSpc>
              <a:buFont typeface="Wingdings" pitchFamily="2" charset="2"/>
              <a:buNone/>
            </a:pPr>
            <a:r>
              <a:rPr lang="en-US" sz="1800" dirty="0" smtClean="0"/>
              <a:t>2.02. Not knowingly </a:t>
            </a:r>
            <a:r>
              <a:rPr lang="en-US" sz="1800" b="1" dirty="0" smtClean="0"/>
              <a:t>use software </a:t>
            </a:r>
            <a:r>
              <a:rPr lang="en-US" sz="1800" dirty="0" smtClean="0"/>
              <a:t>that is </a:t>
            </a:r>
            <a:r>
              <a:rPr lang="en-US" sz="1800" b="1" dirty="0" smtClean="0"/>
              <a:t>obtained</a:t>
            </a:r>
            <a:r>
              <a:rPr lang="en-US" sz="1800" dirty="0" smtClean="0"/>
              <a:t> or retained either </a:t>
            </a:r>
            <a:r>
              <a:rPr lang="en-US" sz="1800" b="1" dirty="0" smtClean="0"/>
              <a:t>illegally</a:t>
            </a:r>
            <a:r>
              <a:rPr lang="en-US" sz="1800" dirty="0" smtClean="0"/>
              <a:t> or unethically. </a:t>
            </a:r>
          </a:p>
          <a:p>
            <a:pPr marL="1371600" lvl="2" indent="-457200" algn="just">
              <a:lnSpc>
                <a:spcPct val="90000"/>
              </a:lnSpc>
              <a:buFont typeface="Wingdings" pitchFamily="2" charset="2"/>
              <a:buNone/>
            </a:pPr>
            <a:r>
              <a:rPr lang="en-US" sz="1800" dirty="0" smtClean="0"/>
              <a:t>2.03. Use the </a:t>
            </a:r>
            <a:r>
              <a:rPr lang="en-US" sz="1800" b="1" dirty="0" smtClean="0"/>
              <a:t>property of a client </a:t>
            </a:r>
            <a:r>
              <a:rPr lang="en-US" sz="1800" dirty="0" smtClean="0"/>
              <a:t>or employer only in ways properly authorized, and with the client's or employer's knowledge and consent. </a:t>
            </a:r>
          </a:p>
          <a:p>
            <a:pPr marL="1371600" lvl="2" indent="-457200" algn="just">
              <a:lnSpc>
                <a:spcPct val="90000"/>
              </a:lnSpc>
              <a:buFont typeface="Wingdings" pitchFamily="2" charset="2"/>
              <a:buNone/>
            </a:pPr>
            <a:r>
              <a:rPr lang="en-US" sz="1800" dirty="0" smtClean="0"/>
              <a:t>2.04. Ensure that any </a:t>
            </a:r>
            <a:r>
              <a:rPr lang="en-US" sz="1800" b="1" dirty="0" smtClean="0"/>
              <a:t>document</a:t>
            </a:r>
            <a:r>
              <a:rPr lang="en-US" sz="1800" dirty="0" smtClean="0"/>
              <a:t> upon which they rely has been </a:t>
            </a:r>
            <a:r>
              <a:rPr lang="en-US" sz="1800" b="1" dirty="0" smtClean="0"/>
              <a:t>approved</a:t>
            </a:r>
            <a:r>
              <a:rPr lang="en-US" sz="1800" dirty="0" smtClean="0"/>
              <a:t>, when required, by someone authorized to approve it.</a:t>
            </a:r>
            <a:r>
              <a:rPr lang="en-US" sz="1800" b="1" dirty="0" smtClean="0"/>
              <a:t>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8595">
                                            <p:txEl>
                                              <p:pRg st="3" end="3"/>
                                            </p:txEl>
                                          </p:spTgt>
                                        </p:tgtEl>
                                        <p:attrNameLst>
                                          <p:attrName>style.visibility</p:attrName>
                                        </p:attrNameLst>
                                      </p:cBhvr>
                                      <p:to>
                                        <p:strVal val="visible"/>
                                      </p:to>
                                    </p:set>
                                    <p:animEffect transition="in" filter="blinds(horizontal)">
                                      <p:cBhvr>
                                        <p:cTn id="7" dur="500"/>
                                        <p:tgtEl>
                                          <p:spTgt spid="23859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8595">
                                            <p:txEl>
                                              <p:pRg st="4" end="4"/>
                                            </p:txEl>
                                          </p:spTgt>
                                        </p:tgtEl>
                                        <p:attrNameLst>
                                          <p:attrName>style.visibility</p:attrName>
                                        </p:attrNameLst>
                                      </p:cBhvr>
                                      <p:to>
                                        <p:strVal val="visible"/>
                                      </p:to>
                                    </p:set>
                                    <p:animEffect transition="in" filter="blinds(horizontal)">
                                      <p:cBhvr>
                                        <p:cTn id="12" dur="500"/>
                                        <p:tgtEl>
                                          <p:spTgt spid="2385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8595">
                                            <p:txEl>
                                              <p:pRg st="5" end="5"/>
                                            </p:txEl>
                                          </p:spTgt>
                                        </p:tgtEl>
                                        <p:attrNameLst>
                                          <p:attrName>style.visibility</p:attrName>
                                        </p:attrNameLst>
                                      </p:cBhvr>
                                      <p:to>
                                        <p:strVal val="visible"/>
                                      </p:to>
                                    </p:set>
                                    <p:animEffect transition="in" filter="blinds(horizontal)">
                                      <p:cBhvr>
                                        <p:cTn id="17" dur="500"/>
                                        <p:tgtEl>
                                          <p:spTgt spid="238595">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8595">
                                            <p:txEl>
                                              <p:pRg st="6" end="6"/>
                                            </p:txEl>
                                          </p:spTgt>
                                        </p:tgtEl>
                                        <p:attrNameLst>
                                          <p:attrName>style.visibility</p:attrName>
                                        </p:attrNameLst>
                                      </p:cBhvr>
                                      <p:to>
                                        <p:strVal val="visible"/>
                                      </p:to>
                                    </p:set>
                                    <p:animEffect transition="in" filter="blinds(horizontal)">
                                      <p:cBhvr>
                                        <p:cTn id="22" dur="500"/>
                                        <p:tgtEl>
                                          <p:spTgt spid="2385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39619" name="Rectangle 3"/>
          <p:cNvSpPr>
            <a:spLocks noGrp="1" noChangeArrowheads="1"/>
          </p:cNvSpPr>
          <p:nvPr>
            <p:ph type="body" idx="1"/>
          </p:nvPr>
        </p:nvSpPr>
        <p:spPr>
          <a:xfrm>
            <a:off x="609600" y="1905000"/>
            <a:ext cx="7924800" cy="4343400"/>
          </a:xfrm>
        </p:spPr>
        <p:txBody>
          <a:bodyPr/>
          <a:lstStyle/>
          <a:p>
            <a:pPr marL="609600" indent="-609600" algn="just">
              <a:lnSpc>
                <a:spcPct val="80000"/>
              </a:lnSpc>
              <a:buFont typeface="Wingdings" pitchFamily="2" charset="2"/>
              <a:buNone/>
            </a:pPr>
            <a:r>
              <a:rPr lang="en-US" sz="2800" b="1" dirty="0" smtClean="0"/>
              <a:t>2. Client and Employer:</a:t>
            </a:r>
          </a:p>
          <a:p>
            <a:pPr marL="990600" lvl="1" indent="-533400" algn="just">
              <a:lnSpc>
                <a:spcPct val="80000"/>
              </a:lnSpc>
              <a:buFont typeface="Wingdings" pitchFamily="2" charset="2"/>
              <a:buNone/>
            </a:pPr>
            <a:r>
              <a:rPr lang="en-US" sz="1800" dirty="0" smtClean="0"/>
              <a:t>2.05. Keep </a:t>
            </a:r>
            <a:r>
              <a:rPr lang="en-US" sz="1800" b="1" dirty="0" smtClean="0"/>
              <a:t>private any confidential information </a:t>
            </a:r>
            <a:r>
              <a:rPr lang="en-US" sz="1800" dirty="0" smtClean="0"/>
              <a:t>gained in their professional work, where such confidentiality is consistent with the public interest and consistent with the law. </a:t>
            </a:r>
          </a:p>
          <a:p>
            <a:pPr marL="990600" lvl="1" indent="-533400" algn="just">
              <a:lnSpc>
                <a:spcPct val="80000"/>
              </a:lnSpc>
              <a:buFont typeface="Wingdings" pitchFamily="2" charset="2"/>
              <a:buNone/>
            </a:pPr>
            <a:r>
              <a:rPr lang="en-US" sz="1800" dirty="0" smtClean="0"/>
              <a:t>2.06. Identify, document, collect evidence and report to the client or the employer promptly if, in their opinion, a </a:t>
            </a:r>
            <a:r>
              <a:rPr lang="en-US" sz="1800" b="1" dirty="0" smtClean="0"/>
              <a:t>project is likely to fail</a:t>
            </a:r>
            <a:r>
              <a:rPr lang="en-US" sz="1800" dirty="0" smtClean="0"/>
              <a:t>, to prove too expensive, to violate intellectual property law, or otherwise to be problematic. </a:t>
            </a:r>
          </a:p>
          <a:p>
            <a:pPr marL="990600" lvl="1" indent="-533400" algn="just">
              <a:lnSpc>
                <a:spcPct val="80000"/>
              </a:lnSpc>
              <a:buFont typeface="Wingdings" pitchFamily="2" charset="2"/>
              <a:buNone/>
            </a:pPr>
            <a:r>
              <a:rPr lang="en-US" sz="1800" dirty="0" smtClean="0"/>
              <a:t>2.07. Identify, document, and report significant </a:t>
            </a:r>
            <a:r>
              <a:rPr lang="en-US" sz="1800" b="1" dirty="0" smtClean="0"/>
              <a:t>issues of social concern</a:t>
            </a:r>
            <a:r>
              <a:rPr lang="en-US" sz="1800" dirty="0" smtClean="0"/>
              <a:t>, of which they are aware, in software or related documents, to the employer or the client. </a:t>
            </a:r>
          </a:p>
          <a:p>
            <a:pPr marL="990600" lvl="1" indent="-533400" algn="just">
              <a:lnSpc>
                <a:spcPct val="80000"/>
              </a:lnSpc>
              <a:buFont typeface="Wingdings" pitchFamily="2" charset="2"/>
              <a:buNone/>
            </a:pPr>
            <a:r>
              <a:rPr lang="en-US" sz="1800" dirty="0" smtClean="0"/>
              <a:t>2.08. </a:t>
            </a:r>
            <a:r>
              <a:rPr lang="en-US" sz="1800" b="1" dirty="0" smtClean="0"/>
              <a:t>Accept no outside work </a:t>
            </a:r>
            <a:r>
              <a:rPr lang="en-US" sz="1800" dirty="0" smtClean="0"/>
              <a:t>detrimental to the work they perform for their primary employer. </a:t>
            </a:r>
          </a:p>
          <a:p>
            <a:pPr marL="990600" lvl="1" indent="-533400" algn="just">
              <a:lnSpc>
                <a:spcPct val="80000"/>
              </a:lnSpc>
              <a:buFont typeface="Wingdings" pitchFamily="2" charset="2"/>
              <a:buNone/>
            </a:pPr>
            <a:r>
              <a:rPr lang="en-US" sz="1800" dirty="0" smtClean="0"/>
              <a:t>2.09. </a:t>
            </a:r>
            <a:r>
              <a:rPr lang="en-US" sz="1800" b="1" dirty="0" smtClean="0"/>
              <a:t>Promote no interest adverse to their employer or client</a:t>
            </a:r>
            <a:r>
              <a:rPr lang="en-US" sz="1800" dirty="0" smtClean="0"/>
              <a:t>, unless a higher ethical concern is being compromised; in that case, inform the employer or another appropriate authority of the ethical concern.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Effect transition="in" filter="blinds(horizontal)">
                                      <p:cBhvr>
                                        <p:cTn id="7" dur="500"/>
                                        <p:tgtEl>
                                          <p:spTgt spid="2396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9619">
                                            <p:txEl>
                                              <p:pRg st="2" end="2"/>
                                            </p:txEl>
                                          </p:spTgt>
                                        </p:tgtEl>
                                        <p:attrNameLst>
                                          <p:attrName>style.visibility</p:attrName>
                                        </p:attrNameLst>
                                      </p:cBhvr>
                                      <p:to>
                                        <p:strVal val="visible"/>
                                      </p:to>
                                    </p:set>
                                    <p:animEffect transition="in" filter="blinds(horizontal)">
                                      <p:cBhvr>
                                        <p:cTn id="12" dur="500"/>
                                        <p:tgtEl>
                                          <p:spTgt spid="2396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9619">
                                            <p:txEl>
                                              <p:pRg st="3" end="3"/>
                                            </p:txEl>
                                          </p:spTgt>
                                        </p:tgtEl>
                                        <p:attrNameLst>
                                          <p:attrName>style.visibility</p:attrName>
                                        </p:attrNameLst>
                                      </p:cBhvr>
                                      <p:to>
                                        <p:strVal val="visible"/>
                                      </p:to>
                                    </p:set>
                                    <p:animEffect transition="in" filter="blinds(horizontal)">
                                      <p:cBhvr>
                                        <p:cTn id="17" dur="500"/>
                                        <p:tgtEl>
                                          <p:spTgt spid="2396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39619">
                                            <p:txEl>
                                              <p:pRg st="4" end="4"/>
                                            </p:txEl>
                                          </p:spTgt>
                                        </p:tgtEl>
                                        <p:attrNameLst>
                                          <p:attrName>style.visibility</p:attrName>
                                        </p:attrNameLst>
                                      </p:cBhvr>
                                      <p:to>
                                        <p:strVal val="visible"/>
                                      </p:to>
                                    </p:set>
                                    <p:animEffect transition="in" filter="blinds(horizontal)">
                                      <p:cBhvr>
                                        <p:cTn id="22" dur="500"/>
                                        <p:tgtEl>
                                          <p:spTgt spid="2396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9619">
                                            <p:txEl>
                                              <p:pRg st="5" end="5"/>
                                            </p:txEl>
                                          </p:spTgt>
                                        </p:tgtEl>
                                        <p:attrNameLst>
                                          <p:attrName>style.visibility</p:attrName>
                                        </p:attrNameLst>
                                      </p:cBhvr>
                                      <p:to>
                                        <p:strVal val="visible"/>
                                      </p:to>
                                    </p:set>
                                    <p:animEffect transition="in" filter="blinds(horizontal)">
                                      <p:cBhvr>
                                        <p:cTn id="27" dur="500"/>
                                        <p:tgtEl>
                                          <p:spTgt spid="2396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0643" name="Rectangle 3"/>
          <p:cNvSpPr>
            <a:spLocks noGrp="1" noChangeArrowheads="1"/>
          </p:cNvSpPr>
          <p:nvPr>
            <p:ph type="body" idx="1"/>
          </p:nvPr>
        </p:nvSpPr>
        <p:spPr>
          <a:xfrm>
            <a:off x="609600" y="1905000"/>
            <a:ext cx="7924800" cy="4495800"/>
          </a:xfrm>
        </p:spPr>
        <p:txBody>
          <a:bodyPr/>
          <a:lstStyle/>
          <a:p>
            <a:pPr marL="609600" indent="-609600" algn="just">
              <a:buFont typeface="Wingdings" pitchFamily="2" charset="2"/>
              <a:buNone/>
            </a:pPr>
            <a:r>
              <a:rPr lang="en-US" sz="2800" b="1" dirty="0" smtClean="0"/>
              <a:t>3. Product:</a:t>
            </a:r>
          </a:p>
          <a:p>
            <a:pPr marL="990600" lvl="1" indent="-533400" algn="just"/>
            <a:r>
              <a:rPr lang="en-US" sz="2000" b="1" dirty="0" smtClean="0"/>
              <a:t>Software engineers shall ensure that their products and related modifications meet the highest professional standards possible. </a:t>
            </a:r>
          </a:p>
          <a:p>
            <a:pPr marL="990600" lvl="1" indent="-533400" algn="just"/>
            <a:r>
              <a:rPr lang="en-US" sz="2000" b="1" dirty="0" smtClean="0"/>
              <a:t>In particular, software engineers shall, as appropriate:</a:t>
            </a:r>
            <a:r>
              <a:rPr lang="en-US" dirty="0" smtClean="0"/>
              <a:t> </a:t>
            </a:r>
          </a:p>
          <a:p>
            <a:pPr marL="1371600" lvl="2" indent="-457200" algn="just">
              <a:buFont typeface="Wingdings" pitchFamily="2" charset="2"/>
              <a:buNone/>
            </a:pPr>
            <a:r>
              <a:rPr lang="en-US" sz="1800" dirty="0" smtClean="0"/>
              <a:t>3.01. </a:t>
            </a:r>
            <a:r>
              <a:rPr lang="en-US" sz="1800" b="1" dirty="0" smtClean="0"/>
              <a:t>Strive for high quality</a:t>
            </a:r>
            <a:r>
              <a:rPr lang="en-US" sz="1800" dirty="0" smtClean="0"/>
              <a:t>, acceptable cost, and a reasonable schedule, </a:t>
            </a:r>
            <a:r>
              <a:rPr lang="en-US" sz="1800" b="1" dirty="0" smtClean="0"/>
              <a:t>ensuring significant tradeoffs </a:t>
            </a:r>
            <a:r>
              <a:rPr lang="en-US" sz="1800" dirty="0" smtClean="0"/>
              <a:t>are clear to and accepted by the employer and the client, and are available for consideration by the user and the public. </a:t>
            </a:r>
          </a:p>
          <a:p>
            <a:pPr marL="1371600" lvl="2" indent="-457200" algn="just">
              <a:buFont typeface="Wingdings" pitchFamily="2" charset="2"/>
              <a:buNone/>
            </a:pPr>
            <a:r>
              <a:rPr lang="en-US" sz="1800" dirty="0" smtClean="0"/>
              <a:t>3.02. Ensure </a:t>
            </a:r>
            <a:r>
              <a:rPr lang="en-US" sz="1800" b="1" dirty="0" smtClean="0"/>
              <a:t>proper and achievable goals </a:t>
            </a:r>
            <a:r>
              <a:rPr lang="en-US" sz="1800" dirty="0" smtClean="0"/>
              <a:t>and objectives for any project on which they work or propose. </a:t>
            </a:r>
          </a:p>
          <a:p>
            <a:pPr marL="1371600" lvl="2" indent="-457200" algn="just">
              <a:buFont typeface="Wingdings" pitchFamily="2" charset="2"/>
              <a:buNone/>
            </a:pPr>
            <a:r>
              <a:rPr lang="en-US" sz="1800" dirty="0" smtClean="0"/>
              <a:t>3.03. Identify, define and address ethical, economic, cultural, legal and environmental issues related to work projects</a:t>
            </a:r>
            <a:r>
              <a:rPr lang="en-US" sz="2000" dirty="0" smtClean="0"/>
              <a:t>.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0643">
                                            <p:txEl>
                                              <p:pRg st="3" end="3"/>
                                            </p:txEl>
                                          </p:spTgt>
                                        </p:tgtEl>
                                        <p:attrNameLst>
                                          <p:attrName>style.visibility</p:attrName>
                                        </p:attrNameLst>
                                      </p:cBhvr>
                                      <p:to>
                                        <p:strVal val="visible"/>
                                      </p:to>
                                    </p:set>
                                    <p:animEffect transition="in" filter="blinds(horizontal)">
                                      <p:cBhvr>
                                        <p:cTn id="7" dur="500"/>
                                        <p:tgtEl>
                                          <p:spTgt spid="24064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0643">
                                            <p:txEl>
                                              <p:pRg st="4" end="4"/>
                                            </p:txEl>
                                          </p:spTgt>
                                        </p:tgtEl>
                                        <p:attrNameLst>
                                          <p:attrName>style.visibility</p:attrName>
                                        </p:attrNameLst>
                                      </p:cBhvr>
                                      <p:to>
                                        <p:strVal val="visible"/>
                                      </p:to>
                                    </p:set>
                                    <p:animEffect transition="in" filter="blinds(horizontal)">
                                      <p:cBhvr>
                                        <p:cTn id="12" dur="500"/>
                                        <p:tgtEl>
                                          <p:spTgt spid="24064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0643">
                                            <p:txEl>
                                              <p:pRg st="5" end="5"/>
                                            </p:txEl>
                                          </p:spTgt>
                                        </p:tgtEl>
                                        <p:attrNameLst>
                                          <p:attrName>style.visibility</p:attrName>
                                        </p:attrNameLst>
                                      </p:cBhvr>
                                      <p:to>
                                        <p:strVal val="visible"/>
                                      </p:to>
                                    </p:set>
                                    <p:animEffect transition="in" filter="blinds(horizontal)">
                                      <p:cBhvr>
                                        <p:cTn id="17" dur="500"/>
                                        <p:tgtEl>
                                          <p:spTgt spid="240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381000"/>
            <a:ext cx="8229600" cy="1143000"/>
          </a:xfrm>
        </p:spPr>
        <p:txBody>
          <a:bodyPr/>
          <a:lstStyle/>
          <a:p>
            <a:pPr algn="ctr"/>
            <a:r>
              <a:rPr lang="en-US" sz="3200" i="1" dirty="0" smtClean="0"/>
              <a:t>Software Engineering Code of Ethics and</a:t>
            </a:r>
            <a:r>
              <a:rPr lang="en-US" sz="3200" dirty="0" smtClean="0"/>
              <a:t>  </a:t>
            </a:r>
            <a:r>
              <a:rPr lang="en-US" sz="3200" i="1" dirty="0" smtClean="0"/>
              <a:t>Professional Practice</a:t>
            </a:r>
          </a:p>
        </p:txBody>
      </p:sp>
      <p:sp>
        <p:nvSpPr>
          <p:cNvPr id="241667" name="Rectangle 3"/>
          <p:cNvSpPr>
            <a:spLocks noGrp="1" noChangeArrowheads="1"/>
          </p:cNvSpPr>
          <p:nvPr>
            <p:ph type="body" idx="1"/>
          </p:nvPr>
        </p:nvSpPr>
        <p:spPr>
          <a:xfrm>
            <a:off x="533400" y="1447800"/>
            <a:ext cx="8001000" cy="5029200"/>
          </a:xfrm>
        </p:spPr>
        <p:txBody>
          <a:bodyPr/>
          <a:lstStyle/>
          <a:p>
            <a:pPr marL="609600" indent="-609600" algn="just">
              <a:lnSpc>
                <a:spcPct val="80000"/>
              </a:lnSpc>
              <a:buFont typeface="Wingdings" pitchFamily="2" charset="2"/>
              <a:buNone/>
            </a:pPr>
            <a:r>
              <a:rPr lang="en-US" sz="2800" b="1" dirty="0" smtClean="0"/>
              <a:t>3. Product:</a:t>
            </a:r>
          </a:p>
          <a:p>
            <a:pPr marL="609600" indent="-609600" algn="just">
              <a:lnSpc>
                <a:spcPct val="80000"/>
              </a:lnSpc>
              <a:buFont typeface="Wingdings" pitchFamily="2" charset="2"/>
              <a:buNone/>
            </a:pPr>
            <a:r>
              <a:rPr lang="en-US" sz="1800" dirty="0" smtClean="0"/>
              <a:t>	3.04. Ensure that they are </a:t>
            </a:r>
            <a:r>
              <a:rPr lang="en-US" sz="1800" b="1" dirty="0" smtClean="0"/>
              <a:t>qualified for any project </a:t>
            </a:r>
            <a:r>
              <a:rPr lang="en-US" sz="1800" dirty="0" smtClean="0"/>
              <a:t>on which they work or propose to work, by an appropriate combination of education, training, and experience. </a:t>
            </a:r>
          </a:p>
          <a:p>
            <a:pPr marL="609600" indent="-609600" algn="just">
              <a:lnSpc>
                <a:spcPct val="80000"/>
              </a:lnSpc>
              <a:buFont typeface="Wingdings" pitchFamily="2" charset="2"/>
              <a:buNone/>
            </a:pPr>
            <a:endParaRPr lang="en-US" sz="1800" dirty="0" smtClean="0"/>
          </a:p>
          <a:p>
            <a:pPr marL="609600" indent="-609600" algn="just">
              <a:lnSpc>
                <a:spcPct val="80000"/>
              </a:lnSpc>
              <a:buFont typeface="Wingdings" pitchFamily="2" charset="2"/>
              <a:buNone/>
            </a:pPr>
            <a:r>
              <a:rPr lang="en-US" sz="1800" dirty="0" smtClean="0"/>
              <a:t>	3.05. Ensure that an </a:t>
            </a:r>
            <a:r>
              <a:rPr lang="en-US" sz="1800" b="1" dirty="0" smtClean="0"/>
              <a:t>appropriate method </a:t>
            </a:r>
            <a:r>
              <a:rPr lang="en-US" sz="1800" dirty="0" smtClean="0"/>
              <a:t>is used for any project on which they work or propose to work. </a:t>
            </a:r>
          </a:p>
          <a:p>
            <a:pPr marL="609600" indent="-609600" algn="just">
              <a:lnSpc>
                <a:spcPct val="80000"/>
              </a:lnSpc>
              <a:buFont typeface="Wingdings" pitchFamily="2" charset="2"/>
              <a:buNone/>
            </a:pPr>
            <a:r>
              <a:rPr lang="en-US" sz="1800" dirty="0" smtClean="0"/>
              <a:t>	3.06. Work to </a:t>
            </a:r>
            <a:r>
              <a:rPr lang="en-US" sz="1800" b="1" dirty="0" smtClean="0"/>
              <a:t>follow professional standards</a:t>
            </a:r>
            <a:r>
              <a:rPr lang="en-US" sz="1800" dirty="0" smtClean="0"/>
              <a:t>, when available, that are most appropriate for the task at hand, departing from these only when ethically or technically justified. </a:t>
            </a:r>
          </a:p>
          <a:p>
            <a:pPr marL="609600" indent="-609600" algn="just">
              <a:lnSpc>
                <a:spcPct val="80000"/>
              </a:lnSpc>
              <a:buFont typeface="Wingdings" pitchFamily="2" charset="2"/>
              <a:buNone/>
            </a:pPr>
            <a:endParaRPr lang="en-US" sz="1800" dirty="0" smtClean="0"/>
          </a:p>
          <a:p>
            <a:pPr marL="609600" indent="-609600" algn="just">
              <a:lnSpc>
                <a:spcPct val="80000"/>
              </a:lnSpc>
              <a:buFont typeface="Wingdings" pitchFamily="2" charset="2"/>
              <a:buNone/>
            </a:pPr>
            <a:r>
              <a:rPr lang="en-US" sz="1800" dirty="0" smtClean="0"/>
              <a:t>	3.07. Strive to fully </a:t>
            </a:r>
            <a:r>
              <a:rPr lang="en-US" sz="1800" b="1" dirty="0" smtClean="0"/>
              <a:t>understand the specifications </a:t>
            </a:r>
            <a:r>
              <a:rPr lang="en-US" sz="1800" dirty="0" smtClean="0"/>
              <a:t>for software on which they work. </a:t>
            </a:r>
          </a:p>
          <a:p>
            <a:pPr marL="609600" indent="-609600" algn="just">
              <a:lnSpc>
                <a:spcPct val="80000"/>
              </a:lnSpc>
              <a:buFont typeface="Wingdings" pitchFamily="2" charset="2"/>
              <a:buNone/>
            </a:pPr>
            <a:r>
              <a:rPr lang="en-US" sz="1800" dirty="0" smtClean="0"/>
              <a:t>	3.08. Ensure that specifications for software on which they work have been well documented, </a:t>
            </a:r>
            <a:r>
              <a:rPr lang="en-US" sz="1800" b="1" dirty="0" smtClean="0"/>
              <a:t>satisfy the users' requirements </a:t>
            </a:r>
            <a:r>
              <a:rPr lang="en-US" sz="1800" dirty="0" smtClean="0"/>
              <a:t>and have the appropriate approvals. </a:t>
            </a:r>
          </a:p>
          <a:p>
            <a:pPr marL="609600" indent="-609600" algn="just">
              <a:lnSpc>
                <a:spcPct val="80000"/>
              </a:lnSpc>
              <a:buFont typeface="Wingdings" pitchFamily="2" charset="2"/>
              <a:buNone/>
            </a:pPr>
            <a:endParaRPr lang="en-US" sz="1800" dirty="0" smtClean="0"/>
          </a:p>
          <a:p>
            <a:pPr marL="609600" indent="-609600" algn="just">
              <a:lnSpc>
                <a:spcPct val="80000"/>
              </a:lnSpc>
              <a:buFont typeface="Wingdings" pitchFamily="2" charset="2"/>
              <a:buNone/>
            </a:pPr>
            <a:r>
              <a:rPr lang="en-US" sz="1800" dirty="0" smtClean="0"/>
              <a:t>	3.09. Ensure </a:t>
            </a:r>
            <a:r>
              <a:rPr lang="en-US" sz="1800" b="1" dirty="0" smtClean="0"/>
              <a:t>realistic quantitative estimates </a:t>
            </a:r>
            <a:r>
              <a:rPr lang="en-US" sz="1800" dirty="0" smtClean="0"/>
              <a:t>of cost, scheduling, personnel, quality and outcomes on any project on which they work or propose to work and provide an uncertainty assessment of these estimates.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1667">
                                            <p:txEl>
                                              <p:pRg st="1" end="1"/>
                                            </p:txEl>
                                          </p:spTgt>
                                        </p:tgtEl>
                                        <p:attrNameLst>
                                          <p:attrName>style.visibility</p:attrName>
                                        </p:attrNameLst>
                                      </p:cBhvr>
                                      <p:to>
                                        <p:strVal val="visible"/>
                                      </p:to>
                                    </p:set>
                                    <p:animEffect transition="in" filter="blinds(horizontal)">
                                      <p:cBhvr>
                                        <p:cTn id="7" dur="500"/>
                                        <p:tgtEl>
                                          <p:spTgt spid="2416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1667">
                                            <p:txEl>
                                              <p:pRg st="3" end="3"/>
                                            </p:txEl>
                                          </p:spTgt>
                                        </p:tgtEl>
                                        <p:attrNameLst>
                                          <p:attrName>style.visibility</p:attrName>
                                        </p:attrNameLst>
                                      </p:cBhvr>
                                      <p:to>
                                        <p:strVal val="visible"/>
                                      </p:to>
                                    </p:set>
                                    <p:animEffect transition="in" filter="blinds(horizontal)">
                                      <p:cBhvr>
                                        <p:cTn id="12" dur="500"/>
                                        <p:tgtEl>
                                          <p:spTgt spid="2416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1667">
                                            <p:txEl>
                                              <p:pRg st="4" end="4"/>
                                            </p:txEl>
                                          </p:spTgt>
                                        </p:tgtEl>
                                        <p:attrNameLst>
                                          <p:attrName>style.visibility</p:attrName>
                                        </p:attrNameLst>
                                      </p:cBhvr>
                                      <p:to>
                                        <p:strVal val="visible"/>
                                      </p:to>
                                    </p:set>
                                    <p:animEffect transition="in" filter="blinds(horizontal)">
                                      <p:cBhvr>
                                        <p:cTn id="17" dur="500"/>
                                        <p:tgtEl>
                                          <p:spTgt spid="24166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1667">
                                            <p:txEl>
                                              <p:pRg st="6" end="6"/>
                                            </p:txEl>
                                          </p:spTgt>
                                        </p:tgtEl>
                                        <p:attrNameLst>
                                          <p:attrName>style.visibility</p:attrName>
                                        </p:attrNameLst>
                                      </p:cBhvr>
                                      <p:to>
                                        <p:strVal val="visible"/>
                                      </p:to>
                                    </p:set>
                                    <p:animEffect transition="in" filter="blinds(horizontal)">
                                      <p:cBhvr>
                                        <p:cTn id="22" dur="500"/>
                                        <p:tgtEl>
                                          <p:spTgt spid="241667">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1667">
                                            <p:txEl>
                                              <p:pRg st="7" end="7"/>
                                            </p:txEl>
                                          </p:spTgt>
                                        </p:tgtEl>
                                        <p:attrNameLst>
                                          <p:attrName>style.visibility</p:attrName>
                                        </p:attrNameLst>
                                      </p:cBhvr>
                                      <p:to>
                                        <p:strVal val="visible"/>
                                      </p:to>
                                    </p:set>
                                    <p:animEffect transition="in" filter="blinds(horizontal)">
                                      <p:cBhvr>
                                        <p:cTn id="27" dur="500"/>
                                        <p:tgtEl>
                                          <p:spTgt spid="241667">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1667">
                                            <p:txEl>
                                              <p:pRg st="9" end="9"/>
                                            </p:txEl>
                                          </p:spTgt>
                                        </p:tgtEl>
                                        <p:attrNameLst>
                                          <p:attrName>style.visibility</p:attrName>
                                        </p:attrNameLst>
                                      </p:cBhvr>
                                      <p:to>
                                        <p:strVal val="visible"/>
                                      </p:to>
                                    </p:set>
                                    <p:animEffect transition="in" filter="blinds(horizontal)">
                                      <p:cBhvr>
                                        <p:cTn id="32" dur="500"/>
                                        <p:tgtEl>
                                          <p:spTgt spid="24166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2691" name="Rectangle 3"/>
          <p:cNvSpPr>
            <a:spLocks noGrp="1" noChangeArrowheads="1"/>
          </p:cNvSpPr>
          <p:nvPr>
            <p:ph type="body" idx="1"/>
          </p:nvPr>
        </p:nvSpPr>
        <p:spPr>
          <a:xfrm>
            <a:off x="609600" y="1905000"/>
            <a:ext cx="7924800" cy="4495800"/>
          </a:xfrm>
        </p:spPr>
        <p:txBody>
          <a:bodyPr/>
          <a:lstStyle/>
          <a:p>
            <a:pPr marL="609600" indent="-609600" algn="just">
              <a:buFont typeface="Wingdings" pitchFamily="2" charset="2"/>
              <a:buNone/>
            </a:pPr>
            <a:r>
              <a:rPr lang="en-US" sz="2800" b="1" dirty="0" smtClean="0"/>
              <a:t>3. Product:</a:t>
            </a:r>
          </a:p>
          <a:p>
            <a:pPr marL="609600" indent="-609600" algn="just">
              <a:buFont typeface="Wingdings" pitchFamily="2" charset="2"/>
              <a:buNone/>
            </a:pPr>
            <a:r>
              <a:rPr lang="en-US" sz="2800" dirty="0" smtClean="0"/>
              <a:t>	</a:t>
            </a:r>
            <a:r>
              <a:rPr lang="en-US" sz="1800" dirty="0" smtClean="0"/>
              <a:t>3.10. Ensure </a:t>
            </a:r>
            <a:r>
              <a:rPr lang="en-US" sz="1800" b="1" dirty="0" smtClean="0"/>
              <a:t>adequate testing, debugging, and review </a:t>
            </a:r>
            <a:r>
              <a:rPr lang="en-US" sz="1800" dirty="0" smtClean="0"/>
              <a:t>of software and related documents on which they work. </a:t>
            </a:r>
          </a:p>
          <a:p>
            <a:pPr marL="609600" indent="-609600" algn="just">
              <a:buFont typeface="Wingdings" pitchFamily="2" charset="2"/>
              <a:buNone/>
            </a:pPr>
            <a:r>
              <a:rPr lang="en-US" sz="1800" dirty="0" smtClean="0"/>
              <a:t>	3.11. Ensure </a:t>
            </a:r>
            <a:r>
              <a:rPr lang="en-US" sz="1800" b="1" dirty="0" smtClean="0"/>
              <a:t>adequate documentation</a:t>
            </a:r>
            <a:r>
              <a:rPr lang="en-US" sz="1800" dirty="0" smtClean="0"/>
              <a:t>, including significant problems discovered and solutions adopted, for any project on which they work. </a:t>
            </a:r>
          </a:p>
          <a:p>
            <a:pPr marL="609600" indent="-609600" algn="just">
              <a:buFont typeface="Wingdings" pitchFamily="2" charset="2"/>
              <a:buNone/>
            </a:pPr>
            <a:r>
              <a:rPr lang="en-US" sz="1800" dirty="0" smtClean="0"/>
              <a:t>	3.12. Work to develop software and related documents that respect the </a:t>
            </a:r>
            <a:r>
              <a:rPr lang="en-US" sz="1800" b="1" dirty="0" smtClean="0"/>
              <a:t>privacy</a:t>
            </a:r>
            <a:r>
              <a:rPr lang="en-US" sz="1800" dirty="0" smtClean="0"/>
              <a:t> of those who will be affected by that software. </a:t>
            </a:r>
          </a:p>
          <a:p>
            <a:pPr marL="609600" indent="-609600" algn="just">
              <a:buFont typeface="Wingdings" pitchFamily="2" charset="2"/>
              <a:buNone/>
            </a:pPr>
            <a:r>
              <a:rPr lang="en-US" sz="1800" dirty="0" smtClean="0"/>
              <a:t>	3.13. Be careful to </a:t>
            </a:r>
            <a:r>
              <a:rPr lang="en-US" sz="1800" b="1" dirty="0" smtClean="0"/>
              <a:t>use only accurate data </a:t>
            </a:r>
            <a:r>
              <a:rPr lang="en-US" sz="1800" dirty="0" smtClean="0"/>
              <a:t>derived by ethical and lawful means, and use it only in ways properly authorized. </a:t>
            </a:r>
          </a:p>
          <a:p>
            <a:pPr marL="609600" indent="-609600" algn="just">
              <a:buFont typeface="Wingdings" pitchFamily="2" charset="2"/>
              <a:buNone/>
            </a:pPr>
            <a:r>
              <a:rPr lang="en-US" sz="1800" dirty="0" smtClean="0"/>
              <a:t>	3.14. Maintain </a:t>
            </a:r>
            <a:r>
              <a:rPr lang="en-US" sz="1800" b="1" dirty="0" smtClean="0"/>
              <a:t>the integrity of data</a:t>
            </a:r>
            <a:r>
              <a:rPr lang="en-US" sz="1800" dirty="0" smtClean="0"/>
              <a:t>, being sensitive to outdated or flawed occurrences. </a:t>
            </a:r>
          </a:p>
          <a:p>
            <a:pPr marL="609600" indent="-609600" algn="just">
              <a:buFont typeface="Wingdings" pitchFamily="2" charset="2"/>
              <a:buNone/>
            </a:pPr>
            <a:r>
              <a:rPr lang="en-US" sz="1800" dirty="0" smtClean="0"/>
              <a:t>	3.15 Treat all forms of software maintenance with the same professionalism as new development.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2691">
                                            <p:txEl>
                                              <p:pRg st="1" end="1"/>
                                            </p:txEl>
                                          </p:spTgt>
                                        </p:tgtEl>
                                        <p:attrNameLst>
                                          <p:attrName>style.visibility</p:attrName>
                                        </p:attrNameLst>
                                      </p:cBhvr>
                                      <p:to>
                                        <p:strVal val="visible"/>
                                      </p:to>
                                    </p:set>
                                    <p:animEffect transition="in" filter="blinds(horizontal)">
                                      <p:cBhvr>
                                        <p:cTn id="7" dur="500"/>
                                        <p:tgtEl>
                                          <p:spTgt spid="2426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xEl>
                                              <p:pRg st="2" end="2"/>
                                            </p:txEl>
                                          </p:spTgt>
                                        </p:tgtEl>
                                        <p:attrNameLst>
                                          <p:attrName>style.visibility</p:attrName>
                                        </p:attrNameLst>
                                      </p:cBhvr>
                                      <p:to>
                                        <p:strVal val="visible"/>
                                      </p:to>
                                    </p:set>
                                    <p:animEffect transition="in" filter="blinds(horizontal)">
                                      <p:cBhvr>
                                        <p:cTn id="12" dur="500"/>
                                        <p:tgtEl>
                                          <p:spTgt spid="2426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2691">
                                            <p:txEl>
                                              <p:pRg st="3" end="3"/>
                                            </p:txEl>
                                          </p:spTgt>
                                        </p:tgtEl>
                                        <p:attrNameLst>
                                          <p:attrName>style.visibility</p:attrName>
                                        </p:attrNameLst>
                                      </p:cBhvr>
                                      <p:to>
                                        <p:strVal val="visible"/>
                                      </p:to>
                                    </p:set>
                                    <p:animEffect transition="in" filter="blinds(horizontal)">
                                      <p:cBhvr>
                                        <p:cTn id="17" dur="500"/>
                                        <p:tgtEl>
                                          <p:spTgt spid="24269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2691">
                                            <p:txEl>
                                              <p:pRg st="4" end="4"/>
                                            </p:txEl>
                                          </p:spTgt>
                                        </p:tgtEl>
                                        <p:attrNameLst>
                                          <p:attrName>style.visibility</p:attrName>
                                        </p:attrNameLst>
                                      </p:cBhvr>
                                      <p:to>
                                        <p:strVal val="visible"/>
                                      </p:to>
                                    </p:set>
                                    <p:animEffect transition="in" filter="blinds(horizontal)">
                                      <p:cBhvr>
                                        <p:cTn id="22" dur="500"/>
                                        <p:tgtEl>
                                          <p:spTgt spid="24269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2691">
                                            <p:txEl>
                                              <p:pRg st="5" end="5"/>
                                            </p:txEl>
                                          </p:spTgt>
                                        </p:tgtEl>
                                        <p:attrNameLst>
                                          <p:attrName>style.visibility</p:attrName>
                                        </p:attrNameLst>
                                      </p:cBhvr>
                                      <p:to>
                                        <p:strVal val="visible"/>
                                      </p:to>
                                    </p:set>
                                    <p:animEffect transition="in" filter="blinds(horizontal)">
                                      <p:cBhvr>
                                        <p:cTn id="27" dur="500"/>
                                        <p:tgtEl>
                                          <p:spTgt spid="24269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2691">
                                            <p:txEl>
                                              <p:pRg st="6" end="6"/>
                                            </p:txEl>
                                          </p:spTgt>
                                        </p:tgtEl>
                                        <p:attrNameLst>
                                          <p:attrName>style.visibility</p:attrName>
                                        </p:attrNameLst>
                                      </p:cBhvr>
                                      <p:to>
                                        <p:strVal val="visible"/>
                                      </p:to>
                                    </p:set>
                                    <p:animEffect transition="in" filter="blinds(horizontal)">
                                      <p:cBhvr>
                                        <p:cTn id="32" dur="500"/>
                                        <p:tgtEl>
                                          <p:spTgt spid="2426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3715" name="Rectangle 3"/>
          <p:cNvSpPr>
            <a:spLocks noGrp="1" noChangeArrowheads="1"/>
          </p:cNvSpPr>
          <p:nvPr>
            <p:ph type="body" idx="1"/>
          </p:nvPr>
        </p:nvSpPr>
        <p:spPr>
          <a:xfrm>
            <a:off x="609600" y="1905000"/>
            <a:ext cx="7924800" cy="4191000"/>
          </a:xfrm>
        </p:spPr>
        <p:txBody>
          <a:bodyPr/>
          <a:lstStyle/>
          <a:p>
            <a:pPr marL="609600" indent="-609600" algn="just">
              <a:buFont typeface="Wingdings" pitchFamily="2" charset="2"/>
              <a:buNone/>
            </a:pPr>
            <a:r>
              <a:rPr lang="en-US" sz="2800" b="1" smtClean="0"/>
              <a:t>4. Judgment:</a:t>
            </a:r>
          </a:p>
          <a:p>
            <a:pPr marL="990600" lvl="1" indent="-533400" algn="just"/>
            <a:r>
              <a:rPr lang="en-US" sz="2000" b="1" smtClean="0"/>
              <a:t>Software engineers shall maintain integrity and independence in their professional judgment. </a:t>
            </a:r>
          </a:p>
          <a:p>
            <a:pPr marL="990600" lvl="1" indent="-533400" algn="just"/>
            <a:r>
              <a:rPr lang="en-US" sz="2000" b="1" smtClean="0"/>
              <a:t>In particular, software engineers shall, as appropriate:</a:t>
            </a:r>
            <a:r>
              <a:rPr lang="en-US" smtClean="0"/>
              <a:t> </a:t>
            </a:r>
          </a:p>
          <a:p>
            <a:pPr marL="1371600" lvl="2" indent="-457200" algn="just">
              <a:buFont typeface="Wingdings" pitchFamily="2" charset="2"/>
              <a:buNone/>
            </a:pPr>
            <a:r>
              <a:rPr lang="en-US" sz="1800" smtClean="0"/>
              <a:t>4.01. Temper all technical judgments by the need to support and maintain human values. </a:t>
            </a:r>
          </a:p>
          <a:p>
            <a:pPr marL="1371600" lvl="2" indent="-457200" algn="just">
              <a:buFont typeface="Wingdings" pitchFamily="2" charset="2"/>
              <a:buNone/>
            </a:pPr>
            <a:r>
              <a:rPr lang="en-US" sz="1800" smtClean="0"/>
              <a:t>4.02 Only endorse documents either prepared under their supervision or within their areas of competence and with which they are in agreement. </a:t>
            </a:r>
          </a:p>
          <a:p>
            <a:pPr marL="1371600" lvl="2" indent="-457200" algn="just">
              <a:buFont typeface="Wingdings" pitchFamily="2" charset="2"/>
              <a:buNone/>
            </a:pPr>
            <a:r>
              <a:rPr lang="en-US" sz="1800" smtClean="0"/>
              <a:t>4.03. Maintain professional objectivity with respect to any software or related documents they are asked to evaluate.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3715">
                                            <p:txEl>
                                              <p:pRg st="3" end="3"/>
                                            </p:txEl>
                                          </p:spTgt>
                                        </p:tgtEl>
                                        <p:attrNameLst>
                                          <p:attrName>style.visibility</p:attrName>
                                        </p:attrNameLst>
                                      </p:cBhvr>
                                      <p:to>
                                        <p:strVal val="visible"/>
                                      </p:to>
                                    </p:set>
                                    <p:animEffect transition="in" filter="blinds(horizontal)">
                                      <p:cBhvr>
                                        <p:cTn id="7" dur="500"/>
                                        <p:tgtEl>
                                          <p:spTgt spid="24371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5">
                                            <p:txEl>
                                              <p:pRg st="4" end="4"/>
                                            </p:txEl>
                                          </p:spTgt>
                                        </p:tgtEl>
                                        <p:attrNameLst>
                                          <p:attrName>style.visibility</p:attrName>
                                        </p:attrNameLst>
                                      </p:cBhvr>
                                      <p:to>
                                        <p:strVal val="visible"/>
                                      </p:to>
                                    </p:set>
                                    <p:animEffect transition="in" filter="blinds(horizontal)">
                                      <p:cBhvr>
                                        <p:cTn id="12" dur="500"/>
                                        <p:tgtEl>
                                          <p:spTgt spid="24371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3715">
                                            <p:txEl>
                                              <p:pRg st="5" end="5"/>
                                            </p:txEl>
                                          </p:spTgt>
                                        </p:tgtEl>
                                        <p:attrNameLst>
                                          <p:attrName>style.visibility</p:attrName>
                                        </p:attrNameLst>
                                      </p:cBhvr>
                                      <p:to>
                                        <p:strVal val="visible"/>
                                      </p:to>
                                    </p:set>
                                    <p:animEffect transition="in" filter="blinds(horizontal)">
                                      <p:cBhvr>
                                        <p:cTn id="17" dur="500"/>
                                        <p:tgtEl>
                                          <p:spTgt spid="243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4739" name="Rectangle 3"/>
          <p:cNvSpPr>
            <a:spLocks noGrp="1" noChangeArrowheads="1"/>
          </p:cNvSpPr>
          <p:nvPr>
            <p:ph type="body" idx="1"/>
          </p:nvPr>
        </p:nvSpPr>
        <p:spPr>
          <a:xfrm>
            <a:off x="609600" y="1905000"/>
            <a:ext cx="7924800" cy="4191000"/>
          </a:xfrm>
        </p:spPr>
        <p:txBody>
          <a:bodyPr/>
          <a:lstStyle/>
          <a:p>
            <a:pPr marL="609600" indent="-609600" algn="just">
              <a:buFont typeface="Wingdings" pitchFamily="2" charset="2"/>
              <a:buNone/>
            </a:pPr>
            <a:r>
              <a:rPr lang="en-US" sz="2800" b="1" smtClean="0"/>
              <a:t>4. Judgment:</a:t>
            </a:r>
          </a:p>
          <a:p>
            <a:pPr marL="609600" indent="-609600" algn="just">
              <a:buFont typeface="Wingdings" pitchFamily="2" charset="2"/>
              <a:buNone/>
            </a:pPr>
            <a:r>
              <a:rPr lang="en-US" sz="2800" smtClean="0"/>
              <a:t>	</a:t>
            </a:r>
            <a:r>
              <a:rPr lang="en-US" sz="2000" smtClean="0"/>
              <a:t>4.04. Not engage in deceptive financial practices such as bribery, double billing, or other improper financial practices.</a:t>
            </a:r>
          </a:p>
          <a:p>
            <a:pPr marL="609600" indent="-609600" algn="just">
              <a:buFont typeface="Wingdings" pitchFamily="2" charset="2"/>
              <a:buNone/>
            </a:pPr>
            <a:endParaRPr lang="en-US" sz="2000" smtClean="0"/>
          </a:p>
          <a:p>
            <a:pPr marL="609600" indent="-609600" algn="just">
              <a:buFont typeface="Wingdings" pitchFamily="2" charset="2"/>
              <a:buNone/>
            </a:pPr>
            <a:r>
              <a:rPr lang="en-US" sz="2000" smtClean="0"/>
              <a:t>	4.05. Disclose to all concerned parties those conflicts of interest that cannot reasonably be avoided or escaped.</a:t>
            </a:r>
          </a:p>
          <a:p>
            <a:pPr marL="609600" indent="-609600" algn="just">
              <a:buFont typeface="Wingdings" pitchFamily="2" charset="2"/>
              <a:buNone/>
            </a:pPr>
            <a:endParaRPr lang="en-US" sz="2000" smtClean="0"/>
          </a:p>
          <a:p>
            <a:pPr marL="609600" indent="-609600" algn="just">
              <a:buFont typeface="Wingdings" pitchFamily="2" charset="2"/>
              <a:buNone/>
            </a:pPr>
            <a:r>
              <a:rPr lang="en-US" sz="2000" smtClean="0"/>
              <a:t>	4.06. Refuse to participate, as members or advisors, in a private, governmental or professional body concerned with software related issues, in which they, their employers or their clients have undisclosed potential conflicts of interest.</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1" end="1"/>
                                            </p:txEl>
                                          </p:spTgt>
                                        </p:tgtEl>
                                        <p:attrNameLst>
                                          <p:attrName>style.visibility</p:attrName>
                                        </p:attrNameLst>
                                      </p:cBhvr>
                                      <p:to>
                                        <p:strVal val="visible"/>
                                      </p:to>
                                    </p:set>
                                    <p:animEffect transition="in" filter="blinds(horizontal)">
                                      <p:cBhvr>
                                        <p:cTn id="7" dur="500"/>
                                        <p:tgtEl>
                                          <p:spTgt spid="2447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12" dur="500"/>
                                        <p:tgtEl>
                                          <p:spTgt spid="2447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4739">
                                            <p:txEl>
                                              <p:pRg st="5" end="5"/>
                                            </p:txEl>
                                          </p:spTgt>
                                        </p:tgtEl>
                                        <p:attrNameLst>
                                          <p:attrName>style.visibility</p:attrName>
                                        </p:attrNameLst>
                                      </p:cBhvr>
                                      <p:to>
                                        <p:strVal val="visible"/>
                                      </p:to>
                                    </p:set>
                                    <p:animEffect transition="in" filter="blinds(horizontal)">
                                      <p:cBhvr>
                                        <p:cTn id="17" dur="500"/>
                                        <p:tgtEl>
                                          <p:spTgt spid="244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5763" name="Rectangle 3"/>
          <p:cNvSpPr>
            <a:spLocks noGrp="1" noChangeArrowheads="1"/>
          </p:cNvSpPr>
          <p:nvPr>
            <p:ph type="body" idx="1"/>
          </p:nvPr>
        </p:nvSpPr>
        <p:spPr>
          <a:xfrm>
            <a:off x="609600" y="1905000"/>
            <a:ext cx="7924800" cy="4495800"/>
          </a:xfrm>
        </p:spPr>
        <p:txBody>
          <a:bodyPr/>
          <a:lstStyle/>
          <a:p>
            <a:pPr marL="609600" indent="-609600" algn="just">
              <a:lnSpc>
                <a:spcPct val="90000"/>
              </a:lnSpc>
              <a:buFont typeface="Wingdings" pitchFamily="2" charset="2"/>
              <a:buNone/>
            </a:pPr>
            <a:r>
              <a:rPr lang="en-US" sz="2800" b="1" smtClean="0"/>
              <a:t>5. Management:</a:t>
            </a:r>
          </a:p>
          <a:p>
            <a:pPr marL="990600" lvl="1" indent="-533400" algn="just">
              <a:lnSpc>
                <a:spcPct val="90000"/>
              </a:lnSpc>
            </a:pPr>
            <a:r>
              <a:rPr lang="en-US" sz="2000" b="1" smtClean="0"/>
              <a:t>Software engineering managers and leaders shall subscribe to and promote an ethical approach to the management of software development and maintenance. </a:t>
            </a:r>
          </a:p>
          <a:p>
            <a:pPr marL="990600" lvl="1" indent="-533400" algn="just">
              <a:lnSpc>
                <a:spcPct val="90000"/>
              </a:lnSpc>
            </a:pPr>
            <a:r>
              <a:rPr lang="en-US" sz="2000" b="1" smtClean="0"/>
              <a:t>In particular, those managing or leading software engineers shall, as appropriate:</a:t>
            </a:r>
          </a:p>
          <a:p>
            <a:pPr marL="1371600" lvl="2" indent="-457200" algn="just">
              <a:lnSpc>
                <a:spcPct val="90000"/>
              </a:lnSpc>
              <a:buFont typeface="Wingdings" pitchFamily="2" charset="2"/>
              <a:buNone/>
            </a:pPr>
            <a:r>
              <a:rPr lang="en-US" sz="1800" smtClean="0"/>
              <a:t>5.01 Ensure good management for any project on which they work, including effective procedures for promotion of quality and reduction of risk. </a:t>
            </a:r>
          </a:p>
          <a:p>
            <a:pPr marL="1371600" lvl="2" indent="-457200" algn="just">
              <a:lnSpc>
                <a:spcPct val="90000"/>
              </a:lnSpc>
              <a:buFont typeface="Wingdings" pitchFamily="2" charset="2"/>
              <a:buNone/>
            </a:pPr>
            <a:r>
              <a:rPr lang="en-US" sz="1800" smtClean="0"/>
              <a:t>5.02. Ensure that software engineers are informed of standards before being held to them. </a:t>
            </a:r>
          </a:p>
          <a:p>
            <a:pPr marL="1371600" lvl="2" indent="-457200" algn="just">
              <a:lnSpc>
                <a:spcPct val="90000"/>
              </a:lnSpc>
              <a:buFont typeface="Wingdings" pitchFamily="2" charset="2"/>
              <a:buNone/>
            </a:pPr>
            <a:r>
              <a:rPr lang="en-US" sz="1800" smtClean="0"/>
              <a:t>5.03. Ensure that software engineers know the employer's policies and procedures for protecting passwords, files and information that is confidential to the employer or confidential to others.</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3">
                                            <p:txEl>
                                              <p:pRg st="3" end="3"/>
                                            </p:txEl>
                                          </p:spTgt>
                                        </p:tgtEl>
                                        <p:attrNameLst>
                                          <p:attrName>style.visibility</p:attrName>
                                        </p:attrNameLst>
                                      </p:cBhvr>
                                      <p:to>
                                        <p:strVal val="visible"/>
                                      </p:to>
                                    </p:set>
                                    <p:animEffect transition="in" filter="blinds(horizontal)">
                                      <p:cBhvr>
                                        <p:cTn id="7" dur="500"/>
                                        <p:tgtEl>
                                          <p:spTgt spid="24576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xEl>
                                              <p:pRg st="4" end="4"/>
                                            </p:txEl>
                                          </p:spTgt>
                                        </p:tgtEl>
                                        <p:attrNameLst>
                                          <p:attrName>style.visibility</p:attrName>
                                        </p:attrNameLst>
                                      </p:cBhvr>
                                      <p:to>
                                        <p:strVal val="visible"/>
                                      </p:to>
                                    </p:set>
                                    <p:animEffect transition="in" filter="blinds(horizontal)">
                                      <p:cBhvr>
                                        <p:cTn id="12" dur="500"/>
                                        <p:tgtEl>
                                          <p:spTgt spid="245763">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5763">
                                            <p:txEl>
                                              <p:pRg st="5" end="5"/>
                                            </p:txEl>
                                          </p:spTgt>
                                        </p:tgtEl>
                                        <p:attrNameLst>
                                          <p:attrName>style.visibility</p:attrName>
                                        </p:attrNameLst>
                                      </p:cBhvr>
                                      <p:to>
                                        <p:strVal val="visible"/>
                                      </p:to>
                                    </p:set>
                                    <p:animEffect transition="in" filter="blinds(horizontal)">
                                      <p:cBhvr>
                                        <p:cTn id="17" dur="500"/>
                                        <p:tgtEl>
                                          <p:spTgt spid="2457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6787" name="Rectangle 3"/>
          <p:cNvSpPr>
            <a:spLocks noGrp="1" noChangeArrowheads="1"/>
          </p:cNvSpPr>
          <p:nvPr>
            <p:ph type="body" idx="1"/>
          </p:nvPr>
        </p:nvSpPr>
        <p:spPr>
          <a:xfrm>
            <a:off x="609600" y="1905000"/>
            <a:ext cx="7924800" cy="4495800"/>
          </a:xfrm>
        </p:spPr>
        <p:txBody>
          <a:bodyPr/>
          <a:lstStyle/>
          <a:p>
            <a:pPr marL="609600" indent="-609600" algn="just">
              <a:lnSpc>
                <a:spcPct val="80000"/>
              </a:lnSpc>
              <a:buFont typeface="Wingdings" pitchFamily="2" charset="2"/>
              <a:buNone/>
            </a:pPr>
            <a:r>
              <a:rPr lang="en-US" sz="2800" b="1" smtClean="0"/>
              <a:t>5. Management:</a:t>
            </a:r>
          </a:p>
          <a:p>
            <a:pPr marL="609600" indent="-609600" algn="just">
              <a:lnSpc>
                <a:spcPct val="80000"/>
              </a:lnSpc>
              <a:buFont typeface="Wingdings" pitchFamily="2" charset="2"/>
              <a:buNone/>
            </a:pPr>
            <a:r>
              <a:rPr lang="en-US" sz="1600" smtClean="0"/>
              <a:t>	5.04. Assign work only after taking into account appropriate contributions of education and experience tempered with a desire to further that education and experience. </a:t>
            </a:r>
          </a:p>
          <a:p>
            <a:pPr marL="609600" indent="-609600" algn="just">
              <a:lnSpc>
                <a:spcPct val="80000"/>
              </a:lnSpc>
              <a:buFont typeface="Wingdings" pitchFamily="2" charset="2"/>
              <a:buNone/>
            </a:pPr>
            <a:r>
              <a:rPr lang="en-US" sz="1600" smtClean="0"/>
              <a:t>	5.05. Ensure realistic quantitative estimates of cost, scheduling, personnel, quality and outcomes on any project on which they work or propose to work, and provide an uncertainty assessment of these estimates. </a:t>
            </a:r>
          </a:p>
          <a:p>
            <a:pPr marL="609600" indent="-609600" algn="just">
              <a:lnSpc>
                <a:spcPct val="80000"/>
              </a:lnSpc>
              <a:buFont typeface="Wingdings" pitchFamily="2" charset="2"/>
              <a:buNone/>
            </a:pPr>
            <a:r>
              <a:rPr lang="en-US" sz="1600" smtClean="0"/>
              <a:t>	5.06. Attract potential software engineers only by full and accurate description of the conditions of employment. </a:t>
            </a:r>
          </a:p>
          <a:p>
            <a:pPr marL="609600" indent="-609600" algn="just">
              <a:lnSpc>
                <a:spcPct val="80000"/>
              </a:lnSpc>
              <a:buFont typeface="Wingdings" pitchFamily="2" charset="2"/>
              <a:buNone/>
            </a:pPr>
            <a:r>
              <a:rPr lang="en-US" sz="1600" smtClean="0"/>
              <a:t>	5.07. Offer fair and just remuneration. </a:t>
            </a:r>
          </a:p>
          <a:p>
            <a:pPr marL="609600" indent="-609600" algn="just">
              <a:lnSpc>
                <a:spcPct val="80000"/>
              </a:lnSpc>
              <a:buFont typeface="Wingdings" pitchFamily="2" charset="2"/>
              <a:buNone/>
            </a:pPr>
            <a:r>
              <a:rPr lang="en-US" sz="1600" smtClean="0"/>
              <a:t>	5.08. Not unjustly prevent someone from taking a position for which that person is suitably qualified. </a:t>
            </a:r>
          </a:p>
          <a:p>
            <a:pPr marL="609600" indent="-609600" algn="just">
              <a:lnSpc>
                <a:spcPct val="80000"/>
              </a:lnSpc>
              <a:buFont typeface="Wingdings" pitchFamily="2" charset="2"/>
              <a:buNone/>
            </a:pPr>
            <a:r>
              <a:rPr lang="en-US" sz="1600" smtClean="0"/>
              <a:t>	5.09. Ensure that there is a fair agreement concerning ownership of any software, processes, research, writing, or other intellectual property to which a software engineer has contributed. </a:t>
            </a:r>
          </a:p>
          <a:p>
            <a:pPr marL="609600" indent="-609600" algn="just">
              <a:lnSpc>
                <a:spcPct val="80000"/>
              </a:lnSpc>
              <a:buFont typeface="Wingdings" pitchFamily="2" charset="2"/>
              <a:buNone/>
            </a:pPr>
            <a:r>
              <a:rPr lang="en-US" sz="1600" smtClean="0"/>
              <a:t>	5.10. Provide for due process in hearing charges of violation of an employer's policy or of this Code. </a:t>
            </a:r>
          </a:p>
          <a:p>
            <a:pPr marL="609600" indent="-609600" algn="just">
              <a:lnSpc>
                <a:spcPct val="80000"/>
              </a:lnSpc>
              <a:buFont typeface="Wingdings" pitchFamily="2" charset="2"/>
              <a:buNone/>
            </a:pPr>
            <a:r>
              <a:rPr lang="en-US" sz="1600" smtClean="0"/>
              <a:t>	5.11. Not ask a software engineer to do anything inconsistent with this Code.</a:t>
            </a:r>
          </a:p>
          <a:p>
            <a:pPr marL="609600" indent="-609600" algn="just">
              <a:lnSpc>
                <a:spcPct val="80000"/>
              </a:lnSpc>
              <a:buFont typeface="Wingdings" pitchFamily="2" charset="2"/>
              <a:buNone/>
            </a:pPr>
            <a:r>
              <a:rPr lang="en-US" sz="1600" smtClean="0"/>
              <a:t>	5.12. Not punish anyone for expressing ethical concerns about a project.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xEl>
                                              <p:pRg st="1" end="1"/>
                                            </p:txEl>
                                          </p:spTgt>
                                        </p:tgtEl>
                                        <p:attrNameLst>
                                          <p:attrName>style.visibility</p:attrName>
                                        </p:attrNameLst>
                                      </p:cBhvr>
                                      <p:to>
                                        <p:strVal val="visible"/>
                                      </p:to>
                                    </p:set>
                                    <p:animEffect transition="in" filter="blinds(horizontal)">
                                      <p:cBhvr>
                                        <p:cTn id="7" dur="500"/>
                                        <p:tgtEl>
                                          <p:spTgt spid="2467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7">
                                            <p:txEl>
                                              <p:pRg st="2" end="2"/>
                                            </p:txEl>
                                          </p:spTgt>
                                        </p:tgtEl>
                                        <p:attrNameLst>
                                          <p:attrName>style.visibility</p:attrName>
                                        </p:attrNameLst>
                                      </p:cBhvr>
                                      <p:to>
                                        <p:strVal val="visible"/>
                                      </p:to>
                                    </p:set>
                                    <p:animEffect transition="in" filter="blinds(horizontal)">
                                      <p:cBhvr>
                                        <p:cTn id="12" dur="500"/>
                                        <p:tgtEl>
                                          <p:spTgt spid="2467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blinds(horizontal)">
                                      <p:cBhvr>
                                        <p:cTn id="17" dur="500"/>
                                        <p:tgtEl>
                                          <p:spTgt spid="24678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6787">
                                            <p:txEl>
                                              <p:pRg st="4" end="4"/>
                                            </p:txEl>
                                          </p:spTgt>
                                        </p:tgtEl>
                                        <p:attrNameLst>
                                          <p:attrName>style.visibility</p:attrName>
                                        </p:attrNameLst>
                                      </p:cBhvr>
                                      <p:to>
                                        <p:strVal val="visible"/>
                                      </p:to>
                                    </p:set>
                                    <p:animEffect transition="in" filter="blinds(horizontal)">
                                      <p:cBhvr>
                                        <p:cTn id="22" dur="500"/>
                                        <p:tgtEl>
                                          <p:spTgt spid="24678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6787">
                                            <p:txEl>
                                              <p:pRg st="5" end="5"/>
                                            </p:txEl>
                                          </p:spTgt>
                                        </p:tgtEl>
                                        <p:attrNameLst>
                                          <p:attrName>style.visibility</p:attrName>
                                        </p:attrNameLst>
                                      </p:cBhvr>
                                      <p:to>
                                        <p:strVal val="visible"/>
                                      </p:to>
                                    </p:set>
                                    <p:animEffect transition="in" filter="blinds(horizontal)">
                                      <p:cBhvr>
                                        <p:cTn id="27" dur="500"/>
                                        <p:tgtEl>
                                          <p:spTgt spid="24678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6787">
                                            <p:txEl>
                                              <p:pRg st="6" end="6"/>
                                            </p:txEl>
                                          </p:spTgt>
                                        </p:tgtEl>
                                        <p:attrNameLst>
                                          <p:attrName>style.visibility</p:attrName>
                                        </p:attrNameLst>
                                      </p:cBhvr>
                                      <p:to>
                                        <p:strVal val="visible"/>
                                      </p:to>
                                    </p:set>
                                    <p:animEffect transition="in" filter="blinds(horizontal)">
                                      <p:cBhvr>
                                        <p:cTn id="32" dur="500"/>
                                        <p:tgtEl>
                                          <p:spTgt spid="246787">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46787">
                                            <p:txEl>
                                              <p:pRg st="7" end="7"/>
                                            </p:txEl>
                                          </p:spTgt>
                                        </p:tgtEl>
                                        <p:attrNameLst>
                                          <p:attrName>style.visibility</p:attrName>
                                        </p:attrNameLst>
                                      </p:cBhvr>
                                      <p:to>
                                        <p:strVal val="visible"/>
                                      </p:to>
                                    </p:set>
                                    <p:animEffect transition="in" filter="blinds(horizontal)">
                                      <p:cBhvr>
                                        <p:cTn id="37" dur="500"/>
                                        <p:tgtEl>
                                          <p:spTgt spid="246787">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6787">
                                            <p:txEl>
                                              <p:pRg st="8" end="8"/>
                                            </p:txEl>
                                          </p:spTgt>
                                        </p:tgtEl>
                                        <p:attrNameLst>
                                          <p:attrName>style.visibility</p:attrName>
                                        </p:attrNameLst>
                                      </p:cBhvr>
                                      <p:to>
                                        <p:strVal val="visible"/>
                                      </p:to>
                                    </p:set>
                                    <p:animEffect transition="in" filter="blinds(horizontal)">
                                      <p:cBhvr>
                                        <p:cTn id="42" dur="500"/>
                                        <p:tgtEl>
                                          <p:spTgt spid="246787">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46787">
                                            <p:txEl>
                                              <p:pRg st="9" end="9"/>
                                            </p:txEl>
                                          </p:spTgt>
                                        </p:tgtEl>
                                        <p:attrNameLst>
                                          <p:attrName>style.visibility</p:attrName>
                                        </p:attrNameLst>
                                      </p:cBhvr>
                                      <p:to>
                                        <p:strVal val="visible"/>
                                      </p:to>
                                    </p:set>
                                    <p:animEffect transition="in" filter="blinds(horizontal)">
                                      <p:cBhvr>
                                        <p:cTn id="47" dur="500"/>
                                        <p:tgtEl>
                                          <p:spTgt spid="2467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33400" y="609600"/>
            <a:ext cx="7924800" cy="819150"/>
          </a:xfrm>
        </p:spPr>
        <p:txBody>
          <a:bodyPr/>
          <a:lstStyle/>
          <a:p>
            <a:pPr eaLnBrk="1" hangingPunct="1"/>
            <a:r>
              <a:rPr lang="en-US" dirty="0" smtClean="0"/>
              <a:t>Ethical Decision Making</a:t>
            </a:r>
          </a:p>
        </p:txBody>
      </p:sp>
      <p:sp>
        <p:nvSpPr>
          <p:cNvPr id="152579" name="Rectangle 3"/>
          <p:cNvSpPr>
            <a:spLocks noGrp="1" noChangeArrowheads="1"/>
          </p:cNvSpPr>
          <p:nvPr>
            <p:ph idx="1"/>
          </p:nvPr>
        </p:nvSpPr>
        <p:spPr>
          <a:xfrm>
            <a:off x="304800" y="1600200"/>
            <a:ext cx="8229600" cy="4724400"/>
          </a:xfrm>
        </p:spPr>
        <p:txBody>
          <a:bodyPr/>
          <a:lstStyle/>
          <a:p>
            <a:pPr algn="just" eaLnBrk="1" hangingPunct="1">
              <a:lnSpc>
                <a:spcPct val="80000"/>
              </a:lnSpc>
            </a:pPr>
            <a:r>
              <a:rPr lang="en-US" sz="2800" b="1" dirty="0" smtClean="0"/>
              <a:t>Why Ethical Models / Theories?</a:t>
            </a:r>
          </a:p>
          <a:p>
            <a:pPr lvl="1" algn="just" eaLnBrk="1" hangingPunct="1"/>
            <a:r>
              <a:rPr lang="en-US" dirty="0" smtClean="0"/>
              <a:t>No formula to solve Ethical Problems</a:t>
            </a:r>
          </a:p>
          <a:p>
            <a:pPr lvl="1" algn="just" eaLnBrk="1" hangingPunct="1"/>
            <a:r>
              <a:rPr lang="en-US" altLang="zh-CN" dirty="0" smtClean="0"/>
              <a:t>Ethics helps us not only in distinguishing between right and wrong, but also in knowing </a:t>
            </a:r>
            <a:r>
              <a:rPr lang="en-US" altLang="zh-CN" b="1" dirty="0" smtClean="0"/>
              <a:t>why and on what grounds</a:t>
            </a:r>
            <a:r>
              <a:rPr lang="en-US" altLang="zh-CN" dirty="0" smtClean="0"/>
              <a:t> our judgment of human actions is justified</a:t>
            </a:r>
            <a:endParaRPr lang="en-US" dirty="0" smtClean="0"/>
          </a:p>
          <a:p>
            <a:pPr lvl="1" algn="just" eaLnBrk="1" hangingPunct="1"/>
            <a:r>
              <a:rPr lang="en-US" dirty="0" smtClean="0"/>
              <a:t>Ethical theories help:</a:t>
            </a:r>
          </a:p>
          <a:p>
            <a:pPr lvl="2" algn="just" eaLnBrk="1" hangingPunct="1"/>
            <a:r>
              <a:rPr lang="en-US" sz="2000" dirty="0" smtClean="0"/>
              <a:t>How to decide what is right, what is wrong</a:t>
            </a:r>
          </a:p>
          <a:p>
            <a:pPr lvl="2" algn="just" eaLnBrk="1" hangingPunct="1"/>
            <a:r>
              <a:rPr lang="en-US" sz="2000" dirty="0" smtClean="0"/>
              <a:t>To identify important principles or guidelines</a:t>
            </a:r>
          </a:p>
          <a:p>
            <a:pPr lvl="1" algn="just" eaLnBrk="1" hangingPunct="1"/>
            <a:r>
              <a:rPr lang="en-US" dirty="0" smtClean="0"/>
              <a:t>You as a computer professional must consider trade-offs and make a decision!</a:t>
            </a:r>
            <a:endParaRPr lang="en-US" altLang="zh-CN" b="1" dirty="0" smtClean="0"/>
          </a:p>
          <a:p>
            <a:pPr lvl="2" algn="just" eaLnBrk="1" hangingPunct="1"/>
            <a:r>
              <a:rPr lang="en-US" sz="2000" dirty="0" smtClean="0"/>
              <a:t>Right, Wrong, and Okay: acts may be ethically obligatory, ethically prohibited, or ethically acceptable</a:t>
            </a:r>
            <a:endParaRPr lang="en-US" altLang="zh-CN" sz="2000" dirty="0" smtClean="0"/>
          </a:p>
        </p:txBody>
      </p:sp>
      <p:sp>
        <p:nvSpPr>
          <p:cNvPr id="5" name="Footer Placeholder 4"/>
          <p:cNvSpPr>
            <a:spLocks noGrp="1"/>
          </p:cNvSpPr>
          <p:nvPr>
            <p:ph type="ftr" sz="quarter" idx="11"/>
          </p:nvPr>
        </p:nvSpPr>
        <p:spPr/>
        <p:txBody>
          <a:bodyPr/>
          <a:lstStyle/>
          <a:p>
            <a:pPr>
              <a:defRPr/>
            </a:pPr>
            <a:r>
              <a:rPr lang="en-US" smtClean="0"/>
              <a:t>IM Sciences, BS CS/SE 4th Handout                         </a:t>
            </a:r>
            <a:endParaRPr lang="en-US" dirty="0"/>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2579">
                                            <p:txEl>
                                              <p:pRg st="0" end="0"/>
                                            </p:txEl>
                                          </p:spTgt>
                                        </p:tgtEl>
                                        <p:attrNameLst>
                                          <p:attrName>style.visibility</p:attrName>
                                        </p:attrNameLst>
                                      </p:cBhvr>
                                      <p:to>
                                        <p:strVal val="visible"/>
                                      </p:to>
                                    </p:set>
                                    <p:animEffect transition="in" filter="blinds(horizontal)">
                                      <p:cBhvr>
                                        <p:cTn id="7" dur="500"/>
                                        <p:tgtEl>
                                          <p:spTgt spid="1525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2579">
                                            <p:txEl>
                                              <p:pRg st="1" end="1"/>
                                            </p:txEl>
                                          </p:spTgt>
                                        </p:tgtEl>
                                        <p:attrNameLst>
                                          <p:attrName>style.visibility</p:attrName>
                                        </p:attrNameLst>
                                      </p:cBhvr>
                                      <p:to>
                                        <p:strVal val="visible"/>
                                      </p:to>
                                    </p:set>
                                    <p:animEffect transition="in" filter="blinds(horizontal)">
                                      <p:cBhvr>
                                        <p:cTn id="12" dur="500"/>
                                        <p:tgtEl>
                                          <p:spTgt spid="1525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2579">
                                            <p:txEl>
                                              <p:pRg st="2" end="2"/>
                                            </p:txEl>
                                          </p:spTgt>
                                        </p:tgtEl>
                                        <p:attrNameLst>
                                          <p:attrName>style.visibility</p:attrName>
                                        </p:attrNameLst>
                                      </p:cBhvr>
                                      <p:to>
                                        <p:strVal val="visible"/>
                                      </p:to>
                                    </p:set>
                                    <p:animEffect transition="in" filter="blinds(horizontal)">
                                      <p:cBhvr>
                                        <p:cTn id="17" dur="500"/>
                                        <p:tgtEl>
                                          <p:spTgt spid="1525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2579">
                                            <p:txEl>
                                              <p:pRg st="3" end="3"/>
                                            </p:txEl>
                                          </p:spTgt>
                                        </p:tgtEl>
                                        <p:attrNameLst>
                                          <p:attrName>style.visibility</p:attrName>
                                        </p:attrNameLst>
                                      </p:cBhvr>
                                      <p:to>
                                        <p:strVal val="visible"/>
                                      </p:to>
                                    </p:set>
                                    <p:animEffect transition="in" filter="blinds(horizontal)">
                                      <p:cBhvr>
                                        <p:cTn id="22" dur="500"/>
                                        <p:tgtEl>
                                          <p:spTgt spid="1525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52579">
                                            <p:txEl>
                                              <p:pRg st="4" end="4"/>
                                            </p:txEl>
                                          </p:spTgt>
                                        </p:tgtEl>
                                        <p:attrNameLst>
                                          <p:attrName>style.visibility</p:attrName>
                                        </p:attrNameLst>
                                      </p:cBhvr>
                                      <p:to>
                                        <p:strVal val="visible"/>
                                      </p:to>
                                    </p:set>
                                    <p:animEffect transition="in" filter="blinds(horizontal)">
                                      <p:cBhvr>
                                        <p:cTn id="27" dur="500"/>
                                        <p:tgtEl>
                                          <p:spTgt spid="1525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52579">
                                            <p:txEl>
                                              <p:pRg st="5" end="5"/>
                                            </p:txEl>
                                          </p:spTgt>
                                        </p:tgtEl>
                                        <p:attrNameLst>
                                          <p:attrName>style.visibility</p:attrName>
                                        </p:attrNameLst>
                                      </p:cBhvr>
                                      <p:to>
                                        <p:strVal val="visible"/>
                                      </p:to>
                                    </p:set>
                                    <p:animEffect transition="in" filter="blinds(horizontal)">
                                      <p:cBhvr>
                                        <p:cTn id="32" dur="500"/>
                                        <p:tgtEl>
                                          <p:spTgt spid="1525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52579">
                                            <p:txEl>
                                              <p:pRg st="6" end="6"/>
                                            </p:txEl>
                                          </p:spTgt>
                                        </p:tgtEl>
                                        <p:attrNameLst>
                                          <p:attrName>style.visibility</p:attrName>
                                        </p:attrNameLst>
                                      </p:cBhvr>
                                      <p:to>
                                        <p:strVal val="visible"/>
                                      </p:to>
                                    </p:set>
                                    <p:animEffect transition="in" filter="blinds(horizontal)">
                                      <p:cBhvr>
                                        <p:cTn id="37" dur="500"/>
                                        <p:tgtEl>
                                          <p:spTgt spid="1525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52579">
                                            <p:txEl>
                                              <p:pRg st="7" end="7"/>
                                            </p:txEl>
                                          </p:spTgt>
                                        </p:tgtEl>
                                        <p:attrNameLst>
                                          <p:attrName>style.visibility</p:attrName>
                                        </p:attrNameLst>
                                      </p:cBhvr>
                                      <p:to>
                                        <p:strVal val="visible"/>
                                      </p:to>
                                    </p:set>
                                    <p:animEffect transition="in" filter="blinds(horizontal)">
                                      <p:cBhvr>
                                        <p:cTn id="42" dur="500"/>
                                        <p:tgtEl>
                                          <p:spTgt spid="1525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7811" name="Rectangle 3"/>
          <p:cNvSpPr>
            <a:spLocks noGrp="1" noChangeArrowheads="1"/>
          </p:cNvSpPr>
          <p:nvPr>
            <p:ph type="body" idx="1"/>
          </p:nvPr>
        </p:nvSpPr>
        <p:spPr>
          <a:xfrm>
            <a:off x="609600" y="1905000"/>
            <a:ext cx="7924800" cy="4495800"/>
          </a:xfrm>
        </p:spPr>
        <p:txBody>
          <a:bodyPr/>
          <a:lstStyle/>
          <a:p>
            <a:pPr marL="609600" indent="-609600" algn="just">
              <a:lnSpc>
                <a:spcPct val="90000"/>
              </a:lnSpc>
              <a:buFont typeface="Wingdings" pitchFamily="2" charset="2"/>
              <a:buNone/>
            </a:pPr>
            <a:r>
              <a:rPr lang="en-US" sz="2800" b="1" smtClean="0"/>
              <a:t>6. Profession:</a:t>
            </a:r>
          </a:p>
          <a:p>
            <a:pPr marL="990600" lvl="1" indent="-533400" algn="just">
              <a:lnSpc>
                <a:spcPct val="90000"/>
              </a:lnSpc>
            </a:pPr>
            <a:r>
              <a:rPr lang="en-US" sz="2000" b="1" smtClean="0"/>
              <a:t>Software engineers shall advance the integrity and reputation of the profession consistent with the public interest. </a:t>
            </a:r>
          </a:p>
          <a:p>
            <a:pPr marL="990600" lvl="1" indent="-533400" algn="just">
              <a:lnSpc>
                <a:spcPct val="90000"/>
              </a:lnSpc>
            </a:pPr>
            <a:r>
              <a:rPr lang="en-US" sz="2000" b="1" smtClean="0"/>
              <a:t>In particular, software engineers shall, as appropriate:</a:t>
            </a:r>
            <a:r>
              <a:rPr lang="en-US" sz="2000" smtClean="0"/>
              <a:t> </a:t>
            </a:r>
          </a:p>
          <a:p>
            <a:pPr marL="1371600" lvl="2" indent="-457200" algn="just">
              <a:lnSpc>
                <a:spcPct val="90000"/>
              </a:lnSpc>
              <a:buFont typeface="Wingdings" pitchFamily="2" charset="2"/>
              <a:buNone/>
            </a:pPr>
            <a:r>
              <a:rPr lang="en-US" sz="1800" smtClean="0"/>
              <a:t>6.01. Help develop an organizational environment favorable to acting ethically. </a:t>
            </a:r>
          </a:p>
          <a:p>
            <a:pPr marL="1371600" lvl="2" indent="-457200" algn="just">
              <a:lnSpc>
                <a:spcPct val="90000"/>
              </a:lnSpc>
              <a:buFont typeface="Wingdings" pitchFamily="2" charset="2"/>
              <a:buNone/>
            </a:pPr>
            <a:r>
              <a:rPr lang="en-US" sz="1800" smtClean="0"/>
              <a:t>6.02. Promote public knowledge of software engineering. </a:t>
            </a:r>
          </a:p>
          <a:p>
            <a:pPr marL="1371600" lvl="2" indent="-457200" algn="just">
              <a:lnSpc>
                <a:spcPct val="90000"/>
              </a:lnSpc>
              <a:buFont typeface="Wingdings" pitchFamily="2" charset="2"/>
              <a:buNone/>
            </a:pPr>
            <a:r>
              <a:rPr lang="en-US" sz="1800" smtClean="0"/>
              <a:t>6.03. Extend software engineering knowledge by appropriate participation in professional organizations, meetings and publications. </a:t>
            </a:r>
          </a:p>
          <a:p>
            <a:pPr marL="1371600" lvl="2" indent="-457200" algn="just">
              <a:lnSpc>
                <a:spcPct val="90000"/>
              </a:lnSpc>
              <a:buFont typeface="Wingdings" pitchFamily="2" charset="2"/>
              <a:buNone/>
            </a:pPr>
            <a:r>
              <a:rPr lang="en-US" sz="1800" smtClean="0"/>
              <a:t>6.04. Support, as members of a profession, other software engineers striving to follow this Code. </a:t>
            </a:r>
          </a:p>
          <a:p>
            <a:pPr marL="1371600" lvl="2" indent="-457200" algn="just">
              <a:lnSpc>
                <a:spcPct val="90000"/>
              </a:lnSpc>
              <a:buFont typeface="Wingdings" pitchFamily="2" charset="2"/>
              <a:buNone/>
            </a:pPr>
            <a:r>
              <a:rPr lang="en-US" sz="1800" smtClean="0"/>
              <a:t>6.05. Not promote their own interest at the expense of the profession, client or employer.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xEl>
                                              <p:pRg st="3" end="3"/>
                                            </p:txEl>
                                          </p:spTgt>
                                        </p:tgtEl>
                                        <p:attrNameLst>
                                          <p:attrName>style.visibility</p:attrName>
                                        </p:attrNameLst>
                                      </p:cBhvr>
                                      <p:to>
                                        <p:strVal val="visible"/>
                                      </p:to>
                                    </p:set>
                                    <p:animEffect transition="in" filter="blinds(horizontal)">
                                      <p:cBhvr>
                                        <p:cTn id="7" dur="500"/>
                                        <p:tgtEl>
                                          <p:spTgt spid="2478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xEl>
                                              <p:pRg st="4" end="4"/>
                                            </p:txEl>
                                          </p:spTgt>
                                        </p:tgtEl>
                                        <p:attrNameLst>
                                          <p:attrName>style.visibility</p:attrName>
                                        </p:attrNameLst>
                                      </p:cBhvr>
                                      <p:to>
                                        <p:strVal val="visible"/>
                                      </p:to>
                                    </p:set>
                                    <p:animEffect transition="in" filter="blinds(horizontal)">
                                      <p:cBhvr>
                                        <p:cTn id="12" dur="500"/>
                                        <p:tgtEl>
                                          <p:spTgt spid="247811">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1">
                                            <p:txEl>
                                              <p:pRg st="5" end="5"/>
                                            </p:txEl>
                                          </p:spTgt>
                                        </p:tgtEl>
                                        <p:attrNameLst>
                                          <p:attrName>style.visibility</p:attrName>
                                        </p:attrNameLst>
                                      </p:cBhvr>
                                      <p:to>
                                        <p:strVal val="visible"/>
                                      </p:to>
                                    </p:set>
                                    <p:animEffect transition="in" filter="blinds(horizontal)">
                                      <p:cBhvr>
                                        <p:cTn id="17" dur="500"/>
                                        <p:tgtEl>
                                          <p:spTgt spid="247811">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7811">
                                            <p:txEl>
                                              <p:pRg st="6" end="6"/>
                                            </p:txEl>
                                          </p:spTgt>
                                        </p:tgtEl>
                                        <p:attrNameLst>
                                          <p:attrName>style.visibility</p:attrName>
                                        </p:attrNameLst>
                                      </p:cBhvr>
                                      <p:to>
                                        <p:strVal val="visible"/>
                                      </p:to>
                                    </p:set>
                                    <p:animEffect transition="in" filter="blinds(horizontal)">
                                      <p:cBhvr>
                                        <p:cTn id="22" dur="500"/>
                                        <p:tgtEl>
                                          <p:spTgt spid="24781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7811">
                                            <p:txEl>
                                              <p:pRg st="7" end="7"/>
                                            </p:txEl>
                                          </p:spTgt>
                                        </p:tgtEl>
                                        <p:attrNameLst>
                                          <p:attrName>style.visibility</p:attrName>
                                        </p:attrNameLst>
                                      </p:cBhvr>
                                      <p:to>
                                        <p:strVal val="visible"/>
                                      </p:to>
                                    </p:set>
                                    <p:animEffect transition="in" filter="blinds(horizontal)">
                                      <p:cBhvr>
                                        <p:cTn id="27" dur="500"/>
                                        <p:tgtEl>
                                          <p:spTgt spid="2478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8835" name="Rectangle 3"/>
          <p:cNvSpPr>
            <a:spLocks noGrp="1" noChangeArrowheads="1"/>
          </p:cNvSpPr>
          <p:nvPr>
            <p:ph type="body" idx="1"/>
          </p:nvPr>
        </p:nvSpPr>
        <p:spPr>
          <a:xfrm>
            <a:off x="381000" y="1905000"/>
            <a:ext cx="8229600" cy="4495800"/>
          </a:xfrm>
        </p:spPr>
        <p:txBody>
          <a:bodyPr/>
          <a:lstStyle/>
          <a:p>
            <a:pPr marL="609600" indent="-609600" algn="just">
              <a:lnSpc>
                <a:spcPct val="80000"/>
              </a:lnSpc>
              <a:buFont typeface="Wingdings" pitchFamily="2" charset="2"/>
              <a:buNone/>
            </a:pPr>
            <a:r>
              <a:rPr lang="en-US" sz="2000" b="1" smtClean="0"/>
              <a:t>6. Profession:</a:t>
            </a:r>
          </a:p>
          <a:p>
            <a:pPr marL="609600" indent="-609600" algn="just">
              <a:lnSpc>
                <a:spcPct val="80000"/>
              </a:lnSpc>
              <a:buFont typeface="Wingdings" pitchFamily="2" charset="2"/>
              <a:buNone/>
            </a:pPr>
            <a:r>
              <a:rPr lang="en-US" sz="1200" smtClean="0"/>
              <a:t>	</a:t>
            </a:r>
            <a:r>
              <a:rPr lang="en-US" sz="1600" smtClean="0"/>
              <a:t>6.06. Obey all laws governing their work, unless, in exceptional circumstances, such compliance is inconsistent with the public interest. </a:t>
            </a:r>
          </a:p>
          <a:p>
            <a:pPr marL="609600" indent="-609600" algn="just">
              <a:lnSpc>
                <a:spcPct val="80000"/>
              </a:lnSpc>
              <a:buFont typeface="Wingdings" pitchFamily="2" charset="2"/>
              <a:buNone/>
            </a:pPr>
            <a:r>
              <a:rPr lang="en-US" sz="1600" smtClean="0"/>
              <a:t>	6.07. Be accurate in stating the characteristics of software on which they work, avoiding not only false claims but also claims that might reasonably be supposed to be speculative, vacuous, deceptive, misleading, or doubtful. </a:t>
            </a:r>
          </a:p>
          <a:p>
            <a:pPr marL="609600" indent="-609600" algn="just">
              <a:lnSpc>
                <a:spcPct val="80000"/>
              </a:lnSpc>
              <a:buFont typeface="Wingdings" pitchFamily="2" charset="2"/>
              <a:buNone/>
            </a:pPr>
            <a:r>
              <a:rPr lang="en-US" sz="1600" smtClean="0"/>
              <a:t>	6.08. Take responsibility for detecting, correcting, and reporting errors in software and associated documents on which they work. </a:t>
            </a:r>
          </a:p>
          <a:p>
            <a:pPr marL="609600" indent="-609600" algn="just">
              <a:lnSpc>
                <a:spcPct val="80000"/>
              </a:lnSpc>
              <a:buFont typeface="Wingdings" pitchFamily="2" charset="2"/>
              <a:buNone/>
            </a:pPr>
            <a:r>
              <a:rPr lang="en-US" sz="1600" smtClean="0"/>
              <a:t>	6.09. Ensure that clients, employers, and supervisors know of the software engineer's commitment to this Code of ethics, and the subsequent ramifications of such commitment. </a:t>
            </a:r>
          </a:p>
          <a:p>
            <a:pPr marL="609600" indent="-609600" algn="just">
              <a:lnSpc>
                <a:spcPct val="80000"/>
              </a:lnSpc>
              <a:buFont typeface="Wingdings" pitchFamily="2" charset="2"/>
              <a:buNone/>
            </a:pPr>
            <a:r>
              <a:rPr lang="en-US" sz="1600" smtClean="0"/>
              <a:t>	6.10. Avoid associations with businesses and organizations which are in conflict with this code. </a:t>
            </a:r>
          </a:p>
          <a:p>
            <a:pPr marL="609600" indent="-609600" algn="just">
              <a:lnSpc>
                <a:spcPct val="80000"/>
              </a:lnSpc>
              <a:buFont typeface="Wingdings" pitchFamily="2" charset="2"/>
              <a:buNone/>
            </a:pPr>
            <a:r>
              <a:rPr lang="en-US" sz="1600" smtClean="0"/>
              <a:t>	6.11. Recognize that violations of this Code are inconsistent with being a professional software engineer. </a:t>
            </a:r>
          </a:p>
          <a:p>
            <a:pPr marL="609600" indent="-609600" algn="just">
              <a:lnSpc>
                <a:spcPct val="80000"/>
              </a:lnSpc>
              <a:buFont typeface="Wingdings" pitchFamily="2" charset="2"/>
              <a:buNone/>
            </a:pPr>
            <a:r>
              <a:rPr lang="en-US" sz="1600" smtClean="0"/>
              <a:t>	6.12. Express concerns to the people involved when significant violations of this Code are detected unless this is impossible, counter-productive, or dangerous. </a:t>
            </a:r>
          </a:p>
          <a:p>
            <a:pPr marL="609600" indent="-609600" algn="just">
              <a:lnSpc>
                <a:spcPct val="80000"/>
              </a:lnSpc>
              <a:buFont typeface="Wingdings" pitchFamily="2" charset="2"/>
              <a:buNone/>
            </a:pPr>
            <a:r>
              <a:rPr lang="en-US" sz="1600" smtClean="0"/>
              <a:t>	6.13. Report significant violations of this Code to appropriate authorities when it is clear that consultation with people involved in these significant violations is impossible, counter-productive or dangerous.</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1" end="1"/>
                                            </p:txEl>
                                          </p:spTgt>
                                        </p:tgtEl>
                                        <p:attrNameLst>
                                          <p:attrName>style.visibility</p:attrName>
                                        </p:attrNameLst>
                                      </p:cBhvr>
                                      <p:to>
                                        <p:strVal val="visible"/>
                                      </p:to>
                                    </p:set>
                                    <p:animEffect transition="in" filter="blinds(horizontal)">
                                      <p:cBhvr>
                                        <p:cTn id="7" dur="500"/>
                                        <p:tgtEl>
                                          <p:spTgt spid="2488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12" dur="500"/>
                                        <p:tgtEl>
                                          <p:spTgt spid="2488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17" dur="500"/>
                                        <p:tgtEl>
                                          <p:spTgt spid="24883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22" dur="500"/>
                                        <p:tgtEl>
                                          <p:spTgt spid="24883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8835">
                                            <p:txEl>
                                              <p:pRg st="5" end="5"/>
                                            </p:txEl>
                                          </p:spTgt>
                                        </p:tgtEl>
                                        <p:attrNameLst>
                                          <p:attrName>style.visibility</p:attrName>
                                        </p:attrNameLst>
                                      </p:cBhvr>
                                      <p:to>
                                        <p:strVal val="visible"/>
                                      </p:to>
                                    </p:set>
                                    <p:animEffect transition="in" filter="blinds(horizontal)">
                                      <p:cBhvr>
                                        <p:cTn id="27" dur="500"/>
                                        <p:tgtEl>
                                          <p:spTgt spid="24883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48835">
                                            <p:txEl>
                                              <p:pRg st="6" end="6"/>
                                            </p:txEl>
                                          </p:spTgt>
                                        </p:tgtEl>
                                        <p:attrNameLst>
                                          <p:attrName>style.visibility</p:attrName>
                                        </p:attrNameLst>
                                      </p:cBhvr>
                                      <p:to>
                                        <p:strVal val="visible"/>
                                      </p:to>
                                    </p:set>
                                    <p:animEffect transition="in" filter="blinds(horizontal)">
                                      <p:cBhvr>
                                        <p:cTn id="32" dur="500"/>
                                        <p:tgtEl>
                                          <p:spTgt spid="248835">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37" dur="500"/>
                                        <p:tgtEl>
                                          <p:spTgt spid="248835">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42" dur="500"/>
                                        <p:tgtEl>
                                          <p:spTgt spid="248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49859" name="Rectangle 3"/>
          <p:cNvSpPr>
            <a:spLocks noGrp="1" noChangeArrowheads="1"/>
          </p:cNvSpPr>
          <p:nvPr>
            <p:ph type="body" idx="1"/>
          </p:nvPr>
        </p:nvSpPr>
        <p:spPr>
          <a:xfrm>
            <a:off x="609600" y="1905000"/>
            <a:ext cx="7924800" cy="4191000"/>
          </a:xfrm>
        </p:spPr>
        <p:txBody>
          <a:bodyPr/>
          <a:lstStyle/>
          <a:p>
            <a:pPr marL="609600" indent="-609600" algn="just">
              <a:buFont typeface="Wingdings" pitchFamily="2" charset="2"/>
              <a:buNone/>
            </a:pPr>
            <a:r>
              <a:rPr lang="en-US" sz="2800" b="1" smtClean="0"/>
              <a:t>7. Colleagues:</a:t>
            </a:r>
          </a:p>
          <a:p>
            <a:pPr marL="990600" lvl="1" indent="-533400" algn="just"/>
            <a:r>
              <a:rPr lang="en-US" sz="2000" b="1" smtClean="0"/>
              <a:t>Software engineers shall be fair to and supportive of their colleagues. </a:t>
            </a:r>
          </a:p>
          <a:p>
            <a:pPr marL="990600" lvl="1" indent="-533400" algn="just"/>
            <a:r>
              <a:rPr lang="en-US" sz="2000" b="1" smtClean="0"/>
              <a:t>In particular, software engineers shall, as appropriate:</a:t>
            </a:r>
            <a:r>
              <a:rPr lang="en-US" smtClean="0"/>
              <a:t> </a:t>
            </a:r>
          </a:p>
          <a:p>
            <a:pPr marL="1371600" lvl="2" indent="-457200" algn="just">
              <a:buFont typeface="Wingdings" pitchFamily="2" charset="2"/>
              <a:buNone/>
            </a:pPr>
            <a:r>
              <a:rPr lang="en-US" sz="1800" smtClean="0"/>
              <a:t>7.01. Encourage colleagues to adhere to this Code. </a:t>
            </a:r>
          </a:p>
          <a:p>
            <a:pPr marL="1371600" lvl="2" indent="-457200" algn="just">
              <a:buFont typeface="Wingdings" pitchFamily="2" charset="2"/>
              <a:buNone/>
            </a:pPr>
            <a:r>
              <a:rPr lang="en-US" sz="1800" smtClean="0"/>
              <a:t>7.02. Assist colleagues in professional development. </a:t>
            </a:r>
          </a:p>
          <a:p>
            <a:pPr marL="1371600" lvl="2" indent="-457200" algn="just">
              <a:buFont typeface="Wingdings" pitchFamily="2" charset="2"/>
              <a:buNone/>
            </a:pPr>
            <a:r>
              <a:rPr lang="en-US" sz="1800" smtClean="0"/>
              <a:t>7.03. Credit fully the work of others and refrain from taking undue credit. </a:t>
            </a:r>
          </a:p>
          <a:p>
            <a:pPr marL="1371600" lvl="2" indent="-457200" algn="just">
              <a:buFont typeface="Wingdings" pitchFamily="2" charset="2"/>
              <a:buNone/>
            </a:pPr>
            <a:r>
              <a:rPr lang="en-US" sz="1800" smtClean="0"/>
              <a:t>7.04. Review the work of others in an objective, candid, and properly-documented way.</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9859">
                                            <p:txEl>
                                              <p:pRg st="3" end="3"/>
                                            </p:txEl>
                                          </p:spTgt>
                                        </p:tgtEl>
                                        <p:attrNameLst>
                                          <p:attrName>style.visibility</p:attrName>
                                        </p:attrNameLst>
                                      </p:cBhvr>
                                      <p:to>
                                        <p:strVal val="visible"/>
                                      </p:to>
                                    </p:set>
                                    <p:animEffect transition="in" filter="blinds(horizontal)">
                                      <p:cBhvr>
                                        <p:cTn id="7" dur="500"/>
                                        <p:tgtEl>
                                          <p:spTgt spid="24985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59">
                                            <p:txEl>
                                              <p:pRg st="4" end="4"/>
                                            </p:txEl>
                                          </p:spTgt>
                                        </p:tgtEl>
                                        <p:attrNameLst>
                                          <p:attrName>style.visibility</p:attrName>
                                        </p:attrNameLst>
                                      </p:cBhvr>
                                      <p:to>
                                        <p:strVal val="visible"/>
                                      </p:to>
                                    </p:set>
                                    <p:animEffect transition="in" filter="blinds(horizontal)">
                                      <p:cBhvr>
                                        <p:cTn id="12" dur="500"/>
                                        <p:tgtEl>
                                          <p:spTgt spid="249859">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9859">
                                            <p:txEl>
                                              <p:pRg st="5" end="5"/>
                                            </p:txEl>
                                          </p:spTgt>
                                        </p:tgtEl>
                                        <p:attrNameLst>
                                          <p:attrName>style.visibility</p:attrName>
                                        </p:attrNameLst>
                                      </p:cBhvr>
                                      <p:to>
                                        <p:strVal val="visible"/>
                                      </p:to>
                                    </p:set>
                                    <p:animEffect transition="in" filter="blinds(horizontal)">
                                      <p:cBhvr>
                                        <p:cTn id="17" dur="500"/>
                                        <p:tgtEl>
                                          <p:spTgt spid="249859">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9859">
                                            <p:txEl>
                                              <p:pRg st="6" end="6"/>
                                            </p:txEl>
                                          </p:spTgt>
                                        </p:tgtEl>
                                        <p:attrNameLst>
                                          <p:attrName>style.visibility</p:attrName>
                                        </p:attrNameLst>
                                      </p:cBhvr>
                                      <p:to>
                                        <p:strVal val="visible"/>
                                      </p:to>
                                    </p:set>
                                    <p:animEffect transition="in" filter="blinds(horizontal)">
                                      <p:cBhvr>
                                        <p:cTn id="22" dur="500"/>
                                        <p:tgtEl>
                                          <p:spTgt spid="2498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50883" name="Rectangle 3"/>
          <p:cNvSpPr>
            <a:spLocks noGrp="1" noChangeArrowheads="1"/>
          </p:cNvSpPr>
          <p:nvPr>
            <p:ph type="body" idx="1"/>
          </p:nvPr>
        </p:nvSpPr>
        <p:spPr>
          <a:xfrm>
            <a:off x="609600" y="1905000"/>
            <a:ext cx="7924800" cy="4419600"/>
          </a:xfrm>
        </p:spPr>
        <p:txBody>
          <a:bodyPr/>
          <a:lstStyle/>
          <a:p>
            <a:pPr marL="609600" indent="-609600" algn="just">
              <a:buFont typeface="Wingdings" pitchFamily="2" charset="2"/>
              <a:buNone/>
            </a:pPr>
            <a:r>
              <a:rPr lang="en-US" sz="2800" b="1" smtClean="0"/>
              <a:t>7. Colleagues:</a:t>
            </a:r>
          </a:p>
          <a:p>
            <a:pPr marL="609600" indent="-609600" algn="just">
              <a:buFont typeface="Wingdings" pitchFamily="2" charset="2"/>
              <a:buNone/>
            </a:pPr>
            <a:r>
              <a:rPr lang="en-US" sz="2800" smtClean="0"/>
              <a:t>	</a:t>
            </a:r>
            <a:r>
              <a:rPr lang="en-US" sz="1800" smtClean="0"/>
              <a:t>7.05. Give a fair hearing to the opinions, concerns, or complaints of a colleague. </a:t>
            </a:r>
          </a:p>
          <a:p>
            <a:pPr marL="609600" indent="-609600" algn="just">
              <a:buFont typeface="Wingdings" pitchFamily="2" charset="2"/>
              <a:buNone/>
            </a:pPr>
            <a:r>
              <a:rPr lang="en-US" sz="1800" smtClean="0"/>
              <a:t>	7.06. Assist colleagues in being fully aware of current standard work practices including policies and procedures for protecting passwords, files and other confidential information, and security measures in general. </a:t>
            </a:r>
          </a:p>
          <a:p>
            <a:pPr marL="609600" indent="-609600" algn="just">
              <a:buFont typeface="Wingdings" pitchFamily="2" charset="2"/>
              <a:buNone/>
            </a:pPr>
            <a:r>
              <a:rPr lang="en-US" sz="1800" smtClean="0"/>
              <a:t>	7.07. Not unfairly intervene in the career of any colleague; however, concern for the employer, the client or public interest may compel software engineers, in good faith, to question the competence of a colleague. </a:t>
            </a:r>
          </a:p>
          <a:p>
            <a:pPr marL="609600" indent="-609600" algn="just">
              <a:buFont typeface="Wingdings" pitchFamily="2" charset="2"/>
              <a:buNone/>
            </a:pPr>
            <a:r>
              <a:rPr lang="en-US" sz="1800" smtClean="0"/>
              <a:t>	7.08. In situations outside of their own areas of competence, call upon the opinions of other professionals who have competence in that area.</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7" dur="500"/>
                                        <p:tgtEl>
                                          <p:spTgt spid="2508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2" dur="500"/>
                                        <p:tgtEl>
                                          <p:spTgt spid="2508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7" dur="500"/>
                                        <p:tgtEl>
                                          <p:spTgt spid="2508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2" dur="500"/>
                                        <p:tgtEl>
                                          <p:spTgt spid="2508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51907" name="Rectangle 3"/>
          <p:cNvSpPr>
            <a:spLocks noGrp="1" noChangeArrowheads="1"/>
          </p:cNvSpPr>
          <p:nvPr>
            <p:ph type="body" idx="1"/>
          </p:nvPr>
        </p:nvSpPr>
        <p:spPr>
          <a:xfrm>
            <a:off x="609600" y="1905000"/>
            <a:ext cx="7924800" cy="4495800"/>
          </a:xfrm>
        </p:spPr>
        <p:txBody>
          <a:bodyPr/>
          <a:lstStyle/>
          <a:p>
            <a:pPr marL="609600" indent="-609600" algn="just">
              <a:buFont typeface="Wingdings" pitchFamily="2" charset="2"/>
              <a:buNone/>
            </a:pPr>
            <a:r>
              <a:rPr lang="en-US" sz="2800" b="1" smtClean="0"/>
              <a:t>8. Self:</a:t>
            </a:r>
          </a:p>
          <a:p>
            <a:pPr marL="990600" lvl="1" indent="-533400" algn="just"/>
            <a:r>
              <a:rPr lang="en-US" sz="2000" b="1" smtClean="0"/>
              <a:t>Software engineers shall participate in lifelong learning regarding the practice of their profession and shall promote an ethical approach to the practice of the profession. </a:t>
            </a:r>
          </a:p>
          <a:p>
            <a:pPr marL="990600" lvl="1" indent="-533400" algn="just"/>
            <a:r>
              <a:rPr lang="en-US" sz="2000" b="1" smtClean="0"/>
              <a:t>In particular, software engineers shall continually endeavor to:</a:t>
            </a:r>
            <a:r>
              <a:rPr lang="en-US" smtClean="0"/>
              <a:t> </a:t>
            </a:r>
          </a:p>
          <a:p>
            <a:pPr marL="1371600" lvl="2" indent="-457200" algn="just">
              <a:buFont typeface="Wingdings" pitchFamily="2" charset="2"/>
              <a:buNone/>
            </a:pPr>
            <a:r>
              <a:rPr lang="en-US" sz="1800" smtClean="0"/>
              <a:t>8.01. Further their knowledge of developments in the analysis, specification, design, development, maintenance and testing of software and related documents, together with the management of the development process. </a:t>
            </a:r>
          </a:p>
          <a:p>
            <a:pPr marL="1371600" lvl="2" indent="-457200" algn="just">
              <a:buFont typeface="Wingdings" pitchFamily="2" charset="2"/>
              <a:buNone/>
            </a:pPr>
            <a:r>
              <a:rPr lang="en-US" sz="1800" smtClean="0"/>
              <a:t>8.02. Improve their ability to create safe, reliable, and useful quality software at reasonable cost and within a reasonable time.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animEffect transition="in" filter="blinds(horizontal)">
                                      <p:cBhvr>
                                        <p:cTn id="7" dur="500"/>
                                        <p:tgtEl>
                                          <p:spTgt spid="251907">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1907">
                                            <p:txEl>
                                              <p:pRg st="4" end="4"/>
                                            </p:txEl>
                                          </p:spTgt>
                                        </p:tgtEl>
                                        <p:attrNameLst>
                                          <p:attrName>style.visibility</p:attrName>
                                        </p:attrNameLst>
                                      </p:cBhvr>
                                      <p:to>
                                        <p:strVal val="visible"/>
                                      </p:to>
                                    </p:set>
                                    <p:animEffect transition="in" filter="blinds(horizontal)">
                                      <p:cBhvr>
                                        <p:cTn id="12" dur="500"/>
                                        <p:tgtEl>
                                          <p:spTgt spid="25190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sz="3200" i="1" smtClean="0"/>
              <a:t>Software Engineering Code of Ethics and</a:t>
            </a:r>
            <a:r>
              <a:rPr lang="en-US" sz="3200" smtClean="0"/>
              <a:t>  </a:t>
            </a:r>
            <a:r>
              <a:rPr lang="en-US" sz="3200" i="1" smtClean="0"/>
              <a:t>Professional Practice</a:t>
            </a:r>
          </a:p>
        </p:txBody>
      </p:sp>
      <p:sp>
        <p:nvSpPr>
          <p:cNvPr id="252931" name="Rectangle 3"/>
          <p:cNvSpPr>
            <a:spLocks noGrp="1" noChangeArrowheads="1"/>
          </p:cNvSpPr>
          <p:nvPr>
            <p:ph type="body" idx="1"/>
          </p:nvPr>
        </p:nvSpPr>
        <p:spPr>
          <a:xfrm>
            <a:off x="609600" y="1905000"/>
            <a:ext cx="7924800" cy="4191000"/>
          </a:xfrm>
        </p:spPr>
        <p:txBody>
          <a:bodyPr/>
          <a:lstStyle/>
          <a:p>
            <a:pPr marL="609600" indent="-609600" algn="just">
              <a:lnSpc>
                <a:spcPct val="80000"/>
              </a:lnSpc>
              <a:buFont typeface="Wingdings" pitchFamily="2" charset="2"/>
              <a:buNone/>
            </a:pPr>
            <a:r>
              <a:rPr lang="en-US" sz="2800" b="1" smtClean="0"/>
              <a:t>8. Self:</a:t>
            </a:r>
          </a:p>
          <a:p>
            <a:pPr marL="609600" indent="-609600" algn="just">
              <a:lnSpc>
                <a:spcPct val="80000"/>
              </a:lnSpc>
              <a:buFont typeface="Wingdings" pitchFamily="2" charset="2"/>
              <a:buNone/>
            </a:pPr>
            <a:r>
              <a:rPr lang="en-US" sz="1800" smtClean="0"/>
              <a:t>	8.03. Improve their ability to produce accurate, informative, and well-written documentation. </a:t>
            </a:r>
          </a:p>
          <a:p>
            <a:pPr marL="609600" indent="-609600" algn="just">
              <a:lnSpc>
                <a:spcPct val="80000"/>
              </a:lnSpc>
              <a:buFont typeface="Wingdings" pitchFamily="2" charset="2"/>
              <a:buNone/>
            </a:pPr>
            <a:r>
              <a:rPr lang="en-US" sz="1800" smtClean="0"/>
              <a:t>	8.04. Improve their understanding of the software and related documents on which they work and of the environment in which they will be used. </a:t>
            </a:r>
          </a:p>
          <a:p>
            <a:pPr marL="609600" indent="-609600" algn="just">
              <a:lnSpc>
                <a:spcPct val="80000"/>
              </a:lnSpc>
              <a:buFont typeface="Wingdings" pitchFamily="2" charset="2"/>
              <a:buNone/>
            </a:pPr>
            <a:r>
              <a:rPr lang="en-US" sz="1800" smtClean="0"/>
              <a:t>	8.05. Improve their knowledge of relevant standards and the law governing the software and related documents on which they work. </a:t>
            </a:r>
          </a:p>
          <a:p>
            <a:pPr marL="609600" indent="-609600" algn="just">
              <a:lnSpc>
                <a:spcPct val="80000"/>
              </a:lnSpc>
              <a:buFont typeface="Wingdings" pitchFamily="2" charset="2"/>
              <a:buNone/>
            </a:pPr>
            <a:r>
              <a:rPr lang="en-US" sz="1800" smtClean="0"/>
              <a:t>	8.06 Improve their knowledge of this Code, its interpretation, and its application to their work. </a:t>
            </a:r>
          </a:p>
          <a:p>
            <a:pPr marL="609600" indent="-609600" algn="just">
              <a:lnSpc>
                <a:spcPct val="80000"/>
              </a:lnSpc>
              <a:buFont typeface="Wingdings" pitchFamily="2" charset="2"/>
              <a:buNone/>
            </a:pPr>
            <a:r>
              <a:rPr lang="en-US" sz="1800" smtClean="0"/>
              <a:t>	8.07 Not give unfair treatment to anyone because of any irrelevant prejudices. </a:t>
            </a:r>
          </a:p>
          <a:p>
            <a:pPr marL="609600" indent="-609600" algn="just">
              <a:lnSpc>
                <a:spcPct val="80000"/>
              </a:lnSpc>
              <a:buFont typeface="Wingdings" pitchFamily="2" charset="2"/>
              <a:buNone/>
            </a:pPr>
            <a:r>
              <a:rPr lang="en-US" sz="1800" smtClean="0"/>
              <a:t>	8.08. Not influence others to undertake any action that involves a breach of this Code. </a:t>
            </a:r>
          </a:p>
          <a:p>
            <a:pPr marL="609600" indent="-609600" algn="just">
              <a:lnSpc>
                <a:spcPct val="80000"/>
              </a:lnSpc>
              <a:buFont typeface="Wingdings" pitchFamily="2" charset="2"/>
              <a:buNone/>
            </a:pPr>
            <a:r>
              <a:rPr lang="en-US" sz="1800" smtClean="0"/>
              <a:t>	8.09. Recognize that personal violations of this Code are inconsistent with being a professional software engineer.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1" end="1"/>
                                            </p:txEl>
                                          </p:spTgt>
                                        </p:tgtEl>
                                        <p:attrNameLst>
                                          <p:attrName>style.visibility</p:attrName>
                                        </p:attrNameLst>
                                      </p:cBhvr>
                                      <p:to>
                                        <p:strVal val="visible"/>
                                      </p:to>
                                    </p:set>
                                    <p:animEffect transition="in" filter="blinds(horizontal)">
                                      <p:cBhvr>
                                        <p:cTn id="7" dur="500"/>
                                        <p:tgtEl>
                                          <p:spTgt spid="25293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2931">
                                            <p:txEl>
                                              <p:pRg st="2" end="2"/>
                                            </p:txEl>
                                          </p:spTgt>
                                        </p:tgtEl>
                                        <p:attrNameLst>
                                          <p:attrName>style.visibility</p:attrName>
                                        </p:attrNameLst>
                                      </p:cBhvr>
                                      <p:to>
                                        <p:strVal val="visible"/>
                                      </p:to>
                                    </p:set>
                                    <p:animEffect transition="in" filter="blinds(horizontal)">
                                      <p:cBhvr>
                                        <p:cTn id="12" dur="500"/>
                                        <p:tgtEl>
                                          <p:spTgt spid="2529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2931">
                                            <p:txEl>
                                              <p:pRg st="3" end="3"/>
                                            </p:txEl>
                                          </p:spTgt>
                                        </p:tgtEl>
                                        <p:attrNameLst>
                                          <p:attrName>style.visibility</p:attrName>
                                        </p:attrNameLst>
                                      </p:cBhvr>
                                      <p:to>
                                        <p:strVal val="visible"/>
                                      </p:to>
                                    </p:set>
                                    <p:animEffect transition="in" filter="blinds(horizontal)">
                                      <p:cBhvr>
                                        <p:cTn id="17" dur="500"/>
                                        <p:tgtEl>
                                          <p:spTgt spid="25293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2931">
                                            <p:txEl>
                                              <p:pRg st="4" end="4"/>
                                            </p:txEl>
                                          </p:spTgt>
                                        </p:tgtEl>
                                        <p:attrNameLst>
                                          <p:attrName>style.visibility</p:attrName>
                                        </p:attrNameLst>
                                      </p:cBhvr>
                                      <p:to>
                                        <p:strVal val="visible"/>
                                      </p:to>
                                    </p:set>
                                    <p:animEffect transition="in" filter="blinds(horizontal)">
                                      <p:cBhvr>
                                        <p:cTn id="22" dur="500"/>
                                        <p:tgtEl>
                                          <p:spTgt spid="252931">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2931">
                                            <p:txEl>
                                              <p:pRg st="5" end="5"/>
                                            </p:txEl>
                                          </p:spTgt>
                                        </p:tgtEl>
                                        <p:attrNameLst>
                                          <p:attrName>style.visibility</p:attrName>
                                        </p:attrNameLst>
                                      </p:cBhvr>
                                      <p:to>
                                        <p:strVal val="visible"/>
                                      </p:to>
                                    </p:set>
                                    <p:animEffect transition="in" filter="blinds(horizontal)">
                                      <p:cBhvr>
                                        <p:cTn id="27" dur="500"/>
                                        <p:tgtEl>
                                          <p:spTgt spid="252931">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2931">
                                            <p:txEl>
                                              <p:pRg st="6" end="6"/>
                                            </p:txEl>
                                          </p:spTgt>
                                        </p:tgtEl>
                                        <p:attrNameLst>
                                          <p:attrName>style.visibility</p:attrName>
                                        </p:attrNameLst>
                                      </p:cBhvr>
                                      <p:to>
                                        <p:strVal val="visible"/>
                                      </p:to>
                                    </p:set>
                                    <p:animEffect transition="in" filter="blinds(horizontal)">
                                      <p:cBhvr>
                                        <p:cTn id="32" dur="500"/>
                                        <p:tgtEl>
                                          <p:spTgt spid="252931">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2931">
                                            <p:txEl>
                                              <p:pRg st="7" end="7"/>
                                            </p:txEl>
                                          </p:spTgt>
                                        </p:tgtEl>
                                        <p:attrNameLst>
                                          <p:attrName>style.visibility</p:attrName>
                                        </p:attrNameLst>
                                      </p:cBhvr>
                                      <p:to>
                                        <p:strVal val="visible"/>
                                      </p:to>
                                    </p:set>
                                    <p:animEffect transition="in" filter="blinds(horizontal)">
                                      <p:cBhvr>
                                        <p:cTn id="37" dur="500"/>
                                        <p:tgtEl>
                                          <p:spTgt spid="2529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6" name="Rectangle 4"/>
          <p:cNvSpPr>
            <a:spLocks noGrp="1" noChangeArrowheads="1"/>
          </p:cNvSpPr>
          <p:nvPr>
            <p:ph type="ctrTitle"/>
          </p:nvPr>
        </p:nvSpPr>
        <p:spPr>
          <a:ln>
            <a:miter lim="800000"/>
            <a:headEnd/>
            <a:tailEnd/>
          </a:ln>
          <a:extLst/>
        </p:spPr>
        <p:txBody>
          <a:bodyPr/>
          <a:lstStyle/>
          <a:p>
            <a:pPr algn="ctr">
              <a:defRPr/>
            </a:pPr>
            <a:r>
              <a:rPr lang="en-US" altLang="zh-CN">
                <a:ea typeface="SimSun" pitchFamily="2" charset="-122"/>
              </a:rPr>
              <a:t>ACM Code of Ethics and Professional Conduct </a:t>
            </a:r>
            <a:endParaRPr lang="en-US"/>
          </a:p>
        </p:txBody>
      </p:sp>
      <p:sp>
        <p:nvSpPr>
          <p:cNvPr id="253957" name="Rectangle 5"/>
          <p:cNvSpPr>
            <a:spLocks noGrp="1" noChangeArrowheads="1"/>
          </p:cNvSpPr>
          <p:nvPr>
            <p:ph type="subTitle" idx="1"/>
          </p:nvPr>
        </p:nvSpPr>
        <p:spPr>
          <a:xfrm>
            <a:off x="685800" y="3681413"/>
            <a:ext cx="8077200" cy="1500187"/>
          </a:xfrm>
        </p:spPr>
        <p:txBody>
          <a:bodyPr/>
          <a:lstStyle/>
          <a:p>
            <a:pPr marR="0" algn="ctr"/>
            <a:endParaRPr lang="en-US" sz="1800" b="1" smtClean="0"/>
          </a:p>
          <a:p>
            <a:pPr marR="0" algn="ctr"/>
            <a:r>
              <a:rPr lang="en-US" sz="1800" b="1" smtClean="0"/>
              <a:t>Developed by the Task Force for the Revision of the ACM Code of Ethics and Professional Conduct.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3957">
                                            <p:txEl>
                                              <p:pRg st="1" end="1"/>
                                            </p:txEl>
                                          </p:spTgt>
                                        </p:tgtEl>
                                        <p:attrNameLst>
                                          <p:attrName>style.visibility</p:attrName>
                                        </p:attrNameLst>
                                      </p:cBhvr>
                                      <p:to>
                                        <p:strVal val="visible"/>
                                      </p:to>
                                    </p:set>
                                    <p:animEffect transition="in" filter="blinds(horizontal)">
                                      <p:cBhvr>
                                        <p:cTn id="7" dur="500"/>
                                        <p:tgtEl>
                                          <p:spTgt spid="25395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ltLang="zh-CN" sz="3200" i="1" smtClean="0">
                <a:ea typeface="SimSun" pitchFamily="2" charset="-122"/>
              </a:rPr>
              <a:t>ACM Code of Ethics and Professional Conduct</a:t>
            </a:r>
            <a:endParaRPr lang="en-US" sz="3200" i="1" smtClean="0"/>
          </a:p>
        </p:txBody>
      </p:sp>
      <p:sp>
        <p:nvSpPr>
          <p:cNvPr id="256003" name="Rectangle 3"/>
          <p:cNvSpPr>
            <a:spLocks noGrp="1" noChangeArrowheads="1"/>
          </p:cNvSpPr>
          <p:nvPr>
            <p:ph type="body" idx="1"/>
          </p:nvPr>
        </p:nvSpPr>
        <p:spPr/>
        <p:txBody>
          <a:bodyPr/>
          <a:lstStyle/>
          <a:p>
            <a:pPr marL="609600" indent="-609600"/>
            <a:r>
              <a:rPr lang="en-US" b="1" smtClean="0"/>
              <a:t>Contents / Coverage:</a:t>
            </a:r>
          </a:p>
          <a:p>
            <a:pPr marL="990600" lvl="1" indent="-533400">
              <a:buFont typeface="Wingdings" pitchFamily="2" charset="2"/>
              <a:buAutoNum type="arabicPeriod"/>
            </a:pPr>
            <a:r>
              <a:rPr lang="en-US" smtClean="0"/>
              <a:t>General Moral Imperatives</a:t>
            </a:r>
          </a:p>
          <a:p>
            <a:pPr marL="990600" lvl="1" indent="-533400">
              <a:buFont typeface="Wingdings" pitchFamily="2" charset="2"/>
              <a:buAutoNum type="arabicPeriod"/>
            </a:pPr>
            <a:r>
              <a:rPr lang="en-US" smtClean="0"/>
              <a:t>More Specific Professional Responsibilities</a:t>
            </a:r>
          </a:p>
          <a:p>
            <a:pPr marL="990600" lvl="1" indent="-533400">
              <a:buFont typeface="Wingdings" pitchFamily="2" charset="2"/>
              <a:buAutoNum type="arabicPeriod"/>
            </a:pPr>
            <a:r>
              <a:rPr lang="en-US" smtClean="0"/>
              <a:t>Organizational Leadership Imperatives</a:t>
            </a:r>
          </a:p>
          <a:p>
            <a:pPr marL="990600" lvl="1" indent="-533400">
              <a:buFont typeface="Wingdings" pitchFamily="2" charset="2"/>
              <a:buAutoNum type="arabicPeriod"/>
            </a:pPr>
            <a:r>
              <a:rPr lang="en-US" altLang="zh-CN" smtClean="0"/>
              <a:t>Compliance with the Code</a:t>
            </a:r>
            <a:endParaRPr lang="en-US" smtClean="0"/>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3">
                                            <p:txEl>
                                              <p:pRg st="1" end="1"/>
                                            </p:txEl>
                                          </p:spTgt>
                                        </p:tgtEl>
                                        <p:attrNameLst>
                                          <p:attrName>style.visibility</p:attrName>
                                        </p:attrNameLst>
                                      </p:cBhvr>
                                      <p:to>
                                        <p:strVal val="visible"/>
                                      </p:to>
                                    </p:set>
                                    <p:animEffect transition="in" filter="blinds(horizontal)">
                                      <p:cBhvr>
                                        <p:cTn id="7" dur="500"/>
                                        <p:tgtEl>
                                          <p:spTgt spid="256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03">
                                            <p:txEl>
                                              <p:pRg st="2" end="2"/>
                                            </p:txEl>
                                          </p:spTgt>
                                        </p:tgtEl>
                                        <p:attrNameLst>
                                          <p:attrName>style.visibility</p:attrName>
                                        </p:attrNameLst>
                                      </p:cBhvr>
                                      <p:to>
                                        <p:strVal val="visible"/>
                                      </p:to>
                                    </p:set>
                                    <p:animEffect transition="in" filter="blinds(horizontal)">
                                      <p:cBhvr>
                                        <p:cTn id="12" dur="500"/>
                                        <p:tgtEl>
                                          <p:spTgt spid="256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03">
                                            <p:txEl>
                                              <p:pRg st="3" end="3"/>
                                            </p:txEl>
                                          </p:spTgt>
                                        </p:tgtEl>
                                        <p:attrNameLst>
                                          <p:attrName>style.visibility</p:attrName>
                                        </p:attrNameLst>
                                      </p:cBhvr>
                                      <p:to>
                                        <p:strVal val="visible"/>
                                      </p:to>
                                    </p:set>
                                    <p:animEffect transition="in" filter="blinds(horizontal)">
                                      <p:cBhvr>
                                        <p:cTn id="17" dur="500"/>
                                        <p:tgtEl>
                                          <p:spTgt spid="2560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6003">
                                            <p:txEl>
                                              <p:pRg st="4" end="4"/>
                                            </p:txEl>
                                          </p:spTgt>
                                        </p:tgtEl>
                                        <p:attrNameLst>
                                          <p:attrName>style.visibility</p:attrName>
                                        </p:attrNameLst>
                                      </p:cBhvr>
                                      <p:to>
                                        <p:strVal val="visible"/>
                                      </p:to>
                                    </p:set>
                                    <p:animEffect transition="in" filter="blinds(horizontal)">
                                      <p:cBhvr>
                                        <p:cTn id="22" dur="500"/>
                                        <p:tgtEl>
                                          <p:spTgt spid="256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altLang="zh-CN" sz="3200" i="1" smtClean="0">
                <a:ea typeface="SimSun" pitchFamily="2" charset="-122"/>
              </a:rPr>
              <a:t>ACM Code of Ethics and Professional Conduct</a:t>
            </a:r>
            <a:endParaRPr lang="en-US" sz="3200" i="1" smtClean="0"/>
          </a:p>
        </p:txBody>
      </p:sp>
      <p:sp>
        <p:nvSpPr>
          <p:cNvPr id="258051" name="Rectangle 3"/>
          <p:cNvSpPr>
            <a:spLocks noGrp="1" noChangeArrowheads="1"/>
          </p:cNvSpPr>
          <p:nvPr>
            <p:ph type="body" idx="1"/>
          </p:nvPr>
        </p:nvSpPr>
        <p:spPr/>
        <p:txBody>
          <a:bodyPr/>
          <a:lstStyle/>
          <a:p>
            <a:pPr>
              <a:buFont typeface="Wingdings" pitchFamily="2" charset="2"/>
              <a:buNone/>
            </a:pPr>
            <a:r>
              <a:rPr lang="en-US" sz="2800" b="1" smtClean="0"/>
              <a:t>1. General Moral Imperatives:</a:t>
            </a:r>
          </a:p>
          <a:p>
            <a:pPr marL="914400" lvl="1" indent="-457200">
              <a:buFont typeface="Wingdings" pitchFamily="2" charset="2"/>
              <a:buNone/>
            </a:pPr>
            <a:r>
              <a:rPr lang="en-US" sz="2000" b="1" smtClean="0"/>
              <a:t>As an ACM member I will...</a:t>
            </a:r>
          </a:p>
          <a:p>
            <a:pPr marL="914400" lvl="1" indent="-457200" algn="just">
              <a:buFont typeface="Wingdings" pitchFamily="2" charset="2"/>
              <a:buNone/>
            </a:pPr>
            <a:r>
              <a:rPr lang="en-US" sz="1800" smtClean="0"/>
              <a:t>1.1 Contribute to society and human well-being.</a:t>
            </a:r>
          </a:p>
          <a:p>
            <a:pPr marL="914400" lvl="1" indent="-457200" algn="just">
              <a:buFont typeface="Wingdings" pitchFamily="2" charset="2"/>
              <a:buNone/>
            </a:pPr>
            <a:r>
              <a:rPr lang="en-US" sz="1800" smtClean="0"/>
              <a:t>1.2 Avoid harm to others.</a:t>
            </a:r>
          </a:p>
          <a:p>
            <a:pPr marL="914400" lvl="1" indent="-457200" algn="just">
              <a:buFont typeface="Wingdings" pitchFamily="2" charset="2"/>
              <a:buNone/>
            </a:pPr>
            <a:r>
              <a:rPr lang="en-US" sz="1800" smtClean="0"/>
              <a:t>1.3 Be honest and trustworthy.</a:t>
            </a:r>
          </a:p>
          <a:p>
            <a:pPr marL="914400" lvl="1" indent="-457200" algn="just">
              <a:buFont typeface="Wingdings" pitchFamily="2" charset="2"/>
              <a:buNone/>
            </a:pPr>
            <a:r>
              <a:rPr lang="en-US" sz="1800" smtClean="0"/>
              <a:t>1.4 Be fair and take action not to discriminate.</a:t>
            </a:r>
          </a:p>
          <a:p>
            <a:pPr marL="914400" lvl="1" indent="-457200" algn="just">
              <a:buFont typeface="Wingdings" pitchFamily="2" charset="2"/>
              <a:buNone/>
            </a:pPr>
            <a:r>
              <a:rPr lang="en-US" sz="1800" smtClean="0"/>
              <a:t>1.5 Honor property rights including copyrights and patent.</a:t>
            </a:r>
          </a:p>
          <a:p>
            <a:pPr marL="914400" lvl="1" indent="-457200" algn="just">
              <a:buFont typeface="Wingdings" pitchFamily="2" charset="2"/>
              <a:buNone/>
            </a:pPr>
            <a:r>
              <a:rPr lang="en-US" sz="1800" smtClean="0"/>
              <a:t>1.6 Give proper credit for intellectual property.</a:t>
            </a:r>
          </a:p>
          <a:p>
            <a:pPr marL="914400" lvl="1" indent="-457200" algn="just">
              <a:buFont typeface="Wingdings" pitchFamily="2" charset="2"/>
              <a:buNone/>
            </a:pPr>
            <a:r>
              <a:rPr lang="en-US" sz="1800" smtClean="0"/>
              <a:t>1.7 Respect the privacy of others.</a:t>
            </a:r>
          </a:p>
          <a:p>
            <a:pPr marL="914400" lvl="1" indent="-457200" algn="just">
              <a:buFont typeface="Wingdings" pitchFamily="2" charset="2"/>
              <a:buNone/>
            </a:pPr>
            <a:r>
              <a:rPr lang="en-US" altLang="zh-CN" sz="1800" smtClean="0"/>
              <a:t>1.8 Honor confidentiality.</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8051">
                                            <p:txEl>
                                              <p:pRg st="2" end="2"/>
                                            </p:txEl>
                                          </p:spTgt>
                                        </p:tgtEl>
                                        <p:attrNameLst>
                                          <p:attrName>style.visibility</p:attrName>
                                        </p:attrNameLst>
                                      </p:cBhvr>
                                      <p:to>
                                        <p:strVal val="visible"/>
                                      </p:to>
                                    </p:set>
                                    <p:animEffect transition="in" filter="blinds(horizontal)">
                                      <p:cBhvr>
                                        <p:cTn id="7" dur="500"/>
                                        <p:tgtEl>
                                          <p:spTgt spid="25805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8051">
                                            <p:txEl>
                                              <p:pRg st="3" end="3"/>
                                            </p:txEl>
                                          </p:spTgt>
                                        </p:tgtEl>
                                        <p:attrNameLst>
                                          <p:attrName>style.visibility</p:attrName>
                                        </p:attrNameLst>
                                      </p:cBhvr>
                                      <p:to>
                                        <p:strVal val="visible"/>
                                      </p:to>
                                    </p:set>
                                    <p:animEffect transition="in" filter="blinds(horizontal)">
                                      <p:cBhvr>
                                        <p:cTn id="12" dur="500"/>
                                        <p:tgtEl>
                                          <p:spTgt spid="25805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8051">
                                            <p:txEl>
                                              <p:pRg st="4" end="4"/>
                                            </p:txEl>
                                          </p:spTgt>
                                        </p:tgtEl>
                                        <p:attrNameLst>
                                          <p:attrName>style.visibility</p:attrName>
                                        </p:attrNameLst>
                                      </p:cBhvr>
                                      <p:to>
                                        <p:strVal val="visible"/>
                                      </p:to>
                                    </p:set>
                                    <p:animEffect transition="in" filter="blinds(horizontal)">
                                      <p:cBhvr>
                                        <p:cTn id="17" dur="500"/>
                                        <p:tgtEl>
                                          <p:spTgt spid="25805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8051">
                                            <p:txEl>
                                              <p:pRg st="5" end="5"/>
                                            </p:txEl>
                                          </p:spTgt>
                                        </p:tgtEl>
                                        <p:attrNameLst>
                                          <p:attrName>style.visibility</p:attrName>
                                        </p:attrNameLst>
                                      </p:cBhvr>
                                      <p:to>
                                        <p:strVal val="visible"/>
                                      </p:to>
                                    </p:set>
                                    <p:animEffect transition="in" filter="blinds(horizontal)">
                                      <p:cBhvr>
                                        <p:cTn id="22" dur="500"/>
                                        <p:tgtEl>
                                          <p:spTgt spid="258051">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8051">
                                            <p:txEl>
                                              <p:pRg st="6" end="6"/>
                                            </p:txEl>
                                          </p:spTgt>
                                        </p:tgtEl>
                                        <p:attrNameLst>
                                          <p:attrName>style.visibility</p:attrName>
                                        </p:attrNameLst>
                                      </p:cBhvr>
                                      <p:to>
                                        <p:strVal val="visible"/>
                                      </p:to>
                                    </p:set>
                                    <p:animEffect transition="in" filter="blinds(horizontal)">
                                      <p:cBhvr>
                                        <p:cTn id="27" dur="500"/>
                                        <p:tgtEl>
                                          <p:spTgt spid="258051">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8051">
                                            <p:txEl>
                                              <p:pRg st="7" end="7"/>
                                            </p:txEl>
                                          </p:spTgt>
                                        </p:tgtEl>
                                        <p:attrNameLst>
                                          <p:attrName>style.visibility</p:attrName>
                                        </p:attrNameLst>
                                      </p:cBhvr>
                                      <p:to>
                                        <p:strVal val="visible"/>
                                      </p:to>
                                    </p:set>
                                    <p:animEffect transition="in" filter="blinds(horizontal)">
                                      <p:cBhvr>
                                        <p:cTn id="32" dur="500"/>
                                        <p:tgtEl>
                                          <p:spTgt spid="258051">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8051">
                                            <p:txEl>
                                              <p:pRg st="8" end="8"/>
                                            </p:txEl>
                                          </p:spTgt>
                                        </p:tgtEl>
                                        <p:attrNameLst>
                                          <p:attrName>style.visibility</p:attrName>
                                        </p:attrNameLst>
                                      </p:cBhvr>
                                      <p:to>
                                        <p:strVal val="visible"/>
                                      </p:to>
                                    </p:set>
                                    <p:animEffect transition="in" filter="blinds(horizontal)">
                                      <p:cBhvr>
                                        <p:cTn id="37" dur="500"/>
                                        <p:tgtEl>
                                          <p:spTgt spid="258051">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58051">
                                            <p:txEl>
                                              <p:pRg st="9" end="9"/>
                                            </p:txEl>
                                          </p:spTgt>
                                        </p:tgtEl>
                                        <p:attrNameLst>
                                          <p:attrName>style.visibility</p:attrName>
                                        </p:attrNameLst>
                                      </p:cBhvr>
                                      <p:to>
                                        <p:strVal val="visible"/>
                                      </p:to>
                                    </p:set>
                                    <p:animEffect transition="in" filter="blinds(horizontal)">
                                      <p:cBhvr>
                                        <p:cTn id="42" dur="500"/>
                                        <p:tgtEl>
                                          <p:spTgt spid="25805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altLang="zh-CN" sz="3200" i="1" smtClean="0">
                <a:ea typeface="SimSun" pitchFamily="2" charset="-122"/>
              </a:rPr>
              <a:t>ACM Code of Ethics and Professional Conduct</a:t>
            </a:r>
            <a:endParaRPr lang="en-US" sz="3200" i="1" smtClean="0"/>
          </a:p>
        </p:txBody>
      </p:sp>
      <p:sp>
        <p:nvSpPr>
          <p:cNvPr id="259075" name="Rectangle 3"/>
          <p:cNvSpPr>
            <a:spLocks noGrp="1" noChangeArrowheads="1"/>
          </p:cNvSpPr>
          <p:nvPr>
            <p:ph type="body" idx="1"/>
          </p:nvPr>
        </p:nvSpPr>
        <p:spPr>
          <a:xfrm>
            <a:off x="457200" y="1905000"/>
            <a:ext cx="8077200" cy="4419600"/>
          </a:xfrm>
        </p:spPr>
        <p:txBody>
          <a:bodyPr/>
          <a:lstStyle/>
          <a:p>
            <a:pPr>
              <a:buFont typeface="Wingdings" pitchFamily="2" charset="2"/>
              <a:buNone/>
            </a:pPr>
            <a:r>
              <a:rPr lang="en-US" sz="2800" b="1" smtClean="0"/>
              <a:t>2. More Specific Professional Responsibilities:</a:t>
            </a:r>
          </a:p>
          <a:p>
            <a:pPr marL="914400" lvl="1" indent="-457200">
              <a:buFont typeface="Wingdings" pitchFamily="2" charset="2"/>
              <a:buNone/>
            </a:pPr>
            <a:r>
              <a:rPr lang="en-US" sz="2000" b="1" smtClean="0"/>
              <a:t>As an ACM member I will...</a:t>
            </a:r>
          </a:p>
          <a:p>
            <a:pPr marL="914400" lvl="1" indent="-457200" algn="just">
              <a:buFont typeface="Wingdings" pitchFamily="2" charset="2"/>
              <a:buNone/>
            </a:pPr>
            <a:r>
              <a:rPr lang="en-US" altLang="zh-CN" sz="1800" smtClean="0"/>
              <a:t>2.1 Strive to achieve the highest quality, effectiveness and dignity in both the process and products of professional work.</a:t>
            </a:r>
          </a:p>
          <a:p>
            <a:pPr marL="914400" lvl="1" indent="-457200" algn="just">
              <a:buFont typeface="Wingdings" pitchFamily="2" charset="2"/>
              <a:buNone/>
            </a:pPr>
            <a:r>
              <a:rPr lang="en-US" altLang="zh-CN" sz="1800" smtClean="0"/>
              <a:t>2.2 Acquire and maintain professional competence.</a:t>
            </a:r>
          </a:p>
          <a:p>
            <a:pPr marL="914400" lvl="1" indent="-457200" algn="just">
              <a:buFont typeface="Wingdings" pitchFamily="2" charset="2"/>
              <a:buNone/>
            </a:pPr>
            <a:r>
              <a:rPr lang="en-US" altLang="zh-CN" sz="1800" smtClean="0"/>
              <a:t>2.3 Know and respect existing laws pertaining to professional work.</a:t>
            </a:r>
          </a:p>
          <a:p>
            <a:pPr marL="914400" lvl="1" indent="-457200" algn="just">
              <a:buFont typeface="Wingdings" pitchFamily="2" charset="2"/>
              <a:buNone/>
            </a:pPr>
            <a:r>
              <a:rPr lang="en-US" altLang="zh-CN" sz="1800" smtClean="0"/>
              <a:t>2.4 Accept and provide appropriate professional review.</a:t>
            </a:r>
          </a:p>
          <a:p>
            <a:pPr marL="914400" lvl="1" indent="-457200" algn="just">
              <a:buFont typeface="Wingdings" pitchFamily="2" charset="2"/>
              <a:buNone/>
            </a:pPr>
            <a:r>
              <a:rPr lang="en-US" altLang="zh-CN" sz="1800" smtClean="0"/>
              <a:t>2.5 Give comprehensive and thorough evaluations of computer systems and their impacts, including analysis of possible risks.</a:t>
            </a:r>
          </a:p>
          <a:p>
            <a:pPr marL="914400" lvl="1" indent="-457200" algn="just">
              <a:buFont typeface="Wingdings" pitchFamily="2" charset="2"/>
              <a:buNone/>
            </a:pPr>
            <a:r>
              <a:rPr lang="en-US" altLang="zh-CN" sz="1800" smtClean="0"/>
              <a:t>2.6 Honor contracts, agreements, and assigned responsibilities.</a:t>
            </a:r>
          </a:p>
          <a:p>
            <a:pPr marL="914400" lvl="1" indent="-457200" algn="just">
              <a:buFont typeface="Wingdings" pitchFamily="2" charset="2"/>
              <a:buNone/>
            </a:pPr>
            <a:r>
              <a:rPr lang="en-US" altLang="zh-CN" sz="1800" smtClean="0"/>
              <a:t>2.7 Improve public understanding of computing and its consequences.</a:t>
            </a:r>
          </a:p>
          <a:p>
            <a:pPr marL="914400" lvl="1" indent="-457200" algn="just">
              <a:buFont typeface="Wingdings" pitchFamily="2" charset="2"/>
              <a:buNone/>
            </a:pPr>
            <a:r>
              <a:rPr lang="en-US" altLang="zh-CN" sz="1800" smtClean="0"/>
              <a:t>2.8 Access computing and communication resources only when authorized to do so.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9075">
                                            <p:txEl>
                                              <p:pRg st="2" end="2"/>
                                            </p:txEl>
                                          </p:spTgt>
                                        </p:tgtEl>
                                        <p:attrNameLst>
                                          <p:attrName>style.visibility</p:attrName>
                                        </p:attrNameLst>
                                      </p:cBhvr>
                                      <p:to>
                                        <p:strVal val="visible"/>
                                      </p:to>
                                    </p:set>
                                    <p:animEffect transition="in" filter="blinds(horizontal)">
                                      <p:cBhvr>
                                        <p:cTn id="7" dur="500"/>
                                        <p:tgtEl>
                                          <p:spTgt spid="25907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9075">
                                            <p:txEl>
                                              <p:pRg st="3" end="3"/>
                                            </p:txEl>
                                          </p:spTgt>
                                        </p:tgtEl>
                                        <p:attrNameLst>
                                          <p:attrName>style.visibility</p:attrName>
                                        </p:attrNameLst>
                                      </p:cBhvr>
                                      <p:to>
                                        <p:strVal val="visible"/>
                                      </p:to>
                                    </p:set>
                                    <p:animEffect transition="in" filter="blinds(horizontal)">
                                      <p:cBhvr>
                                        <p:cTn id="12" dur="500"/>
                                        <p:tgtEl>
                                          <p:spTgt spid="25907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5">
                                            <p:txEl>
                                              <p:pRg st="4" end="4"/>
                                            </p:txEl>
                                          </p:spTgt>
                                        </p:tgtEl>
                                        <p:attrNameLst>
                                          <p:attrName>style.visibility</p:attrName>
                                        </p:attrNameLst>
                                      </p:cBhvr>
                                      <p:to>
                                        <p:strVal val="visible"/>
                                      </p:to>
                                    </p:set>
                                    <p:animEffect transition="in" filter="blinds(horizontal)">
                                      <p:cBhvr>
                                        <p:cTn id="17" dur="500"/>
                                        <p:tgtEl>
                                          <p:spTgt spid="25907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59075">
                                            <p:txEl>
                                              <p:pRg st="5" end="5"/>
                                            </p:txEl>
                                          </p:spTgt>
                                        </p:tgtEl>
                                        <p:attrNameLst>
                                          <p:attrName>style.visibility</p:attrName>
                                        </p:attrNameLst>
                                      </p:cBhvr>
                                      <p:to>
                                        <p:strVal val="visible"/>
                                      </p:to>
                                    </p:set>
                                    <p:animEffect transition="in" filter="blinds(horizontal)">
                                      <p:cBhvr>
                                        <p:cTn id="22" dur="500"/>
                                        <p:tgtEl>
                                          <p:spTgt spid="25907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9075">
                                            <p:txEl>
                                              <p:pRg st="6" end="6"/>
                                            </p:txEl>
                                          </p:spTgt>
                                        </p:tgtEl>
                                        <p:attrNameLst>
                                          <p:attrName>style.visibility</p:attrName>
                                        </p:attrNameLst>
                                      </p:cBhvr>
                                      <p:to>
                                        <p:strVal val="visible"/>
                                      </p:to>
                                    </p:set>
                                    <p:animEffect transition="in" filter="blinds(horizontal)">
                                      <p:cBhvr>
                                        <p:cTn id="27" dur="500"/>
                                        <p:tgtEl>
                                          <p:spTgt spid="259075">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9075">
                                            <p:txEl>
                                              <p:pRg st="7" end="7"/>
                                            </p:txEl>
                                          </p:spTgt>
                                        </p:tgtEl>
                                        <p:attrNameLst>
                                          <p:attrName>style.visibility</p:attrName>
                                        </p:attrNameLst>
                                      </p:cBhvr>
                                      <p:to>
                                        <p:strVal val="visible"/>
                                      </p:to>
                                    </p:set>
                                    <p:animEffect transition="in" filter="blinds(horizontal)">
                                      <p:cBhvr>
                                        <p:cTn id="32" dur="500"/>
                                        <p:tgtEl>
                                          <p:spTgt spid="259075">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59075">
                                            <p:txEl>
                                              <p:pRg st="8" end="8"/>
                                            </p:txEl>
                                          </p:spTgt>
                                        </p:tgtEl>
                                        <p:attrNameLst>
                                          <p:attrName>style.visibility</p:attrName>
                                        </p:attrNameLst>
                                      </p:cBhvr>
                                      <p:to>
                                        <p:strVal val="visible"/>
                                      </p:to>
                                    </p:set>
                                    <p:animEffect transition="in" filter="blinds(horizontal)">
                                      <p:cBhvr>
                                        <p:cTn id="37" dur="500"/>
                                        <p:tgtEl>
                                          <p:spTgt spid="259075">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59075">
                                            <p:txEl>
                                              <p:pRg st="9" end="9"/>
                                            </p:txEl>
                                          </p:spTgt>
                                        </p:tgtEl>
                                        <p:attrNameLst>
                                          <p:attrName>style.visibility</p:attrName>
                                        </p:attrNameLst>
                                      </p:cBhvr>
                                      <p:to>
                                        <p:strVal val="visible"/>
                                      </p:to>
                                    </p:set>
                                    <p:animEffect transition="in" filter="blinds(horizontal)">
                                      <p:cBhvr>
                                        <p:cTn id="42" dur="500"/>
                                        <p:tgtEl>
                                          <p:spTgt spid="2590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19200" y="533400"/>
            <a:ext cx="5410200" cy="762000"/>
          </a:xfrm>
        </p:spPr>
        <p:txBody>
          <a:bodyPr/>
          <a:lstStyle/>
          <a:p>
            <a:pPr eaLnBrk="1" hangingPunct="1"/>
            <a:r>
              <a:rPr lang="en-US" sz="4000" b="1" dirty="0" smtClean="0"/>
              <a:t>Ethical Decision Making</a:t>
            </a:r>
          </a:p>
        </p:txBody>
      </p:sp>
      <p:sp>
        <p:nvSpPr>
          <p:cNvPr id="211971" name="Rectangle 3"/>
          <p:cNvSpPr>
            <a:spLocks noGrp="1" noChangeArrowheads="1"/>
          </p:cNvSpPr>
          <p:nvPr>
            <p:ph idx="1"/>
          </p:nvPr>
        </p:nvSpPr>
        <p:spPr>
          <a:xfrm>
            <a:off x="381000" y="1295400"/>
            <a:ext cx="8305800" cy="5029200"/>
          </a:xfrm>
        </p:spPr>
        <p:txBody>
          <a:bodyPr/>
          <a:lstStyle/>
          <a:p>
            <a:pPr algn="just" eaLnBrk="1" hangingPunct="1">
              <a:lnSpc>
                <a:spcPct val="80000"/>
              </a:lnSpc>
            </a:pPr>
            <a:r>
              <a:rPr lang="en-US" sz="2000" b="1" dirty="0" smtClean="0"/>
              <a:t>Factors Affecting our Behavior:</a:t>
            </a:r>
          </a:p>
          <a:p>
            <a:pPr lvl="1" eaLnBrk="1" hangingPunct="1"/>
            <a:r>
              <a:rPr lang="en-US" sz="1800" dirty="0" smtClean="0"/>
              <a:t>At biological level, behavior is directed by the drives for food, shelter, and care / love.</a:t>
            </a:r>
          </a:p>
          <a:p>
            <a:pPr lvl="1" eaLnBrk="1" hangingPunct="1"/>
            <a:r>
              <a:rPr lang="en-US" sz="1800" dirty="0" smtClean="0"/>
              <a:t>At social level, we behave according to a variety of rules that flow from Government, Religious Institutions, or Family.</a:t>
            </a:r>
          </a:p>
          <a:p>
            <a:pPr lvl="1" eaLnBrk="1" hangingPunct="1"/>
            <a:r>
              <a:rPr lang="en-US" sz="1800" dirty="0" smtClean="0"/>
              <a:t>At a higher and more abstract level, our behavior is modified by our understanding of what is good, right, proper, moral or ethical.</a:t>
            </a:r>
          </a:p>
          <a:p>
            <a:pPr eaLnBrk="1" hangingPunct="1">
              <a:lnSpc>
                <a:spcPct val="80000"/>
              </a:lnSpc>
            </a:pPr>
            <a:r>
              <a:rPr lang="en-US" altLang="zh-CN" sz="2000" b="1" dirty="0" smtClean="0"/>
              <a:t>Competing Factors:</a:t>
            </a:r>
          </a:p>
          <a:p>
            <a:pPr lvl="1" eaLnBrk="1" hangingPunct="1"/>
            <a:r>
              <a:rPr lang="en-US" sz="1800" dirty="0" smtClean="0"/>
              <a:t>Human action is rarely simple and straightforward.</a:t>
            </a:r>
          </a:p>
          <a:p>
            <a:pPr lvl="1" eaLnBrk="1" hangingPunct="1"/>
            <a:r>
              <a:rPr lang="en-US" sz="1800" dirty="0" smtClean="0"/>
              <a:t>At any time, influences from several levels affect our behavior.</a:t>
            </a:r>
          </a:p>
          <a:p>
            <a:pPr lvl="1" eaLnBrk="1" hangingPunct="1"/>
            <a:r>
              <a:rPr lang="en-US" sz="1800" dirty="0" smtClean="0"/>
              <a:t>The influences often lead to competing outcomes, so an individual must weigh risks and consequences before making an independent value judgment about how to act.</a:t>
            </a:r>
          </a:p>
          <a:p>
            <a:pPr lvl="1" eaLnBrk="1" hangingPunct="1"/>
            <a:r>
              <a:rPr lang="en-US" sz="1800" dirty="0" smtClean="0"/>
              <a:t>Ethical Decision involving computer technology typically involves many </a:t>
            </a:r>
            <a:r>
              <a:rPr lang="en-US" sz="1800" b="1" dirty="0" smtClean="0"/>
              <a:t>shades of grey</a:t>
            </a:r>
            <a:r>
              <a:rPr lang="en-US" sz="1800" dirty="0" smtClean="0"/>
              <a:t>—possibilities that, by social standards, are not exclusively right or wrong.</a:t>
            </a:r>
            <a:endParaRPr lang="en-US" altLang="zh-CN" sz="1800" dirty="0" smtClean="0"/>
          </a:p>
        </p:txBody>
      </p:sp>
      <p:sp>
        <p:nvSpPr>
          <p:cNvPr id="5" name="Footer Placeholder 4"/>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blinds(horizontal)">
                                      <p:cBhvr>
                                        <p:cTn id="7" dur="500"/>
                                        <p:tgtEl>
                                          <p:spTgt spid="2119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blinds(horizontal)">
                                      <p:cBhvr>
                                        <p:cTn id="12" dur="500"/>
                                        <p:tgtEl>
                                          <p:spTgt spid="21197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1971">
                                            <p:txEl>
                                              <p:pRg st="2" end="2"/>
                                            </p:txEl>
                                          </p:spTgt>
                                        </p:tgtEl>
                                        <p:attrNameLst>
                                          <p:attrName>style.visibility</p:attrName>
                                        </p:attrNameLst>
                                      </p:cBhvr>
                                      <p:to>
                                        <p:strVal val="visible"/>
                                      </p:to>
                                    </p:set>
                                    <p:animEffect transition="in" filter="blinds(horizontal)">
                                      <p:cBhvr>
                                        <p:cTn id="17" dur="500"/>
                                        <p:tgtEl>
                                          <p:spTgt spid="21197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1971">
                                            <p:txEl>
                                              <p:pRg st="3" end="3"/>
                                            </p:txEl>
                                          </p:spTgt>
                                        </p:tgtEl>
                                        <p:attrNameLst>
                                          <p:attrName>style.visibility</p:attrName>
                                        </p:attrNameLst>
                                      </p:cBhvr>
                                      <p:to>
                                        <p:strVal val="visible"/>
                                      </p:to>
                                    </p:set>
                                    <p:animEffect transition="in" filter="blinds(horizontal)">
                                      <p:cBhvr>
                                        <p:cTn id="22" dur="500"/>
                                        <p:tgtEl>
                                          <p:spTgt spid="21197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1971">
                                            <p:txEl>
                                              <p:pRg st="4" end="4"/>
                                            </p:txEl>
                                          </p:spTgt>
                                        </p:tgtEl>
                                        <p:attrNameLst>
                                          <p:attrName>style.visibility</p:attrName>
                                        </p:attrNameLst>
                                      </p:cBhvr>
                                      <p:to>
                                        <p:strVal val="visible"/>
                                      </p:to>
                                    </p:set>
                                    <p:animEffect transition="in" filter="blinds(horizontal)">
                                      <p:cBhvr>
                                        <p:cTn id="27" dur="500"/>
                                        <p:tgtEl>
                                          <p:spTgt spid="21197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1971">
                                            <p:txEl>
                                              <p:pRg st="5" end="5"/>
                                            </p:txEl>
                                          </p:spTgt>
                                        </p:tgtEl>
                                        <p:attrNameLst>
                                          <p:attrName>style.visibility</p:attrName>
                                        </p:attrNameLst>
                                      </p:cBhvr>
                                      <p:to>
                                        <p:strVal val="visible"/>
                                      </p:to>
                                    </p:set>
                                    <p:animEffect transition="in" filter="blinds(horizontal)">
                                      <p:cBhvr>
                                        <p:cTn id="32" dur="500"/>
                                        <p:tgtEl>
                                          <p:spTgt spid="21197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1971">
                                            <p:txEl>
                                              <p:pRg st="6" end="6"/>
                                            </p:txEl>
                                          </p:spTgt>
                                        </p:tgtEl>
                                        <p:attrNameLst>
                                          <p:attrName>style.visibility</p:attrName>
                                        </p:attrNameLst>
                                      </p:cBhvr>
                                      <p:to>
                                        <p:strVal val="visible"/>
                                      </p:to>
                                    </p:set>
                                    <p:animEffect transition="in" filter="blinds(horizontal)">
                                      <p:cBhvr>
                                        <p:cTn id="37" dur="500"/>
                                        <p:tgtEl>
                                          <p:spTgt spid="21197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1971">
                                            <p:txEl>
                                              <p:pRg st="7" end="7"/>
                                            </p:txEl>
                                          </p:spTgt>
                                        </p:tgtEl>
                                        <p:attrNameLst>
                                          <p:attrName>style.visibility</p:attrName>
                                        </p:attrNameLst>
                                      </p:cBhvr>
                                      <p:to>
                                        <p:strVal val="visible"/>
                                      </p:to>
                                    </p:set>
                                    <p:animEffect transition="in" filter="blinds(horizontal)">
                                      <p:cBhvr>
                                        <p:cTn id="42" dur="500"/>
                                        <p:tgtEl>
                                          <p:spTgt spid="21197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1971">
                                            <p:txEl>
                                              <p:pRg st="8" end="8"/>
                                            </p:txEl>
                                          </p:spTgt>
                                        </p:tgtEl>
                                        <p:attrNameLst>
                                          <p:attrName>style.visibility</p:attrName>
                                        </p:attrNameLst>
                                      </p:cBhvr>
                                      <p:to>
                                        <p:strVal val="visible"/>
                                      </p:to>
                                    </p:set>
                                    <p:animEffect transition="in" filter="blinds(horizontal)">
                                      <p:cBhvr>
                                        <p:cTn id="47" dur="500"/>
                                        <p:tgtEl>
                                          <p:spTgt spid="2119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a:r>
              <a:rPr lang="en-US" altLang="zh-CN" sz="3200" i="1" smtClean="0">
                <a:ea typeface="SimSun" pitchFamily="2" charset="-122"/>
              </a:rPr>
              <a:t>ACM Code of Ethics and Professional Conduct</a:t>
            </a:r>
            <a:endParaRPr lang="en-US" sz="3200" i="1" smtClean="0"/>
          </a:p>
        </p:txBody>
      </p:sp>
      <p:sp>
        <p:nvSpPr>
          <p:cNvPr id="260099" name="Rectangle 3"/>
          <p:cNvSpPr>
            <a:spLocks noGrp="1" noChangeArrowheads="1"/>
          </p:cNvSpPr>
          <p:nvPr>
            <p:ph type="body" idx="1"/>
          </p:nvPr>
        </p:nvSpPr>
        <p:spPr>
          <a:xfrm>
            <a:off x="609600" y="1981200"/>
            <a:ext cx="7924800" cy="4191000"/>
          </a:xfrm>
        </p:spPr>
        <p:txBody>
          <a:bodyPr/>
          <a:lstStyle/>
          <a:p>
            <a:pPr>
              <a:lnSpc>
                <a:spcPct val="80000"/>
              </a:lnSpc>
              <a:buFont typeface="Wingdings" pitchFamily="2" charset="2"/>
              <a:buNone/>
            </a:pPr>
            <a:r>
              <a:rPr lang="en-US" sz="2800" b="1" smtClean="0"/>
              <a:t>3. Organizational Leadership Imperatives:</a:t>
            </a:r>
          </a:p>
          <a:p>
            <a:pPr marL="914400" lvl="1" indent="-457200">
              <a:lnSpc>
                <a:spcPct val="80000"/>
              </a:lnSpc>
              <a:buFont typeface="Wingdings" pitchFamily="2" charset="2"/>
              <a:buNone/>
            </a:pPr>
            <a:r>
              <a:rPr lang="en-US" altLang="zh-CN" sz="2000" b="1" smtClean="0"/>
              <a:t>As an ACM member and an organizational leader, I will...</a:t>
            </a:r>
            <a:r>
              <a:rPr lang="en-US" altLang="zh-CN" sz="1800" b="1" i="1" smtClean="0"/>
              <a:t> </a:t>
            </a:r>
          </a:p>
          <a:p>
            <a:pPr marL="914400" lvl="1" indent="-457200" algn="just">
              <a:lnSpc>
                <a:spcPct val="80000"/>
              </a:lnSpc>
              <a:buFont typeface="Wingdings" pitchFamily="2" charset="2"/>
              <a:buNone/>
            </a:pPr>
            <a:r>
              <a:rPr lang="en-US" altLang="zh-CN" sz="1800" smtClean="0"/>
              <a:t>3.1 Articulate social responsibilities of members of an organizational unit and encourage full acceptance of those responsibilities.</a:t>
            </a:r>
          </a:p>
          <a:p>
            <a:pPr marL="914400" lvl="1" indent="-457200" algn="just">
              <a:lnSpc>
                <a:spcPct val="80000"/>
              </a:lnSpc>
              <a:buFont typeface="Wingdings" pitchFamily="2" charset="2"/>
              <a:buNone/>
            </a:pPr>
            <a:r>
              <a:rPr lang="en-US" altLang="zh-CN" sz="1800" smtClean="0"/>
              <a:t>3.2 Manage personnel and resources to design and build information systems that enhance the quality of working life.</a:t>
            </a:r>
          </a:p>
          <a:p>
            <a:pPr marL="914400" lvl="1" indent="-457200" algn="just">
              <a:lnSpc>
                <a:spcPct val="80000"/>
              </a:lnSpc>
              <a:buFont typeface="Wingdings" pitchFamily="2" charset="2"/>
              <a:buNone/>
            </a:pPr>
            <a:r>
              <a:rPr lang="en-US" altLang="zh-CN" sz="1800" smtClean="0"/>
              <a:t>3.3 Acknowledge and support proper and authorized uses of an organization's computing and communication resources.</a:t>
            </a:r>
          </a:p>
          <a:p>
            <a:pPr marL="914400" lvl="1" indent="-457200" algn="just">
              <a:lnSpc>
                <a:spcPct val="80000"/>
              </a:lnSpc>
              <a:buFont typeface="Wingdings" pitchFamily="2" charset="2"/>
              <a:buNone/>
            </a:pPr>
            <a:r>
              <a:rPr lang="en-US" altLang="zh-CN" sz="1800" smtClean="0"/>
              <a:t>3.4 Ensure that users and those who will be affected by a system have their needs clearly articulated during the assessment and design of requirements; later the system must be validated to meet requirements.</a:t>
            </a:r>
          </a:p>
          <a:p>
            <a:pPr marL="914400" lvl="1" indent="-457200" algn="just">
              <a:lnSpc>
                <a:spcPct val="80000"/>
              </a:lnSpc>
              <a:buFont typeface="Wingdings" pitchFamily="2" charset="2"/>
              <a:buNone/>
            </a:pPr>
            <a:r>
              <a:rPr lang="en-US" altLang="zh-CN" sz="1800" smtClean="0"/>
              <a:t>3.5 Articulate and support policies that protect the dignity of users and others affected by a computing system.</a:t>
            </a:r>
          </a:p>
          <a:p>
            <a:pPr marL="914400" lvl="1" indent="-457200" algn="just">
              <a:lnSpc>
                <a:spcPct val="80000"/>
              </a:lnSpc>
              <a:buFont typeface="Wingdings" pitchFamily="2" charset="2"/>
              <a:buNone/>
            </a:pPr>
            <a:r>
              <a:rPr lang="en-US" altLang="zh-CN" sz="1800" smtClean="0"/>
              <a:t>3.6 Create opportunities for members of the organization to learn the principles and limitations of computer systems.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0099">
                                            <p:txEl>
                                              <p:pRg st="2" end="2"/>
                                            </p:txEl>
                                          </p:spTgt>
                                        </p:tgtEl>
                                        <p:attrNameLst>
                                          <p:attrName>style.visibility</p:attrName>
                                        </p:attrNameLst>
                                      </p:cBhvr>
                                      <p:to>
                                        <p:strVal val="visible"/>
                                      </p:to>
                                    </p:set>
                                    <p:animEffect transition="in" filter="blinds(horizontal)">
                                      <p:cBhvr>
                                        <p:cTn id="7" dur="500"/>
                                        <p:tgtEl>
                                          <p:spTgt spid="26009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0099">
                                            <p:txEl>
                                              <p:pRg st="3" end="3"/>
                                            </p:txEl>
                                          </p:spTgt>
                                        </p:tgtEl>
                                        <p:attrNameLst>
                                          <p:attrName>style.visibility</p:attrName>
                                        </p:attrNameLst>
                                      </p:cBhvr>
                                      <p:to>
                                        <p:strVal val="visible"/>
                                      </p:to>
                                    </p:set>
                                    <p:animEffect transition="in" filter="blinds(horizontal)">
                                      <p:cBhvr>
                                        <p:cTn id="12" dur="500"/>
                                        <p:tgtEl>
                                          <p:spTgt spid="26009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60099">
                                            <p:txEl>
                                              <p:pRg st="4" end="4"/>
                                            </p:txEl>
                                          </p:spTgt>
                                        </p:tgtEl>
                                        <p:attrNameLst>
                                          <p:attrName>style.visibility</p:attrName>
                                        </p:attrNameLst>
                                      </p:cBhvr>
                                      <p:to>
                                        <p:strVal val="visible"/>
                                      </p:to>
                                    </p:set>
                                    <p:animEffect transition="in" filter="blinds(horizontal)">
                                      <p:cBhvr>
                                        <p:cTn id="17" dur="500"/>
                                        <p:tgtEl>
                                          <p:spTgt spid="26009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60099">
                                            <p:txEl>
                                              <p:pRg st="5" end="5"/>
                                            </p:txEl>
                                          </p:spTgt>
                                        </p:tgtEl>
                                        <p:attrNameLst>
                                          <p:attrName>style.visibility</p:attrName>
                                        </p:attrNameLst>
                                      </p:cBhvr>
                                      <p:to>
                                        <p:strVal val="visible"/>
                                      </p:to>
                                    </p:set>
                                    <p:animEffect transition="in" filter="blinds(horizontal)">
                                      <p:cBhvr>
                                        <p:cTn id="22" dur="500"/>
                                        <p:tgtEl>
                                          <p:spTgt spid="260099">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60099">
                                            <p:txEl>
                                              <p:pRg st="6" end="6"/>
                                            </p:txEl>
                                          </p:spTgt>
                                        </p:tgtEl>
                                        <p:attrNameLst>
                                          <p:attrName>style.visibility</p:attrName>
                                        </p:attrNameLst>
                                      </p:cBhvr>
                                      <p:to>
                                        <p:strVal val="visible"/>
                                      </p:to>
                                    </p:set>
                                    <p:animEffect transition="in" filter="blinds(horizontal)">
                                      <p:cBhvr>
                                        <p:cTn id="27" dur="500"/>
                                        <p:tgtEl>
                                          <p:spTgt spid="260099">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60099">
                                            <p:txEl>
                                              <p:pRg st="7" end="7"/>
                                            </p:txEl>
                                          </p:spTgt>
                                        </p:tgtEl>
                                        <p:attrNameLst>
                                          <p:attrName>style.visibility</p:attrName>
                                        </p:attrNameLst>
                                      </p:cBhvr>
                                      <p:to>
                                        <p:strVal val="visible"/>
                                      </p:to>
                                    </p:set>
                                    <p:animEffect transition="in" filter="blinds(horizontal)">
                                      <p:cBhvr>
                                        <p:cTn id="32" dur="500"/>
                                        <p:tgtEl>
                                          <p:spTgt spid="2600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altLang="zh-CN" sz="3200" i="1" smtClean="0">
                <a:ea typeface="SimSun" pitchFamily="2" charset="-122"/>
              </a:rPr>
              <a:t>ACM Code of Ethics and Professional Conduct</a:t>
            </a:r>
            <a:endParaRPr lang="en-US" sz="3200" i="1" smtClean="0"/>
          </a:p>
        </p:txBody>
      </p:sp>
      <p:sp>
        <p:nvSpPr>
          <p:cNvPr id="261123" name="Rectangle 3"/>
          <p:cNvSpPr>
            <a:spLocks noGrp="1" noChangeArrowheads="1"/>
          </p:cNvSpPr>
          <p:nvPr>
            <p:ph type="body" idx="1"/>
          </p:nvPr>
        </p:nvSpPr>
        <p:spPr>
          <a:xfrm>
            <a:off x="457200" y="1981200"/>
            <a:ext cx="8077200" cy="3962400"/>
          </a:xfrm>
        </p:spPr>
        <p:txBody>
          <a:bodyPr/>
          <a:lstStyle/>
          <a:p>
            <a:pPr>
              <a:buFont typeface="Wingdings" pitchFamily="2" charset="2"/>
              <a:buNone/>
            </a:pPr>
            <a:r>
              <a:rPr lang="en-US" sz="2800" b="1" smtClean="0"/>
              <a:t>4. </a:t>
            </a:r>
            <a:r>
              <a:rPr lang="en-US" altLang="zh-CN" sz="2800" b="1" smtClean="0"/>
              <a:t>Compliance with the Code</a:t>
            </a:r>
            <a:r>
              <a:rPr lang="en-US" sz="2800" b="1" smtClean="0"/>
              <a:t>:</a:t>
            </a:r>
          </a:p>
          <a:p>
            <a:pPr marL="914400" lvl="1" indent="-457200">
              <a:buFont typeface="Wingdings" pitchFamily="2" charset="2"/>
              <a:buNone/>
            </a:pPr>
            <a:r>
              <a:rPr lang="en-US" sz="2000" b="1" smtClean="0"/>
              <a:t>As an ACM member I will...</a:t>
            </a:r>
          </a:p>
          <a:p>
            <a:pPr marL="914400" lvl="1" indent="-457200">
              <a:buFont typeface="Wingdings" pitchFamily="2" charset="2"/>
              <a:buNone/>
            </a:pPr>
            <a:endParaRPr lang="en-US" altLang="zh-CN" sz="1800" smtClean="0"/>
          </a:p>
          <a:p>
            <a:pPr marL="914400" lvl="1" indent="-457200" algn="just">
              <a:buFont typeface="Wingdings" pitchFamily="2" charset="2"/>
              <a:buNone/>
            </a:pPr>
            <a:r>
              <a:rPr lang="en-US" altLang="zh-CN" sz="1800" smtClean="0"/>
              <a:t>4.1 Uphold and promote the principles of this Code.</a:t>
            </a:r>
          </a:p>
          <a:p>
            <a:pPr marL="914400" lvl="1" indent="-457200" algn="just">
              <a:buFont typeface="Wingdings" pitchFamily="2" charset="2"/>
              <a:buNone/>
            </a:pPr>
            <a:endParaRPr lang="en-US" altLang="zh-CN" sz="1800" smtClean="0"/>
          </a:p>
          <a:p>
            <a:pPr marL="914400" lvl="1" indent="-457200" algn="just">
              <a:buFont typeface="Wingdings" pitchFamily="2" charset="2"/>
              <a:buNone/>
            </a:pPr>
            <a:r>
              <a:rPr lang="en-US" altLang="zh-CN" sz="1800" smtClean="0"/>
              <a:t>4.2 Treat violations of this code as inconsistent with membership in the ACM. </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1123">
                                            <p:txEl>
                                              <p:pRg st="3" end="3"/>
                                            </p:txEl>
                                          </p:spTgt>
                                        </p:tgtEl>
                                        <p:attrNameLst>
                                          <p:attrName>style.visibility</p:attrName>
                                        </p:attrNameLst>
                                      </p:cBhvr>
                                      <p:to>
                                        <p:strVal val="visible"/>
                                      </p:to>
                                    </p:set>
                                    <p:animEffect transition="in" filter="blinds(horizontal)">
                                      <p:cBhvr>
                                        <p:cTn id="7" dur="500"/>
                                        <p:tgtEl>
                                          <p:spTgt spid="261123">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1123">
                                            <p:txEl>
                                              <p:pRg st="5" end="5"/>
                                            </p:txEl>
                                          </p:spTgt>
                                        </p:tgtEl>
                                        <p:attrNameLst>
                                          <p:attrName>style.visibility</p:attrName>
                                        </p:attrNameLst>
                                      </p:cBhvr>
                                      <p:to>
                                        <p:strVal val="visible"/>
                                      </p:to>
                                    </p:set>
                                    <p:animEffect transition="in" filter="blinds(horizontal)">
                                      <p:cBhvr>
                                        <p:cTn id="12" dur="500"/>
                                        <p:tgtEl>
                                          <p:spTgt spid="261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IM Sciences, BS CS/SE 4th Handout                         </a:t>
            </a:r>
            <a:endParaRPr lang="en-US"/>
          </a:p>
        </p:txBody>
      </p:sp>
      <p:sp>
        <p:nvSpPr>
          <p:cNvPr id="48132" name="Rectangle 2"/>
          <p:cNvSpPr>
            <a:spLocks noGrp="1" noChangeArrowheads="1"/>
          </p:cNvSpPr>
          <p:nvPr>
            <p:ph type="title"/>
          </p:nvPr>
        </p:nvSpPr>
        <p:spPr>
          <a:xfrm>
            <a:off x="457200" y="857250"/>
            <a:ext cx="8229600" cy="742950"/>
          </a:xfrm>
        </p:spPr>
        <p:txBody>
          <a:bodyPr/>
          <a:lstStyle/>
          <a:p>
            <a:r>
              <a:rPr lang="en-US" sz="4000" b="1" smtClean="0"/>
              <a:t>Professional Ethics - Summary</a:t>
            </a:r>
          </a:p>
        </p:txBody>
      </p:sp>
      <p:sp>
        <p:nvSpPr>
          <p:cNvPr id="275459" name="Rectangle 3"/>
          <p:cNvSpPr>
            <a:spLocks noGrp="1" noChangeArrowheads="1"/>
          </p:cNvSpPr>
          <p:nvPr>
            <p:ph type="body" idx="1"/>
          </p:nvPr>
        </p:nvSpPr>
        <p:spPr>
          <a:xfrm>
            <a:off x="457200" y="1752600"/>
            <a:ext cx="8229600" cy="4495800"/>
          </a:xfrm>
        </p:spPr>
        <p:txBody>
          <a:bodyPr/>
          <a:lstStyle/>
          <a:p>
            <a:pPr algn="just">
              <a:lnSpc>
                <a:spcPct val="80000"/>
              </a:lnSpc>
            </a:pPr>
            <a:r>
              <a:rPr lang="en-US" altLang="zh-CN" sz="2400" b="1" smtClean="0"/>
              <a:t>Codes of Ethics – Common Objectives</a:t>
            </a:r>
            <a:r>
              <a:rPr lang="en-US" altLang="zh-CN" sz="2400" smtClean="0"/>
              <a:t>:</a:t>
            </a:r>
          </a:p>
          <a:p>
            <a:pPr lvl="1" algn="just">
              <a:lnSpc>
                <a:spcPct val="80000"/>
              </a:lnSpc>
            </a:pPr>
            <a:r>
              <a:rPr lang="en-US" sz="1800" smtClean="0"/>
              <a:t>Different domains and groups of people formulate different codes of ethics, but they all have among them the following objectives:</a:t>
            </a:r>
          </a:p>
          <a:p>
            <a:pPr lvl="2" algn="just">
              <a:lnSpc>
                <a:spcPct val="80000"/>
              </a:lnSpc>
            </a:pPr>
            <a:r>
              <a:rPr lang="en-US" sz="1600" b="1" i="1" smtClean="0"/>
              <a:t>Disciplinary: </a:t>
            </a:r>
          </a:p>
          <a:p>
            <a:pPr lvl="3" algn="just">
              <a:lnSpc>
                <a:spcPct val="80000"/>
              </a:lnSpc>
            </a:pPr>
            <a:r>
              <a:rPr lang="en-US" sz="1400" smtClean="0"/>
              <a:t>By instilling discipline, the group or profession ensures professionalism and integrity of its members.</a:t>
            </a:r>
          </a:p>
          <a:p>
            <a:pPr lvl="2" algn="just">
              <a:lnSpc>
                <a:spcPct val="80000"/>
              </a:lnSpc>
            </a:pPr>
            <a:r>
              <a:rPr lang="en-US" sz="1600" b="1" i="1" smtClean="0"/>
              <a:t>Advisory: </a:t>
            </a:r>
          </a:p>
          <a:p>
            <a:pPr lvl="3" algn="just">
              <a:lnSpc>
                <a:spcPct val="80000"/>
              </a:lnSpc>
            </a:pPr>
            <a:r>
              <a:rPr lang="en-US" sz="1400" smtClean="0"/>
              <a:t>The codes are usually a good source of tips to members and offer advice and guidance in areas where there are fuzzy moral issues.</a:t>
            </a:r>
          </a:p>
          <a:p>
            <a:pPr lvl="2" algn="just">
              <a:lnSpc>
                <a:spcPct val="80000"/>
              </a:lnSpc>
            </a:pPr>
            <a:r>
              <a:rPr lang="en-US" sz="1600" b="1" i="1" smtClean="0"/>
              <a:t>Educational: </a:t>
            </a:r>
          </a:p>
          <a:p>
            <a:pPr lvl="3" algn="just">
              <a:lnSpc>
                <a:spcPct val="80000"/>
              </a:lnSpc>
            </a:pPr>
            <a:r>
              <a:rPr lang="en-US" sz="1400" smtClean="0"/>
              <a:t>Ethical codes are good educational tools for members of the domain, especially the new ones who have to learn the do’s and don’ts of the new profession. These codes are also a good source of renewal for the older members needing to refresh and polish their possibly waning morals.</a:t>
            </a:r>
          </a:p>
          <a:p>
            <a:pPr lvl="2" algn="just">
              <a:lnSpc>
                <a:spcPct val="80000"/>
              </a:lnSpc>
            </a:pPr>
            <a:r>
              <a:rPr lang="en-US" sz="1600" b="1" i="1" smtClean="0"/>
              <a:t>Inspirational: </a:t>
            </a:r>
          </a:p>
          <a:p>
            <a:pPr lvl="3" algn="just">
              <a:lnSpc>
                <a:spcPct val="80000"/>
              </a:lnSpc>
            </a:pPr>
            <a:r>
              <a:rPr lang="en-US" sz="1400" smtClean="0"/>
              <a:t>Besides being disciplinary, advisory, and educational, the codes should also carry subliminal messages to those using them to inspire them to be “good.”</a:t>
            </a:r>
          </a:p>
          <a:p>
            <a:pPr lvl="2" algn="just">
              <a:lnSpc>
                <a:spcPct val="80000"/>
              </a:lnSpc>
            </a:pPr>
            <a:r>
              <a:rPr lang="en-US" sz="1600" b="1" i="1" smtClean="0"/>
              <a:t>Publicity: </a:t>
            </a:r>
          </a:p>
          <a:p>
            <a:pPr lvl="3" algn="just">
              <a:lnSpc>
                <a:spcPct val="80000"/>
              </a:lnSpc>
            </a:pPr>
            <a:r>
              <a:rPr lang="en-US" sz="1400" smtClean="0"/>
              <a:t>One way for professions to create a good clientele is to show that they have a strong code of ethics and, therefore, their members are committed to basic values and are responsible.</a:t>
            </a:r>
            <a:endParaRPr lang="en-US" sz="1600" smtClean="0"/>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5459">
                                            <p:txEl>
                                              <p:pRg st="0" end="0"/>
                                            </p:txEl>
                                          </p:spTgt>
                                        </p:tgtEl>
                                        <p:attrNameLst>
                                          <p:attrName>style.visibility</p:attrName>
                                        </p:attrNameLst>
                                      </p:cBhvr>
                                      <p:to>
                                        <p:strVal val="visible"/>
                                      </p:to>
                                    </p:set>
                                    <p:animEffect transition="in" filter="blinds(horizontal)">
                                      <p:cBhvr>
                                        <p:cTn id="7" dur="500"/>
                                        <p:tgtEl>
                                          <p:spTgt spid="275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5459">
                                            <p:txEl>
                                              <p:pRg st="1" end="1"/>
                                            </p:txEl>
                                          </p:spTgt>
                                        </p:tgtEl>
                                        <p:attrNameLst>
                                          <p:attrName>style.visibility</p:attrName>
                                        </p:attrNameLst>
                                      </p:cBhvr>
                                      <p:to>
                                        <p:strVal val="visible"/>
                                      </p:to>
                                    </p:set>
                                    <p:animEffect transition="in" filter="blinds(horizontal)">
                                      <p:cBhvr>
                                        <p:cTn id="12" dur="500"/>
                                        <p:tgtEl>
                                          <p:spTgt spid="2754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5459">
                                            <p:txEl>
                                              <p:pRg st="2" end="2"/>
                                            </p:txEl>
                                          </p:spTgt>
                                        </p:tgtEl>
                                        <p:attrNameLst>
                                          <p:attrName>style.visibility</p:attrName>
                                        </p:attrNameLst>
                                      </p:cBhvr>
                                      <p:to>
                                        <p:strVal val="visible"/>
                                      </p:to>
                                    </p:set>
                                    <p:animEffect transition="in" filter="blinds(horizontal)">
                                      <p:cBhvr>
                                        <p:cTn id="17" dur="500"/>
                                        <p:tgtEl>
                                          <p:spTgt spid="27545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75459">
                                            <p:txEl>
                                              <p:pRg st="3" end="3"/>
                                            </p:txEl>
                                          </p:spTgt>
                                        </p:tgtEl>
                                        <p:attrNameLst>
                                          <p:attrName>style.visibility</p:attrName>
                                        </p:attrNameLst>
                                      </p:cBhvr>
                                      <p:to>
                                        <p:strVal val="visible"/>
                                      </p:to>
                                    </p:set>
                                    <p:animEffect transition="in" filter="blinds(horizontal)">
                                      <p:cBhvr>
                                        <p:cTn id="22" dur="500"/>
                                        <p:tgtEl>
                                          <p:spTgt spid="27545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5459">
                                            <p:txEl>
                                              <p:pRg st="4" end="4"/>
                                            </p:txEl>
                                          </p:spTgt>
                                        </p:tgtEl>
                                        <p:attrNameLst>
                                          <p:attrName>style.visibility</p:attrName>
                                        </p:attrNameLst>
                                      </p:cBhvr>
                                      <p:to>
                                        <p:strVal val="visible"/>
                                      </p:to>
                                    </p:set>
                                    <p:animEffect transition="in" filter="blinds(horizontal)">
                                      <p:cBhvr>
                                        <p:cTn id="27" dur="500"/>
                                        <p:tgtEl>
                                          <p:spTgt spid="27545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5459">
                                            <p:txEl>
                                              <p:pRg st="5" end="5"/>
                                            </p:txEl>
                                          </p:spTgt>
                                        </p:tgtEl>
                                        <p:attrNameLst>
                                          <p:attrName>style.visibility</p:attrName>
                                        </p:attrNameLst>
                                      </p:cBhvr>
                                      <p:to>
                                        <p:strVal val="visible"/>
                                      </p:to>
                                    </p:set>
                                    <p:animEffect transition="in" filter="blinds(horizontal)">
                                      <p:cBhvr>
                                        <p:cTn id="32" dur="500"/>
                                        <p:tgtEl>
                                          <p:spTgt spid="27545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75459">
                                            <p:txEl>
                                              <p:pRg st="6" end="6"/>
                                            </p:txEl>
                                          </p:spTgt>
                                        </p:tgtEl>
                                        <p:attrNameLst>
                                          <p:attrName>style.visibility</p:attrName>
                                        </p:attrNameLst>
                                      </p:cBhvr>
                                      <p:to>
                                        <p:strVal val="visible"/>
                                      </p:to>
                                    </p:set>
                                    <p:animEffect transition="in" filter="blinds(horizontal)">
                                      <p:cBhvr>
                                        <p:cTn id="37" dur="500"/>
                                        <p:tgtEl>
                                          <p:spTgt spid="27545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5459">
                                            <p:txEl>
                                              <p:pRg st="7" end="7"/>
                                            </p:txEl>
                                          </p:spTgt>
                                        </p:tgtEl>
                                        <p:attrNameLst>
                                          <p:attrName>style.visibility</p:attrName>
                                        </p:attrNameLst>
                                      </p:cBhvr>
                                      <p:to>
                                        <p:strVal val="visible"/>
                                      </p:to>
                                    </p:set>
                                    <p:animEffect transition="in" filter="blinds(horizontal)">
                                      <p:cBhvr>
                                        <p:cTn id="42" dur="500"/>
                                        <p:tgtEl>
                                          <p:spTgt spid="27545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75459">
                                            <p:txEl>
                                              <p:pRg st="8" end="8"/>
                                            </p:txEl>
                                          </p:spTgt>
                                        </p:tgtEl>
                                        <p:attrNameLst>
                                          <p:attrName>style.visibility</p:attrName>
                                        </p:attrNameLst>
                                      </p:cBhvr>
                                      <p:to>
                                        <p:strVal val="visible"/>
                                      </p:to>
                                    </p:set>
                                    <p:animEffect transition="in" filter="blinds(horizontal)">
                                      <p:cBhvr>
                                        <p:cTn id="47" dur="500"/>
                                        <p:tgtEl>
                                          <p:spTgt spid="27545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75459">
                                            <p:txEl>
                                              <p:pRg st="9" end="9"/>
                                            </p:txEl>
                                          </p:spTgt>
                                        </p:tgtEl>
                                        <p:attrNameLst>
                                          <p:attrName>style.visibility</p:attrName>
                                        </p:attrNameLst>
                                      </p:cBhvr>
                                      <p:to>
                                        <p:strVal val="visible"/>
                                      </p:to>
                                    </p:set>
                                    <p:animEffect transition="in" filter="blinds(horizontal)">
                                      <p:cBhvr>
                                        <p:cTn id="52" dur="500"/>
                                        <p:tgtEl>
                                          <p:spTgt spid="27545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75459">
                                            <p:txEl>
                                              <p:pRg st="10" end="10"/>
                                            </p:txEl>
                                          </p:spTgt>
                                        </p:tgtEl>
                                        <p:attrNameLst>
                                          <p:attrName>style.visibility</p:attrName>
                                        </p:attrNameLst>
                                      </p:cBhvr>
                                      <p:to>
                                        <p:strVal val="visible"/>
                                      </p:to>
                                    </p:set>
                                    <p:animEffect transition="in" filter="blinds(horizontal)">
                                      <p:cBhvr>
                                        <p:cTn id="57" dur="500"/>
                                        <p:tgtEl>
                                          <p:spTgt spid="27545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75459">
                                            <p:txEl>
                                              <p:pRg st="11" end="11"/>
                                            </p:txEl>
                                          </p:spTgt>
                                        </p:tgtEl>
                                        <p:attrNameLst>
                                          <p:attrName>style.visibility</p:attrName>
                                        </p:attrNameLst>
                                      </p:cBhvr>
                                      <p:to>
                                        <p:strVal val="visible"/>
                                      </p:to>
                                    </p:set>
                                    <p:animEffect transition="in" filter="blinds(horizontal)">
                                      <p:cBhvr>
                                        <p:cTn id="62" dur="500"/>
                                        <p:tgtEl>
                                          <p:spTgt spid="275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defRPr/>
            </a:pPr>
            <a:r>
              <a:rPr lang="en-US" smtClean="0"/>
              <a:t>IM Sciences, BS CS/SE 4th Handout                         </a:t>
            </a:r>
            <a:endParaRPr lang="en-US"/>
          </a:p>
        </p:txBody>
      </p:sp>
      <p:sp>
        <p:nvSpPr>
          <p:cNvPr id="296963" name="Rectangle 3"/>
          <p:cNvSpPr>
            <a:spLocks noGrp="1" noChangeArrowheads="1"/>
          </p:cNvSpPr>
          <p:nvPr>
            <p:ph type="body" idx="1"/>
          </p:nvPr>
        </p:nvSpPr>
        <p:spPr>
          <a:xfrm>
            <a:off x="457200" y="1676400"/>
            <a:ext cx="8229600" cy="4724400"/>
          </a:xfrm>
        </p:spPr>
        <p:txBody>
          <a:bodyPr/>
          <a:lstStyle/>
          <a:p>
            <a:pPr algn="just">
              <a:lnSpc>
                <a:spcPct val="80000"/>
              </a:lnSpc>
            </a:pPr>
            <a:r>
              <a:rPr lang="en-US" altLang="zh-CN" sz="2800" b="1" smtClean="0"/>
              <a:t>The Making of an Ethical Professional</a:t>
            </a:r>
            <a:r>
              <a:rPr lang="en-US" altLang="zh-CN" sz="2800" smtClean="0"/>
              <a:t>:</a:t>
            </a:r>
          </a:p>
          <a:p>
            <a:pPr lvl="1" algn="just">
              <a:lnSpc>
                <a:spcPct val="80000"/>
              </a:lnSpc>
            </a:pPr>
            <a:r>
              <a:rPr lang="en-US" b="1" i="1" smtClean="0"/>
              <a:t>Formal Education</a:t>
            </a:r>
          </a:p>
          <a:p>
            <a:pPr lvl="1" algn="just">
              <a:lnSpc>
                <a:spcPct val="80000"/>
              </a:lnSpc>
            </a:pPr>
            <a:r>
              <a:rPr lang="en-US" b="1" i="1" smtClean="0"/>
              <a:t>Licensing Authorities</a:t>
            </a:r>
            <a:endParaRPr lang="en-US" smtClean="0"/>
          </a:p>
          <a:p>
            <a:pPr lvl="2" algn="just">
              <a:lnSpc>
                <a:spcPct val="80000"/>
              </a:lnSpc>
            </a:pPr>
            <a:r>
              <a:rPr lang="en-US" sz="1800" smtClean="0"/>
              <a:t>Formal or Legal Permission</a:t>
            </a:r>
          </a:p>
          <a:p>
            <a:pPr lvl="2" algn="just">
              <a:lnSpc>
                <a:spcPct val="80000"/>
              </a:lnSpc>
            </a:pPr>
            <a:r>
              <a:rPr lang="en-US" sz="1800" smtClean="0"/>
              <a:t>Testing the competence and Set of rules to be followed</a:t>
            </a:r>
          </a:p>
          <a:p>
            <a:pPr lvl="2" algn="just">
              <a:lnSpc>
                <a:spcPct val="80000"/>
              </a:lnSpc>
            </a:pPr>
            <a:r>
              <a:rPr lang="en-US" sz="1800" smtClean="0"/>
              <a:t>Sanctioning / Re-calling the license and Validity and Renewal</a:t>
            </a:r>
          </a:p>
          <a:p>
            <a:pPr lvl="1" algn="just">
              <a:lnSpc>
                <a:spcPct val="80000"/>
              </a:lnSpc>
            </a:pPr>
            <a:r>
              <a:rPr lang="en-US" b="1" i="1" smtClean="0"/>
              <a:t>Professional Codes of Conduct</a:t>
            </a:r>
          </a:p>
          <a:p>
            <a:pPr lvl="2" algn="just">
              <a:lnSpc>
                <a:spcPct val="80000"/>
              </a:lnSpc>
            </a:pPr>
            <a:r>
              <a:rPr lang="en-US" sz="1800" smtClean="0"/>
              <a:t>Primary purpose – promote public image of the profession</a:t>
            </a:r>
          </a:p>
          <a:p>
            <a:pPr lvl="2" algn="just">
              <a:lnSpc>
                <a:spcPct val="80000"/>
              </a:lnSpc>
            </a:pPr>
            <a:r>
              <a:rPr lang="en-US" sz="1800" smtClean="0"/>
              <a:t>Areas addressed:</a:t>
            </a:r>
          </a:p>
          <a:p>
            <a:pPr lvl="3" algn="just">
              <a:lnSpc>
                <a:spcPct val="80000"/>
              </a:lnSpc>
            </a:pPr>
            <a:r>
              <a:rPr lang="en-US" sz="1800" smtClean="0"/>
              <a:t>Moral and legal standards, Professional–client relationship, Client advocacy, Professional–public relationship, Sanction mechanics</a:t>
            </a:r>
          </a:p>
          <a:p>
            <a:pPr lvl="3" algn="just">
              <a:lnSpc>
                <a:spcPct val="80000"/>
              </a:lnSpc>
            </a:pPr>
            <a:r>
              <a:rPr lang="en-US" sz="1800" smtClean="0"/>
              <a:t>Confidentiality, Assessment, Compliance, Competence</a:t>
            </a:r>
          </a:p>
          <a:p>
            <a:pPr lvl="3" algn="just">
              <a:lnSpc>
                <a:spcPct val="80000"/>
              </a:lnSpc>
            </a:pPr>
            <a:r>
              <a:rPr lang="en-US" sz="1800" smtClean="0"/>
              <a:t>Certified professional credentials for those professions that use certification</a:t>
            </a:r>
          </a:p>
          <a:p>
            <a:pPr lvl="2" algn="just">
              <a:lnSpc>
                <a:spcPct val="80000"/>
              </a:lnSpc>
            </a:pPr>
            <a:r>
              <a:rPr lang="en-US" sz="2000" b="1" smtClean="0"/>
              <a:t>Applying Codes of Conduct: </a:t>
            </a:r>
            <a:r>
              <a:rPr lang="en-US" sz="2000" smtClean="0"/>
              <a:t>Enforcement, Reporting of Grievances, Hearing Procedures, Sanctions, Appeals</a:t>
            </a:r>
          </a:p>
        </p:txBody>
      </p:sp>
      <p:sp>
        <p:nvSpPr>
          <p:cNvPr id="49157" name="Rectangle 2"/>
          <p:cNvSpPr>
            <a:spLocks noGrp="1" noChangeArrowheads="1"/>
          </p:cNvSpPr>
          <p:nvPr>
            <p:ph type="title"/>
          </p:nvPr>
        </p:nvSpPr>
        <p:spPr>
          <a:xfrm>
            <a:off x="457200" y="857250"/>
            <a:ext cx="8229600" cy="742950"/>
          </a:xfrm>
        </p:spPr>
        <p:txBody>
          <a:bodyPr/>
          <a:lstStyle/>
          <a:p>
            <a:r>
              <a:rPr lang="en-US" sz="4000" b="1" smtClean="0"/>
              <a:t>Professional Ethics – Summary </a:t>
            </a:r>
            <a:r>
              <a:rPr lang="en-US" sz="2000" b="1" smtClean="0"/>
              <a:t>(Contd.)</a:t>
            </a:r>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6963">
                                            <p:txEl>
                                              <p:pRg st="0" end="0"/>
                                            </p:txEl>
                                          </p:spTgt>
                                        </p:tgtEl>
                                        <p:attrNameLst>
                                          <p:attrName>style.visibility</p:attrName>
                                        </p:attrNameLst>
                                      </p:cBhvr>
                                      <p:to>
                                        <p:strVal val="visible"/>
                                      </p:to>
                                    </p:set>
                                    <p:animEffect transition="in" filter="blinds(horizontal)">
                                      <p:cBhvr>
                                        <p:cTn id="7" dur="500"/>
                                        <p:tgtEl>
                                          <p:spTgt spid="296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96963">
                                            <p:txEl>
                                              <p:pRg st="1" end="1"/>
                                            </p:txEl>
                                          </p:spTgt>
                                        </p:tgtEl>
                                        <p:attrNameLst>
                                          <p:attrName>style.visibility</p:attrName>
                                        </p:attrNameLst>
                                      </p:cBhvr>
                                      <p:to>
                                        <p:strVal val="visible"/>
                                      </p:to>
                                    </p:set>
                                    <p:animEffect transition="in" filter="blinds(horizontal)">
                                      <p:cBhvr>
                                        <p:cTn id="12" dur="500"/>
                                        <p:tgtEl>
                                          <p:spTgt spid="296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96963">
                                            <p:txEl>
                                              <p:pRg st="2" end="2"/>
                                            </p:txEl>
                                          </p:spTgt>
                                        </p:tgtEl>
                                        <p:attrNameLst>
                                          <p:attrName>style.visibility</p:attrName>
                                        </p:attrNameLst>
                                      </p:cBhvr>
                                      <p:to>
                                        <p:strVal val="visible"/>
                                      </p:to>
                                    </p:set>
                                    <p:animEffect transition="in" filter="blinds(horizontal)">
                                      <p:cBhvr>
                                        <p:cTn id="17" dur="500"/>
                                        <p:tgtEl>
                                          <p:spTgt spid="296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96963">
                                            <p:txEl>
                                              <p:pRg st="3" end="3"/>
                                            </p:txEl>
                                          </p:spTgt>
                                        </p:tgtEl>
                                        <p:attrNameLst>
                                          <p:attrName>style.visibility</p:attrName>
                                        </p:attrNameLst>
                                      </p:cBhvr>
                                      <p:to>
                                        <p:strVal val="visible"/>
                                      </p:to>
                                    </p:set>
                                    <p:animEffect transition="in" filter="blinds(horizontal)">
                                      <p:cBhvr>
                                        <p:cTn id="22" dur="500"/>
                                        <p:tgtEl>
                                          <p:spTgt spid="296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96963">
                                            <p:txEl>
                                              <p:pRg st="4" end="4"/>
                                            </p:txEl>
                                          </p:spTgt>
                                        </p:tgtEl>
                                        <p:attrNameLst>
                                          <p:attrName>style.visibility</p:attrName>
                                        </p:attrNameLst>
                                      </p:cBhvr>
                                      <p:to>
                                        <p:strVal val="visible"/>
                                      </p:to>
                                    </p:set>
                                    <p:animEffect transition="in" filter="blinds(horizontal)">
                                      <p:cBhvr>
                                        <p:cTn id="27" dur="500"/>
                                        <p:tgtEl>
                                          <p:spTgt spid="29696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96963">
                                            <p:txEl>
                                              <p:pRg st="5" end="5"/>
                                            </p:txEl>
                                          </p:spTgt>
                                        </p:tgtEl>
                                        <p:attrNameLst>
                                          <p:attrName>style.visibility</p:attrName>
                                        </p:attrNameLst>
                                      </p:cBhvr>
                                      <p:to>
                                        <p:strVal val="visible"/>
                                      </p:to>
                                    </p:set>
                                    <p:animEffect transition="in" filter="blinds(horizontal)">
                                      <p:cBhvr>
                                        <p:cTn id="32" dur="500"/>
                                        <p:tgtEl>
                                          <p:spTgt spid="29696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96963">
                                            <p:txEl>
                                              <p:pRg st="6" end="6"/>
                                            </p:txEl>
                                          </p:spTgt>
                                        </p:tgtEl>
                                        <p:attrNameLst>
                                          <p:attrName>style.visibility</p:attrName>
                                        </p:attrNameLst>
                                      </p:cBhvr>
                                      <p:to>
                                        <p:strVal val="visible"/>
                                      </p:to>
                                    </p:set>
                                    <p:animEffect transition="in" filter="blinds(horizontal)">
                                      <p:cBhvr>
                                        <p:cTn id="37" dur="500"/>
                                        <p:tgtEl>
                                          <p:spTgt spid="29696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96963">
                                            <p:txEl>
                                              <p:pRg st="7" end="7"/>
                                            </p:txEl>
                                          </p:spTgt>
                                        </p:tgtEl>
                                        <p:attrNameLst>
                                          <p:attrName>style.visibility</p:attrName>
                                        </p:attrNameLst>
                                      </p:cBhvr>
                                      <p:to>
                                        <p:strVal val="visible"/>
                                      </p:to>
                                    </p:set>
                                    <p:animEffect transition="in" filter="blinds(horizontal)">
                                      <p:cBhvr>
                                        <p:cTn id="42" dur="500"/>
                                        <p:tgtEl>
                                          <p:spTgt spid="29696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96963">
                                            <p:txEl>
                                              <p:pRg st="8" end="8"/>
                                            </p:txEl>
                                          </p:spTgt>
                                        </p:tgtEl>
                                        <p:attrNameLst>
                                          <p:attrName>style.visibility</p:attrName>
                                        </p:attrNameLst>
                                      </p:cBhvr>
                                      <p:to>
                                        <p:strVal val="visible"/>
                                      </p:to>
                                    </p:set>
                                    <p:animEffect transition="in" filter="blinds(horizontal)">
                                      <p:cBhvr>
                                        <p:cTn id="47" dur="500"/>
                                        <p:tgtEl>
                                          <p:spTgt spid="29696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96963">
                                            <p:txEl>
                                              <p:pRg st="9" end="9"/>
                                            </p:txEl>
                                          </p:spTgt>
                                        </p:tgtEl>
                                        <p:attrNameLst>
                                          <p:attrName>style.visibility</p:attrName>
                                        </p:attrNameLst>
                                      </p:cBhvr>
                                      <p:to>
                                        <p:strVal val="visible"/>
                                      </p:to>
                                    </p:set>
                                    <p:animEffect transition="in" filter="blinds(horizontal)">
                                      <p:cBhvr>
                                        <p:cTn id="52" dur="500"/>
                                        <p:tgtEl>
                                          <p:spTgt spid="29696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96963">
                                            <p:txEl>
                                              <p:pRg st="10" end="10"/>
                                            </p:txEl>
                                          </p:spTgt>
                                        </p:tgtEl>
                                        <p:attrNameLst>
                                          <p:attrName>style.visibility</p:attrName>
                                        </p:attrNameLst>
                                      </p:cBhvr>
                                      <p:to>
                                        <p:strVal val="visible"/>
                                      </p:to>
                                    </p:set>
                                    <p:animEffect transition="in" filter="blinds(horizontal)">
                                      <p:cBhvr>
                                        <p:cTn id="57" dur="500"/>
                                        <p:tgtEl>
                                          <p:spTgt spid="29696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96963">
                                            <p:txEl>
                                              <p:pRg st="11" end="11"/>
                                            </p:txEl>
                                          </p:spTgt>
                                        </p:tgtEl>
                                        <p:attrNameLst>
                                          <p:attrName>style.visibility</p:attrName>
                                        </p:attrNameLst>
                                      </p:cBhvr>
                                      <p:to>
                                        <p:strVal val="visible"/>
                                      </p:to>
                                    </p:set>
                                    <p:animEffect transition="in" filter="blinds(horizontal)">
                                      <p:cBhvr>
                                        <p:cTn id="62" dur="500"/>
                                        <p:tgtEl>
                                          <p:spTgt spid="29696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96963">
                                            <p:txEl>
                                              <p:pRg st="12" end="12"/>
                                            </p:txEl>
                                          </p:spTgt>
                                        </p:tgtEl>
                                        <p:attrNameLst>
                                          <p:attrName>style.visibility</p:attrName>
                                        </p:attrNameLst>
                                      </p:cBhvr>
                                      <p:to>
                                        <p:strVal val="visible"/>
                                      </p:to>
                                    </p:set>
                                    <p:animEffect transition="in" filter="blinds(horizontal)">
                                      <p:cBhvr>
                                        <p:cTn id="67" dur="500"/>
                                        <p:tgtEl>
                                          <p:spTgt spid="2969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71600" y="228600"/>
            <a:ext cx="5181600" cy="838200"/>
          </a:xfrm>
        </p:spPr>
        <p:txBody>
          <a:bodyPr/>
          <a:lstStyle/>
          <a:p>
            <a:pPr eaLnBrk="1" hangingPunct="1"/>
            <a:r>
              <a:rPr lang="en-US" sz="4000" dirty="0" smtClean="0"/>
              <a:t>Ethical Decision Making</a:t>
            </a:r>
          </a:p>
        </p:txBody>
      </p:sp>
      <p:sp>
        <p:nvSpPr>
          <p:cNvPr id="212995" name="Rectangle 3"/>
          <p:cNvSpPr>
            <a:spLocks noGrp="1" noChangeArrowheads="1"/>
          </p:cNvSpPr>
          <p:nvPr>
            <p:ph idx="1"/>
          </p:nvPr>
        </p:nvSpPr>
        <p:spPr>
          <a:xfrm>
            <a:off x="381000" y="1143000"/>
            <a:ext cx="8305800" cy="5181600"/>
          </a:xfrm>
        </p:spPr>
        <p:txBody>
          <a:bodyPr/>
          <a:lstStyle/>
          <a:p>
            <a:pPr algn="just" eaLnBrk="1" hangingPunct="1">
              <a:lnSpc>
                <a:spcPct val="80000"/>
              </a:lnSpc>
            </a:pPr>
            <a:r>
              <a:rPr lang="en-US" sz="2400" b="1" dirty="0" smtClean="0"/>
              <a:t>Value Judgment:</a:t>
            </a:r>
          </a:p>
          <a:p>
            <a:pPr lvl="1" eaLnBrk="1" hangingPunct="1"/>
            <a:r>
              <a:rPr lang="en-US" sz="2000" dirty="0" smtClean="0"/>
              <a:t>Value Judgment is at the heart of personal and business decisions.</a:t>
            </a:r>
          </a:p>
          <a:p>
            <a:pPr lvl="1" eaLnBrk="1" hangingPunct="1"/>
            <a:r>
              <a:rPr lang="en-US" sz="2000" dirty="0" smtClean="0"/>
              <a:t>The objective is to make a judgment based on a combination of your values and those of others, to arrive at a defensible principled choice.</a:t>
            </a:r>
          </a:p>
          <a:p>
            <a:pPr lvl="1" eaLnBrk="1" hangingPunct="1"/>
            <a:r>
              <a:rPr lang="en-US" sz="2000" dirty="0" smtClean="0"/>
              <a:t>Poor judgment or a low-quality decision can result from </a:t>
            </a:r>
          </a:p>
          <a:p>
            <a:pPr lvl="2" eaLnBrk="1" hangingPunct="1"/>
            <a:r>
              <a:rPr lang="en-US" sz="1800" dirty="0" smtClean="0"/>
              <a:t>Inadequate examination of facts</a:t>
            </a:r>
          </a:p>
          <a:p>
            <a:pPr lvl="2" eaLnBrk="1" hangingPunct="1"/>
            <a:r>
              <a:rPr lang="en-US" sz="1800" dirty="0" smtClean="0"/>
              <a:t>Failure to apply appropriate ethical principle, or</a:t>
            </a:r>
          </a:p>
          <a:p>
            <a:pPr lvl="2" eaLnBrk="1" hangingPunct="1"/>
            <a:r>
              <a:rPr lang="en-US" sz="1800" dirty="0" smtClean="0"/>
              <a:t>Failure to consider all perspectives of an issue.</a:t>
            </a:r>
          </a:p>
          <a:p>
            <a:pPr lvl="1" eaLnBrk="1" hangingPunct="1"/>
            <a:r>
              <a:rPr lang="en-US" sz="2000" dirty="0" smtClean="0"/>
              <a:t>A low-quality decision can </a:t>
            </a:r>
          </a:p>
          <a:p>
            <a:pPr lvl="2" eaLnBrk="1" hangingPunct="1"/>
            <a:r>
              <a:rPr lang="en-US" sz="1800" dirty="0" smtClean="0"/>
              <a:t>Hurt people’s feelings,</a:t>
            </a:r>
          </a:p>
          <a:p>
            <a:pPr lvl="2" eaLnBrk="1" hangingPunct="1"/>
            <a:r>
              <a:rPr lang="en-US" sz="1800" dirty="0" smtClean="0"/>
              <a:t>Lower employee’s morale</a:t>
            </a:r>
          </a:p>
          <a:p>
            <a:pPr lvl="2" eaLnBrk="1" hangingPunct="1"/>
            <a:r>
              <a:rPr lang="en-US" sz="1800" dirty="0" smtClean="0"/>
              <a:t>Cause business lose customers</a:t>
            </a:r>
          </a:p>
          <a:p>
            <a:pPr lvl="2" eaLnBrk="1" hangingPunct="1"/>
            <a:r>
              <a:rPr lang="en-US" sz="1800" dirty="0" smtClean="0"/>
              <a:t>Decrease profits</a:t>
            </a:r>
          </a:p>
          <a:p>
            <a:pPr lvl="2" eaLnBrk="1" hangingPunct="1"/>
            <a:r>
              <a:rPr lang="en-US" sz="1800" dirty="0" smtClean="0"/>
              <a:t>Firm to be sued or go bankrupt.</a:t>
            </a:r>
          </a:p>
          <a:p>
            <a:pPr lvl="1" eaLnBrk="1" hangingPunct="1"/>
            <a:r>
              <a:rPr lang="en-US" sz="2000" dirty="0"/>
              <a:t>One way to achieve a high-quality ethical value judgment is through a structured-analysis and decision making process.</a:t>
            </a:r>
          </a:p>
        </p:txBody>
      </p:sp>
      <p:sp>
        <p:nvSpPr>
          <p:cNvPr id="5" name="Footer Placeholder 4"/>
          <p:cNvSpPr>
            <a:spLocks noGrp="1"/>
          </p:cNvSpPr>
          <p:nvPr>
            <p:ph type="ftr" sz="quarter" idx="11"/>
          </p:nvPr>
        </p:nvSpPr>
        <p:spPr/>
        <p:txBody>
          <a:bodyPr/>
          <a:lstStyle/>
          <a:p>
            <a:pPr>
              <a:defRPr/>
            </a:pPr>
            <a:r>
              <a:rPr lang="en-US" smtClean="0"/>
              <a:t>IM Sciences, BS CS/SE 4th Handout                         </a:t>
            </a:r>
            <a:endParaRPr lang="en-US" dirty="0"/>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blinds(horizontal)">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blinds(horizontal)">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2995">
                                            <p:txEl>
                                              <p:pRg st="4" end="4"/>
                                            </p:txEl>
                                          </p:spTgt>
                                        </p:tgtEl>
                                        <p:attrNameLst>
                                          <p:attrName>style.visibility</p:attrName>
                                        </p:attrNameLst>
                                      </p:cBhvr>
                                      <p:to>
                                        <p:strVal val="visible"/>
                                      </p:to>
                                    </p:set>
                                    <p:animEffect transition="in" filter="blinds(horizontal)">
                                      <p:cBhvr>
                                        <p:cTn id="27" dur="500"/>
                                        <p:tgtEl>
                                          <p:spTgt spid="21299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2995">
                                            <p:txEl>
                                              <p:pRg st="5" end="5"/>
                                            </p:txEl>
                                          </p:spTgt>
                                        </p:tgtEl>
                                        <p:attrNameLst>
                                          <p:attrName>style.visibility</p:attrName>
                                        </p:attrNameLst>
                                      </p:cBhvr>
                                      <p:to>
                                        <p:strVal val="visible"/>
                                      </p:to>
                                    </p:set>
                                    <p:animEffect transition="in" filter="blinds(horizontal)">
                                      <p:cBhvr>
                                        <p:cTn id="32" dur="500"/>
                                        <p:tgtEl>
                                          <p:spTgt spid="21299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2995">
                                            <p:txEl>
                                              <p:pRg st="6" end="6"/>
                                            </p:txEl>
                                          </p:spTgt>
                                        </p:tgtEl>
                                        <p:attrNameLst>
                                          <p:attrName>style.visibility</p:attrName>
                                        </p:attrNameLst>
                                      </p:cBhvr>
                                      <p:to>
                                        <p:strVal val="visible"/>
                                      </p:to>
                                    </p:set>
                                    <p:animEffect transition="in" filter="blinds(horizontal)">
                                      <p:cBhvr>
                                        <p:cTn id="37" dur="500"/>
                                        <p:tgtEl>
                                          <p:spTgt spid="21299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2995">
                                            <p:txEl>
                                              <p:pRg st="7" end="7"/>
                                            </p:txEl>
                                          </p:spTgt>
                                        </p:tgtEl>
                                        <p:attrNameLst>
                                          <p:attrName>style.visibility</p:attrName>
                                        </p:attrNameLst>
                                      </p:cBhvr>
                                      <p:to>
                                        <p:strVal val="visible"/>
                                      </p:to>
                                    </p:set>
                                    <p:animEffect transition="in" filter="blinds(horizontal)">
                                      <p:cBhvr>
                                        <p:cTn id="42" dur="500"/>
                                        <p:tgtEl>
                                          <p:spTgt spid="21299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2995">
                                            <p:txEl>
                                              <p:pRg st="8" end="8"/>
                                            </p:txEl>
                                          </p:spTgt>
                                        </p:tgtEl>
                                        <p:attrNameLst>
                                          <p:attrName>style.visibility</p:attrName>
                                        </p:attrNameLst>
                                      </p:cBhvr>
                                      <p:to>
                                        <p:strVal val="visible"/>
                                      </p:to>
                                    </p:set>
                                    <p:animEffect transition="in" filter="blinds(horizontal)">
                                      <p:cBhvr>
                                        <p:cTn id="47" dur="500"/>
                                        <p:tgtEl>
                                          <p:spTgt spid="212995">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2995">
                                            <p:txEl>
                                              <p:pRg st="9" end="9"/>
                                            </p:txEl>
                                          </p:spTgt>
                                        </p:tgtEl>
                                        <p:attrNameLst>
                                          <p:attrName>style.visibility</p:attrName>
                                        </p:attrNameLst>
                                      </p:cBhvr>
                                      <p:to>
                                        <p:strVal val="visible"/>
                                      </p:to>
                                    </p:set>
                                    <p:animEffect transition="in" filter="blinds(horizontal)">
                                      <p:cBhvr>
                                        <p:cTn id="52" dur="500"/>
                                        <p:tgtEl>
                                          <p:spTgt spid="212995">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12995">
                                            <p:txEl>
                                              <p:pRg st="10" end="10"/>
                                            </p:txEl>
                                          </p:spTgt>
                                        </p:tgtEl>
                                        <p:attrNameLst>
                                          <p:attrName>style.visibility</p:attrName>
                                        </p:attrNameLst>
                                      </p:cBhvr>
                                      <p:to>
                                        <p:strVal val="visible"/>
                                      </p:to>
                                    </p:set>
                                    <p:animEffect transition="in" filter="blinds(horizontal)">
                                      <p:cBhvr>
                                        <p:cTn id="57" dur="500"/>
                                        <p:tgtEl>
                                          <p:spTgt spid="212995">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12995">
                                            <p:txEl>
                                              <p:pRg st="11" end="11"/>
                                            </p:txEl>
                                          </p:spTgt>
                                        </p:tgtEl>
                                        <p:attrNameLst>
                                          <p:attrName>style.visibility</p:attrName>
                                        </p:attrNameLst>
                                      </p:cBhvr>
                                      <p:to>
                                        <p:strVal val="visible"/>
                                      </p:to>
                                    </p:set>
                                    <p:animEffect transition="in" filter="blinds(horizontal)">
                                      <p:cBhvr>
                                        <p:cTn id="62" dur="500"/>
                                        <p:tgtEl>
                                          <p:spTgt spid="212995">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12995">
                                            <p:txEl>
                                              <p:pRg st="12" end="12"/>
                                            </p:txEl>
                                          </p:spTgt>
                                        </p:tgtEl>
                                        <p:attrNameLst>
                                          <p:attrName>style.visibility</p:attrName>
                                        </p:attrNameLst>
                                      </p:cBhvr>
                                      <p:to>
                                        <p:strVal val="visible"/>
                                      </p:to>
                                    </p:set>
                                    <p:animEffect transition="in" filter="blinds(horizontal)">
                                      <p:cBhvr>
                                        <p:cTn id="67" dur="500"/>
                                        <p:tgtEl>
                                          <p:spTgt spid="212995">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12995">
                                            <p:txEl>
                                              <p:pRg st="13" end="13"/>
                                            </p:txEl>
                                          </p:spTgt>
                                        </p:tgtEl>
                                        <p:attrNameLst>
                                          <p:attrName>style.visibility</p:attrName>
                                        </p:attrNameLst>
                                      </p:cBhvr>
                                      <p:to>
                                        <p:strVal val="visible"/>
                                      </p:to>
                                    </p:set>
                                    <p:animEffect transition="in" filter="blinds(horizontal)">
                                      <p:cBhvr>
                                        <p:cTn id="72" dur="500"/>
                                        <p:tgtEl>
                                          <p:spTgt spid="21299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09600" y="381000"/>
            <a:ext cx="8229600" cy="1143000"/>
          </a:xfrm>
        </p:spPr>
        <p:txBody>
          <a:bodyPr/>
          <a:lstStyle/>
          <a:p>
            <a:pPr eaLnBrk="1" hangingPunct="1"/>
            <a:r>
              <a:rPr lang="en-US" dirty="0" smtClean="0"/>
              <a:t>Ethical Decision Making</a:t>
            </a:r>
          </a:p>
        </p:txBody>
      </p:sp>
      <p:sp>
        <p:nvSpPr>
          <p:cNvPr id="214019" name="Rectangle 3"/>
          <p:cNvSpPr>
            <a:spLocks noGrp="1" noChangeArrowheads="1"/>
          </p:cNvSpPr>
          <p:nvPr>
            <p:ph idx="1"/>
          </p:nvPr>
        </p:nvSpPr>
        <p:spPr>
          <a:xfrm>
            <a:off x="533400" y="1600200"/>
            <a:ext cx="8077200" cy="4495800"/>
          </a:xfrm>
        </p:spPr>
        <p:txBody>
          <a:bodyPr/>
          <a:lstStyle/>
          <a:p>
            <a:pPr algn="just" eaLnBrk="1" hangingPunct="1">
              <a:lnSpc>
                <a:spcPct val="80000"/>
              </a:lnSpc>
            </a:pPr>
            <a:r>
              <a:rPr lang="en-US" sz="2800" b="1" dirty="0" smtClean="0"/>
              <a:t>Ethical Choices:</a:t>
            </a:r>
          </a:p>
          <a:p>
            <a:pPr lvl="1" eaLnBrk="1" hangingPunct="1">
              <a:lnSpc>
                <a:spcPct val="80000"/>
              </a:lnSpc>
            </a:pPr>
            <a:r>
              <a:rPr lang="en-US" dirty="0" smtClean="0"/>
              <a:t>Choosing </a:t>
            </a:r>
            <a:r>
              <a:rPr lang="en-US" b="1" dirty="0" smtClean="0"/>
              <a:t>right</a:t>
            </a:r>
            <a:r>
              <a:rPr lang="en-US" dirty="0" smtClean="0"/>
              <a:t> from </a:t>
            </a:r>
            <a:r>
              <a:rPr lang="en-US" b="1" dirty="0" smtClean="0"/>
              <a:t>wrong</a:t>
            </a:r>
            <a:endParaRPr lang="en-US" dirty="0" smtClean="0"/>
          </a:p>
          <a:p>
            <a:pPr lvl="2" eaLnBrk="1" hangingPunct="1">
              <a:lnSpc>
                <a:spcPct val="80000"/>
              </a:lnSpc>
            </a:pPr>
            <a:r>
              <a:rPr lang="en-US" sz="2000" dirty="0" smtClean="0"/>
              <a:t>E.g. stealing, lying and cheating actions</a:t>
            </a:r>
          </a:p>
          <a:p>
            <a:pPr lvl="1" eaLnBrk="1" hangingPunct="1">
              <a:lnSpc>
                <a:spcPct val="80000"/>
              </a:lnSpc>
            </a:pPr>
            <a:r>
              <a:rPr lang="en-US" dirty="0" smtClean="0"/>
              <a:t>Choosing </a:t>
            </a:r>
            <a:r>
              <a:rPr lang="en-US" b="1" dirty="0" smtClean="0"/>
              <a:t>right</a:t>
            </a:r>
            <a:r>
              <a:rPr lang="en-US" dirty="0" smtClean="0"/>
              <a:t> from </a:t>
            </a:r>
            <a:r>
              <a:rPr lang="en-US" b="1" dirty="0" smtClean="0"/>
              <a:t>right</a:t>
            </a:r>
          </a:p>
          <a:p>
            <a:pPr lvl="2" eaLnBrk="1" hangingPunct="1">
              <a:lnSpc>
                <a:spcPct val="80000"/>
              </a:lnSpc>
            </a:pPr>
            <a:r>
              <a:rPr lang="en-US" sz="2000" dirty="0" smtClean="0"/>
              <a:t>It become difficult when things are not as black and white</a:t>
            </a:r>
          </a:p>
          <a:p>
            <a:pPr lvl="2" eaLnBrk="1" hangingPunct="1">
              <a:lnSpc>
                <a:spcPct val="80000"/>
              </a:lnSpc>
            </a:pPr>
            <a:r>
              <a:rPr lang="en-US" sz="2000" dirty="0" smtClean="0"/>
              <a:t>Usually involve competing interests and become difficult to handle</a:t>
            </a:r>
          </a:p>
          <a:p>
            <a:pPr eaLnBrk="1" hangingPunct="1">
              <a:lnSpc>
                <a:spcPct val="80000"/>
              </a:lnSpc>
            </a:pPr>
            <a:r>
              <a:rPr lang="en-US" sz="2800" b="1" dirty="0" smtClean="0"/>
              <a:t>Making Ethical Decisions:</a:t>
            </a:r>
            <a:endParaRPr lang="en-US" sz="2800" dirty="0" smtClean="0"/>
          </a:p>
          <a:p>
            <a:pPr lvl="1" eaLnBrk="1" hangingPunct="1"/>
            <a:r>
              <a:rPr lang="en-US" dirty="0" smtClean="0"/>
              <a:t>First step is to recognize that an ethical dilemma exists and an ethical decision making is called for</a:t>
            </a:r>
          </a:p>
          <a:p>
            <a:pPr lvl="1" eaLnBrk="1" hangingPunct="1"/>
            <a:r>
              <a:rPr lang="en-US" dirty="0" smtClean="0"/>
              <a:t>A high-quality ethical decision is based on reason and can be defended according to ethical concepts</a:t>
            </a:r>
          </a:p>
          <a:p>
            <a:pPr lvl="1" eaLnBrk="1" hangingPunct="1"/>
            <a:r>
              <a:rPr lang="en-US" dirty="0" smtClean="0"/>
              <a:t>It is not a science, people approach differently</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0" end="0"/>
                                            </p:txEl>
                                          </p:spTgt>
                                        </p:tgtEl>
                                        <p:attrNameLst>
                                          <p:attrName>style.visibility</p:attrName>
                                        </p:attrNameLst>
                                      </p:cBhvr>
                                      <p:to>
                                        <p:strVal val="visible"/>
                                      </p:to>
                                    </p:set>
                                    <p:animEffect transition="in" filter="blinds(horizontal)">
                                      <p:cBhvr>
                                        <p:cTn id="7" dur="500"/>
                                        <p:tgtEl>
                                          <p:spTgt spid="2140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12" dur="500"/>
                                        <p:tgtEl>
                                          <p:spTgt spid="2140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7" dur="500"/>
                                        <p:tgtEl>
                                          <p:spTgt spid="2140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4019">
                                            <p:txEl>
                                              <p:pRg st="3" end="3"/>
                                            </p:txEl>
                                          </p:spTgt>
                                        </p:tgtEl>
                                        <p:attrNameLst>
                                          <p:attrName>style.visibility</p:attrName>
                                        </p:attrNameLst>
                                      </p:cBhvr>
                                      <p:to>
                                        <p:strVal val="visible"/>
                                      </p:to>
                                    </p:set>
                                    <p:animEffect transition="in" filter="blinds(horizontal)">
                                      <p:cBhvr>
                                        <p:cTn id="22" dur="500"/>
                                        <p:tgtEl>
                                          <p:spTgt spid="2140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4019">
                                            <p:txEl>
                                              <p:pRg st="4" end="4"/>
                                            </p:txEl>
                                          </p:spTgt>
                                        </p:tgtEl>
                                        <p:attrNameLst>
                                          <p:attrName>style.visibility</p:attrName>
                                        </p:attrNameLst>
                                      </p:cBhvr>
                                      <p:to>
                                        <p:strVal val="visible"/>
                                      </p:to>
                                    </p:set>
                                    <p:animEffect transition="in" filter="blinds(horizontal)">
                                      <p:cBhvr>
                                        <p:cTn id="27" dur="500"/>
                                        <p:tgtEl>
                                          <p:spTgt spid="21401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4019">
                                            <p:txEl>
                                              <p:pRg st="5" end="5"/>
                                            </p:txEl>
                                          </p:spTgt>
                                        </p:tgtEl>
                                        <p:attrNameLst>
                                          <p:attrName>style.visibility</p:attrName>
                                        </p:attrNameLst>
                                      </p:cBhvr>
                                      <p:to>
                                        <p:strVal val="visible"/>
                                      </p:to>
                                    </p:set>
                                    <p:animEffect transition="in" filter="blinds(horizontal)">
                                      <p:cBhvr>
                                        <p:cTn id="32" dur="500"/>
                                        <p:tgtEl>
                                          <p:spTgt spid="21401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4019">
                                            <p:txEl>
                                              <p:pRg st="6" end="6"/>
                                            </p:txEl>
                                          </p:spTgt>
                                        </p:tgtEl>
                                        <p:attrNameLst>
                                          <p:attrName>style.visibility</p:attrName>
                                        </p:attrNameLst>
                                      </p:cBhvr>
                                      <p:to>
                                        <p:strVal val="visible"/>
                                      </p:to>
                                    </p:set>
                                    <p:animEffect transition="in" filter="blinds(horizontal)">
                                      <p:cBhvr>
                                        <p:cTn id="37" dur="500"/>
                                        <p:tgtEl>
                                          <p:spTgt spid="21401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4019">
                                            <p:txEl>
                                              <p:pRg st="7" end="7"/>
                                            </p:txEl>
                                          </p:spTgt>
                                        </p:tgtEl>
                                        <p:attrNameLst>
                                          <p:attrName>style.visibility</p:attrName>
                                        </p:attrNameLst>
                                      </p:cBhvr>
                                      <p:to>
                                        <p:strVal val="visible"/>
                                      </p:to>
                                    </p:set>
                                    <p:animEffect transition="in" filter="blinds(horizontal)">
                                      <p:cBhvr>
                                        <p:cTn id="42" dur="500"/>
                                        <p:tgtEl>
                                          <p:spTgt spid="21401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4019">
                                            <p:txEl>
                                              <p:pRg st="8" end="8"/>
                                            </p:txEl>
                                          </p:spTgt>
                                        </p:tgtEl>
                                        <p:attrNameLst>
                                          <p:attrName>style.visibility</p:attrName>
                                        </p:attrNameLst>
                                      </p:cBhvr>
                                      <p:to>
                                        <p:strVal val="visible"/>
                                      </p:to>
                                    </p:set>
                                    <p:animEffect transition="in" filter="blinds(horizontal)">
                                      <p:cBhvr>
                                        <p:cTn id="47" dur="500"/>
                                        <p:tgtEl>
                                          <p:spTgt spid="21401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4019">
                                            <p:txEl>
                                              <p:pRg st="9" end="9"/>
                                            </p:txEl>
                                          </p:spTgt>
                                        </p:tgtEl>
                                        <p:attrNameLst>
                                          <p:attrName>style.visibility</p:attrName>
                                        </p:attrNameLst>
                                      </p:cBhvr>
                                      <p:to>
                                        <p:strVal val="visible"/>
                                      </p:to>
                                    </p:set>
                                    <p:animEffect transition="in" filter="blinds(horizontal)">
                                      <p:cBhvr>
                                        <p:cTn id="52" dur="500"/>
                                        <p:tgtEl>
                                          <p:spTgt spid="2140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704850"/>
            <a:ext cx="7620000" cy="666750"/>
          </a:xfrm>
        </p:spPr>
        <p:txBody>
          <a:bodyPr/>
          <a:lstStyle/>
          <a:p>
            <a:pPr eaLnBrk="1" hangingPunct="1"/>
            <a:r>
              <a:rPr lang="en-US" dirty="0" smtClean="0"/>
              <a:t>Ethical Decision Making</a:t>
            </a:r>
          </a:p>
        </p:txBody>
      </p:sp>
      <p:sp>
        <p:nvSpPr>
          <p:cNvPr id="215043" name="Rectangle 3"/>
          <p:cNvSpPr>
            <a:spLocks noGrp="1" noChangeArrowheads="1"/>
          </p:cNvSpPr>
          <p:nvPr>
            <p:ph idx="1"/>
          </p:nvPr>
        </p:nvSpPr>
        <p:spPr>
          <a:xfrm>
            <a:off x="304800" y="1371600"/>
            <a:ext cx="8534400" cy="4953000"/>
          </a:xfrm>
        </p:spPr>
        <p:txBody>
          <a:bodyPr/>
          <a:lstStyle/>
          <a:p>
            <a:pPr algn="just" eaLnBrk="1" hangingPunct="1">
              <a:lnSpc>
                <a:spcPct val="80000"/>
              </a:lnSpc>
            </a:pPr>
            <a:r>
              <a:rPr lang="en-US" sz="2400" b="1" dirty="0" smtClean="0"/>
              <a:t>Rights and Duties:</a:t>
            </a:r>
          </a:p>
          <a:p>
            <a:pPr lvl="1" eaLnBrk="1" hangingPunct="1">
              <a:lnSpc>
                <a:spcPct val="80000"/>
              </a:lnSpc>
            </a:pPr>
            <a:r>
              <a:rPr lang="en-US" sz="2200" dirty="0" smtClean="0"/>
              <a:t>Rights are inherent universal privileges:</a:t>
            </a:r>
          </a:p>
          <a:p>
            <a:pPr lvl="2" eaLnBrk="1" hangingPunct="1">
              <a:lnSpc>
                <a:spcPct val="80000"/>
              </a:lnSpc>
            </a:pPr>
            <a:r>
              <a:rPr lang="en-US" sz="2200" dirty="0" smtClean="0"/>
              <a:t>Right to know, Right to Privacy, Right to Property</a:t>
            </a:r>
          </a:p>
          <a:p>
            <a:pPr lvl="1" eaLnBrk="1" hangingPunct="1">
              <a:lnSpc>
                <a:spcPct val="80000"/>
              </a:lnSpc>
            </a:pPr>
            <a:r>
              <a:rPr lang="en-US" sz="2200" dirty="0" smtClean="0"/>
              <a:t>Rights have their corresponding duties and responsibilities</a:t>
            </a:r>
          </a:p>
          <a:p>
            <a:pPr lvl="1" eaLnBrk="1" hangingPunct="1">
              <a:lnSpc>
                <a:spcPct val="80000"/>
              </a:lnSpc>
            </a:pPr>
            <a:r>
              <a:rPr lang="en-US" sz="2200" dirty="0" smtClean="0"/>
              <a:t>Rights give you freedom and Freedom puts responsibility upon you and restricts you</a:t>
            </a:r>
          </a:p>
          <a:p>
            <a:pPr lvl="1" eaLnBrk="1" hangingPunct="1">
              <a:lnSpc>
                <a:spcPct val="80000"/>
              </a:lnSpc>
            </a:pPr>
            <a:r>
              <a:rPr lang="en-US" sz="2200" dirty="0" smtClean="0"/>
              <a:t>My rights impose duties on you and yours on me</a:t>
            </a:r>
          </a:p>
          <a:p>
            <a:pPr eaLnBrk="1" hangingPunct="1">
              <a:lnSpc>
                <a:spcPct val="80000"/>
              </a:lnSpc>
            </a:pPr>
            <a:r>
              <a:rPr lang="en-US" sz="2400" b="1" dirty="0" smtClean="0"/>
              <a:t>Personal Duties:</a:t>
            </a:r>
          </a:p>
          <a:p>
            <a:pPr lvl="1" eaLnBrk="1" hangingPunct="1">
              <a:lnSpc>
                <a:spcPct val="80000"/>
              </a:lnSpc>
            </a:pPr>
            <a:r>
              <a:rPr lang="en-US" sz="2200" dirty="0" smtClean="0"/>
              <a:t>To foster Trust</a:t>
            </a:r>
          </a:p>
          <a:p>
            <a:pPr lvl="1" eaLnBrk="1" hangingPunct="1">
              <a:lnSpc>
                <a:spcPct val="80000"/>
              </a:lnSpc>
            </a:pPr>
            <a:r>
              <a:rPr lang="en-US" sz="2200" dirty="0" smtClean="0"/>
              <a:t>To act with Integrity</a:t>
            </a:r>
          </a:p>
          <a:p>
            <a:pPr lvl="1" eaLnBrk="1" hangingPunct="1">
              <a:lnSpc>
                <a:spcPct val="80000"/>
              </a:lnSpc>
            </a:pPr>
            <a:r>
              <a:rPr lang="en-US" sz="2200" dirty="0" smtClean="0"/>
              <a:t>To be Truthfulness</a:t>
            </a:r>
          </a:p>
          <a:p>
            <a:pPr lvl="1" eaLnBrk="1" hangingPunct="1">
              <a:lnSpc>
                <a:spcPct val="80000"/>
              </a:lnSpc>
            </a:pPr>
            <a:r>
              <a:rPr lang="en-US" sz="2200" dirty="0" smtClean="0"/>
              <a:t>To do Justice</a:t>
            </a:r>
          </a:p>
          <a:p>
            <a:pPr lvl="1" eaLnBrk="1" hangingPunct="1">
              <a:lnSpc>
                <a:spcPct val="80000"/>
              </a:lnSpc>
            </a:pPr>
            <a:r>
              <a:rPr lang="en-US" sz="2200" dirty="0" smtClean="0"/>
              <a:t>To practice Beneficence and Non-Maleficence</a:t>
            </a:r>
          </a:p>
          <a:p>
            <a:pPr lvl="1" eaLnBrk="1" hangingPunct="1">
              <a:lnSpc>
                <a:spcPct val="80000"/>
              </a:lnSpc>
            </a:pPr>
            <a:r>
              <a:rPr lang="en-US" sz="2200" dirty="0" smtClean="0"/>
              <a:t>To act with appropriate Gratitude</a:t>
            </a:r>
          </a:p>
          <a:p>
            <a:pPr lvl="1" eaLnBrk="1" hangingPunct="1">
              <a:lnSpc>
                <a:spcPct val="80000"/>
              </a:lnSpc>
            </a:pPr>
            <a:r>
              <a:rPr lang="en-US" sz="2200" dirty="0" smtClean="0"/>
              <a:t>To work towards Self-Improvement (Learning Curve)</a:t>
            </a:r>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0" end="0"/>
                                            </p:txEl>
                                          </p:spTgt>
                                        </p:tgtEl>
                                        <p:attrNameLst>
                                          <p:attrName>style.visibility</p:attrName>
                                        </p:attrNameLst>
                                      </p:cBhvr>
                                      <p:to>
                                        <p:strVal val="visible"/>
                                      </p:to>
                                    </p:set>
                                    <p:animEffect transition="in" filter="blinds(horizontal)">
                                      <p:cBhvr>
                                        <p:cTn id="7" dur="500"/>
                                        <p:tgtEl>
                                          <p:spTgt spid="2150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12" dur="500"/>
                                        <p:tgtEl>
                                          <p:spTgt spid="215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7" dur="500"/>
                                        <p:tgtEl>
                                          <p:spTgt spid="2150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22" dur="500"/>
                                        <p:tgtEl>
                                          <p:spTgt spid="2150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15043">
                                            <p:txEl>
                                              <p:pRg st="4" end="4"/>
                                            </p:txEl>
                                          </p:spTgt>
                                        </p:tgtEl>
                                        <p:attrNameLst>
                                          <p:attrName>style.visibility</p:attrName>
                                        </p:attrNameLst>
                                      </p:cBhvr>
                                      <p:to>
                                        <p:strVal val="visible"/>
                                      </p:to>
                                    </p:set>
                                    <p:animEffect transition="in" filter="blinds(horizontal)">
                                      <p:cBhvr>
                                        <p:cTn id="27" dur="500"/>
                                        <p:tgtEl>
                                          <p:spTgt spid="21504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15043">
                                            <p:txEl>
                                              <p:pRg st="5" end="5"/>
                                            </p:txEl>
                                          </p:spTgt>
                                        </p:tgtEl>
                                        <p:attrNameLst>
                                          <p:attrName>style.visibility</p:attrName>
                                        </p:attrNameLst>
                                      </p:cBhvr>
                                      <p:to>
                                        <p:strVal val="visible"/>
                                      </p:to>
                                    </p:set>
                                    <p:animEffect transition="in" filter="blinds(horizontal)">
                                      <p:cBhvr>
                                        <p:cTn id="32" dur="500"/>
                                        <p:tgtEl>
                                          <p:spTgt spid="21504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15043">
                                            <p:txEl>
                                              <p:pRg st="6" end="6"/>
                                            </p:txEl>
                                          </p:spTgt>
                                        </p:tgtEl>
                                        <p:attrNameLst>
                                          <p:attrName>style.visibility</p:attrName>
                                        </p:attrNameLst>
                                      </p:cBhvr>
                                      <p:to>
                                        <p:strVal val="visible"/>
                                      </p:to>
                                    </p:set>
                                    <p:animEffect transition="in" filter="blinds(horizontal)">
                                      <p:cBhvr>
                                        <p:cTn id="37" dur="500"/>
                                        <p:tgtEl>
                                          <p:spTgt spid="21504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15043">
                                            <p:txEl>
                                              <p:pRg st="7" end="7"/>
                                            </p:txEl>
                                          </p:spTgt>
                                        </p:tgtEl>
                                        <p:attrNameLst>
                                          <p:attrName>style.visibility</p:attrName>
                                        </p:attrNameLst>
                                      </p:cBhvr>
                                      <p:to>
                                        <p:strVal val="visible"/>
                                      </p:to>
                                    </p:set>
                                    <p:animEffect transition="in" filter="blinds(horizontal)">
                                      <p:cBhvr>
                                        <p:cTn id="42" dur="500"/>
                                        <p:tgtEl>
                                          <p:spTgt spid="21504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15043">
                                            <p:txEl>
                                              <p:pRg st="8" end="8"/>
                                            </p:txEl>
                                          </p:spTgt>
                                        </p:tgtEl>
                                        <p:attrNameLst>
                                          <p:attrName>style.visibility</p:attrName>
                                        </p:attrNameLst>
                                      </p:cBhvr>
                                      <p:to>
                                        <p:strVal val="visible"/>
                                      </p:to>
                                    </p:set>
                                    <p:animEffect transition="in" filter="blinds(horizontal)">
                                      <p:cBhvr>
                                        <p:cTn id="47" dur="500"/>
                                        <p:tgtEl>
                                          <p:spTgt spid="21504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15043">
                                            <p:txEl>
                                              <p:pRg st="9" end="9"/>
                                            </p:txEl>
                                          </p:spTgt>
                                        </p:tgtEl>
                                        <p:attrNameLst>
                                          <p:attrName>style.visibility</p:attrName>
                                        </p:attrNameLst>
                                      </p:cBhvr>
                                      <p:to>
                                        <p:strVal val="visible"/>
                                      </p:to>
                                    </p:set>
                                    <p:animEffect transition="in" filter="blinds(horizontal)">
                                      <p:cBhvr>
                                        <p:cTn id="52" dur="500"/>
                                        <p:tgtEl>
                                          <p:spTgt spid="21504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15043">
                                            <p:txEl>
                                              <p:pRg st="10" end="10"/>
                                            </p:txEl>
                                          </p:spTgt>
                                        </p:tgtEl>
                                        <p:attrNameLst>
                                          <p:attrName>style.visibility</p:attrName>
                                        </p:attrNameLst>
                                      </p:cBhvr>
                                      <p:to>
                                        <p:strVal val="visible"/>
                                      </p:to>
                                    </p:set>
                                    <p:animEffect transition="in" filter="blinds(horizontal)">
                                      <p:cBhvr>
                                        <p:cTn id="57" dur="500"/>
                                        <p:tgtEl>
                                          <p:spTgt spid="215043">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15043">
                                            <p:txEl>
                                              <p:pRg st="11" end="11"/>
                                            </p:txEl>
                                          </p:spTgt>
                                        </p:tgtEl>
                                        <p:attrNameLst>
                                          <p:attrName>style.visibility</p:attrName>
                                        </p:attrNameLst>
                                      </p:cBhvr>
                                      <p:to>
                                        <p:strVal val="visible"/>
                                      </p:to>
                                    </p:set>
                                    <p:animEffect transition="in" filter="blinds(horizontal)">
                                      <p:cBhvr>
                                        <p:cTn id="62" dur="500"/>
                                        <p:tgtEl>
                                          <p:spTgt spid="215043">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15043">
                                            <p:txEl>
                                              <p:pRg st="12" end="12"/>
                                            </p:txEl>
                                          </p:spTgt>
                                        </p:tgtEl>
                                        <p:attrNameLst>
                                          <p:attrName>style.visibility</p:attrName>
                                        </p:attrNameLst>
                                      </p:cBhvr>
                                      <p:to>
                                        <p:strVal val="visible"/>
                                      </p:to>
                                    </p:set>
                                    <p:animEffect transition="in" filter="blinds(horizontal)">
                                      <p:cBhvr>
                                        <p:cTn id="67" dur="500"/>
                                        <p:tgtEl>
                                          <p:spTgt spid="215043">
                                            <p:txEl>
                                              <p:pRg st="12" end="12"/>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215043">
                                            <p:txEl>
                                              <p:pRg st="13" end="13"/>
                                            </p:txEl>
                                          </p:spTgt>
                                        </p:tgtEl>
                                        <p:attrNameLst>
                                          <p:attrName>style.visibility</p:attrName>
                                        </p:attrNameLst>
                                      </p:cBhvr>
                                      <p:to>
                                        <p:strVal val="visible"/>
                                      </p:to>
                                    </p:set>
                                    <p:animEffect transition="in" filter="blinds(horizontal)">
                                      <p:cBhvr>
                                        <p:cTn id="72" dur="500"/>
                                        <p:tgtEl>
                                          <p:spTgt spid="21504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5"/>
          <p:cNvSpPr>
            <a:spLocks noGrp="1" noChangeArrowheads="1"/>
          </p:cNvSpPr>
          <p:nvPr>
            <p:ph type="title"/>
          </p:nvPr>
        </p:nvSpPr>
        <p:spPr>
          <a:xfrm>
            <a:off x="519113" y="609600"/>
            <a:ext cx="8015287" cy="914400"/>
          </a:xfrm>
        </p:spPr>
        <p:txBody>
          <a:bodyPr/>
          <a:lstStyle/>
          <a:p>
            <a:pPr eaLnBrk="1" hangingPunct="1"/>
            <a:r>
              <a:rPr lang="en-US" smtClean="0"/>
              <a:t>Ethical Decision Making</a:t>
            </a:r>
          </a:p>
        </p:txBody>
      </p:sp>
      <p:sp>
        <p:nvSpPr>
          <p:cNvPr id="216067" name="Rectangle 3"/>
          <p:cNvSpPr>
            <a:spLocks noGrp="1" noChangeArrowheads="1"/>
          </p:cNvSpPr>
          <p:nvPr>
            <p:ph type="body" sz="half" idx="1"/>
          </p:nvPr>
        </p:nvSpPr>
        <p:spPr>
          <a:xfrm>
            <a:off x="609600" y="1600200"/>
            <a:ext cx="7924800" cy="1600200"/>
          </a:xfrm>
        </p:spPr>
        <p:txBody>
          <a:bodyPr/>
          <a:lstStyle/>
          <a:p>
            <a:pPr eaLnBrk="1" hangingPunct="1"/>
            <a:r>
              <a:rPr lang="en-US" sz="2800" b="1" dirty="0" smtClean="0"/>
              <a:t>Rights vs. Duties:</a:t>
            </a:r>
          </a:p>
          <a:p>
            <a:pPr lvl="1" eaLnBrk="1" hangingPunct="1"/>
            <a:r>
              <a:rPr lang="en-US" sz="2600" dirty="0" smtClean="0"/>
              <a:t>A’s right  ---</a:t>
            </a:r>
            <a:r>
              <a:rPr lang="en-US" sz="2600" dirty="0" smtClean="0">
                <a:sym typeface="Wingdings" pitchFamily="2" charset="2"/>
              </a:rPr>
              <a:t> B’s Duty</a:t>
            </a:r>
          </a:p>
          <a:p>
            <a:pPr lvl="1" eaLnBrk="1" hangingPunct="1"/>
            <a:r>
              <a:rPr lang="en-US" sz="2600" dirty="0" smtClean="0"/>
              <a:t>A’s Duty  ---</a:t>
            </a:r>
            <a:r>
              <a:rPr lang="en-US" sz="2600" dirty="0" smtClean="0">
                <a:sym typeface="Wingdings" pitchFamily="2" charset="2"/>
              </a:rPr>
              <a:t> B’s Right</a:t>
            </a:r>
          </a:p>
          <a:p>
            <a:pPr lvl="1" eaLnBrk="1" hangingPunct="1"/>
            <a:endParaRPr lang="en-US" sz="2600" dirty="0" smtClean="0">
              <a:sym typeface="Wingdings" pitchFamily="2" charset="2"/>
            </a:endParaRPr>
          </a:p>
        </p:txBody>
      </p:sp>
      <p:graphicFrame>
        <p:nvGraphicFramePr>
          <p:cNvPr id="216093" name="Group 29"/>
          <p:cNvGraphicFramePr>
            <a:graphicFrameLocks noGrp="1"/>
          </p:cNvGraphicFramePr>
          <p:nvPr>
            <p:ph sz="half" idx="2"/>
            <p:extLst>
              <p:ext uri="{D42A27DB-BD31-4B8C-83A1-F6EECF244321}">
                <p14:modId xmlns:p14="http://schemas.microsoft.com/office/powerpoint/2010/main" val="332259251"/>
              </p:ext>
            </p:extLst>
          </p:nvPr>
        </p:nvGraphicFramePr>
        <p:xfrm>
          <a:off x="1066800" y="3352800"/>
          <a:ext cx="6934200" cy="2487612"/>
        </p:xfrm>
        <a:graphic>
          <a:graphicData uri="http://schemas.openxmlformats.org/drawingml/2006/table">
            <a:tbl>
              <a:tblPr/>
              <a:tblGrid>
                <a:gridCol w="4354513">
                  <a:extLst>
                    <a:ext uri="{9D8B030D-6E8A-4147-A177-3AD203B41FA5}">
                      <a16:colId xmlns:a16="http://schemas.microsoft.com/office/drawing/2014/main" val="20000"/>
                    </a:ext>
                  </a:extLst>
                </a:gridCol>
                <a:gridCol w="2579687">
                  <a:extLst>
                    <a:ext uri="{9D8B030D-6E8A-4147-A177-3AD203B41FA5}">
                      <a16:colId xmlns:a16="http://schemas.microsoft.com/office/drawing/2014/main" val="20001"/>
                    </a:ext>
                  </a:extLst>
                </a:gridCol>
              </a:tblGrid>
              <a:tr h="1457204">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A’s Duty </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(Provide good Software)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A’s Right  </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(Fair Monitory Return)</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3040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B’s Right</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(Expect quality Software)</a:t>
                      </a:r>
                    </a:p>
                  </a:txBody>
                  <a:tcPr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B’s Duty</a:t>
                      </a:r>
                    </a:p>
                    <a:p>
                      <a:pPr marL="0" marR="0" lvl="0" indent="0" algn="ctr"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smtClean="0">
                          <a:ln>
                            <a:noFill/>
                          </a:ln>
                          <a:solidFill>
                            <a:schemeClr val="tx1"/>
                          </a:solidFill>
                          <a:effectLst/>
                          <a:latin typeface="Arial" charset="0"/>
                          <a:cs typeface="Arial" charset="0"/>
                        </a:rPr>
                        <a:t>(Pay the price)</a:t>
                      </a:r>
                    </a:p>
                  </a:txBody>
                  <a:tcPr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1A76D97C-9AFA-48F8-AD2B-FD2FCD753904}" type="slidenum">
              <a:rPr lang="en-US" smtClean="0"/>
              <a:pPr>
                <a:defRPr/>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1" end="1"/>
                                            </p:txEl>
                                          </p:spTgt>
                                        </p:tgtEl>
                                        <p:attrNameLst>
                                          <p:attrName>style.visibility</p:attrName>
                                        </p:attrNameLst>
                                      </p:cBhvr>
                                      <p:to>
                                        <p:strVal val="visible"/>
                                      </p:to>
                                    </p:set>
                                    <p:animEffect transition="in" filter="blinds(horizontal)">
                                      <p:cBhvr>
                                        <p:cTn id="7" dur="500"/>
                                        <p:tgtEl>
                                          <p:spTgt spid="21606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6067">
                                            <p:txEl>
                                              <p:pRg st="2" end="2"/>
                                            </p:txEl>
                                          </p:spTgt>
                                        </p:tgtEl>
                                        <p:attrNameLst>
                                          <p:attrName>style.visibility</p:attrName>
                                        </p:attrNameLst>
                                      </p:cBhvr>
                                      <p:to>
                                        <p:strVal val="visible"/>
                                      </p:to>
                                    </p:set>
                                    <p:animEffect transition="in" filter="blinds(horizontal)">
                                      <p:cBhvr>
                                        <p:cTn id="12" dur="500"/>
                                        <p:tgtEl>
                                          <p:spTgt spid="21606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6093"/>
                                        </p:tgtEl>
                                        <p:attrNameLst>
                                          <p:attrName>style.visibility</p:attrName>
                                        </p:attrNameLst>
                                      </p:cBhvr>
                                      <p:to>
                                        <p:strVal val="visible"/>
                                      </p:to>
                                    </p:set>
                                    <p:animEffect transition="in" filter="blinds(horizontal)">
                                      <p:cBhvr>
                                        <p:cTn id="17" dur="500"/>
                                        <p:tgtEl>
                                          <p:spTgt spid="216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533400"/>
            <a:ext cx="7924800" cy="819150"/>
          </a:xfrm>
        </p:spPr>
        <p:txBody>
          <a:bodyPr/>
          <a:lstStyle/>
          <a:p>
            <a:pPr eaLnBrk="1" hangingPunct="1"/>
            <a:r>
              <a:rPr lang="en-US" dirty="0" smtClean="0"/>
              <a:t>Ethical Decision Making</a:t>
            </a:r>
          </a:p>
        </p:txBody>
      </p:sp>
      <p:sp>
        <p:nvSpPr>
          <p:cNvPr id="203779" name="Rectangle 3"/>
          <p:cNvSpPr>
            <a:spLocks noGrp="1" noChangeArrowheads="1"/>
          </p:cNvSpPr>
          <p:nvPr>
            <p:ph idx="1"/>
          </p:nvPr>
        </p:nvSpPr>
        <p:spPr>
          <a:xfrm>
            <a:off x="304800" y="1295400"/>
            <a:ext cx="8458200" cy="5257800"/>
          </a:xfrm>
        </p:spPr>
        <p:txBody>
          <a:bodyPr/>
          <a:lstStyle/>
          <a:p>
            <a:pPr algn="just" eaLnBrk="1" hangingPunct="1">
              <a:lnSpc>
                <a:spcPct val="80000"/>
              </a:lnSpc>
            </a:pPr>
            <a:r>
              <a:rPr lang="en-US" sz="2400" b="1" dirty="0" smtClean="0"/>
              <a:t>Ethical Theories:</a:t>
            </a:r>
          </a:p>
          <a:p>
            <a:pPr lvl="1" algn="just" eaLnBrk="1" hangingPunct="1">
              <a:lnSpc>
                <a:spcPct val="80000"/>
              </a:lnSpc>
            </a:pPr>
            <a:r>
              <a:rPr lang="en-US" sz="2000" dirty="0" smtClean="0"/>
              <a:t>For centuries in different societies, human actions have been judged good or bad, right or wrong, based on theories or systems of justice developed, tested, revised, and debated by philosophers and/or elders in that society</a:t>
            </a:r>
          </a:p>
          <a:p>
            <a:pPr lvl="1" algn="just" eaLnBrk="1" hangingPunct="1">
              <a:lnSpc>
                <a:spcPct val="80000"/>
              </a:lnSpc>
            </a:pPr>
            <a:r>
              <a:rPr lang="en-US" sz="2000" dirty="0" smtClean="0"/>
              <a:t>Such theories are commonly known as </a:t>
            </a:r>
            <a:r>
              <a:rPr lang="en-US" sz="2000" b="1" i="1" dirty="0" smtClean="0"/>
              <a:t>Ethical Theories</a:t>
            </a:r>
            <a:endParaRPr lang="en-US" sz="2000" i="1" dirty="0" smtClean="0"/>
          </a:p>
          <a:p>
            <a:pPr lvl="1" algn="just" eaLnBrk="1" hangingPunct="1">
              <a:lnSpc>
                <a:spcPct val="80000"/>
              </a:lnSpc>
            </a:pPr>
            <a:r>
              <a:rPr lang="en-US" sz="2000" b="1" dirty="0" smtClean="0"/>
              <a:t>Codes of ethics </a:t>
            </a:r>
            <a:r>
              <a:rPr lang="en-US" sz="2000" dirty="0" smtClean="0"/>
              <a:t>have then been drawn-up based on these ethical theories</a:t>
            </a:r>
          </a:p>
          <a:p>
            <a:pPr lvl="1" algn="just" eaLnBrk="1" hangingPunct="1">
              <a:lnSpc>
                <a:spcPct val="80000"/>
              </a:lnSpc>
            </a:pPr>
            <a:r>
              <a:rPr lang="en-US" sz="2000" dirty="0" smtClean="0"/>
              <a:t>The processes of reasoning, explanation, and justification used in ethics are based on these theories</a:t>
            </a:r>
          </a:p>
          <a:p>
            <a:pPr lvl="1" algn="just" eaLnBrk="1" hangingPunct="1">
              <a:lnSpc>
                <a:spcPct val="80000"/>
              </a:lnSpc>
            </a:pPr>
            <a:r>
              <a:rPr lang="en-US" sz="2000" dirty="0" smtClean="0"/>
              <a:t>Many ethical theories</a:t>
            </a:r>
          </a:p>
          <a:p>
            <a:pPr lvl="1" algn="just" eaLnBrk="1" hangingPunct="1">
              <a:lnSpc>
                <a:spcPct val="80000"/>
              </a:lnSpc>
            </a:pPr>
            <a:r>
              <a:rPr lang="en-US" sz="2000" dirty="0" smtClean="0"/>
              <a:t>Most widely discussed and used:</a:t>
            </a:r>
          </a:p>
          <a:p>
            <a:pPr lvl="2" algn="just" eaLnBrk="1" hangingPunct="1">
              <a:lnSpc>
                <a:spcPct val="80000"/>
              </a:lnSpc>
            </a:pPr>
            <a:r>
              <a:rPr lang="en-US" sz="1800" dirty="0" smtClean="0"/>
              <a:t>Consequentialism</a:t>
            </a:r>
          </a:p>
          <a:p>
            <a:pPr lvl="2" algn="just" eaLnBrk="1" hangingPunct="1">
              <a:lnSpc>
                <a:spcPct val="80000"/>
              </a:lnSpc>
            </a:pPr>
            <a:r>
              <a:rPr lang="en-US" sz="1800" dirty="0" smtClean="0"/>
              <a:t>Deontology</a:t>
            </a:r>
          </a:p>
          <a:p>
            <a:pPr lvl="2" algn="just" eaLnBrk="1" hangingPunct="1">
              <a:lnSpc>
                <a:spcPct val="80000"/>
              </a:lnSpc>
            </a:pPr>
            <a:r>
              <a:rPr lang="en-US" sz="1800" dirty="0" smtClean="0"/>
              <a:t>Human Nature</a:t>
            </a:r>
          </a:p>
          <a:p>
            <a:pPr lvl="2" algn="just" eaLnBrk="1" hangingPunct="1">
              <a:lnSpc>
                <a:spcPct val="80000"/>
              </a:lnSpc>
            </a:pPr>
            <a:r>
              <a:rPr lang="en-US" sz="1800" dirty="0" smtClean="0"/>
              <a:t>Relativism</a:t>
            </a:r>
          </a:p>
          <a:p>
            <a:pPr lvl="2" algn="just" eaLnBrk="1" hangingPunct="1">
              <a:lnSpc>
                <a:spcPct val="80000"/>
              </a:lnSpc>
            </a:pPr>
            <a:r>
              <a:rPr lang="en-US" sz="1800" dirty="0" smtClean="0"/>
              <a:t>Hedonism</a:t>
            </a:r>
          </a:p>
          <a:p>
            <a:pPr lvl="2" algn="just" eaLnBrk="1" hangingPunct="1">
              <a:lnSpc>
                <a:spcPct val="80000"/>
              </a:lnSpc>
            </a:pPr>
            <a:r>
              <a:rPr lang="en-US" sz="1800" dirty="0" smtClean="0"/>
              <a:t>Emotivism</a:t>
            </a:r>
            <a:endParaRPr lang="en-US" altLang="zh-CN" sz="1800" dirty="0" smtClean="0"/>
          </a:p>
        </p:txBody>
      </p:sp>
      <p:sp>
        <p:nvSpPr>
          <p:cNvPr id="8" name="Footer Placeholder 7"/>
          <p:cNvSpPr>
            <a:spLocks noGrp="1"/>
          </p:cNvSpPr>
          <p:nvPr>
            <p:ph type="ftr" sz="quarter" idx="11"/>
          </p:nvPr>
        </p:nvSpPr>
        <p:spPr/>
        <p:txBody>
          <a:bodyPr/>
          <a:lstStyle/>
          <a:p>
            <a:pPr>
              <a:defRPr/>
            </a:pPr>
            <a:r>
              <a:rPr lang="en-US" smtClean="0"/>
              <a:t>IM Sciences, BS CS/SE 4th Handout                         </a:t>
            </a:r>
            <a:endParaRPr lang="en-US"/>
          </a:p>
        </p:txBody>
      </p:sp>
      <p:sp>
        <p:nvSpPr>
          <p:cNvPr id="2" name="Slide Number Placeholder 1"/>
          <p:cNvSpPr>
            <a:spLocks noGrp="1"/>
          </p:cNvSpPr>
          <p:nvPr>
            <p:ph type="sldNum" sz="quarter" idx="12"/>
          </p:nvPr>
        </p:nvSpPr>
        <p:spPr/>
        <p:txBody>
          <a:bodyPr/>
          <a:lstStyle/>
          <a:p>
            <a:pPr>
              <a:defRPr/>
            </a:pPr>
            <a:fld id="{E79852C8-AD58-4109-B17C-B0EFE4ABAD2A}" type="slidenum">
              <a:rPr lang="en-US" smtClean="0"/>
              <a:pPr>
                <a:defRPr/>
              </a:pPr>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Effect transition="in" filter="blinds(horizontal)">
                                      <p:cBhvr>
                                        <p:cTn id="7" dur="500"/>
                                        <p:tgtEl>
                                          <p:spTgt spid="203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3779">
                                            <p:txEl>
                                              <p:pRg st="1" end="1"/>
                                            </p:txEl>
                                          </p:spTgt>
                                        </p:tgtEl>
                                        <p:attrNameLst>
                                          <p:attrName>style.visibility</p:attrName>
                                        </p:attrNameLst>
                                      </p:cBhvr>
                                      <p:to>
                                        <p:strVal val="visible"/>
                                      </p:to>
                                    </p:set>
                                    <p:animEffect transition="in" filter="blinds(horizontal)">
                                      <p:cBhvr>
                                        <p:cTn id="12" dur="500"/>
                                        <p:tgtEl>
                                          <p:spTgt spid="203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3779">
                                            <p:txEl>
                                              <p:pRg st="2" end="2"/>
                                            </p:txEl>
                                          </p:spTgt>
                                        </p:tgtEl>
                                        <p:attrNameLst>
                                          <p:attrName>style.visibility</p:attrName>
                                        </p:attrNameLst>
                                      </p:cBhvr>
                                      <p:to>
                                        <p:strVal val="visible"/>
                                      </p:to>
                                    </p:set>
                                    <p:animEffect transition="in" filter="blinds(horizontal)">
                                      <p:cBhvr>
                                        <p:cTn id="17" dur="500"/>
                                        <p:tgtEl>
                                          <p:spTgt spid="203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3779">
                                            <p:txEl>
                                              <p:pRg st="3" end="3"/>
                                            </p:txEl>
                                          </p:spTgt>
                                        </p:tgtEl>
                                        <p:attrNameLst>
                                          <p:attrName>style.visibility</p:attrName>
                                        </p:attrNameLst>
                                      </p:cBhvr>
                                      <p:to>
                                        <p:strVal val="visible"/>
                                      </p:to>
                                    </p:set>
                                    <p:animEffect transition="in" filter="blinds(horizontal)">
                                      <p:cBhvr>
                                        <p:cTn id="22" dur="500"/>
                                        <p:tgtEl>
                                          <p:spTgt spid="20377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3779">
                                            <p:txEl>
                                              <p:pRg st="4" end="4"/>
                                            </p:txEl>
                                          </p:spTgt>
                                        </p:tgtEl>
                                        <p:attrNameLst>
                                          <p:attrName>style.visibility</p:attrName>
                                        </p:attrNameLst>
                                      </p:cBhvr>
                                      <p:to>
                                        <p:strVal val="visible"/>
                                      </p:to>
                                    </p:set>
                                    <p:animEffect transition="in" filter="blinds(horizontal)">
                                      <p:cBhvr>
                                        <p:cTn id="27" dur="500"/>
                                        <p:tgtEl>
                                          <p:spTgt spid="20377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03779">
                                            <p:txEl>
                                              <p:pRg st="5" end="5"/>
                                            </p:txEl>
                                          </p:spTgt>
                                        </p:tgtEl>
                                        <p:attrNameLst>
                                          <p:attrName>style.visibility</p:attrName>
                                        </p:attrNameLst>
                                      </p:cBhvr>
                                      <p:to>
                                        <p:strVal val="visible"/>
                                      </p:to>
                                    </p:set>
                                    <p:animEffect transition="in" filter="blinds(horizontal)">
                                      <p:cBhvr>
                                        <p:cTn id="32" dur="500"/>
                                        <p:tgtEl>
                                          <p:spTgt spid="203779">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03779">
                                            <p:txEl>
                                              <p:pRg st="6" end="6"/>
                                            </p:txEl>
                                          </p:spTgt>
                                        </p:tgtEl>
                                        <p:attrNameLst>
                                          <p:attrName>style.visibility</p:attrName>
                                        </p:attrNameLst>
                                      </p:cBhvr>
                                      <p:to>
                                        <p:strVal val="visible"/>
                                      </p:to>
                                    </p:set>
                                    <p:animEffect transition="in" filter="blinds(horizontal)">
                                      <p:cBhvr>
                                        <p:cTn id="37" dur="500"/>
                                        <p:tgtEl>
                                          <p:spTgt spid="203779">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03779">
                                            <p:txEl>
                                              <p:pRg st="7" end="7"/>
                                            </p:txEl>
                                          </p:spTgt>
                                        </p:tgtEl>
                                        <p:attrNameLst>
                                          <p:attrName>style.visibility</p:attrName>
                                        </p:attrNameLst>
                                      </p:cBhvr>
                                      <p:to>
                                        <p:strVal val="visible"/>
                                      </p:to>
                                    </p:set>
                                    <p:animEffect transition="in" filter="blinds(horizontal)">
                                      <p:cBhvr>
                                        <p:cTn id="42" dur="500"/>
                                        <p:tgtEl>
                                          <p:spTgt spid="203779">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03779">
                                            <p:txEl>
                                              <p:pRg st="8" end="8"/>
                                            </p:txEl>
                                          </p:spTgt>
                                        </p:tgtEl>
                                        <p:attrNameLst>
                                          <p:attrName>style.visibility</p:attrName>
                                        </p:attrNameLst>
                                      </p:cBhvr>
                                      <p:to>
                                        <p:strVal val="visible"/>
                                      </p:to>
                                    </p:set>
                                    <p:animEffect transition="in" filter="blinds(horizontal)">
                                      <p:cBhvr>
                                        <p:cTn id="47" dur="500"/>
                                        <p:tgtEl>
                                          <p:spTgt spid="203779">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03779">
                                            <p:txEl>
                                              <p:pRg st="9" end="9"/>
                                            </p:txEl>
                                          </p:spTgt>
                                        </p:tgtEl>
                                        <p:attrNameLst>
                                          <p:attrName>style.visibility</p:attrName>
                                        </p:attrNameLst>
                                      </p:cBhvr>
                                      <p:to>
                                        <p:strVal val="visible"/>
                                      </p:to>
                                    </p:set>
                                    <p:animEffect transition="in" filter="blinds(horizontal)">
                                      <p:cBhvr>
                                        <p:cTn id="52" dur="500"/>
                                        <p:tgtEl>
                                          <p:spTgt spid="203779">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03779">
                                            <p:txEl>
                                              <p:pRg st="10" end="10"/>
                                            </p:txEl>
                                          </p:spTgt>
                                        </p:tgtEl>
                                        <p:attrNameLst>
                                          <p:attrName>style.visibility</p:attrName>
                                        </p:attrNameLst>
                                      </p:cBhvr>
                                      <p:to>
                                        <p:strVal val="visible"/>
                                      </p:to>
                                    </p:set>
                                    <p:animEffect transition="in" filter="blinds(horizontal)">
                                      <p:cBhvr>
                                        <p:cTn id="57" dur="500"/>
                                        <p:tgtEl>
                                          <p:spTgt spid="203779">
                                            <p:txEl>
                                              <p:pRg st="10" end="1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203779">
                                            <p:txEl>
                                              <p:pRg st="11" end="11"/>
                                            </p:txEl>
                                          </p:spTgt>
                                        </p:tgtEl>
                                        <p:attrNameLst>
                                          <p:attrName>style.visibility</p:attrName>
                                        </p:attrNameLst>
                                      </p:cBhvr>
                                      <p:to>
                                        <p:strVal val="visible"/>
                                      </p:to>
                                    </p:set>
                                    <p:animEffect transition="in" filter="blinds(horizontal)">
                                      <p:cBhvr>
                                        <p:cTn id="62" dur="500"/>
                                        <p:tgtEl>
                                          <p:spTgt spid="203779">
                                            <p:txEl>
                                              <p:pRg st="11" end="11"/>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203779">
                                            <p:txEl>
                                              <p:pRg st="12" end="12"/>
                                            </p:txEl>
                                          </p:spTgt>
                                        </p:tgtEl>
                                        <p:attrNameLst>
                                          <p:attrName>style.visibility</p:attrName>
                                        </p:attrNameLst>
                                      </p:cBhvr>
                                      <p:to>
                                        <p:strVal val="visible"/>
                                      </p:to>
                                    </p:set>
                                    <p:animEffect transition="in" filter="blinds(horizontal)">
                                      <p:cBhvr>
                                        <p:cTn id="67" dur="500"/>
                                        <p:tgtEl>
                                          <p:spTgt spid="20377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1050</TotalTime>
  <Words>5810</Words>
  <Application>Microsoft Office PowerPoint</Application>
  <PresentationFormat>On-screen Show (4:3)</PresentationFormat>
  <Paragraphs>480</Paragraphs>
  <Slides>43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ＭＳ Ｐゴシック</vt:lpstr>
      <vt:lpstr>宋体</vt:lpstr>
      <vt:lpstr>宋体</vt:lpstr>
      <vt:lpstr>Arial</vt:lpstr>
      <vt:lpstr>Calibri</vt:lpstr>
      <vt:lpstr>Constantia</vt:lpstr>
      <vt:lpstr>Wingdings</vt:lpstr>
      <vt:lpstr>Wingdings 2</vt:lpstr>
      <vt:lpstr>Flow</vt:lpstr>
      <vt:lpstr>Professional Issues in software engineering   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Ethical Decision Making</vt:lpstr>
      <vt:lpstr>Software Engineering Code of Ethics and  Professional Practice (Version 5.2)</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Software Engineering Code of Ethics and  Professional Practice</vt:lpstr>
      <vt:lpstr>ACM Code of Ethics and Professional Conduct </vt:lpstr>
      <vt:lpstr>ACM Code of Ethics and Professional Conduct</vt:lpstr>
      <vt:lpstr>ACM Code of Ethics and Professional Conduct</vt:lpstr>
      <vt:lpstr>ACM Code of Ethics and Professional Conduct</vt:lpstr>
      <vt:lpstr>ACM Code of Ethics and Professional Conduct</vt:lpstr>
      <vt:lpstr>ACM Code of Ethics and Professional Conduct</vt:lpstr>
      <vt:lpstr>Professional Ethics - Summary</vt:lpstr>
      <vt:lpstr>Professional Ethics – Summary (Contd.)</vt:lpstr>
    </vt:vector>
  </TitlesOfParts>
  <Company>Mineral Wing, M/o P&amp;NR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Issues in Computing</dc:title>
  <dc:creator>HAMOOD</dc:creator>
  <cp:lastModifiedBy>Khilji</cp:lastModifiedBy>
  <cp:revision>298</cp:revision>
  <cp:lastPrinted>2018-07-03T07:25:10Z</cp:lastPrinted>
  <dcterms:created xsi:type="dcterms:W3CDTF">2010-01-15T16:38:13Z</dcterms:created>
  <dcterms:modified xsi:type="dcterms:W3CDTF">2020-11-05T15:53:38Z</dcterms:modified>
</cp:coreProperties>
</file>