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8" r:id="rId9"/>
    <p:sldId id="269" r:id="rId10"/>
    <p:sldId id="271" r:id="rId11"/>
    <p:sldId id="265" r:id="rId12"/>
    <p:sldId id="263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0842-3E63-486B-9C77-D43AAF212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 ARCHITECTURE </a:t>
            </a:r>
            <a:br>
              <a:rPr lang="en-US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code – CS545</a:t>
            </a:r>
            <a:br>
              <a:rPr lang="en-US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****</a:t>
            </a:r>
            <a:br>
              <a:rPr lang="en-US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27139-E040-4867-8D1E-EFC91B892D27}"/>
              </a:ext>
            </a:extLst>
          </p:cNvPr>
          <p:cNvSpPr txBox="1"/>
          <p:nvPr/>
        </p:nvSpPr>
        <p:spPr>
          <a:xfrm>
            <a:off x="6163408" y="6040316"/>
            <a:ext cx="6402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FFFF00"/>
                </a:solidFill>
              </a:rPr>
              <a:t>LECTURED BY Dr. Muhyieddin Al-</a:t>
            </a:r>
            <a:r>
              <a:rPr lang="en-US" sz="2400" b="1" i="1" dirty="0" err="1">
                <a:solidFill>
                  <a:srgbClr val="FFFF00"/>
                </a:solidFill>
              </a:rPr>
              <a:t>Tarawneh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95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0842-3E63-486B-9C77-D43AAF212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186" y="67285"/>
            <a:ext cx="7455876" cy="1444991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Installation Instruction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21166-4BFF-4CC9-A11D-AAB794F9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208" y="1028699"/>
            <a:ext cx="9533791" cy="5697415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Front-End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Extract the zip-file to your directory using WinRAR.</a:t>
            </a: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Go to the extracted folder and run the “Mini-Market – Frontend” in VS-code IDE.</a:t>
            </a: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Make sure to install all the necessary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node_modules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using “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npm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in your terminal.</a:t>
            </a: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 start your application  using “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npm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start” in your terminal.</a:t>
            </a: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 make sure to run your application in default port “localhost:3000”.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2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A21166-4BFF-4CC9-A11D-AAB794F9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824" y="861646"/>
            <a:ext cx="9094176" cy="4396154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endParaRPr 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Extract the zip-file to your directory using WinRAR.</a:t>
            </a: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 to the extracted folder and run the “Mini-Market – Backend” in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intelliJ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IDE.</a:t>
            </a: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Build and run your application.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0DB12-DD20-4071-A3BE-01C07DA3A110}"/>
              </a:ext>
            </a:extLst>
          </p:cNvPr>
          <p:cNvSpPr txBox="1"/>
          <p:nvPr/>
        </p:nvSpPr>
        <p:spPr>
          <a:xfrm>
            <a:off x="1026501" y="5442438"/>
            <a:ext cx="10324367" cy="111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rgbClr val="FFFF00"/>
                </a:solidFill>
                <a:effectLst/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Demo on how to use the application is in the link below.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800" dirty="0">
              <a:solidFill>
                <a:srgbClr val="FFFF00"/>
              </a:solidFill>
              <a:effectLst/>
              <a:latin typeface="Monotype Corsiva" panose="030101010102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77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0842-3E63-486B-9C77-D43AAF212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671" y="146417"/>
            <a:ext cx="8111638" cy="978999"/>
          </a:xfrm>
        </p:spPr>
        <p:txBody>
          <a:bodyPr/>
          <a:lstStyle/>
          <a:p>
            <a:r>
              <a:rPr lang="en-US" sz="4800" dirty="0">
                <a:solidFill>
                  <a:schemeClr val="bg2"/>
                </a:solidFill>
              </a:rPr>
              <a:t>Tools and Technologies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21166-4BFF-4CC9-A11D-AAB794F9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32" y="1679330"/>
            <a:ext cx="5433646" cy="495006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 11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 Boot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 Web MVC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 SESSION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 Data JPA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Hibernate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</a:p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262DF-7E5A-4C00-B20E-D002E523663B}"/>
              </a:ext>
            </a:extLst>
          </p:cNvPr>
          <p:cNvSpPr txBox="1"/>
          <p:nvPr/>
        </p:nvSpPr>
        <p:spPr>
          <a:xfrm>
            <a:off x="1263895" y="1032459"/>
            <a:ext cx="6097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FFFF00"/>
                </a:solidFill>
                <a:latin typeface="Monotype Corsiva" panose="03010101010201010101" pitchFamily="66" charset="0"/>
              </a:rPr>
              <a:t>*</a:t>
            </a:r>
            <a:r>
              <a:rPr lang="en-US" sz="3200" b="1" u="sng" dirty="0" err="1">
                <a:solidFill>
                  <a:srgbClr val="FFFF00"/>
                </a:solidFill>
                <a:latin typeface="Monotype Corsiva" panose="03010101010201010101" pitchFamily="66" charset="0"/>
              </a:rPr>
              <a:t>BackEnd</a:t>
            </a:r>
            <a:endParaRPr lang="en-US" sz="3200" b="1" u="sng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1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0842-3E63-486B-9C77-D43AAF212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671" y="146417"/>
            <a:ext cx="8111638" cy="978999"/>
          </a:xfrm>
        </p:spPr>
        <p:txBody>
          <a:bodyPr/>
          <a:lstStyle/>
          <a:p>
            <a:r>
              <a:rPr lang="en-US" sz="4800" dirty="0">
                <a:solidFill>
                  <a:schemeClr val="bg2"/>
                </a:solidFill>
              </a:rPr>
              <a:t>Tools and Technologies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E5C518-4305-457F-B765-F6EAF4A67113}"/>
              </a:ext>
            </a:extLst>
          </p:cNvPr>
          <p:cNvSpPr txBox="1">
            <a:spLocks/>
          </p:cNvSpPr>
          <p:nvPr/>
        </p:nvSpPr>
        <p:spPr>
          <a:xfrm>
            <a:off x="6770078" y="1573822"/>
            <a:ext cx="5260730" cy="4935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"react-scripts": "^4.0.3",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"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rxjs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 "^6.3.3",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"web-vitals": "^1.1.2",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"yup": "^0.32.9"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},</a:t>
            </a:r>
          </a:p>
          <a:p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5317787-FEC7-4E77-A0AE-DE88A695EE61}"/>
              </a:ext>
            </a:extLst>
          </p:cNvPr>
          <p:cNvSpPr txBox="1">
            <a:spLocks/>
          </p:cNvSpPr>
          <p:nvPr/>
        </p:nvSpPr>
        <p:spPr>
          <a:xfrm>
            <a:off x="521678" y="1573821"/>
            <a:ext cx="5260730" cy="4935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"dependencies": {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"@material-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/core": "^4.11.4",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 "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 "^0.21.1",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"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cogo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-toast": "^4.2.3",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"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formik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 "^2.2.6",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"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-decode": "^3.1.2",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"react": "^17.0.2",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"react-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 "^17.0.2",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"react-hook-form": "^7.5.2",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"react-redux": "^7.2.4",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"react-router-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 "^5.2.0",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95A72-909A-4DAF-B906-254EA71A07D6}"/>
              </a:ext>
            </a:extLst>
          </p:cNvPr>
          <p:cNvSpPr txBox="1"/>
          <p:nvPr/>
        </p:nvSpPr>
        <p:spPr>
          <a:xfrm>
            <a:off x="1044087" y="1125416"/>
            <a:ext cx="6097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FF00"/>
                </a:solidFill>
                <a:latin typeface="Monotype Corsiva" panose="03010101010201010101" pitchFamily="66" charset="0"/>
              </a:rPr>
              <a:t>* </a:t>
            </a:r>
            <a:r>
              <a:rPr lang="en-US" sz="3200" b="1" i="1" dirty="0" err="1">
                <a:solidFill>
                  <a:srgbClr val="FFFF00"/>
                </a:solidFill>
                <a:latin typeface="Monotype Corsiva" panose="03010101010201010101" pitchFamily="66" charset="0"/>
              </a:rPr>
              <a:t>FrontEnd</a:t>
            </a:r>
            <a:r>
              <a:rPr lang="en-US" sz="3200" b="1" i="1" dirty="0">
                <a:solidFill>
                  <a:srgbClr val="FFFF00"/>
                </a:solidFill>
                <a:latin typeface="Monotype Corsiva" panose="03010101010201010101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331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0842-3E63-486B-9C77-D43AAF212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331" y="1034440"/>
            <a:ext cx="4427661" cy="996583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21166-4BFF-4CC9-A11D-AAB794F9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20" y="2467140"/>
            <a:ext cx="6449892" cy="4299439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In conclusion we have try to implement all the spring boot and react tools, what we have learned in this course. It is a mind changing knowledge the power of Spring boot. It is manageable and easy to manipulate and develop any software.</a:t>
            </a:r>
            <a:endParaRPr lang="en-US" dirty="0"/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015DA88-81BC-4B37-8CA2-EBD80B6B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570" y="2848709"/>
            <a:ext cx="5475210" cy="391787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517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0842-3E63-486B-9C77-D43AAF212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009" y="1834540"/>
            <a:ext cx="9333768" cy="2387600"/>
          </a:xfrm>
        </p:spPr>
        <p:txBody>
          <a:bodyPr/>
          <a:lstStyle/>
          <a:p>
            <a:r>
              <a:rPr lang="en-US" sz="4800" b="1" u="sng" dirty="0">
                <a:solidFill>
                  <a:srgbClr val="FFFF00"/>
                </a:solidFill>
                <a:latin typeface="Monotype Corsiva" panose="03010101010201010101" pitchFamily="66" charset="0"/>
              </a:rPr>
              <a:t>Mini</a:t>
            </a:r>
            <a:r>
              <a:rPr lang="en-US" sz="4800" b="1" u="sng" dirty="0">
                <a:solidFill>
                  <a:srgbClr val="002060"/>
                </a:solidFill>
                <a:latin typeface="Monotype Corsiva" panose="03010101010201010101" pitchFamily="66" charset="0"/>
              </a:rPr>
              <a:t> </a:t>
            </a:r>
            <a:r>
              <a:rPr lang="en-US" sz="4800" b="1" u="sng" dirty="0">
                <a:solidFill>
                  <a:srgbClr val="FFFF00"/>
                </a:solidFill>
                <a:latin typeface="Monotype Corsiva" panose="03010101010201010101" pitchFamily="66" charset="0"/>
              </a:rPr>
              <a:t>online</a:t>
            </a:r>
            <a:r>
              <a:rPr lang="en-US" sz="4800" b="1" u="sng" dirty="0">
                <a:solidFill>
                  <a:srgbClr val="002060"/>
                </a:solidFill>
                <a:latin typeface="Monotype Corsiva" panose="03010101010201010101" pitchFamily="66" charset="0"/>
              </a:rPr>
              <a:t> </a:t>
            </a:r>
            <a:r>
              <a:rPr lang="en-US" sz="4800" b="1" u="sng" dirty="0">
                <a:solidFill>
                  <a:srgbClr val="FFFF00"/>
                </a:solidFill>
                <a:latin typeface="Monotype Corsiva" panose="03010101010201010101" pitchFamily="66" charset="0"/>
              </a:rPr>
              <a:t>market……!!!!</a:t>
            </a:r>
            <a:br>
              <a:rPr lang="en-US" sz="4800" b="1" u="sng" dirty="0">
                <a:solidFill>
                  <a:srgbClr val="FFFF00"/>
                </a:solidFill>
                <a:latin typeface="Monotype Corsiva" panose="03010101010201010101" pitchFamily="66" charset="0"/>
              </a:rPr>
            </a:br>
            <a:endParaRPr lang="en-US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93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0842-3E63-486B-9C77-D43AAF212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1548" y="-254977"/>
            <a:ext cx="4571999" cy="10823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Monotype Corsiva" panose="03010101010201010101" pitchFamily="66" charset="0"/>
              </a:rPr>
              <a:t>Waa-Project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21166-4BFF-4CC9-A11D-AAB794F9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898" y="1091162"/>
            <a:ext cx="6471140" cy="56965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Monotype Corsiva" panose="03010101010201010101" pitchFamily="66" charset="0"/>
              </a:rPr>
              <a:t>*</a:t>
            </a:r>
            <a:r>
              <a:rPr lang="en-US" sz="2800" b="1" i="1" u="sng" dirty="0">
                <a:solidFill>
                  <a:schemeClr val="bg2"/>
                </a:solidFill>
                <a:latin typeface="Amasis MT Pro Black" panose="020B0604020202020204" pitchFamily="18" charset="0"/>
              </a:rPr>
              <a:t>Team Members*</a:t>
            </a:r>
          </a:p>
          <a:p>
            <a:r>
              <a:rPr lang="en-US" sz="28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	</a:t>
            </a:r>
            <a:r>
              <a:rPr lang="en-US" sz="2800" b="1" dirty="0">
                <a:solidFill>
                  <a:schemeClr val="bg2"/>
                </a:solidFill>
                <a:latin typeface="Monotype Corsiva" panose="03010101010201010101" pitchFamily="66" charset="0"/>
              </a:rPr>
              <a:t>1, </a:t>
            </a:r>
            <a:r>
              <a:rPr lang="en-US" sz="28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Adam Zekariyas - 112235</a:t>
            </a:r>
          </a:p>
          <a:p>
            <a:r>
              <a:rPr lang="en-US" sz="28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	</a:t>
            </a:r>
            <a:r>
              <a:rPr lang="en-US" sz="2800" b="1" dirty="0">
                <a:solidFill>
                  <a:schemeClr val="bg2"/>
                </a:solidFill>
                <a:latin typeface="Monotype Corsiva" panose="03010101010201010101" pitchFamily="66" charset="0"/>
              </a:rPr>
              <a:t>2, </a:t>
            </a:r>
            <a:r>
              <a:rPr lang="en-US" sz="28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Desta Wako - 111835</a:t>
            </a:r>
          </a:p>
          <a:p>
            <a:r>
              <a:rPr lang="en-US" sz="28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	</a:t>
            </a:r>
            <a:r>
              <a:rPr lang="en-US" sz="2800" b="1" dirty="0">
                <a:solidFill>
                  <a:schemeClr val="bg2"/>
                </a:solidFill>
                <a:latin typeface="Monotype Corsiva" panose="03010101010201010101" pitchFamily="66" charset="0"/>
              </a:rPr>
              <a:t>3, </a:t>
            </a:r>
            <a:r>
              <a:rPr lang="en-US" sz="28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Efrem Abraha - 111691</a:t>
            </a:r>
          </a:p>
          <a:p>
            <a:r>
              <a:rPr lang="en-US" sz="28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	</a:t>
            </a:r>
            <a:r>
              <a:rPr lang="en-US" sz="2800" b="1" dirty="0">
                <a:solidFill>
                  <a:schemeClr val="bg2"/>
                </a:solidFill>
                <a:latin typeface="Monotype Corsiva" panose="03010101010201010101" pitchFamily="66" charset="0"/>
              </a:rPr>
              <a:t>4, </a:t>
            </a:r>
            <a:r>
              <a:rPr lang="en-US" sz="28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Muna Teklemariam - 111765</a:t>
            </a:r>
          </a:p>
          <a:p>
            <a:r>
              <a:rPr lang="en-US" sz="28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	</a:t>
            </a:r>
            <a:r>
              <a:rPr lang="en-US" sz="2800" b="1" dirty="0">
                <a:solidFill>
                  <a:schemeClr val="bg2"/>
                </a:solidFill>
                <a:latin typeface="Monotype Corsiva" panose="03010101010201010101" pitchFamily="66" charset="0"/>
              </a:rPr>
              <a:t>5, </a:t>
            </a:r>
            <a:r>
              <a:rPr lang="en-US" sz="28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Sirak Solomon - 112239</a:t>
            </a:r>
          </a:p>
          <a:p>
            <a:r>
              <a:rPr lang="en-US" sz="28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	</a:t>
            </a:r>
            <a:r>
              <a:rPr lang="en-US" sz="2800" b="1" dirty="0">
                <a:solidFill>
                  <a:schemeClr val="bg2"/>
                </a:solidFill>
                <a:latin typeface="Monotype Corsiva" panose="03010101010201010101" pitchFamily="66" charset="0"/>
              </a:rPr>
              <a:t>6, </a:t>
            </a:r>
            <a:r>
              <a:rPr lang="en-US" sz="28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Yonas Abraha - 112346</a:t>
            </a:r>
          </a:p>
          <a:p>
            <a:endParaRPr lang="en-US" sz="2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  <a:p>
            <a:endParaRPr lang="en-US" sz="3200" b="1" u="sng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75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0842-3E63-486B-9C77-D43AAF212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646" y="96715"/>
            <a:ext cx="7441222" cy="61729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7365D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React + Spring Boot Project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21166-4BFF-4CC9-A11D-AAB794F9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931985"/>
            <a:ext cx="11500338" cy="5635869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C56DE6-3F22-4E79-BBCB-8C92C3033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01462"/>
              </p:ext>
            </p:extLst>
          </p:nvPr>
        </p:nvGraphicFramePr>
        <p:xfrm>
          <a:off x="861646" y="1301262"/>
          <a:ext cx="9891346" cy="5055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4781">
                  <a:extLst>
                    <a:ext uri="{9D8B030D-6E8A-4147-A177-3AD203B41FA5}">
                      <a16:colId xmlns:a16="http://schemas.microsoft.com/office/drawing/2014/main" val="2945707770"/>
                    </a:ext>
                  </a:extLst>
                </a:gridCol>
                <a:gridCol w="1900949">
                  <a:extLst>
                    <a:ext uri="{9D8B030D-6E8A-4147-A177-3AD203B41FA5}">
                      <a16:colId xmlns:a16="http://schemas.microsoft.com/office/drawing/2014/main" val="2648622402"/>
                    </a:ext>
                  </a:extLst>
                </a:gridCol>
                <a:gridCol w="1685616">
                  <a:extLst>
                    <a:ext uri="{9D8B030D-6E8A-4147-A177-3AD203B41FA5}">
                      <a16:colId xmlns:a16="http://schemas.microsoft.com/office/drawing/2014/main" val="1864446651"/>
                    </a:ext>
                  </a:extLst>
                </a:gridCol>
              </a:tblGrid>
              <a:tr h="357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  <a:endParaRPr lang="en-US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  <a:endParaRPr 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382526"/>
                  </a:ext>
                </a:extLst>
              </a:tr>
              <a:tr h="35746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Admin</a:t>
                      </a:r>
                      <a:endParaRPr 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0712135"/>
                  </a:ext>
                </a:extLst>
              </a:tr>
              <a:tr h="612798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If the seller registers to the web site, he/she need to get approval from Admin in order to post products.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753942"/>
                  </a:ext>
                </a:extLst>
              </a:tr>
              <a:tr h="612798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The admin should approve the reviews that are made from the Buyers.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430246"/>
                  </a:ext>
                </a:extLst>
              </a:tr>
              <a:tr h="35746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Seller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966603"/>
                  </a:ext>
                </a:extLst>
              </a:tr>
              <a:tr h="306398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Register as Seller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3615520"/>
                  </a:ext>
                </a:extLst>
              </a:tr>
              <a:tr h="612798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Product (CRUD). If a product has already been purchased, it cannot be deleted.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2163167"/>
                  </a:ext>
                </a:extLst>
              </a:tr>
              <a:tr h="306398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Seller cannot buy products from the website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4172686"/>
                  </a:ext>
                </a:extLst>
              </a:tr>
              <a:tr h="1531993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Maintain orders </a:t>
                      </a:r>
                      <a:endParaRPr lang="en-US" sz="1100">
                        <a:effectLst/>
                      </a:endParaRP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200">
                          <a:effectLst/>
                        </a:rPr>
                        <a:t>Cancel Order, the status of order on buyer’s part should also changed</a:t>
                      </a:r>
                      <a:endParaRPr lang="en-US" sz="1100">
                        <a:effectLst/>
                      </a:endParaRP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200">
                          <a:effectLst/>
                        </a:rPr>
                        <a:t>Change Order status (Shipped-On the way-Delivered)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872959"/>
                  </a:ext>
                </a:extLst>
              </a:tr>
            </a:tbl>
          </a:graphicData>
        </a:graphic>
      </p:graphicFrame>
      <p:pic>
        <p:nvPicPr>
          <p:cNvPr id="6" name="Graphic 2" descr="Checkmark with solid fill">
            <a:extLst>
              <a:ext uri="{FF2B5EF4-FFF2-40B4-BE49-F238E27FC236}">
                <a16:creationId xmlns:a16="http://schemas.microsoft.com/office/drawing/2014/main" id="{CF34772A-CFC9-447F-B38A-A341FEDCF6D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2502" y="2313720"/>
            <a:ext cx="236538" cy="236538"/>
          </a:xfrm>
          <a:prstGeom prst="rect">
            <a:avLst/>
          </a:prstGeom>
        </p:spPr>
      </p:pic>
      <p:pic>
        <p:nvPicPr>
          <p:cNvPr id="12" name="Graphic 2" descr="Checkmark with solid fill">
            <a:extLst>
              <a:ext uri="{FF2B5EF4-FFF2-40B4-BE49-F238E27FC236}">
                <a16:creationId xmlns:a16="http://schemas.microsoft.com/office/drawing/2014/main" id="{A49A2624-9E2A-45EB-ADC2-B44BED2A7D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2502" y="1707905"/>
            <a:ext cx="236538" cy="236538"/>
          </a:xfrm>
          <a:prstGeom prst="rect">
            <a:avLst/>
          </a:prstGeom>
        </p:spPr>
      </p:pic>
      <p:pic>
        <p:nvPicPr>
          <p:cNvPr id="13" name="Graphic 2" descr="Checkmark with solid fill">
            <a:extLst>
              <a:ext uri="{FF2B5EF4-FFF2-40B4-BE49-F238E27FC236}">
                <a16:creationId xmlns:a16="http://schemas.microsoft.com/office/drawing/2014/main" id="{DC5037EE-6A37-4D59-B581-E9E4434CD5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2502" y="4189474"/>
            <a:ext cx="236538" cy="236538"/>
          </a:xfrm>
          <a:prstGeom prst="rect">
            <a:avLst/>
          </a:prstGeom>
        </p:spPr>
      </p:pic>
      <p:pic>
        <p:nvPicPr>
          <p:cNvPr id="14" name="Graphic 2" descr="Checkmark with solid fill">
            <a:extLst>
              <a:ext uri="{FF2B5EF4-FFF2-40B4-BE49-F238E27FC236}">
                <a16:creationId xmlns:a16="http://schemas.microsoft.com/office/drawing/2014/main" id="{0BFEB26C-D1F0-4135-BA05-6074574985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2502" y="3631650"/>
            <a:ext cx="236538" cy="236538"/>
          </a:xfrm>
          <a:prstGeom prst="rect">
            <a:avLst/>
          </a:prstGeom>
        </p:spPr>
      </p:pic>
      <p:pic>
        <p:nvPicPr>
          <p:cNvPr id="15" name="Graphic 2" descr="Checkmark with solid fill">
            <a:extLst>
              <a:ext uri="{FF2B5EF4-FFF2-40B4-BE49-F238E27FC236}">
                <a16:creationId xmlns:a16="http://schemas.microsoft.com/office/drawing/2014/main" id="{A4456669-153F-4725-BD8A-688CFA0A70C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2502" y="2919535"/>
            <a:ext cx="236538" cy="236538"/>
          </a:xfrm>
          <a:prstGeom prst="rect">
            <a:avLst/>
          </a:prstGeom>
        </p:spPr>
      </p:pic>
      <p:pic>
        <p:nvPicPr>
          <p:cNvPr id="16" name="Graphic 2" descr="Checkmark with solid fill">
            <a:extLst>
              <a:ext uri="{FF2B5EF4-FFF2-40B4-BE49-F238E27FC236}">
                <a16:creationId xmlns:a16="http://schemas.microsoft.com/office/drawing/2014/main" id="{9F07AF3B-6FD3-45E9-8AE1-93D033BF90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2502" y="4597062"/>
            <a:ext cx="236538" cy="236538"/>
          </a:xfrm>
          <a:prstGeom prst="rect">
            <a:avLst/>
          </a:prstGeom>
        </p:spPr>
      </p:pic>
      <p:pic>
        <p:nvPicPr>
          <p:cNvPr id="17" name="Graphic 2" descr="Checkmark with solid fill">
            <a:extLst>
              <a:ext uri="{FF2B5EF4-FFF2-40B4-BE49-F238E27FC236}">
                <a16:creationId xmlns:a16="http://schemas.microsoft.com/office/drawing/2014/main" id="{EE10B857-FF4B-45CB-B824-88C5D41DAC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2502" y="5051576"/>
            <a:ext cx="236538" cy="23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3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A21166-4BFF-4CC9-A11D-AAB794F9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86" y="589085"/>
            <a:ext cx="10735406" cy="5715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2DF8F0-C5D2-4CCF-A673-0F374755C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99495"/>
              </p:ext>
            </p:extLst>
          </p:nvPr>
        </p:nvGraphicFramePr>
        <p:xfrm>
          <a:off x="940776" y="844062"/>
          <a:ext cx="9926515" cy="5345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7198">
                  <a:extLst>
                    <a:ext uri="{9D8B030D-6E8A-4147-A177-3AD203B41FA5}">
                      <a16:colId xmlns:a16="http://schemas.microsoft.com/office/drawing/2014/main" val="3470363060"/>
                    </a:ext>
                  </a:extLst>
                </a:gridCol>
                <a:gridCol w="1907708">
                  <a:extLst>
                    <a:ext uri="{9D8B030D-6E8A-4147-A177-3AD203B41FA5}">
                      <a16:colId xmlns:a16="http://schemas.microsoft.com/office/drawing/2014/main" val="4118024887"/>
                    </a:ext>
                  </a:extLst>
                </a:gridCol>
                <a:gridCol w="1691609">
                  <a:extLst>
                    <a:ext uri="{9D8B030D-6E8A-4147-A177-3AD203B41FA5}">
                      <a16:colId xmlns:a16="http://schemas.microsoft.com/office/drawing/2014/main" val="1448820698"/>
                    </a:ext>
                  </a:extLst>
                </a:gridCol>
              </a:tblGrid>
              <a:tr h="325392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Buyer </a:t>
                      </a: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                                                                                                     </a:t>
                      </a: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  <a:endParaRPr lang="en-US" sz="18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     </a:t>
                      </a: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  <a:endParaRPr 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18109"/>
                  </a:ext>
                </a:extLst>
              </a:tr>
              <a:tr h="27890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Register as Buyer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324678"/>
                  </a:ext>
                </a:extLst>
              </a:tr>
              <a:tr h="27890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Follow and Unfollow Seller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4064380"/>
                  </a:ext>
                </a:extLst>
              </a:tr>
              <a:tr h="27890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Cannot sell items on this website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9018907"/>
                  </a:ext>
                </a:extLst>
              </a:tr>
              <a:tr h="223126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Can place an order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200" dirty="0">
                          <a:effectLst/>
                        </a:rPr>
                        <a:t>Maintain Shopping Cart (CRUD)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200" dirty="0">
                          <a:effectLst/>
                        </a:rPr>
                        <a:t>Maintain Shipping and Billing Address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200" dirty="0">
                          <a:effectLst/>
                        </a:rPr>
                        <a:t>Maintain Payment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200" dirty="0">
                          <a:effectLst/>
                        </a:rPr>
                        <a:t>Place order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200" dirty="0">
                          <a:effectLst/>
                        </a:rPr>
                        <a:t>Every successful purchase (not returned), gain points from the website. You can use points to buy products (something like coupons)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3151775"/>
                  </a:ext>
                </a:extLst>
              </a:tr>
              <a:tr h="1952351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Maintain Orders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200">
                          <a:effectLst/>
                        </a:rPr>
                        <a:t>Check Order History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200">
                          <a:effectLst/>
                        </a:rPr>
                        <a:t>Can cancel order before shipping, after shipping cannot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200">
                          <a:effectLst/>
                        </a:rPr>
                        <a:t>Download/Print receipt as PDF or Excel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200">
                          <a:effectLst/>
                        </a:rPr>
                        <a:t>Write Product Review. Review must be approved by Admin before live.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3247280"/>
                  </a:ext>
                </a:extLst>
              </a:tr>
            </a:tbl>
          </a:graphicData>
        </a:graphic>
      </p:graphicFrame>
      <p:pic>
        <p:nvPicPr>
          <p:cNvPr id="9" name="Graphic 15" descr="Checkmark with solid fill">
            <a:extLst>
              <a:ext uri="{FF2B5EF4-FFF2-40B4-BE49-F238E27FC236}">
                <a16:creationId xmlns:a16="http://schemas.microsoft.com/office/drawing/2014/main" id="{B841EC6F-5C81-472A-8849-4FA3673866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3660" y="1452203"/>
            <a:ext cx="252518" cy="237392"/>
          </a:xfrm>
          <a:prstGeom prst="rect">
            <a:avLst/>
          </a:prstGeom>
        </p:spPr>
      </p:pic>
      <p:pic>
        <p:nvPicPr>
          <p:cNvPr id="10" name="Graphic 15" descr="Checkmark with solid fill">
            <a:extLst>
              <a:ext uri="{FF2B5EF4-FFF2-40B4-BE49-F238E27FC236}">
                <a16:creationId xmlns:a16="http://schemas.microsoft.com/office/drawing/2014/main" id="{FCC4E8F1-6879-47A0-AD84-F9105E3834D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3660" y="1717444"/>
            <a:ext cx="252518" cy="237392"/>
          </a:xfrm>
          <a:prstGeom prst="rect">
            <a:avLst/>
          </a:prstGeom>
        </p:spPr>
      </p:pic>
      <p:pic>
        <p:nvPicPr>
          <p:cNvPr id="11" name="Graphic 15" descr="Checkmark with solid fill">
            <a:extLst>
              <a:ext uri="{FF2B5EF4-FFF2-40B4-BE49-F238E27FC236}">
                <a16:creationId xmlns:a16="http://schemas.microsoft.com/office/drawing/2014/main" id="{5D7EF1D1-F463-448B-AE53-3FB802F9BE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3659" y="2010583"/>
            <a:ext cx="252518" cy="237392"/>
          </a:xfrm>
          <a:prstGeom prst="rect">
            <a:avLst/>
          </a:prstGeom>
        </p:spPr>
      </p:pic>
      <p:pic>
        <p:nvPicPr>
          <p:cNvPr id="12" name="Graphic 15" descr="Checkmark with solid fill">
            <a:extLst>
              <a:ext uri="{FF2B5EF4-FFF2-40B4-BE49-F238E27FC236}">
                <a16:creationId xmlns:a16="http://schemas.microsoft.com/office/drawing/2014/main" id="{B8BB0218-334A-40BF-BF28-4012B32ED71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3659" y="2269976"/>
            <a:ext cx="252518" cy="237392"/>
          </a:xfrm>
          <a:prstGeom prst="rect">
            <a:avLst/>
          </a:prstGeom>
        </p:spPr>
      </p:pic>
      <p:pic>
        <p:nvPicPr>
          <p:cNvPr id="13" name="Graphic 15" descr="Checkmark with solid fill">
            <a:extLst>
              <a:ext uri="{FF2B5EF4-FFF2-40B4-BE49-F238E27FC236}">
                <a16:creationId xmlns:a16="http://schemas.microsoft.com/office/drawing/2014/main" id="{C8BACC17-D9DC-44DF-AFBE-EBA208EF95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3659" y="2741004"/>
            <a:ext cx="252518" cy="237392"/>
          </a:xfrm>
          <a:prstGeom prst="rect">
            <a:avLst/>
          </a:prstGeom>
        </p:spPr>
      </p:pic>
      <p:pic>
        <p:nvPicPr>
          <p:cNvPr id="14" name="Graphic 15" descr="Checkmark with solid fill">
            <a:extLst>
              <a:ext uri="{FF2B5EF4-FFF2-40B4-BE49-F238E27FC236}">
                <a16:creationId xmlns:a16="http://schemas.microsoft.com/office/drawing/2014/main" id="{013841C9-29C8-4F5B-A059-C2B2023E74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4439" y="2506039"/>
            <a:ext cx="252518" cy="237392"/>
          </a:xfrm>
          <a:prstGeom prst="rect">
            <a:avLst/>
          </a:prstGeom>
        </p:spPr>
      </p:pic>
      <p:pic>
        <p:nvPicPr>
          <p:cNvPr id="15" name="Graphic 15" descr="Checkmark with solid fill">
            <a:extLst>
              <a:ext uri="{FF2B5EF4-FFF2-40B4-BE49-F238E27FC236}">
                <a16:creationId xmlns:a16="http://schemas.microsoft.com/office/drawing/2014/main" id="{59D5F695-25FE-4C51-BFB0-93DF834B9C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3659" y="3021026"/>
            <a:ext cx="252518" cy="237392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FCE44AA2-D91C-4C64-AA53-AFED0CDB924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5404" y="3319965"/>
            <a:ext cx="252518" cy="237392"/>
          </a:xfrm>
          <a:prstGeom prst="rect">
            <a:avLst/>
          </a:prstGeom>
        </p:spPr>
      </p:pic>
      <p:pic>
        <p:nvPicPr>
          <p:cNvPr id="17" name="Graphic 15" descr="Checkmark with solid fill">
            <a:extLst>
              <a:ext uri="{FF2B5EF4-FFF2-40B4-BE49-F238E27FC236}">
                <a16:creationId xmlns:a16="http://schemas.microsoft.com/office/drawing/2014/main" id="{7ACCA20C-2CDF-4A30-AE36-2D6EFB27FA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5404" y="4244920"/>
            <a:ext cx="252518" cy="237392"/>
          </a:xfrm>
          <a:prstGeom prst="rect">
            <a:avLst/>
          </a:prstGeom>
        </p:spPr>
      </p:pic>
      <p:pic>
        <p:nvPicPr>
          <p:cNvPr id="18" name="Graphic 15" descr="Checkmark with solid fill">
            <a:extLst>
              <a:ext uri="{FF2B5EF4-FFF2-40B4-BE49-F238E27FC236}">
                <a16:creationId xmlns:a16="http://schemas.microsoft.com/office/drawing/2014/main" id="{D9A05614-5B69-4E63-8971-28715939DC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5404" y="4545332"/>
            <a:ext cx="252518" cy="237392"/>
          </a:xfrm>
          <a:prstGeom prst="rect">
            <a:avLst/>
          </a:prstGeom>
        </p:spPr>
      </p:pic>
      <p:pic>
        <p:nvPicPr>
          <p:cNvPr id="19" name="Graphic 15" descr="Checkmark with solid fill">
            <a:extLst>
              <a:ext uri="{FF2B5EF4-FFF2-40B4-BE49-F238E27FC236}">
                <a16:creationId xmlns:a16="http://schemas.microsoft.com/office/drawing/2014/main" id="{46FD07CA-D167-452B-ABC6-713F01C3FD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5404" y="4787237"/>
            <a:ext cx="252518" cy="237392"/>
          </a:xfrm>
          <a:prstGeom prst="rect">
            <a:avLst/>
          </a:prstGeom>
        </p:spPr>
      </p:pic>
      <p:pic>
        <p:nvPicPr>
          <p:cNvPr id="20" name="Graphic 15" descr="Checkmark with solid fill">
            <a:extLst>
              <a:ext uri="{FF2B5EF4-FFF2-40B4-BE49-F238E27FC236}">
                <a16:creationId xmlns:a16="http://schemas.microsoft.com/office/drawing/2014/main" id="{F50BFF83-3D16-4C74-A766-00121330A4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5404" y="4967480"/>
            <a:ext cx="252518" cy="23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1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A21166-4BFF-4CC9-A11D-AAB794F9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307" y="527539"/>
            <a:ext cx="10436470" cy="585567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2F53F2-FFD8-4C2C-B6AB-0DE3F1B8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58531"/>
              </p:ext>
            </p:extLst>
          </p:nvPr>
        </p:nvGraphicFramePr>
        <p:xfrm>
          <a:off x="791307" y="694592"/>
          <a:ext cx="10093570" cy="5301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3680">
                  <a:extLst>
                    <a:ext uri="{9D8B030D-6E8A-4147-A177-3AD203B41FA5}">
                      <a16:colId xmlns:a16="http://schemas.microsoft.com/office/drawing/2014/main" val="2282924687"/>
                    </a:ext>
                  </a:extLst>
                </a:gridCol>
                <a:gridCol w="1939812">
                  <a:extLst>
                    <a:ext uri="{9D8B030D-6E8A-4147-A177-3AD203B41FA5}">
                      <a16:colId xmlns:a16="http://schemas.microsoft.com/office/drawing/2014/main" val="426971657"/>
                    </a:ext>
                  </a:extLst>
                </a:gridCol>
                <a:gridCol w="1720078">
                  <a:extLst>
                    <a:ext uri="{9D8B030D-6E8A-4147-A177-3AD203B41FA5}">
                      <a16:colId xmlns:a16="http://schemas.microsoft.com/office/drawing/2014/main" val="425789172"/>
                    </a:ext>
                  </a:extLst>
                </a:gridCol>
              </a:tblGrid>
              <a:tr h="4020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General</a:t>
                      </a:r>
                      <a:endParaRPr lang="en-US" sz="18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1292431"/>
                  </a:ext>
                </a:extLst>
              </a:tr>
              <a:tr h="489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Login/Logout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908222"/>
                  </a:ext>
                </a:extLst>
              </a:tr>
              <a:tr h="9799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Security with JWT (Users should not be able to access other pages links)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001620"/>
                  </a:ext>
                </a:extLst>
              </a:tr>
              <a:tr h="9799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Process verifications etc. (user get email of purchase, gets a message)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0181843"/>
                  </a:ext>
                </a:extLst>
              </a:tr>
              <a:tr h="9799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Validation is required for all form submission. Otherwise, you’ll not get full credit on different feature part.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451166"/>
                  </a:ext>
                </a:extLst>
              </a:tr>
              <a:tr h="489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Technical aspects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977496"/>
                  </a:ext>
                </a:extLst>
              </a:tr>
              <a:tr h="489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Neat code and organization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9648971"/>
                  </a:ext>
                </a:extLst>
              </a:tr>
              <a:tr h="489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Managed packages, folders, and files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232881"/>
                  </a:ext>
                </a:extLst>
              </a:tr>
            </a:tbl>
          </a:graphicData>
        </a:graphic>
      </p:graphicFrame>
      <p:pic>
        <p:nvPicPr>
          <p:cNvPr id="10" name="Graphic 11" descr="Checkmark with solid fill">
            <a:extLst>
              <a:ext uri="{FF2B5EF4-FFF2-40B4-BE49-F238E27FC236}">
                <a16:creationId xmlns:a16="http://schemas.microsoft.com/office/drawing/2014/main" id="{056E27D5-0AB2-48CA-94EF-A52833D2B5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1570" y="1778976"/>
            <a:ext cx="290146" cy="260051"/>
          </a:xfrm>
          <a:prstGeom prst="rect">
            <a:avLst/>
          </a:prstGeom>
        </p:spPr>
      </p:pic>
      <p:pic>
        <p:nvPicPr>
          <p:cNvPr id="11" name="Graphic 11" descr="Checkmark with solid fill">
            <a:extLst>
              <a:ext uri="{FF2B5EF4-FFF2-40B4-BE49-F238E27FC236}">
                <a16:creationId xmlns:a16="http://schemas.microsoft.com/office/drawing/2014/main" id="{B0D0073B-BEF9-4F4F-9B45-E7A3966A3B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0362" y="2369130"/>
            <a:ext cx="290146" cy="2600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97D585A6-3467-458F-A120-2D02DB5E4C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1570" y="3140713"/>
            <a:ext cx="290146" cy="260051"/>
          </a:xfrm>
          <a:prstGeom prst="rect">
            <a:avLst/>
          </a:prstGeom>
        </p:spPr>
      </p:pic>
      <p:pic>
        <p:nvPicPr>
          <p:cNvPr id="13" name="Graphic 11" descr="Checkmark with solid fill">
            <a:extLst>
              <a:ext uri="{FF2B5EF4-FFF2-40B4-BE49-F238E27FC236}">
                <a16:creationId xmlns:a16="http://schemas.microsoft.com/office/drawing/2014/main" id="{F4EB4B23-D9CB-420C-AC4A-7F4F5FF2C5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2260" y="3898850"/>
            <a:ext cx="290146" cy="260051"/>
          </a:xfrm>
          <a:prstGeom prst="rect">
            <a:avLst/>
          </a:prstGeom>
        </p:spPr>
      </p:pic>
      <p:pic>
        <p:nvPicPr>
          <p:cNvPr id="14" name="Graphic 11" descr="Checkmark with solid fill">
            <a:extLst>
              <a:ext uri="{FF2B5EF4-FFF2-40B4-BE49-F238E27FC236}">
                <a16:creationId xmlns:a16="http://schemas.microsoft.com/office/drawing/2014/main" id="{7286052D-8031-47FC-991D-36390A8DEA6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1569" y="4619030"/>
            <a:ext cx="290146" cy="260051"/>
          </a:xfrm>
          <a:prstGeom prst="rect">
            <a:avLst/>
          </a:prstGeom>
        </p:spPr>
      </p:pic>
      <p:pic>
        <p:nvPicPr>
          <p:cNvPr id="15" name="Graphic 11" descr="Checkmark with solid fill">
            <a:extLst>
              <a:ext uri="{FF2B5EF4-FFF2-40B4-BE49-F238E27FC236}">
                <a16:creationId xmlns:a16="http://schemas.microsoft.com/office/drawing/2014/main" id="{4A369832-F588-4D55-BB28-654AB24C8E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2260" y="4949133"/>
            <a:ext cx="290146" cy="260051"/>
          </a:xfrm>
          <a:prstGeom prst="rect">
            <a:avLst/>
          </a:prstGeom>
        </p:spPr>
      </p:pic>
      <p:pic>
        <p:nvPicPr>
          <p:cNvPr id="16" name="Graphic 11" descr="Checkmark with solid fill">
            <a:extLst>
              <a:ext uri="{FF2B5EF4-FFF2-40B4-BE49-F238E27FC236}">
                <a16:creationId xmlns:a16="http://schemas.microsoft.com/office/drawing/2014/main" id="{A2327421-CC14-489D-83AD-17471675A8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0362" y="5377167"/>
            <a:ext cx="290146" cy="26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8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C5ECF4-29C1-4189-806A-2AE66E52776D}"/>
              </a:ext>
            </a:extLst>
          </p:cNvPr>
          <p:cNvSpPr txBox="1"/>
          <p:nvPr/>
        </p:nvSpPr>
        <p:spPr>
          <a:xfrm>
            <a:off x="1272688" y="114300"/>
            <a:ext cx="6097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sng" dirty="0">
                <a:solidFill>
                  <a:schemeClr val="bg1"/>
                </a:solidFill>
                <a:latin typeface="Monotype Corsiva" panose="03010101010201010101" pitchFamily="66" charset="0"/>
              </a:rPr>
              <a:t>Some of the sample codes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A7068-D7EE-4FB4-8252-A885FD74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70" y="872860"/>
            <a:ext cx="10167365" cy="57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8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C5ECF4-29C1-4189-806A-2AE66E52776D}"/>
              </a:ext>
            </a:extLst>
          </p:cNvPr>
          <p:cNvSpPr txBox="1"/>
          <p:nvPr/>
        </p:nvSpPr>
        <p:spPr>
          <a:xfrm>
            <a:off x="1272688" y="114300"/>
            <a:ext cx="6097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sng" dirty="0">
                <a:solidFill>
                  <a:schemeClr val="bg1"/>
                </a:solidFill>
                <a:latin typeface="Monotype Corsiva" panose="03010101010201010101" pitchFamily="66" charset="0"/>
              </a:rPr>
              <a:t>Some of the sample codes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39811-3F3F-4C30-9A77-EF48AC2C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18" y="699075"/>
            <a:ext cx="9919919" cy="60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5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C5ECF4-29C1-4189-806A-2AE66E52776D}"/>
              </a:ext>
            </a:extLst>
          </p:cNvPr>
          <p:cNvSpPr txBox="1"/>
          <p:nvPr/>
        </p:nvSpPr>
        <p:spPr>
          <a:xfrm>
            <a:off x="1272688" y="114300"/>
            <a:ext cx="6097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sng" dirty="0">
                <a:solidFill>
                  <a:schemeClr val="bg1"/>
                </a:solidFill>
                <a:latin typeface="Monotype Corsiva" panose="03010101010201010101" pitchFamily="66" charset="0"/>
              </a:rPr>
              <a:t>Some of the sample codes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1BF3A-B70D-40F4-AFA9-545C4F80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2" y="768918"/>
            <a:ext cx="10032023" cy="58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04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627</TotalTime>
  <Words>732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Amasis MT Pro Black</vt:lpstr>
      <vt:lpstr>Arial</vt:lpstr>
      <vt:lpstr>Consolas</vt:lpstr>
      <vt:lpstr>Courier New</vt:lpstr>
      <vt:lpstr>Monotype Corsiva</vt:lpstr>
      <vt:lpstr>Symbol</vt:lpstr>
      <vt:lpstr>Times New Roman</vt:lpstr>
      <vt:lpstr>Tw Cen MT</vt:lpstr>
      <vt:lpstr>Wingdings</vt:lpstr>
      <vt:lpstr>Circuit</vt:lpstr>
      <vt:lpstr>WEB APPLICATION ARCHITECTURE  Course code – CS545 **** Final Project</vt:lpstr>
      <vt:lpstr>Mini online market……!!!! </vt:lpstr>
      <vt:lpstr>Waa-Project</vt:lpstr>
      <vt:lpstr>React + Spring Boot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 Instruction </vt:lpstr>
      <vt:lpstr>PowerPoint Presentation</vt:lpstr>
      <vt:lpstr>Tools and Technologies</vt:lpstr>
      <vt:lpstr>Tools and Technologies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ARCHITECTURE  Course code – CS545 **** Final Project</dc:title>
  <dc:creator>Sirak Ghebrehiwot</dc:creator>
  <cp:lastModifiedBy>Sirak Ghebrehiwot</cp:lastModifiedBy>
  <cp:revision>1</cp:revision>
  <dcterms:created xsi:type="dcterms:W3CDTF">2021-09-23T21:59:54Z</dcterms:created>
  <dcterms:modified xsi:type="dcterms:W3CDTF">2021-09-24T08:27:27Z</dcterms:modified>
</cp:coreProperties>
</file>