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9"/>
  </p:notesMasterIdLst>
  <p:sldIdLst>
    <p:sldId id="256" r:id="rId3"/>
    <p:sldId id="347" r:id="rId4"/>
    <p:sldId id="350" r:id="rId5"/>
    <p:sldId id="351" r:id="rId6"/>
    <p:sldId id="349" r:id="rId7"/>
    <p:sldId id="352" r:id="rId8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66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A8B2F-8A7B-47D6-AD29-2FDCB473C5A8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49E0-D4AD-456D-9950-B493D663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24542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o-RO" sz="4000" dirty="0" smtClean="0">
                <a:effectLst/>
              </a:rPr>
              <a:t>Rezolvarea problemei rucsacului </a:t>
            </a:r>
            <a:br>
              <a:rPr lang="ro-RO" sz="4000" dirty="0" smtClean="0">
                <a:effectLst/>
              </a:rPr>
            </a:br>
            <a:r>
              <a:rPr lang="ro-RO" sz="4000" dirty="0" smtClean="0">
                <a:effectLst/>
              </a:rPr>
              <a:t>0-1 prin algoritmul hill climbing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en-US" altLang="en-US" sz="2800" b="1" dirty="0" smtClean="0">
                <a:solidFill>
                  <a:schemeClr val="bg2"/>
                </a:solidFill>
              </a:rPr>
              <a:t>P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Fiind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date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obiecte, fiecare având asociate o valoare și respectiv un cost de selecție, trebuie determinat un set de obiecte cu proprietatea că este de valoare maximă și costul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este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sub un prag dat,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Cmax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. 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O 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soluție posibilă este dată de un set de obiecte selectate astfel </a:t>
                </a:r>
                <a:r>
                  <a:rPr lang="ro-RO" sz="1800" dirty="0">
                    <a:solidFill>
                      <a:srgbClr val="FF0000"/>
                    </a:solidFill>
                    <a:latin typeface="Arial Body"/>
                    <a:cs typeface="Times New Roman" panose="02020603050405020304" pitchFamily="18" charset="0"/>
                  </a:rPr>
                  <a:t>încât costul lui este inferior valorii </a:t>
                </a:r>
                <a:r>
                  <a:rPr lang="ro-RO" sz="1800" i="1" dirty="0">
                    <a:solidFill>
                      <a:srgbClr val="FF0000"/>
                    </a:solidFill>
                    <a:latin typeface="Arial Body"/>
                    <a:cs typeface="Times New Roman" panose="02020603050405020304" pitchFamily="18" charset="0"/>
                  </a:rPr>
                  <a:t>Cmax</a:t>
                </a:r>
                <a:r>
                  <a:rPr lang="ro-RO" sz="1800" dirty="0">
                    <a:solidFill>
                      <a:srgbClr val="FF0000"/>
                    </a:solidFill>
                    <a:latin typeface="Arial Body"/>
                    <a:cs typeface="Times New Roman" panose="02020603050405020304" pitchFamily="18" charset="0"/>
                  </a:rPr>
                  <a:t>. </a:t>
                </a:r>
                <a:endParaRPr lang="ro-RO" sz="1800" dirty="0" smtClean="0">
                  <a:solidFill>
                    <a:srgbClr val="FF0000"/>
                  </a:solidFill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Dacă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val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este vectorul valorilor asociate celor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m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obiecte și </a:t>
                </a:r>
                <a:r>
                  <a:rPr lang="ro-RO" sz="1800" i="1" dirty="0">
                    <a:latin typeface="Arial Body"/>
                    <a:cs typeface="Times New Roman" panose="02020603050405020304" pitchFamily="18" charset="0"/>
                  </a:rPr>
                  <a:t>cost</a:t>
                </a: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 este vectorul costurilor, reprezentarea unui candidat la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soluție: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𝑏𝑖𝑛𝑎𝑟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𝑒𝑙𝑒𝑚𝑒𝑛𝑡𝑒</m:t>
                      </m:r>
                    </m:oMath>
                  </m:oMathPara>
                </a14:m>
                <a:endParaRPr lang="ro-RO" sz="180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o-RO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𝑑𝑎𝑐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ă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𝑜𝑏𝑖𝑒𝑐𝑡𝑢𝑙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𝑓𝑜𝑠𝑡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𝑠𝑒𝑙𝑒𝑐𝑡𝑎𝑡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î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𝑚𝑢𝑙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ț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𝑖𝑚𝑒</m:t>
                              </m:r>
                            </m:e>
                            <m:e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0, î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𝑐𝑎𝑧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𝑐𝑜𝑛𝑡𝑟𝑎𝑟</m:t>
                              </m:r>
                              <m:r>
                                <a:rPr lang="ro-RO" sz="180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ro-RO" sz="18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o-RO" sz="180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ro-RO" sz="18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ro-RO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1800" i="1">
                          <a:latin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Funcția de 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evaluare (fitness)</a:t>
                </a:r>
                <a:endParaRPr lang="ro-RO" sz="1800" i="1" dirty="0" smtClean="0">
                  <a:latin typeface="Arial Body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>
                  <a:latin typeface="Arial Body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  <a:blipFill>
                <a:blip r:embed="rId2"/>
                <a:stretch>
                  <a:fillRect l="-74"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en-US" altLang="en-US" sz="2800" b="1" dirty="0" smtClean="0">
                <a:solidFill>
                  <a:schemeClr val="bg2"/>
                </a:solidFill>
              </a:rPr>
              <a:t>P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Reprezentarea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unei</a:t>
                </a:r>
                <a:r>
                  <a:rPr lang="en-US" sz="1800" dirty="0" smtClean="0"/>
                  <a:t> tentative de </a:t>
                </a:r>
                <a:r>
                  <a:rPr lang="en-US" sz="1800" dirty="0" err="1" smtClean="0"/>
                  <a:t>solu</a:t>
                </a:r>
                <a:r>
                  <a:rPr lang="ro-RO" sz="1800" dirty="0" smtClean="0"/>
                  <a:t>ție: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 </a:t>
                </a:r>
                <a:r>
                  <a:rPr lang="ro-RO" sz="1800" dirty="0" smtClean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</a:t>
                </a:r>
                <a:r>
                  <a:rPr lang="en-US" sz="1800" dirty="0" err="1"/>
                  <a:t>pentru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fiecare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este</a:t>
                </a:r>
                <a:r>
                  <a:rPr lang="en-US" sz="1800" dirty="0"/>
                  <a:t> </a:t>
                </a:r>
                <a:r>
                  <a:rPr lang="ro-RO" sz="1800" dirty="0"/>
                  <a:t>î</a:t>
                </a:r>
                <a:r>
                  <a:rPr lang="en-US" sz="1800" dirty="0"/>
                  <a:t>n {0,1}</a:t>
                </a:r>
                <a:endParaRPr lang="ro-RO" sz="18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este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candidat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solutie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0000"/>
                    </a:solidFill>
                  </a:rPr>
                  <a:t>(</a:t>
                </a:r>
                <a:r>
                  <a:rPr lang="en-US" sz="1800" dirty="0" err="1">
                    <a:solidFill>
                      <a:srgbClr val="FF0000"/>
                    </a:solidFill>
                  </a:rPr>
                  <a:t>solutie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FF0000"/>
                    </a:solidFill>
                  </a:rPr>
                  <a:t>fezabil</a:t>
                </a:r>
                <a:r>
                  <a:rPr lang="ro-RO" sz="1800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FF0000"/>
                    </a:solidFill>
                  </a:rPr>
                  <a:t>sau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rgbClr val="FF0000"/>
                    </a:solidFill>
                  </a:rPr>
                  <a:t>admisibil</a:t>
                </a:r>
                <a:r>
                  <a:rPr lang="ro-RO" sz="1800" dirty="0" smtClean="0">
                    <a:solidFill>
                      <a:srgbClr val="FF0000"/>
                    </a:solidFill>
                  </a:rPr>
                  <a:t>ă</a:t>
                </a:r>
                <a:r>
                  <a:rPr lang="en-US" sz="1800" dirty="0" smtClean="0"/>
                  <a:t>) </a:t>
                </a:r>
                <a:r>
                  <a:rPr lang="en-US" sz="1800" dirty="0" err="1"/>
                  <a:t>dac</a:t>
                </a:r>
                <a:r>
                  <a:rPr lang="ro-RO" sz="18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Problema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este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una</a:t>
                </a:r>
                <a:r>
                  <a:rPr lang="en-US" sz="1800" dirty="0"/>
                  <a:t> cu </a:t>
                </a:r>
                <a:r>
                  <a:rPr lang="en-US" sz="1800" dirty="0" err="1" smtClean="0"/>
                  <a:t>restrictii</a:t>
                </a:r>
                <a:r>
                  <a:rPr lang="ro-RO" sz="1800" dirty="0" smtClean="0"/>
                  <a:t> – nu orice vector binar este admisibil</a:t>
                </a:r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1800" dirty="0" err="1" smtClean="0"/>
                  <a:t>Spatiul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solu</a:t>
                </a:r>
                <a:r>
                  <a:rPr lang="ro-RO" sz="1800" dirty="0" smtClean="0"/>
                  <a:t>ț</a:t>
                </a:r>
                <a:r>
                  <a:rPr lang="en-US" sz="1800" dirty="0" err="1" smtClean="0"/>
                  <a:t>iilor</a:t>
                </a:r>
                <a:r>
                  <a:rPr lang="en-US" sz="1800" dirty="0" smtClean="0"/>
                  <a:t> (</a:t>
                </a:r>
                <a:r>
                  <a:rPr lang="en-US" sz="1800" dirty="0"/>
                  <a:t>spatial </a:t>
                </a:r>
                <a:r>
                  <a:rPr lang="en-US" sz="1800" dirty="0" err="1"/>
                  <a:t>genotipurilor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1800" dirty="0">
                    <a:solidFill>
                      <a:srgbClr val="FF0000"/>
                    </a:solidFill>
                  </a:rPr>
                  <a:t>C</a:t>
                </a:r>
                <a:r>
                  <a:rPr lang="en-US" sz="1800" dirty="0">
                    <a:solidFill>
                      <a:srgbClr val="FF0000"/>
                    </a:solidFill>
                  </a:rPr>
                  <a:t>max</a:t>
                </a:r>
                <a:endParaRPr lang="en-US" sz="18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Vecinii unui vector </a:t>
                </a:r>
                <a:r>
                  <a:rPr lang="ro-RO" sz="1800" i="1" dirty="0" smtClean="0">
                    <a:latin typeface="Arial Body"/>
                    <a:cs typeface="Times New Roman" panose="02020603050405020304" pitchFamily="18" charset="0"/>
                  </a:rPr>
                  <a:t>s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: acei vectori x_n cu proprietatea că sunt </a:t>
                </a:r>
                <a:r>
                  <a:rPr lang="ro-RO" sz="1800" dirty="0" smtClean="0">
                    <a:solidFill>
                      <a:srgbClr val="FF0000"/>
                    </a:solidFill>
                    <a:latin typeface="Arial Body"/>
                    <a:cs typeface="Times New Roman" panose="02020603050405020304" pitchFamily="18" charset="0"/>
                  </a:rPr>
                  <a:t>identici cu s cu excepția unui bit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 și sunt </a:t>
                </a:r>
                <a:r>
                  <a:rPr lang="ro-RO" sz="1800" dirty="0" smtClean="0">
                    <a:solidFill>
                      <a:srgbClr val="FF0000"/>
                    </a:solidFill>
                    <a:latin typeface="Arial Body"/>
                    <a:cs typeface="Times New Roman" panose="02020603050405020304" pitchFamily="18" charset="0"/>
                  </a:rPr>
                  <a:t>soluții fezabile </a:t>
                </a:r>
                <a:endParaRPr lang="en-US" sz="1800" dirty="0">
                  <a:solidFill>
                    <a:srgbClr val="FF0000"/>
                  </a:solidFill>
                  <a:latin typeface="Arial Body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211763"/>
              </a:xfrm>
              <a:blipFill>
                <a:blip r:embed="rId2"/>
                <a:stretch>
                  <a:fillRect l="-74" t="-58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en-US" altLang="en-US" sz="2800" b="1" dirty="0" smtClean="0">
                <a:solidFill>
                  <a:schemeClr val="bg2"/>
                </a:solidFill>
              </a:rPr>
              <a:t>P</a:t>
            </a:r>
            <a:r>
              <a:rPr lang="ro-RO" altLang="en-US" sz="2800" b="1" dirty="0" smtClean="0">
                <a:solidFill>
                  <a:schemeClr val="bg2"/>
                </a:solidFill>
              </a:rPr>
              <a:t>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5211763"/>
          </a:xfrm>
        </p:spPr>
        <p:txBody>
          <a:bodyPr/>
          <a:lstStyle/>
          <a:p>
            <a:pPr marL="0" indent="0" algn="just">
              <a:buNone/>
            </a:pPr>
            <a:endParaRPr lang="en-US" sz="1800" b="1" dirty="0">
              <a:latin typeface="Arial Body"/>
              <a:cs typeface="Times New Roman" panose="02020603050405020304" pitchFamily="18" charset="0"/>
            </a:endParaRPr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pic>
        <p:nvPicPr>
          <p:cNvPr id="23" name="Picture 2" descr="0–1 Knapsack problem: Top solutions explained | Better Programming">
            <a:extLst>
              <a:ext uri="{FF2B5EF4-FFF2-40B4-BE49-F238E27FC236}">
                <a16:creationId xmlns:a16="http://schemas.microsoft.com/office/drawing/2014/main" id="{FC5FC963-D263-4BEB-A4BA-0DBC913A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56679"/>
            <a:ext cx="5427173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819400" y="2388661"/>
            <a:ext cx="609600" cy="55245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4114800" y="4202930"/>
            <a:ext cx="609600" cy="630766"/>
          </a:xfrm>
          <a:prstGeom prst="up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2</a:t>
            </a:r>
          </a:p>
        </p:txBody>
      </p:sp>
      <p:sp>
        <p:nvSpPr>
          <p:cNvPr id="7" name="Multiply 6"/>
          <p:cNvSpPr/>
          <p:nvPr/>
        </p:nvSpPr>
        <p:spPr bwMode="auto">
          <a:xfrm>
            <a:off x="3680691" y="4288366"/>
            <a:ext cx="15621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4976091" y="2689551"/>
            <a:ext cx="533400" cy="510359"/>
          </a:xfrm>
          <a:prstGeom prst="left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38250"/>
              </p:ext>
            </p:extLst>
          </p:nvPr>
        </p:nvGraphicFramePr>
        <p:xfrm>
          <a:off x="1166293" y="5839844"/>
          <a:ext cx="6142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17">
                  <a:extLst>
                    <a:ext uri="{9D8B030D-6E8A-4147-A177-3AD203B41FA5}">
                      <a16:colId xmlns:a16="http://schemas.microsoft.com/office/drawing/2014/main" val="773873391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441602637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306006078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258010485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298090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51937"/>
                  </a:ext>
                </a:extLst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 bwMode="auto">
          <a:xfrm>
            <a:off x="1286164" y="2417954"/>
            <a:ext cx="365585" cy="3400091"/>
          </a:xfrm>
          <a:prstGeom prst="curvedRigh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 flipV="1">
            <a:off x="4183322" y="4957063"/>
            <a:ext cx="236278" cy="716371"/>
          </a:xfrm>
          <a:prstGeom prst="bentUp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2390718" y="3825081"/>
            <a:ext cx="89995" cy="1916765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5638800" y="2847183"/>
            <a:ext cx="76200" cy="2894663"/>
          </a:xfrm>
          <a:prstGeom prst="down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4" name="Curved Left Arrow 13"/>
          <p:cNvSpPr/>
          <p:nvPr/>
        </p:nvSpPr>
        <p:spPr bwMode="auto">
          <a:xfrm>
            <a:off x="6477000" y="4288366"/>
            <a:ext cx="304800" cy="1529679"/>
          </a:xfrm>
          <a:prstGeom prst="curvedLeftArrow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30397"/>
              </p:ext>
            </p:extLst>
          </p:nvPr>
        </p:nvGraphicFramePr>
        <p:xfrm>
          <a:off x="1166293" y="5830913"/>
          <a:ext cx="6142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17">
                  <a:extLst>
                    <a:ext uri="{9D8B030D-6E8A-4147-A177-3AD203B41FA5}">
                      <a16:colId xmlns:a16="http://schemas.microsoft.com/office/drawing/2014/main" val="773873391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441602637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306006078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258010485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298090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51937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05341"/>
              </p:ext>
            </p:extLst>
          </p:nvPr>
        </p:nvGraphicFramePr>
        <p:xfrm>
          <a:off x="1166292" y="5833453"/>
          <a:ext cx="61425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17">
                  <a:extLst>
                    <a:ext uri="{9D8B030D-6E8A-4147-A177-3AD203B41FA5}">
                      <a16:colId xmlns:a16="http://schemas.microsoft.com/office/drawing/2014/main" val="773873391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441602637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306006078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2580104853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298090316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 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51937"/>
                  </a:ext>
                </a:extLst>
              </a:tr>
            </a:tbl>
          </a:graphicData>
        </a:graphic>
      </p:graphicFrame>
      <p:sp>
        <p:nvSpPr>
          <p:cNvPr id="18" name="Multiply 17"/>
          <p:cNvSpPr/>
          <p:nvPr/>
        </p:nvSpPr>
        <p:spPr bwMode="auto">
          <a:xfrm>
            <a:off x="3978828" y="5871974"/>
            <a:ext cx="517512" cy="28871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15644"/>
              </p:ext>
            </p:extLst>
          </p:nvPr>
        </p:nvGraphicFramePr>
        <p:xfrm>
          <a:off x="1166291" y="5856780"/>
          <a:ext cx="6142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517">
                  <a:extLst>
                    <a:ext uri="{9D8B030D-6E8A-4147-A177-3AD203B41FA5}">
                      <a16:colId xmlns:a16="http://schemas.microsoft.com/office/drawing/2014/main" val="4233353761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185568112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2108846885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155754837"/>
                    </a:ext>
                  </a:extLst>
                </a:gridCol>
                <a:gridCol w="1228517">
                  <a:extLst>
                    <a:ext uri="{9D8B030D-6E8A-4147-A177-3AD203B41FA5}">
                      <a16:colId xmlns:a16="http://schemas.microsoft.com/office/drawing/2014/main" val="91091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  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4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458200" cy="858838"/>
          </a:xfrm>
        </p:spPr>
        <p:txBody>
          <a:bodyPr/>
          <a:lstStyle/>
          <a:p>
            <a:pPr algn="just" eaLnBrk="1" hangingPunct="1"/>
            <a:r>
              <a:rPr lang="ro-RO" altLang="en-US" sz="2800" b="1" dirty="0" smtClean="0">
                <a:solidFill>
                  <a:schemeClr val="bg2"/>
                </a:solidFill>
              </a:rPr>
              <a:t>Hillclimbing– problema 0-1 a rucsacului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Puncte=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[]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Calitati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=[]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Pentru 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t=0,…,MAX-1</a:t>
                </a:r>
              </a:p>
              <a:p>
                <a:pPr marL="685800" lvl="1" algn="just"/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Genereaz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ă aleator x, soluție fezabilă (cost(x)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&lt;=</a:t>
                </a: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cost_max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)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, cu valoare vx</a:t>
                </a:r>
                <a:endParaRPr lang="en-US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marL="685800" lvl="1" algn="just"/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Local=0</a:t>
                </a:r>
              </a:p>
              <a:p>
                <a:pPr marL="685800" lvl="1" algn="just"/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C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ât timp local</a:t>
                </a:r>
                <a:r>
                  <a:rPr lang="en-US" sz="1800" smtClean="0">
                    <a:latin typeface="Arial Body"/>
                    <a:cs typeface="Times New Roman" panose="02020603050405020304" pitchFamily="18" charset="0"/>
                  </a:rPr>
                  <a:t>==0</a:t>
                </a:r>
                <a:endParaRPr lang="ro-RO" sz="1800" dirty="0" smtClean="0">
                  <a:latin typeface="Arial Body"/>
                  <a:cs typeface="Times New Roman" panose="02020603050405020304" pitchFamily="18" charset="0"/>
                </a:endParaRPr>
              </a:p>
              <a:p>
                <a:pPr marL="1085850" lvl="2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Calculează mulțimea vecinilor V (un vecin diferă de x într-un bit și este soluție fezabilă), cu calitățile C</a:t>
                </a:r>
              </a:p>
              <a:p>
                <a:pPr marL="1085850" lvl="2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Dacă V=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[]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 local=1</a:t>
                </a:r>
              </a:p>
              <a:p>
                <a:pPr marL="1085850" lvl="2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Altfel:</a:t>
                </a:r>
              </a:p>
              <a:p>
                <a:pPr marL="1543050" lvl="3" algn="just"/>
                <a:r>
                  <a:rPr lang="ro-RO" sz="1800" dirty="0">
                    <a:latin typeface="Arial Body"/>
                    <a:cs typeface="Times New Roman" panose="02020603050405020304" pitchFamily="18" charset="0"/>
                  </a:rPr>
                  <a:t>x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n – cel mai bun vecin, cu  calitatea vxn</a:t>
                </a:r>
              </a:p>
              <a:p>
                <a:pPr marL="1543050" lvl="3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Dacă vxn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&gt;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vx</a:t>
                </a:r>
              </a:p>
              <a:p>
                <a:pPr marL="2000250" lvl="4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vx=vxn</a:t>
                </a:r>
              </a:p>
              <a:p>
                <a:pPr marL="2000250" lvl="4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x=xn</a:t>
                </a:r>
                <a:endParaRPr lang="ro-RO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marL="1543050" lvl="3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Altfel local=1</a:t>
                </a:r>
                <a:endParaRPr lang="ro-RO" sz="1800" dirty="0">
                  <a:latin typeface="Arial Body"/>
                  <a:cs typeface="Times New Roman" panose="02020603050405020304" pitchFamily="18" charset="0"/>
                </a:endParaRPr>
              </a:p>
              <a:p>
                <a:pPr marL="685800" lvl="1" algn="just"/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Puncte=Puncte+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[x], </a:t>
                </a: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Calitati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=</a:t>
                </a: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Calitati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+[</a:t>
                </a: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vx</a:t>
                </a:r>
                <a:r>
                  <a:rPr lang="en-US" sz="1800" dirty="0" smtClean="0">
                    <a:latin typeface="Arial Body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 algn="just">
                  <a:buNone/>
                </a:pPr>
                <a:r>
                  <a:rPr lang="en-US" sz="1800" dirty="0" err="1" smtClean="0">
                    <a:latin typeface="Arial Body"/>
                    <a:cs typeface="Times New Roman" panose="02020603050405020304" pitchFamily="18" charset="0"/>
                  </a:rPr>
                  <a:t>Solu</a:t>
                </a:r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ția calculată -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𝑃𝑢𝑛𝑐𝑡𝑒</m:t>
                    </m:r>
                  </m:oMath>
                </a14:m>
                <a:r>
                  <a:rPr lang="ro-RO" sz="1800" dirty="0" smtClean="0">
                    <a:latin typeface="Arial Body"/>
                    <a:cs typeface="Times New Roman" panose="02020603050405020304" pitchFamily="18" charset="0"/>
                  </a:rPr>
                  <a:t>, x este cu calitate maximă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593" t="-563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5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0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2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5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8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29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17430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7772400" cy="5029200"/>
          </a:xfrm>
        </p:spPr>
        <p:txBody>
          <a:bodyPr/>
          <a:lstStyle/>
          <a:p>
            <a:r>
              <a:rPr lang="en-US" sz="1800" dirty="0" smtClean="0"/>
              <a:t>F – </a:t>
            </a:r>
            <a:r>
              <a:rPr lang="en-US" sz="1800" dirty="0" err="1" smtClean="0"/>
              <a:t>functia</a:t>
            </a:r>
            <a:r>
              <a:rPr lang="en-US" sz="1800" dirty="0" smtClean="0"/>
              <a:t> de </a:t>
            </a:r>
            <a:r>
              <a:rPr lang="en-US" sz="1800" dirty="0" err="1" smtClean="0"/>
              <a:t>optimizat</a:t>
            </a:r>
            <a:r>
              <a:rPr lang="en-US" sz="1800" dirty="0" smtClean="0"/>
              <a:t> (de maxim)</a:t>
            </a:r>
          </a:p>
          <a:p>
            <a:r>
              <a:rPr lang="en-US" sz="1800" dirty="0" smtClean="0"/>
              <a:t>F:D-&gt;R</a:t>
            </a:r>
          </a:p>
          <a:p>
            <a:endParaRPr lang="en-US" sz="1800" dirty="0"/>
          </a:p>
          <a:p>
            <a:r>
              <a:rPr lang="en-US" sz="1800" dirty="0" err="1" smtClean="0"/>
              <a:t>Alege</a:t>
            </a:r>
            <a:r>
              <a:rPr lang="en-US" sz="1800" dirty="0" smtClean="0"/>
              <a:t> x in D </a:t>
            </a:r>
            <a:r>
              <a:rPr lang="en-US" sz="1800" dirty="0" err="1" smtClean="0"/>
              <a:t>aleator</a:t>
            </a:r>
            <a:endParaRPr lang="en-US" sz="1800" dirty="0" smtClean="0"/>
          </a:p>
          <a:p>
            <a:r>
              <a:rPr lang="en-US" sz="1800" dirty="0" err="1" smtClean="0"/>
              <a:t>Gata</a:t>
            </a:r>
            <a:r>
              <a:rPr lang="en-US" sz="1800" dirty="0" smtClean="0"/>
              <a:t>=FALSE</a:t>
            </a:r>
          </a:p>
          <a:p>
            <a:r>
              <a:rPr lang="en-US" sz="1800" dirty="0" smtClean="0"/>
              <a:t>Cat </a:t>
            </a:r>
            <a:r>
              <a:rPr lang="en-US" sz="1800" dirty="0" err="1" smtClean="0"/>
              <a:t>timp</a:t>
            </a:r>
            <a:r>
              <a:rPr lang="en-US" sz="1800" dirty="0" smtClean="0"/>
              <a:t> !</a:t>
            </a:r>
            <a:r>
              <a:rPr lang="en-US" sz="1800" dirty="0" err="1" smtClean="0"/>
              <a:t>gata</a:t>
            </a:r>
            <a:endParaRPr lang="en-US" sz="1800" dirty="0" smtClean="0"/>
          </a:p>
          <a:p>
            <a:pPr lvl="1"/>
            <a:r>
              <a:rPr lang="en-US" sz="1800" dirty="0" err="1" smtClean="0"/>
              <a:t>Calculeaza</a:t>
            </a:r>
            <a:r>
              <a:rPr lang="en-US" sz="1800" dirty="0" smtClean="0"/>
              <a:t> </a:t>
            </a:r>
            <a:r>
              <a:rPr lang="en-US" sz="1800" dirty="0" err="1" smtClean="0"/>
              <a:t>valoare</a:t>
            </a:r>
            <a:r>
              <a:rPr lang="en-US" sz="1800" dirty="0" smtClean="0"/>
              <a:t>=F(x)</a:t>
            </a:r>
          </a:p>
          <a:p>
            <a:pPr lvl="1"/>
            <a:r>
              <a:rPr lang="en-US" sz="1800" dirty="0" err="1" smtClean="0"/>
              <a:t>Calculeaza</a:t>
            </a:r>
            <a:r>
              <a:rPr lang="en-US" sz="1800" dirty="0" smtClean="0"/>
              <a:t> V=</a:t>
            </a:r>
            <a:r>
              <a:rPr lang="en-US" sz="1800" dirty="0" err="1" smtClean="0"/>
              <a:t>multimea</a:t>
            </a:r>
            <a:r>
              <a:rPr lang="en-US" sz="1800" dirty="0" smtClean="0"/>
              <a:t> </a:t>
            </a:r>
            <a:r>
              <a:rPr lang="en-US" sz="1800" dirty="0" err="1" smtClean="0"/>
              <a:t>vecinilor</a:t>
            </a:r>
            <a:r>
              <a:rPr lang="en-US" sz="1800" dirty="0" smtClean="0"/>
              <a:t> </a:t>
            </a:r>
            <a:r>
              <a:rPr lang="en-US" sz="1800" dirty="0" err="1" smtClean="0"/>
              <a:t>lui</a:t>
            </a:r>
            <a:r>
              <a:rPr lang="en-US" sz="1800" dirty="0" smtClean="0"/>
              <a:t> x in D</a:t>
            </a:r>
          </a:p>
          <a:p>
            <a:pPr lvl="1"/>
            <a:r>
              <a:rPr lang="en-US" sz="1800" dirty="0" err="1" smtClean="0"/>
              <a:t>Alege</a:t>
            </a:r>
            <a:r>
              <a:rPr lang="en-US" sz="1800" dirty="0" smtClean="0"/>
              <a:t> </a:t>
            </a:r>
            <a:r>
              <a:rPr lang="en-US" sz="1800" dirty="0" err="1" smtClean="0"/>
              <a:t>nx</a:t>
            </a:r>
            <a:r>
              <a:rPr lang="en-US" sz="1800" dirty="0" smtClean="0"/>
              <a:t> in V cu F(</a:t>
            </a:r>
            <a:r>
              <a:rPr lang="en-US" sz="1800" dirty="0" err="1" smtClean="0"/>
              <a:t>nx</a:t>
            </a:r>
            <a:r>
              <a:rPr lang="en-US" sz="1800" dirty="0" smtClean="0"/>
              <a:t>)=</a:t>
            </a:r>
            <a:r>
              <a:rPr lang="en-US" sz="1800" dirty="0" err="1" smtClean="0"/>
              <a:t>maximul</a:t>
            </a:r>
            <a:r>
              <a:rPr lang="en-US" sz="1800" dirty="0" smtClean="0"/>
              <a:t> </a:t>
            </a:r>
            <a:r>
              <a:rPr lang="en-US" sz="1800" dirty="0" err="1" smtClean="0"/>
              <a:t>lui</a:t>
            </a:r>
            <a:r>
              <a:rPr lang="en-US" sz="1800" dirty="0" smtClean="0"/>
              <a:t> F in V</a:t>
            </a:r>
          </a:p>
          <a:p>
            <a:pPr lvl="1"/>
            <a:r>
              <a:rPr lang="en-US" sz="1800" dirty="0" err="1" smtClean="0"/>
              <a:t>Daca</a:t>
            </a:r>
            <a:r>
              <a:rPr lang="en-US" sz="1800" dirty="0" smtClean="0"/>
              <a:t> F(</a:t>
            </a:r>
            <a:r>
              <a:rPr lang="en-US" sz="1800" dirty="0" err="1" smtClean="0"/>
              <a:t>nx</a:t>
            </a:r>
            <a:r>
              <a:rPr lang="en-US" sz="1800" dirty="0" smtClean="0"/>
              <a:t>)&gt;</a:t>
            </a:r>
            <a:r>
              <a:rPr lang="en-US" sz="1800" dirty="0" err="1" smtClean="0"/>
              <a:t>valoare</a:t>
            </a:r>
            <a:endParaRPr lang="en-US" sz="1800" dirty="0" smtClean="0"/>
          </a:p>
          <a:p>
            <a:pPr lvl="2"/>
            <a:r>
              <a:rPr lang="en-US" sz="1800" dirty="0" smtClean="0"/>
              <a:t>X=</a:t>
            </a:r>
            <a:r>
              <a:rPr lang="en-US" sz="1800" dirty="0" err="1" smtClean="0"/>
              <a:t>nx</a:t>
            </a:r>
            <a:endParaRPr lang="en-US" sz="1800" dirty="0" smtClean="0"/>
          </a:p>
          <a:p>
            <a:pPr lvl="2"/>
            <a:r>
              <a:rPr lang="en-US" sz="1800" dirty="0" err="1" smtClean="0"/>
              <a:t>Valoare</a:t>
            </a:r>
            <a:r>
              <a:rPr lang="en-US" sz="1800" dirty="0" smtClean="0"/>
              <a:t>=F(</a:t>
            </a:r>
            <a:r>
              <a:rPr lang="en-US" sz="1800" dirty="0" err="1" smtClean="0"/>
              <a:t>nx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err="1" smtClean="0"/>
              <a:t>Altfel</a:t>
            </a:r>
            <a:r>
              <a:rPr lang="en-US" sz="1800" dirty="0" smtClean="0"/>
              <a:t> </a:t>
            </a:r>
            <a:r>
              <a:rPr lang="en-US" sz="1800" dirty="0" err="1" smtClean="0"/>
              <a:t>gata</a:t>
            </a:r>
            <a:r>
              <a:rPr lang="en-US" sz="1800" dirty="0" smtClean="0"/>
              <a:t>=TRUE</a:t>
            </a:r>
            <a:endParaRPr lang="en-US" sz="1800" dirty="0"/>
          </a:p>
          <a:p>
            <a:r>
              <a:rPr lang="en-US" sz="2200" dirty="0" smtClean="0"/>
              <a:t>X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maximul</a:t>
            </a:r>
            <a:r>
              <a:rPr lang="en-US" sz="2200" dirty="0" smtClean="0"/>
              <a:t> local, </a:t>
            </a:r>
            <a:r>
              <a:rPr lang="en-US" sz="2200" dirty="0" err="1" smtClean="0"/>
              <a:t>valoare</a:t>
            </a:r>
            <a:r>
              <a:rPr lang="en-US" sz="2200" dirty="0" smtClean="0"/>
              <a:t> </a:t>
            </a:r>
            <a:r>
              <a:rPr lang="en-US" sz="2200" dirty="0" err="1" smtClean="0"/>
              <a:t>este</a:t>
            </a:r>
            <a:r>
              <a:rPr lang="en-US" sz="2200" dirty="0" smtClean="0"/>
              <a:t> </a:t>
            </a:r>
            <a:r>
              <a:rPr lang="en-US" sz="2200" dirty="0" err="1" smtClean="0"/>
              <a:t>valoarea</a:t>
            </a:r>
            <a:r>
              <a:rPr lang="en-US" sz="2200" dirty="0" smtClean="0"/>
              <a:t> de maxim local</a:t>
            </a:r>
          </a:p>
        </p:txBody>
      </p:sp>
    </p:spTree>
    <p:extLst>
      <p:ext uri="{BB962C8B-B14F-4D97-AF65-F5344CB8AC3E}">
        <p14:creationId xmlns:p14="http://schemas.microsoft.com/office/powerpoint/2010/main" val="1406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3141</TotalTime>
  <Words>304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Arial Body</vt:lpstr>
      <vt:lpstr>Calibri</vt:lpstr>
      <vt:lpstr>Cambria Math</vt:lpstr>
      <vt:lpstr>Garamond</vt:lpstr>
      <vt:lpstr>Times New Roman</vt:lpstr>
      <vt:lpstr>Wingdings</vt:lpstr>
      <vt:lpstr>Stream</vt:lpstr>
      <vt:lpstr>Pixel</vt:lpstr>
      <vt:lpstr>   Rezolvarea problemei rucsacului  0-1 prin algoritmul hill climbing   </vt:lpstr>
      <vt:lpstr>Problema 0-1 a rucsacului</vt:lpstr>
      <vt:lpstr>Problema 0-1 a rucsacului</vt:lpstr>
      <vt:lpstr>Problema 0-1 a rucsacului</vt:lpstr>
      <vt:lpstr>Hillclimbing– problema 0-1 a rucsacului</vt:lpstr>
      <vt:lpstr>PowerPoint Presentation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289</cp:revision>
  <dcterms:created xsi:type="dcterms:W3CDTF">2007-06-04T09:28:42Z</dcterms:created>
  <dcterms:modified xsi:type="dcterms:W3CDTF">2022-03-09T09:22:01Z</dcterms:modified>
</cp:coreProperties>
</file>