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53" r:id="rId2"/>
    <p:sldMasterId id="2147483923" r:id="rId3"/>
  </p:sldMasterIdLst>
  <p:sldIdLst>
    <p:sldId id="256" r:id="rId4"/>
    <p:sldId id="371" r:id="rId5"/>
    <p:sldId id="385" r:id="rId6"/>
    <p:sldId id="399" r:id="rId7"/>
    <p:sldId id="398" r:id="rId8"/>
    <p:sldId id="384" r:id="rId9"/>
    <p:sldId id="387" r:id="rId10"/>
    <p:sldId id="388" r:id="rId11"/>
    <p:sldId id="395" r:id="rId12"/>
    <p:sldId id="380" r:id="rId13"/>
    <p:sldId id="389" r:id="rId14"/>
    <p:sldId id="392" r:id="rId15"/>
    <p:sldId id="393" r:id="rId16"/>
  </p:sldIdLst>
  <p:sldSz cx="9144000" cy="6858000" type="screen4x3"/>
  <p:notesSz cx="6815138" cy="99425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/>
    <p:restoredTop sz="94660"/>
  </p:normalViewPr>
  <p:slideViewPr>
    <p:cSldViewPr>
      <p:cViewPr varScale="1">
        <p:scale>
          <a:sx n="63" d="100"/>
          <a:sy n="63" d="100"/>
        </p:scale>
        <p:origin x="676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2413" cy="6850063"/>
            <a:chOff x="0" y="0"/>
            <a:chExt cx="5758" cy="4315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8" name="Freeform 4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" name="Freeform 5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" name="Freeform 6"/>
              <p:cNvSpPr>
                <a:spLocks/>
              </p:cNvSpPr>
              <p:nvPr/>
            </p:nvSpPr>
            <p:spPr bwMode="hidden">
              <a:xfrm>
                <a:off x="2891" y="3346"/>
                <a:ext cx="2858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1" name="Freeform 7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" name="Freeform 8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6" name="Freeform 9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Freeform 10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1084 h 1906"/>
                <a:gd name="T4" fmla="*/ 5884 w 5740"/>
                <a:gd name="T5" fmla="*/ 1084 h 1906"/>
                <a:gd name="T6" fmla="*/ 588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0731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736725"/>
            <a:ext cx="7772400" cy="1920875"/>
          </a:xfrm>
        </p:spPr>
        <p:txBody>
          <a:bodyPr/>
          <a:lstStyle>
            <a:lvl1pPr>
              <a:defRPr sz="60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30732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5157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5475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0ABCA9-46AD-4FA0-9BD1-35953D8F06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946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C6B05A-88BE-4D16-804B-BFCB7E7FC7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180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D6B155-4A3B-4FDC-87ED-90FB5932C2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8492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Garamond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9pPr>
            </a:lstStyle>
            <a:p>
              <a:pPr algn="ctr" eaLnBrk="1" hangingPunct="1">
                <a:defRPr/>
              </a:pPr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Garamond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9pPr>
            </a:lstStyle>
            <a:p>
              <a:pPr eaLnBrk="1" hangingPunct="1">
                <a:defRPr/>
              </a:pPr>
              <a:endParaRPr lang="en-US" altLang="en-US" sz="2400">
                <a:latin typeface="Times New Roman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>
                  <a:latin typeface="Times New Roman" pitchFamily="18" charset="0"/>
                </a:endParaRPr>
              </a:p>
            </p:txBody>
          </p:sp>
        </p:grpSp>
      </p:grpSp>
      <p:sp>
        <p:nvSpPr>
          <p:cNvPr id="40979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40980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08A464-CBBD-46EF-916C-F94F914244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0748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99D355-B647-491B-B98A-E87E712D8D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7131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8C4549-F086-4B3D-85C6-A4C5C74A0F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3998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2B9392-376C-42ED-B472-4CE3E609B5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2560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3B58B8-7ABC-487C-8AFE-82F03791E4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7790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2F6519-5001-4FF9-848F-7305CF455B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3208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0C2F85-2599-451F-B8B2-832600078F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3166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286940-F289-4763-843B-976885DDEE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483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28355B-FA73-42D0-BCDE-4DC2F1DBE1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5916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FEAE45-71CE-4085-82FF-11ACD501A2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92421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56AD17-FD54-4210-991F-E86B1B3F8A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4067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95EC44-6F90-461D-93F9-A499A2BDB8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49864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ABD4C1-8F27-4073-BDC6-F3215BB65F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24881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457200"/>
            <a:ext cx="8229600" cy="5410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7C64D7-A370-40E0-BD06-6004A548D6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52711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fld id="{FE02FDE5-74F8-46C3-951E-EBA38469F66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</a:pPr>
              <a:t>4/15/2024</a:t>
            </a:fld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fld id="{A6D68D21-DB3B-40E0-8EC3-8859E4897A00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28625889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fld id="{FE02FDE5-74F8-46C3-951E-EBA38469F66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</a:pPr>
              <a:t>4/15/2024</a:t>
            </a:fld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fld id="{A6D68D21-DB3B-40E0-8EC3-8859E4897A00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21783624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fld id="{FE02FDE5-74F8-46C3-951E-EBA38469F66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</a:pPr>
              <a:t>4/15/2024</a:t>
            </a:fld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fld id="{A6D68D21-DB3B-40E0-8EC3-8859E4897A00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66686856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fld id="{FE02FDE5-74F8-46C3-951E-EBA38469F66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</a:pPr>
              <a:t>4/15/2024</a:t>
            </a:fld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fld id="{A6D68D21-DB3B-40E0-8EC3-8859E4897A00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91397803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fld id="{FE02FDE5-74F8-46C3-951E-EBA38469F66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</a:pPr>
              <a:t>4/15/2024</a:t>
            </a:fld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fld id="{A6D68D21-DB3B-40E0-8EC3-8859E4897A00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92713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17484D-F35A-4697-A442-464B87EA77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05024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fld id="{FE02FDE5-74F8-46C3-951E-EBA38469F66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</a:pPr>
              <a:t>4/15/2024</a:t>
            </a:fld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fld id="{A6D68D21-DB3B-40E0-8EC3-8859E4897A00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2370390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fld id="{FE02FDE5-74F8-46C3-951E-EBA38469F66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</a:pPr>
              <a:t>4/15/2024</a:t>
            </a:fld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fld id="{A6D68D21-DB3B-40E0-8EC3-8859E4897A00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86025247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fld id="{FE02FDE5-74F8-46C3-951E-EBA38469F66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</a:pPr>
              <a:t>4/15/2024</a:t>
            </a:fld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fld id="{A6D68D21-DB3B-40E0-8EC3-8859E4897A00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25482417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fld id="{FE02FDE5-74F8-46C3-951E-EBA38469F66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</a:pPr>
              <a:t>4/15/2024</a:t>
            </a:fld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fld id="{A6D68D21-DB3B-40E0-8EC3-8859E4897A00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66385064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fld id="{FE02FDE5-74F8-46C3-951E-EBA38469F66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</a:pPr>
              <a:t>4/15/2024</a:t>
            </a:fld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fld id="{A6D68D21-DB3B-40E0-8EC3-8859E4897A00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7074049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fld id="{FE02FDE5-74F8-46C3-951E-EBA38469F66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</a:pPr>
              <a:t>4/15/2024</a:t>
            </a:fld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fld id="{A6D68D21-DB3B-40E0-8EC3-8859E4897A00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894182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D2A68B-40C1-4FF9-BD12-1E0E2B5D0D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99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F46F34-3198-4168-AD2A-EA0F226986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098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107FE9-B256-41FA-B64C-2CF00F2721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12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51F954-50E2-4359-B334-6D15BA50D5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246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303F89-01A2-4961-98B7-5700B78E05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457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96FCE4-30AB-4647-AEB6-26FDB0E7C7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414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5157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C91C4248-1183-4D41-99D5-F6E8F9EFCB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2413" cy="6850063"/>
            <a:chOff x="0" y="0"/>
            <a:chExt cx="5758" cy="4315"/>
          </a:xfrm>
        </p:grpSpPr>
        <p:grpSp>
          <p:nvGrpSpPr>
            <p:cNvPr id="1032" name="Group 5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29702" name="Freeform 6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9703" name="Freeform 7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9704" name="Freeform 8"/>
              <p:cNvSpPr>
                <a:spLocks/>
              </p:cNvSpPr>
              <p:nvPr/>
            </p:nvSpPr>
            <p:spPr bwMode="hidden">
              <a:xfrm>
                <a:off x="2891" y="3346"/>
                <a:ext cx="2858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38" name="Freeform 9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06" name="Freeform 10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29707" name="Freeform 11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34" name="Freeform 12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1084 h 1906"/>
                <a:gd name="T4" fmla="*/ 5884 w 5740"/>
                <a:gd name="T5" fmla="*/ 1084 h 1906"/>
                <a:gd name="T6" fmla="*/ 588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9709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9710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11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909" r:id="rId1"/>
    <p:sldLayoutId id="2147483887" r:id="rId2"/>
    <p:sldLayoutId id="2147483888" r:id="rId3"/>
    <p:sldLayoutId id="2147483889" r:id="rId4"/>
    <p:sldLayoutId id="2147483890" r:id="rId5"/>
    <p:sldLayoutId id="2147483891" r:id="rId6"/>
    <p:sldLayoutId id="2147483892" r:id="rId7"/>
    <p:sldLayoutId id="2147483893" r:id="rId8"/>
    <p:sldLayoutId id="2147483894" r:id="rId9"/>
    <p:sldLayoutId id="2147483895" r:id="rId10"/>
    <p:sldLayoutId id="2147483896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itchFamily="34" charset="0"/>
              </a:defRPr>
            </a:lvl1pPr>
          </a:lstStyle>
          <a:p>
            <a:pPr>
              <a:defRPr/>
            </a:pPr>
            <a:fld id="{6EA8E899-540B-4134-8F83-C0647B0C3B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2052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2056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Garamond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9pPr>
            </a:lstStyle>
            <a:p>
              <a:pPr algn="ctr" eaLnBrk="1" hangingPunct="1">
                <a:defRPr/>
              </a:pPr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2057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Garamond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9pPr>
            </a:lstStyle>
            <a:p>
              <a:pPr eaLnBrk="1" hangingPunct="1">
                <a:defRPr/>
              </a:pPr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2058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Garamond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9pPr>
            </a:lstStyle>
            <a:p>
              <a:pPr eaLnBrk="1" hangingPunct="1">
                <a:defRPr/>
              </a:pPr>
              <a:endParaRPr lang="en-US" altLang="en-US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2059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Garamond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9pPr>
            </a:lstStyle>
            <a:p>
              <a:pPr eaLnBrk="1" hangingPunct="1">
                <a:defRPr/>
              </a:pPr>
              <a:endParaRPr lang="en-US" altLang="en-US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2060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Garamond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9pPr>
            </a:lstStyle>
            <a:p>
              <a:pPr eaLnBrk="1" hangingPunct="1">
                <a:defRPr/>
              </a:pPr>
              <a:endParaRPr lang="en-US" altLang="en-US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2061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Garamond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9pPr>
            </a:lstStyle>
            <a:p>
              <a:pPr eaLnBrk="1" hangingPunct="1">
                <a:defRPr/>
              </a:pPr>
              <a:endParaRPr lang="en-US" altLang="en-US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2062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Garamond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9pPr>
            </a:lstStyle>
            <a:p>
              <a:pPr eaLnBrk="1" hangingPunct="1">
                <a:defRPr/>
              </a:pPr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2063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Garamond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9pPr>
            </a:lstStyle>
            <a:p>
              <a:pPr eaLnBrk="1" hangingPunct="1">
                <a:defRPr/>
              </a:pPr>
              <a:endParaRPr lang="en-US" altLang="en-US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2064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Garamond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9pPr>
            </a:lstStyle>
            <a:p>
              <a:pPr eaLnBrk="1" hangingPunct="1">
                <a:defRPr/>
              </a:pPr>
              <a:endParaRPr lang="en-US" altLang="en-US">
                <a:solidFill>
                  <a:schemeClr val="accent2"/>
                </a:solidFill>
                <a:latin typeface="Arial" charset="0"/>
              </a:endParaRPr>
            </a:p>
          </p:txBody>
        </p:sp>
      </p:grpSp>
      <p:sp>
        <p:nvSpPr>
          <p:cNvPr id="2053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4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39952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0" r:id="rId1"/>
    <p:sldLayoutId id="2147483897" r:id="rId2"/>
    <p:sldLayoutId id="2147483898" r:id="rId3"/>
    <p:sldLayoutId id="2147483899" r:id="rId4"/>
    <p:sldLayoutId id="2147483900" r:id="rId5"/>
    <p:sldLayoutId id="2147483901" r:id="rId6"/>
    <p:sldLayoutId id="2147483902" r:id="rId7"/>
    <p:sldLayoutId id="2147483903" r:id="rId8"/>
    <p:sldLayoutId id="2147483904" r:id="rId9"/>
    <p:sldLayoutId id="2147483905" r:id="rId10"/>
    <p:sldLayoutId id="2147483906" r:id="rId11"/>
    <p:sldLayoutId id="2147483907" r:id="rId12"/>
    <p:sldLayoutId id="2147483908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91C4248-1183-4D41-99D5-F6E8F9EFCBA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451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4" r:id="rId1"/>
    <p:sldLayoutId id="2147483925" r:id="rId2"/>
    <p:sldLayoutId id="2147483926" r:id="rId3"/>
    <p:sldLayoutId id="2147483927" r:id="rId4"/>
    <p:sldLayoutId id="2147483928" r:id="rId5"/>
    <p:sldLayoutId id="2147483929" r:id="rId6"/>
    <p:sldLayoutId id="2147483930" r:id="rId7"/>
    <p:sldLayoutId id="2147483931" r:id="rId8"/>
    <p:sldLayoutId id="2147483932" r:id="rId9"/>
    <p:sldLayoutId id="2147483933" r:id="rId10"/>
    <p:sldLayoutId id="214748393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5.xml"/><Relationship Id="rId11" Type="http://schemas.openxmlformats.org/officeDocument/2006/relationships/image" Target="../media/image11.png"/><Relationship Id="rId10" Type="http://schemas.openxmlformats.org/officeDocument/2006/relationships/image" Target="../media/image10.png"/><Relationship Id="rId4" Type="http://schemas.openxmlformats.org/officeDocument/2006/relationships/image" Target="../media/image5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736725"/>
            <a:ext cx="7772400" cy="2454275"/>
          </a:xfrm>
        </p:spPr>
        <p:txBody>
          <a:bodyPr/>
          <a:lstStyle/>
          <a:p>
            <a:pPr eaLnBrk="1" hangingPunct="1">
              <a:defRPr/>
            </a:pPr>
            <a:br>
              <a:rPr lang="en-US" sz="4000" dirty="0">
                <a:effectLst/>
              </a:rPr>
            </a:br>
            <a:r>
              <a:rPr lang="ro-RO" sz="4000" dirty="0">
                <a:effectLst/>
              </a:rPr>
              <a:t>Algoritmi genetici (GA). </a:t>
            </a:r>
            <a:br>
              <a:rPr lang="ro-RO" sz="4000" dirty="0">
                <a:effectLst/>
              </a:rPr>
            </a:br>
            <a:r>
              <a:rPr lang="ro-RO" sz="4000" dirty="0">
                <a:effectLst/>
              </a:rPr>
              <a:t>Problema plasării unei unități de urgență</a:t>
            </a:r>
            <a:br>
              <a:rPr lang="ro-RO" sz="4000" dirty="0">
                <a:effectLst/>
              </a:rPr>
            </a:br>
            <a:br>
              <a:rPr lang="it-IT" sz="2000" dirty="0">
                <a:effectLst/>
              </a:rPr>
            </a:br>
            <a:endParaRPr lang="en-US" sz="2000" dirty="0"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342900" y="304800"/>
            <a:ext cx="8458200" cy="1181100"/>
          </a:xfrm>
        </p:spPr>
        <p:txBody>
          <a:bodyPr/>
          <a:lstStyle/>
          <a:p>
            <a:pPr eaLnBrk="1" hangingPunct="1"/>
            <a:r>
              <a:rPr lang="en-US" altLang="en-US" sz="2600" b="1" dirty="0">
                <a:solidFill>
                  <a:schemeClr val="bg2"/>
                </a:solidFill>
              </a:rPr>
              <a:t> </a:t>
            </a:r>
            <a:r>
              <a:rPr lang="ro-RO" altLang="en-US" sz="2600" b="1" dirty="0">
                <a:solidFill>
                  <a:schemeClr val="bg2"/>
                </a:solidFill>
              </a:rPr>
              <a:t>VII. </a:t>
            </a:r>
            <a:r>
              <a:rPr lang="en-US" altLang="en-US" sz="2600" b="1" dirty="0">
                <a:solidFill>
                  <a:schemeClr val="bg2"/>
                </a:solidFill>
              </a:rPr>
              <a:t>M</a:t>
            </a:r>
            <a:r>
              <a:rPr lang="ro-RO" altLang="en-US" sz="2600" b="1" dirty="0">
                <a:solidFill>
                  <a:schemeClr val="bg2"/>
                </a:solidFill>
              </a:rPr>
              <a:t>utaţi</a:t>
            </a:r>
            <a:r>
              <a:rPr lang="en-US" altLang="en-US" sz="2600" b="1" dirty="0">
                <a:solidFill>
                  <a:schemeClr val="bg2"/>
                </a:solidFill>
              </a:rPr>
              <a:t>a</a:t>
            </a:r>
          </a:p>
        </p:txBody>
      </p:sp>
      <p:sp>
        <p:nvSpPr>
          <p:cNvPr id="9220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9221" name="Rectangle 11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9222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9223" name="Rectangle 15"/>
          <p:cNvSpPr>
            <a:spLocks noChangeArrowheads="1"/>
          </p:cNvSpPr>
          <p:nvPr/>
        </p:nvSpPr>
        <p:spPr bwMode="auto">
          <a:xfrm>
            <a:off x="0" y="33337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9224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9225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9226" name="Rectangle 2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9227" name="Rectangle 2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9228" name="Rectangle 2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9229" name="Rectangle 3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9230" name="Rectangle 3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9231" name="Rectangle 3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9232" name="Rectangle 3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9233" name="Rectangle 4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9234" name="Rectangle 4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9235" name="Rectangle 4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9236" name="Rectangle 4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9237" name="Rectangle 52"/>
          <p:cNvSpPr>
            <a:spLocks noChangeArrowheads="1"/>
          </p:cNvSpPr>
          <p:nvPr/>
        </p:nvSpPr>
        <p:spPr bwMode="auto">
          <a:xfrm>
            <a:off x="0" y="18288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9238" name="Rectangle 54"/>
          <p:cNvSpPr>
            <a:spLocks noChangeArrowheads="1"/>
          </p:cNvSpPr>
          <p:nvPr/>
        </p:nvSpPr>
        <p:spPr bwMode="auto">
          <a:xfrm>
            <a:off x="0" y="14859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/>
              <p:cNvSpPr>
                <a:spLocks noGrp="1"/>
              </p:cNvSpPr>
              <p:nvPr>
                <p:ph type="body" sz="half" idx="1"/>
              </p:nvPr>
            </p:nvSpPr>
            <p:spPr>
              <a:xfrm>
                <a:off x="457200" y="1219200"/>
                <a:ext cx="7848600" cy="4953000"/>
              </a:xfrm>
            </p:spPr>
            <p:txBody>
              <a:bodyPr/>
              <a:lstStyle/>
              <a:p>
                <a:pPr algn="just">
                  <a:buFont typeface="Wingdings" pitchFamily="2" charset="2"/>
                  <a:buChar char="q"/>
                </a:pPr>
                <a:r>
                  <a:rPr lang="ro-RO" sz="1800" dirty="0">
                    <a:solidFill>
                      <a:srgbClr val="FF0000"/>
                    </a:solidFill>
                  </a:rPr>
                  <a:t>La nivel de populație</a:t>
                </a:r>
                <a:r>
                  <a:rPr lang="ro-RO" sz="1800" dirty="0"/>
                  <a:t>, este aplicată schema generală de mutație pentru probleme fără constrângeri, cu probabilitate de mutație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18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ro-RO" sz="1800" i="1">
                            <a:latin typeface="Cambria Math"/>
                            <a:ea typeface="Cambria Math"/>
                          </a:rPr>
                          <m:t>𝑝</m:t>
                        </m:r>
                      </m:e>
                      <m:sub>
                        <m:r>
                          <a:rPr lang="ro-RO" sz="1800" i="1">
                            <a:latin typeface="Cambria Math"/>
                            <a:ea typeface="Cambria Math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ro-RO" sz="1800" dirty="0">
                    <a:sym typeface="Wingdings" panose="05000000000000000000" pitchFamily="2" charset="2"/>
                  </a:rPr>
                  <a:t> în jurul valorii 0.3</a:t>
                </a:r>
              </a:p>
              <a:p>
                <a:pPr marL="0" indent="0" algn="ctr">
                  <a:buNone/>
                </a:pPr>
                <a:endParaRPr lang="ro-RO" sz="1800" dirty="0"/>
              </a:p>
              <a:p>
                <a:pPr>
                  <a:buFont typeface="Wingdings" pitchFamily="2" charset="2"/>
                  <a:buChar char="q"/>
                </a:pPr>
                <a:r>
                  <a:rPr lang="ro-RO" altLang="en-US" sz="1800" dirty="0">
                    <a:solidFill>
                      <a:srgbClr val="FF0000"/>
                    </a:solidFill>
                  </a:rPr>
                  <a:t>La nivel de genă</a:t>
                </a:r>
                <a:r>
                  <a:rPr lang="ro-RO" altLang="en-US" sz="1800" dirty="0"/>
                  <a:t>, este aplicată resetarea aleatoare pentru că </a:t>
                </a:r>
                <a:r>
                  <a:rPr lang="ro-RO" altLang="en-US" sz="1800" dirty="0">
                    <a:solidFill>
                      <a:srgbClr val="FF0000"/>
                    </a:solidFill>
                  </a:rPr>
                  <a:t>problema este cu date cardinale. </a:t>
                </a:r>
              </a:p>
              <a:p>
                <a:pPr>
                  <a:buFont typeface="Wingdings" pitchFamily="2" charset="2"/>
                  <a:buChar char="q"/>
                </a:pPr>
                <a:r>
                  <a:rPr lang="ro-RO" sz="1800" i="1" dirty="0">
                    <a:solidFill>
                      <a:srgbClr val="FF0000"/>
                    </a:solidFill>
                  </a:rPr>
                  <a:t>Resetarea aleatoare</a:t>
                </a:r>
                <a:r>
                  <a:rPr lang="ro-RO" sz="1800" dirty="0">
                    <a:solidFill>
                      <a:srgbClr val="FF0000"/>
                    </a:solidFill>
                  </a:rPr>
                  <a:t> </a:t>
                </a:r>
                <a:r>
                  <a:rPr lang="ro-RO" sz="1800" dirty="0"/>
                  <a:t>- cu probabilitatea </a:t>
                </a:r>
                <a:r>
                  <a:rPr lang="ro-RO" sz="1800" i="1" dirty="0"/>
                  <a:t>pm</a:t>
                </a:r>
                <a:r>
                  <a:rPr lang="ro-RO" sz="1800" dirty="0"/>
                  <a:t>, valoarea fiecărei gene este modificată prin generarea aleatoare a unei valori din mulţimea valorilor admisibile pentru gena respectivă. </a:t>
                </a:r>
              </a:p>
              <a:p>
                <a:pPr>
                  <a:buFont typeface="Wingdings" pitchFamily="2" charset="2"/>
                  <a:buChar char="q"/>
                </a:pPr>
                <a:endParaRPr lang="en-US" sz="18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" name="Tex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457200" y="1219200"/>
                <a:ext cx="7848600" cy="4953000"/>
              </a:xfrm>
              <a:blipFill>
                <a:blip r:embed="rId2"/>
                <a:stretch>
                  <a:fillRect l="-78" t="-615" r="-5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36743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342900" y="304800"/>
            <a:ext cx="8458200" cy="1181100"/>
          </a:xfrm>
        </p:spPr>
        <p:txBody>
          <a:bodyPr/>
          <a:lstStyle/>
          <a:p>
            <a:pPr eaLnBrk="1" hangingPunct="1"/>
            <a:r>
              <a:rPr lang="en-US" altLang="en-US" sz="2600" b="1" dirty="0">
                <a:solidFill>
                  <a:schemeClr val="bg2"/>
                </a:solidFill>
              </a:rPr>
              <a:t> </a:t>
            </a:r>
            <a:r>
              <a:rPr lang="ro-RO" altLang="en-US" sz="2600" b="1" dirty="0">
                <a:solidFill>
                  <a:schemeClr val="bg2"/>
                </a:solidFill>
              </a:rPr>
              <a:t>VI</a:t>
            </a:r>
            <a:r>
              <a:rPr lang="en-US" altLang="en-US" sz="2600" b="1" dirty="0">
                <a:solidFill>
                  <a:schemeClr val="bg2"/>
                </a:solidFill>
              </a:rPr>
              <a:t>I</a:t>
            </a:r>
            <a:r>
              <a:rPr lang="ro-RO" altLang="en-US" sz="2600" b="1" dirty="0">
                <a:solidFill>
                  <a:schemeClr val="bg2"/>
                </a:solidFill>
              </a:rPr>
              <a:t>I. Recombinarea</a:t>
            </a:r>
          </a:p>
        </p:txBody>
      </p:sp>
      <p:sp>
        <p:nvSpPr>
          <p:cNvPr id="9220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9221" name="Rectangle 11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9222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9223" name="Rectangle 15"/>
          <p:cNvSpPr>
            <a:spLocks noChangeArrowheads="1"/>
          </p:cNvSpPr>
          <p:nvPr/>
        </p:nvSpPr>
        <p:spPr bwMode="auto">
          <a:xfrm>
            <a:off x="0" y="33337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9224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9225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9226" name="Rectangle 2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9227" name="Rectangle 2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9228" name="Rectangle 2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9229" name="Rectangle 3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9230" name="Rectangle 3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9231" name="Rectangle 3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9232" name="Rectangle 3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9233" name="Rectangle 4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9234" name="Rectangle 4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9235" name="Rectangle 4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9236" name="Rectangle 4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9237" name="Rectangle 52"/>
          <p:cNvSpPr>
            <a:spLocks noChangeArrowheads="1"/>
          </p:cNvSpPr>
          <p:nvPr/>
        </p:nvSpPr>
        <p:spPr bwMode="auto">
          <a:xfrm>
            <a:off x="0" y="18288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9238" name="Rectangle 54"/>
          <p:cNvSpPr>
            <a:spLocks noChangeArrowheads="1"/>
          </p:cNvSpPr>
          <p:nvPr/>
        </p:nvSpPr>
        <p:spPr bwMode="auto">
          <a:xfrm>
            <a:off x="0" y="14859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/>
              <p:cNvSpPr>
                <a:spLocks noGrp="1"/>
              </p:cNvSpPr>
              <p:nvPr>
                <p:ph type="body" sz="half" idx="1"/>
              </p:nvPr>
            </p:nvSpPr>
            <p:spPr>
              <a:xfrm>
                <a:off x="457200" y="1219200"/>
                <a:ext cx="7848600" cy="4953000"/>
              </a:xfrm>
            </p:spPr>
            <p:txBody>
              <a:bodyPr/>
              <a:lstStyle/>
              <a:p>
                <a:pPr algn="just">
                  <a:buFont typeface="Wingdings" pitchFamily="2" charset="2"/>
                  <a:buChar char="q"/>
                </a:pPr>
                <a:r>
                  <a:rPr lang="ro-RO" sz="1800" dirty="0">
                    <a:solidFill>
                      <a:srgbClr val="FF0000"/>
                    </a:solidFill>
                  </a:rPr>
                  <a:t>La nivel de populație</a:t>
                </a:r>
                <a:r>
                  <a:rPr lang="ro-RO" sz="1800" dirty="0"/>
                  <a:t>, este aplicată schema generală, cu probabilitate de recombinare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18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ro-RO" sz="1800" i="1">
                            <a:latin typeface="Cambria Math"/>
                            <a:ea typeface="Cambria Math"/>
                          </a:rPr>
                          <m:t>𝑝</m:t>
                        </m:r>
                      </m:e>
                      <m:sub>
                        <m:r>
                          <a:rPr lang="ro-RO" sz="1800" b="0" i="1" smtClean="0">
                            <a:latin typeface="Cambria Math" panose="02040503050406030204" pitchFamily="18" charset="0"/>
                            <a:ea typeface="Cambria Math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ro-RO" sz="1800" dirty="0">
                    <a:sym typeface="Wingdings" panose="05000000000000000000" pitchFamily="2" charset="2"/>
                  </a:rPr>
                  <a:t> =1</a:t>
                </a:r>
              </a:p>
              <a:p>
                <a:pPr algn="just">
                  <a:buFont typeface="Wingdings" pitchFamily="2" charset="2"/>
                  <a:buChar char="q"/>
                </a:pPr>
                <a:endParaRPr lang="ro-RO" sz="1800" dirty="0">
                  <a:sym typeface="Wingdings" panose="05000000000000000000" pitchFamily="2" charset="2"/>
                </a:endParaRPr>
              </a:p>
              <a:p>
                <a:pPr algn="just">
                  <a:buFont typeface="Wingdings" pitchFamily="2" charset="2"/>
                  <a:buChar char="q"/>
                </a:pPr>
                <a:r>
                  <a:rPr lang="ro-RO" sz="1800" dirty="0">
                    <a:sym typeface="Wingdings" panose="05000000000000000000" pitchFamily="2" charset="2"/>
                  </a:rPr>
                  <a:t>Model cu stări stabile  2 perechi de părinți generează 4 copii</a:t>
                </a:r>
              </a:p>
              <a:p>
                <a:pPr marL="0" indent="0" algn="ctr">
                  <a:buNone/>
                </a:pPr>
                <a:endParaRPr lang="ro-RO" sz="1800" dirty="0"/>
              </a:p>
              <a:p>
                <a:pPr>
                  <a:buFont typeface="Wingdings" pitchFamily="2" charset="2"/>
                  <a:buChar char="q"/>
                </a:pPr>
                <a:r>
                  <a:rPr lang="ro-RO" altLang="en-US" sz="1800" dirty="0">
                    <a:solidFill>
                      <a:srgbClr val="FF0000"/>
                    </a:solidFill>
                  </a:rPr>
                  <a:t>La nivel de pereche de indivizi</a:t>
                </a:r>
                <a:r>
                  <a:rPr lang="ro-RO" altLang="en-US" sz="1800" dirty="0"/>
                  <a:t>, este aplicată recombinarea uniformă, identică în acest caz cu o recombinare unipunct dupa prima poziție.</a:t>
                </a:r>
                <a:r>
                  <a:rPr lang="ro-RO" altLang="en-US" sz="1800" dirty="0">
                    <a:solidFill>
                      <a:srgbClr val="FF0000"/>
                    </a:solidFill>
                  </a:rPr>
                  <a:t> </a:t>
                </a:r>
              </a:p>
              <a:p>
                <a:pPr algn="just">
                  <a:buFont typeface="Wingdings" pitchFamily="2" charset="2"/>
                  <a:buChar char="q"/>
                </a:pPr>
                <a:endParaRPr lang="ro-RO" sz="1800" i="1" dirty="0"/>
              </a:p>
              <a:p>
                <a:pPr>
                  <a:buFont typeface="Wingdings" pitchFamily="2" charset="2"/>
                  <a:buChar char="q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o-RO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1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ro-RO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o-RO" sz="1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ro-RO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o-RO" sz="1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ro-RO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ro-RO" sz="1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o-RO" sz="18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ro-RO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ro-RO" sz="18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ro-RO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18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ro-RO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ro-RO" sz="18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ro-RO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o-RO" sz="1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ro-RO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ro-RO" sz="1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o-RO" sz="18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ro-RO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ro-RO" sz="1800" b="0" i="1" smtClean="0">
                        <a:latin typeface="Cambria Math" panose="02040503050406030204" pitchFamily="18" charset="0"/>
                      </a:rPr>
                      <m:t>  →</m:t>
                    </m:r>
                  </m:oMath>
                </a14:m>
                <a:r>
                  <a:rPr lang="ro-RO" sz="1800" b="1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1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ro-RO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o-RO" sz="18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ro-RO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o-RO" sz="1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ro-RO" sz="1800" i="1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ro-RO" sz="18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ro-RO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ro-RO" sz="18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ro-RO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1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ro-RO" sz="1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ro-RO" sz="18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ro-RO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o-RO" sz="1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ro-RO" sz="1800" i="1">
                            <a:latin typeface="Cambria Math" panose="02040503050406030204" pitchFamily="18" charset="0"/>
                          </a:rPr>
                          <m:t>2,</m:t>
                        </m:r>
                        <m:r>
                          <a:rPr lang="ro-RO" sz="18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ro-RO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ro-RO" sz="18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" name="Tex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457200" y="1219200"/>
                <a:ext cx="7848600" cy="4953000"/>
              </a:xfrm>
              <a:blipFill>
                <a:blip r:embed="rId2"/>
                <a:stretch>
                  <a:fillRect l="-78" t="-615" r="-5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12541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342900" y="304800"/>
            <a:ext cx="8458200" cy="1181100"/>
          </a:xfrm>
        </p:spPr>
        <p:txBody>
          <a:bodyPr/>
          <a:lstStyle/>
          <a:p>
            <a:pPr eaLnBrk="1" hangingPunct="1"/>
            <a:r>
              <a:rPr lang="en-US" altLang="en-US" sz="2600" b="1" dirty="0">
                <a:solidFill>
                  <a:schemeClr val="bg2"/>
                </a:solidFill>
              </a:rPr>
              <a:t> I</a:t>
            </a:r>
            <a:r>
              <a:rPr lang="ro-RO" altLang="en-US" sz="2600" b="1" dirty="0">
                <a:solidFill>
                  <a:schemeClr val="bg2"/>
                </a:solidFill>
              </a:rPr>
              <a:t>X. Selecția părinților. Selecția supraviețuitorilor</a:t>
            </a:r>
          </a:p>
        </p:txBody>
      </p:sp>
      <p:sp>
        <p:nvSpPr>
          <p:cNvPr id="9220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9221" name="Rectangle 11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9222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9223" name="Rectangle 15"/>
          <p:cNvSpPr>
            <a:spLocks noChangeArrowheads="1"/>
          </p:cNvSpPr>
          <p:nvPr/>
        </p:nvSpPr>
        <p:spPr bwMode="auto">
          <a:xfrm>
            <a:off x="0" y="33337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9224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9225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9226" name="Rectangle 2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9227" name="Rectangle 2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9228" name="Rectangle 2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9229" name="Rectangle 3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9230" name="Rectangle 3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9231" name="Rectangle 3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9232" name="Rectangle 3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9233" name="Rectangle 4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9234" name="Rectangle 4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9235" name="Rectangle 4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9236" name="Rectangle 4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9237" name="Rectangle 52"/>
          <p:cNvSpPr>
            <a:spLocks noChangeArrowheads="1"/>
          </p:cNvSpPr>
          <p:nvPr/>
        </p:nvSpPr>
        <p:spPr bwMode="auto">
          <a:xfrm>
            <a:off x="0" y="18288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9238" name="Rectangle 54"/>
          <p:cNvSpPr>
            <a:spLocks noChangeArrowheads="1"/>
          </p:cNvSpPr>
          <p:nvPr/>
        </p:nvSpPr>
        <p:spPr bwMode="auto">
          <a:xfrm>
            <a:off x="0" y="14859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/>
              <p:cNvSpPr>
                <a:spLocks noGrp="1"/>
              </p:cNvSpPr>
              <p:nvPr>
                <p:ph type="body" sz="half" idx="1"/>
              </p:nvPr>
            </p:nvSpPr>
            <p:spPr>
              <a:xfrm>
                <a:off x="457200" y="1219200"/>
                <a:ext cx="7848600" cy="4953000"/>
              </a:xfrm>
            </p:spPr>
            <p:txBody>
              <a:bodyPr/>
              <a:lstStyle/>
              <a:p>
                <a:pPr algn="just">
                  <a:buFont typeface="Wingdings" pitchFamily="2" charset="2"/>
                  <a:buChar char="q"/>
                </a:pPr>
                <a:r>
                  <a:rPr lang="ro-RO" sz="1800" dirty="0">
                    <a:sym typeface="Wingdings" panose="05000000000000000000" pitchFamily="2" charset="2"/>
                  </a:rPr>
                  <a:t>Selecția părinților </a:t>
                </a:r>
              </a:p>
              <a:p>
                <a:pPr algn="just">
                  <a:buFont typeface="Wingdings" pitchFamily="2" charset="2"/>
                  <a:buChar char="q"/>
                </a:pPr>
                <a:endParaRPr lang="ro-RO" sz="1800" dirty="0">
                  <a:sym typeface="Wingdings" panose="05000000000000000000" pitchFamily="2" charset="2"/>
                </a:endParaRPr>
              </a:p>
              <a:p>
                <a:pPr lvl="1" algn="just">
                  <a:buFont typeface="Wingdings" pitchFamily="2" charset="2"/>
                  <a:buChar char="q"/>
                </a:pPr>
                <a:r>
                  <a:rPr lang="ro-RO" sz="1800" dirty="0">
                    <a:sym typeface="Wingdings" panose="05000000000000000000" pitchFamily="2" charset="2"/>
                  </a:rPr>
                  <a:t>Model cu stări stabile  din dim indivizi în populația curentă selectăm dim_p=4 părinți</a:t>
                </a:r>
              </a:p>
              <a:p>
                <a:pPr marL="400050" lvl="1" indent="0" algn="ctr">
                  <a:buNone/>
                </a:pPr>
                <a:endParaRPr lang="ro-RO" sz="1800" dirty="0"/>
              </a:p>
              <a:p>
                <a:pPr lvl="1">
                  <a:buFont typeface="Wingdings" pitchFamily="2" charset="2"/>
                  <a:buChar char="q"/>
                </a:pPr>
                <a:r>
                  <a:rPr lang="ro-RO" altLang="en-US" sz="1800" dirty="0"/>
                  <a:t>Este utilizat mecanismul turneu cu doi membri</a:t>
                </a:r>
              </a:p>
              <a:p>
                <a:pPr algn="just">
                  <a:buFont typeface="Wingdings" pitchFamily="2" charset="2"/>
                  <a:buChar char="q"/>
                </a:pPr>
                <a:endParaRPr lang="ro-RO" sz="1800" b="1" dirty="0">
                  <a:solidFill>
                    <a:srgbClr val="FF0000"/>
                  </a:solidFill>
                </a:endParaRPr>
              </a:p>
              <a:p>
                <a:pPr algn="just">
                  <a:buFont typeface="Wingdings" pitchFamily="2" charset="2"/>
                  <a:buChar char="q"/>
                </a:pPr>
                <a:endParaRPr lang="ro-RO" sz="1800" b="1" dirty="0">
                  <a:solidFill>
                    <a:srgbClr val="FF0000"/>
                  </a:solidFill>
                </a:endParaRPr>
              </a:p>
              <a:p>
                <a:pPr algn="just">
                  <a:buFont typeface="Wingdings" pitchFamily="2" charset="2"/>
                  <a:buChar char="q"/>
                </a:pPr>
                <a:r>
                  <a:rPr lang="ro-RO" sz="1800" dirty="0"/>
                  <a:t>Selecția generației următoare</a:t>
                </a:r>
              </a:p>
              <a:p>
                <a:pPr algn="just">
                  <a:buFont typeface="Wingdings" pitchFamily="2" charset="2"/>
                  <a:buChar char="q"/>
                </a:pPr>
                <a:endParaRPr lang="ro-RO" sz="1800" dirty="0"/>
              </a:p>
              <a:p>
                <a:pPr lvl="1" algn="just">
                  <a:buFont typeface="Wingdings" pitchFamily="2" charset="2"/>
                  <a:buChar char="q"/>
                </a:pPr>
                <a:r>
                  <a:rPr lang="ro-RO" sz="1800" dirty="0"/>
                  <a:t>Este utilizat mecanismul GENITOR – </a:t>
                </a:r>
                <a14:m>
                  <m:oMath xmlns:m="http://schemas.openxmlformats.org/officeDocument/2006/math">
                    <m:r>
                      <a:rPr lang="ro-RO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ro-RO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ro-RO" sz="1800" dirty="0"/>
                  <a:t> copii înlocuiesc cei mai slabi 4 indivizi din populația curentă</a:t>
                </a:r>
              </a:p>
              <a:p>
                <a:pPr algn="just">
                  <a:buFont typeface="Wingdings" pitchFamily="2" charset="2"/>
                  <a:buChar char="q"/>
                </a:pPr>
                <a:endParaRPr lang="en-US" sz="1800" i="1" dirty="0"/>
              </a:p>
            </p:txBody>
          </p:sp>
        </mc:Choice>
        <mc:Fallback xmlns="">
          <p:sp>
            <p:nvSpPr>
              <p:cNvPr id="2" name="Tex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457200" y="1219200"/>
                <a:ext cx="7848600" cy="4953000"/>
              </a:xfrm>
              <a:blipFill>
                <a:blip r:embed="rId2"/>
                <a:stretch>
                  <a:fillRect l="-78" t="-615" r="-5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77252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342900" y="304800"/>
            <a:ext cx="8458200" cy="1181100"/>
          </a:xfrm>
        </p:spPr>
        <p:txBody>
          <a:bodyPr/>
          <a:lstStyle/>
          <a:p>
            <a:pPr eaLnBrk="1" hangingPunct="1"/>
            <a:r>
              <a:rPr lang="en-US" altLang="en-US" sz="2600" b="1" dirty="0">
                <a:solidFill>
                  <a:schemeClr val="bg2"/>
                </a:solidFill>
              </a:rPr>
              <a:t> </a:t>
            </a:r>
            <a:r>
              <a:rPr lang="ro-RO" altLang="en-US" sz="2600" b="1" dirty="0">
                <a:solidFill>
                  <a:schemeClr val="bg2"/>
                </a:solidFill>
              </a:rPr>
              <a:t>IX. Condiția de terminare</a:t>
            </a:r>
          </a:p>
        </p:txBody>
      </p:sp>
      <p:sp>
        <p:nvSpPr>
          <p:cNvPr id="9220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9221" name="Rectangle 11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9222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9223" name="Rectangle 15"/>
          <p:cNvSpPr>
            <a:spLocks noChangeArrowheads="1"/>
          </p:cNvSpPr>
          <p:nvPr/>
        </p:nvSpPr>
        <p:spPr bwMode="auto">
          <a:xfrm>
            <a:off x="0" y="33337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9224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9225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9226" name="Rectangle 2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9227" name="Rectangle 2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9228" name="Rectangle 2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9229" name="Rectangle 3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9230" name="Rectangle 3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9231" name="Rectangle 3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9232" name="Rectangle 3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9233" name="Rectangle 4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9234" name="Rectangle 4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9235" name="Rectangle 4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9236" name="Rectangle 4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9237" name="Rectangle 52"/>
          <p:cNvSpPr>
            <a:spLocks noChangeArrowheads="1"/>
          </p:cNvSpPr>
          <p:nvPr/>
        </p:nvSpPr>
        <p:spPr bwMode="auto">
          <a:xfrm>
            <a:off x="0" y="18288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9238" name="Rectangle 54"/>
          <p:cNvSpPr>
            <a:spLocks noChangeArrowheads="1"/>
          </p:cNvSpPr>
          <p:nvPr/>
        </p:nvSpPr>
        <p:spPr bwMode="auto">
          <a:xfrm>
            <a:off x="0" y="14859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half" idx="1"/>
          </p:nvPr>
        </p:nvSpPr>
        <p:spPr>
          <a:xfrm>
            <a:off x="457200" y="1219200"/>
            <a:ext cx="7848600" cy="4953000"/>
          </a:xfrm>
        </p:spPr>
        <p:txBody>
          <a:bodyPr/>
          <a:lstStyle/>
          <a:p>
            <a:pPr algn="just">
              <a:buFont typeface="Wingdings" pitchFamily="2" charset="2"/>
              <a:buChar char="q"/>
            </a:pPr>
            <a:endParaRPr lang="en-US" sz="1800" dirty="0">
              <a:sym typeface="Wingdings" panose="05000000000000000000" pitchFamily="2" charset="2"/>
            </a:endParaRPr>
          </a:p>
          <a:p>
            <a:pPr algn="just">
              <a:buFont typeface="Wingdings" pitchFamily="2" charset="2"/>
              <a:buChar char="q"/>
            </a:pPr>
            <a:r>
              <a:rPr lang="ro-RO" sz="1800" dirty="0">
                <a:sym typeface="Wingdings" panose="05000000000000000000" pitchFamily="2" charset="2"/>
              </a:rPr>
              <a:t>Algoritmul este încheiat </a:t>
            </a:r>
          </a:p>
          <a:p>
            <a:pPr lvl="1" algn="just">
              <a:buFont typeface="Wingdings" pitchFamily="2" charset="2"/>
              <a:buChar char="q"/>
            </a:pPr>
            <a:r>
              <a:rPr lang="ro-RO" sz="1800" dirty="0">
                <a:sym typeface="Wingdings" panose="05000000000000000000" pitchFamily="2" charset="2"/>
              </a:rPr>
              <a:t>după un număr maxim de iterații, NMAX, sau</a:t>
            </a:r>
          </a:p>
          <a:p>
            <a:pPr lvl="1" algn="just">
              <a:buFont typeface="Wingdings" pitchFamily="2" charset="2"/>
              <a:buChar char="q"/>
            </a:pPr>
            <a:r>
              <a:rPr lang="ro-RO" sz="1800" dirty="0">
                <a:sym typeface="Wingdings" panose="05000000000000000000" pitchFamily="2" charset="2"/>
              </a:rPr>
              <a:t>dacă în populația curentă toți indivizii au aceeași calitate</a:t>
            </a:r>
          </a:p>
          <a:p>
            <a:pPr lvl="1" algn="just">
              <a:buFont typeface="Wingdings" pitchFamily="2" charset="2"/>
              <a:buChar char="q"/>
            </a:pPr>
            <a:r>
              <a:rPr lang="ro-RO" sz="1800" dirty="0">
                <a:sym typeface="Wingdings" panose="05000000000000000000" pitchFamily="2" charset="2"/>
              </a:rPr>
              <a:t>dacă la ultimele NMAX/3 iteratii nu s-a îmbunătățit calitatea celui mai bun individ </a:t>
            </a:r>
          </a:p>
          <a:p>
            <a:pPr marL="457200" lvl="1" indent="0" algn="just">
              <a:buNone/>
            </a:pPr>
            <a:endParaRPr lang="ro-RO" sz="1800" dirty="0">
              <a:sym typeface="Wingdings" panose="05000000000000000000" pitchFamily="2" charset="2"/>
            </a:endParaRPr>
          </a:p>
          <a:p>
            <a:pPr algn="just">
              <a:buFont typeface="Wingdings" pitchFamily="2" charset="2"/>
              <a:buChar char="q"/>
            </a:pPr>
            <a:r>
              <a:rPr lang="ro-RO" sz="1800" dirty="0">
                <a:sym typeface="Wingdings" panose="05000000000000000000" pitchFamily="2" charset="2"/>
              </a:rPr>
              <a:t>Soluția calculată  cel mai bun individ din populația finală</a:t>
            </a:r>
          </a:p>
          <a:p>
            <a:pPr marL="0" indent="0" algn="just">
              <a:buNone/>
            </a:pPr>
            <a:endParaRPr lang="en-US" sz="18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397706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42900" y="304800"/>
            <a:ext cx="8458200" cy="914400"/>
          </a:xfrm>
        </p:spPr>
        <p:txBody>
          <a:bodyPr/>
          <a:lstStyle/>
          <a:p>
            <a:pPr eaLnBrk="1" hangingPunct="1"/>
            <a:br>
              <a:rPr lang="ro-RO" altLang="en-US" sz="2600" b="1" dirty="0">
                <a:solidFill>
                  <a:schemeClr val="bg2"/>
                </a:solidFill>
              </a:rPr>
            </a:br>
            <a:r>
              <a:rPr lang="ro-RO" altLang="en-US" sz="2600" b="1" dirty="0">
                <a:solidFill>
                  <a:schemeClr val="bg2"/>
                </a:solidFill>
              </a:rPr>
              <a:t>I. Enunțul problemei</a:t>
            </a:r>
            <a:br>
              <a:rPr lang="ro-RO" altLang="en-US" sz="2600" b="1" dirty="0">
                <a:solidFill>
                  <a:schemeClr val="bg2"/>
                </a:solidFill>
              </a:rPr>
            </a:br>
            <a:endParaRPr lang="ro-RO" altLang="en-US" sz="2600" b="1" dirty="0">
              <a:solidFill>
                <a:schemeClr val="bg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47" name="Rectangle 3"/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457200" y="1219200"/>
                <a:ext cx="8229600" cy="4876801"/>
              </a:xfrm>
            </p:spPr>
            <p:txBody>
              <a:bodyPr/>
              <a:lstStyle/>
              <a:p>
                <a:pPr algn="just">
                  <a:buFont typeface="Wingdings" panose="05000000000000000000" pitchFamily="2" charset="2"/>
                  <a:buChar char="q"/>
                </a:pPr>
                <a:r>
                  <a:rPr lang="ro-RO" sz="2000" dirty="0"/>
                  <a:t>Într-un oraș este intenționată plasare unei unități medicale de urgență care să asigure un serviciu optim din punctul de vedere al timpului de răspuns. În acest scop este realizată o hartă a frecvențelor apelurilor efectuate din diverse puncte ale orașului.</a:t>
                </a:r>
                <a:endParaRPr lang="en-US" sz="2000" dirty="0"/>
              </a:p>
              <a:p>
                <a:pPr algn="just">
                  <a:buFont typeface="Wingdings" panose="05000000000000000000" pitchFamily="2" charset="2"/>
                  <a:buChar char="q"/>
                </a:pPr>
                <a:endParaRPr lang="en-US" sz="2000" dirty="0"/>
              </a:p>
              <a:p>
                <a:pPr algn="just">
                  <a:buFont typeface="Wingdings" panose="05000000000000000000" pitchFamily="2" charset="2"/>
                  <a:buChar char="q"/>
                </a:pPr>
                <a:r>
                  <a:rPr lang="ro-RO" sz="2000" dirty="0"/>
                  <a:t>Harta corespunde unei matrice </a:t>
                </a:r>
                <a14:m>
                  <m:oMath xmlns:m="http://schemas.openxmlformats.org/officeDocument/2006/math">
                    <m:r>
                      <a:rPr lang="ro-RO" sz="2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ro-RO" sz="2000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ro-RO" sz="20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ro-RO" sz="2000" dirty="0"/>
                  <a:t>, conform împărțirii suprafeței într-o rețea de </a:t>
                </a:r>
                <a14:m>
                  <m:oMath xmlns:m="http://schemas.openxmlformats.org/officeDocument/2006/math">
                    <m:r>
                      <a:rPr lang="ro-RO" sz="2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ro-RO" sz="2000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ro-RO" sz="20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ro-RO" sz="2000" dirty="0"/>
                  <a:t> zone.  </a:t>
                </a:r>
                <a:endParaRPr lang="en-US" sz="2000" dirty="0"/>
              </a:p>
              <a:p>
                <a:pPr>
                  <a:buFont typeface="Wingdings" panose="05000000000000000000" pitchFamily="2" charset="2"/>
                  <a:buChar char="q"/>
                </a:pPr>
                <a:endParaRPr lang="en-US" sz="2000" dirty="0"/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ro-RO" sz="2000" dirty="0"/>
                  <a:t>Pentru orice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o-RO" sz="20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ro-RO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o-RO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ro-RO" sz="2000" dirty="0"/>
                  <a:t> punct de apel din rețea, timpul de răspuns din poziția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o-RO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ro-RO" sz="2000" i="1">
                                <a:latin typeface="Cambria Math" panose="02040503050406030204" pitchFamily="18" charset="0"/>
                              </a:rPr>
                              <m:t>𝑢𝑟𝑔𝑒𝑛𝑡𝑎</m:t>
                            </m:r>
                          </m:sub>
                        </m:sSub>
                        <m:r>
                          <a:rPr lang="ro-RO" sz="20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o-RO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ro-RO" sz="2000" i="1">
                                <a:latin typeface="Cambria Math" panose="02040503050406030204" pitchFamily="18" charset="0"/>
                              </a:rPr>
                              <m:t>𝑢𝑟𝑔𝑒𝑛𝑡𝑎</m:t>
                            </m:r>
                          </m:sub>
                        </m:sSub>
                      </m:e>
                    </m:d>
                  </m:oMath>
                </a14:m>
                <a:r>
                  <a:rPr lang="ro-RO" sz="2000" dirty="0"/>
                  <a:t> unde este plasată unitatea de urgență este estimat la</a:t>
                </a:r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o-RO" sz="2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o-RO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ro-RO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ro-RO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o-RO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o-RO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𝑢𝑟𝑔𝑒𝑛𝑡𝑎</m:t>
                              </m:r>
                            </m:sub>
                          </m:sSub>
                          <m:r>
                            <a:rPr lang="ro-RO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o-RO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ro-RO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𝑢𝑟𝑔𝑒𝑛𝑡𝑎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𝐷𝑖𝑠𝑡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o-RO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o-RO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𝑢𝑟𝑔𝑒𝑛𝑡𝑎</m:t>
                              </m:r>
                            </m:sub>
                          </m:sSub>
                          <m:r>
                            <a:rPr lang="ro-RO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o-RO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ro-RO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𝑢𝑟𝑔𝑒𝑛𝑡𝑎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ro-RO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=1.7+3.4×</m:t>
                      </m:r>
                      <m:rad>
                        <m:radPr>
                          <m:degHide m:val="on"/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o-RO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ro-RO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o-RO" sz="2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ro-RO" sz="2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𝑢𝑟𝑔𝑒𝑛𝑡𝑎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ro-RO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ro-RO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o-RO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ro-RO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o-RO" sz="2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ro-RO" sz="2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𝑢𝑟𝑔𝑒𝑛𝑡𝑎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ro-RO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14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457200" y="1219200"/>
                <a:ext cx="8229600" cy="4876801"/>
              </a:xfrm>
              <a:blipFill>
                <a:blip r:embed="rId2"/>
                <a:stretch>
                  <a:fillRect l="-222" t="-500" r="-741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48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49" name="Rectangle 11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0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1" name="Rectangle 15"/>
          <p:cNvSpPr>
            <a:spLocks noChangeArrowheads="1"/>
          </p:cNvSpPr>
          <p:nvPr/>
        </p:nvSpPr>
        <p:spPr bwMode="auto">
          <a:xfrm>
            <a:off x="0" y="33337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2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3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4" name="Rectangle 2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5" name="Rectangle 2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6" name="Rectangle 2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7" name="Rectangle 3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8" name="Rectangle 3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9" name="Rectangle 3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0" name="Rectangle 3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1" name="Rectangle 4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2" name="Rectangle 4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3" name="Rectangle 4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4" name="Rectangle 4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5" name="Rectangle 52"/>
          <p:cNvSpPr>
            <a:spLocks noChangeArrowheads="1"/>
          </p:cNvSpPr>
          <p:nvPr/>
        </p:nvSpPr>
        <p:spPr bwMode="auto">
          <a:xfrm>
            <a:off x="0" y="18288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6" name="Rectangle 54"/>
          <p:cNvSpPr>
            <a:spLocks noChangeArrowheads="1"/>
          </p:cNvSpPr>
          <p:nvPr/>
        </p:nvSpPr>
        <p:spPr bwMode="auto">
          <a:xfrm>
            <a:off x="0" y="14859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6970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42900" y="304800"/>
            <a:ext cx="8458200" cy="914400"/>
          </a:xfrm>
        </p:spPr>
        <p:txBody>
          <a:bodyPr/>
          <a:lstStyle/>
          <a:p>
            <a:pPr eaLnBrk="1" hangingPunct="1"/>
            <a:br>
              <a:rPr lang="ro-RO" altLang="en-US" sz="2600" b="1" dirty="0">
                <a:solidFill>
                  <a:schemeClr val="bg2"/>
                </a:solidFill>
              </a:rPr>
            </a:br>
            <a:r>
              <a:rPr lang="ro-RO" altLang="en-US" sz="2600" b="1" dirty="0">
                <a:solidFill>
                  <a:schemeClr val="bg2"/>
                </a:solidFill>
              </a:rPr>
              <a:t>I. Enunțul problemei</a:t>
            </a:r>
            <a:br>
              <a:rPr lang="ro-RO" altLang="en-US" sz="2600" b="1" dirty="0">
                <a:solidFill>
                  <a:schemeClr val="bg2"/>
                </a:solidFill>
              </a:rPr>
            </a:br>
            <a:endParaRPr lang="ro-RO" altLang="en-US" sz="2600" b="1" dirty="0">
              <a:solidFill>
                <a:schemeClr val="bg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47" name="Rectangle 3"/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457200" y="1219200"/>
                <a:ext cx="8229600" cy="4876801"/>
              </a:xfrm>
            </p:spPr>
            <p:txBody>
              <a:bodyPr/>
              <a:lstStyle/>
              <a:p>
                <a:pPr algn="just">
                  <a:buFont typeface="Wingdings" panose="05000000000000000000" pitchFamily="2" charset="2"/>
                  <a:buChar char="q"/>
                </a:pPr>
                <a:r>
                  <a:rPr lang="ro-RO" sz="2000" dirty="0"/>
                  <a:t>Problema este de a calcula coordonatele unui punct optim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o-RO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ro-RO" sz="2000" i="1">
                                <a:latin typeface="Cambria Math" panose="02040503050406030204" pitchFamily="18" charset="0"/>
                              </a:rPr>
                              <m:t>𝑢𝑟𝑔𝑒𝑛𝑡𝑎</m:t>
                            </m:r>
                          </m:sub>
                        </m:sSub>
                        <m:r>
                          <a:rPr lang="ro-RO" sz="20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o-RO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ro-RO" sz="2000" i="1">
                                <a:latin typeface="Cambria Math" panose="02040503050406030204" pitchFamily="18" charset="0"/>
                              </a:rPr>
                              <m:t>𝑢𝑟𝑔𝑒𝑛𝑡𝑎</m:t>
                            </m:r>
                          </m:sub>
                        </m:sSub>
                      </m:e>
                    </m:d>
                  </m:oMath>
                </a14:m>
                <a:r>
                  <a:rPr lang="ro-RO" sz="2000" dirty="0"/>
                  <a:t> astfel încât să fie minimizată funcția cost definită prin</a:t>
                </a:r>
                <a:endParaRPr lang="en-US" sz="2000" dirty="0"/>
              </a:p>
              <a:p>
                <a:pPr algn="just">
                  <a:buFont typeface="Wingdings" panose="05000000000000000000" pitchFamily="2" charset="2"/>
                  <a:buChar char="q"/>
                </a:pPr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o-RO" sz="2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𝑐𝑜𝑠𝑡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o-RO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o-RO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𝑢𝑟𝑔𝑒𝑛𝑡𝑎</m:t>
                              </m:r>
                            </m:sub>
                          </m:sSub>
                          <m:r>
                            <a:rPr lang="ro-RO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o-RO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ro-RO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𝑢𝑟𝑔𝑒𝑛𝑡𝑎</m:t>
                              </m:r>
                            </m:sub>
                          </m:sSub>
                        </m:e>
                      </m:d>
                      <m:r>
                        <a:rPr lang="ro-RO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o-RO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ro-RO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ro-RO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ro-RO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ro-RO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ro-RO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o-RO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d>
                                    <m:dPr>
                                      <m:ctrlPr>
                                        <a:rPr lang="en-US" sz="2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o-RO" sz="2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ro-RO" sz="2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ro-RO" sz="2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d>
                                </m:sub>
                              </m:sSub>
                              <m:r>
                                <a:rPr lang="ro-RO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ro-RO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d>
                                <m:dPr>
                                  <m:ctrlPr>
                                    <a:rPr lang="en-US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o-RO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ro-RO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ro-RO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;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o-RO" sz="2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ro-RO" sz="2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𝑢𝑟𝑔𝑒𝑛𝑡𝑎</m:t>
                                      </m:r>
                                    </m:sub>
                                  </m:sSub>
                                  <m:r>
                                    <a:rPr lang="ro-RO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o-RO" sz="2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ro-RO" sz="2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𝑢𝑟𝑔𝑒𝑛𝑡𝑎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 algn="just">
                  <a:buNone/>
                </a:pPr>
                <a:r>
                  <a:rPr lang="ro-RO" sz="2000" dirty="0"/>
                  <a:t>unde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o-RO" sz="20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ro-RO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o-RO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ro-RO" sz="2000" dirty="0"/>
                  <a:t> sunt coordonatele centrului celui de-al </a:t>
                </a:r>
                <a14:m>
                  <m:oMath xmlns:m="http://schemas.openxmlformats.org/officeDocument/2006/math">
                    <m:r>
                      <a:rPr lang="ro-RO" sz="2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ro-RO" sz="2000" i="1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o-RO" sz="20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ro-RO" sz="2000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ro-RO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ro-RO" sz="2000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ro-RO" sz="2000" dirty="0"/>
                  <a:t> - lea cadran al rețelei și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0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o-RO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ro-RO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ro-RO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sub>
                    </m:sSub>
                  </m:oMath>
                </a14:m>
                <a:r>
                  <a:rPr lang="ro-RO" sz="2000" dirty="0"/>
                  <a:t> este frecvența apelurilor din cvartalul </a:t>
                </a:r>
                <a14:m>
                  <m:oMath xmlns:m="http://schemas.openxmlformats.org/officeDocument/2006/math">
                    <m:r>
                      <a:rPr lang="ro-RO" sz="2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ro-RO" sz="2000" i="1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o-RO" sz="20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ro-RO" sz="2000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ro-RO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ro-RO" sz="2000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ro-RO" sz="2000" dirty="0"/>
                  <a:t>.</a:t>
                </a:r>
                <a:endParaRPr lang="en-US" sz="2000" dirty="0"/>
              </a:p>
              <a:p>
                <a:pPr algn="just" eaLnBrk="1" hangingPunct="1">
                  <a:buClr>
                    <a:schemeClr val="tx1"/>
                  </a:buClr>
                  <a:buFont typeface="Wingdings" panose="05000000000000000000" pitchFamily="2" charset="2"/>
                  <a:buChar char="q"/>
                </a:pPr>
                <a:endParaRPr lang="en-US" sz="2000" dirty="0"/>
              </a:p>
              <a:p>
                <a:pPr eaLnBrk="1" hangingPunct="1">
                  <a:buClr>
                    <a:schemeClr val="tx1"/>
                  </a:buClr>
                  <a:buFont typeface="Wingdings" pitchFamily="2" charset="2"/>
                  <a:buNone/>
                </a:pPr>
                <a:endParaRPr lang="en-US" altLang="en-US" sz="1800" dirty="0"/>
              </a:p>
            </p:txBody>
          </p:sp>
        </mc:Choice>
        <mc:Fallback xmlns="">
          <p:sp>
            <p:nvSpPr>
              <p:cNvPr id="614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457200" y="1219200"/>
                <a:ext cx="8229600" cy="4876801"/>
              </a:xfrm>
              <a:blipFill>
                <a:blip r:embed="rId2"/>
                <a:stretch>
                  <a:fillRect l="-741" t="-500" r="-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48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49" name="Rectangle 11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0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1" name="Rectangle 15"/>
          <p:cNvSpPr>
            <a:spLocks noChangeArrowheads="1"/>
          </p:cNvSpPr>
          <p:nvPr/>
        </p:nvSpPr>
        <p:spPr bwMode="auto">
          <a:xfrm>
            <a:off x="0" y="33337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2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3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4" name="Rectangle 2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5" name="Rectangle 2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6" name="Rectangle 2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7" name="Rectangle 3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8" name="Rectangle 3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9" name="Rectangle 3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0" name="Rectangle 3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1" name="Rectangle 4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2" name="Rectangle 4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3" name="Rectangle 4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4" name="Rectangle 4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5" name="Rectangle 52"/>
          <p:cNvSpPr>
            <a:spLocks noChangeArrowheads="1"/>
          </p:cNvSpPr>
          <p:nvPr/>
        </p:nvSpPr>
        <p:spPr bwMode="auto">
          <a:xfrm>
            <a:off x="0" y="18288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6" name="Rectangle 54"/>
          <p:cNvSpPr>
            <a:spLocks noChangeArrowheads="1"/>
          </p:cNvSpPr>
          <p:nvPr/>
        </p:nvSpPr>
        <p:spPr bwMode="auto">
          <a:xfrm>
            <a:off x="0" y="14859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3626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E51B9D09-D7B5-4F7C-9CDE-B5D0487B7FDC}"/>
              </a:ext>
            </a:extLst>
          </p:cNvPr>
          <p:cNvSpPr/>
          <p:nvPr/>
        </p:nvSpPr>
        <p:spPr>
          <a:xfrm>
            <a:off x="557785" y="1379764"/>
            <a:ext cx="3916244" cy="3857462"/>
          </a:xfrm>
          <a:custGeom>
            <a:avLst/>
            <a:gdLst>
              <a:gd name="connsiteX0" fmla="*/ 4157472 w 5169408"/>
              <a:gd name="connsiteY0" fmla="*/ 85344 h 5011801"/>
              <a:gd name="connsiteX1" fmla="*/ 3877056 w 5169408"/>
              <a:gd name="connsiteY1" fmla="*/ 0 h 5011801"/>
              <a:gd name="connsiteX2" fmla="*/ 3730752 w 5169408"/>
              <a:gd name="connsiteY2" fmla="*/ 0 h 5011801"/>
              <a:gd name="connsiteX3" fmla="*/ 2999232 w 5169408"/>
              <a:gd name="connsiteY3" fmla="*/ 48768 h 5011801"/>
              <a:gd name="connsiteX4" fmla="*/ 2267712 w 5169408"/>
              <a:gd name="connsiteY4" fmla="*/ 121920 h 5011801"/>
              <a:gd name="connsiteX5" fmla="*/ 2145792 w 5169408"/>
              <a:gd name="connsiteY5" fmla="*/ 134112 h 5011801"/>
              <a:gd name="connsiteX6" fmla="*/ 2109216 w 5169408"/>
              <a:gd name="connsiteY6" fmla="*/ 121920 h 5011801"/>
              <a:gd name="connsiteX7" fmla="*/ 1597152 w 5169408"/>
              <a:gd name="connsiteY7" fmla="*/ 24384 h 5011801"/>
              <a:gd name="connsiteX8" fmla="*/ 1024128 w 5169408"/>
              <a:gd name="connsiteY8" fmla="*/ 207264 h 5011801"/>
              <a:gd name="connsiteX9" fmla="*/ 902208 w 5169408"/>
              <a:gd name="connsiteY9" fmla="*/ 219456 h 5011801"/>
              <a:gd name="connsiteX10" fmla="*/ 329184 w 5169408"/>
              <a:gd name="connsiteY10" fmla="*/ 341376 h 5011801"/>
              <a:gd name="connsiteX11" fmla="*/ 134112 w 5169408"/>
              <a:gd name="connsiteY11" fmla="*/ 1499616 h 5011801"/>
              <a:gd name="connsiteX12" fmla="*/ 121920 w 5169408"/>
              <a:gd name="connsiteY12" fmla="*/ 1609344 h 5011801"/>
              <a:gd name="connsiteX13" fmla="*/ 97536 w 5169408"/>
              <a:gd name="connsiteY13" fmla="*/ 1767840 h 5011801"/>
              <a:gd name="connsiteX14" fmla="*/ 73152 w 5169408"/>
              <a:gd name="connsiteY14" fmla="*/ 2084832 h 5011801"/>
              <a:gd name="connsiteX15" fmla="*/ 60960 w 5169408"/>
              <a:gd name="connsiteY15" fmla="*/ 2267712 h 5011801"/>
              <a:gd name="connsiteX16" fmla="*/ 146304 w 5169408"/>
              <a:gd name="connsiteY16" fmla="*/ 3060192 h 5011801"/>
              <a:gd name="connsiteX17" fmla="*/ 158496 w 5169408"/>
              <a:gd name="connsiteY17" fmla="*/ 3230880 h 5011801"/>
              <a:gd name="connsiteX18" fmla="*/ 0 w 5169408"/>
              <a:gd name="connsiteY18" fmla="*/ 3523488 h 5011801"/>
              <a:gd name="connsiteX19" fmla="*/ 0 w 5169408"/>
              <a:gd name="connsiteY19" fmla="*/ 3864864 h 5011801"/>
              <a:gd name="connsiteX20" fmla="*/ 12192 w 5169408"/>
              <a:gd name="connsiteY20" fmla="*/ 3974592 h 5011801"/>
              <a:gd name="connsiteX21" fmla="*/ 341376 w 5169408"/>
              <a:gd name="connsiteY21" fmla="*/ 4376928 h 5011801"/>
              <a:gd name="connsiteX22" fmla="*/ 877824 w 5169408"/>
              <a:gd name="connsiteY22" fmla="*/ 4998720 h 5011801"/>
              <a:gd name="connsiteX23" fmla="*/ 1048512 w 5169408"/>
              <a:gd name="connsiteY23" fmla="*/ 4998720 h 5011801"/>
              <a:gd name="connsiteX24" fmla="*/ 1072896 w 5169408"/>
              <a:gd name="connsiteY24" fmla="*/ 4986528 h 5011801"/>
              <a:gd name="connsiteX25" fmla="*/ 2011680 w 5169408"/>
              <a:gd name="connsiteY25" fmla="*/ 5010912 h 5011801"/>
              <a:gd name="connsiteX26" fmla="*/ 2426208 w 5169408"/>
              <a:gd name="connsiteY26" fmla="*/ 5010912 h 5011801"/>
              <a:gd name="connsiteX27" fmla="*/ 3206496 w 5169408"/>
              <a:gd name="connsiteY27" fmla="*/ 4949952 h 5011801"/>
              <a:gd name="connsiteX28" fmla="*/ 3255264 w 5169408"/>
              <a:gd name="connsiteY28" fmla="*/ 4815840 h 5011801"/>
              <a:gd name="connsiteX29" fmla="*/ 3291840 w 5169408"/>
              <a:gd name="connsiteY29" fmla="*/ 4803648 h 5011801"/>
              <a:gd name="connsiteX30" fmla="*/ 3572256 w 5169408"/>
              <a:gd name="connsiteY30" fmla="*/ 4779264 h 5011801"/>
              <a:gd name="connsiteX31" fmla="*/ 3742944 w 5169408"/>
              <a:gd name="connsiteY31" fmla="*/ 4803648 h 5011801"/>
              <a:gd name="connsiteX32" fmla="*/ 3864864 w 5169408"/>
              <a:gd name="connsiteY32" fmla="*/ 4815840 h 5011801"/>
              <a:gd name="connsiteX33" fmla="*/ 4047744 w 5169408"/>
              <a:gd name="connsiteY33" fmla="*/ 4535424 h 5011801"/>
              <a:gd name="connsiteX34" fmla="*/ 4596384 w 5169408"/>
              <a:gd name="connsiteY34" fmla="*/ 4584192 h 5011801"/>
              <a:gd name="connsiteX35" fmla="*/ 4791456 w 5169408"/>
              <a:gd name="connsiteY35" fmla="*/ 4572000 h 5011801"/>
              <a:gd name="connsiteX36" fmla="*/ 4888992 w 5169408"/>
              <a:gd name="connsiteY36" fmla="*/ 4547616 h 5011801"/>
              <a:gd name="connsiteX37" fmla="*/ 5145024 w 5169408"/>
              <a:gd name="connsiteY37" fmla="*/ 4450080 h 5011801"/>
              <a:gd name="connsiteX38" fmla="*/ 5169408 w 5169408"/>
              <a:gd name="connsiteY38" fmla="*/ 4084320 h 5011801"/>
              <a:gd name="connsiteX39" fmla="*/ 5169408 w 5169408"/>
              <a:gd name="connsiteY39" fmla="*/ 3950208 h 5011801"/>
              <a:gd name="connsiteX40" fmla="*/ 5169408 w 5169408"/>
              <a:gd name="connsiteY40" fmla="*/ 3840480 h 5011801"/>
              <a:gd name="connsiteX41" fmla="*/ 4815840 w 5169408"/>
              <a:gd name="connsiteY41" fmla="*/ 3108960 h 5011801"/>
              <a:gd name="connsiteX42" fmla="*/ 4754880 w 5169408"/>
              <a:gd name="connsiteY42" fmla="*/ 2462784 h 5011801"/>
              <a:gd name="connsiteX43" fmla="*/ 4828032 w 5169408"/>
              <a:gd name="connsiteY43" fmla="*/ 2365248 h 5011801"/>
              <a:gd name="connsiteX44" fmla="*/ 5047488 w 5169408"/>
              <a:gd name="connsiteY44" fmla="*/ 2084832 h 5011801"/>
              <a:gd name="connsiteX45" fmla="*/ 5108448 w 5169408"/>
              <a:gd name="connsiteY45" fmla="*/ 1975104 h 5011801"/>
              <a:gd name="connsiteX46" fmla="*/ 5132832 w 5169408"/>
              <a:gd name="connsiteY46" fmla="*/ 1426464 h 5011801"/>
              <a:gd name="connsiteX47" fmla="*/ 5132832 w 5169408"/>
              <a:gd name="connsiteY47" fmla="*/ 768096 h 5011801"/>
              <a:gd name="connsiteX48" fmla="*/ 4998720 w 5169408"/>
              <a:gd name="connsiteY48" fmla="*/ 646176 h 5011801"/>
              <a:gd name="connsiteX49" fmla="*/ 4157472 w 5169408"/>
              <a:gd name="connsiteY49" fmla="*/ 85344 h 5011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5169408" h="5011801">
                <a:moveTo>
                  <a:pt x="4157472" y="85344"/>
                </a:moveTo>
                <a:lnTo>
                  <a:pt x="3877056" y="0"/>
                </a:lnTo>
                <a:lnTo>
                  <a:pt x="3730752" y="0"/>
                </a:lnTo>
                <a:lnTo>
                  <a:pt x="2999232" y="48768"/>
                </a:lnTo>
                <a:lnTo>
                  <a:pt x="2267712" y="121920"/>
                </a:lnTo>
                <a:cubicBezTo>
                  <a:pt x="2227072" y="125984"/>
                  <a:pt x="2186635" y="134112"/>
                  <a:pt x="2145792" y="134112"/>
                </a:cubicBezTo>
                <a:cubicBezTo>
                  <a:pt x="2132941" y="134112"/>
                  <a:pt x="2109216" y="121920"/>
                  <a:pt x="2109216" y="121920"/>
                </a:cubicBezTo>
                <a:lnTo>
                  <a:pt x="1597152" y="24384"/>
                </a:lnTo>
                <a:lnTo>
                  <a:pt x="1024128" y="207264"/>
                </a:lnTo>
                <a:lnTo>
                  <a:pt x="902208" y="219456"/>
                </a:lnTo>
                <a:lnTo>
                  <a:pt x="329184" y="341376"/>
                </a:lnTo>
                <a:lnTo>
                  <a:pt x="134112" y="1499616"/>
                </a:lnTo>
                <a:cubicBezTo>
                  <a:pt x="130048" y="1536192"/>
                  <a:pt x="126892" y="1572880"/>
                  <a:pt x="121920" y="1609344"/>
                </a:cubicBezTo>
                <a:cubicBezTo>
                  <a:pt x="114698" y="1662307"/>
                  <a:pt x="97536" y="1767840"/>
                  <a:pt x="97536" y="1767840"/>
                </a:cubicBezTo>
                <a:lnTo>
                  <a:pt x="73152" y="2084832"/>
                </a:lnTo>
                <a:cubicBezTo>
                  <a:pt x="60670" y="2259574"/>
                  <a:pt x="60960" y="2198479"/>
                  <a:pt x="60960" y="2267712"/>
                </a:cubicBezTo>
                <a:lnTo>
                  <a:pt x="146304" y="3060192"/>
                </a:lnTo>
                <a:cubicBezTo>
                  <a:pt x="158808" y="3222740"/>
                  <a:pt x="158496" y="3165700"/>
                  <a:pt x="158496" y="3230880"/>
                </a:cubicBezTo>
                <a:lnTo>
                  <a:pt x="0" y="3523488"/>
                </a:lnTo>
                <a:lnTo>
                  <a:pt x="0" y="3864864"/>
                </a:lnTo>
                <a:lnTo>
                  <a:pt x="12192" y="3974592"/>
                </a:lnTo>
                <a:lnTo>
                  <a:pt x="341376" y="4376928"/>
                </a:lnTo>
                <a:lnTo>
                  <a:pt x="877824" y="4998720"/>
                </a:lnTo>
                <a:cubicBezTo>
                  <a:pt x="974985" y="5008436"/>
                  <a:pt x="977119" y="5022518"/>
                  <a:pt x="1048512" y="4998720"/>
                </a:cubicBezTo>
                <a:cubicBezTo>
                  <a:pt x="1057133" y="4995846"/>
                  <a:pt x="1064768" y="4990592"/>
                  <a:pt x="1072896" y="4986528"/>
                </a:cubicBezTo>
                <a:lnTo>
                  <a:pt x="2011680" y="5010912"/>
                </a:lnTo>
                <a:lnTo>
                  <a:pt x="2426208" y="5010912"/>
                </a:lnTo>
                <a:lnTo>
                  <a:pt x="3206496" y="4949952"/>
                </a:lnTo>
                <a:cubicBezTo>
                  <a:pt x="3222752" y="4905248"/>
                  <a:pt x="3231296" y="4856928"/>
                  <a:pt x="3255264" y="4815840"/>
                </a:cubicBezTo>
                <a:cubicBezTo>
                  <a:pt x="3261739" y="4804739"/>
                  <a:pt x="3291840" y="4803648"/>
                  <a:pt x="3291840" y="4803648"/>
                </a:cubicBezTo>
                <a:lnTo>
                  <a:pt x="3572256" y="4779264"/>
                </a:lnTo>
                <a:lnTo>
                  <a:pt x="3742944" y="4803648"/>
                </a:lnTo>
                <a:cubicBezTo>
                  <a:pt x="3783471" y="4808714"/>
                  <a:pt x="3864864" y="4815840"/>
                  <a:pt x="3864864" y="4815840"/>
                </a:cubicBezTo>
                <a:lnTo>
                  <a:pt x="4047744" y="4535424"/>
                </a:lnTo>
                <a:lnTo>
                  <a:pt x="4596384" y="4584192"/>
                </a:lnTo>
                <a:cubicBezTo>
                  <a:pt x="4661408" y="4580128"/>
                  <a:pt x="4726808" y="4580081"/>
                  <a:pt x="4791456" y="4572000"/>
                </a:cubicBezTo>
                <a:cubicBezTo>
                  <a:pt x="4824710" y="4567843"/>
                  <a:pt x="4888992" y="4547616"/>
                  <a:pt x="4888992" y="4547616"/>
                </a:cubicBezTo>
                <a:lnTo>
                  <a:pt x="5145024" y="4450080"/>
                </a:lnTo>
                <a:lnTo>
                  <a:pt x="5169408" y="4084320"/>
                </a:lnTo>
                <a:lnTo>
                  <a:pt x="5169408" y="3950208"/>
                </a:lnTo>
                <a:lnTo>
                  <a:pt x="5169408" y="3840480"/>
                </a:lnTo>
                <a:lnTo>
                  <a:pt x="4815840" y="3108960"/>
                </a:lnTo>
                <a:lnTo>
                  <a:pt x="4754880" y="2462784"/>
                </a:lnTo>
                <a:lnTo>
                  <a:pt x="4828032" y="2365248"/>
                </a:lnTo>
                <a:lnTo>
                  <a:pt x="5047488" y="2084832"/>
                </a:lnTo>
                <a:lnTo>
                  <a:pt x="5108448" y="1975104"/>
                </a:lnTo>
                <a:lnTo>
                  <a:pt x="5132832" y="1426464"/>
                </a:lnTo>
                <a:lnTo>
                  <a:pt x="5132832" y="768096"/>
                </a:lnTo>
                <a:lnTo>
                  <a:pt x="4998720" y="646176"/>
                </a:lnTo>
                <a:lnTo>
                  <a:pt x="4157472" y="85344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C00E5690-3767-4FE5-92FB-A518E1569AC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69622" y="1555947"/>
              <a:ext cx="3493800" cy="3495582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349380">
                      <a:extLst>
                        <a:ext uri="{9D8B030D-6E8A-4147-A177-3AD203B41FA5}">
                          <a16:colId xmlns:a16="http://schemas.microsoft.com/office/drawing/2014/main" val="3194535653"/>
                        </a:ext>
                      </a:extLst>
                    </a:gridCol>
                    <a:gridCol w="349380">
                      <a:extLst>
                        <a:ext uri="{9D8B030D-6E8A-4147-A177-3AD203B41FA5}">
                          <a16:colId xmlns:a16="http://schemas.microsoft.com/office/drawing/2014/main" val="853110976"/>
                        </a:ext>
                      </a:extLst>
                    </a:gridCol>
                    <a:gridCol w="349380">
                      <a:extLst>
                        <a:ext uri="{9D8B030D-6E8A-4147-A177-3AD203B41FA5}">
                          <a16:colId xmlns:a16="http://schemas.microsoft.com/office/drawing/2014/main" val="2526241418"/>
                        </a:ext>
                      </a:extLst>
                    </a:gridCol>
                    <a:gridCol w="349380">
                      <a:extLst>
                        <a:ext uri="{9D8B030D-6E8A-4147-A177-3AD203B41FA5}">
                          <a16:colId xmlns:a16="http://schemas.microsoft.com/office/drawing/2014/main" val="1086323641"/>
                        </a:ext>
                      </a:extLst>
                    </a:gridCol>
                    <a:gridCol w="349380">
                      <a:extLst>
                        <a:ext uri="{9D8B030D-6E8A-4147-A177-3AD203B41FA5}">
                          <a16:colId xmlns:a16="http://schemas.microsoft.com/office/drawing/2014/main" val="917787989"/>
                        </a:ext>
                      </a:extLst>
                    </a:gridCol>
                    <a:gridCol w="349380">
                      <a:extLst>
                        <a:ext uri="{9D8B030D-6E8A-4147-A177-3AD203B41FA5}">
                          <a16:colId xmlns:a16="http://schemas.microsoft.com/office/drawing/2014/main" val="2476106620"/>
                        </a:ext>
                      </a:extLst>
                    </a:gridCol>
                    <a:gridCol w="349380">
                      <a:extLst>
                        <a:ext uri="{9D8B030D-6E8A-4147-A177-3AD203B41FA5}">
                          <a16:colId xmlns:a16="http://schemas.microsoft.com/office/drawing/2014/main" val="937857763"/>
                        </a:ext>
                      </a:extLst>
                    </a:gridCol>
                    <a:gridCol w="349380">
                      <a:extLst>
                        <a:ext uri="{9D8B030D-6E8A-4147-A177-3AD203B41FA5}">
                          <a16:colId xmlns:a16="http://schemas.microsoft.com/office/drawing/2014/main" val="3429433322"/>
                        </a:ext>
                      </a:extLst>
                    </a:gridCol>
                    <a:gridCol w="349380">
                      <a:extLst>
                        <a:ext uri="{9D8B030D-6E8A-4147-A177-3AD203B41FA5}">
                          <a16:colId xmlns:a16="http://schemas.microsoft.com/office/drawing/2014/main" val="2137562685"/>
                        </a:ext>
                      </a:extLst>
                    </a:gridCol>
                    <a:gridCol w="349380">
                      <a:extLst>
                        <a:ext uri="{9D8B030D-6E8A-4147-A177-3AD203B41FA5}">
                          <a16:colId xmlns:a16="http://schemas.microsoft.com/office/drawing/2014/main" val="400884342"/>
                        </a:ext>
                      </a:extLst>
                    </a:gridCol>
                  </a:tblGrid>
                  <a:tr h="349282">
                    <a:tc>
                      <a:txBody>
                        <a:bodyPr/>
                        <a:lstStyle/>
                        <a:p>
                          <a:pPr marL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ro-RO" sz="1400" b="1" dirty="0">
                              <a:effectLst/>
                              <a:latin typeface="+mn-lt"/>
                            </a:rPr>
                            <a:t>3</a:t>
                          </a:r>
                          <a:endParaRPr lang="en-US" sz="1400" b="1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290" marR="34290" marT="34290" marB="34290" anchor="ctr"/>
                    </a:tc>
                    <a:tc>
                      <a:txBody>
                        <a:bodyPr/>
                        <a:lstStyle/>
                        <a:p>
                          <a:pPr marL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ro-RO" sz="1400" b="1" dirty="0" smtClean="0">
                                    <a:effectLst/>
                                    <a:latin typeface="+mn-lt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1400" b="1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290" marR="34290" marT="34290" marB="34290" anchor="ctr"/>
                    </a:tc>
                    <a:tc>
                      <a:txBody>
                        <a:bodyPr/>
                        <a:lstStyle/>
                        <a:p>
                          <a:pPr marL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ro-RO" sz="1400" b="1" dirty="0">
                              <a:effectLst/>
                              <a:latin typeface="+mn-lt"/>
                            </a:rPr>
                            <a:t>8</a:t>
                          </a:r>
                          <a:endParaRPr lang="en-US" sz="1400" b="1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290" marR="34290" marT="34290" marB="34290" anchor="ctr"/>
                    </a:tc>
                    <a:tc>
                      <a:txBody>
                        <a:bodyPr/>
                        <a:lstStyle/>
                        <a:p>
                          <a:pPr marL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ro-RO" sz="1400" b="1">
                              <a:effectLst/>
                              <a:latin typeface="+mn-lt"/>
                            </a:rPr>
                            <a:t>9</a:t>
                          </a:r>
                          <a:endParaRPr lang="en-US" sz="1400" b="1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290" marR="34290" marT="34290" marB="34290" anchor="ctr"/>
                    </a:tc>
                    <a:tc>
                      <a:txBody>
                        <a:bodyPr/>
                        <a:lstStyle/>
                        <a:p>
                          <a:pPr marL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ro-RO" sz="1400" b="1">
                              <a:effectLst/>
                              <a:latin typeface="+mn-lt"/>
                            </a:rPr>
                            <a:t>11</a:t>
                          </a:r>
                          <a:endParaRPr lang="en-US" sz="1400" b="1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290" marR="34290" marT="34290" marB="34290" anchor="ctr"/>
                    </a:tc>
                    <a:tc>
                      <a:txBody>
                        <a:bodyPr/>
                        <a:lstStyle/>
                        <a:p>
                          <a:pPr marL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ro-RO" sz="1400" b="1">
                              <a:effectLst/>
                              <a:latin typeface="+mn-lt"/>
                            </a:rPr>
                            <a:t>23</a:t>
                          </a:r>
                          <a:endParaRPr lang="en-US" sz="1400" b="1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290" marR="34290" marT="34290" marB="34290" anchor="ctr"/>
                    </a:tc>
                    <a:tc>
                      <a:txBody>
                        <a:bodyPr/>
                        <a:lstStyle/>
                        <a:p>
                          <a:pPr marL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ro-RO" sz="1400" b="1">
                              <a:effectLst/>
                              <a:latin typeface="+mn-lt"/>
                            </a:rPr>
                            <a:t>1</a:t>
                          </a:r>
                          <a:endParaRPr lang="en-US" sz="1400" b="1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290" marR="34290" marT="34290" marB="34290" anchor="ctr"/>
                    </a:tc>
                    <a:tc>
                      <a:txBody>
                        <a:bodyPr/>
                        <a:lstStyle/>
                        <a:p>
                          <a:pPr marL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ro-RO" sz="1400" b="1">
                              <a:effectLst/>
                              <a:latin typeface="+mn-lt"/>
                            </a:rPr>
                            <a:t>0</a:t>
                          </a:r>
                          <a:endParaRPr lang="en-US" sz="1400" b="1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290" marR="34290" marT="34290" marB="34290" anchor="ctr"/>
                    </a:tc>
                    <a:tc>
                      <a:txBody>
                        <a:bodyPr/>
                        <a:lstStyle/>
                        <a:p>
                          <a:pPr marL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ro-RO" sz="1400" b="1">
                              <a:effectLst/>
                              <a:latin typeface="+mn-lt"/>
                            </a:rPr>
                            <a:t>4</a:t>
                          </a:r>
                          <a:endParaRPr lang="en-US" sz="1400" b="1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290" marR="34290" marT="34290" marB="34290" anchor="ctr"/>
                    </a:tc>
                    <a:tc>
                      <a:txBody>
                        <a:bodyPr/>
                        <a:lstStyle/>
                        <a:p>
                          <a:pPr marL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ro-RO" sz="1400" b="1">
                              <a:effectLst/>
                              <a:latin typeface="+mn-lt"/>
                            </a:rPr>
                            <a:t>3</a:t>
                          </a:r>
                          <a:endParaRPr lang="en-US" sz="1400" b="1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290" marR="34290" marT="34290" marB="34290" anchor="ctr"/>
                    </a:tc>
                    <a:extLst>
                      <a:ext uri="{0D108BD9-81ED-4DB2-BD59-A6C34878D82A}">
                        <a16:rowId xmlns:a16="http://schemas.microsoft.com/office/drawing/2014/main" val="3262243004"/>
                      </a:ext>
                    </a:extLst>
                  </a:tr>
                  <a:tr h="349282">
                    <a:tc>
                      <a:txBody>
                        <a:bodyPr/>
                        <a:lstStyle/>
                        <a:p>
                          <a:pPr marL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ro-RO" sz="1400" b="1">
                              <a:effectLst/>
                              <a:latin typeface="+mn-lt"/>
                            </a:rPr>
                            <a:t>8</a:t>
                          </a:r>
                          <a:endParaRPr lang="en-US" sz="1400" b="1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290" marR="34290" marT="34290" marB="34290" anchor="ctr"/>
                    </a:tc>
                    <a:tc>
                      <a:txBody>
                        <a:bodyPr/>
                        <a:lstStyle/>
                        <a:p>
                          <a:pPr marL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ro-RO" sz="1400" b="1" dirty="0">
                              <a:effectLst/>
                              <a:latin typeface="+mn-lt"/>
                            </a:rPr>
                            <a:t>5</a:t>
                          </a:r>
                          <a:endParaRPr lang="en-US" sz="1400" b="1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290" marR="34290" marT="34290" marB="34290" anchor="ctr"/>
                    </a:tc>
                    <a:tc>
                      <a:txBody>
                        <a:bodyPr/>
                        <a:lstStyle/>
                        <a:p>
                          <a:pPr marL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ro-RO" sz="1400" b="1" dirty="0">
                              <a:effectLst/>
                              <a:latin typeface="+mn-lt"/>
                            </a:rPr>
                            <a:t>7</a:t>
                          </a:r>
                          <a:endParaRPr lang="en-US" sz="1400" b="1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290" marR="34290" marT="34290" marB="34290" anchor="ctr"/>
                    </a:tc>
                    <a:tc>
                      <a:txBody>
                        <a:bodyPr/>
                        <a:lstStyle/>
                        <a:p>
                          <a:pPr marL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ro-RO" sz="1400" b="1" dirty="0">
                              <a:effectLst/>
                              <a:latin typeface="+mn-lt"/>
                            </a:rPr>
                            <a:t>0</a:t>
                          </a:r>
                          <a:endParaRPr lang="en-US" sz="1400" b="1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290" marR="34290" marT="34290" marB="34290" anchor="ctr"/>
                    </a:tc>
                    <a:tc>
                      <a:txBody>
                        <a:bodyPr/>
                        <a:lstStyle/>
                        <a:p>
                          <a:pPr marL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ro-RO" sz="1400" b="1" dirty="0">
                              <a:effectLst/>
                              <a:latin typeface="+mn-lt"/>
                            </a:rPr>
                            <a:t>3</a:t>
                          </a:r>
                          <a:endParaRPr lang="en-US" sz="1400" b="1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290" marR="34290" marT="34290" marB="34290" anchor="ctr"/>
                    </a:tc>
                    <a:tc>
                      <a:txBody>
                        <a:bodyPr/>
                        <a:lstStyle/>
                        <a:p>
                          <a:pPr marL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ro-RO" sz="1400" b="1">
                              <a:effectLst/>
                              <a:latin typeface="+mn-lt"/>
                            </a:rPr>
                            <a:t>2</a:t>
                          </a:r>
                          <a:endParaRPr lang="en-US" sz="1400" b="1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290" marR="34290" marT="34290" marB="34290" anchor="ctr"/>
                    </a:tc>
                    <a:tc>
                      <a:txBody>
                        <a:bodyPr/>
                        <a:lstStyle/>
                        <a:p>
                          <a:pPr marL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ro-RO" sz="1400" b="1">
                              <a:effectLst/>
                              <a:latin typeface="+mn-lt"/>
                            </a:rPr>
                            <a:t>1</a:t>
                          </a:r>
                          <a:endParaRPr lang="en-US" sz="1400" b="1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290" marR="34290" marT="34290" marB="34290" anchor="ctr"/>
                    </a:tc>
                    <a:tc>
                      <a:txBody>
                        <a:bodyPr/>
                        <a:lstStyle/>
                        <a:p>
                          <a:pPr marL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ro-RO" sz="1400" b="1">
                              <a:effectLst/>
                              <a:latin typeface="+mn-lt"/>
                            </a:rPr>
                            <a:t>6</a:t>
                          </a:r>
                          <a:endParaRPr lang="en-US" sz="1400" b="1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290" marR="34290" marT="34290" marB="34290" anchor="ctr"/>
                    </a:tc>
                    <a:tc>
                      <a:txBody>
                        <a:bodyPr/>
                        <a:lstStyle/>
                        <a:p>
                          <a:pPr marL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ro-RO" sz="1400" b="1">
                              <a:effectLst/>
                              <a:latin typeface="+mn-lt"/>
                            </a:rPr>
                            <a:t>7</a:t>
                          </a:r>
                          <a:endParaRPr lang="en-US" sz="1400" b="1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290" marR="34290" marT="34290" marB="34290" anchor="ctr"/>
                    </a:tc>
                    <a:tc>
                      <a:txBody>
                        <a:bodyPr/>
                        <a:lstStyle/>
                        <a:p>
                          <a:pPr marL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ro-RO" sz="1400" b="1">
                              <a:effectLst/>
                              <a:latin typeface="+mn-lt"/>
                            </a:rPr>
                            <a:t>9</a:t>
                          </a:r>
                          <a:endParaRPr lang="en-US" sz="1400" b="1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290" marR="34290" marT="34290" marB="34290" anchor="ctr"/>
                    </a:tc>
                    <a:extLst>
                      <a:ext uri="{0D108BD9-81ED-4DB2-BD59-A6C34878D82A}">
                        <a16:rowId xmlns:a16="http://schemas.microsoft.com/office/drawing/2014/main" val="1547000641"/>
                      </a:ext>
                    </a:extLst>
                  </a:tr>
                  <a:tr h="349282">
                    <a:tc>
                      <a:txBody>
                        <a:bodyPr/>
                        <a:lstStyle/>
                        <a:p>
                          <a:pPr marL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ro-RO" sz="1400" b="1">
                              <a:effectLst/>
                              <a:latin typeface="+mn-lt"/>
                            </a:rPr>
                            <a:t>7</a:t>
                          </a:r>
                          <a:endParaRPr lang="en-US" sz="1400" b="1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290" marR="34290" marT="34290" marB="34290" anchor="ctr"/>
                    </a:tc>
                    <a:tc>
                      <a:txBody>
                        <a:bodyPr/>
                        <a:lstStyle/>
                        <a:p>
                          <a:pPr marL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ro-RO" sz="1400" b="1">
                              <a:effectLst/>
                              <a:latin typeface="+mn-lt"/>
                            </a:rPr>
                            <a:t>0</a:t>
                          </a:r>
                          <a:endParaRPr lang="en-US" sz="1400" b="1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290" marR="34290" marT="34290" marB="34290" anchor="ctr"/>
                    </a:tc>
                    <a:tc>
                      <a:txBody>
                        <a:bodyPr/>
                        <a:lstStyle/>
                        <a:p>
                          <a:pPr marL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ro-RO" sz="1400" b="1" dirty="0">
                              <a:effectLst/>
                              <a:latin typeface="+mn-lt"/>
                            </a:rPr>
                            <a:t>2</a:t>
                          </a:r>
                          <a:endParaRPr lang="en-US" sz="1400" b="1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290" marR="34290" marT="34290" marB="34290" anchor="ctr"/>
                    </a:tc>
                    <a:tc>
                      <a:txBody>
                        <a:bodyPr/>
                        <a:lstStyle/>
                        <a:p>
                          <a:pPr marL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ro-RO" sz="1400" b="1" dirty="0">
                              <a:effectLst/>
                              <a:latin typeface="+mn-lt"/>
                            </a:rPr>
                            <a:t>5</a:t>
                          </a:r>
                          <a:endParaRPr lang="en-US" sz="1400" b="1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290" marR="34290" marT="34290" marB="34290" anchor="ctr"/>
                    </a:tc>
                    <a:tc>
                      <a:txBody>
                        <a:bodyPr/>
                        <a:lstStyle/>
                        <a:p>
                          <a:pPr marL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ro-RO" sz="1400" b="1" dirty="0">
                              <a:effectLst/>
                              <a:latin typeface="+mn-lt"/>
                            </a:rPr>
                            <a:t>6</a:t>
                          </a:r>
                          <a:endParaRPr lang="en-US" sz="1400" b="1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290" marR="34290" marT="34290" marB="34290" anchor="ctr"/>
                    </a:tc>
                    <a:tc>
                      <a:txBody>
                        <a:bodyPr/>
                        <a:lstStyle/>
                        <a:p>
                          <a:pPr marL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ro-RO" sz="1400" b="1">
                              <a:effectLst/>
                              <a:latin typeface="+mn-lt"/>
                            </a:rPr>
                            <a:t>9</a:t>
                          </a:r>
                          <a:endParaRPr lang="en-US" sz="1400" b="1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290" marR="34290" marT="34290" marB="34290" anchor="ctr"/>
                    </a:tc>
                    <a:tc>
                      <a:txBody>
                        <a:bodyPr/>
                        <a:lstStyle/>
                        <a:p>
                          <a:pPr marL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ro-RO" sz="1400" b="1">
                              <a:effectLst/>
                              <a:latin typeface="+mn-lt"/>
                            </a:rPr>
                            <a:t>8</a:t>
                          </a:r>
                          <a:endParaRPr lang="en-US" sz="1400" b="1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290" marR="34290" marT="34290" marB="34290" anchor="ctr"/>
                    </a:tc>
                    <a:tc>
                      <a:txBody>
                        <a:bodyPr/>
                        <a:lstStyle/>
                        <a:p>
                          <a:pPr marL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ro-RO" sz="1400" b="1">
                              <a:effectLst/>
                              <a:latin typeface="+mn-lt"/>
                            </a:rPr>
                            <a:t>0</a:t>
                          </a:r>
                          <a:endParaRPr lang="en-US" sz="1400" b="1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290" marR="34290" marT="34290" marB="34290" anchor="ctr"/>
                    </a:tc>
                    <a:tc>
                      <a:txBody>
                        <a:bodyPr/>
                        <a:lstStyle/>
                        <a:p>
                          <a:pPr marL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ro-RO" sz="1400" b="1">
                              <a:effectLst/>
                              <a:latin typeface="+mn-lt"/>
                            </a:rPr>
                            <a:t>0</a:t>
                          </a:r>
                          <a:endParaRPr lang="en-US" sz="1400" b="1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290" marR="34290" marT="34290" marB="34290" anchor="ctr"/>
                    </a:tc>
                    <a:tc>
                      <a:txBody>
                        <a:bodyPr/>
                        <a:lstStyle/>
                        <a:p>
                          <a:pPr marL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ro-RO" sz="1400" b="1">
                              <a:effectLst/>
                              <a:latin typeface="+mn-lt"/>
                            </a:rPr>
                            <a:t>3</a:t>
                          </a:r>
                          <a:endParaRPr lang="en-US" sz="1400" b="1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290" marR="34290" marT="34290" marB="34290" anchor="ctr"/>
                    </a:tc>
                    <a:extLst>
                      <a:ext uri="{0D108BD9-81ED-4DB2-BD59-A6C34878D82A}">
                        <a16:rowId xmlns:a16="http://schemas.microsoft.com/office/drawing/2014/main" val="1995766149"/>
                      </a:ext>
                    </a:extLst>
                  </a:tr>
                  <a:tr h="349282">
                    <a:tc>
                      <a:txBody>
                        <a:bodyPr/>
                        <a:lstStyle/>
                        <a:p>
                          <a:pPr marL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ro-RO" sz="1400" b="1">
                              <a:effectLst/>
                              <a:latin typeface="+mn-lt"/>
                            </a:rPr>
                            <a:t>3</a:t>
                          </a:r>
                          <a:endParaRPr lang="en-US" sz="1400" b="1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290" marR="34290" marT="34290" marB="34290" anchor="ctr"/>
                    </a:tc>
                    <a:tc>
                      <a:txBody>
                        <a:bodyPr/>
                        <a:lstStyle/>
                        <a:p>
                          <a:pPr marL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ro-RO" sz="1400" b="1">
                              <a:effectLst/>
                              <a:latin typeface="+mn-lt"/>
                            </a:rPr>
                            <a:t>4</a:t>
                          </a:r>
                          <a:endParaRPr lang="en-US" sz="1400" b="1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290" marR="34290" marT="34290" marB="34290" anchor="ctr"/>
                    </a:tc>
                    <a:tc>
                      <a:txBody>
                        <a:bodyPr/>
                        <a:lstStyle/>
                        <a:p>
                          <a:pPr marL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ro-RO" sz="1400" b="1">
                              <a:effectLst/>
                              <a:latin typeface="+mn-lt"/>
                            </a:rPr>
                            <a:t>5</a:t>
                          </a:r>
                          <a:endParaRPr lang="en-US" sz="1400" b="1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290" marR="34290" marT="34290" marB="34290" anchor="ctr"/>
                    </a:tc>
                    <a:tc>
                      <a:txBody>
                        <a:bodyPr/>
                        <a:lstStyle/>
                        <a:p>
                          <a:pPr marL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ro-RO" sz="1400" b="1" dirty="0">
                              <a:effectLst/>
                              <a:latin typeface="+mn-lt"/>
                            </a:rPr>
                            <a:t>2</a:t>
                          </a:r>
                          <a:endParaRPr lang="en-US" sz="1400" b="1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290" marR="34290" marT="34290" marB="34290" anchor="ctr"/>
                    </a:tc>
                    <a:tc>
                      <a:txBody>
                        <a:bodyPr/>
                        <a:lstStyle/>
                        <a:p>
                          <a:pPr marL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ro-RO" sz="1400" b="1" dirty="0">
                              <a:effectLst/>
                              <a:latin typeface="+mn-lt"/>
                            </a:rPr>
                            <a:t>1</a:t>
                          </a:r>
                          <a:endParaRPr lang="en-US" sz="1400" b="1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290" marR="34290" marT="34290" marB="34290" anchor="ctr"/>
                    </a:tc>
                    <a:tc>
                      <a:txBody>
                        <a:bodyPr/>
                        <a:lstStyle/>
                        <a:p>
                          <a:pPr marL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ro-RO" sz="1400" b="1" dirty="0">
                              <a:effectLst/>
                              <a:latin typeface="+mn-lt"/>
                            </a:rPr>
                            <a:t>0</a:t>
                          </a:r>
                          <a:endParaRPr lang="en-US" sz="1400" b="1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290" marR="34290" marT="34290" marB="34290" anchor="ctr"/>
                    </a:tc>
                    <a:tc>
                      <a:txBody>
                        <a:bodyPr/>
                        <a:lstStyle/>
                        <a:p>
                          <a:pPr marL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ro-RO" sz="1400" b="1">
                              <a:effectLst/>
                              <a:latin typeface="+mn-lt"/>
                            </a:rPr>
                            <a:t>0</a:t>
                          </a:r>
                          <a:endParaRPr lang="en-US" sz="1400" b="1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290" marR="34290" marT="34290" marB="34290" anchor="ctr"/>
                    </a:tc>
                    <a:tc>
                      <a:txBody>
                        <a:bodyPr/>
                        <a:lstStyle/>
                        <a:p>
                          <a:pPr marL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ro-RO" sz="1400" b="1">
                              <a:effectLst/>
                              <a:latin typeface="+mn-lt"/>
                            </a:rPr>
                            <a:t>6</a:t>
                          </a:r>
                          <a:endParaRPr lang="en-US" sz="1400" b="1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290" marR="34290" marT="34290" marB="34290" anchor="ctr"/>
                    </a:tc>
                    <a:tc>
                      <a:txBody>
                        <a:bodyPr/>
                        <a:lstStyle/>
                        <a:p>
                          <a:pPr marL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ro-RO" sz="1400" b="1">
                              <a:effectLst/>
                              <a:latin typeface="+mn-lt"/>
                            </a:rPr>
                            <a:t>5</a:t>
                          </a:r>
                          <a:endParaRPr lang="en-US" sz="1400" b="1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290" marR="34290" marT="34290" marB="34290" anchor="ctr"/>
                    </a:tc>
                    <a:tc>
                      <a:txBody>
                        <a:bodyPr/>
                        <a:lstStyle/>
                        <a:p>
                          <a:pPr marL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ro-RO" sz="1400" b="1">
                              <a:effectLst/>
                              <a:latin typeface="+mn-lt"/>
                            </a:rPr>
                            <a:t>7</a:t>
                          </a:r>
                          <a:endParaRPr lang="en-US" sz="1400" b="1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290" marR="34290" marT="34290" marB="34290" anchor="ctr"/>
                    </a:tc>
                    <a:extLst>
                      <a:ext uri="{0D108BD9-81ED-4DB2-BD59-A6C34878D82A}">
                        <a16:rowId xmlns:a16="http://schemas.microsoft.com/office/drawing/2014/main" val="2625942284"/>
                      </a:ext>
                    </a:extLst>
                  </a:tr>
                  <a:tr h="349282">
                    <a:tc>
                      <a:txBody>
                        <a:bodyPr/>
                        <a:lstStyle/>
                        <a:p>
                          <a:pPr marL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ro-RO" sz="1400" b="1">
                              <a:effectLst/>
                              <a:latin typeface="+mn-lt"/>
                            </a:rPr>
                            <a:t>8</a:t>
                          </a:r>
                          <a:endParaRPr lang="en-US" sz="1400" b="1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290" marR="34290" marT="34290" marB="34290" anchor="ctr"/>
                    </a:tc>
                    <a:tc>
                      <a:txBody>
                        <a:bodyPr/>
                        <a:lstStyle/>
                        <a:p>
                          <a:pPr marL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ro-RO" sz="1400" b="1">
                              <a:effectLst/>
                              <a:latin typeface="+mn-lt"/>
                            </a:rPr>
                            <a:t>7</a:t>
                          </a:r>
                          <a:endParaRPr lang="en-US" sz="1400" b="1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290" marR="34290" marT="34290" marB="34290" anchor="ctr"/>
                    </a:tc>
                    <a:tc>
                      <a:txBody>
                        <a:bodyPr/>
                        <a:lstStyle/>
                        <a:p>
                          <a:pPr marL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ro-RO" sz="1400" b="1">
                              <a:effectLst/>
                              <a:latin typeface="+mn-lt"/>
                            </a:rPr>
                            <a:t>9</a:t>
                          </a:r>
                          <a:endParaRPr lang="en-US" sz="1400" b="1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290" marR="34290" marT="34290" marB="34290" anchor="ctr"/>
                    </a:tc>
                    <a:tc>
                      <a:txBody>
                        <a:bodyPr/>
                        <a:lstStyle/>
                        <a:p>
                          <a:pPr marL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ro-RO" sz="1400" b="1">
                              <a:effectLst/>
                              <a:latin typeface="+mn-lt"/>
                            </a:rPr>
                            <a:t>1</a:t>
                          </a:r>
                          <a:endParaRPr lang="en-US" sz="1400" b="1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290" marR="34290" marT="34290" marB="34290" anchor="ctr"/>
                    </a:tc>
                    <a:tc>
                      <a:txBody>
                        <a:bodyPr/>
                        <a:lstStyle/>
                        <a:p>
                          <a:pPr marL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ro-RO" sz="1400" b="1">
                              <a:effectLst/>
                              <a:latin typeface="+mn-lt"/>
                            </a:rPr>
                            <a:t>2</a:t>
                          </a:r>
                          <a:endParaRPr lang="en-US" sz="1400" b="1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290" marR="34290" marT="34290" marB="34290" anchor="ctr"/>
                    </a:tc>
                    <a:tc>
                      <a:txBody>
                        <a:bodyPr/>
                        <a:lstStyle/>
                        <a:p>
                          <a:pPr marL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ro-RO" sz="1400" b="1" dirty="0">
                              <a:effectLst/>
                              <a:latin typeface="+mn-lt"/>
                            </a:rPr>
                            <a:t>5</a:t>
                          </a:r>
                          <a:endParaRPr lang="en-US" sz="1400" b="1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290" marR="34290" marT="34290" marB="34290" anchor="ctr"/>
                    </a:tc>
                    <a:tc>
                      <a:txBody>
                        <a:bodyPr/>
                        <a:lstStyle/>
                        <a:p>
                          <a:pPr marL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ro-RO" sz="1400" b="1" dirty="0">
                              <a:effectLst/>
                              <a:latin typeface="+mn-lt"/>
                            </a:rPr>
                            <a:t>3</a:t>
                          </a:r>
                          <a:endParaRPr lang="en-US" sz="1400" b="1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290" marR="34290" marT="34290" marB="34290" anchor="ctr"/>
                    </a:tc>
                    <a:tc>
                      <a:txBody>
                        <a:bodyPr/>
                        <a:lstStyle/>
                        <a:p>
                          <a:pPr marL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ro-RO" sz="1400" b="1" dirty="0">
                              <a:effectLst/>
                              <a:latin typeface="+mn-lt"/>
                            </a:rPr>
                            <a:t>7</a:t>
                          </a:r>
                          <a:endParaRPr lang="en-US" sz="1400" b="1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290" marR="34290" marT="34290" marB="34290" anchor="ctr"/>
                    </a:tc>
                    <a:tc>
                      <a:txBody>
                        <a:bodyPr/>
                        <a:lstStyle/>
                        <a:p>
                          <a:pPr marL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ro-RO" sz="1400" b="1">
                              <a:effectLst/>
                              <a:latin typeface="+mn-lt"/>
                            </a:rPr>
                            <a:t>6</a:t>
                          </a:r>
                          <a:endParaRPr lang="en-US" sz="1400" b="1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290" marR="34290" marT="34290" marB="34290" anchor="ctr"/>
                    </a:tc>
                    <a:tc>
                      <a:txBody>
                        <a:bodyPr/>
                        <a:lstStyle/>
                        <a:p>
                          <a:pPr marL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ro-RO" sz="1400" b="1">
                              <a:effectLst/>
                              <a:latin typeface="+mn-lt"/>
                            </a:rPr>
                            <a:t>5</a:t>
                          </a:r>
                          <a:endParaRPr lang="en-US" sz="1400" b="1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290" marR="34290" marT="34290" marB="34290" anchor="ctr"/>
                    </a:tc>
                    <a:extLst>
                      <a:ext uri="{0D108BD9-81ED-4DB2-BD59-A6C34878D82A}">
                        <a16:rowId xmlns:a16="http://schemas.microsoft.com/office/drawing/2014/main" val="4471650"/>
                      </a:ext>
                    </a:extLst>
                  </a:tr>
                  <a:tr h="349282">
                    <a:tc>
                      <a:txBody>
                        <a:bodyPr/>
                        <a:lstStyle/>
                        <a:p>
                          <a:pPr marL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ro-RO" sz="1400" b="1">
                              <a:effectLst/>
                              <a:latin typeface="+mn-lt"/>
                            </a:rPr>
                            <a:t>3</a:t>
                          </a:r>
                          <a:endParaRPr lang="en-US" sz="1400" b="1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290" marR="34290" marT="34290" marB="34290" anchor="ctr"/>
                    </a:tc>
                    <a:tc>
                      <a:txBody>
                        <a:bodyPr/>
                        <a:lstStyle/>
                        <a:p>
                          <a:pPr marL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ro-RO" sz="1400" b="1">
                              <a:effectLst/>
                              <a:latin typeface="+mn-lt"/>
                            </a:rPr>
                            <a:t>4</a:t>
                          </a:r>
                          <a:endParaRPr lang="en-US" sz="1400" b="1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290" marR="34290" marT="34290" marB="34290" anchor="ctr"/>
                    </a:tc>
                    <a:tc>
                      <a:txBody>
                        <a:bodyPr/>
                        <a:lstStyle/>
                        <a:p>
                          <a:pPr marL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ro-RO" sz="1400" b="1">
                              <a:effectLst/>
                              <a:latin typeface="+mn-lt"/>
                            </a:rPr>
                            <a:t>7</a:t>
                          </a:r>
                          <a:endParaRPr lang="en-US" sz="1400" b="1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290" marR="34290" marT="34290" marB="34290" anchor="ctr"/>
                    </a:tc>
                    <a:tc>
                      <a:txBody>
                        <a:bodyPr/>
                        <a:lstStyle/>
                        <a:p>
                          <a:pPr marL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ro-RO" sz="1400" b="1">
                              <a:effectLst/>
                              <a:latin typeface="+mn-lt"/>
                            </a:rPr>
                            <a:t>2</a:t>
                          </a:r>
                          <a:endParaRPr lang="en-US" sz="1400" b="1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290" marR="34290" marT="34290" marB="34290" anchor="ctr"/>
                    </a:tc>
                    <a:tc>
                      <a:txBody>
                        <a:bodyPr/>
                        <a:lstStyle/>
                        <a:p>
                          <a:pPr marL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ro-RO" sz="1400" b="1">
                              <a:effectLst/>
                              <a:latin typeface="+mn-lt"/>
                            </a:rPr>
                            <a:t>0</a:t>
                          </a:r>
                          <a:endParaRPr lang="en-US" sz="1400" b="1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290" marR="34290" marT="34290" marB="34290" anchor="ctr"/>
                    </a:tc>
                    <a:tc>
                      <a:txBody>
                        <a:bodyPr/>
                        <a:lstStyle/>
                        <a:p>
                          <a:pPr marL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ro-RO" sz="1400" b="1" dirty="0">
                              <a:effectLst/>
                              <a:latin typeface="+mn-lt"/>
                            </a:rPr>
                            <a:t>2</a:t>
                          </a:r>
                          <a:endParaRPr lang="en-US" sz="1400" b="1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290" marR="34290" marT="34290" marB="34290" anchor="ctr"/>
                    </a:tc>
                    <a:tc>
                      <a:txBody>
                        <a:bodyPr/>
                        <a:lstStyle/>
                        <a:p>
                          <a:pPr marL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ro-RO" sz="1400" b="1" dirty="0">
                              <a:effectLst/>
                              <a:latin typeface="+mn-lt"/>
                            </a:rPr>
                            <a:t>4</a:t>
                          </a:r>
                          <a:endParaRPr lang="en-US" sz="1400" b="1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290" marR="34290" marT="34290" marB="34290" anchor="ctr"/>
                    </a:tc>
                    <a:tc>
                      <a:txBody>
                        <a:bodyPr/>
                        <a:lstStyle/>
                        <a:p>
                          <a:pPr marL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ro-RO" sz="1400" b="1" dirty="0">
                              <a:effectLst/>
                              <a:latin typeface="+mn-lt"/>
                            </a:rPr>
                            <a:t>8</a:t>
                          </a:r>
                          <a:endParaRPr lang="en-US" sz="1400" b="1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290" marR="34290" marT="34290" marB="34290" anchor="ctr"/>
                    </a:tc>
                    <a:tc>
                      <a:txBody>
                        <a:bodyPr/>
                        <a:lstStyle/>
                        <a:p>
                          <a:pPr marL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ro-RO" sz="1400" b="1">
                              <a:effectLst/>
                              <a:latin typeface="+mn-lt"/>
                            </a:rPr>
                            <a:t>3</a:t>
                          </a:r>
                          <a:endParaRPr lang="en-US" sz="1400" b="1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290" marR="34290" marT="34290" marB="34290" anchor="ctr"/>
                    </a:tc>
                    <a:tc>
                      <a:txBody>
                        <a:bodyPr/>
                        <a:lstStyle/>
                        <a:p>
                          <a:pPr marL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ro-RO" sz="1400" b="1">
                              <a:effectLst/>
                              <a:latin typeface="+mn-lt"/>
                            </a:rPr>
                            <a:t>4</a:t>
                          </a:r>
                          <a:endParaRPr lang="en-US" sz="1400" b="1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290" marR="34290" marT="34290" marB="34290" anchor="ctr"/>
                    </a:tc>
                    <a:extLst>
                      <a:ext uri="{0D108BD9-81ED-4DB2-BD59-A6C34878D82A}">
                        <a16:rowId xmlns:a16="http://schemas.microsoft.com/office/drawing/2014/main" val="334588564"/>
                      </a:ext>
                    </a:extLst>
                  </a:tr>
                  <a:tr h="349282">
                    <a:tc>
                      <a:txBody>
                        <a:bodyPr/>
                        <a:lstStyle/>
                        <a:p>
                          <a:pPr marL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ro-RO" sz="1400" b="1">
                              <a:effectLst/>
                              <a:latin typeface="+mn-lt"/>
                            </a:rPr>
                            <a:t>5</a:t>
                          </a:r>
                          <a:endParaRPr lang="en-US" sz="1400" b="1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290" marR="34290" marT="34290" marB="34290" anchor="ctr"/>
                    </a:tc>
                    <a:tc>
                      <a:txBody>
                        <a:bodyPr/>
                        <a:lstStyle/>
                        <a:p>
                          <a:pPr marL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ro-RO" sz="1400" b="1">
                              <a:effectLst/>
                              <a:latin typeface="+mn-lt"/>
                            </a:rPr>
                            <a:t>2</a:t>
                          </a:r>
                          <a:endParaRPr lang="en-US" sz="1400" b="1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290" marR="34290" marT="34290" marB="34290" anchor="ctr"/>
                    </a:tc>
                    <a:tc>
                      <a:txBody>
                        <a:bodyPr/>
                        <a:lstStyle/>
                        <a:p>
                          <a:pPr marL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ro-RO" sz="1400" b="1">
                              <a:effectLst/>
                              <a:latin typeface="+mn-lt"/>
                            </a:rPr>
                            <a:t>6</a:t>
                          </a:r>
                          <a:endParaRPr lang="en-US" sz="1400" b="1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290" marR="34290" marT="34290" marB="34290" anchor="ctr"/>
                    </a:tc>
                    <a:tc>
                      <a:txBody>
                        <a:bodyPr/>
                        <a:lstStyle/>
                        <a:p>
                          <a:pPr marL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ro-RO" sz="1400" b="1">
                              <a:effectLst/>
                              <a:latin typeface="+mn-lt"/>
                            </a:rPr>
                            <a:t>0</a:t>
                          </a:r>
                          <a:endParaRPr lang="en-US" sz="1400" b="1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290" marR="34290" marT="34290" marB="34290" anchor="ctr"/>
                    </a:tc>
                    <a:tc>
                      <a:txBody>
                        <a:bodyPr/>
                        <a:lstStyle/>
                        <a:p>
                          <a:pPr marL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ro-RO" sz="1400" b="1">
                              <a:effectLst/>
                              <a:latin typeface="+mn-lt"/>
                            </a:rPr>
                            <a:t>3</a:t>
                          </a:r>
                          <a:endParaRPr lang="en-US" sz="1400" b="1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290" marR="34290" marT="34290" marB="34290" anchor="ctr"/>
                    </a:tc>
                    <a:tc>
                      <a:txBody>
                        <a:bodyPr/>
                        <a:lstStyle/>
                        <a:p>
                          <a:pPr marL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ro-RO" sz="1400" b="1">
                              <a:effectLst/>
                              <a:latin typeface="+mn-lt"/>
                            </a:rPr>
                            <a:t>6</a:t>
                          </a:r>
                          <a:endParaRPr lang="en-US" sz="1400" b="1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290" marR="34290" marT="34290" marB="34290" anchor="ctr"/>
                    </a:tc>
                    <a:tc>
                      <a:txBody>
                        <a:bodyPr/>
                        <a:lstStyle/>
                        <a:p>
                          <a:pPr marL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ro-RO" sz="1400" b="1" dirty="0">
                              <a:effectLst/>
                              <a:latin typeface="+mn-lt"/>
                            </a:rPr>
                            <a:t>9</a:t>
                          </a:r>
                          <a:endParaRPr lang="en-US" sz="1400" b="1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290" marR="34290" marT="34290" marB="34290" anchor="ctr"/>
                    </a:tc>
                    <a:tc>
                      <a:txBody>
                        <a:bodyPr/>
                        <a:lstStyle/>
                        <a:p>
                          <a:pPr marL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ro-RO" sz="1400" b="1" dirty="0">
                              <a:effectLst/>
                              <a:latin typeface="+mn-lt"/>
                            </a:rPr>
                            <a:t>8</a:t>
                          </a:r>
                          <a:endParaRPr lang="en-US" sz="1400" b="1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290" marR="34290" marT="34290" marB="34290" anchor="ctr"/>
                    </a:tc>
                    <a:tc>
                      <a:txBody>
                        <a:bodyPr/>
                        <a:lstStyle/>
                        <a:p>
                          <a:pPr marL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ro-RO" sz="1400" b="1" dirty="0">
                              <a:effectLst/>
                              <a:latin typeface="+mn-lt"/>
                            </a:rPr>
                            <a:t>11</a:t>
                          </a:r>
                          <a:endParaRPr lang="en-US" sz="1400" b="1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290" marR="34290" marT="34290" marB="34290" anchor="ctr"/>
                    </a:tc>
                    <a:tc>
                      <a:txBody>
                        <a:bodyPr/>
                        <a:lstStyle/>
                        <a:p>
                          <a:pPr marL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ro-RO" sz="1400" b="1" dirty="0">
                              <a:effectLst/>
                              <a:latin typeface="+mn-lt"/>
                            </a:rPr>
                            <a:t>2</a:t>
                          </a:r>
                          <a:endParaRPr lang="en-US" sz="1400" b="1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290" marR="34290" marT="34290" marB="34290" anchor="ctr"/>
                    </a:tc>
                    <a:extLst>
                      <a:ext uri="{0D108BD9-81ED-4DB2-BD59-A6C34878D82A}">
                        <a16:rowId xmlns:a16="http://schemas.microsoft.com/office/drawing/2014/main" val="3380316542"/>
                      </a:ext>
                    </a:extLst>
                  </a:tr>
                  <a:tr h="349282">
                    <a:tc>
                      <a:txBody>
                        <a:bodyPr/>
                        <a:lstStyle/>
                        <a:p>
                          <a:pPr marL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ro-RO" sz="1400" b="1">
                              <a:effectLst/>
                              <a:latin typeface="+mn-lt"/>
                            </a:rPr>
                            <a:t>7</a:t>
                          </a:r>
                          <a:endParaRPr lang="en-US" sz="1400" b="1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290" marR="34290" marT="34290" marB="34290" anchor="ctr"/>
                    </a:tc>
                    <a:tc>
                      <a:txBody>
                        <a:bodyPr/>
                        <a:lstStyle/>
                        <a:p>
                          <a:pPr marL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ro-RO" sz="1400" b="1" dirty="0">
                              <a:effectLst/>
                              <a:latin typeface="+mn-lt"/>
                            </a:rPr>
                            <a:t>2</a:t>
                          </a:r>
                          <a:endParaRPr lang="en-US" sz="1400" b="1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290" marR="34290" marT="34290" marB="34290" anchor="ctr"/>
                    </a:tc>
                    <a:tc>
                      <a:txBody>
                        <a:bodyPr/>
                        <a:lstStyle/>
                        <a:p>
                          <a:pPr marL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ro-RO" sz="1400" b="1">
                              <a:effectLst/>
                              <a:latin typeface="+mn-lt"/>
                            </a:rPr>
                            <a:t>5</a:t>
                          </a:r>
                          <a:endParaRPr lang="en-US" sz="1400" b="1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290" marR="34290" marT="34290" marB="34290" anchor="ctr"/>
                    </a:tc>
                    <a:tc>
                      <a:txBody>
                        <a:bodyPr/>
                        <a:lstStyle/>
                        <a:p>
                          <a:pPr marL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ro-RO" sz="1400" b="1">
                              <a:effectLst/>
                              <a:latin typeface="+mn-lt"/>
                            </a:rPr>
                            <a:t>2</a:t>
                          </a:r>
                          <a:endParaRPr lang="en-US" sz="1400" b="1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290" marR="34290" marT="34290" marB="34290" anchor="ctr"/>
                    </a:tc>
                    <a:tc>
                      <a:txBody>
                        <a:bodyPr/>
                        <a:lstStyle/>
                        <a:p>
                          <a:pPr marL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ro-RO" sz="1400" b="1">
                              <a:effectLst/>
                              <a:latin typeface="+mn-lt"/>
                            </a:rPr>
                            <a:t>2</a:t>
                          </a:r>
                          <a:endParaRPr lang="en-US" sz="1400" b="1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290" marR="34290" marT="34290" marB="34290" anchor="ctr"/>
                    </a:tc>
                    <a:tc>
                      <a:txBody>
                        <a:bodyPr/>
                        <a:lstStyle/>
                        <a:p>
                          <a:pPr marL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ro-RO" sz="1400" b="1">
                              <a:effectLst/>
                              <a:latin typeface="+mn-lt"/>
                            </a:rPr>
                            <a:t>3</a:t>
                          </a:r>
                          <a:endParaRPr lang="en-US" sz="1400" b="1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290" marR="34290" marT="34290" marB="34290" anchor="ctr"/>
                    </a:tc>
                    <a:tc>
                      <a:txBody>
                        <a:bodyPr/>
                        <a:lstStyle/>
                        <a:p>
                          <a:pPr marL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ro-RO" sz="1400" b="1">
                              <a:effectLst/>
                              <a:latin typeface="+mn-lt"/>
                            </a:rPr>
                            <a:t>5</a:t>
                          </a:r>
                          <a:endParaRPr lang="en-US" sz="1400" b="1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290" marR="34290" marT="34290" marB="34290" anchor="ctr"/>
                    </a:tc>
                    <a:tc>
                      <a:txBody>
                        <a:bodyPr/>
                        <a:lstStyle/>
                        <a:p>
                          <a:pPr marL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ro-RO" sz="1400" b="1" dirty="0">
                              <a:effectLst/>
                              <a:latin typeface="+mn-lt"/>
                            </a:rPr>
                            <a:t>6</a:t>
                          </a:r>
                          <a:endParaRPr lang="en-US" sz="1400" b="1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290" marR="34290" marT="34290" marB="34290" anchor="ctr"/>
                    </a:tc>
                    <a:tc>
                      <a:txBody>
                        <a:bodyPr/>
                        <a:lstStyle/>
                        <a:p>
                          <a:pPr marL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ro-RO" sz="1400" b="1" dirty="0">
                              <a:effectLst/>
                              <a:latin typeface="+mn-lt"/>
                            </a:rPr>
                            <a:t>5</a:t>
                          </a:r>
                          <a:endParaRPr lang="en-US" sz="1400" b="1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290" marR="34290" marT="34290" marB="34290" anchor="ctr"/>
                    </a:tc>
                    <a:tc>
                      <a:txBody>
                        <a:bodyPr/>
                        <a:lstStyle/>
                        <a:p>
                          <a:pPr marL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ro-RO" sz="1400" b="1" dirty="0">
                              <a:effectLst/>
                              <a:latin typeface="+mn-lt"/>
                            </a:rPr>
                            <a:t>1</a:t>
                          </a:r>
                          <a:endParaRPr lang="en-US" sz="1400" b="1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290" marR="34290" marT="34290" marB="34290" anchor="ctr"/>
                    </a:tc>
                    <a:extLst>
                      <a:ext uri="{0D108BD9-81ED-4DB2-BD59-A6C34878D82A}">
                        <a16:rowId xmlns:a16="http://schemas.microsoft.com/office/drawing/2014/main" val="2439057624"/>
                      </a:ext>
                    </a:extLst>
                  </a:tr>
                  <a:tr h="349282">
                    <a:tc>
                      <a:txBody>
                        <a:bodyPr/>
                        <a:lstStyle/>
                        <a:p>
                          <a:pPr marL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ro-RO" sz="1400" b="1">
                              <a:effectLst/>
                              <a:latin typeface="+mn-lt"/>
                            </a:rPr>
                            <a:t>3</a:t>
                          </a:r>
                          <a:endParaRPr lang="en-US" sz="1400" b="1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290" marR="34290" marT="34290" marB="34290" anchor="ctr"/>
                    </a:tc>
                    <a:tc>
                      <a:txBody>
                        <a:bodyPr/>
                        <a:lstStyle/>
                        <a:p>
                          <a:pPr marL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ro-RO" sz="1400" b="1">
                              <a:effectLst/>
                              <a:latin typeface="+mn-lt"/>
                            </a:rPr>
                            <a:t>3</a:t>
                          </a:r>
                          <a:endParaRPr lang="en-US" sz="1400" b="1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290" marR="34290" marT="34290" marB="34290" anchor="ctr"/>
                    </a:tc>
                    <a:tc>
                      <a:txBody>
                        <a:bodyPr/>
                        <a:lstStyle/>
                        <a:p>
                          <a:pPr marL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ro-RO" sz="1400" b="1">
                              <a:effectLst/>
                              <a:latin typeface="+mn-lt"/>
                            </a:rPr>
                            <a:t>8</a:t>
                          </a:r>
                          <a:endParaRPr lang="en-US" sz="1400" b="1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290" marR="34290" marT="34290" marB="34290" anchor="ctr"/>
                    </a:tc>
                    <a:tc>
                      <a:txBody>
                        <a:bodyPr/>
                        <a:lstStyle/>
                        <a:p>
                          <a:pPr marL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ro-RO" sz="1400" b="1">
                              <a:effectLst/>
                              <a:latin typeface="+mn-lt"/>
                            </a:rPr>
                            <a:t>1</a:t>
                          </a:r>
                          <a:endParaRPr lang="en-US" sz="1400" b="1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290" marR="34290" marT="34290" marB="34290" anchor="ctr"/>
                    </a:tc>
                    <a:tc>
                      <a:txBody>
                        <a:bodyPr/>
                        <a:lstStyle/>
                        <a:p>
                          <a:pPr marL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ro-RO" sz="1400" b="1">
                              <a:effectLst/>
                              <a:latin typeface="+mn-lt"/>
                            </a:rPr>
                            <a:t>0</a:t>
                          </a:r>
                          <a:endParaRPr lang="en-US" sz="1400" b="1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290" marR="34290" marT="34290" marB="34290" anchor="ctr"/>
                    </a:tc>
                    <a:tc>
                      <a:txBody>
                        <a:bodyPr/>
                        <a:lstStyle/>
                        <a:p>
                          <a:pPr marL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ro-RO" sz="1400" b="1">
                              <a:effectLst/>
                              <a:latin typeface="+mn-lt"/>
                            </a:rPr>
                            <a:t>4</a:t>
                          </a:r>
                          <a:endParaRPr lang="en-US" sz="1400" b="1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290" marR="34290" marT="34290" marB="34290" anchor="ctr"/>
                    </a:tc>
                    <a:tc>
                      <a:txBody>
                        <a:bodyPr/>
                        <a:lstStyle/>
                        <a:p>
                          <a:pPr marL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ro-RO" sz="1400" b="1">
                              <a:effectLst/>
                              <a:latin typeface="+mn-lt"/>
                            </a:rPr>
                            <a:t>4</a:t>
                          </a:r>
                          <a:endParaRPr lang="en-US" sz="1400" b="1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290" marR="34290" marT="34290" marB="34290" anchor="ctr"/>
                    </a:tc>
                    <a:tc>
                      <a:txBody>
                        <a:bodyPr/>
                        <a:lstStyle/>
                        <a:p>
                          <a:pPr marL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ro-RO" sz="1400" b="1">
                              <a:effectLst/>
                              <a:latin typeface="+mn-lt"/>
                            </a:rPr>
                            <a:t>3</a:t>
                          </a:r>
                          <a:endParaRPr lang="en-US" sz="1400" b="1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290" marR="34290" marT="34290" marB="34290" anchor="ctr"/>
                    </a:tc>
                    <a:tc>
                      <a:txBody>
                        <a:bodyPr/>
                        <a:lstStyle/>
                        <a:p>
                          <a:pPr marL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ro-RO" sz="1400" b="1" dirty="0">
                              <a:effectLst/>
                              <a:latin typeface="+mn-lt"/>
                            </a:rPr>
                            <a:t>7</a:t>
                          </a:r>
                          <a:endParaRPr lang="en-US" sz="1400" b="1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290" marR="34290" marT="34290" marB="34290" anchor="ctr"/>
                    </a:tc>
                    <a:tc>
                      <a:txBody>
                        <a:bodyPr/>
                        <a:lstStyle/>
                        <a:p>
                          <a:pPr marL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ro-RO" sz="1400" b="1" dirty="0">
                              <a:effectLst/>
                              <a:latin typeface="+mn-lt"/>
                            </a:rPr>
                            <a:t>0</a:t>
                          </a:r>
                          <a:endParaRPr lang="en-US" sz="1400" b="1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290" marR="34290" marT="34290" marB="34290" anchor="ctr"/>
                    </a:tc>
                    <a:extLst>
                      <a:ext uri="{0D108BD9-81ED-4DB2-BD59-A6C34878D82A}">
                        <a16:rowId xmlns:a16="http://schemas.microsoft.com/office/drawing/2014/main" val="1214579355"/>
                      </a:ext>
                    </a:extLst>
                  </a:tr>
                  <a:tr h="349282">
                    <a:tc>
                      <a:txBody>
                        <a:bodyPr/>
                        <a:lstStyle/>
                        <a:p>
                          <a:pPr marL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ro-RO" sz="1400" b="1">
                              <a:effectLst/>
                              <a:latin typeface="+mn-lt"/>
                            </a:rPr>
                            <a:t>5</a:t>
                          </a:r>
                          <a:endParaRPr lang="en-US" sz="1400" b="1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290" marR="34290" marT="34290" marB="34290" anchor="ctr"/>
                    </a:tc>
                    <a:tc>
                      <a:txBody>
                        <a:bodyPr/>
                        <a:lstStyle/>
                        <a:p>
                          <a:pPr marL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ro-RO" sz="1400" b="1">
                              <a:effectLst/>
                              <a:latin typeface="+mn-lt"/>
                            </a:rPr>
                            <a:t>4</a:t>
                          </a:r>
                          <a:endParaRPr lang="en-US" sz="1400" b="1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290" marR="34290" marT="34290" marB="34290" anchor="ctr"/>
                    </a:tc>
                    <a:tc>
                      <a:txBody>
                        <a:bodyPr/>
                        <a:lstStyle/>
                        <a:p>
                          <a:pPr marL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ro-RO" sz="1400" b="1">
                              <a:effectLst/>
                              <a:latin typeface="+mn-lt"/>
                            </a:rPr>
                            <a:t>9</a:t>
                          </a:r>
                          <a:endParaRPr lang="en-US" sz="1400" b="1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290" marR="34290" marT="34290" marB="34290" anchor="ctr"/>
                    </a:tc>
                    <a:tc>
                      <a:txBody>
                        <a:bodyPr/>
                        <a:lstStyle/>
                        <a:p>
                          <a:pPr marL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ro-RO" sz="1400" b="1">
                              <a:effectLst/>
                              <a:latin typeface="+mn-lt"/>
                            </a:rPr>
                            <a:t>3</a:t>
                          </a:r>
                          <a:endParaRPr lang="en-US" sz="1400" b="1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290" marR="34290" marT="34290" marB="34290" anchor="ctr"/>
                    </a:tc>
                    <a:tc>
                      <a:txBody>
                        <a:bodyPr/>
                        <a:lstStyle/>
                        <a:p>
                          <a:pPr marL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ro-RO" sz="1400" b="1">
                              <a:effectLst/>
                              <a:latin typeface="+mn-lt"/>
                            </a:rPr>
                            <a:t>1</a:t>
                          </a:r>
                          <a:endParaRPr lang="en-US" sz="1400" b="1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290" marR="34290" marT="34290" marB="34290" anchor="ctr"/>
                    </a:tc>
                    <a:tc>
                      <a:txBody>
                        <a:bodyPr/>
                        <a:lstStyle/>
                        <a:p>
                          <a:pPr marL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ro-RO" sz="1400" b="1">
                              <a:effectLst/>
                              <a:latin typeface="+mn-lt"/>
                            </a:rPr>
                            <a:t>2</a:t>
                          </a:r>
                          <a:endParaRPr lang="en-US" sz="1400" b="1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290" marR="34290" marT="34290" marB="34290" anchor="ctr"/>
                    </a:tc>
                    <a:tc>
                      <a:txBody>
                        <a:bodyPr/>
                        <a:lstStyle/>
                        <a:p>
                          <a:pPr marL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ro-RO" sz="1400" b="1">
                              <a:effectLst/>
                              <a:latin typeface="+mn-lt"/>
                            </a:rPr>
                            <a:t>2</a:t>
                          </a:r>
                          <a:endParaRPr lang="en-US" sz="1400" b="1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290" marR="34290" marT="34290" marB="34290" anchor="ctr"/>
                    </a:tc>
                    <a:tc>
                      <a:txBody>
                        <a:bodyPr/>
                        <a:lstStyle/>
                        <a:p>
                          <a:pPr marL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ro-RO" sz="1400" b="1">
                              <a:effectLst/>
                              <a:latin typeface="+mn-lt"/>
                            </a:rPr>
                            <a:t>6</a:t>
                          </a:r>
                          <a:endParaRPr lang="en-US" sz="1400" b="1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290" marR="34290" marT="34290" marB="34290" anchor="ctr"/>
                    </a:tc>
                    <a:tc>
                      <a:txBody>
                        <a:bodyPr/>
                        <a:lstStyle/>
                        <a:p>
                          <a:pPr marL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ro-RO" sz="1400" b="1" dirty="0">
                              <a:effectLst/>
                              <a:latin typeface="+mn-lt"/>
                            </a:rPr>
                            <a:t>5</a:t>
                          </a:r>
                          <a:endParaRPr lang="en-US" sz="1400" b="1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290" marR="34290" marT="34290" marB="34290" anchor="ctr"/>
                    </a:tc>
                    <a:tc>
                      <a:txBody>
                        <a:bodyPr/>
                        <a:lstStyle/>
                        <a:p>
                          <a:pPr marL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ro-RO" sz="1400" b="1" dirty="0">
                              <a:effectLst/>
                              <a:latin typeface="+mn-lt"/>
                            </a:rPr>
                            <a:t>3</a:t>
                          </a:r>
                          <a:endParaRPr lang="en-US" sz="1400" b="1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290" marR="34290" marT="34290" marB="34290" anchor="ctr"/>
                    </a:tc>
                    <a:extLst>
                      <a:ext uri="{0D108BD9-81ED-4DB2-BD59-A6C34878D82A}">
                        <a16:rowId xmlns:a16="http://schemas.microsoft.com/office/drawing/2014/main" val="5616543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C00E5690-3767-4FE5-92FB-A518E1569AC2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769622" y="1555947"/>
              <a:ext cx="3493800" cy="3495582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349380">
                      <a:extLst>
                        <a:ext uri="{9D8B030D-6E8A-4147-A177-3AD203B41FA5}">
                          <a16:colId xmlns:a16="http://schemas.microsoft.com/office/drawing/2014/main" val="3194535653"/>
                        </a:ext>
                      </a:extLst>
                    </a:gridCol>
                    <a:gridCol w="349380">
                      <a:extLst>
                        <a:ext uri="{9D8B030D-6E8A-4147-A177-3AD203B41FA5}">
                          <a16:colId xmlns:a16="http://schemas.microsoft.com/office/drawing/2014/main" val="853110976"/>
                        </a:ext>
                      </a:extLst>
                    </a:gridCol>
                    <a:gridCol w="349380">
                      <a:extLst>
                        <a:ext uri="{9D8B030D-6E8A-4147-A177-3AD203B41FA5}">
                          <a16:colId xmlns:a16="http://schemas.microsoft.com/office/drawing/2014/main" val="2526241418"/>
                        </a:ext>
                      </a:extLst>
                    </a:gridCol>
                    <a:gridCol w="349380">
                      <a:extLst>
                        <a:ext uri="{9D8B030D-6E8A-4147-A177-3AD203B41FA5}">
                          <a16:colId xmlns:a16="http://schemas.microsoft.com/office/drawing/2014/main" val="1086323641"/>
                        </a:ext>
                      </a:extLst>
                    </a:gridCol>
                    <a:gridCol w="349380">
                      <a:extLst>
                        <a:ext uri="{9D8B030D-6E8A-4147-A177-3AD203B41FA5}">
                          <a16:colId xmlns:a16="http://schemas.microsoft.com/office/drawing/2014/main" val="917787989"/>
                        </a:ext>
                      </a:extLst>
                    </a:gridCol>
                    <a:gridCol w="349380">
                      <a:extLst>
                        <a:ext uri="{9D8B030D-6E8A-4147-A177-3AD203B41FA5}">
                          <a16:colId xmlns:a16="http://schemas.microsoft.com/office/drawing/2014/main" val="2476106620"/>
                        </a:ext>
                      </a:extLst>
                    </a:gridCol>
                    <a:gridCol w="349380">
                      <a:extLst>
                        <a:ext uri="{9D8B030D-6E8A-4147-A177-3AD203B41FA5}">
                          <a16:colId xmlns:a16="http://schemas.microsoft.com/office/drawing/2014/main" val="937857763"/>
                        </a:ext>
                      </a:extLst>
                    </a:gridCol>
                    <a:gridCol w="349380">
                      <a:extLst>
                        <a:ext uri="{9D8B030D-6E8A-4147-A177-3AD203B41FA5}">
                          <a16:colId xmlns:a16="http://schemas.microsoft.com/office/drawing/2014/main" val="3429433322"/>
                        </a:ext>
                      </a:extLst>
                    </a:gridCol>
                    <a:gridCol w="349380">
                      <a:extLst>
                        <a:ext uri="{9D8B030D-6E8A-4147-A177-3AD203B41FA5}">
                          <a16:colId xmlns:a16="http://schemas.microsoft.com/office/drawing/2014/main" val="2137562685"/>
                        </a:ext>
                      </a:extLst>
                    </a:gridCol>
                    <a:gridCol w="349380">
                      <a:extLst>
                        <a:ext uri="{9D8B030D-6E8A-4147-A177-3AD203B41FA5}">
                          <a16:colId xmlns:a16="http://schemas.microsoft.com/office/drawing/2014/main" val="400884342"/>
                        </a:ext>
                      </a:extLst>
                    </a:gridCol>
                  </a:tblGrid>
                  <a:tr h="352044">
                    <a:tc>
                      <a:txBody>
                        <a:bodyPr/>
                        <a:lstStyle/>
                        <a:p>
                          <a:pPr marL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ro-RO" sz="1400" b="1" dirty="0">
                              <a:effectLst/>
                              <a:latin typeface="+mn-lt"/>
                            </a:rPr>
                            <a:t>3</a:t>
                          </a:r>
                          <a:endParaRPr lang="en-US" sz="1400" b="1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290" marR="34290" marT="34290" marB="3429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4290" marR="34290" marT="34290" marB="34290" anchor="ctr">
                        <a:blipFill>
                          <a:blip r:embed="rId2"/>
                          <a:stretch>
                            <a:fillRect l="-100000" t="-1724" r="-794828" b="-9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ro-RO" sz="1400" b="1" dirty="0">
                              <a:effectLst/>
                              <a:latin typeface="+mn-lt"/>
                            </a:rPr>
                            <a:t>8</a:t>
                          </a:r>
                          <a:endParaRPr lang="en-US" sz="1400" b="1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290" marR="34290" marT="34290" marB="34290" anchor="ctr"/>
                    </a:tc>
                    <a:tc>
                      <a:txBody>
                        <a:bodyPr/>
                        <a:lstStyle/>
                        <a:p>
                          <a:pPr marL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ro-RO" sz="1400" b="1">
                              <a:effectLst/>
                              <a:latin typeface="+mn-lt"/>
                            </a:rPr>
                            <a:t>9</a:t>
                          </a:r>
                          <a:endParaRPr lang="en-US" sz="1400" b="1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290" marR="34290" marT="34290" marB="34290" anchor="ctr"/>
                    </a:tc>
                    <a:tc>
                      <a:txBody>
                        <a:bodyPr/>
                        <a:lstStyle/>
                        <a:p>
                          <a:pPr marL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ro-RO" sz="1400" b="1">
                              <a:effectLst/>
                              <a:latin typeface="+mn-lt"/>
                            </a:rPr>
                            <a:t>11</a:t>
                          </a:r>
                          <a:endParaRPr lang="en-US" sz="1400" b="1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290" marR="34290" marT="34290" marB="34290" anchor="ctr"/>
                    </a:tc>
                    <a:tc>
                      <a:txBody>
                        <a:bodyPr/>
                        <a:lstStyle/>
                        <a:p>
                          <a:pPr marL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ro-RO" sz="1400" b="1">
                              <a:effectLst/>
                              <a:latin typeface="+mn-lt"/>
                            </a:rPr>
                            <a:t>23</a:t>
                          </a:r>
                          <a:endParaRPr lang="en-US" sz="1400" b="1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290" marR="34290" marT="34290" marB="34290" anchor="ctr"/>
                    </a:tc>
                    <a:tc>
                      <a:txBody>
                        <a:bodyPr/>
                        <a:lstStyle/>
                        <a:p>
                          <a:pPr marL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ro-RO" sz="1400" b="1">
                              <a:effectLst/>
                              <a:latin typeface="+mn-lt"/>
                            </a:rPr>
                            <a:t>1</a:t>
                          </a:r>
                          <a:endParaRPr lang="en-US" sz="1400" b="1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290" marR="34290" marT="34290" marB="34290" anchor="ctr"/>
                    </a:tc>
                    <a:tc>
                      <a:txBody>
                        <a:bodyPr/>
                        <a:lstStyle/>
                        <a:p>
                          <a:pPr marL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ro-RO" sz="1400" b="1">
                              <a:effectLst/>
                              <a:latin typeface="+mn-lt"/>
                            </a:rPr>
                            <a:t>0</a:t>
                          </a:r>
                          <a:endParaRPr lang="en-US" sz="1400" b="1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290" marR="34290" marT="34290" marB="34290" anchor="ctr"/>
                    </a:tc>
                    <a:tc>
                      <a:txBody>
                        <a:bodyPr/>
                        <a:lstStyle/>
                        <a:p>
                          <a:pPr marL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ro-RO" sz="1400" b="1">
                              <a:effectLst/>
                              <a:latin typeface="+mn-lt"/>
                            </a:rPr>
                            <a:t>4</a:t>
                          </a:r>
                          <a:endParaRPr lang="en-US" sz="1400" b="1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290" marR="34290" marT="34290" marB="34290" anchor="ctr"/>
                    </a:tc>
                    <a:tc>
                      <a:txBody>
                        <a:bodyPr/>
                        <a:lstStyle/>
                        <a:p>
                          <a:pPr marL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ro-RO" sz="1400" b="1">
                              <a:effectLst/>
                              <a:latin typeface="+mn-lt"/>
                            </a:rPr>
                            <a:t>3</a:t>
                          </a:r>
                          <a:endParaRPr lang="en-US" sz="1400" b="1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290" marR="34290" marT="34290" marB="34290" anchor="ctr"/>
                    </a:tc>
                    <a:extLst>
                      <a:ext uri="{0D108BD9-81ED-4DB2-BD59-A6C34878D82A}">
                        <a16:rowId xmlns:a16="http://schemas.microsoft.com/office/drawing/2014/main" val="3262243004"/>
                      </a:ext>
                    </a:extLst>
                  </a:tr>
                  <a:tr h="349282">
                    <a:tc>
                      <a:txBody>
                        <a:bodyPr/>
                        <a:lstStyle/>
                        <a:p>
                          <a:pPr marL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ro-RO" sz="1400" b="1">
                              <a:effectLst/>
                              <a:latin typeface="+mn-lt"/>
                            </a:rPr>
                            <a:t>8</a:t>
                          </a:r>
                          <a:endParaRPr lang="en-US" sz="1400" b="1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290" marR="34290" marT="34290" marB="34290" anchor="ctr"/>
                    </a:tc>
                    <a:tc>
                      <a:txBody>
                        <a:bodyPr/>
                        <a:lstStyle/>
                        <a:p>
                          <a:pPr marL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ro-RO" sz="1400" b="1" dirty="0">
                              <a:effectLst/>
                              <a:latin typeface="+mn-lt"/>
                            </a:rPr>
                            <a:t>5</a:t>
                          </a:r>
                          <a:endParaRPr lang="en-US" sz="1400" b="1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290" marR="34290" marT="34290" marB="34290" anchor="ctr"/>
                    </a:tc>
                    <a:tc>
                      <a:txBody>
                        <a:bodyPr/>
                        <a:lstStyle/>
                        <a:p>
                          <a:pPr marL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ro-RO" sz="1400" b="1" dirty="0">
                              <a:effectLst/>
                              <a:latin typeface="+mn-lt"/>
                            </a:rPr>
                            <a:t>7</a:t>
                          </a:r>
                          <a:endParaRPr lang="en-US" sz="1400" b="1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290" marR="34290" marT="34290" marB="34290" anchor="ctr"/>
                    </a:tc>
                    <a:tc>
                      <a:txBody>
                        <a:bodyPr/>
                        <a:lstStyle/>
                        <a:p>
                          <a:pPr marL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ro-RO" sz="1400" b="1" dirty="0">
                              <a:effectLst/>
                              <a:latin typeface="+mn-lt"/>
                            </a:rPr>
                            <a:t>0</a:t>
                          </a:r>
                          <a:endParaRPr lang="en-US" sz="1400" b="1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290" marR="34290" marT="34290" marB="34290" anchor="ctr"/>
                    </a:tc>
                    <a:tc>
                      <a:txBody>
                        <a:bodyPr/>
                        <a:lstStyle/>
                        <a:p>
                          <a:pPr marL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ro-RO" sz="1400" b="1" dirty="0">
                              <a:effectLst/>
                              <a:latin typeface="+mn-lt"/>
                            </a:rPr>
                            <a:t>3</a:t>
                          </a:r>
                          <a:endParaRPr lang="en-US" sz="1400" b="1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290" marR="34290" marT="34290" marB="34290" anchor="ctr"/>
                    </a:tc>
                    <a:tc>
                      <a:txBody>
                        <a:bodyPr/>
                        <a:lstStyle/>
                        <a:p>
                          <a:pPr marL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ro-RO" sz="1400" b="1">
                              <a:effectLst/>
                              <a:latin typeface="+mn-lt"/>
                            </a:rPr>
                            <a:t>2</a:t>
                          </a:r>
                          <a:endParaRPr lang="en-US" sz="1400" b="1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290" marR="34290" marT="34290" marB="34290" anchor="ctr"/>
                    </a:tc>
                    <a:tc>
                      <a:txBody>
                        <a:bodyPr/>
                        <a:lstStyle/>
                        <a:p>
                          <a:pPr marL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ro-RO" sz="1400" b="1">
                              <a:effectLst/>
                              <a:latin typeface="+mn-lt"/>
                            </a:rPr>
                            <a:t>1</a:t>
                          </a:r>
                          <a:endParaRPr lang="en-US" sz="1400" b="1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290" marR="34290" marT="34290" marB="34290" anchor="ctr"/>
                    </a:tc>
                    <a:tc>
                      <a:txBody>
                        <a:bodyPr/>
                        <a:lstStyle/>
                        <a:p>
                          <a:pPr marL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ro-RO" sz="1400" b="1">
                              <a:effectLst/>
                              <a:latin typeface="+mn-lt"/>
                            </a:rPr>
                            <a:t>6</a:t>
                          </a:r>
                          <a:endParaRPr lang="en-US" sz="1400" b="1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290" marR="34290" marT="34290" marB="34290" anchor="ctr"/>
                    </a:tc>
                    <a:tc>
                      <a:txBody>
                        <a:bodyPr/>
                        <a:lstStyle/>
                        <a:p>
                          <a:pPr marL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ro-RO" sz="1400" b="1">
                              <a:effectLst/>
                              <a:latin typeface="+mn-lt"/>
                            </a:rPr>
                            <a:t>7</a:t>
                          </a:r>
                          <a:endParaRPr lang="en-US" sz="1400" b="1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290" marR="34290" marT="34290" marB="34290" anchor="ctr"/>
                    </a:tc>
                    <a:tc>
                      <a:txBody>
                        <a:bodyPr/>
                        <a:lstStyle/>
                        <a:p>
                          <a:pPr marL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ro-RO" sz="1400" b="1">
                              <a:effectLst/>
                              <a:latin typeface="+mn-lt"/>
                            </a:rPr>
                            <a:t>9</a:t>
                          </a:r>
                          <a:endParaRPr lang="en-US" sz="1400" b="1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290" marR="34290" marT="34290" marB="34290" anchor="ctr"/>
                    </a:tc>
                    <a:extLst>
                      <a:ext uri="{0D108BD9-81ED-4DB2-BD59-A6C34878D82A}">
                        <a16:rowId xmlns:a16="http://schemas.microsoft.com/office/drawing/2014/main" val="1547000641"/>
                      </a:ext>
                    </a:extLst>
                  </a:tr>
                  <a:tr h="349282">
                    <a:tc>
                      <a:txBody>
                        <a:bodyPr/>
                        <a:lstStyle/>
                        <a:p>
                          <a:pPr marL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ro-RO" sz="1400" b="1">
                              <a:effectLst/>
                              <a:latin typeface="+mn-lt"/>
                            </a:rPr>
                            <a:t>7</a:t>
                          </a:r>
                          <a:endParaRPr lang="en-US" sz="1400" b="1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290" marR="34290" marT="34290" marB="34290" anchor="ctr"/>
                    </a:tc>
                    <a:tc>
                      <a:txBody>
                        <a:bodyPr/>
                        <a:lstStyle/>
                        <a:p>
                          <a:pPr marL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ro-RO" sz="1400" b="1">
                              <a:effectLst/>
                              <a:latin typeface="+mn-lt"/>
                            </a:rPr>
                            <a:t>0</a:t>
                          </a:r>
                          <a:endParaRPr lang="en-US" sz="1400" b="1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290" marR="34290" marT="34290" marB="34290" anchor="ctr"/>
                    </a:tc>
                    <a:tc>
                      <a:txBody>
                        <a:bodyPr/>
                        <a:lstStyle/>
                        <a:p>
                          <a:pPr marL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ro-RO" sz="1400" b="1" dirty="0">
                              <a:effectLst/>
                              <a:latin typeface="+mn-lt"/>
                            </a:rPr>
                            <a:t>2</a:t>
                          </a:r>
                          <a:endParaRPr lang="en-US" sz="1400" b="1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290" marR="34290" marT="34290" marB="34290" anchor="ctr"/>
                    </a:tc>
                    <a:tc>
                      <a:txBody>
                        <a:bodyPr/>
                        <a:lstStyle/>
                        <a:p>
                          <a:pPr marL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ro-RO" sz="1400" b="1" dirty="0">
                              <a:effectLst/>
                              <a:latin typeface="+mn-lt"/>
                            </a:rPr>
                            <a:t>5</a:t>
                          </a:r>
                          <a:endParaRPr lang="en-US" sz="1400" b="1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290" marR="34290" marT="34290" marB="34290" anchor="ctr"/>
                    </a:tc>
                    <a:tc>
                      <a:txBody>
                        <a:bodyPr/>
                        <a:lstStyle/>
                        <a:p>
                          <a:pPr marL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ro-RO" sz="1400" b="1" dirty="0">
                              <a:effectLst/>
                              <a:latin typeface="+mn-lt"/>
                            </a:rPr>
                            <a:t>6</a:t>
                          </a:r>
                          <a:endParaRPr lang="en-US" sz="1400" b="1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290" marR="34290" marT="34290" marB="34290" anchor="ctr"/>
                    </a:tc>
                    <a:tc>
                      <a:txBody>
                        <a:bodyPr/>
                        <a:lstStyle/>
                        <a:p>
                          <a:pPr marL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ro-RO" sz="1400" b="1">
                              <a:effectLst/>
                              <a:latin typeface="+mn-lt"/>
                            </a:rPr>
                            <a:t>9</a:t>
                          </a:r>
                          <a:endParaRPr lang="en-US" sz="1400" b="1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290" marR="34290" marT="34290" marB="34290" anchor="ctr"/>
                    </a:tc>
                    <a:tc>
                      <a:txBody>
                        <a:bodyPr/>
                        <a:lstStyle/>
                        <a:p>
                          <a:pPr marL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ro-RO" sz="1400" b="1">
                              <a:effectLst/>
                              <a:latin typeface="+mn-lt"/>
                            </a:rPr>
                            <a:t>8</a:t>
                          </a:r>
                          <a:endParaRPr lang="en-US" sz="1400" b="1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290" marR="34290" marT="34290" marB="34290" anchor="ctr"/>
                    </a:tc>
                    <a:tc>
                      <a:txBody>
                        <a:bodyPr/>
                        <a:lstStyle/>
                        <a:p>
                          <a:pPr marL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ro-RO" sz="1400" b="1">
                              <a:effectLst/>
                              <a:latin typeface="+mn-lt"/>
                            </a:rPr>
                            <a:t>0</a:t>
                          </a:r>
                          <a:endParaRPr lang="en-US" sz="1400" b="1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290" marR="34290" marT="34290" marB="34290" anchor="ctr"/>
                    </a:tc>
                    <a:tc>
                      <a:txBody>
                        <a:bodyPr/>
                        <a:lstStyle/>
                        <a:p>
                          <a:pPr marL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ro-RO" sz="1400" b="1">
                              <a:effectLst/>
                              <a:latin typeface="+mn-lt"/>
                            </a:rPr>
                            <a:t>0</a:t>
                          </a:r>
                          <a:endParaRPr lang="en-US" sz="1400" b="1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290" marR="34290" marT="34290" marB="34290" anchor="ctr"/>
                    </a:tc>
                    <a:tc>
                      <a:txBody>
                        <a:bodyPr/>
                        <a:lstStyle/>
                        <a:p>
                          <a:pPr marL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ro-RO" sz="1400" b="1">
                              <a:effectLst/>
                              <a:latin typeface="+mn-lt"/>
                            </a:rPr>
                            <a:t>3</a:t>
                          </a:r>
                          <a:endParaRPr lang="en-US" sz="1400" b="1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290" marR="34290" marT="34290" marB="34290" anchor="ctr"/>
                    </a:tc>
                    <a:extLst>
                      <a:ext uri="{0D108BD9-81ED-4DB2-BD59-A6C34878D82A}">
                        <a16:rowId xmlns:a16="http://schemas.microsoft.com/office/drawing/2014/main" val="1995766149"/>
                      </a:ext>
                    </a:extLst>
                  </a:tr>
                  <a:tr h="349282">
                    <a:tc>
                      <a:txBody>
                        <a:bodyPr/>
                        <a:lstStyle/>
                        <a:p>
                          <a:pPr marL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ro-RO" sz="1400" b="1">
                              <a:effectLst/>
                              <a:latin typeface="+mn-lt"/>
                            </a:rPr>
                            <a:t>3</a:t>
                          </a:r>
                          <a:endParaRPr lang="en-US" sz="1400" b="1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290" marR="34290" marT="34290" marB="34290" anchor="ctr"/>
                    </a:tc>
                    <a:tc>
                      <a:txBody>
                        <a:bodyPr/>
                        <a:lstStyle/>
                        <a:p>
                          <a:pPr marL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ro-RO" sz="1400" b="1">
                              <a:effectLst/>
                              <a:latin typeface="+mn-lt"/>
                            </a:rPr>
                            <a:t>4</a:t>
                          </a:r>
                          <a:endParaRPr lang="en-US" sz="1400" b="1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290" marR="34290" marT="34290" marB="34290" anchor="ctr"/>
                    </a:tc>
                    <a:tc>
                      <a:txBody>
                        <a:bodyPr/>
                        <a:lstStyle/>
                        <a:p>
                          <a:pPr marL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ro-RO" sz="1400" b="1">
                              <a:effectLst/>
                              <a:latin typeface="+mn-lt"/>
                            </a:rPr>
                            <a:t>5</a:t>
                          </a:r>
                          <a:endParaRPr lang="en-US" sz="1400" b="1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290" marR="34290" marT="34290" marB="34290" anchor="ctr"/>
                    </a:tc>
                    <a:tc>
                      <a:txBody>
                        <a:bodyPr/>
                        <a:lstStyle/>
                        <a:p>
                          <a:pPr marL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ro-RO" sz="1400" b="1" dirty="0">
                              <a:effectLst/>
                              <a:latin typeface="+mn-lt"/>
                            </a:rPr>
                            <a:t>2</a:t>
                          </a:r>
                          <a:endParaRPr lang="en-US" sz="1400" b="1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290" marR="34290" marT="34290" marB="34290" anchor="ctr"/>
                    </a:tc>
                    <a:tc>
                      <a:txBody>
                        <a:bodyPr/>
                        <a:lstStyle/>
                        <a:p>
                          <a:pPr marL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ro-RO" sz="1400" b="1" dirty="0">
                              <a:effectLst/>
                              <a:latin typeface="+mn-lt"/>
                            </a:rPr>
                            <a:t>1</a:t>
                          </a:r>
                          <a:endParaRPr lang="en-US" sz="1400" b="1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290" marR="34290" marT="34290" marB="34290" anchor="ctr"/>
                    </a:tc>
                    <a:tc>
                      <a:txBody>
                        <a:bodyPr/>
                        <a:lstStyle/>
                        <a:p>
                          <a:pPr marL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ro-RO" sz="1400" b="1" dirty="0">
                              <a:effectLst/>
                              <a:latin typeface="+mn-lt"/>
                            </a:rPr>
                            <a:t>0</a:t>
                          </a:r>
                          <a:endParaRPr lang="en-US" sz="1400" b="1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290" marR="34290" marT="34290" marB="34290" anchor="ctr"/>
                    </a:tc>
                    <a:tc>
                      <a:txBody>
                        <a:bodyPr/>
                        <a:lstStyle/>
                        <a:p>
                          <a:pPr marL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ro-RO" sz="1400" b="1">
                              <a:effectLst/>
                              <a:latin typeface="+mn-lt"/>
                            </a:rPr>
                            <a:t>0</a:t>
                          </a:r>
                          <a:endParaRPr lang="en-US" sz="1400" b="1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290" marR="34290" marT="34290" marB="34290" anchor="ctr"/>
                    </a:tc>
                    <a:tc>
                      <a:txBody>
                        <a:bodyPr/>
                        <a:lstStyle/>
                        <a:p>
                          <a:pPr marL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ro-RO" sz="1400" b="1">
                              <a:effectLst/>
                              <a:latin typeface="+mn-lt"/>
                            </a:rPr>
                            <a:t>6</a:t>
                          </a:r>
                          <a:endParaRPr lang="en-US" sz="1400" b="1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290" marR="34290" marT="34290" marB="34290" anchor="ctr"/>
                    </a:tc>
                    <a:tc>
                      <a:txBody>
                        <a:bodyPr/>
                        <a:lstStyle/>
                        <a:p>
                          <a:pPr marL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ro-RO" sz="1400" b="1">
                              <a:effectLst/>
                              <a:latin typeface="+mn-lt"/>
                            </a:rPr>
                            <a:t>5</a:t>
                          </a:r>
                          <a:endParaRPr lang="en-US" sz="1400" b="1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290" marR="34290" marT="34290" marB="34290" anchor="ctr"/>
                    </a:tc>
                    <a:tc>
                      <a:txBody>
                        <a:bodyPr/>
                        <a:lstStyle/>
                        <a:p>
                          <a:pPr marL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ro-RO" sz="1400" b="1">
                              <a:effectLst/>
                              <a:latin typeface="+mn-lt"/>
                            </a:rPr>
                            <a:t>7</a:t>
                          </a:r>
                          <a:endParaRPr lang="en-US" sz="1400" b="1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290" marR="34290" marT="34290" marB="34290" anchor="ctr"/>
                    </a:tc>
                    <a:extLst>
                      <a:ext uri="{0D108BD9-81ED-4DB2-BD59-A6C34878D82A}">
                        <a16:rowId xmlns:a16="http://schemas.microsoft.com/office/drawing/2014/main" val="2625942284"/>
                      </a:ext>
                    </a:extLst>
                  </a:tr>
                  <a:tr h="349282">
                    <a:tc>
                      <a:txBody>
                        <a:bodyPr/>
                        <a:lstStyle/>
                        <a:p>
                          <a:pPr marL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ro-RO" sz="1400" b="1">
                              <a:effectLst/>
                              <a:latin typeface="+mn-lt"/>
                            </a:rPr>
                            <a:t>8</a:t>
                          </a:r>
                          <a:endParaRPr lang="en-US" sz="1400" b="1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290" marR="34290" marT="34290" marB="34290" anchor="ctr"/>
                    </a:tc>
                    <a:tc>
                      <a:txBody>
                        <a:bodyPr/>
                        <a:lstStyle/>
                        <a:p>
                          <a:pPr marL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ro-RO" sz="1400" b="1">
                              <a:effectLst/>
                              <a:latin typeface="+mn-lt"/>
                            </a:rPr>
                            <a:t>7</a:t>
                          </a:r>
                          <a:endParaRPr lang="en-US" sz="1400" b="1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290" marR="34290" marT="34290" marB="34290" anchor="ctr"/>
                    </a:tc>
                    <a:tc>
                      <a:txBody>
                        <a:bodyPr/>
                        <a:lstStyle/>
                        <a:p>
                          <a:pPr marL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ro-RO" sz="1400" b="1">
                              <a:effectLst/>
                              <a:latin typeface="+mn-lt"/>
                            </a:rPr>
                            <a:t>9</a:t>
                          </a:r>
                          <a:endParaRPr lang="en-US" sz="1400" b="1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290" marR="34290" marT="34290" marB="34290" anchor="ctr"/>
                    </a:tc>
                    <a:tc>
                      <a:txBody>
                        <a:bodyPr/>
                        <a:lstStyle/>
                        <a:p>
                          <a:pPr marL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ro-RO" sz="1400" b="1">
                              <a:effectLst/>
                              <a:latin typeface="+mn-lt"/>
                            </a:rPr>
                            <a:t>1</a:t>
                          </a:r>
                          <a:endParaRPr lang="en-US" sz="1400" b="1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290" marR="34290" marT="34290" marB="34290" anchor="ctr"/>
                    </a:tc>
                    <a:tc>
                      <a:txBody>
                        <a:bodyPr/>
                        <a:lstStyle/>
                        <a:p>
                          <a:pPr marL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ro-RO" sz="1400" b="1">
                              <a:effectLst/>
                              <a:latin typeface="+mn-lt"/>
                            </a:rPr>
                            <a:t>2</a:t>
                          </a:r>
                          <a:endParaRPr lang="en-US" sz="1400" b="1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290" marR="34290" marT="34290" marB="34290" anchor="ctr"/>
                    </a:tc>
                    <a:tc>
                      <a:txBody>
                        <a:bodyPr/>
                        <a:lstStyle/>
                        <a:p>
                          <a:pPr marL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ro-RO" sz="1400" b="1" dirty="0">
                              <a:effectLst/>
                              <a:latin typeface="+mn-lt"/>
                            </a:rPr>
                            <a:t>5</a:t>
                          </a:r>
                          <a:endParaRPr lang="en-US" sz="1400" b="1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290" marR="34290" marT="34290" marB="34290" anchor="ctr"/>
                    </a:tc>
                    <a:tc>
                      <a:txBody>
                        <a:bodyPr/>
                        <a:lstStyle/>
                        <a:p>
                          <a:pPr marL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ro-RO" sz="1400" b="1" dirty="0">
                              <a:effectLst/>
                              <a:latin typeface="+mn-lt"/>
                            </a:rPr>
                            <a:t>3</a:t>
                          </a:r>
                          <a:endParaRPr lang="en-US" sz="1400" b="1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290" marR="34290" marT="34290" marB="34290" anchor="ctr"/>
                    </a:tc>
                    <a:tc>
                      <a:txBody>
                        <a:bodyPr/>
                        <a:lstStyle/>
                        <a:p>
                          <a:pPr marL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ro-RO" sz="1400" b="1" dirty="0">
                              <a:effectLst/>
                              <a:latin typeface="+mn-lt"/>
                            </a:rPr>
                            <a:t>7</a:t>
                          </a:r>
                          <a:endParaRPr lang="en-US" sz="1400" b="1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290" marR="34290" marT="34290" marB="34290" anchor="ctr"/>
                    </a:tc>
                    <a:tc>
                      <a:txBody>
                        <a:bodyPr/>
                        <a:lstStyle/>
                        <a:p>
                          <a:pPr marL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ro-RO" sz="1400" b="1">
                              <a:effectLst/>
                              <a:latin typeface="+mn-lt"/>
                            </a:rPr>
                            <a:t>6</a:t>
                          </a:r>
                          <a:endParaRPr lang="en-US" sz="1400" b="1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290" marR="34290" marT="34290" marB="34290" anchor="ctr"/>
                    </a:tc>
                    <a:tc>
                      <a:txBody>
                        <a:bodyPr/>
                        <a:lstStyle/>
                        <a:p>
                          <a:pPr marL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ro-RO" sz="1400" b="1">
                              <a:effectLst/>
                              <a:latin typeface="+mn-lt"/>
                            </a:rPr>
                            <a:t>5</a:t>
                          </a:r>
                          <a:endParaRPr lang="en-US" sz="1400" b="1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290" marR="34290" marT="34290" marB="34290" anchor="ctr"/>
                    </a:tc>
                    <a:extLst>
                      <a:ext uri="{0D108BD9-81ED-4DB2-BD59-A6C34878D82A}">
                        <a16:rowId xmlns:a16="http://schemas.microsoft.com/office/drawing/2014/main" val="4471650"/>
                      </a:ext>
                    </a:extLst>
                  </a:tr>
                  <a:tr h="349282">
                    <a:tc>
                      <a:txBody>
                        <a:bodyPr/>
                        <a:lstStyle/>
                        <a:p>
                          <a:pPr marL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ro-RO" sz="1400" b="1">
                              <a:effectLst/>
                              <a:latin typeface="+mn-lt"/>
                            </a:rPr>
                            <a:t>3</a:t>
                          </a:r>
                          <a:endParaRPr lang="en-US" sz="1400" b="1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290" marR="34290" marT="34290" marB="34290" anchor="ctr"/>
                    </a:tc>
                    <a:tc>
                      <a:txBody>
                        <a:bodyPr/>
                        <a:lstStyle/>
                        <a:p>
                          <a:pPr marL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ro-RO" sz="1400" b="1">
                              <a:effectLst/>
                              <a:latin typeface="+mn-lt"/>
                            </a:rPr>
                            <a:t>4</a:t>
                          </a:r>
                          <a:endParaRPr lang="en-US" sz="1400" b="1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290" marR="34290" marT="34290" marB="34290" anchor="ctr"/>
                    </a:tc>
                    <a:tc>
                      <a:txBody>
                        <a:bodyPr/>
                        <a:lstStyle/>
                        <a:p>
                          <a:pPr marL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ro-RO" sz="1400" b="1">
                              <a:effectLst/>
                              <a:latin typeface="+mn-lt"/>
                            </a:rPr>
                            <a:t>7</a:t>
                          </a:r>
                          <a:endParaRPr lang="en-US" sz="1400" b="1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290" marR="34290" marT="34290" marB="34290" anchor="ctr"/>
                    </a:tc>
                    <a:tc>
                      <a:txBody>
                        <a:bodyPr/>
                        <a:lstStyle/>
                        <a:p>
                          <a:pPr marL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ro-RO" sz="1400" b="1">
                              <a:effectLst/>
                              <a:latin typeface="+mn-lt"/>
                            </a:rPr>
                            <a:t>2</a:t>
                          </a:r>
                          <a:endParaRPr lang="en-US" sz="1400" b="1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290" marR="34290" marT="34290" marB="34290" anchor="ctr"/>
                    </a:tc>
                    <a:tc>
                      <a:txBody>
                        <a:bodyPr/>
                        <a:lstStyle/>
                        <a:p>
                          <a:pPr marL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ro-RO" sz="1400" b="1">
                              <a:effectLst/>
                              <a:latin typeface="+mn-lt"/>
                            </a:rPr>
                            <a:t>0</a:t>
                          </a:r>
                          <a:endParaRPr lang="en-US" sz="1400" b="1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290" marR="34290" marT="34290" marB="34290" anchor="ctr"/>
                    </a:tc>
                    <a:tc>
                      <a:txBody>
                        <a:bodyPr/>
                        <a:lstStyle/>
                        <a:p>
                          <a:pPr marL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ro-RO" sz="1400" b="1" dirty="0">
                              <a:effectLst/>
                              <a:latin typeface="+mn-lt"/>
                            </a:rPr>
                            <a:t>2</a:t>
                          </a:r>
                          <a:endParaRPr lang="en-US" sz="1400" b="1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290" marR="34290" marT="34290" marB="34290" anchor="ctr"/>
                    </a:tc>
                    <a:tc>
                      <a:txBody>
                        <a:bodyPr/>
                        <a:lstStyle/>
                        <a:p>
                          <a:pPr marL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ro-RO" sz="1400" b="1" dirty="0">
                              <a:effectLst/>
                              <a:latin typeface="+mn-lt"/>
                            </a:rPr>
                            <a:t>4</a:t>
                          </a:r>
                          <a:endParaRPr lang="en-US" sz="1400" b="1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290" marR="34290" marT="34290" marB="34290" anchor="ctr"/>
                    </a:tc>
                    <a:tc>
                      <a:txBody>
                        <a:bodyPr/>
                        <a:lstStyle/>
                        <a:p>
                          <a:pPr marL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ro-RO" sz="1400" b="1" dirty="0">
                              <a:effectLst/>
                              <a:latin typeface="+mn-lt"/>
                            </a:rPr>
                            <a:t>8</a:t>
                          </a:r>
                          <a:endParaRPr lang="en-US" sz="1400" b="1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290" marR="34290" marT="34290" marB="34290" anchor="ctr"/>
                    </a:tc>
                    <a:tc>
                      <a:txBody>
                        <a:bodyPr/>
                        <a:lstStyle/>
                        <a:p>
                          <a:pPr marL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ro-RO" sz="1400" b="1">
                              <a:effectLst/>
                              <a:latin typeface="+mn-lt"/>
                            </a:rPr>
                            <a:t>3</a:t>
                          </a:r>
                          <a:endParaRPr lang="en-US" sz="1400" b="1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290" marR="34290" marT="34290" marB="34290" anchor="ctr"/>
                    </a:tc>
                    <a:tc>
                      <a:txBody>
                        <a:bodyPr/>
                        <a:lstStyle/>
                        <a:p>
                          <a:pPr marL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ro-RO" sz="1400" b="1">
                              <a:effectLst/>
                              <a:latin typeface="+mn-lt"/>
                            </a:rPr>
                            <a:t>4</a:t>
                          </a:r>
                          <a:endParaRPr lang="en-US" sz="1400" b="1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290" marR="34290" marT="34290" marB="34290" anchor="ctr"/>
                    </a:tc>
                    <a:extLst>
                      <a:ext uri="{0D108BD9-81ED-4DB2-BD59-A6C34878D82A}">
                        <a16:rowId xmlns:a16="http://schemas.microsoft.com/office/drawing/2014/main" val="334588564"/>
                      </a:ext>
                    </a:extLst>
                  </a:tr>
                  <a:tr h="349282">
                    <a:tc>
                      <a:txBody>
                        <a:bodyPr/>
                        <a:lstStyle/>
                        <a:p>
                          <a:pPr marL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ro-RO" sz="1400" b="1">
                              <a:effectLst/>
                              <a:latin typeface="+mn-lt"/>
                            </a:rPr>
                            <a:t>5</a:t>
                          </a:r>
                          <a:endParaRPr lang="en-US" sz="1400" b="1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290" marR="34290" marT="34290" marB="34290" anchor="ctr"/>
                    </a:tc>
                    <a:tc>
                      <a:txBody>
                        <a:bodyPr/>
                        <a:lstStyle/>
                        <a:p>
                          <a:pPr marL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ro-RO" sz="1400" b="1">
                              <a:effectLst/>
                              <a:latin typeface="+mn-lt"/>
                            </a:rPr>
                            <a:t>2</a:t>
                          </a:r>
                          <a:endParaRPr lang="en-US" sz="1400" b="1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290" marR="34290" marT="34290" marB="34290" anchor="ctr"/>
                    </a:tc>
                    <a:tc>
                      <a:txBody>
                        <a:bodyPr/>
                        <a:lstStyle/>
                        <a:p>
                          <a:pPr marL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ro-RO" sz="1400" b="1">
                              <a:effectLst/>
                              <a:latin typeface="+mn-lt"/>
                            </a:rPr>
                            <a:t>6</a:t>
                          </a:r>
                          <a:endParaRPr lang="en-US" sz="1400" b="1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290" marR="34290" marT="34290" marB="34290" anchor="ctr"/>
                    </a:tc>
                    <a:tc>
                      <a:txBody>
                        <a:bodyPr/>
                        <a:lstStyle/>
                        <a:p>
                          <a:pPr marL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ro-RO" sz="1400" b="1">
                              <a:effectLst/>
                              <a:latin typeface="+mn-lt"/>
                            </a:rPr>
                            <a:t>0</a:t>
                          </a:r>
                          <a:endParaRPr lang="en-US" sz="1400" b="1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290" marR="34290" marT="34290" marB="34290" anchor="ctr"/>
                    </a:tc>
                    <a:tc>
                      <a:txBody>
                        <a:bodyPr/>
                        <a:lstStyle/>
                        <a:p>
                          <a:pPr marL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ro-RO" sz="1400" b="1">
                              <a:effectLst/>
                              <a:latin typeface="+mn-lt"/>
                            </a:rPr>
                            <a:t>3</a:t>
                          </a:r>
                          <a:endParaRPr lang="en-US" sz="1400" b="1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290" marR="34290" marT="34290" marB="34290" anchor="ctr"/>
                    </a:tc>
                    <a:tc>
                      <a:txBody>
                        <a:bodyPr/>
                        <a:lstStyle/>
                        <a:p>
                          <a:pPr marL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ro-RO" sz="1400" b="1">
                              <a:effectLst/>
                              <a:latin typeface="+mn-lt"/>
                            </a:rPr>
                            <a:t>6</a:t>
                          </a:r>
                          <a:endParaRPr lang="en-US" sz="1400" b="1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290" marR="34290" marT="34290" marB="34290" anchor="ctr"/>
                    </a:tc>
                    <a:tc>
                      <a:txBody>
                        <a:bodyPr/>
                        <a:lstStyle/>
                        <a:p>
                          <a:pPr marL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ro-RO" sz="1400" b="1" dirty="0">
                              <a:effectLst/>
                              <a:latin typeface="+mn-lt"/>
                            </a:rPr>
                            <a:t>9</a:t>
                          </a:r>
                          <a:endParaRPr lang="en-US" sz="1400" b="1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290" marR="34290" marT="34290" marB="34290" anchor="ctr"/>
                    </a:tc>
                    <a:tc>
                      <a:txBody>
                        <a:bodyPr/>
                        <a:lstStyle/>
                        <a:p>
                          <a:pPr marL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ro-RO" sz="1400" b="1" dirty="0">
                              <a:effectLst/>
                              <a:latin typeface="+mn-lt"/>
                            </a:rPr>
                            <a:t>8</a:t>
                          </a:r>
                          <a:endParaRPr lang="en-US" sz="1400" b="1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290" marR="34290" marT="34290" marB="34290" anchor="ctr"/>
                    </a:tc>
                    <a:tc>
                      <a:txBody>
                        <a:bodyPr/>
                        <a:lstStyle/>
                        <a:p>
                          <a:pPr marL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ro-RO" sz="1400" b="1" dirty="0">
                              <a:effectLst/>
                              <a:latin typeface="+mn-lt"/>
                            </a:rPr>
                            <a:t>11</a:t>
                          </a:r>
                          <a:endParaRPr lang="en-US" sz="1400" b="1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290" marR="34290" marT="34290" marB="34290" anchor="ctr"/>
                    </a:tc>
                    <a:tc>
                      <a:txBody>
                        <a:bodyPr/>
                        <a:lstStyle/>
                        <a:p>
                          <a:pPr marL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ro-RO" sz="1400" b="1" dirty="0">
                              <a:effectLst/>
                              <a:latin typeface="+mn-lt"/>
                            </a:rPr>
                            <a:t>2</a:t>
                          </a:r>
                          <a:endParaRPr lang="en-US" sz="1400" b="1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290" marR="34290" marT="34290" marB="34290" anchor="ctr"/>
                    </a:tc>
                    <a:extLst>
                      <a:ext uri="{0D108BD9-81ED-4DB2-BD59-A6C34878D82A}">
                        <a16:rowId xmlns:a16="http://schemas.microsoft.com/office/drawing/2014/main" val="3380316542"/>
                      </a:ext>
                    </a:extLst>
                  </a:tr>
                  <a:tr h="349282">
                    <a:tc>
                      <a:txBody>
                        <a:bodyPr/>
                        <a:lstStyle/>
                        <a:p>
                          <a:pPr marL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ro-RO" sz="1400" b="1">
                              <a:effectLst/>
                              <a:latin typeface="+mn-lt"/>
                            </a:rPr>
                            <a:t>7</a:t>
                          </a:r>
                          <a:endParaRPr lang="en-US" sz="1400" b="1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290" marR="34290" marT="34290" marB="34290" anchor="ctr"/>
                    </a:tc>
                    <a:tc>
                      <a:txBody>
                        <a:bodyPr/>
                        <a:lstStyle/>
                        <a:p>
                          <a:pPr marL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ro-RO" sz="1400" b="1" dirty="0">
                              <a:effectLst/>
                              <a:latin typeface="+mn-lt"/>
                            </a:rPr>
                            <a:t>2</a:t>
                          </a:r>
                          <a:endParaRPr lang="en-US" sz="1400" b="1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290" marR="34290" marT="34290" marB="34290" anchor="ctr"/>
                    </a:tc>
                    <a:tc>
                      <a:txBody>
                        <a:bodyPr/>
                        <a:lstStyle/>
                        <a:p>
                          <a:pPr marL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ro-RO" sz="1400" b="1">
                              <a:effectLst/>
                              <a:latin typeface="+mn-lt"/>
                            </a:rPr>
                            <a:t>5</a:t>
                          </a:r>
                          <a:endParaRPr lang="en-US" sz="1400" b="1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290" marR="34290" marT="34290" marB="34290" anchor="ctr"/>
                    </a:tc>
                    <a:tc>
                      <a:txBody>
                        <a:bodyPr/>
                        <a:lstStyle/>
                        <a:p>
                          <a:pPr marL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ro-RO" sz="1400" b="1">
                              <a:effectLst/>
                              <a:latin typeface="+mn-lt"/>
                            </a:rPr>
                            <a:t>2</a:t>
                          </a:r>
                          <a:endParaRPr lang="en-US" sz="1400" b="1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290" marR="34290" marT="34290" marB="34290" anchor="ctr"/>
                    </a:tc>
                    <a:tc>
                      <a:txBody>
                        <a:bodyPr/>
                        <a:lstStyle/>
                        <a:p>
                          <a:pPr marL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ro-RO" sz="1400" b="1">
                              <a:effectLst/>
                              <a:latin typeface="+mn-lt"/>
                            </a:rPr>
                            <a:t>2</a:t>
                          </a:r>
                          <a:endParaRPr lang="en-US" sz="1400" b="1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290" marR="34290" marT="34290" marB="34290" anchor="ctr"/>
                    </a:tc>
                    <a:tc>
                      <a:txBody>
                        <a:bodyPr/>
                        <a:lstStyle/>
                        <a:p>
                          <a:pPr marL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ro-RO" sz="1400" b="1">
                              <a:effectLst/>
                              <a:latin typeface="+mn-lt"/>
                            </a:rPr>
                            <a:t>3</a:t>
                          </a:r>
                          <a:endParaRPr lang="en-US" sz="1400" b="1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290" marR="34290" marT="34290" marB="34290" anchor="ctr"/>
                    </a:tc>
                    <a:tc>
                      <a:txBody>
                        <a:bodyPr/>
                        <a:lstStyle/>
                        <a:p>
                          <a:pPr marL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ro-RO" sz="1400" b="1">
                              <a:effectLst/>
                              <a:latin typeface="+mn-lt"/>
                            </a:rPr>
                            <a:t>5</a:t>
                          </a:r>
                          <a:endParaRPr lang="en-US" sz="1400" b="1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290" marR="34290" marT="34290" marB="34290" anchor="ctr"/>
                    </a:tc>
                    <a:tc>
                      <a:txBody>
                        <a:bodyPr/>
                        <a:lstStyle/>
                        <a:p>
                          <a:pPr marL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ro-RO" sz="1400" b="1" dirty="0">
                              <a:effectLst/>
                              <a:latin typeface="+mn-lt"/>
                            </a:rPr>
                            <a:t>6</a:t>
                          </a:r>
                          <a:endParaRPr lang="en-US" sz="1400" b="1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290" marR="34290" marT="34290" marB="34290" anchor="ctr"/>
                    </a:tc>
                    <a:tc>
                      <a:txBody>
                        <a:bodyPr/>
                        <a:lstStyle/>
                        <a:p>
                          <a:pPr marL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ro-RO" sz="1400" b="1" dirty="0">
                              <a:effectLst/>
                              <a:latin typeface="+mn-lt"/>
                            </a:rPr>
                            <a:t>5</a:t>
                          </a:r>
                          <a:endParaRPr lang="en-US" sz="1400" b="1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290" marR="34290" marT="34290" marB="34290" anchor="ctr"/>
                    </a:tc>
                    <a:tc>
                      <a:txBody>
                        <a:bodyPr/>
                        <a:lstStyle/>
                        <a:p>
                          <a:pPr marL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ro-RO" sz="1400" b="1" dirty="0">
                              <a:effectLst/>
                              <a:latin typeface="+mn-lt"/>
                            </a:rPr>
                            <a:t>1</a:t>
                          </a:r>
                          <a:endParaRPr lang="en-US" sz="1400" b="1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290" marR="34290" marT="34290" marB="34290" anchor="ctr"/>
                    </a:tc>
                    <a:extLst>
                      <a:ext uri="{0D108BD9-81ED-4DB2-BD59-A6C34878D82A}">
                        <a16:rowId xmlns:a16="http://schemas.microsoft.com/office/drawing/2014/main" val="2439057624"/>
                      </a:ext>
                    </a:extLst>
                  </a:tr>
                  <a:tr h="349282">
                    <a:tc>
                      <a:txBody>
                        <a:bodyPr/>
                        <a:lstStyle/>
                        <a:p>
                          <a:pPr marL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ro-RO" sz="1400" b="1">
                              <a:effectLst/>
                              <a:latin typeface="+mn-lt"/>
                            </a:rPr>
                            <a:t>3</a:t>
                          </a:r>
                          <a:endParaRPr lang="en-US" sz="1400" b="1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290" marR="34290" marT="34290" marB="34290" anchor="ctr"/>
                    </a:tc>
                    <a:tc>
                      <a:txBody>
                        <a:bodyPr/>
                        <a:lstStyle/>
                        <a:p>
                          <a:pPr marL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ro-RO" sz="1400" b="1">
                              <a:effectLst/>
                              <a:latin typeface="+mn-lt"/>
                            </a:rPr>
                            <a:t>3</a:t>
                          </a:r>
                          <a:endParaRPr lang="en-US" sz="1400" b="1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290" marR="34290" marT="34290" marB="34290" anchor="ctr"/>
                    </a:tc>
                    <a:tc>
                      <a:txBody>
                        <a:bodyPr/>
                        <a:lstStyle/>
                        <a:p>
                          <a:pPr marL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ro-RO" sz="1400" b="1">
                              <a:effectLst/>
                              <a:latin typeface="+mn-lt"/>
                            </a:rPr>
                            <a:t>8</a:t>
                          </a:r>
                          <a:endParaRPr lang="en-US" sz="1400" b="1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290" marR="34290" marT="34290" marB="34290" anchor="ctr"/>
                    </a:tc>
                    <a:tc>
                      <a:txBody>
                        <a:bodyPr/>
                        <a:lstStyle/>
                        <a:p>
                          <a:pPr marL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ro-RO" sz="1400" b="1">
                              <a:effectLst/>
                              <a:latin typeface="+mn-lt"/>
                            </a:rPr>
                            <a:t>1</a:t>
                          </a:r>
                          <a:endParaRPr lang="en-US" sz="1400" b="1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290" marR="34290" marT="34290" marB="34290" anchor="ctr"/>
                    </a:tc>
                    <a:tc>
                      <a:txBody>
                        <a:bodyPr/>
                        <a:lstStyle/>
                        <a:p>
                          <a:pPr marL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ro-RO" sz="1400" b="1">
                              <a:effectLst/>
                              <a:latin typeface="+mn-lt"/>
                            </a:rPr>
                            <a:t>0</a:t>
                          </a:r>
                          <a:endParaRPr lang="en-US" sz="1400" b="1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290" marR="34290" marT="34290" marB="34290" anchor="ctr"/>
                    </a:tc>
                    <a:tc>
                      <a:txBody>
                        <a:bodyPr/>
                        <a:lstStyle/>
                        <a:p>
                          <a:pPr marL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ro-RO" sz="1400" b="1">
                              <a:effectLst/>
                              <a:latin typeface="+mn-lt"/>
                            </a:rPr>
                            <a:t>4</a:t>
                          </a:r>
                          <a:endParaRPr lang="en-US" sz="1400" b="1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290" marR="34290" marT="34290" marB="34290" anchor="ctr"/>
                    </a:tc>
                    <a:tc>
                      <a:txBody>
                        <a:bodyPr/>
                        <a:lstStyle/>
                        <a:p>
                          <a:pPr marL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ro-RO" sz="1400" b="1">
                              <a:effectLst/>
                              <a:latin typeface="+mn-lt"/>
                            </a:rPr>
                            <a:t>4</a:t>
                          </a:r>
                          <a:endParaRPr lang="en-US" sz="1400" b="1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290" marR="34290" marT="34290" marB="34290" anchor="ctr"/>
                    </a:tc>
                    <a:tc>
                      <a:txBody>
                        <a:bodyPr/>
                        <a:lstStyle/>
                        <a:p>
                          <a:pPr marL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ro-RO" sz="1400" b="1">
                              <a:effectLst/>
                              <a:latin typeface="+mn-lt"/>
                            </a:rPr>
                            <a:t>3</a:t>
                          </a:r>
                          <a:endParaRPr lang="en-US" sz="1400" b="1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290" marR="34290" marT="34290" marB="34290" anchor="ctr"/>
                    </a:tc>
                    <a:tc>
                      <a:txBody>
                        <a:bodyPr/>
                        <a:lstStyle/>
                        <a:p>
                          <a:pPr marL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ro-RO" sz="1400" b="1" dirty="0">
                              <a:effectLst/>
                              <a:latin typeface="+mn-lt"/>
                            </a:rPr>
                            <a:t>7</a:t>
                          </a:r>
                          <a:endParaRPr lang="en-US" sz="1400" b="1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290" marR="34290" marT="34290" marB="34290" anchor="ctr"/>
                    </a:tc>
                    <a:tc>
                      <a:txBody>
                        <a:bodyPr/>
                        <a:lstStyle/>
                        <a:p>
                          <a:pPr marL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ro-RO" sz="1400" b="1" dirty="0">
                              <a:effectLst/>
                              <a:latin typeface="+mn-lt"/>
                            </a:rPr>
                            <a:t>0</a:t>
                          </a:r>
                          <a:endParaRPr lang="en-US" sz="1400" b="1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290" marR="34290" marT="34290" marB="34290" anchor="ctr"/>
                    </a:tc>
                    <a:extLst>
                      <a:ext uri="{0D108BD9-81ED-4DB2-BD59-A6C34878D82A}">
                        <a16:rowId xmlns:a16="http://schemas.microsoft.com/office/drawing/2014/main" val="1214579355"/>
                      </a:ext>
                    </a:extLst>
                  </a:tr>
                  <a:tr h="349282">
                    <a:tc>
                      <a:txBody>
                        <a:bodyPr/>
                        <a:lstStyle/>
                        <a:p>
                          <a:pPr marL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ro-RO" sz="1400" b="1">
                              <a:effectLst/>
                              <a:latin typeface="+mn-lt"/>
                            </a:rPr>
                            <a:t>5</a:t>
                          </a:r>
                          <a:endParaRPr lang="en-US" sz="1400" b="1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290" marR="34290" marT="34290" marB="34290" anchor="ctr"/>
                    </a:tc>
                    <a:tc>
                      <a:txBody>
                        <a:bodyPr/>
                        <a:lstStyle/>
                        <a:p>
                          <a:pPr marL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ro-RO" sz="1400" b="1">
                              <a:effectLst/>
                              <a:latin typeface="+mn-lt"/>
                            </a:rPr>
                            <a:t>4</a:t>
                          </a:r>
                          <a:endParaRPr lang="en-US" sz="1400" b="1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290" marR="34290" marT="34290" marB="34290" anchor="ctr"/>
                    </a:tc>
                    <a:tc>
                      <a:txBody>
                        <a:bodyPr/>
                        <a:lstStyle/>
                        <a:p>
                          <a:pPr marL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ro-RO" sz="1400" b="1">
                              <a:effectLst/>
                              <a:latin typeface="+mn-lt"/>
                            </a:rPr>
                            <a:t>9</a:t>
                          </a:r>
                          <a:endParaRPr lang="en-US" sz="1400" b="1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290" marR="34290" marT="34290" marB="34290" anchor="ctr"/>
                    </a:tc>
                    <a:tc>
                      <a:txBody>
                        <a:bodyPr/>
                        <a:lstStyle/>
                        <a:p>
                          <a:pPr marL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ro-RO" sz="1400" b="1">
                              <a:effectLst/>
                              <a:latin typeface="+mn-lt"/>
                            </a:rPr>
                            <a:t>3</a:t>
                          </a:r>
                          <a:endParaRPr lang="en-US" sz="1400" b="1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290" marR="34290" marT="34290" marB="34290" anchor="ctr"/>
                    </a:tc>
                    <a:tc>
                      <a:txBody>
                        <a:bodyPr/>
                        <a:lstStyle/>
                        <a:p>
                          <a:pPr marL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ro-RO" sz="1400" b="1">
                              <a:effectLst/>
                              <a:latin typeface="+mn-lt"/>
                            </a:rPr>
                            <a:t>1</a:t>
                          </a:r>
                          <a:endParaRPr lang="en-US" sz="1400" b="1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290" marR="34290" marT="34290" marB="34290" anchor="ctr"/>
                    </a:tc>
                    <a:tc>
                      <a:txBody>
                        <a:bodyPr/>
                        <a:lstStyle/>
                        <a:p>
                          <a:pPr marL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ro-RO" sz="1400" b="1">
                              <a:effectLst/>
                              <a:latin typeface="+mn-lt"/>
                            </a:rPr>
                            <a:t>2</a:t>
                          </a:r>
                          <a:endParaRPr lang="en-US" sz="1400" b="1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290" marR="34290" marT="34290" marB="34290" anchor="ctr"/>
                    </a:tc>
                    <a:tc>
                      <a:txBody>
                        <a:bodyPr/>
                        <a:lstStyle/>
                        <a:p>
                          <a:pPr marL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ro-RO" sz="1400" b="1">
                              <a:effectLst/>
                              <a:latin typeface="+mn-lt"/>
                            </a:rPr>
                            <a:t>2</a:t>
                          </a:r>
                          <a:endParaRPr lang="en-US" sz="1400" b="1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290" marR="34290" marT="34290" marB="34290" anchor="ctr"/>
                    </a:tc>
                    <a:tc>
                      <a:txBody>
                        <a:bodyPr/>
                        <a:lstStyle/>
                        <a:p>
                          <a:pPr marL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ro-RO" sz="1400" b="1">
                              <a:effectLst/>
                              <a:latin typeface="+mn-lt"/>
                            </a:rPr>
                            <a:t>6</a:t>
                          </a:r>
                          <a:endParaRPr lang="en-US" sz="1400" b="1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290" marR="34290" marT="34290" marB="34290" anchor="ctr"/>
                    </a:tc>
                    <a:tc>
                      <a:txBody>
                        <a:bodyPr/>
                        <a:lstStyle/>
                        <a:p>
                          <a:pPr marL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ro-RO" sz="1400" b="1" dirty="0">
                              <a:effectLst/>
                              <a:latin typeface="+mn-lt"/>
                            </a:rPr>
                            <a:t>5</a:t>
                          </a:r>
                          <a:endParaRPr lang="en-US" sz="1400" b="1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290" marR="34290" marT="34290" marB="34290" anchor="ctr"/>
                    </a:tc>
                    <a:tc>
                      <a:txBody>
                        <a:bodyPr/>
                        <a:lstStyle/>
                        <a:p>
                          <a:pPr marL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ro-RO" sz="1400" b="1" dirty="0">
                              <a:effectLst/>
                              <a:latin typeface="+mn-lt"/>
                            </a:rPr>
                            <a:t>3</a:t>
                          </a:r>
                          <a:endParaRPr lang="en-US" sz="1400" b="1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34290" marR="34290" marT="34290" marB="34290" anchor="ctr"/>
                    </a:tc>
                    <a:extLst>
                      <a:ext uri="{0D108BD9-81ED-4DB2-BD59-A6C34878D82A}">
                        <a16:rowId xmlns:a16="http://schemas.microsoft.com/office/drawing/2014/main" val="5616543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Arrow: Left-Right 4">
            <a:extLst>
              <a:ext uri="{FF2B5EF4-FFF2-40B4-BE49-F238E27FC236}">
                <a16:creationId xmlns:a16="http://schemas.microsoft.com/office/drawing/2014/main" id="{CCFF7B90-5C1C-4362-AA75-DBEFA7FB4F07}"/>
              </a:ext>
            </a:extLst>
          </p:cNvPr>
          <p:cNvSpPr/>
          <p:nvPr/>
        </p:nvSpPr>
        <p:spPr>
          <a:xfrm>
            <a:off x="769622" y="1074965"/>
            <a:ext cx="3483000" cy="304800"/>
          </a:xfrm>
          <a:prstGeom prst="left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</a:t>
            </a:r>
            <a:endParaRPr kumimoji="0" lang="en-US" sz="135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Arrow: Up-Down 5">
            <a:extLst>
              <a:ext uri="{FF2B5EF4-FFF2-40B4-BE49-F238E27FC236}">
                <a16:creationId xmlns:a16="http://schemas.microsoft.com/office/drawing/2014/main" id="{E57FA343-C473-497E-A36A-C750CE0B26C5}"/>
              </a:ext>
            </a:extLst>
          </p:cNvPr>
          <p:cNvSpPr/>
          <p:nvPr/>
        </p:nvSpPr>
        <p:spPr>
          <a:xfrm>
            <a:off x="163287" y="1555947"/>
            <a:ext cx="326572" cy="3492818"/>
          </a:xfrm>
          <a:prstGeom prst="up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</a:t>
            </a:r>
            <a:endParaRPr kumimoji="0" lang="en-US" sz="135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714B4AF-848F-4702-8693-BD2002173D2E}"/>
                  </a:ext>
                </a:extLst>
              </p:cNvPr>
              <p:cNvSpPr txBox="1"/>
              <p:nvPr/>
            </p:nvSpPr>
            <p:spPr>
              <a:xfrm>
                <a:off x="4474028" y="2089347"/>
                <a:ext cx="4572000" cy="5150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35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𝑟</m:t>
                      </m:r>
                      <m:d>
                        <m:dPr>
                          <m:ctrlPr>
                            <a:rPr kumimoji="0" lang="en-US" sz="135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836967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135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𝑥</m:t>
                          </m:r>
                          <m:r>
                            <a:rPr kumimoji="0" lang="en-US" sz="135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r>
                            <a:rPr kumimoji="0" lang="en-US" sz="135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𝑦</m:t>
                          </m:r>
                        </m:e>
                      </m:d>
                      <m:r>
                        <a:rPr kumimoji="0" lang="en-US" sz="13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=1.7+3.4×</m:t>
                      </m:r>
                      <m:rad>
                        <m:radPr>
                          <m:degHide m:val="on"/>
                          <m:ctrlPr>
                            <a:rPr kumimoji="0" lang="en-US" sz="135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836967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kumimoji="0" lang="en-US" sz="135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836967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0" lang="en-US" sz="135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836967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en-US" sz="135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𝑥</m:t>
                                  </m:r>
                                  <m:r>
                                    <a:rPr kumimoji="0" lang="en-US" sz="135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kumimoji="0" lang="en-US" sz="135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sz="135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0" lang="en-US" sz="135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𝑢𝑟𝑔𝑒𝑛𝑡𝑎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kumimoji="0" lang="en-US" sz="135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  <m:r>
                            <a:rPr kumimoji="0" lang="en-US" sz="135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+</m:t>
                          </m:r>
                          <m:sSup>
                            <m:sSupPr>
                              <m:ctrlPr>
                                <a:rPr kumimoji="0" lang="en-US" sz="135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836967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0" lang="en-US" sz="135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836967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en-US" sz="135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𝑦</m:t>
                                  </m:r>
                                  <m:r>
                                    <a:rPr kumimoji="0" lang="en-US" sz="135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kumimoji="0" lang="en-US" sz="135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sz="135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kumimoji="0" lang="en-US" sz="135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𝑢𝑟𝑔𝑒𝑛𝑡𝑎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kumimoji="0" lang="en-US" sz="135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kumimoji="0" lang="en-US" sz="13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714B4AF-848F-4702-8693-BD2002173D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4028" y="2089347"/>
                <a:ext cx="4572000" cy="5150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DF1B8CD-9902-406F-9873-2886E75DB15F}"/>
                  </a:ext>
                </a:extLst>
              </p:cNvPr>
              <p:cNvSpPr txBox="1"/>
              <p:nvPr/>
            </p:nvSpPr>
            <p:spPr>
              <a:xfrm>
                <a:off x="4474028" y="3694887"/>
                <a:ext cx="4572000" cy="6827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35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𝑐𝑜𝑠𝑡</m:t>
                      </m:r>
                      <m:d>
                        <m:dPr>
                          <m:ctrlPr>
                            <a:rPr kumimoji="0" lang="en-US" sz="135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836967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135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𝑥</m:t>
                          </m:r>
                          <m:r>
                            <a:rPr kumimoji="0" lang="en-US" sz="135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r>
                            <a:rPr kumimoji="0" lang="en-US" sz="135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𝑦</m:t>
                          </m:r>
                        </m:e>
                      </m:d>
                      <m:r>
                        <a:rPr kumimoji="0" lang="en-US" sz="13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kumimoji="0" lang="en-US" sz="135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naryPr>
                        <m:sub>
                          <m:r>
                            <a:rPr kumimoji="0" lang="en-US" sz="135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𝑥</m:t>
                          </m:r>
                          <m:r>
                            <a:rPr kumimoji="0" lang="en-US" sz="135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=1</m:t>
                          </m:r>
                        </m:sub>
                        <m:sup>
                          <m:r>
                            <a:rPr kumimoji="0" lang="en-US" sz="135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</m:sup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kumimoji="0" lang="en-US" sz="135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naryPr>
                            <m:sub>
                              <m:r>
                                <a:rPr kumimoji="0" lang="en-US" sz="135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𝑦</m:t>
                              </m:r>
                              <m:r>
                                <a:rPr kumimoji="0" lang="en-US" sz="135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0" lang="en-US" sz="135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kumimoji="0" lang="en-US" sz="135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836967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35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𝑤</m:t>
                                  </m:r>
                                </m:e>
                                <m:sub>
                                  <m:d>
                                    <m:dPr>
                                      <m:ctrlPr>
                                        <a:rPr kumimoji="0" lang="en-US" sz="135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836967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0" lang="en-US" sz="135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𝑥</m:t>
                                      </m:r>
                                      <m:r>
                                        <a:rPr kumimoji="0" lang="en-US" sz="135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,</m:t>
                                      </m:r>
                                      <m:r>
                                        <a:rPr kumimoji="0" lang="en-US" sz="135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𝑦</m:t>
                                      </m:r>
                                    </m:e>
                                  </m:d>
                                </m:sub>
                              </m:sSub>
                              <m:r>
                                <a:rPr kumimoji="0" lang="en-US" sz="135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∙</m:t>
                              </m:r>
                              <m:r>
                                <a:rPr kumimoji="0" lang="en-US" sz="135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𝑟</m:t>
                              </m:r>
                              <m:d>
                                <m:dPr>
                                  <m:ctrlPr>
                                    <a:rPr kumimoji="0" lang="en-US" sz="135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836967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en-US" sz="135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𝑥</m:t>
                                  </m:r>
                                  <m:r>
                                    <a:rPr kumimoji="0" lang="en-US" sz="135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,</m:t>
                                  </m:r>
                                  <m:r>
                                    <a:rPr kumimoji="0" lang="en-US" sz="135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kumimoji="0" lang="en-US" sz="13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DF1B8CD-9902-406F-9873-2886E75DB1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4028" y="3694887"/>
                <a:ext cx="4572000" cy="68275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5DBE3242-B01C-4328-A3A6-28C7A4FC0921}"/>
              </a:ext>
            </a:extLst>
          </p:cNvPr>
          <p:cNvSpPr txBox="1"/>
          <p:nvPr/>
        </p:nvSpPr>
        <p:spPr>
          <a:xfrm>
            <a:off x="4532384" y="1491322"/>
            <a:ext cx="260161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Timp de răspuns pentru un sector:</a:t>
            </a: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A78543F-251D-4567-B27E-8FD33DB34D42}"/>
              </a:ext>
            </a:extLst>
          </p:cNvPr>
          <p:cNvSpPr txBox="1"/>
          <p:nvPr/>
        </p:nvSpPr>
        <p:spPr>
          <a:xfrm>
            <a:off x="4572001" y="3222841"/>
            <a:ext cx="175471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Timp de răspuns total:</a:t>
            </a: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4" name="Graphic 13" descr="Building">
            <a:extLst>
              <a:ext uri="{FF2B5EF4-FFF2-40B4-BE49-F238E27FC236}">
                <a16:creationId xmlns:a16="http://schemas.microsoft.com/office/drawing/2014/main" id="{0F24F81D-87AC-4D82-9F8E-FC008CF27815}"/>
              </a:ext>
            </a:extLst>
          </p:cNvPr>
          <p:cNvPicPr>
            <a:picLocks noChangeAspect="1"/>
          </p:cNvPicPr>
          <p:nvPr/>
        </p:nvPicPr>
        <p:blipFill>
          <a:blip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279" y="2605112"/>
            <a:ext cx="351843" cy="351843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B49469C-DE39-4339-BE58-BFE7C4B98765}"/>
              </a:ext>
            </a:extLst>
          </p:cNvPr>
          <p:cNvCxnSpPr>
            <a:cxnSpLocks/>
          </p:cNvCxnSpPr>
          <p:nvPr/>
        </p:nvCxnSpPr>
        <p:spPr>
          <a:xfrm flipV="1">
            <a:off x="2389916" y="2089348"/>
            <a:ext cx="1053993" cy="632447"/>
          </a:xfrm>
          <a:prstGeom prst="straightConnector1">
            <a:avLst/>
          </a:prstGeom>
          <a:ln w="88900">
            <a:solidFill>
              <a:srgbClr val="0070C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AF2CC9E-5B94-45D0-84A8-7C93DEE60055}"/>
              </a:ext>
            </a:extLst>
          </p:cNvPr>
          <p:cNvCxnSpPr>
            <a:cxnSpLocks/>
          </p:cNvCxnSpPr>
          <p:nvPr/>
        </p:nvCxnSpPr>
        <p:spPr>
          <a:xfrm flipH="1" flipV="1">
            <a:off x="1581203" y="2405570"/>
            <a:ext cx="807279" cy="316224"/>
          </a:xfrm>
          <a:prstGeom prst="straightConnector1">
            <a:avLst/>
          </a:prstGeom>
          <a:ln w="88900">
            <a:solidFill>
              <a:srgbClr val="0070C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5B75973-B1AE-45B7-BF43-C07C7F68BF9D}"/>
              </a:ext>
            </a:extLst>
          </p:cNvPr>
          <p:cNvCxnSpPr>
            <a:cxnSpLocks/>
          </p:cNvCxnSpPr>
          <p:nvPr/>
        </p:nvCxnSpPr>
        <p:spPr>
          <a:xfrm flipH="1">
            <a:off x="1261824" y="2721795"/>
            <a:ext cx="1073376" cy="750926"/>
          </a:xfrm>
          <a:prstGeom prst="straightConnector1">
            <a:avLst/>
          </a:prstGeom>
          <a:ln w="88900">
            <a:solidFill>
              <a:srgbClr val="0070C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0A2F5C7-D7E7-4D39-A57B-57F6EDF3D699}"/>
              </a:ext>
            </a:extLst>
          </p:cNvPr>
          <p:cNvCxnSpPr>
            <a:cxnSpLocks/>
          </p:cNvCxnSpPr>
          <p:nvPr/>
        </p:nvCxnSpPr>
        <p:spPr>
          <a:xfrm flipH="1">
            <a:off x="1593028" y="2730483"/>
            <a:ext cx="793783" cy="1802995"/>
          </a:xfrm>
          <a:prstGeom prst="straightConnector1">
            <a:avLst/>
          </a:prstGeom>
          <a:ln w="88900">
            <a:solidFill>
              <a:srgbClr val="0070C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B8F6BD4-9BA4-4C24-9B6B-4276E5A7A8AE}"/>
              </a:ext>
            </a:extLst>
          </p:cNvPr>
          <p:cNvCxnSpPr>
            <a:cxnSpLocks/>
          </p:cNvCxnSpPr>
          <p:nvPr/>
        </p:nvCxnSpPr>
        <p:spPr>
          <a:xfrm>
            <a:off x="2387527" y="2781034"/>
            <a:ext cx="326597" cy="1050743"/>
          </a:xfrm>
          <a:prstGeom prst="straightConnector1">
            <a:avLst/>
          </a:prstGeom>
          <a:ln w="88900">
            <a:solidFill>
              <a:srgbClr val="0070C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8092D42-EBCC-47A5-85ED-C5E60AF2F9A0}"/>
              </a:ext>
            </a:extLst>
          </p:cNvPr>
          <p:cNvCxnSpPr>
            <a:cxnSpLocks/>
          </p:cNvCxnSpPr>
          <p:nvPr/>
        </p:nvCxnSpPr>
        <p:spPr>
          <a:xfrm flipV="1">
            <a:off x="2354474" y="1768321"/>
            <a:ext cx="0" cy="953474"/>
          </a:xfrm>
          <a:prstGeom prst="straightConnector1">
            <a:avLst/>
          </a:prstGeom>
          <a:ln w="88900">
            <a:solidFill>
              <a:srgbClr val="0070C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0D9F186-703C-4D08-91EC-286D721D595B}"/>
              </a:ext>
            </a:extLst>
          </p:cNvPr>
          <p:cNvCxnSpPr>
            <a:cxnSpLocks/>
          </p:cNvCxnSpPr>
          <p:nvPr/>
        </p:nvCxnSpPr>
        <p:spPr>
          <a:xfrm>
            <a:off x="2388482" y="2781034"/>
            <a:ext cx="1410797" cy="0"/>
          </a:xfrm>
          <a:prstGeom prst="straightConnector1">
            <a:avLst/>
          </a:prstGeom>
          <a:ln w="88900">
            <a:solidFill>
              <a:srgbClr val="0070C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 47">
            <a:extLst>
              <a:ext uri="{FF2B5EF4-FFF2-40B4-BE49-F238E27FC236}">
                <a16:creationId xmlns:a16="http://schemas.microsoft.com/office/drawing/2014/main" id="{ADD8F8DE-83F2-475F-B042-8D33485502A2}"/>
              </a:ext>
            </a:extLst>
          </p:cNvPr>
          <p:cNvGrpSpPr/>
          <p:nvPr/>
        </p:nvGrpSpPr>
        <p:grpSpPr>
          <a:xfrm>
            <a:off x="6760028" y="4794155"/>
            <a:ext cx="1716593" cy="653479"/>
            <a:chOff x="9159498" y="5737737"/>
            <a:chExt cx="2288790" cy="87130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459BB660-3B24-4B0B-B5BA-44C8550CD029}"/>
                    </a:ext>
                  </a:extLst>
                </p:cNvPr>
                <p:cNvSpPr txBox="1"/>
                <p:nvPr/>
              </p:nvSpPr>
              <p:spPr>
                <a:xfrm>
                  <a:off x="9159498" y="5737737"/>
                  <a:ext cx="2288790" cy="42250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0" marR="0" lvl="0" indent="0" algn="l" defTabSz="6858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kumimoji="0" lang="en-US" sz="135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35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𝑥</m:t>
                          </m:r>
                        </m:e>
                        <m:sub>
                          <m:r>
                            <a:rPr kumimoji="0" lang="en-US" sz="135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𝑢𝑟𝑔𝑒𝑛𝑡𝑎</m:t>
                          </m:r>
                        </m:sub>
                      </m:sSub>
                    </m:oMath>
                  </a14:m>
                  <a:r>
                    <a:rPr kumimoji="0" lang="ro-RO" sz="135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 = ?</a:t>
                  </a:r>
                  <a:endParaRPr kumimoji="0" lang="en-US" sz="135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459BB660-3B24-4B0B-B5BA-44C8550CD0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59498" y="5737737"/>
                  <a:ext cx="2288790" cy="422509"/>
                </a:xfrm>
                <a:prstGeom prst="rect">
                  <a:avLst/>
                </a:prstGeom>
                <a:blipFill>
                  <a:blip r:embed="rId7"/>
                  <a:stretch>
                    <a:fillRect b="-1538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3DC0A470-85FD-49A1-A487-26AA4FD32F4A}"/>
                    </a:ext>
                  </a:extLst>
                </p:cNvPr>
                <p:cNvSpPr txBox="1"/>
                <p:nvPr/>
              </p:nvSpPr>
              <p:spPr>
                <a:xfrm>
                  <a:off x="9159498" y="6186533"/>
                  <a:ext cx="2288790" cy="42250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0" marR="0" lvl="0" indent="0" algn="l" defTabSz="6858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kumimoji="0" lang="en-US" sz="135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35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𝑦</m:t>
                          </m:r>
                        </m:e>
                        <m:sub>
                          <m:r>
                            <a:rPr kumimoji="0" lang="en-US" sz="135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𝑢𝑟𝑔𝑒𝑛𝑡𝑎</m:t>
                          </m:r>
                        </m:sub>
                      </m:sSub>
                    </m:oMath>
                  </a14:m>
                  <a:r>
                    <a:rPr kumimoji="0" lang="ro-RO" sz="135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 = ?</a:t>
                  </a:r>
                  <a:endParaRPr kumimoji="0" lang="en-US" sz="135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3DC0A470-85FD-49A1-A487-26AA4FD32F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59498" y="6186533"/>
                  <a:ext cx="2288790" cy="422509"/>
                </a:xfrm>
                <a:prstGeom prst="rect">
                  <a:avLst/>
                </a:prstGeom>
                <a:blipFill>
                  <a:blip r:embed="rId8"/>
                  <a:stretch>
                    <a:fillRect t="-1923" b="-1538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FA55F5F0-1169-40DF-B20C-E72EDB651192}"/>
                  </a:ext>
                </a:extLst>
              </p:cNvPr>
              <p:cNvSpPr txBox="1"/>
              <p:nvPr/>
            </p:nvSpPr>
            <p:spPr>
              <a:xfrm>
                <a:off x="5120256" y="4970919"/>
                <a:ext cx="2322886" cy="3000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sz="135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𝑐𝑜𝑠𝑡</m:t>
                    </m:r>
                    <m:d>
                      <m:dPr>
                        <m:ctrlPr>
                          <a:rPr kumimoji="0" lang="en-US" sz="135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836967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135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𝑥</m:t>
                        </m:r>
                        <m:r>
                          <a:rPr kumimoji="0" lang="en-US" sz="135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,</m:t>
                        </m:r>
                        <m:r>
                          <a:rPr kumimoji="0" lang="en-US" sz="135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𝑦</m:t>
                        </m:r>
                      </m:e>
                    </m:d>
                  </m:oMath>
                </a14:m>
                <a:r>
                  <a:rPr kumimoji="0" lang="ro-RO" sz="135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minim </a:t>
                </a:r>
                <a:r>
                  <a:rPr kumimoji="0" lang="ro-RO" sz="135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  <a:sym typeface="Wingdings" panose="05000000000000000000" pitchFamily="2" charset="2"/>
                  </a:rPr>
                  <a:t></a:t>
                </a:r>
                <a:r>
                  <a:rPr kumimoji="0" lang="ro-RO" sz="135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:endParaRPr kumimoji="0" lang="en-US" sz="13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FA55F5F0-1169-40DF-B20C-E72EDB6511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0256" y="4970919"/>
                <a:ext cx="2322886" cy="300082"/>
              </a:xfrm>
              <a:prstGeom prst="rect">
                <a:avLst/>
              </a:prstGeom>
              <a:blipFill>
                <a:blip r:embed="rId9"/>
                <a:stretch>
                  <a:fillRect t="-2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Box 48">
            <a:extLst>
              <a:ext uri="{FF2B5EF4-FFF2-40B4-BE49-F238E27FC236}">
                <a16:creationId xmlns:a16="http://schemas.microsoft.com/office/drawing/2014/main" id="{2394E832-FFF3-4A06-B412-6B8BFC2FCDA1}"/>
              </a:ext>
            </a:extLst>
          </p:cNvPr>
          <p:cNvSpPr txBox="1"/>
          <p:nvPr/>
        </p:nvSpPr>
        <p:spPr>
          <a:xfrm>
            <a:off x="769622" y="5468020"/>
            <a:ext cx="348300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Localitate</a:t>
            </a: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57DDA049-8690-418F-9DA2-283C8072914F}"/>
              </a:ext>
            </a:extLst>
          </p:cNvPr>
          <p:cNvGrpSpPr/>
          <p:nvPr/>
        </p:nvGrpSpPr>
        <p:grpSpPr>
          <a:xfrm>
            <a:off x="2107586" y="2636212"/>
            <a:ext cx="2594057" cy="2788674"/>
            <a:chOff x="2810114" y="2371949"/>
            <a:chExt cx="3458743" cy="371823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C44053A0-971E-4B60-8CAC-1379A0523797}"/>
                    </a:ext>
                  </a:extLst>
                </p:cNvPr>
                <p:cNvSpPr txBox="1"/>
                <p:nvPr/>
              </p:nvSpPr>
              <p:spPr>
                <a:xfrm>
                  <a:off x="2810114" y="5667671"/>
                  <a:ext cx="606972" cy="42250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0" marR="0" lvl="0" indent="0" algn="l" defTabSz="6858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35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135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𝑥</m:t>
                            </m:r>
                          </m:e>
                          <m:sub>
                            <m:r>
                              <a:rPr kumimoji="0" lang="en-US" sz="135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𝑢𝑟𝑔</m:t>
                            </m:r>
                            <m:r>
                              <a:rPr kumimoji="0" lang="ro-RO" sz="135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.</m:t>
                            </m:r>
                          </m:sub>
                        </m:sSub>
                      </m:oMath>
                    </m:oMathPara>
                  </a14:m>
                  <a:endParaRPr kumimoji="0" lang="en-US" sz="135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C44053A0-971E-4B60-8CAC-1379A05237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10114" y="5667671"/>
                  <a:ext cx="606972" cy="422509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A58D79AB-B0CF-4CF8-A863-DB318AFB565E}"/>
                    </a:ext>
                  </a:extLst>
                </p:cNvPr>
                <p:cNvSpPr txBox="1"/>
                <p:nvPr/>
              </p:nvSpPr>
              <p:spPr>
                <a:xfrm>
                  <a:off x="5661885" y="2371949"/>
                  <a:ext cx="606972" cy="42250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0" marR="0" lvl="0" indent="0" algn="l" defTabSz="6858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35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ro-RO" sz="135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𝑦</m:t>
                            </m:r>
                          </m:e>
                          <m:sub>
                            <m:r>
                              <a:rPr kumimoji="0" lang="en-US" sz="135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𝑢𝑟𝑔</m:t>
                            </m:r>
                            <m:r>
                              <a:rPr kumimoji="0" lang="ro-RO" sz="135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.</m:t>
                            </m:r>
                          </m:sub>
                        </m:sSub>
                      </m:oMath>
                    </m:oMathPara>
                  </a14:m>
                  <a:endParaRPr kumimoji="0" lang="en-US" sz="135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A58D79AB-B0CF-4CF8-A863-DB318AFB56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61885" y="2371949"/>
                  <a:ext cx="606972" cy="422509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342900" y="304800"/>
            <a:ext cx="84582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</a:br>
            <a:r>
              <a:rPr kumimoji="0" lang="en-US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II. </a:t>
            </a:r>
            <a:r>
              <a:rPr kumimoji="0" lang="ro-RO" altLang="en-US" sz="2600" b="1" i="0" u="none" strike="noStrike" kern="1200" cap="none" spc="0" normalizeH="0" baseline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Exemplu</a:t>
            </a:r>
            <a:br>
              <a:rPr kumimoji="0" lang="en-US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</a:br>
            <a:endParaRPr kumimoji="0" lang="en-US" altLang="en-US" sz="2600" b="1" i="0" u="none" strike="noStrike" kern="120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1177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500"/>
                            </p:stCondLst>
                            <p:childTnLst>
                              <p:par>
                                <p:cTn id="4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000"/>
                            </p:stCondLst>
                            <p:childTnLst>
                              <p:par>
                                <p:cTn id="5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/>
      <p:bldP spid="10" grpId="0"/>
      <p:bldP spid="11" grpId="0"/>
      <p:bldP spid="12" grpId="0"/>
      <p:bldP spid="4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42900" y="304800"/>
            <a:ext cx="8458200" cy="914400"/>
          </a:xfrm>
        </p:spPr>
        <p:txBody>
          <a:bodyPr/>
          <a:lstStyle/>
          <a:p>
            <a:pPr eaLnBrk="1" hangingPunct="1"/>
            <a:br>
              <a:rPr lang="en-US" altLang="en-US" sz="2600" b="1" dirty="0">
                <a:solidFill>
                  <a:schemeClr val="bg2"/>
                </a:solidFill>
              </a:rPr>
            </a:br>
            <a:r>
              <a:rPr lang="en-US" altLang="en-US" sz="2600" b="1" dirty="0">
                <a:solidFill>
                  <a:schemeClr val="bg2"/>
                </a:solidFill>
              </a:rPr>
              <a:t>III. </a:t>
            </a:r>
            <a:r>
              <a:rPr lang="ro-RO" altLang="en-US" sz="2600" b="1" dirty="0">
                <a:solidFill>
                  <a:schemeClr val="bg2"/>
                </a:solidFill>
              </a:rPr>
              <a:t>Alternative pentru definirea timpului de răspuns</a:t>
            </a:r>
            <a:br>
              <a:rPr lang="ro-RO" altLang="en-US" sz="2600" b="1" dirty="0">
                <a:solidFill>
                  <a:schemeClr val="bg2"/>
                </a:solidFill>
              </a:rPr>
            </a:br>
            <a:endParaRPr lang="ro-RO" altLang="en-US" sz="2600" b="1" dirty="0">
              <a:solidFill>
                <a:schemeClr val="bg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47" name="Rectangle 3"/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457200" y="1219200"/>
                <a:ext cx="8229600" cy="4876801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dirty="0"/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ro-RO" sz="2000" dirty="0"/>
                  <a:t>Pentru orice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o-RO" sz="20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ro-RO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o-RO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ro-RO" sz="2000" dirty="0"/>
                  <a:t> punct de apel din rețea, timpul de răspuns din poziția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o-RO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ro-RO" sz="2000" i="1">
                                <a:latin typeface="Cambria Math" panose="02040503050406030204" pitchFamily="18" charset="0"/>
                              </a:rPr>
                              <m:t>𝑢𝑟𝑔𝑒𝑛𝑡𝑎</m:t>
                            </m:r>
                          </m:sub>
                        </m:sSub>
                        <m:r>
                          <a:rPr lang="ro-RO" sz="20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o-RO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ro-RO" sz="2000" i="1">
                                <a:latin typeface="Cambria Math" panose="02040503050406030204" pitchFamily="18" charset="0"/>
                              </a:rPr>
                              <m:t>𝑢𝑟𝑔𝑒𝑛𝑡𝑎</m:t>
                            </m:r>
                          </m:sub>
                        </m:sSub>
                      </m:e>
                    </m:d>
                  </m:oMath>
                </a14:m>
                <a:r>
                  <a:rPr lang="ro-RO" sz="2000" dirty="0"/>
                  <a:t> unde este plasată unitatea de urgență este estimat la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o-RO" sz="2000" i="1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o-RO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ro-RO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ro-RO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o-RO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o-RO" sz="2000" i="1">
                                  <a:latin typeface="Cambria Math" panose="02040503050406030204" pitchFamily="18" charset="0"/>
                                </a:rPr>
                                <m:t>𝑢𝑟𝑔𝑒𝑛𝑡𝑎</m:t>
                              </m:r>
                            </m:sub>
                          </m:sSub>
                          <m:r>
                            <a:rPr lang="ro-RO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o-RO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ro-RO" sz="2000" i="1">
                                  <a:latin typeface="Cambria Math" panose="02040503050406030204" pitchFamily="18" charset="0"/>
                                </a:rPr>
                                <m:t>𝑢𝑟𝑔𝑒𝑛𝑡𝑎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o-RO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o-RO" sz="2000" i="1">
                                      <a:latin typeface="Cambria Math" panose="02040503050406030204" pitchFamily="18" charset="0"/>
                                    </a:rPr>
                                    <m:t>𝑢𝑟𝑔𝑒𝑛𝑡𝑎</m:t>
                                  </m:r>
                                </m:sub>
                              </m:sSub>
                              <m:r>
                                <a:rPr lang="ro-RO" sz="20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o-RO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ro-RO" sz="2000" i="1">
                                      <a:latin typeface="Cambria Math" panose="02040503050406030204" pitchFamily="18" charset="0"/>
                                    </a:rPr>
                                    <m:t>𝑢𝑟𝑔𝑒𝑛𝑡𝑎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endParaRPr lang="ro-RO" sz="2000" dirty="0"/>
              </a:p>
              <a:p>
                <a:pPr marL="0" indent="0">
                  <a:buNone/>
                </a:pPr>
                <a:r>
                  <a:rPr lang="ro-RO" sz="2000" dirty="0"/>
                  <a:t>unde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ro-RO" sz="200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ro-RO" sz="200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ro-RO" sz="200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ro-RO" sz="200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ro-RO" sz="200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ro-RO" sz="200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o-RO" sz="2000" dirty="0"/>
                  <a:t> – indicator al “dificultății” atingerii punctului </a:t>
                </a:r>
                <a14:m>
                  <m:oMath xmlns:m="http://schemas.openxmlformats.org/officeDocument/2006/math">
                    <m:r>
                      <a:rPr lang="ro-RO" sz="200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ro-RO" sz="200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ro-RO" sz="200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ro-RO" sz="200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ro-RO" sz="200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ro-RO" sz="2000" dirty="0"/>
              </a:p>
              <a:p>
                <a:pPr marL="0" indent="0">
                  <a:buNone/>
                </a:pPr>
                <a:r>
                  <a:rPr lang="ro-RO" sz="2000" dirty="0"/>
                  <a:t>sau</a:t>
                </a:r>
              </a:p>
              <a:p>
                <a:pPr marL="0" indent="0">
                  <a:buNone/>
                </a:pPr>
                <a:r>
                  <a:rPr lang="ro-RO" sz="2000" dirty="0"/>
                  <a:t> </a:t>
                </a:r>
                <a14:m>
                  <m:oMath xmlns:m="http://schemas.openxmlformats.org/officeDocument/2006/math">
                    <m:r>
                      <a:rPr lang="ro-RO" sz="200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ro-RO" sz="200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ro-RO" sz="200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ro-RO" sz="200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ro-RO" sz="200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ro-RO" sz="2000" i="1" smtClean="0">
                        <a:latin typeface="Cambria Math" panose="02040503050406030204" pitchFamily="18" charset="0"/>
                      </a:rPr>
                      <m:t>)→</m:t>
                    </m:r>
                    <m:r>
                      <a:rPr lang="ro-RO" sz="200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ro-RO" sz="200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ro-RO" sz="200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ro-RO" sz="200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ro-RO" sz="200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ro-RO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ro-RO" sz="2000" b="0" i="1" smtClean="0">
                        <a:latin typeface="Cambria Math" panose="02040503050406030204" pitchFamily="18" charset="0"/>
                      </a:rPr>
                      <m:t>𝑡𝑖𝑚𝑝</m:t>
                    </m:r>
                    <m:r>
                      <a:rPr lang="ro-RO" sz="200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ro-RO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614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457200" y="1219200"/>
                <a:ext cx="8229600" cy="4876801"/>
              </a:xfrm>
              <a:blipFill>
                <a:blip r:embed="rId2"/>
                <a:stretch>
                  <a:fillRect l="-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48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49" name="Rectangle 11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0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1" name="Rectangle 15"/>
          <p:cNvSpPr>
            <a:spLocks noChangeArrowheads="1"/>
          </p:cNvSpPr>
          <p:nvPr/>
        </p:nvSpPr>
        <p:spPr bwMode="auto">
          <a:xfrm>
            <a:off x="0" y="33337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2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3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4" name="Rectangle 2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5" name="Rectangle 2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6" name="Rectangle 2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7" name="Rectangle 3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8" name="Rectangle 3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9" name="Rectangle 3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0" name="Rectangle 3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1" name="Rectangle 4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2" name="Rectangle 4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3" name="Rectangle 4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4" name="Rectangle 4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5" name="Rectangle 52"/>
          <p:cNvSpPr>
            <a:spLocks noChangeArrowheads="1"/>
          </p:cNvSpPr>
          <p:nvPr/>
        </p:nvSpPr>
        <p:spPr bwMode="auto">
          <a:xfrm>
            <a:off x="0" y="18288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6" name="Rectangle 54"/>
          <p:cNvSpPr>
            <a:spLocks noChangeArrowheads="1"/>
          </p:cNvSpPr>
          <p:nvPr/>
        </p:nvSpPr>
        <p:spPr bwMode="auto">
          <a:xfrm>
            <a:off x="0" y="14859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7581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42900" y="304800"/>
            <a:ext cx="8458200" cy="914400"/>
          </a:xfrm>
        </p:spPr>
        <p:txBody>
          <a:bodyPr/>
          <a:lstStyle/>
          <a:p>
            <a:pPr eaLnBrk="1" hangingPunct="1"/>
            <a:br>
              <a:rPr lang="en-US" altLang="en-US" sz="2600" b="1" dirty="0">
                <a:solidFill>
                  <a:schemeClr val="bg2"/>
                </a:solidFill>
              </a:rPr>
            </a:br>
            <a:r>
              <a:rPr lang="en-US" altLang="en-US" sz="2600" b="1" dirty="0">
                <a:solidFill>
                  <a:schemeClr val="bg2"/>
                </a:solidFill>
              </a:rPr>
              <a:t>I</a:t>
            </a:r>
            <a:r>
              <a:rPr lang="ro-RO" altLang="en-US" sz="2600" b="1" dirty="0">
                <a:solidFill>
                  <a:schemeClr val="bg2"/>
                </a:solidFill>
              </a:rPr>
              <a:t>V</a:t>
            </a:r>
            <a:r>
              <a:rPr lang="en-US" altLang="en-US" sz="2600" b="1" dirty="0">
                <a:solidFill>
                  <a:schemeClr val="bg2"/>
                </a:solidFill>
              </a:rPr>
              <a:t>. </a:t>
            </a:r>
            <a:r>
              <a:rPr lang="ro-RO" altLang="en-US" sz="2600" b="1" dirty="0">
                <a:solidFill>
                  <a:schemeClr val="bg2"/>
                </a:solidFill>
              </a:rPr>
              <a:t>Reprezentarea soluțiilo</a:t>
            </a:r>
            <a:r>
              <a:rPr lang="en-US" altLang="en-US" sz="2600" b="1" dirty="0">
                <a:solidFill>
                  <a:schemeClr val="bg2"/>
                </a:solidFill>
              </a:rPr>
              <a:t>r</a:t>
            </a:r>
            <a:br>
              <a:rPr lang="en-US" altLang="en-US" sz="2600" b="1" dirty="0">
                <a:solidFill>
                  <a:schemeClr val="bg2"/>
                </a:solidFill>
              </a:rPr>
            </a:br>
            <a:endParaRPr lang="en-US" altLang="en-US" sz="2600" b="1" dirty="0">
              <a:solidFill>
                <a:schemeClr val="bg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47" name="Rectangle 3"/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457200" y="1219200"/>
                <a:ext cx="8229600" cy="4876801"/>
              </a:xfrm>
            </p:spPr>
            <p:txBody>
              <a:bodyPr/>
              <a:lstStyle/>
              <a:p>
                <a:pPr algn="just">
                  <a:buFont typeface="Wingdings" pitchFamily="2" charset="2"/>
                  <a:buChar char="q"/>
                </a:pPr>
                <a:r>
                  <a:rPr lang="ro-RO" sz="1800" dirty="0"/>
                  <a:t>Alegerea unei anumite reprezentări depinde de problema particulară de rezolvat și este foarte importantă pentru ca GA să furnizeze soluții apropiate de cele optime.</a:t>
                </a:r>
              </a:p>
              <a:p>
                <a:pPr marL="0" indent="0">
                  <a:buNone/>
                </a:pPr>
                <a:r>
                  <a:rPr lang="ro-RO" sz="1800" dirty="0"/>
                  <a:t> </a:t>
                </a:r>
              </a:p>
              <a:p>
                <a:pPr algn="just">
                  <a:buFont typeface="Wingdings" pitchFamily="2" charset="2"/>
                  <a:buChar char="q"/>
                </a:pPr>
                <a:r>
                  <a:rPr lang="ro-RO" sz="1800" dirty="0"/>
                  <a:t>În cazul problemei plasării UPU – </a:t>
                </a:r>
                <a:r>
                  <a:rPr lang="ro-RO" sz="1800" dirty="0">
                    <a:solidFill>
                      <a:srgbClr val="FF0000"/>
                    </a:solidFill>
                  </a:rPr>
                  <a:t>fiecare candidat la soluție este un vector cu 2 componente numere întregi </a:t>
                </a:r>
              </a:p>
              <a:p>
                <a:pPr algn="just">
                  <a:buFont typeface="Wingdings" pitchFamily="2" charset="2"/>
                  <a:buChar char="q"/>
                </a:pPr>
                <a:endParaRPr lang="ro-RO" sz="1800" dirty="0"/>
              </a:p>
              <a:p>
                <a:pPr algn="just">
                  <a:buFont typeface="Wingdings" pitchFamily="2" charset="2"/>
                  <a:buChar char="q"/>
                </a:pPr>
                <a:r>
                  <a:rPr lang="ro-RO" sz="1800" dirty="0"/>
                  <a:t>Cromozom -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o-RO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o-RO" sz="1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ro-RO" sz="1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o-RO" sz="1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ro-RO" sz="1800" dirty="0"/>
                  <a:t> coordonatele centrului celui de-al </a:t>
                </a:r>
                <a14:m>
                  <m:oMath xmlns:m="http://schemas.openxmlformats.org/officeDocument/2006/math">
                    <m:r>
                      <a:rPr lang="ro-RO" sz="18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ro-RO" sz="1800" i="1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ro-RO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o-RO" sz="1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ro-RO" sz="1800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ro-RO" sz="18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ro-RO" sz="1800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ro-RO" sz="1800" dirty="0"/>
                  <a:t> - lea cadran al rețelei </a:t>
                </a:r>
              </a:p>
              <a:p>
                <a:pPr algn="just">
                  <a:buFont typeface="Wingdings" pitchFamily="2" charset="2"/>
                  <a:buChar char="q"/>
                </a:pPr>
                <a:endParaRPr lang="ro-RO" sz="1800" dirty="0"/>
              </a:p>
              <a:p>
                <a:pPr algn="just">
                  <a:buFont typeface="Wingdings" pitchFamily="2" charset="2"/>
                  <a:buChar char="q"/>
                </a:pPr>
                <a:r>
                  <a:rPr lang="ro-RO" sz="1800" dirty="0"/>
                  <a:t>Spațiul soluțiilor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ro-RO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ro-RO" sz="1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o-RO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ro-RO" sz="1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ro-RO" sz="1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ro-RO" sz="1800" b="0" i="1" smtClean="0">
                            <a:latin typeface="Cambria Math" panose="02040503050406030204" pitchFamily="18" charset="0"/>
                          </a:rPr>
                          <m:t>, 1</m:t>
                        </m:r>
                        <m:r>
                          <a:rPr lang="ro-RO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ro-RO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ro-RO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ro-RO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ro-RO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ro-RO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ro-RO" sz="1800" dirty="0"/>
                  <a:t> - </a:t>
                </a:r>
                <a:r>
                  <a:rPr lang="ro-RO" sz="1800" dirty="0">
                    <a:solidFill>
                      <a:srgbClr val="FF0000"/>
                    </a:solidFill>
                  </a:rPr>
                  <a:t>spațiul soluțiilor cu dimensiune mică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o-RO" sz="1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o-RO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ro-RO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ro-RO" sz="1800" dirty="0">
                    <a:solidFill>
                      <a:srgbClr val="FF0000"/>
                    </a:solidFill>
                  </a:rPr>
                  <a:t>)</a:t>
                </a:r>
              </a:p>
              <a:p>
                <a:pPr>
                  <a:buFont typeface="Wingdings" pitchFamily="2" charset="2"/>
                  <a:buChar char="q"/>
                </a:pPr>
                <a:endParaRPr lang="ro-RO" sz="1800" dirty="0"/>
              </a:p>
              <a:p>
                <a:pPr>
                  <a:buFont typeface="Wingdings" pitchFamily="2" charset="2"/>
                  <a:buChar char="q"/>
                </a:pPr>
                <a:endParaRPr lang="en-US" altLang="en-US" sz="1800" dirty="0"/>
              </a:p>
              <a:p>
                <a:pPr eaLnBrk="1" hangingPunct="1">
                  <a:buClr>
                    <a:schemeClr val="tx1"/>
                  </a:buClr>
                  <a:buFont typeface="Wingdings" pitchFamily="2" charset="2"/>
                  <a:buNone/>
                </a:pPr>
                <a:endParaRPr lang="en-US" altLang="en-US" sz="1800" dirty="0"/>
              </a:p>
            </p:txBody>
          </p:sp>
        </mc:Choice>
        <mc:Fallback xmlns="">
          <p:sp>
            <p:nvSpPr>
              <p:cNvPr id="614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457200" y="1219200"/>
                <a:ext cx="8229600" cy="4876801"/>
              </a:xfrm>
              <a:blipFill>
                <a:blip r:embed="rId2"/>
                <a:stretch>
                  <a:fillRect l="-74" t="-625" r="-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48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49" name="Rectangle 11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0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1" name="Rectangle 15"/>
          <p:cNvSpPr>
            <a:spLocks noChangeArrowheads="1"/>
          </p:cNvSpPr>
          <p:nvPr/>
        </p:nvSpPr>
        <p:spPr bwMode="auto">
          <a:xfrm>
            <a:off x="0" y="33337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2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3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4" name="Rectangle 2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5" name="Rectangle 2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6" name="Rectangle 2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7" name="Rectangle 3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8" name="Rectangle 3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9" name="Rectangle 3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0" name="Rectangle 3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1" name="Rectangle 4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2" name="Rectangle 4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3" name="Rectangle 4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4" name="Rectangle 4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5" name="Rectangle 52"/>
          <p:cNvSpPr>
            <a:spLocks noChangeArrowheads="1"/>
          </p:cNvSpPr>
          <p:nvPr/>
        </p:nvSpPr>
        <p:spPr bwMode="auto">
          <a:xfrm>
            <a:off x="0" y="18288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6" name="Rectangle 54"/>
          <p:cNvSpPr>
            <a:spLocks noChangeArrowheads="1"/>
          </p:cNvSpPr>
          <p:nvPr/>
        </p:nvSpPr>
        <p:spPr bwMode="auto">
          <a:xfrm>
            <a:off x="0" y="14859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8129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42900" y="304800"/>
            <a:ext cx="8458200" cy="914400"/>
          </a:xfrm>
        </p:spPr>
        <p:txBody>
          <a:bodyPr/>
          <a:lstStyle/>
          <a:p>
            <a:pPr eaLnBrk="1" hangingPunct="1"/>
            <a:br>
              <a:rPr lang="en-US" altLang="en-US" sz="2600" b="1" dirty="0">
                <a:solidFill>
                  <a:schemeClr val="bg2"/>
                </a:solidFill>
              </a:rPr>
            </a:br>
            <a:r>
              <a:rPr lang="en-US" altLang="en-US" sz="2600" b="1" dirty="0">
                <a:solidFill>
                  <a:schemeClr val="bg2"/>
                </a:solidFill>
              </a:rPr>
              <a:t>V. </a:t>
            </a:r>
            <a:r>
              <a:rPr lang="ro-RO" altLang="en-US" sz="2600" b="1" dirty="0">
                <a:solidFill>
                  <a:schemeClr val="bg2"/>
                </a:solidFill>
              </a:rPr>
              <a:t>Funcția</a:t>
            </a:r>
            <a:r>
              <a:rPr lang="en-US" altLang="en-US" sz="2600" b="1" dirty="0">
                <a:solidFill>
                  <a:schemeClr val="bg2"/>
                </a:solidFill>
              </a:rPr>
              <a:t> fitness</a:t>
            </a:r>
            <a:br>
              <a:rPr lang="en-US" altLang="en-US" sz="2600" b="1" dirty="0">
                <a:solidFill>
                  <a:schemeClr val="bg2"/>
                </a:solidFill>
              </a:rPr>
            </a:br>
            <a:endParaRPr lang="en-US" altLang="en-US" sz="2600" b="1" dirty="0">
              <a:solidFill>
                <a:schemeClr val="bg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47" name="Rectangle 3"/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457200" y="1219200"/>
                <a:ext cx="8229600" cy="4876801"/>
              </a:xfrm>
            </p:spPr>
            <p:txBody>
              <a:bodyPr/>
              <a:lstStyle/>
              <a:p>
                <a:pPr algn="just">
                  <a:buFont typeface="Wingdings" pitchFamily="2" charset="2"/>
                  <a:buChar char="q"/>
                </a:pPr>
                <a:r>
                  <a:rPr lang="ro-RO" sz="1800" dirty="0"/>
                  <a:t>Fie cromozomul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o-RO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o-RO" sz="1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ro-RO" sz="1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ro-RO" sz="1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o-RO" sz="1800" i="1">
                            <a:latin typeface="Cambria Math" panose="02040503050406030204" pitchFamily="18" charset="0"/>
                          </a:rPr>
                          <m:t>𝑦𝑠</m:t>
                        </m:r>
                      </m:e>
                    </m:d>
                  </m:oMath>
                </a14:m>
                <a:r>
                  <a:rPr lang="ro-RO" sz="1800" dirty="0"/>
                  <a:t>. Este definită funcția de tip cost, </a:t>
                </a:r>
                <a:r>
                  <a:rPr lang="ro-RO" sz="1800" dirty="0">
                    <a:solidFill>
                      <a:srgbClr val="FF0000"/>
                    </a:solidFill>
                  </a:rPr>
                  <a:t>funcție de minim</a:t>
                </a:r>
              </a:p>
              <a:p>
                <a:pPr marL="0" indent="0" algn="just">
                  <a:buNone/>
                </a:pPr>
                <a:endParaRPr lang="ro-RO" sz="1800" dirty="0">
                  <a:solidFill>
                    <a:srgbClr val="FF0000"/>
                  </a:solidFill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o-RO" sz="1800" i="1">
                          <a:latin typeface="Cambria Math" panose="02040503050406030204" pitchFamily="18" charset="0"/>
                        </a:rPr>
                        <m:t>𝑐𝑜𝑠𝑡</m:t>
                      </m:r>
                      <m:d>
                        <m:dPr>
                          <m:ctrlPr>
                            <a:rPr lang="ro-RO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o-RO" sz="1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ro-RO" sz="1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ro-RO" sz="1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ro-RO" sz="1800" i="1">
                              <a:latin typeface="Cambria Math" panose="02040503050406030204" pitchFamily="18" charset="0"/>
                            </a:rPr>
                            <m:t>𝑦𝑠</m:t>
                          </m:r>
                        </m:e>
                      </m:d>
                      <m:r>
                        <a:rPr lang="ro-RO" sz="18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ro-RO" sz="1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o-RO" sz="1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ro-RO" sz="18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ro-RO" sz="1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ro-RO" sz="1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ro-RO" sz="1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ro-RO" sz="18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ro-RO" sz="1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ro-RO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o-RO" sz="18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d>
                                    <m:dPr>
                                      <m:ctrlPr>
                                        <a:rPr lang="ro-RO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o-RO" sz="1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ro-RO" sz="18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ro-RO" sz="18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d>
                                </m:sub>
                              </m:sSub>
                              <m:r>
                                <a:rPr lang="ro-RO" sz="1800" i="1"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ro-RO" sz="18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d>
                                <m:dPr>
                                  <m:ctrlPr>
                                    <a:rPr lang="ro-RO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o-RO" sz="1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ro-RO" sz="18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ro-RO" sz="18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ro-RO" sz="1800" b="0" i="1" smtClean="0">
                                      <a:latin typeface="Cambria Math" panose="02040503050406030204" pitchFamily="18" charset="0"/>
                                    </a:rPr>
                                    <m:t>;</m:t>
                                  </m:r>
                                  <m:r>
                                    <a:rPr lang="ro-RO" sz="1800" b="0" i="1" smtClean="0">
                                      <a:latin typeface="Cambria Math" panose="02040503050406030204" pitchFamily="18" charset="0"/>
                                    </a:rPr>
                                    <m:t>𝑥𝑠</m:t>
                                  </m:r>
                                  <m:r>
                                    <a:rPr lang="ro-RO" sz="18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ro-RO" sz="1800" b="0" i="1" smtClean="0">
                                      <a:latin typeface="Cambria Math" panose="02040503050406030204" pitchFamily="18" charset="0"/>
                                    </a:rPr>
                                    <m:t>𝑦𝑠</m:t>
                                  </m:r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ro-RO" sz="1800" dirty="0">
                  <a:sym typeface="Wingdings" panose="05000000000000000000" pitchFamily="2" charset="2"/>
                </a:endParaRPr>
              </a:p>
              <a:p>
                <a:pPr marL="0" indent="0" algn="ctr">
                  <a:buNone/>
                </a:pPr>
                <a:endParaRPr lang="ro-RO" sz="1800" dirty="0"/>
              </a:p>
              <a:p>
                <a:pPr>
                  <a:buFont typeface="Wingdings" pitchFamily="2" charset="2"/>
                  <a:buChar char="q"/>
                </a:pPr>
                <a:r>
                  <a:rPr lang="ro-RO" altLang="en-US" sz="1800" dirty="0"/>
                  <a:t>Funcția fitness </a:t>
                </a:r>
                <a:r>
                  <a:rPr lang="ro-RO" altLang="en-US" sz="1800" dirty="0">
                    <a:sym typeface="Wingdings" panose="05000000000000000000" pitchFamily="2" charset="2"/>
                  </a:rPr>
                  <a:t> </a:t>
                </a:r>
                <a:r>
                  <a:rPr lang="ro-RO" altLang="en-US" sz="1800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funcție de maxim</a:t>
                </a:r>
              </a:p>
              <a:p>
                <a:pPr marL="0" indent="0">
                  <a:buNone/>
                </a:pPr>
                <a:endParaRPr lang="ro-RO" altLang="en-US" sz="1800" dirty="0">
                  <a:solidFill>
                    <a:srgbClr val="FF0000"/>
                  </a:solidFill>
                  <a:sym typeface="Wingdings" panose="05000000000000000000" pitchFamily="2" charset="2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ro-RO" sz="1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𝑓𝑖𝑡𝑛𝑒𝑠𝑠</m:t>
                    </m:r>
                    <m:d>
                      <m:dPr>
                        <m:ctrlPr>
                          <a:rPr lang="ro-RO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o-RO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ro-RO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ro-RO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o-RO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𝑦𝑠</m:t>
                        </m:r>
                      </m:e>
                    </m:d>
                    <m:r>
                      <a:rPr lang="ro-RO" sz="18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ro-RO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o-RO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ro-RO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𝑐𝑜𝑠𝑡</m:t>
                        </m:r>
                        <m:d>
                          <m:dPr>
                            <m:ctrlPr>
                              <a:rPr lang="ro-RO" sz="1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o-RO" sz="1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ro-RO" sz="1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ro-RO" sz="1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ro-RO" sz="1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𝑦𝑠</m:t>
                            </m:r>
                          </m:e>
                        </m:d>
                      </m:den>
                    </m:f>
                  </m:oMath>
                </a14:m>
                <a:r>
                  <a:rPr lang="ro-RO" sz="1800" dirty="0"/>
                  <a:t> </a:t>
                </a:r>
                <a:endParaRPr lang="ro-RO" altLang="en-US" sz="1800" dirty="0"/>
              </a:p>
              <a:p>
                <a:pPr eaLnBrk="1" hangingPunct="1">
                  <a:buClr>
                    <a:schemeClr val="tx1"/>
                  </a:buClr>
                  <a:buFont typeface="Wingdings" pitchFamily="2" charset="2"/>
                  <a:buNone/>
                </a:pPr>
                <a:endParaRPr lang="en-US" altLang="en-US" sz="1800" dirty="0"/>
              </a:p>
            </p:txBody>
          </p:sp>
        </mc:Choice>
        <mc:Fallback xmlns="">
          <p:sp>
            <p:nvSpPr>
              <p:cNvPr id="614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457200" y="1219200"/>
                <a:ext cx="8229600" cy="4876801"/>
              </a:xfrm>
              <a:blipFill>
                <a:blip r:embed="rId2"/>
                <a:stretch>
                  <a:fillRect l="-74" t="-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48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49" name="Rectangle 11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0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1" name="Rectangle 15"/>
          <p:cNvSpPr>
            <a:spLocks noChangeArrowheads="1"/>
          </p:cNvSpPr>
          <p:nvPr/>
        </p:nvSpPr>
        <p:spPr bwMode="auto">
          <a:xfrm>
            <a:off x="0" y="33337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2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3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4" name="Rectangle 2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5" name="Rectangle 2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6" name="Rectangle 2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7" name="Rectangle 3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8" name="Rectangle 3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9" name="Rectangle 3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0" name="Rectangle 3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1" name="Rectangle 4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2" name="Rectangle 4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3" name="Rectangle 4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4" name="Rectangle 4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5" name="Rectangle 52"/>
          <p:cNvSpPr>
            <a:spLocks noChangeArrowheads="1"/>
          </p:cNvSpPr>
          <p:nvPr/>
        </p:nvSpPr>
        <p:spPr bwMode="auto">
          <a:xfrm>
            <a:off x="0" y="18288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6" name="Rectangle 54"/>
          <p:cNvSpPr>
            <a:spLocks noChangeArrowheads="1"/>
          </p:cNvSpPr>
          <p:nvPr/>
        </p:nvSpPr>
        <p:spPr bwMode="auto">
          <a:xfrm>
            <a:off x="0" y="14859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13244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42900" y="304800"/>
            <a:ext cx="8458200" cy="914400"/>
          </a:xfrm>
        </p:spPr>
        <p:txBody>
          <a:bodyPr/>
          <a:lstStyle/>
          <a:p>
            <a:pPr eaLnBrk="1" hangingPunct="1"/>
            <a:br>
              <a:rPr lang="ro-RO" altLang="en-US" sz="2600" b="1" dirty="0">
                <a:solidFill>
                  <a:schemeClr val="bg2"/>
                </a:solidFill>
              </a:rPr>
            </a:br>
            <a:r>
              <a:rPr lang="ro-RO" altLang="en-US" sz="2600" b="1" dirty="0">
                <a:solidFill>
                  <a:schemeClr val="bg2"/>
                </a:solidFill>
              </a:rPr>
              <a:t>VI. Modele de populație. Populația inițială</a:t>
            </a:r>
            <a:br>
              <a:rPr lang="ro-RO" altLang="en-US" sz="2600" b="1" dirty="0">
                <a:solidFill>
                  <a:schemeClr val="bg2"/>
                </a:solidFill>
              </a:rPr>
            </a:br>
            <a:endParaRPr lang="ro-RO" altLang="en-US" sz="2600" b="1" dirty="0">
              <a:solidFill>
                <a:schemeClr val="bg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47" name="Rectangle 3"/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457200" y="1219200"/>
                <a:ext cx="8229600" cy="4876801"/>
              </a:xfrm>
            </p:spPr>
            <p:txBody>
              <a:bodyPr/>
              <a:lstStyle/>
              <a:p>
                <a:pPr algn="just">
                  <a:buFont typeface="Wingdings" pitchFamily="2" charset="2"/>
                  <a:buChar char="q"/>
                </a:pPr>
                <a:r>
                  <a:rPr lang="ro-RO" sz="1800" dirty="0"/>
                  <a:t>Utilizăm </a:t>
                </a:r>
                <a:r>
                  <a:rPr lang="ro-RO" sz="1800" dirty="0">
                    <a:solidFill>
                      <a:srgbClr val="FF0000"/>
                    </a:solidFill>
                  </a:rPr>
                  <a:t>modelul cu stări stabile – mecansim de înlocuire GENITOR pentru </a:t>
                </a:r>
                <a14:m>
                  <m:oMath xmlns:m="http://schemas.openxmlformats.org/officeDocument/2006/math">
                    <m:r>
                      <a:rPr lang="ro-RO" sz="18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ro-RO" sz="1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=4</m:t>
                    </m:r>
                  </m:oMath>
                </a14:m>
                <a:endParaRPr lang="ro-RO" sz="1800" dirty="0">
                  <a:solidFill>
                    <a:srgbClr val="FF0000"/>
                  </a:solidFill>
                  <a:sym typeface="Wingdings" panose="05000000000000000000" pitchFamily="2" charset="2"/>
                </a:endParaRPr>
              </a:p>
              <a:p>
                <a:pPr marL="0" indent="0" algn="ctr">
                  <a:buNone/>
                </a:pPr>
                <a:endParaRPr lang="ro-RO" sz="1800" dirty="0"/>
              </a:p>
              <a:p>
                <a:pPr marL="0" indent="0" algn="ctr">
                  <a:buNone/>
                </a:pPr>
                <a:endParaRPr lang="ro-RO" sz="1800" dirty="0"/>
              </a:p>
              <a:p>
                <a:pPr>
                  <a:buFont typeface="Wingdings" pitchFamily="2" charset="2"/>
                  <a:buChar char="q"/>
                </a:pPr>
                <a:r>
                  <a:rPr lang="ro-RO" altLang="en-US" sz="1800" dirty="0"/>
                  <a:t>Lucrăm cu populații cu dimensiune fixă</a:t>
                </a:r>
                <a:r>
                  <a:rPr lang="ro-RO" sz="1800" dirty="0"/>
                  <a:t> </a:t>
                </a:r>
              </a:p>
              <a:p>
                <a:pPr>
                  <a:buFont typeface="Wingdings" pitchFamily="2" charset="2"/>
                  <a:buChar char="q"/>
                </a:pPr>
                <a:endParaRPr lang="ro-RO" altLang="en-US" sz="1800" dirty="0"/>
              </a:p>
              <a:p>
                <a:pPr>
                  <a:buFont typeface="Wingdings" pitchFamily="2" charset="2"/>
                  <a:buChar char="q"/>
                </a:pPr>
                <a:endParaRPr lang="ro-RO" altLang="en-US" sz="1800" dirty="0"/>
              </a:p>
              <a:p>
                <a:pPr>
                  <a:buFont typeface="Wingdings" pitchFamily="2" charset="2"/>
                  <a:buChar char="q"/>
                </a:pPr>
                <a:r>
                  <a:rPr lang="ro-RO" sz="1800" dirty="0">
                    <a:sym typeface="Wingdings" panose="05000000000000000000" pitchFamily="2" charset="2"/>
                  </a:rPr>
                  <a:t>Dim = dimensiunea populației curente</a:t>
                </a:r>
              </a:p>
              <a:p>
                <a:pPr>
                  <a:buFont typeface="Wingdings" pitchFamily="2" charset="2"/>
                  <a:buChar char="q"/>
                </a:pPr>
                <a:endParaRPr lang="ro-RO" altLang="en-US" sz="1800" dirty="0">
                  <a:sym typeface="Wingdings" panose="05000000000000000000" pitchFamily="2" charset="2"/>
                </a:endParaRPr>
              </a:p>
              <a:p>
                <a:pPr>
                  <a:buFont typeface="Wingdings" pitchFamily="2" charset="2"/>
                  <a:buChar char="q"/>
                </a:pPr>
                <a:endParaRPr lang="ro-RO" altLang="en-US" sz="1800" dirty="0">
                  <a:sym typeface="Wingdings" panose="05000000000000000000" pitchFamily="2" charset="2"/>
                </a:endParaRPr>
              </a:p>
              <a:p>
                <a:pPr>
                  <a:buFont typeface="Wingdings" pitchFamily="2" charset="2"/>
                  <a:buChar char="q"/>
                </a:pPr>
                <a:r>
                  <a:rPr lang="ro-RO" altLang="en-US" sz="1800" dirty="0">
                    <a:sym typeface="Wingdings" panose="05000000000000000000" pitchFamily="2" charset="2"/>
                  </a:rPr>
                  <a:t>Populația inițială este generate aleator, astfel încât toți indivizii să aibă aceeași șansă de a fi selectați la momentul 0.</a:t>
                </a:r>
              </a:p>
              <a:p>
                <a:pPr>
                  <a:buFont typeface="Wingdings" pitchFamily="2" charset="2"/>
                  <a:buChar char="q"/>
                </a:pPr>
                <a:endParaRPr lang="ro-RO" altLang="en-US" sz="1800" dirty="0">
                  <a:sym typeface="Wingdings" panose="05000000000000000000" pitchFamily="2" charset="2"/>
                </a:endParaRPr>
              </a:p>
              <a:p>
                <a:pPr eaLnBrk="1" hangingPunct="1">
                  <a:buClr>
                    <a:schemeClr val="tx1"/>
                  </a:buClr>
                  <a:buFont typeface="Wingdings" pitchFamily="2" charset="2"/>
                  <a:buNone/>
                </a:pPr>
                <a:endParaRPr lang="en-US" altLang="en-US" sz="1800" dirty="0"/>
              </a:p>
            </p:txBody>
          </p:sp>
        </mc:Choice>
        <mc:Fallback xmlns="">
          <p:sp>
            <p:nvSpPr>
              <p:cNvPr id="614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457200" y="1219200"/>
                <a:ext cx="8229600" cy="4876801"/>
              </a:xfrm>
              <a:blipFill>
                <a:blip r:embed="rId2"/>
                <a:stretch>
                  <a:fillRect l="-74" t="-625" r="-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48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49" name="Rectangle 11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0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1" name="Rectangle 15"/>
          <p:cNvSpPr>
            <a:spLocks noChangeArrowheads="1"/>
          </p:cNvSpPr>
          <p:nvPr/>
        </p:nvSpPr>
        <p:spPr bwMode="auto">
          <a:xfrm>
            <a:off x="0" y="33337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2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3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4" name="Rectangle 2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5" name="Rectangle 2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6" name="Rectangle 2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7" name="Rectangle 3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8" name="Rectangle 3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9" name="Rectangle 3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0" name="Rectangle 3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1" name="Rectangle 4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2" name="Rectangle 4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3" name="Rectangle 4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4" name="Rectangle 4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5" name="Rectangle 52"/>
          <p:cNvSpPr>
            <a:spLocks noChangeArrowheads="1"/>
          </p:cNvSpPr>
          <p:nvPr/>
        </p:nvSpPr>
        <p:spPr bwMode="auto">
          <a:xfrm>
            <a:off x="0" y="18288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6" name="Rectangle 54"/>
          <p:cNvSpPr>
            <a:spLocks noChangeArrowheads="1"/>
          </p:cNvSpPr>
          <p:nvPr/>
        </p:nvSpPr>
        <p:spPr bwMode="auto">
          <a:xfrm>
            <a:off x="0" y="14859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28426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42900" y="304800"/>
            <a:ext cx="8458200" cy="914400"/>
          </a:xfrm>
        </p:spPr>
        <p:txBody>
          <a:bodyPr/>
          <a:lstStyle/>
          <a:p>
            <a:pPr eaLnBrk="1" hangingPunct="1"/>
            <a:br>
              <a:rPr lang="en-US" altLang="en-US" sz="2600" b="1" dirty="0">
                <a:solidFill>
                  <a:schemeClr val="bg2"/>
                </a:solidFill>
              </a:rPr>
            </a:br>
            <a:r>
              <a:rPr lang="en-US" altLang="en-US" sz="2600" b="1" dirty="0">
                <a:solidFill>
                  <a:schemeClr val="bg2"/>
                </a:solidFill>
              </a:rPr>
              <a:t>V</a:t>
            </a:r>
            <a:r>
              <a:rPr lang="ro-RO" altLang="en-US" sz="2600" b="1" dirty="0">
                <a:solidFill>
                  <a:schemeClr val="bg2"/>
                </a:solidFill>
              </a:rPr>
              <a:t>I</a:t>
            </a:r>
            <a:r>
              <a:rPr lang="en-US" altLang="en-US" sz="2600" b="1" dirty="0">
                <a:solidFill>
                  <a:schemeClr val="bg2"/>
                </a:solidFill>
              </a:rPr>
              <a:t>. </a:t>
            </a:r>
            <a:r>
              <a:rPr lang="ro-RO" altLang="en-US" sz="2600" b="1" dirty="0">
                <a:solidFill>
                  <a:schemeClr val="bg2"/>
                </a:solidFill>
              </a:rPr>
              <a:t>Modele de populație. Populația inițială</a:t>
            </a:r>
            <a:br>
              <a:rPr lang="ro-RO" altLang="en-US" sz="2600" b="1" dirty="0">
                <a:solidFill>
                  <a:schemeClr val="bg2"/>
                </a:solidFill>
              </a:rPr>
            </a:br>
            <a:endParaRPr lang="ro-RO" altLang="en-US" sz="2600" b="1" dirty="0">
              <a:solidFill>
                <a:schemeClr val="bg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47" name="Rectangle 3"/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457200" y="1219200"/>
                <a:ext cx="8229600" cy="4876801"/>
              </a:xfrm>
            </p:spPr>
            <p:txBody>
              <a:bodyPr/>
              <a:lstStyle/>
              <a:p>
                <a:pPr>
                  <a:buFont typeface="Wingdings" pitchFamily="2" charset="2"/>
                  <a:buChar char="q"/>
                </a:pPr>
                <a:endParaRPr lang="ro-RO" altLang="en-US" sz="1600" dirty="0">
                  <a:solidFill>
                    <a:srgbClr val="FF0000"/>
                  </a:solidFill>
                  <a:sym typeface="Wingdings" panose="05000000000000000000" pitchFamily="2" charset="2"/>
                </a:endParaRPr>
              </a:p>
              <a:p>
                <a:pPr>
                  <a:buFont typeface="Wingdings" pitchFamily="2" charset="2"/>
                  <a:buChar char="q"/>
                </a:pPr>
                <a:r>
                  <a:rPr lang="ro-RO" altLang="en-US" sz="1600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La fiecare ciclu evolutiv:</a:t>
                </a:r>
              </a:p>
              <a:p>
                <a:pPr>
                  <a:buFont typeface="Wingdings" pitchFamily="2" charset="2"/>
                  <a:buChar char="q"/>
                </a:pPr>
                <a:endParaRPr lang="ro-RO" altLang="en-US" sz="1600" dirty="0">
                  <a:solidFill>
                    <a:srgbClr val="FF0000"/>
                  </a:solidFill>
                  <a:sym typeface="Wingdings" panose="05000000000000000000" pitchFamily="2" charset="2"/>
                </a:endParaRPr>
              </a:p>
              <a:p>
                <a:pPr lvl="1">
                  <a:buFont typeface="Wingdings" pitchFamily="2" charset="2"/>
                  <a:buChar char="q"/>
                </a:pPr>
                <a:r>
                  <a:rPr lang="ro-RO" altLang="en-US" sz="1600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Populația curentă conține dim=20 de indivizi</a:t>
                </a:r>
              </a:p>
              <a:p>
                <a:pPr lvl="1">
                  <a:buFont typeface="Wingdings" pitchFamily="2" charset="2"/>
                  <a:buChar char="q"/>
                </a:pPr>
                <a:endParaRPr lang="ro-RO" altLang="en-US" sz="1600" dirty="0">
                  <a:solidFill>
                    <a:srgbClr val="FF0000"/>
                  </a:solidFill>
                  <a:sym typeface="Wingdings" panose="05000000000000000000" pitchFamily="2" charset="2"/>
                </a:endParaRPr>
              </a:p>
              <a:p>
                <a:pPr lvl="1">
                  <a:buFont typeface="Wingdings" pitchFamily="2" charset="2"/>
                  <a:buChar char="q"/>
                </a:pPr>
                <a:r>
                  <a:rPr lang="ro-RO" altLang="en-US" sz="1600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Alegem 2 perechi (dim_p=4) de părinți și construim dim_c=4 copii (crossover cu probabilitate 1)</a:t>
                </a:r>
              </a:p>
              <a:p>
                <a:pPr lvl="1">
                  <a:buFont typeface="Wingdings" pitchFamily="2" charset="2"/>
                  <a:buChar char="q"/>
                </a:pPr>
                <a:endParaRPr lang="ro-RO" altLang="en-US" sz="1600" dirty="0">
                  <a:solidFill>
                    <a:srgbClr val="FF0000"/>
                  </a:solidFill>
                  <a:sym typeface="Wingdings" panose="05000000000000000000" pitchFamily="2" charset="2"/>
                </a:endParaRPr>
              </a:p>
              <a:p>
                <a:pPr lvl="1">
                  <a:buFont typeface="Wingdings" pitchFamily="2" charset="2"/>
                  <a:buChar char="q"/>
                </a:pPr>
                <a:r>
                  <a:rPr lang="ro-RO" altLang="en-US" sz="1600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Cei 4 copii sufera mutatie cu probabilitate 1/3  (pot fi modificate 8 gene)</a:t>
                </a:r>
              </a:p>
              <a:p>
                <a:pPr lvl="1">
                  <a:buFont typeface="Wingdings" pitchFamily="2" charset="2"/>
                  <a:buChar char="q"/>
                </a:pPr>
                <a:endParaRPr lang="ro-RO" altLang="en-US" sz="1600" dirty="0">
                  <a:solidFill>
                    <a:srgbClr val="FF0000"/>
                  </a:solidFill>
                  <a:sym typeface="Wingdings" panose="05000000000000000000" pitchFamily="2" charset="2"/>
                </a:endParaRPr>
              </a:p>
              <a:p>
                <a:pPr lvl="1">
                  <a:buFont typeface="Wingdings" pitchFamily="2" charset="2"/>
                  <a:buChar char="q"/>
                </a:pPr>
                <a:r>
                  <a:rPr lang="ro-RO" altLang="en-US" sz="1600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Cei </a:t>
                </a:r>
                <a14:m>
                  <m:oMath xmlns:m="http://schemas.openxmlformats.org/officeDocument/2006/math">
                    <m:r>
                      <a:rPr lang="ro-RO" sz="16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ro-RO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=4 </m:t>
                    </m:r>
                  </m:oMath>
                </a14:m>
                <a:r>
                  <a:rPr lang="ro-RO" altLang="en-US" sz="1600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 copii mutați înlocuiesc cei mai slabi 4 indivizi</a:t>
                </a:r>
                <a:endParaRPr lang="ro-RO" altLang="en-US" sz="1600" dirty="0">
                  <a:solidFill>
                    <a:srgbClr val="FF0000"/>
                  </a:solidFill>
                </a:endParaRPr>
              </a:p>
              <a:p>
                <a:pPr eaLnBrk="1" hangingPunct="1">
                  <a:buClr>
                    <a:schemeClr val="tx1"/>
                  </a:buClr>
                  <a:buFont typeface="Wingdings" pitchFamily="2" charset="2"/>
                  <a:buNone/>
                </a:pPr>
                <a:endParaRPr lang="en-US" altLang="en-US" sz="1800" dirty="0"/>
              </a:p>
            </p:txBody>
          </p:sp>
        </mc:Choice>
        <mc:Fallback xmlns="">
          <p:sp>
            <p:nvSpPr>
              <p:cNvPr id="614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457200" y="1219200"/>
                <a:ext cx="8229600" cy="4876801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48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49" name="Rectangle 11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0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1" name="Rectangle 15"/>
          <p:cNvSpPr>
            <a:spLocks noChangeArrowheads="1"/>
          </p:cNvSpPr>
          <p:nvPr/>
        </p:nvSpPr>
        <p:spPr bwMode="auto">
          <a:xfrm>
            <a:off x="0" y="33337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2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3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4" name="Rectangle 2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5" name="Rectangle 2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6" name="Rectangle 2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7" name="Rectangle 3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8" name="Rectangle 3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9" name="Rectangle 3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0" name="Rectangle 3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1" name="Rectangle 4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2" name="Rectangle 4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3" name="Rectangle 4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4" name="Rectangle 4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5" name="Rectangle 52"/>
          <p:cNvSpPr>
            <a:spLocks noChangeArrowheads="1"/>
          </p:cNvSpPr>
          <p:nvPr/>
        </p:nvSpPr>
        <p:spPr bwMode="auto">
          <a:xfrm>
            <a:off x="0" y="18288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6" name="Rectangle 54"/>
          <p:cNvSpPr>
            <a:spLocks noChangeArrowheads="1"/>
          </p:cNvSpPr>
          <p:nvPr/>
        </p:nvSpPr>
        <p:spPr bwMode="auto">
          <a:xfrm>
            <a:off x="0" y="14859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8823931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">
  <a:themeElements>
    <a:clrScheme name="Stream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Stream">
      <a:majorFont>
        <a:latin typeface="Garamond"/>
        <a:ea typeface=""/>
        <a:cs typeface=""/>
      </a:majorFont>
      <a:minorFont>
        <a:latin typeface="Garam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lnDef>
  </a:objectDefaults>
  <a:extraClrSchemeLst>
    <a:extraClrScheme>
      <a:clrScheme name="Stream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eam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Stream</Template>
  <TotalTime>3427</TotalTime>
  <Words>916</Words>
  <Application>Microsoft Office PowerPoint</Application>
  <PresentationFormat>On-screen Show (4:3)</PresentationFormat>
  <Paragraphs>208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13</vt:i4>
      </vt:variant>
    </vt:vector>
  </HeadingPairs>
  <TitlesOfParts>
    <vt:vector size="24" baseType="lpstr">
      <vt:lpstr>Arial</vt:lpstr>
      <vt:lpstr>Arial Black</vt:lpstr>
      <vt:lpstr>Calibri</vt:lpstr>
      <vt:lpstr>Calibri Light</vt:lpstr>
      <vt:lpstr>Cambria Math</vt:lpstr>
      <vt:lpstr>Garamond</vt:lpstr>
      <vt:lpstr>Times New Roman</vt:lpstr>
      <vt:lpstr>Wingdings</vt:lpstr>
      <vt:lpstr>Stream</vt:lpstr>
      <vt:lpstr>Pixel</vt:lpstr>
      <vt:lpstr>Office Theme</vt:lpstr>
      <vt:lpstr> Algoritmi genetici (GA).  Problema plasării unei unități de urgență  </vt:lpstr>
      <vt:lpstr> I. Enunțul problemei </vt:lpstr>
      <vt:lpstr> I. Enunțul problemei </vt:lpstr>
      <vt:lpstr>PowerPoint Presentation</vt:lpstr>
      <vt:lpstr> III. Alternative pentru definirea timpului de răspuns </vt:lpstr>
      <vt:lpstr> IV. Reprezentarea soluțiilor </vt:lpstr>
      <vt:lpstr> V. Funcția fitness </vt:lpstr>
      <vt:lpstr> VI. Modele de populație. Populația inițială </vt:lpstr>
      <vt:lpstr> VI. Modele de populație. Populația inițială </vt:lpstr>
      <vt:lpstr> VII. Mutaţia</vt:lpstr>
      <vt:lpstr> VIII. Recombinarea</vt:lpstr>
      <vt:lpstr> IX. Selecția părinților. Selecția supraviețuitorilor</vt:lpstr>
      <vt:lpstr> IX. Condiția de terminare</vt:lpstr>
    </vt:vector>
  </TitlesOfParts>
  <Company>ASE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Catalina</dc:creator>
  <cp:lastModifiedBy>Catalina</cp:lastModifiedBy>
  <cp:revision>338</cp:revision>
  <dcterms:created xsi:type="dcterms:W3CDTF">2007-06-04T09:28:42Z</dcterms:created>
  <dcterms:modified xsi:type="dcterms:W3CDTF">2024-04-15T08:17:40Z</dcterms:modified>
</cp:coreProperties>
</file>