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100" d="100"/>
          <a:sy n="100" d="100"/>
        </p:scale>
        <p:origin x="17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D4EB-1C97-4015-86B6-9F3D5DDA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EF323-0FA6-4E5C-A153-913DFA65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8964-A01A-402F-AE7F-7C9C4E1C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15C7-D7AA-4B65-990E-379E14D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4D5D-A3F1-45F5-9CC0-6908F91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667D-EF17-4068-B1BD-E2892B8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3FA4-1CAD-4A94-BF86-CA5EBEAC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4490-8BDF-45D7-8281-EADA026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B8B3-E210-4256-AAE0-3FE469ED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D6A0-2E73-4F27-A16C-5F31A2A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CB53-34DD-4098-8A5F-492038753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04C5C-3F0E-419F-9F13-A60159E2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EE4F-4FD7-4E31-935F-A1F45D9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D469-8844-4CF7-9A58-32CCCAA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6493-E043-41E8-9ADC-15D1E81D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EF9-823E-4E62-AEBE-08F301E0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0D8D-90C8-47D5-9A59-828E533A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4C8B-634D-48A3-8307-44CC3DAA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C396-3A5F-4A79-88A9-399F4976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61CA-C35E-45FF-BC7B-832AE622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F72A-109B-4B6B-AA52-A62C7E87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F41B-249C-4E23-88C0-E88E52D1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A854-7560-415E-8482-D66876D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85C8-2DCC-4408-B2D8-ED35BC7D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45B4-8855-461D-B7AF-9D8F6B6B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075-DFC2-4753-93E8-FCF35D95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BDB7-0718-4883-B3CF-D2A0D031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23D1-4311-4356-B0ED-E0EFD1A8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8E61-AEAC-4BCF-81E8-F9CE1A8E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AB575-46C3-4C07-A2EC-F86E83A8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2F87-519C-46A2-87BA-E3FF264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D78-B1FB-4676-8152-ECC0251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E275-2BA5-45AC-AE07-A1C2EBA6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3F6BB-BE45-4F0A-8B0D-B57E0B94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42EDC-FC5E-4C8F-9A89-50CD460CC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DB9F0-38AB-454D-B93A-EF1A2C01D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9DAE4-43AB-49F8-8608-8FC7CB0C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3CF6-EE78-41BC-93AB-3688FC5E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BD953-05A5-4212-9473-79C177DE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E38A-069D-4327-8BE3-AE6C3D51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53D72-1CA3-4E20-91CE-C61923EA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2319-6FDC-4004-9111-5CC8C77B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DD90-3230-4328-896E-60FF87F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20F40-AA91-448A-BEE1-45A1550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EFD86-1758-49E0-88F9-2872B1CC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2F27-F1C0-4533-A352-727C463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581-6C4C-4F27-984E-73504424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543C-7273-4302-B700-EA8A9A8D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6E60-7E38-4D50-B393-233B62F8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296B-F153-4905-98E3-F6193B1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9AE3-CC0D-4DAB-A361-F9A7198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DE56-C371-4870-9CD1-251050DD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FBDC-D937-4B8E-8131-ADFD5BD1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E9ED3-3BF0-41A9-8FC8-DA5BCEAF6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2EAD-0511-405E-90AA-D806647E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0CB3-75FB-4967-85FC-CA02504C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3D1F-F444-4346-8E68-337C4D41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1ADA6-3398-4C45-AD0C-DBD1B6E7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B576-745D-4A5C-9647-3F6F8464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17C7-72FC-448E-858D-82CCC76A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B4-ED41-415F-B641-6C740777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6EC7-C468-477F-80B2-73E226AF951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2E73-5F14-42A4-B75A-C74D844E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70DF-753B-49E7-A97C-76406E04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8.sv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svg"/><Relationship Id="rId41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5" Type="http://schemas.openxmlformats.org/officeDocument/2006/relationships/image" Target="../media/image2.gif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28.svg"/><Relationship Id="rId44" Type="http://schemas.openxmlformats.org/officeDocument/2006/relationships/image" Target="../media/image41.emf"/><Relationship Id="rId4" Type="http://schemas.openxmlformats.org/officeDocument/2006/relationships/image" Target="../media/image1.emf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4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4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gif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612068-7E29-4E6B-B77C-F064D530A83D}"/>
              </a:ext>
            </a:extLst>
          </p:cNvPr>
          <p:cNvSpPr txBox="1"/>
          <p:nvPr/>
        </p:nvSpPr>
        <p:spPr>
          <a:xfrm>
            <a:off x="728419" y="433953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rucsacului (discretă / 0-1)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FA241-F68A-4EFE-B556-3279640C8308}"/>
              </a:ext>
            </a:extLst>
          </p:cNvPr>
          <p:cNvSpPr txBox="1"/>
          <p:nvPr/>
        </p:nvSpPr>
        <p:spPr>
          <a:xfrm>
            <a:off x="728418" y="3516868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comis-voiajorului (TSP)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90A5-F95A-4D4A-943E-5F9FE9A57D8D}"/>
              </a:ext>
            </a:extLst>
          </p:cNvPr>
          <p:cNvSpPr txBox="1"/>
          <p:nvPr/>
        </p:nvSpPr>
        <p:spPr>
          <a:xfrm>
            <a:off x="6659105" y="3516868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celor 8 (n) regine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13E5C-3E44-40F3-B661-4FEA9F781C63}"/>
              </a:ext>
            </a:extLst>
          </p:cNvPr>
          <p:cNvSpPr txBox="1"/>
          <p:nvPr/>
        </p:nvSpPr>
        <p:spPr>
          <a:xfrm>
            <a:off x="6659106" y="433953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rucsacului (continuă)</a:t>
            </a:r>
            <a:endParaRPr lang="en-US" b="1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43437"/>
              </p:ext>
            </p:extLst>
          </p:nvPr>
        </p:nvGraphicFramePr>
        <p:xfrm>
          <a:off x="6659105" y="3886200"/>
          <a:ext cx="2968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248913" imgH="7258579" progId="Visio.Drawing.11">
                  <p:embed/>
                </p:oleObj>
              </mc:Choice>
              <mc:Fallback>
                <p:oleObj name="Visio" r:id="rId3" imgW="7248913" imgH="7258579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105" y="3886200"/>
                        <a:ext cx="2968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728418" y="798495"/>
            <a:ext cx="5315710" cy="2543503"/>
            <a:chOff x="728418" y="798495"/>
            <a:chExt cx="5315710" cy="254350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23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25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27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2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31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33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35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37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39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41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43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45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47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4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51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53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8C0E68B-34C2-49C2-B693-154EAC6380CB}"/>
              </a:ext>
            </a:extLst>
          </p:cNvPr>
          <p:cNvSpPr txBox="1"/>
          <p:nvPr/>
        </p:nvSpPr>
        <p:spPr>
          <a:xfrm>
            <a:off x="9396736" y="580983"/>
            <a:ext cx="84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%?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710043" y="667271"/>
            <a:ext cx="5414088" cy="2939045"/>
            <a:chOff x="6710043" y="667271"/>
            <a:chExt cx="5414088" cy="293904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8" y="3886200"/>
            <a:ext cx="3812063" cy="29579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25731" y="4348162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rucsacului (discretă / 0-1)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/>
              <a:lstStyle/>
              <a:p>
                <a:r>
                  <a:rPr lang="ro-RO" sz="2000" dirty="0"/>
                  <a:t>Rucsac: capacitate maximă (volum / masă etc.) -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𝐶𝑚𝑎𝑥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Obiecte: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, indivizibile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000" dirty="0"/>
              </a:p>
              <a:p>
                <a:pPr lvl="1"/>
                <a:r>
                  <a:rPr lang="ro-RO" sz="200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/>
                  <a:t>– capacitate  ocupată (volum / masă etc.)</a:t>
                </a:r>
              </a:p>
              <a:p>
                <a:pPr lvl="1"/>
                <a:r>
                  <a:rPr lang="ro-RO" sz="2000" dirty="0"/>
                  <a:t>Profit: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–  valoare</a:t>
                </a:r>
              </a:p>
              <a:p>
                <a:r>
                  <a:rPr lang="ro-RO" sz="2000" dirty="0"/>
                  <a:t>Cerință: submulțime de obiecte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ro-R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𝐶𝑚𝑎𝑥</m:t>
                    </m:r>
                  </m:oMath>
                </a14:m>
                <a:r>
                  <a:rPr lang="ro-RO" sz="2000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2000" dirty="0"/>
                  <a:t> maxim,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o-RO" sz="2000" dirty="0"/>
              </a:p>
              <a:p>
                <a:endParaRPr lang="ro-RO" sz="2000" dirty="0"/>
              </a:p>
              <a:p>
                <a:r>
                  <a:rPr lang="ro-RO" sz="2000" dirty="0"/>
                  <a:t>Reprezentare: spațiul soluțiilor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ro-RO" sz="20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Constrîngeri (restricții):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sz="2000" dirty="0"/>
                  <a:t> acceptabil (fezabil) dacă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en-US" sz="2000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 b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48C821E-00B1-4BF4-9577-3303FBCADAE9}"/>
              </a:ext>
            </a:extLst>
          </p:cNvPr>
          <p:cNvGrpSpPr>
            <a:grpSpLocks noChangeAspect="1"/>
          </p:cNvGrpSpPr>
          <p:nvPr/>
        </p:nvGrpSpPr>
        <p:grpSpPr>
          <a:xfrm>
            <a:off x="9182521" y="0"/>
            <a:ext cx="3009479" cy="1440000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EFCDD4-55E3-4B85-BE17-D4693AFE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5" descr="Video camera">
              <a:extLst>
                <a:ext uri="{FF2B5EF4-FFF2-40B4-BE49-F238E27FC236}">
                  <a16:creationId xmlns:a16="http://schemas.microsoft.com/office/drawing/2014/main" id="{F55FD624-7D07-4386-B602-C06DEA19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6" descr="Saxophone">
              <a:extLst>
                <a:ext uri="{FF2B5EF4-FFF2-40B4-BE49-F238E27FC236}">
                  <a16:creationId xmlns:a16="http://schemas.microsoft.com/office/drawing/2014/main" id="{0608AA38-51E0-43F3-A0CB-847822086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7" descr="Violin">
              <a:extLst>
                <a:ext uri="{FF2B5EF4-FFF2-40B4-BE49-F238E27FC236}">
                  <a16:creationId xmlns:a16="http://schemas.microsoft.com/office/drawing/2014/main" id="{8ECC555F-1D8D-4EA5-9E56-DE56DD697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8" descr="Electric guitar">
              <a:extLst>
                <a:ext uri="{FF2B5EF4-FFF2-40B4-BE49-F238E27FC236}">
                  <a16:creationId xmlns:a16="http://schemas.microsoft.com/office/drawing/2014/main" id="{9758FBA4-CB3E-4549-832D-FC243711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9" descr="Pants">
              <a:extLst>
                <a:ext uri="{FF2B5EF4-FFF2-40B4-BE49-F238E27FC236}">
                  <a16:creationId xmlns:a16="http://schemas.microsoft.com/office/drawing/2014/main" id="{68AA9F6D-89BA-4FC5-9ADB-5CF543BE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10" descr="Suit">
              <a:extLst>
                <a:ext uri="{FF2B5EF4-FFF2-40B4-BE49-F238E27FC236}">
                  <a16:creationId xmlns:a16="http://schemas.microsoft.com/office/drawing/2014/main" id="{82D0833E-0704-415A-843E-7D64DC3B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11" descr="Shoe">
              <a:extLst>
                <a:ext uri="{FF2B5EF4-FFF2-40B4-BE49-F238E27FC236}">
                  <a16:creationId xmlns:a16="http://schemas.microsoft.com/office/drawing/2014/main" id="{B2D6E052-8D32-4ED1-8529-686D3255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12" descr="Watch">
              <a:extLst>
                <a:ext uri="{FF2B5EF4-FFF2-40B4-BE49-F238E27FC236}">
                  <a16:creationId xmlns:a16="http://schemas.microsoft.com/office/drawing/2014/main" id="{F5038610-D378-47F9-A067-AE9088A5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13" descr="Crown">
              <a:extLst>
                <a:ext uri="{FF2B5EF4-FFF2-40B4-BE49-F238E27FC236}">
                  <a16:creationId xmlns:a16="http://schemas.microsoft.com/office/drawing/2014/main" id="{D6E1BF44-197E-4159-9CEE-0005B0FE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14" descr="Suitcase">
              <a:extLst>
                <a:ext uri="{FF2B5EF4-FFF2-40B4-BE49-F238E27FC236}">
                  <a16:creationId xmlns:a16="http://schemas.microsoft.com/office/drawing/2014/main" id="{4C8929AE-726F-4106-A7B3-65D36343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15" descr="Shirt">
              <a:extLst>
                <a:ext uri="{FF2B5EF4-FFF2-40B4-BE49-F238E27FC236}">
                  <a16:creationId xmlns:a16="http://schemas.microsoft.com/office/drawing/2014/main" id="{BC067C8B-5469-4EDB-97E3-D167E16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16" descr="Trophy">
              <a:extLst>
                <a:ext uri="{FF2B5EF4-FFF2-40B4-BE49-F238E27FC236}">
                  <a16:creationId xmlns:a16="http://schemas.microsoft.com/office/drawing/2014/main" id="{A91D6A88-C735-4FE6-9B76-55485D27B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17" descr="Present">
              <a:extLst>
                <a:ext uri="{FF2B5EF4-FFF2-40B4-BE49-F238E27FC236}">
                  <a16:creationId xmlns:a16="http://schemas.microsoft.com/office/drawing/2014/main" id="{72729A4B-9097-4131-A349-EEC7A359E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18" descr="Diamond">
              <a:extLst>
                <a:ext uri="{FF2B5EF4-FFF2-40B4-BE49-F238E27FC236}">
                  <a16:creationId xmlns:a16="http://schemas.microsoft.com/office/drawing/2014/main" id="{8F9065D1-8557-4429-9B9B-103FC817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19" descr="Brontosaurus">
              <a:extLst>
                <a:ext uri="{FF2B5EF4-FFF2-40B4-BE49-F238E27FC236}">
                  <a16:creationId xmlns:a16="http://schemas.microsoft.com/office/drawing/2014/main" id="{C9E1DB6D-24FA-412B-A410-97099232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20" descr="Cooked turkey">
              <a:extLst>
                <a:ext uri="{FF2B5EF4-FFF2-40B4-BE49-F238E27FC236}">
                  <a16:creationId xmlns:a16="http://schemas.microsoft.com/office/drawing/2014/main" id="{7D34E785-2562-4430-8525-2179C2C5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B3031A-3FAC-4BE6-B429-162C71C12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07C8DF0A-1322-4829-9459-368AFA135CFD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6FE09-54F3-47BD-A6B7-D7C61D1A3396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1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rucsacului (discretă / 0-1)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/>
              <a:lstStyle/>
              <a:p>
                <a:r>
                  <a:rPr lang="ro-RO" sz="2000" dirty="0"/>
                  <a:t>Rucsac: capacitate maximă (volum / masă etc.) -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𝐶𝑚𝑎𝑥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Obiecte: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, fracționabile 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000" dirty="0"/>
                  <a:t>	</a:t>
                </a:r>
              </a:p>
              <a:p>
                <a:pPr lvl="1"/>
                <a:r>
                  <a:rPr lang="ro-RO" sz="200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/>
                  <a:t>– capacitate  ocupată (volum / masă etc.), egal distribuit</a:t>
                </a:r>
              </a:p>
              <a:p>
                <a:pPr lvl="1"/>
                <a:r>
                  <a:rPr lang="ro-RO" sz="2000" dirty="0"/>
                  <a:t>Profit: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–  valoare, egal distribuit</a:t>
                </a:r>
              </a:p>
              <a:p>
                <a:r>
                  <a:rPr lang="ro-RO" sz="2000" dirty="0"/>
                  <a:t>Cerință: fracționare obiecte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o-R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𝐶𝑚𝑎𝑥</m:t>
                    </m:r>
                  </m:oMath>
                </a14:m>
                <a:r>
                  <a:rPr lang="ro-RO" sz="2000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2000" dirty="0"/>
                  <a:t> maxim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spațiul soluțiilor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ro-RO" sz="20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Constrîngeri (restricții):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sz="2000" dirty="0"/>
                  <a:t> acceptabil (fezabil) dacă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B3AFE66-0752-4D79-8D9A-CF4713B30C77}"/>
              </a:ext>
            </a:extLst>
          </p:cNvPr>
          <p:cNvGrpSpPr>
            <a:grpSpLocks noChangeAspect="1"/>
          </p:cNvGrpSpPr>
          <p:nvPr/>
        </p:nvGrpSpPr>
        <p:grpSpPr>
          <a:xfrm>
            <a:off x="8950408" y="0"/>
            <a:ext cx="3130384" cy="1800000"/>
            <a:chOff x="6710043" y="493164"/>
            <a:chExt cx="5414088" cy="31131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5DEA883-C259-4103-AA93-E41883BD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C6DDC9-11FE-4FF3-8D9A-1D4992CDC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37B12E6-EE27-4AB9-92E7-63BF3258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6A328D7-1C19-4550-978F-99C4727E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0BB7223-36FD-4EBC-86C4-12E18CE74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B3D69D7-3E91-4C33-A83C-393E5182F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B3438C2-862A-4001-A8A9-09A1B31A5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752CCA7-0A42-4B9F-8DE1-D23928189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D99D5-9CA1-4FC1-BCB3-FFC33A8E7C7B}"/>
                </a:ext>
              </a:extLst>
            </p:cNvPr>
            <p:cNvSpPr txBox="1"/>
            <p:nvPr/>
          </p:nvSpPr>
          <p:spPr>
            <a:xfrm>
              <a:off x="10045152" y="1791592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95EF94-4B15-4BC7-8BEB-D45846B04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3BEF74-35F4-452C-A76B-F4630B970355}"/>
                </a:ext>
              </a:extLst>
            </p:cNvPr>
            <p:cNvSpPr txBox="1"/>
            <p:nvPr/>
          </p:nvSpPr>
          <p:spPr>
            <a:xfrm>
              <a:off x="9027829" y="1030725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09585D-FEAB-45CE-AA6E-CE53312EA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1AAC6E-38F6-4B34-9667-FF4129C2B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9973B2-76BA-4CF7-8959-0D865596E034}"/>
                </a:ext>
              </a:extLst>
            </p:cNvPr>
            <p:cNvSpPr txBox="1"/>
            <p:nvPr/>
          </p:nvSpPr>
          <p:spPr>
            <a:xfrm>
              <a:off x="8886254" y="2161561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62F6D6-AAD3-4B4D-A74E-9F0F936EF2E6}"/>
                </a:ext>
              </a:extLst>
            </p:cNvPr>
            <p:cNvSpPr txBox="1"/>
            <p:nvPr/>
          </p:nvSpPr>
          <p:spPr>
            <a:xfrm>
              <a:off x="10422373" y="2398107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8C7ED6-9B8A-423F-95C6-47F022CE8DA0}"/>
                </a:ext>
              </a:extLst>
            </p:cNvPr>
            <p:cNvSpPr txBox="1"/>
            <p:nvPr/>
          </p:nvSpPr>
          <p:spPr>
            <a:xfrm>
              <a:off x="9997794" y="493164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7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comis-voiajorului (TSP)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>
                <a:normAutofit/>
              </a:bodyPr>
              <a:lstStyle/>
              <a:p>
                <a:r>
                  <a:rPr lang="ro-RO" sz="2000" dirty="0"/>
                  <a:t>Hartă: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 orașe noduri interconectate</a:t>
                </a:r>
              </a:p>
              <a:p>
                <a:r>
                  <a:rPr lang="ro-RO" sz="2000" dirty="0"/>
                  <a:t>Matricea costurilor: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/>
                  <a:t>	</a:t>
                </a:r>
              </a:p>
              <a:p>
                <a:pPr lvl="1"/>
                <a:r>
                  <a:rPr lang="ro-RO" sz="2000" dirty="0"/>
                  <a:t>Cost deplasare între nodurile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sz="2000" dirty="0"/>
                  <a:t> și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o-RO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o-RO" sz="2000" dirty="0"/>
              </a:p>
              <a:p>
                <a:pPr lvl="1"/>
                <a:r>
                  <a:rPr lang="ro-RO" sz="2000" dirty="0"/>
                  <a:t>Cost traseu: suma costurilor segmentelor traseului</a:t>
                </a:r>
              </a:p>
              <a:p>
                <a:r>
                  <a:rPr lang="ro-RO" sz="2000" dirty="0"/>
                  <a:t>Cerință: traseu care trece prin toate orașele (cîte o dată) și revine la orașul inițial, cu cost total minim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ordine de vizitare </a:t>
                </a:r>
                <a:r>
                  <a:rPr lang="ro-RO" sz="2000" dirty="0">
                    <a:sym typeface="Wingdings" panose="05000000000000000000" pitchFamily="2" charset="2"/>
                  </a:rPr>
                  <a:t> s</a:t>
                </a:r>
                <a:r>
                  <a:rPr lang="ro-RO" sz="2000" dirty="0"/>
                  <a:t>pațiul soluțiilor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 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2, …, 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Constrîngeri (restricții): nu există, orice permutare e considerată acceptabilă</a:t>
                </a:r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o-RO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ro-RO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000" dirty="0"/>
              </a:p>
              <a:p>
                <a:pPr marL="0" indent="0">
                  <a:buNone/>
                </a:pPr>
                <a:endParaRPr lang="ro-RO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o-RO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 b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3C5B23-D3D5-4215-83F4-90B1F19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86" y="0"/>
            <a:ext cx="2319739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5C40F-6525-467C-BD0E-743A7117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361" y="252000"/>
            <a:ext cx="207665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celor 8 (n) regine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>
                <a:normAutofit/>
              </a:bodyPr>
              <a:lstStyle/>
              <a:p>
                <a:r>
                  <a:rPr lang="ro-RO" sz="2000" dirty="0"/>
                  <a:t>Dimensiune tablă / număr regine: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Cerință: așezarea reginelor pe tablă </a:t>
                </a:r>
                <a:r>
                  <a:rPr lang="ro-RO" sz="2000" dirty="0" err="1"/>
                  <a:t>a.î</a:t>
                </a:r>
                <a:r>
                  <a:rPr lang="ro-RO" sz="2000" dirty="0"/>
                  <a:t>. nu există regine care se atacă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poziție regină (lin, col)</a:t>
                </a:r>
                <a:r>
                  <a:rPr lang="en-US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</a:t>
                </a:r>
                <a:r>
                  <a:rPr lang="ro-RO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2, …, 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  s</a:t>
                </a:r>
                <a:r>
                  <a:rPr lang="ro-RO" sz="2000" dirty="0"/>
                  <a:t>pațiul soluțiilor: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000" dirty="0"/>
                  <a:t>. Poziția reginei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sz="2000" dirty="0"/>
                  <a:t> este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sz="2000" dirty="0"/>
                  <a:t>.</a:t>
                </a:r>
                <a:endParaRPr lang="ro-RO" sz="2000" dirty="0"/>
              </a:p>
              <a:p>
                <a:r>
                  <a:rPr lang="ro-RO" sz="2000" dirty="0"/>
                  <a:t>Constrîngeri (restricții): nu există, orice permutare e considerată acceptabilă</a:t>
                </a:r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lvl="1"/>
                <a:r>
                  <a:rPr lang="ro-RO" sz="1600" dirty="0"/>
                  <a:t>penalizare pentru fiecare pereche de regine care se atacă: </a:t>
                </a:r>
                <a:r>
                  <a:rPr lang="ro-RO" sz="1600" dirty="0">
                    <a:solidFill>
                      <a:srgbClr val="0070C0"/>
                    </a:solidFill>
                  </a:rPr>
                  <a:t>1</a:t>
                </a:r>
              </a:p>
              <a:p>
                <a:pPr lvl="1"/>
                <a:r>
                  <a:rPr lang="ro-RO" sz="1600" dirty="0"/>
                  <a:t>număr total de perechi de regine: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ro-R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num>
                      <m:den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ro-RO" sz="1600" dirty="0"/>
              </a:p>
              <a:p>
                <a:pPr lvl="1"/>
                <a:r>
                  <a:rPr lang="ro-RO" sz="1600" dirty="0"/>
                  <a:t>din reprezentare: linii diferite, coloane diferite </a:t>
                </a:r>
                <a:r>
                  <a:rPr lang="ro-RO" sz="1600" dirty="0">
                    <a:sym typeface="Wingdings" panose="05000000000000000000" pitchFamily="2" charset="2"/>
                  </a:rPr>
                  <a:t> se pot ataca doar pe diagonală: </a:t>
                </a:r>
                <a14:m>
                  <m:oMath xmlns:m="http://schemas.openxmlformats.org/officeDocument/2006/math"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|=|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)−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)|</m:t>
                    </m:r>
                  </m:oMath>
                </a14:m>
                <a:endParaRPr lang="ro-RO" sz="1600" dirty="0">
                  <a:sym typeface="Wingdings" panose="05000000000000000000" pitchFamily="2" charset="2"/>
                </a:endParaRPr>
              </a:p>
              <a:p>
                <a:pPr lvl="1"/>
                <a:endParaRPr lang="ro-RO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𝑒𝑛𝑎𝑙𝑖𝑧𝑎𝑟𝑒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 =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𝐶𝑎𝑟𝑑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{</m:t>
                      </m:r>
                      <m:d>
                        <m:dPr>
                          <m:ctrlP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&lt;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|≠|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)−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)|}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𝐶𝑎𝑙𝑖𝑡𝑎𝑡𝑒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+1)</m:t>
                          </m:r>
                        </m:num>
                        <m:den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𝑒𝑛𝑎𝑙𝑖𝑧𝑎𝑟𝑒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ro-RO" sz="16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3"/>
                <a:stretch>
                  <a:fillRect l="-450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990741-6EC9-4ED6-B843-FB8061EC6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68999"/>
              </p:ext>
            </p:extLst>
          </p:nvPr>
        </p:nvGraphicFramePr>
        <p:xfrm>
          <a:off x="10393923" y="0"/>
          <a:ext cx="1798077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7248913" imgH="7258579" progId="Visio.Drawing.11">
                  <p:embed/>
                </p:oleObj>
              </mc:Choice>
              <mc:Fallback>
                <p:oleObj name="Visio" r:id="rId4" imgW="7248913" imgH="7258579" progId="Visio.Drawing.1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3923" y="0"/>
                        <a:ext cx="1798077" cy="18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06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612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Visio</vt:lpstr>
      <vt:lpstr>PowerPoint Presentation</vt:lpstr>
      <vt:lpstr>Problema rucsacului (discretă / 0-1)</vt:lpstr>
      <vt:lpstr>Problema rucsacului (discretă / 0-1)</vt:lpstr>
      <vt:lpstr>Problema comis-voiajorului (TSP)</vt:lpstr>
      <vt:lpstr>Problema celor 8 (n) regine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13</cp:revision>
  <dcterms:created xsi:type="dcterms:W3CDTF">2022-03-06T14:10:30Z</dcterms:created>
  <dcterms:modified xsi:type="dcterms:W3CDTF">2022-03-06T21:14:20Z</dcterms:modified>
</cp:coreProperties>
</file>