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5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7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9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1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7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6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5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5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9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1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1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D5A98-9CDF-4A1C-BA6D-D8A45E1E1D9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8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3636" y="212436"/>
            <a:ext cx="10326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PROBLEMA COMIS VOIAJORULUI - TSP</a:t>
            </a:r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EE4E92-9AD6-48F8-A366-D3FB78C89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418" y="1439185"/>
            <a:ext cx="3812063" cy="29579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5092" y="1348509"/>
                <a:ext cx="5569526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o-RO" sz="2000" dirty="0"/>
                  <a:t>Fie </a:t>
                </a:r>
                <a:r>
                  <a:rPr lang="ro-RO" sz="2000" i="1" dirty="0"/>
                  <a:t>n</a:t>
                </a:r>
                <a:r>
                  <a:rPr lang="ro-RO" sz="2000" dirty="0"/>
                  <a:t> orașe interconectate două câte două și </a:t>
                </a:r>
                <a:r>
                  <a:rPr lang="en-US" sz="2000" dirty="0"/>
                  <a:t>C</a:t>
                </a:r>
                <a:r>
                  <a:rPr lang="ro-RO" sz="2000" dirty="0"/>
                  <a:t> matricea costurilor de deplasare între orașe</a:t>
                </a:r>
                <a:r>
                  <a:rPr lang="ro-RO" sz="2000" dirty="0" smtClean="0"/>
                  <a:t>:</a:t>
                </a:r>
                <a:endParaRPr lang="en-US" sz="2000" dirty="0" smtClean="0"/>
              </a:p>
              <a:p>
                <a:pPr algn="just"/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ro-RO" sz="2000" dirty="0"/>
                  <a:t> reprezintă costul tranziției directe de la orașul </a:t>
                </a:r>
                <a:r>
                  <a:rPr lang="ro-RO" sz="2000" i="1" dirty="0"/>
                  <a:t>i</a:t>
                </a:r>
                <a:r>
                  <a:rPr lang="ro-RO" sz="2000" dirty="0"/>
                  <a:t> la orașul </a:t>
                </a:r>
                <a:r>
                  <a:rPr lang="ro-RO" sz="2000" i="1" dirty="0"/>
                  <a:t>j</a:t>
                </a:r>
                <a:r>
                  <a:rPr lang="ro-RO" sz="2000" dirty="0"/>
                  <a:t>. </a:t>
                </a:r>
                <a:endParaRPr lang="en-US" sz="2000" dirty="0" smtClean="0"/>
              </a:p>
              <a:p>
                <a:pPr algn="just"/>
                <a:r>
                  <a:rPr lang="ro-RO" sz="2000" dirty="0" smtClean="0"/>
                  <a:t>Un </a:t>
                </a:r>
                <a:r>
                  <a:rPr lang="ro-RO" sz="2000" dirty="0"/>
                  <a:t>comis-voiajor trebuie să facă livrări în toate cele n orașe, plecând dintr-un oraș </a:t>
                </a:r>
                <a:r>
                  <a:rPr lang="ro-RO" sz="2000" i="1" dirty="0"/>
                  <a:t>i</a:t>
                </a:r>
                <a:r>
                  <a:rPr lang="ro-RO" sz="2000" dirty="0"/>
                  <a:t> oarecare dar fixat și reîntorcându-se în </a:t>
                </a:r>
                <a:r>
                  <a:rPr lang="ro-RO" sz="2000" i="1" dirty="0"/>
                  <a:t>i</a:t>
                </a:r>
                <a:r>
                  <a:rPr lang="ro-RO" sz="2000" dirty="0"/>
                  <a:t>. </a:t>
                </a:r>
                <a:r>
                  <a:rPr lang="ro-RO" sz="2000" b="1" dirty="0"/>
                  <a:t>Problema este de a găsi o ordine de parcurgere a orașelor astfel încât costul transportului să fie minim.</a:t>
                </a:r>
                <a:endParaRPr lang="en-US" sz="20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92" y="1348509"/>
                <a:ext cx="5569526" cy="3139321"/>
              </a:xfrm>
              <a:prstGeom prst="rect">
                <a:avLst/>
              </a:prstGeom>
              <a:blipFill>
                <a:blip r:embed="rId3"/>
                <a:stretch>
                  <a:fillRect l="-1205" t="-971" r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10E194F-A59F-4EC9-BEB4-09984323B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731" y="1892648"/>
            <a:ext cx="3402330" cy="259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5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83490"/>
                <a:ext cx="10515600" cy="5726545"/>
              </a:xfrm>
            </p:spPr>
            <p:txBody>
              <a:bodyPr>
                <a:normAutofit fontScale="85000" lnSpcReduction="20000"/>
              </a:bodyPr>
              <a:lstStyle/>
              <a:p>
                <a:pPr marL="571500" indent="-571500">
                  <a:buAutoNum type="romanUcPeriod"/>
                </a:pPr>
                <a:r>
                  <a:rPr lang="en-US" sz="2400" dirty="0" smtClean="0"/>
                  <a:t>Reprezentarea – n </a:t>
                </a:r>
                <a:r>
                  <a:rPr lang="en-US" sz="2400" dirty="0" err="1" smtClean="0"/>
                  <a:t>adrese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ro-RO" sz="2400" dirty="0" smtClean="0"/>
                  <a:t>- </a:t>
                </a:r>
                <a:r>
                  <a:rPr lang="ro-RO" sz="2400" dirty="0"/>
                  <a:t>p</a:t>
                </a:r>
                <a:r>
                  <a:rPr lang="en-US" sz="2400" dirty="0" err="1" smtClean="0"/>
                  <a:t>rin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permut</a:t>
                </a:r>
                <a:r>
                  <a:rPr lang="ro-RO" sz="2400" dirty="0" smtClean="0"/>
                  <a:t>ă</a:t>
                </a:r>
                <a:r>
                  <a:rPr lang="en-US" sz="2400" dirty="0" err="1" smtClean="0"/>
                  <a:t>ri</a:t>
                </a:r>
                <a:r>
                  <a:rPr lang="en-US" sz="2400" dirty="0" smtClean="0"/>
                  <a:t> – spatial </a:t>
                </a:r>
                <a:r>
                  <a:rPr lang="en-US" sz="2400" dirty="0" err="1" smtClean="0"/>
                  <a:t>solu</a:t>
                </a:r>
                <a:r>
                  <a:rPr lang="ro-RO" sz="2400" dirty="0" smtClean="0"/>
                  <a:t>ț</a:t>
                </a:r>
                <a:r>
                  <a:rPr lang="en-US" sz="2400" dirty="0" err="1" smtClean="0"/>
                  <a:t>iilor</a:t>
                </a:r>
                <a:r>
                  <a:rPr lang="ro-RO" sz="2400" dirty="0" smtClean="0"/>
                  <a:t>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ro-RO" sz="2400" dirty="0" smtClean="0"/>
                  <a:t>-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ro-RO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o-RO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o-RO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o-RO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o-RO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o-RO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o-RO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 – </a:t>
                </a:r>
                <a:r>
                  <a:rPr lang="en-US" sz="2400" dirty="0" err="1" smtClean="0"/>
                  <a:t>orice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permutare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este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candidat</a:t>
                </a:r>
                <a:r>
                  <a:rPr lang="en-US" sz="2400" dirty="0" smtClean="0"/>
                  <a:t> la </a:t>
                </a:r>
                <a:r>
                  <a:rPr lang="en-US" sz="2400" dirty="0" err="1" smtClean="0"/>
                  <a:t>solu</a:t>
                </a:r>
                <a:r>
                  <a:rPr lang="ro-RO" sz="2400" dirty="0" smtClean="0"/>
                  <a:t>ț</a:t>
                </a:r>
                <a:r>
                  <a:rPr lang="en-US" sz="2400" dirty="0" err="1" smtClean="0"/>
                  <a:t>ie</a:t>
                </a:r>
                <a:endParaRPr lang="en-US" sz="2400" dirty="0" smtClean="0"/>
              </a:p>
              <a:p>
                <a:pPr>
                  <a:buFontTx/>
                  <a:buChar char="-"/>
                </a:pPr>
                <a:r>
                  <a:rPr lang="ro-RO" sz="2400" dirty="0" smtClean="0"/>
                  <a:t>p</a:t>
                </a:r>
                <a:r>
                  <a:rPr lang="en-US" sz="2400" dirty="0" err="1" smtClean="0"/>
                  <a:t>roblema</a:t>
                </a:r>
                <a:r>
                  <a:rPr lang="en-US" sz="2400" dirty="0" smtClean="0"/>
                  <a:t> </a:t>
                </a:r>
                <a:r>
                  <a:rPr lang="ro-RO" sz="2400" dirty="0" smtClean="0"/>
                  <a:t>este </a:t>
                </a:r>
                <a:r>
                  <a:rPr lang="en-US" sz="2400" dirty="0" smtClean="0"/>
                  <a:t>f</a:t>
                </a:r>
                <a:r>
                  <a:rPr lang="ro-RO" sz="2400" dirty="0" smtClean="0"/>
                  <a:t>ă</a:t>
                </a:r>
                <a:r>
                  <a:rPr lang="en-US" sz="2400" dirty="0" smtClean="0"/>
                  <a:t>r</a:t>
                </a:r>
                <a:r>
                  <a:rPr lang="ro-RO" sz="2400" dirty="0" smtClean="0"/>
                  <a:t>ă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constr</a:t>
                </a:r>
                <a:r>
                  <a:rPr lang="ro-RO" sz="2400" dirty="0" smtClean="0"/>
                  <a:t>â</a:t>
                </a:r>
                <a:r>
                  <a:rPr lang="en-US" sz="2400" dirty="0" err="1" smtClean="0"/>
                  <a:t>ngeri</a:t>
                </a:r>
                <a:endParaRPr lang="ro-RO" sz="2400" dirty="0" smtClean="0"/>
              </a:p>
              <a:p>
                <a:pPr>
                  <a:buFontTx/>
                  <a:buChar char="-"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II. </a:t>
                </a:r>
                <a:r>
                  <a:rPr lang="en-US" sz="2400" dirty="0" err="1"/>
                  <a:t>Func</a:t>
                </a:r>
                <a:r>
                  <a:rPr lang="ro-RO" sz="2400" dirty="0"/>
                  <a:t>ț</a:t>
                </a:r>
                <a:r>
                  <a:rPr lang="en-US" sz="2400" dirty="0" err="1"/>
                  <a:t>ia</a:t>
                </a:r>
                <a:r>
                  <a:rPr lang="en-US" sz="2400" dirty="0"/>
                  <a:t> fitness</a:t>
                </a:r>
              </a:p>
              <a:p>
                <a:pPr marL="0" indent="0">
                  <a:buNone/>
                </a:pPr>
                <a:r>
                  <a:rPr lang="en-US" sz="2400" dirty="0"/>
                  <a:t>C- </a:t>
                </a:r>
                <a:r>
                  <a:rPr lang="ro-RO" sz="2400" dirty="0" smtClean="0"/>
                  <a:t>matrice </a:t>
                </a:r>
                <a:r>
                  <a:rPr lang="en-US" sz="2400" dirty="0" err="1" smtClean="0"/>
                  <a:t>nxn</a:t>
                </a:r>
                <a:r>
                  <a:rPr lang="ro-RO" sz="2400" dirty="0"/>
                  <a:t>: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C(</a:t>
                </a:r>
                <a:r>
                  <a:rPr lang="en-US" sz="2400" dirty="0" err="1"/>
                  <a:t>i,j</a:t>
                </a:r>
                <a:r>
                  <a:rPr lang="en-US" sz="2400" dirty="0"/>
                  <a:t>) – </a:t>
                </a:r>
                <a:r>
                  <a:rPr lang="en-US" sz="2400" dirty="0" err="1"/>
                  <a:t>costul</a:t>
                </a:r>
                <a:r>
                  <a:rPr lang="en-US" sz="2400" dirty="0"/>
                  <a:t> </a:t>
                </a:r>
                <a:r>
                  <a:rPr lang="en-US" sz="2400" dirty="0" err="1"/>
                  <a:t>i</a:t>
                </a:r>
                <a:r>
                  <a:rPr lang="en-US" sz="2400" dirty="0" err="1">
                    <a:sym typeface="Wingdings" panose="05000000000000000000" pitchFamily="2" charset="2"/>
                  </a:rPr>
                  <a:t>j</a:t>
                </a:r>
                <a:r>
                  <a:rPr lang="en-US" sz="2400" dirty="0">
                    <a:sym typeface="Wingdings" panose="05000000000000000000" pitchFamily="2" charset="2"/>
                  </a:rPr>
                  <a:t> (direct); </a:t>
                </a:r>
                <a:r>
                  <a:rPr lang="en-US" sz="2400" dirty="0" err="1">
                    <a:sym typeface="Wingdings" panose="05000000000000000000" pitchFamily="2" charset="2"/>
                  </a:rPr>
                  <a:t>dac</a:t>
                </a:r>
                <a:r>
                  <a:rPr lang="ro-RO" sz="2400" dirty="0">
                    <a:sym typeface="Wingdings" panose="05000000000000000000" pitchFamily="2" charset="2"/>
                  </a:rPr>
                  <a:t>ă</a:t>
                </a:r>
                <a:r>
                  <a:rPr lang="en-US" sz="2400" dirty="0">
                    <a:sym typeface="Wingdings" panose="05000000000000000000" pitchFamily="2" charset="2"/>
                  </a:rPr>
                  <a:t> </a:t>
                </a:r>
                <a:r>
                  <a:rPr lang="en-US" sz="2400" dirty="0" err="1">
                    <a:sym typeface="Wingdings" panose="05000000000000000000" pitchFamily="2" charset="2"/>
                  </a:rPr>
                  <a:t>i</a:t>
                </a:r>
                <a:r>
                  <a:rPr lang="en-US" sz="2400" dirty="0">
                    <a:sym typeface="Wingdings" panose="05000000000000000000" pitchFamily="2" charset="2"/>
                  </a:rPr>
                  <a:t>=j, </a:t>
                </a:r>
                <a:r>
                  <a:rPr lang="en-US" sz="2400" dirty="0" err="1">
                    <a:sym typeface="Wingdings" panose="05000000000000000000" pitchFamily="2" charset="2"/>
                  </a:rPr>
                  <a:t>atunci</a:t>
                </a:r>
                <a:r>
                  <a:rPr lang="en-US" sz="2400" dirty="0">
                    <a:sym typeface="Wingdings" panose="05000000000000000000" pitchFamily="2" charset="2"/>
                  </a:rPr>
                  <a:t> </a:t>
                </a:r>
                <a:r>
                  <a:rPr lang="en-US" sz="2400" dirty="0" err="1">
                    <a:sym typeface="Wingdings" panose="05000000000000000000" pitchFamily="2" charset="2"/>
                  </a:rPr>
                  <a:t>costul</a:t>
                </a:r>
                <a:r>
                  <a:rPr lang="en-US" sz="2400" dirty="0">
                    <a:sym typeface="Wingdings" panose="05000000000000000000" pitchFamily="2" charset="2"/>
                  </a:rPr>
                  <a:t> e </a:t>
                </a:r>
                <a:r>
                  <a:rPr lang="en-US" sz="2400" dirty="0" err="1" smtClean="0">
                    <a:sym typeface="Wingdings" panose="05000000000000000000" pitchFamily="2" charset="2"/>
                  </a:rPr>
                  <a:t>nul</a:t>
                </a:r>
                <a:endParaRPr lang="ro-RO" sz="2400" dirty="0" smtClean="0"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1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ro-RO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ro-RO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o-RO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ro-RO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o-RO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o-RO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o-RO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o-RO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ro-RO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1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o-RO" sz="21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ro-RO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o-RO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1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o-RO" sz="21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o-RO" sz="21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ro-RO" sz="2100" dirty="0" smtClean="0"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𝐹𝑖𝑡𝑛𝑒𝑠𝑠</m:t>
                      </m:r>
                      <m:d>
                        <m:dPr>
                          <m:ctrlPr>
                            <a:rPr lang="ro-RO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ro-RO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o-RO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o-RO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𝐶𝑜𝑠𝑡</m:t>
                          </m:r>
                          <m:d>
                            <m:dPr>
                              <m:ctrlPr>
                                <a:rPr lang="ro-RO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ro-RO" sz="2400" dirty="0"/>
              </a:p>
              <a:p>
                <a:pPr marL="0" indent="0">
                  <a:buNone/>
                </a:pPr>
                <a:r>
                  <a:rPr lang="en-US" sz="2400" dirty="0"/>
                  <a:t>III. </a:t>
                </a:r>
                <a:r>
                  <a:rPr lang="en-US" sz="2400" dirty="0" err="1"/>
                  <a:t>Modelul</a:t>
                </a:r>
                <a:r>
                  <a:rPr lang="en-US" sz="2400" dirty="0"/>
                  <a:t> de </a:t>
                </a:r>
                <a:r>
                  <a:rPr lang="en-US" sz="2400" dirty="0" err="1"/>
                  <a:t>popula</a:t>
                </a:r>
                <a:r>
                  <a:rPr lang="ro-RO" sz="2400" dirty="0"/>
                  <a:t>ț</a:t>
                </a:r>
                <a:r>
                  <a:rPr lang="en-US" sz="2400" dirty="0" err="1"/>
                  <a:t>ie</a:t>
                </a:r>
                <a:endParaRPr lang="en-US" sz="2400" dirty="0"/>
              </a:p>
              <a:p>
                <a:pPr>
                  <a:buFontTx/>
                  <a:buChar char="-"/>
                </a:pPr>
                <a:r>
                  <a:rPr lang="en-US" sz="2400" dirty="0" err="1"/>
                  <a:t>Popula</a:t>
                </a:r>
                <a:r>
                  <a:rPr lang="ro-RO" sz="2400" dirty="0"/>
                  <a:t>ț</a:t>
                </a:r>
                <a:r>
                  <a:rPr lang="en-US" sz="2400" dirty="0"/>
                  <a:t>ii cu </a:t>
                </a:r>
                <a:r>
                  <a:rPr lang="en-US" sz="2400" dirty="0" err="1"/>
                  <a:t>dimensiuni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constante</a:t>
                </a:r>
                <a:r>
                  <a:rPr lang="en-US" sz="2400" dirty="0"/>
                  <a:t> </a:t>
                </a:r>
                <a:r>
                  <a:rPr lang="ro-RO" sz="2400" dirty="0"/>
                  <a:t>î</a:t>
                </a:r>
                <a:r>
                  <a:rPr lang="en-US" sz="2400" dirty="0"/>
                  <a:t>n </a:t>
                </a:r>
                <a:r>
                  <a:rPr lang="en-US" sz="2400" dirty="0" err="1"/>
                  <a:t>timp</a:t>
                </a:r>
                <a:r>
                  <a:rPr lang="en-US" sz="2400" dirty="0"/>
                  <a:t> - </a:t>
                </a:r>
                <a:r>
                  <a:rPr lang="ro-RO" sz="2400" dirty="0"/>
                  <a:t>d</a:t>
                </a:r>
                <a:r>
                  <a:rPr lang="en-US" sz="2400" dirty="0" err="1"/>
                  <a:t>im</a:t>
                </a:r>
                <a:endParaRPr lang="en-US" sz="2400" dirty="0"/>
              </a:p>
              <a:p>
                <a:pPr>
                  <a:buFontTx/>
                  <a:buChar char="-"/>
                </a:pPr>
                <a:r>
                  <a:rPr lang="en-US" sz="2400" dirty="0" err="1"/>
                  <a:t>Modelul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bazat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pe</a:t>
                </a:r>
                <a:r>
                  <a:rPr lang="en-US" sz="2400" dirty="0"/>
                  <a:t> genera</a:t>
                </a:r>
                <a:r>
                  <a:rPr lang="ro-RO" sz="2400" dirty="0"/>
                  <a:t>ț</a:t>
                </a:r>
                <a:r>
                  <a:rPr lang="en-US" sz="2400" dirty="0"/>
                  <a:t>ii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IV. </a:t>
                </a:r>
                <a:r>
                  <a:rPr lang="en-US" sz="2400" dirty="0" err="1"/>
                  <a:t>Popula</a:t>
                </a:r>
                <a:r>
                  <a:rPr lang="ro-RO" sz="2400" dirty="0"/>
                  <a:t>ț</a:t>
                </a:r>
                <a:r>
                  <a:rPr lang="en-US" sz="2400" dirty="0" err="1"/>
                  <a:t>ia</a:t>
                </a:r>
                <a:r>
                  <a:rPr lang="en-US" sz="2400" dirty="0"/>
                  <a:t> la </a:t>
                </a:r>
                <a:r>
                  <a:rPr lang="en-US" sz="2400" dirty="0" err="1"/>
                  <a:t>momentul</a:t>
                </a:r>
                <a:r>
                  <a:rPr lang="en-US" sz="2400" dirty="0"/>
                  <a:t> </a:t>
                </a:r>
                <a:r>
                  <a:rPr lang="en-US" sz="2400" dirty="0" err="1"/>
                  <a:t>ini</a:t>
                </a:r>
                <a:r>
                  <a:rPr lang="ro-RO" sz="2400" dirty="0"/>
                  <a:t>ț</a:t>
                </a:r>
                <a:r>
                  <a:rPr lang="en-US" sz="2400" dirty="0" err="1"/>
                  <a:t>ial</a:t>
                </a:r>
                <a:r>
                  <a:rPr lang="en-US" sz="2400" dirty="0"/>
                  <a:t> – </a:t>
                </a:r>
                <a:r>
                  <a:rPr lang="en-US" sz="2400" dirty="0" err="1"/>
                  <a:t>aleator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a.i</a:t>
                </a:r>
                <a:r>
                  <a:rPr lang="en-US" sz="2400" dirty="0"/>
                  <a:t>. </a:t>
                </a:r>
                <a:r>
                  <a:rPr lang="en-US" sz="2400" dirty="0" err="1"/>
                  <a:t>fiecare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individ</a:t>
                </a:r>
                <a:r>
                  <a:rPr lang="en-US" sz="2400" dirty="0"/>
                  <a:t> s</a:t>
                </a:r>
                <a:r>
                  <a:rPr lang="ro-RO" sz="2400" dirty="0"/>
                  <a:t>ă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aibe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aceea</a:t>
                </a:r>
                <a:r>
                  <a:rPr lang="ro-RO" sz="2400" dirty="0"/>
                  <a:t>ș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</a:t>
                </a:r>
                <a:r>
                  <a:rPr lang="ro-RO" sz="2400" dirty="0"/>
                  <a:t>ș</a:t>
                </a:r>
                <a:r>
                  <a:rPr lang="en-US" sz="2400" dirty="0" err="1"/>
                  <a:t>ans</a:t>
                </a:r>
                <a:r>
                  <a:rPr lang="ro-RO" sz="2400" dirty="0"/>
                  <a:t>ă</a:t>
                </a:r>
                <a:r>
                  <a:rPr lang="en-US" sz="2400" dirty="0"/>
                  <a:t> de a fi </a:t>
                </a:r>
                <a:r>
                  <a:rPr lang="en-US" sz="2400" dirty="0" err="1"/>
                  <a:t>generat</a:t>
                </a:r>
                <a:endParaRPr lang="en-US" sz="2400" dirty="0"/>
              </a:p>
              <a:p>
                <a:pPr>
                  <a:buFontTx/>
                  <a:buChar char="-"/>
                </a:pPr>
                <a:endParaRPr lang="en-US" sz="260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83490"/>
                <a:ext cx="10515600" cy="5726545"/>
              </a:xfrm>
              <a:blipFill>
                <a:blip r:embed="rId2"/>
                <a:stretch>
                  <a:fillRect l="-638" t="-2128" b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923636" y="212436"/>
            <a:ext cx="10326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PROBLEMA COMIS VOIAJORULUI - TSP</a:t>
            </a:r>
            <a:endParaRPr lang="en-US" sz="2000" b="1" dirty="0"/>
          </a:p>
        </p:txBody>
      </p:sp>
      <p:sp>
        <p:nvSpPr>
          <p:cNvPr id="5" name="Line Callout 1 4"/>
          <p:cNvSpPr/>
          <p:nvPr/>
        </p:nvSpPr>
        <p:spPr>
          <a:xfrm>
            <a:off x="8358909" y="2004291"/>
            <a:ext cx="2004291" cy="544945"/>
          </a:xfrm>
          <a:prstGeom prst="borderCallout1">
            <a:avLst>
              <a:gd name="adj1" fmla="val 18750"/>
              <a:gd name="adj2" fmla="val -8333"/>
              <a:gd name="adj3" fmla="val 220975"/>
              <a:gd name="adj4" fmla="val -29724"/>
            </a:avLst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 smtClean="0">
                <a:sym typeface="Wingdings" panose="05000000000000000000" pitchFamily="2" charset="2"/>
              </a:rPr>
              <a:t>funcție de </a:t>
            </a:r>
            <a:r>
              <a:rPr lang="ro-RO" sz="2000" dirty="0">
                <a:sym typeface="Wingdings" panose="05000000000000000000" pitchFamily="2" charset="2"/>
              </a:rPr>
              <a:t>minim</a:t>
            </a:r>
          </a:p>
          <a:p>
            <a:pPr algn="ctr"/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8224982" y="4091710"/>
            <a:ext cx="2036618" cy="872836"/>
          </a:xfrm>
          <a:prstGeom prst="borderCallout1">
            <a:avLst>
              <a:gd name="adj1" fmla="val 18750"/>
              <a:gd name="adj2" fmla="val -8333"/>
              <a:gd name="adj3" fmla="val -3247"/>
              <a:gd name="adj4" fmla="val -3809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 smtClean="0">
                <a:sym typeface="Wingdings" panose="05000000000000000000" pitchFamily="2" charset="2"/>
              </a:rPr>
              <a:t>Funcția fitness</a:t>
            </a:r>
          </a:p>
          <a:p>
            <a:pPr algn="ctr"/>
            <a:r>
              <a:rPr lang="ro-RO" sz="2000" dirty="0" smtClean="0">
                <a:sym typeface="Wingdings" panose="05000000000000000000" pitchFamily="2" charset="2"/>
              </a:rPr>
              <a:t>(de maxim)</a:t>
            </a:r>
            <a:endParaRPr lang="ro-RO" sz="2000" dirty="0">
              <a:sym typeface="Wingdings" panose="05000000000000000000" pitchFamily="2" charset="2"/>
            </a:endParaRPr>
          </a:p>
          <a:p>
            <a:pPr algn="ctr"/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249368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61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</dc:creator>
  <cp:lastModifiedBy>Catalina</cp:lastModifiedBy>
  <cp:revision>23</cp:revision>
  <dcterms:created xsi:type="dcterms:W3CDTF">2020-03-19T11:04:16Z</dcterms:created>
  <dcterms:modified xsi:type="dcterms:W3CDTF">2022-03-07T19:09:42Z</dcterms:modified>
</cp:coreProperties>
</file>